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91" r:id="rId2"/>
    <p:sldId id="292" r:id="rId3"/>
    <p:sldId id="293" r:id="rId4"/>
    <p:sldId id="369" r:id="rId5"/>
    <p:sldId id="294" r:id="rId6"/>
    <p:sldId id="375" r:id="rId7"/>
    <p:sldId id="297" r:id="rId8"/>
    <p:sldId id="296" r:id="rId9"/>
    <p:sldId id="299" r:id="rId10"/>
    <p:sldId id="300" r:id="rId11"/>
    <p:sldId id="301" r:id="rId12"/>
    <p:sldId id="302" r:id="rId13"/>
    <p:sldId id="303" r:id="rId14"/>
    <p:sldId id="370" r:id="rId15"/>
    <p:sldId id="304" r:id="rId16"/>
    <p:sldId id="305" r:id="rId17"/>
    <p:sldId id="306" r:id="rId18"/>
    <p:sldId id="307" r:id="rId19"/>
    <p:sldId id="309" r:id="rId20"/>
    <p:sldId id="310" r:id="rId21"/>
    <p:sldId id="311" r:id="rId22"/>
    <p:sldId id="312" r:id="rId23"/>
    <p:sldId id="313" r:id="rId24"/>
    <p:sldId id="315" r:id="rId25"/>
    <p:sldId id="316" r:id="rId26"/>
    <p:sldId id="372" r:id="rId27"/>
    <p:sldId id="322" r:id="rId28"/>
    <p:sldId id="324" r:id="rId29"/>
    <p:sldId id="329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8B64D-8000-426E-9A1B-5323BC363C8D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1C5C9-BA0B-4CB9-8F25-5BCE125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8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3938" y="722313"/>
            <a:ext cx="4811712" cy="3608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0413"/>
            <a:ext cx="5029200" cy="433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solidFill>
                  <a:schemeClr val="tx2"/>
                </a:solidFill>
                <a:sym typeface="Monotype Sorts" pitchFamily="2" charset="2"/>
              </a:rPr>
              <a:t> </a:t>
            </a:r>
            <a:r>
              <a:rPr lang="zh-CN" altLang="en-US" b="1" dirty="0">
                <a:solidFill>
                  <a:srgbClr val="6600CC"/>
                </a:solidFill>
              </a:rPr>
              <a:t>动生电动势  </a:t>
            </a:r>
            <a:r>
              <a:rPr lang="en-US" altLang="zh-CN" b="1" i="1" dirty="0">
                <a:solidFill>
                  <a:srgbClr val="6600CC"/>
                </a:solidFill>
              </a:rPr>
              <a:t>motional </a:t>
            </a:r>
            <a:r>
              <a:rPr lang="en-US" altLang="zh-CN" b="1" i="1" dirty="0" err="1">
                <a:solidFill>
                  <a:srgbClr val="6600CC"/>
                </a:solidFill>
              </a:rPr>
              <a:t>emf</a:t>
            </a:r>
            <a:endParaRPr lang="en-US" altLang="zh-CN" b="1" i="1" dirty="0">
              <a:solidFill>
                <a:srgbClr val="6600CC"/>
              </a:solidFill>
            </a:endParaRPr>
          </a:p>
          <a:p>
            <a:r>
              <a:rPr lang="en-US" altLang="zh-CN" b="1" i="1" dirty="0">
                <a:solidFill>
                  <a:schemeClr val="tx2"/>
                </a:solidFill>
              </a:rPr>
              <a:t>       </a:t>
            </a:r>
            <a:r>
              <a:rPr lang="en-US" altLang="zh-CN" b="1" dirty="0">
                <a:solidFill>
                  <a:schemeClr val="tx2"/>
                </a:solidFill>
              </a:rPr>
              <a:t>Motional </a:t>
            </a:r>
            <a:r>
              <a:rPr lang="en-US" altLang="zh-CN" b="1" dirty="0" err="1">
                <a:solidFill>
                  <a:schemeClr val="tx2"/>
                </a:solidFill>
              </a:rPr>
              <a:t>emf</a:t>
            </a:r>
            <a:r>
              <a:rPr lang="en-US" altLang="zh-CN" b="1" dirty="0">
                <a:solidFill>
                  <a:schemeClr val="tx2"/>
                </a:solidFill>
              </a:rPr>
              <a:t> is any </a:t>
            </a:r>
            <a:r>
              <a:rPr lang="en-US" altLang="zh-CN" b="1" dirty="0" err="1">
                <a:solidFill>
                  <a:schemeClr val="tx2"/>
                </a:solidFill>
              </a:rPr>
              <a:t>emf</a:t>
            </a:r>
            <a:r>
              <a:rPr lang="en-US" altLang="zh-CN" b="1" dirty="0">
                <a:solidFill>
                  <a:schemeClr val="tx2"/>
                </a:solidFill>
              </a:rPr>
              <a:t> induced by the relative motion of a magnetic field and a current path.</a:t>
            </a:r>
          </a:p>
          <a:p>
            <a:r>
              <a:rPr lang="en-US" altLang="zh-CN" b="1" dirty="0">
                <a:solidFill>
                  <a:schemeClr val="tx2"/>
                </a:solidFill>
                <a:sym typeface="Monotype Sorts" pitchFamily="2" charset="2"/>
              </a:rPr>
              <a:t> </a:t>
            </a:r>
            <a:r>
              <a:rPr lang="zh-CN" altLang="en-US" b="1" dirty="0">
                <a:solidFill>
                  <a:srgbClr val="6600CC"/>
                </a:solidFill>
              </a:rPr>
              <a:t>感生电动势  </a:t>
            </a:r>
            <a:r>
              <a:rPr lang="en-US" altLang="zh-CN" b="1" i="1" dirty="0">
                <a:solidFill>
                  <a:srgbClr val="6600CC"/>
                </a:solidFill>
              </a:rPr>
              <a:t>inductance</a:t>
            </a:r>
            <a:endParaRPr lang="en-US" altLang="zh-CN" b="1" i="1" dirty="0">
              <a:solidFill>
                <a:schemeClr val="tx2"/>
              </a:solidFill>
            </a:endParaRPr>
          </a:p>
          <a:p>
            <a:r>
              <a:rPr lang="en-US" altLang="zh-CN" b="1" dirty="0">
                <a:solidFill>
                  <a:schemeClr val="tx2"/>
                </a:solidFill>
              </a:rPr>
              <a:t>An </a:t>
            </a:r>
            <a:r>
              <a:rPr lang="en-US" altLang="zh-CN" b="1" dirty="0" err="1">
                <a:solidFill>
                  <a:schemeClr val="tx2"/>
                </a:solidFill>
              </a:rPr>
              <a:t>emf</a:t>
            </a:r>
            <a:r>
              <a:rPr lang="en-US" altLang="zh-CN" b="1" dirty="0">
                <a:solidFill>
                  <a:schemeClr val="tx2"/>
                </a:solidFill>
              </a:rPr>
              <a:t> is induced in a stationary circuit  whenever the magnetic flux through the circuit varies with time.</a:t>
            </a:r>
          </a:p>
        </p:txBody>
      </p:sp>
    </p:spTree>
    <p:extLst>
      <p:ext uri="{BB962C8B-B14F-4D97-AF65-F5344CB8AC3E}">
        <p14:creationId xmlns:p14="http://schemas.microsoft.com/office/powerpoint/2010/main" val="2068393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89013" y="685800"/>
            <a:ext cx="4878387" cy="36591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591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3938" y="722313"/>
            <a:ext cx="4811712" cy="3608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0413"/>
            <a:ext cx="5029200" cy="433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800"/>
          </a:p>
        </p:txBody>
      </p:sp>
    </p:spTree>
    <p:extLst>
      <p:ext uri="{BB962C8B-B14F-4D97-AF65-F5344CB8AC3E}">
        <p14:creationId xmlns:p14="http://schemas.microsoft.com/office/powerpoint/2010/main" val="1808162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3938" y="722313"/>
            <a:ext cx="4811712" cy="3608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0413"/>
            <a:ext cx="5029200" cy="433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800"/>
          </a:p>
        </p:txBody>
      </p:sp>
    </p:spTree>
    <p:extLst>
      <p:ext uri="{BB962C8B-B14F-4D97-AF65-F5344CB8AC3E}">
        <p14:creationId xmlns:p14="http://schemas.microsoft.com/office/powerpoint/2010/main" val="1906416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3938" y="722313"/>
            <a:ext cx="4811712" cy="3608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0413"/>
            <a:ext cx="5029200" cy="433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1">
                <a:latin typeface="宋体" panose="02010600030101010101" pitchFamily="2" charset="-122"/>
              </a:rPr>
              <a:t>数学中规定</a:t>
            </a:r>
            <a:r>
              <a:rPr lang="en-US" altLang="zh-CN" b="1"/>
              <a:t>,</a:t>
            </a:r>
            <a:r>
              <a:rPr lang="zh-CN" altLang="en-US" b="1">
                <a:latin typeface="宋体" panose="02010600030101010101" pitchFamily="2" charset="-122"/>
              </a:rPr>
              <a:t>等式左方线积分的积分回路</a:t>
            </a:r>
            <a:r>
              <a:rPr lang="en-US" altLang="zh-CN"/>
              <a:t>L</a:t>
            </a:r>
            <a:r>
              <a:rPr lang="zh-CN" altLang="en-US" b="1">
                <a:latin typeface="宋体" panose="02010600030101010101" pitchFamily="2" charset="-122"/>
              </a:rPr>
              <a:t>的正向</a:t>
            </a:r>
            <a:r>
              <a:rPr lang="en-US" altLang="zh-CN" b="1"/>
              <a:t>,</a:t>
            </a:r>
            <a:r>
              <a:rPr lang="zh-CN" altLang="en-US" b="1">
                <a:latin typeface="宋体" panose="02010600030101010101" pitchFamily="2" charset="-122"/>
              </a:rPr>
              <a:t>和右方面积分的积分曲面</a:t>
            </a:r>
            <a:r>
              <a:rPr lang="en-US" altLang="zh-CN"/>
              <a:t>S</a:t>
            </a:r>
            <a:r>
              <a:rPr lang="zh-CN" altLang="en-US" b="1">
                <a:latin typeface="宋体" panose="02010600030101010101" pitchFamily="2" charset="-122"/>
              </a:rPr>
              <a:t>法线的正向</a:t>
            </a:r>
            <a:r>
              <a:rPr lang="en-US" altLang="zh-CN" b="1"/>
              <a:t>,</a:t>
            </a:r>
            <a:r>
              <a:rPr lang="zh-CN" altLang="en-US" b="1">
                <a:latin typeface="宋体" panose="02010600030101010101" pitchFamily="2" charset="-122"/>
              </a:rPr>
              <a:t>两者应符合右手螺旋法则</a:t>
            </a:r>
            <a:r>
              <a:rPr lang="en-US" altLang="zh-CN" b="1"/>
              <a:t>.</a:t>
            </a:r>
            <a:r>
              <a:rPr lang="zh-CN" altLang="en-US" b="1">
                <a:latin typeface="宋体" panose="02010600030101010101" pitchFamily="2" charset="-122"/>
              </a:rPr>
              <a:t>因此式中的负号表明</a:t>
            </a:r>
            <a:r>
              <a:rPr lang="en-US" altLang="zh-CN" b="1"/>
              <a:t>,</a:t>
            </a:r>
            <a:r>
              <a:rPr lang="zh-CN" altLang="en-US" b="1">
                <a:latin typeface="宋体" panose="02010600030101010101" pitchFamily="2" charset="-122"/>
              </a:rPr>
              <a:t>感应电场的绕行方向与磁场变化率的方向之间满足</a:t>
            </a:r>
            <a:r>
              <a:rPr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左手</a:t>
            </a:r>
            <a:r>
              <a:rPr lang="zh-CN" altLang="en-US" b="1">
                <a:latin typeface="宋体" panose="02010600030101010101" pitchFamily="2" charset="-122"/>
              </a:rPr>
              <a:t>螺旋关系</a:t>
            </a:r>
            <a:r>
              <a:rPr lang="en-US" altLang="zh-CN" b="1"/>
              <a:t>,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应该特别注意的是</a:t>
            </a:r>
            <a:r>
              <a:rPr lang="en-US" altLang="zh-CN" b="1"/>
              <a:t>,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与</a:t>
            </a: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E</a:t>
            </a:r>
            <a:r>
              <a:rPr lang="zh-CN" altLang="en-US" baseline="-30000">
                <a:solidFill>
                  <a:srgbClr val="FF0000"/>
                </a:solidFill>
                <a:ea typeface="楷体_GB2312" pitchFamily="49" charset="-122"/>
              </a:rPr>
              <a:t>感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满足左手螺旋关系的是</a:t>
            </a: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的变化率而不是</a:t>
            </a: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本身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5414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89013" y="685800"/>
            <a:ext cx="4878387" cy="36591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4219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3938" y="722313"/>
            <a:ext cx="4811712" cy="3608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0413"/>
            <a:ext cx="5029200" cy="433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082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89013" y="685800"/>
            <a:ext cx="4878387" cy="36591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934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89013" y="685800"/>
            <a:ext cx="4878387" cy="36591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654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89013" y="685800"/>
            <a:ext cx="4878387" cy="36591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4174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97713"/>
      </p:ext>
    </p:extLst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90531"/>
      </p:ext>
    </p:extLst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76509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3453"/>
      </p:ext>
    </p:extLst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08787"/>
      </p:ext>
    </p:extLst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91408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30111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35270"/>
      </p:ext>
    </p:extLst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11667"/>
      </p:ext>
    </p:extLst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07326"/>
      </p:ext>
    </p:extLst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39224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rgbClr val="FFFFF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 b="0">
                <a:ea typeface="宋体" pitchFamily="2" charset="-122"/>
              </a:defRPr>
            </a:lvl1pPr>
          </a:lstStyle>
          <a:p>
            <a:fld id="{5B32681D-8841-44A2-BB38-F5839BE02DFC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88" b="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88" b="0">
                <a:ea typeface="宋体" panose="02010600030101010101" pitchFamily="2" charset="-122"/>
              </a:defRPr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1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 dir="in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75" baseline="0">
          <a:solidFill>
            <a:schemeClr val="tx2"/>
          </a:solidFill>
          <a:latin typeface="微软雅黑" panose="020B0503020204020204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har char="•"/>
        <a:defRPr sz="1800" baseline="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har char="–"/>
        <a:defRPr sz="1575" baseline="0">
          <a:solidFill>
            <a:schemeClr val="tx1"/>
          </a:solidFill>
          <a:latin typeface="微软雅黑" panose="020B0503020204020204" pitchFamily="34" charset="-122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har char="•"/>
        <a:defRPr sz="1350" baseline="0">
          <a:solidFill>
            <a:schemeClr val="tx1"/>
          </a:solidFill>
          <a:latin typeface="微软雅黑" panose="020B0503020204020204" pitchFamily="34" charset="-122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har char="–"/>
        <a:defRPr sz="1125" baseline="0">
          <a:solidFill>
            <a:schemeClr val="tx1"/>
          </a:solidFill>
          <a:latin typeface="微软雅黑" panose="020B0503020204020204" pitchFamily="34" charset="-122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 baseline="0">
          <a:solidFill>
            <a:schemeClr val="tx1"/>
          </a:solidFill>
          <a:latin typeface="微软雅黑" panose="020B0503020204020204" pitchFamily="34" charset="-122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37.bin"/><Relationship Id="rId26" Type="http://schemas.openxmlformats.org/officeDocument/2006/relationships/oleObject" Target="../embeddings/oleObject41.bin"/><Relationship Id="rId3" Type="http://schemas.openxmlformats.org/officeDocument/2006/relationships/image" Target="../media/image32.wmf"/><Relationship Id="rId21" Type="http://schemas.openxmlformats.org/officeDocument/2006/relationships/image" Target="../media/image23.wmf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20.wmf"/><Relationship Id="rId25" Type="http://schemas.openxmlformats.org/officeDocument/2006/relationships/image" Target="../media/image36.emf"/><Relationship Id="rId2" Type="http://schemas.openxmlformats.org/officeDocument/2006/relationships/oleObject" Target="../embeddings/oleObject28.bin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29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7.wmf"/><Relationship Id="rId24" Type="http://schemas.openxmlformats.org/officeDocument/2006/relationships/oleObject" Target="../embeddings/oleObject40.bin"/><Relationship Id="rId5" Type="http://schemas.openxmlformats.org/officeDocument/2006/relationships/image" Target="../media/image33.wmf"/><Relationship Id="rId15" Type="http://schemas.openxmlformats.org/officeDocument/2006/relationships/image" Target="../media/image19.wmf"/><Relationship Id="rId23" Type="http://schemas.openxmlformats.org/officeDocument/2006/relationships/image" Target="../media/image35.wmf"/><Relationship Id="rId28" Type="http://schemas.openxmlformats.org/officeDocument/2006/relationships/oleObject" Target="../embeddings/oleObject42.bin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29.wmf"/><Relationship Id="rId31" Type="http://schemas.openxmlformats.org/officeDocument/2006/relationships/image" Target="../media/image39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Relationship Id="rId27" Type="http://schemas.openxmlformats.org/officeDocument/2006/relationships/image" Target="../media/image37.emf"/><Relationship Id="rId30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51.bin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3.emf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55.emf"/><Relationship Id="rId2" Type="http://schemas.openxmlformats.org/officeDocument/2006/relationships/oleObject" Target="../embeddings/oleObject52.bin"/><Relationship Id="rId16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2.emf"/><Relationship Id="rId5" Type="http://schemas.openxmlformats.org/officeDocument/2006/relationships/image" Target="../media/image49.wmf"/><Relationship Id="rId15" Type="http://schemas.openxmlformats.org/officeDocument/2006/relationships/image" Target="../media/image54.e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1.emf"/><Relationship Id="rId14" Type="http://schemas.openxmlformats.org/officeDocument/2006/relationships/oleObject" Target="../embeddings/oleObject5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61.emf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70.png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0.emf"/><Relationship Id="rId5" Type="http://schemas.openxmlformats.org/officeDocument/2006/relationships/image" Target="../media/image57.wmf"/><Relationship Id="rId15" Type="http://schemas.openxmlformats.org/officeDocument/2006/relationships/image" Target="../media/image62.e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59.emf"/><Relationship Id="rId14" Type="http://schemas.openxmlformats.org/officeDocument/2006/relationships/oleObject" Target="../embeddings/oleObject6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68.emf"/><Relationship Id="rId18" Type="http://schemas.openxmlformats.org/officeDocument/2006/relationships/oleObject" Target="../embeddings/oleObject75.bin"/><Relationship Id="rId3" Type="http://schemas.openxmlformats.org/officeDocument/2006/relationships/image" Target="../media/image63.emf"/><Relationship Id="rId21" Type="http://schemas.openxmlformats.org/officeDocument/2006/relationships/image" Target="../media/image72.emf"/><Relationship Id="rId7" Type="http://schemas.openxmlformats.org/officeDocument/2006/relationships/image" Target="../media/image65.e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70.emf"/><Relationship Id="rId25" Type="http://schemas.openxmlformats.org/officeDocument/2006/relationships/image" Target="../media/image74.emf"/><Relationship Id="rId2" Type="http://schemas.openxmlformats.org/officeDocument/2006/relationships/oleObject" Target="../embeddings/oleObject67.bin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67.emf"/><Relationship Id="rId24" Type="http://schemas.openxmlformats.org/officeDocument/2006/relationships/oleObject" Target="../embeddings/oleObject78.bin"/><Relationship Id="rId5" Type="http://schemas.openxmlformats.org/officeDocument/2006/relationships/image" Target="../media/image64.emf"/><Relationship Id="rId15" Type="http://schemas.openxmlformats.org/officeDocument/2006/relationships/image" Target="../media/image69.emf"/><Relationship Id="rId23" Type="http://schemas.openxmlformats.org/officeDocument/2006/relationships/image" Target="../media/image73.e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71.e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6.emf"/><Relationship Id="rId14" Type="http://schemas.openxmlformats.org/officeDocument/2006/relationships/oleObject" Target="../embeddings/oleObject73.bin"/><Relationship Id="rId22" Type="http://schemas.openxmlformats.org/officeDocument/2006/relationships/oleObject" Target="../embeddings/oleObject77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4.bin"/><Relationship Id="rId18" Type="http://schemas.openxmlformats.org/officeDocument/2006/relationships/oleObject" Target="../embeddings/oleObject87.bin"/><Relationship Id="rId26" Type="http://schemas.openxmlformats.org/officeDocument/2006/relationships/image" Target="../media/image79.wmf"/><Relationship Id="rId3" Type="http://schemas.openxmlformats.org/officeDocument/2006/relationships/image" Target="../media/image75.wmf"/><Relationship Id="rId21" Type="http://schemas.openxmlformats.org/officeDocument/2006/relationships/oleObject" Target="../embeddings/oleObject90.bin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83.bin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1.bin"/><Relationship Id="rId2" Type="http://schemas.openxmlformats.org/officeDocument/2006/relationships/oleObject" Target="../embeddings/oleObject79.bin"/><Relationship Id="rId16" Type="http://schemas.openxmlformats.org/officeDocument/2006/relationships/image" Target="../media/image56.wmf"/><Relationship Id="rId20" Type="http://schemas.openxmlformats.org/officeDocument/2006/relationships/oleObject" Target="../embeddings/oleObject89.bin"/><Relationship Id="rId29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57.wmf"/><Relationship Id="rId24" Type="http://schemas.openxmlformats.org/officeDocument/2006/relationships/image" Target="../media/image78.wmf"/><Relationship Id="rId5" Type="http://schemas.openxmlformats.org/officeDocument/2006/relationships/image" Target="../media/image58.wmf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980.bin"/><Relationship Id="rId28" Type="http://schemas.openxmlformats.org/officeDocument/2006/relationships/image" Target="../media/image79.wmf"/><Relationship Id="rId10" Type="http://schemas.openxmlformats.org/officeDocument/2006/relationships/oleObject" Target="../embeddings/oleObject82.bin"/><Relationship Id="rId19" Type="http://schemas.openxmlformats.org/officeDocument/2006/relationships/oleObject" Target="../embeddings/oleObject88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96.png"/><Relationship Id="rId14" Type="http://schemas.openxmlformats.org/officeDocument/2006/relationships/image" Target="../media/image77.wmf"/><Relationship Id="rId22" Type="http://schemas.openxmlformats.org/officeDocument/2006/relationships/image" Target="../media/image78.wmf"/><Relationship Id="rId27" Type="http://schemas.openxmlformats.org/officeDocument/2006/relationships/oleObject" Target="../embeddings/oleObject99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85.wmf"/><Relationship Id="rId3" Type="http://schemas.openxmlformats.org/officeDocument/2006/relationships/image" Target="../media/image80.emf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87.wmf"/><Relationship Id="rId2" Type="http://schemas.openxmlformats.org/officeDocument/2006/relationships/oleObject" Target="../embeddings/oleObject92.bin"/><Relationship Id="rId16" Type="http://schemas.openxmlformats.org/officeDocument/2006/relationships/oleObject" Target="../embeddings/oleObject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84.wmf"/><Relationship Id="rId5" Type="http://schemas.openxmlformats.org/officeDocument/2006/relationships/image" Target="../media/image81.emf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98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95.wmf"/><Relationship Id="rId26" Type="http://schemas.openxmlformats.org/officeDocument/2006/relationships/image" Target="../media/image99.wmf"/><Relationship Id="rId39" Type="http://schemas.openxmlformats.org/officeDocument/2006/relationships/oleObject" Target="../embeddings/oleObject118.bin"/><Relationship Id="rId21" Type="http://schemas.openxmlformats.org/officeDocument/2006/relationships/oleObject" Target="../embeddings/oleObject109.bin"/><Relationship Id="rId34" Type="http://schemas.openxmlformats.org/officeDocument/2006/relationships/image" Target="../media/image103.wmf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33" Type="http://schemas.openxmlformats.org/officeDocument/2006/relationships/oleObject" Target="../embeddings/oleObject115.bin"/><Relationship Id="rId38" Type="http://schemas.openxmlformats.org/officeDocument/2006/relationships/image" Target="../media/image105.wmf"/><Relationship Id="rId2" Type="http://schemas.openxmlformats.org/officeDocument/2006/relationships/oleObject" Target="../embeddings/oleObject100.bin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11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98.wmf"/><Relationship Id="rId32" Type="http://schemas.openxmlformats.org/officeDocument/2006/relationships/image" Target="../media/image102.wmf"/><Relationship Id="rId37" Type="http://schemas.openxmlformats.org/officeDocument/2006/relationships/oleObject" Target="../embeddings/oleObject117.bin"/><Relationship Id="rId40" Type="http://schemas.openxmlformats.org/officeDocument/2006/relationships/image" Target="../media/image106.w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100.wmf"/><Relationship Id="rId36" Type="http://schemas.openxmlformats.org/officeDocument/2006/relationships/image" Target="../media/image104.wmf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108.bin"/><Relationship Id="rId31" Type="http://schemas.openxmlformats.org/officeDocument/2006/relationships/oleObject" Target="../embeddings/oleObject114.bin"/><Relationship Id="rId4" Type="http://schemas.openxmlformats.org/officeDocument/2006/relationships/image" Target="../media/image89.png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101.wmf"/><Relationship Id="rId35" Type="http://schemas.openxmlformats.org/officeDocument/2006/relationships/oleObject" Target="../embeddings/oleObject116.bin"/><Relationship Id="rId8" Type="http://schemas.openxmlformats.org/officeDocument/2006/relationships/image" Target="../media/image90.wmf"/><Relationship Id="rId3" Type="http://schemas.openxmlformats.org/officeDocument/2006/relationships/image" Target="../media/image8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0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4" Type="http://schemas.openxmlformats.org/officeDocument/2006/relationships/image" Target="../media/image107.emf"/><Relationship Id="rId9" Type="http://schemas.openxmlformats.org/officeDocument/2006/relationships/image" Target="../media/image1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.png"/><Relationship Id="rId11" Type="http://schemas.openxmlformats.org/officeDocument/2006/relationships/image" Target="../media/image110.wmf"/><Relationship Id="rId10" Type="http://schemas.openxmlformats.org/officeDocument/2006/relationships/oleObject" Target="../embeddings/oleObject122.bin"/><Relationship Id="rId4" Type="http://schemas.openxmlformats.org/officeDocument/2006/relationships/image" Target="../media/image157.png"/><Relationship Id="rId9" Type="http://schemas.openxmlformats.org/officeDocument/2006/relationships/image" Target="../media/image10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oleObject" Target="../embeddings/oleObject129.bin"/><Relationship Id="rId18" Type="http://schemas.openxmlformats.org/officeDocument/2006/relationships/oleObject" Target="../embeddings/oleObject132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31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13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1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wmf"/><Relationship Id="rId11" Type="http://schemas.openxmlformats.org/officeDocument/2006/relationships/image" Target="../media/image168.png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1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29.wmf"/><Relationship Id="rId26" Type="http://schemas.openxmlformats.org/officeDocument/2006/relationships/oleObject" Target="../embeddings/oleObject150.bin"/><Relationship Id="rId3" Type="http://schemas.openxmlformats.org/officeDocument/2006/relationships/oleObject" Target="../embeddings/oleObject138.bin"/><Relationship Id="rId21" Type="http://schemas.openxmlformats.org/officeDocument/2006/relationships/oleObject" Target="../embeddings/oleObject147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145.bin"/><Relationship Id="rId25" Type="http://schemas.openxmlformats.org/officeDocument/2006/relationships/image" Target="../media/image132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8.wmf"/><Relationship Id="rId20" Type="http://schemas.openxmlformats.org/officeDocument/2006/relationships/image" Target="../media/image13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42.bin"/><Relationship Id="rId24" Type="http://schemas.openxmlformats.org/officeDocument/2006/relationships/oleObject" Target="../embeddings/oleObject149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image" Target="../media/image131.wmf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27.wmf"/><Relationship Id="rId22" Type="http://schemas.openxmlformats.org/officeDocument/2006/relationships/oleObject" Target="../embeddings/oleObject14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3" Type="http://schemas.openxmlformats.org/officeDocument/2006/relationships/image" Target="../media/image133.wmf"/><Relationship Id="rId7" Type="http://schemas.openxmlformats.org/officeDocument/2006/relationships/image" Target="../media/image135.wmf"/><Relationship Id="rId2" Type="http://schemas.openxmlformats.org/officeDocument/2006/relationships/oleObject" Target="../embeddings/oleObject1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3.bin"/><Relationship Id="rId11" Type="http://schemas.openxmlformats.org/officeDocument/2006/relationships/image" Target="../media/image137.wmf"/><Relationship Id="rId5" Type="http://schemas.openxmlformats.org/officeDocument/2006/relationships/image" Target="../media/image134.wmf"/><Relationship Id="rId10" Type="http://schemas.openxmlformats.org/officeDocument/2006/relationships/oleObject" Target="../embeddings/oleObject155.bin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13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61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35.w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10" Type="http://schemas.openxmlformats.org/officeDocument/2006/relationships/image" Target="../media/image134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3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48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70.bin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4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wmf"/><Relationship Id="rId7" Type="http://schemas.openxmlformats.org/officeDocument/2006/relationships/image" Target="../media/image12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6.wmf"/><Relationship Id="rId5" Type="http://schemas.openxmlformats.org/officeDocument/2006/relationships/image" Target="../media/image13.emf"/><Relationship Id="rId15" Type="http://schemas.openxmlformats.org/officeDocument/2006/relationships/image" Target="../media/image23.png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2.bin"/><Relationship Id="rId26" Type="http://schemas.openxmlformats.org/officeDocument/2006/relationships/oleObject" Target="../embeddings/oleObject26.bin"/><Relationship Id="rId3" Type="http://schemas.openxmlformats.org/officeDocument/2006/relationships/image" Target="../media/image18.emf"/><Relationship Id="rId21" Type="http://schemas.openxmlformats.org/officeDocument/2006/relationships/image" Target="../media/image27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5.emf"/><Relationship Id="rId25" Type="http://schemas.openxmlformats.org/officeDocument/2006/relationships/image" Target="../media/image29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29" Type="http://schemas.openxmlformats.org/officeDocument/2006/relationships/image" Target="../media/image3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2.emf"/><Relationship Id="rId24" Type="http://schemas.openxmlformats.org/officeDocument/2006/relationships/oleObject" Target="../embeddings/oleObject25.bin"/><Relationship Id="rId5" Type="http://schemas.openxmlformats.org/officeDocument/2006/relationships/image" Target="../media/image19.wmf"/><Relationship Id="rId15" Type="http://schemas.openxmlformats.org/officeDocument/2006/relationships/image" Target="../media/image24.emf"/><Relationship Id="rId23" Type="http://schemas.openxmlformats.org/officeDocument/2006/relationships/image" Target="../media/image28.wmf"/><Relationship Id="rId28" Type="http://schemas.openxmlformats.org/officeDocument/2006/relationships/oleObject" Target="../embeddings/oleObject27.bin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6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1.e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Relationship Id="rId27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23528" y="1739524"/>
            <a:ext cx="8797925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133350"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2"/>
                </a:solidFill>
              </a:rPr>
              <a:t>4.1 </a:t>
            </a:r>
            <a:r>
              <a:rPr lang="zh-CN" altLang="en-US" sz="3600" dirty="0">
                <a:solidFill>
                  <a:schemeClr val="accent2"/>
                </a:solidFill>
              </a:rPr>
              <a:t>法拉第电磁感应定律</a:t>
            </a:r>
            <a:r>
              <a:rPr lang="zh-CN" altLang="en-US" sz="3600" dirty="0">
                <a:solidFill>
                  <a:srgbClr val="CC3300"/>
                </a:solidFill>
              </a:rPr>
              <a:t>（</a:t>
            </a:r>
            <a:r>
              <a:rPr lang="en-US" altLang="zh-CN" sz="3600" dirty="0">
                <a:solidFill>
                  <a:srgbClr val="CC3300"/>
                </a:solidFill>
              </a:rPr>
              <a:t>0.5</a:t>
            </a:r>
            <a:r>
              <a:rPr lang="zh-CN" altLang="en-US" sz="3600" dirty="0">
                <a:solidFill>
                  <a:srgbClr val="CC3300"/>
                </a:solidFill>
              </a:rPr>
              <a:t>学时）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2"/>
                </a:solidFill>
              </a:rPr>
              <a:t>4.2 </a:t>
            </a:r>
            <a:r>
              <a:rPr lang="zh-CN" altLang="en-US" sz="3600" dirty="0">
                <a:solidFill>
                  <a:schemeClr val="accent2"/>
                </a:solidFill>
              </a:rPr>
              <a:t>动生电动势和感生电动势</a:t>
            </a:r>
            <a:r>
              <a:rPr lang="zh-CN" altLang="en-US" sz="3600" dirty="0">
                <a:solidFill>
                  <a:srgbClr val="CC3300"/>
                </a:solidFill>
              </a:rPr>
              <a:t>（</a:t>
            </a:r>
            <a:r>
              <a:rPr lang="en-US" altLang="zh-CN" sz="3600" dirty="0">
                <a:solidFill>
                  <a:srgbClr val="CC3300"/>
                </a:solidFill>
              </a:rPr>
              <a:t>1.5</a:t>
            </a:r>
            <a:r>
              <a:rPr lang="zh-CN" altLang="en-US" sz="3600" dirty="0">
                <a:solidFill>
                  <a:srgbClr val="CC3300"/>
                </a:solidFill>
              </a:rPr>
              <a:t>学时）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2"/>
                </a:solidFill>
              </a:rPr>
              <a:t>4.3 </a:t>
            </a:r>
            <a:r>
              <a:rPr lang="zh-CN" altLang="en-US" sz="3600" dirty="0">
                <a:solidFill>
                  <a:schemeClr val="accent2"/>
                </a:solidFill>
              </a:rPr>
              <a:t>自感与互感</a:t>
            </a:r>
            <a:r>
              <a:rPr lang="zh-CN" altLang="en-US" sz="3600" dirty="0">
                <a:solidFill>
                  <a:srgbClr val="CC3300"/>
                </a:solidFill>
              </a:rPr>
              <a:t>（</a:t>
            </a:r>
            <a:r>
              <a:rPr lang="en-US" altLang="zh-CN" sz="3600" dirty="0">
                <a:solidFill>
                  <a:srgbClr val="CC3300"/>
                </a:solidFill>
              </a:rPr>
              <a:t>1.5</a:t>
            </a:r>
            <a:r>
              <a:rPr lang="zh-CN" altLang="en-US" sz="3600" dirty="0">
                <a:solidFill>
                  <a:srgbClr val="CC3300"/>
                </a:solidFill>
              </a:rPr>
              <a:t>学时）</a:t>
            </a:r>
            <a:endParaRPr lang="zh-CN" altLang="en-US" sz="36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2"/>
                </a:solidFill>
              </a:rPr>
              <a:t>4.4 </a:t>
            </a:r>
            <a:r>
              <a:rPr lang="zh-CN" altLang="en-US" sz="3600" dirty="0">
                <a:solidFill>
                  <a:schemeClr val="accent2"/>
                </a:solidFill>
              </a:rPr>
              <a:t>磁场的能量和能量密度</a:t>
            </a:r>
            <a:r>
              <a:rPr lang="zh-CN" altLang="en-US" sz="3600" dirty="0">
                <a:solidFill>
                  <a:srgbClr val="CC3300"/>
                </a:solidFill>
              </a:rPr>
              <a:t>（</a:t>
            </a:r>
            <a:r>
              <a:rPr lang="en-US" altLang="zh-CN" sz="3600" dirty="0">
                <a:solidFill>
                  <a:srgbClr val="CC3300"/>
                </a:solidFill>
              </a:rPr>
              <a:t>0.5</a:t>
            </a:r>
            <a:r>
              <a:rPr lang="zh-CN" altLang="en-US" sz="3600" dirty="0">
                <a:solidFill>
                  <a:srgbClr val="CC3300"/>
                </a:solidFill>
              </a:rPr>
              <a:t>学时）</a:t>
            </a:r>
            <a:endParaRPr lang="zh-CN" altLang="en-US" sz="36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2"/>
                </a:solidFill>
              </a:rPr>
              <a:t>4.5 </a:t>
            </a:r>
            <a:r>
              <a:rPr lang="zh-CN" altLang="en-US" sz="3600" dirty="0">
                <a:solidFill>
                  <a:schemeClr val="accent2"/>
                </a:solidFill>
              </a:rPr>
              <a:t>麦克斯韦方程组 电磁波</a:t>
            </a:r>
            <a:r>
              <a:rPr lang="zh-CN" altLang="en-US" sz="3600" dirty="0">
                <a:solidFill>
                  <a:srgbClr val="CC3300"/>
                </a:solidFill>
              </a:rPr>
              <a:t>（</a:t>
            </a:r>
            <a:r>
              <a:rPr lang="en-US" altLang="zh-CN" sz="3600" dirty="0">
                <a:solidFill>
                  <a:srgbClr val="CC3300"/>
                </a:solidFill>
              </a:rPr>
              <a:t>2</a:t>
            </a:r>
            <a:r>
              <a:rPr lang="zh-CN" altLang="en-US" sz="3600" dirty="0">
                <a:solidFill>
                  <a:srgbClr val="CC3300"/>
                </a:solidFill>
              </a:rPr>
              <a:t>学时）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4925" y="1265238"/>
            <a:ext cx="9144000" cy="76200"/>
          </a:xfrm>
          <a:prstGeom prst="rect">
            <a:avLst/>
          </a:prstGeom>
          <a:solidFill>
            <a:srgbClr val="FFCC66"/>
          </a:solidFill>
          <a:ln w="9525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180" y="193983"/>
            <a:ext cx="8549640" cy="858753"/>
          </a:xfrm>
        </p:spPr>
        <p:txBody>
          <a:bodyPr/>
          <a:lstStyle/>
          <a:p>
            <a:pPr lvl="0" defTabSz="914400" eaLnBrk="1" hangingPunct="1">
              <a:defRPr/>
            </a:pPr>
            <a:r>
              <a:rPr lang="zh-CN" altLang="en-US" sz="40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第四章  电磁感应和电磁场（</a:t>
            </a:r>
            <a:r>
              <a:rPr lang="en-US" altLang="zh-CN" sz="40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lang="zh-CN" altLang="en-US" sz="40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学时）</a:t>
            </a:r>
            <a:endParaRPr lang="zh-CN" altLang="en-US"/>
          </a:p>
        </p:txBody>
      </p:sp>
    </p:spTree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91325" y="4191000"/>
            <a:ext cx="1285875" cy="838200"/>
            <a:chOff x="2016" y="1344"/>
            <a:chExt cx="810" cy="528"/>
          </a:xfrm>
        </p:grpSpPr>
        <p:graphicFrame>
          <p:nvGraphicFramePr>
            <p:cNvPr id="9233" name="Object 5"/>
            <p:cNvGraphicFramePr>
              <a:graphicFrameLocks/>
            </p:cNvGraphicFramePr>
            <p:nvPr/>
          </p:nvGraphicFramePr>
          <p:xfrm>
            <a:off x="2016" y="1344"/>
            <a:ext cx="81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17362" imgH="228501" progId="Equation.3">
                    <p:embed/>
                  </p:oleObj>
                </mc:Choice>
                <mc:Fallback>
                  <p:oleObj name="公式" r:id="rId2" imgW="317362" imgH="228501" progId="Equation.3">
                    <p:embed/>
                    <p:pic>
                      <p:nvPicPr>
                        <p:cNvPr id="9233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344"/>
                          <a:ext cx="81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5" name="Text Box 6"/>
            <p:cNvSpPr txBox="1">
              <a:spLocks noChangeArrowheads="1"/>
            </p:cNvSpPr>
            <p:nvPr/>
          </p:nvSpPr>
          <p:spPr bwMode="auto">
            <a:xfrm>
              <a:off x="2304" y="1440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宋体" panose="02010600030101010101" pitchFamily="2" charset="-122"/>
                </a:rPr>
                <a:t>&gt;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007350" y="4273550"/>
            <a:ext cx="901700" cy="825500"/>
            <a:chOff x="3072" y="1296"/>
            <a:chExt cx="568" cy="520"/>
          </a:xfrm>
        </p:grpSpPr>
        <p:grpSp>
          <p:nvGrpSpPr>
            <p:cNvPr id="9262" name="Group 8"/>
            <p:cNvGrpSpPr>
              <a:grpSpLocks/>
            </p:cNvGrpSpPr>
            <p:nvPr/>
          </p:nvGrpSpPr>
          <p:grpSpPr bwMode="auto">
            <a:xfrm>
              <a:off x="3312" y="1296"/>
              <a:ext cx="328" cy="520"/>
              <a:chOff x="3312" y="1296"/>
              <a:chExt cx="328" cy="520"/>
            </a:xfrm>
          </p:grpSpPr>
          <p:sp>
            <p:nvSpPr>
              <p:cNvPr id="9263" name="Rectangle 9"/>
              <p:cNvSpPr>
                <a:spLocks noChangeArrowheads="1"/>
              </p:cNvSpPr>
              <p:nvPr/>
            </p:nvSpPr>
            <p:spPr bwMode="auto">
              <a:xfrm>
                <a:off x="3312" y="1296"/>
                <a:ext cx="328" cy="5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64" name="Line 10"/>
              <p:cNvSpPr>
                <a:spLocks noChangeShapeType="1"/>
              </p:cNvSpPr>
              <p:nvPr/>
            </p:nvSpPr>
            <p:spPr bwMode="auto">
              <a:xfrm>
                <a:off x="3360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9232" name="Object 11"/>
            <p:cNvGraphicFramePr>
              <a:graphicFrameLocks noChangeAspect="1"/>
            </p:cNvGraphicFramePr>
            <p:nvPr/>
          </p:nvGraphicFramePr>
          <p:xfrm>
            <a:off x="3072" y="1344"/>
            <a:ext cx="26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52334" imgH="228501" progId="Equation.3">
                    <p:embed/>
                  </p:oleObj>
                </mc:Choice>
                <mc:Fallback>
                  <p:oleObj name="公式" r:id="rId4" imgW="152334" imgH="228501" progId="Equation.3">
                    <p:embed/>
                    <p:pic>
                      <p:nvPicPr>
                        <p:cNvPr id="923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344"/>
                          <a:ext cx="269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781800" y="5448300"/>
            <a:ext cx="1143000" cy="800100"/>
            <a:chOff x="1968" y="2112"/>
            <a:chExt cx="624" cy="504"/>
          </a:xfrm>
        </p:grpSpPr>
        <p:graphicFrame>
          <p:nvGraphicFramePr>
            <p:cNvPr id="9231" name="Object 13"/>
            <p:cNvGraphicFramePr>
              <a:graphicFrameLocks noChangeAspect="1"/>
            </p:cNvGraphicFramePr>
            <p:nvPr/>
          </p:nvGraphicFramePr>
          <p:xfrm>
            <a:off x="1968" y="2112"/>
            <a:ext cx="333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52334" imgH="228501" progId="Equation.3">
                    <p:embed/>
                  </p:oleObj>
                </mc:Choice>
                <mc:Fallback>
                  <p:oleObj name="公式" r:id="rId6" imgW="152334" imgH="228501" progId="Equation.3">
                    <p:embed/>
                    <p:pic>
                      <p:nvPicPr>
                        <p:cNvPr id="923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112"/>
                          <a:ext cx="333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1" name="Text Box 14"/>
            <p:cNvSpPr txBox="1">
              <a:spLocks noChangeArrowheads="1"/>
            </p:cNvSpPr>
            <p:nvPr/>
          </p:nvSpPr>
          <p:spPr bwMode="auto">
            <a:xfrm>
              <a:off x="2208" y="2160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宋体" panose="02010600030101010101" pitchFamily="2" charset="-122"/>
                </a:rPr>
                <a:t>&lt;0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8007350" y="5416550"/>
            <a:ext cx="984250" cy="831850"/>
            <a:chOff x="3072" y="2352"/>
            <a:chExt cx="620" cy="524"/>
          </a:xfrm>
        </p:grpSpPr>
        <p:sp>
          <p:nvSpPr>
            <p:cNvPr id="9259" name="Rectangle 16"/>
            <p:cNvSpPr>
              <a:spLocks noChangeArrowheads="1"/>
            </p:cNvSpPr>
            <p:nvPr/>
          </p:nvSpPr>
          <p:spPr bwMode="auto">
            <a:xfrm>
              <a:off x="3364" y="2356"/>
              <a:ext cx="328" cy="5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60" name="Line 17"/>
            <p:cNvSpPr>
              <a:spLocks noChangeShapeType="1"/>
            </p:cNvSpPr>
            <p:nvPr/>
          </p:nvSpPr>
          <p:spPr bwMode="auto">
            <a:xfrm>
              <a:off x="3408" y="2352"/>
              <a:ext cx="24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30" name="Object 18"/>
            <p:cNvGraphicFramePr>
              <a:graphicFrameLocks noChangeAspect="1"/>
            </p:cNvGraphicFramePr>
            <p:nvPr/>
          </p:nvGraphicFramePr>
          <p:xfrm>
            <a:off x="3072" y="2400"/>
            <a:ext cx="26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52334" imgH="228501" progId="Equation.3">
                    <p:embed/>
                  </p:oleObj>
                </mc:Choice>
                <mc:Fallback>
                  <p:oleObj name="公式" r:id="rId7" imgW="152334" imgH="228501" progId="Equation.3">
                    <p:embed/>
                    <p:pic>
                      <p:nvPicPr>
                        <p:cNvPr id="923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400"/>
                          <a:ext cx="269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8" name="Object 19"/>
          <p:cNvGraphicFramePr>
            <a:graphicFrameLocks/>
          </p:cNvGraphicFramePr>
          <p:nvPr/>
        </p:nvGraphicFramePr>
        <p:xfrm>
          <a:off x="369987" y="1658938"/>
          <a:ext cx="6218237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74560" imgH="393480" progId="Equation.DSMT4">
                  <p:embed/>
                </p:oleObj>
              </mc:Choice>
              <mc:Fallback>
                <p:oleObj name="Equation" r:id="rId8" imgW="2374560" imgH="393480" progId="Equation.DSMT4">
                  <p:embed/>
                  <p:pic>
                    <p:nvPicPr>
                      <p:cNvPr id="9218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87" y="1658938"/>
                        <a:ext cx="6218237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8" name="Group 20"/>
          <p:cNvGrpSpPr>
            <a:grpSpLocks/>
          </p:cNvGrpSpPr>
          <p:nvPr/>
        </p:nvGrpSpPr>
        <p:grpSpPr bwMode="auto">
          <a:xfrm>
            <a:off x="6934200" y="228600"/>
            <a:ext cx="2514600" cy="3649663"/>
            <a:chOff x="3888" y="48"/>
            <a:chExt cx="1584" cy="2299"/>
          </a:xfrm>
        </p:grpSpPr>
        <p:grpSp>
          <p:nvGrpSpPr>
            <p:cNvPr id="9239" name="Group 21"/>
            <p:cNvGrpSpPr>
              <a:grpSpLocks/>
            </p:cNvGrpSpPr>
            <p:nvPr/>
          </p:nvGrpSpPr>
          <p:grpSpPr bwMode="auto">
            <a:xfrm>
              <a:off x="4128" y="48"/>
              <a:ext cx="1153" cy="2016"/>
              <a:chOff x="4416" y="912"/>
              <a:chExt cx="1153" cy="1968"/>
            </a:xfrm>
          </p:grpSpPr>
          <p:grpSp>
            <p:nvGrpSpPr>
              <p:cNvPr id="9248" name="Group 22"/>
              <p:cNvGrpSpPr>
                <a:grpSpLocks/>
              </p:cNvGrpSpPr>
              <p:nvPr/>
            </p:nvGrpSpPr>
            <p:grpSpPr bwMode="auto">
              <a:xfrm>
                <a:off x="4704" y="2352"/>
                <a:ext cx="624" cy="192"/>
                <a:chOff x="4704" y="2880"/>
                <a:chExt cx="624" cy="192"/>
              </a:xfrm>
            </p:grpSpPr>
            <p:sp>
              <p:nvSpPr>
                <p:cNvPr id="9257" name="Line 23"/>
                <p:cNvSpPr>
                  <a:spLocks noChangeShapeType="1"/>
                </p:cNvSpPr>
                <p:nvPr/>
              </p:nvSpPr>
              <p:spPr bwMode="auto">
                <a:xfrm>
                  <a:off x="4704" y="2880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8" name="Line 24"/>
                <p:cNvSpPr>
                  <a:spLocks noChangeShapeType="1"/>
                </p:cNvSpPr>
                <p:nvPr/>
              </p:nvSpPr>
              <p:spPr bwMode="auto">
                <a:xfrm>
                  <a:off x="5328" y="2880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49" name="Group 25"/>
              <p:cNvGrpSpPr>
                <a:grpSpLocks/>
              </p:cNvGrpSpPr>
              <p:nvPr/>
            </p:nvGrpSpPr>
            <p:grpSpPr bwMode="auto">
              <a:xfrm>
                <a:off x="4416" y="912"/>
                <a:ext cx="1153" cy="1968"/>
                <a:chOff x="4416" y="1152"/>
                <a:chExt cx="1153" cy="2352"/>
              </a:xfrm>
            </p:grpSpPr>
            <p:sp>
              <p:nvSpPr>
                <p:cNvPr id="9253" name="Line 26"/>
                <p:cNvSpPr>
                  <a:spLocks noChangeShapeType="1"/>
                </p:cNvSpPr>
                <p:nvPr/>
              </p:nvSpPr>
              <p:spPr bwMode="auto">
                <a:xfrm>
                  <a:off x="4416" y="1584"/>
                  <a:ext cx="0" cy="15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4" name="Rectangle 27"/>
                <p:cNvSpPr>
                  <a:spLocks noChangeArrowheads="1"/>
                </p:cNvSpPr>
                <p:nvPr/>
              </p:nvSpPr>
              <p:spPr bwMode="auto">
                <a:xfrm>
                  <a:off x="4708" y="1924"/>
                  <a:ext cx="616" cy="9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graphicFrame>
              <p:nvGraphicFramePr>
                <p:cNvPr id="9229" name="Object 28"/>
                <p:cNvGraphicFramePr>
                  <a:graphicFrameLocks/>
                </p:cNvGraphicFramePr>
                <p:nvPr/>
              </p:nvGraphicFramePr>
              <p:xfrm>
                <a:off x="5345" y="2105"/>
                <a:ext cx="224" cy="4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0" imgW="88707" imgH="164742" progId="Equation.2">
                        <p:embed/>
                      </p:oleObj>
                    </mc:Choice>
                    <mc:Fallback>
                      <p:oleObj name="Equation" r:id="rId10" imgW="88707" imgH="164742" progId="Equation.2">
                        <p:embed/>
                        <p:pic>
                          <p:nvPicPr>
                            <p:cNvPr id="9229" name="Object 2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45" y="2105"/>
                              <a:ext cx="224" cy="43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55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416" y="1152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6" name="Line 30"/>
                <p:cNvSpPr>
                  <a:spLocks noChangeShapeType="1"/>
                </p:cNvSpPr>
                <p:nvPr/>
              </p:nvSpPr>
              <p:spPr bwMode="auto">
                <a:xfrm>
                  <a:off x="4416" y="2976"/>
                  <a:ext cx="0" cy="52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9228" name="Object 31"/>
              <p:cNvGraphicFramePr>
                <a:graphicFrameLocks noChangeAspect="1"/>
              </p:cNvGraphicFramePr>
              <p:nvPr/>
            </p:nvGraphicFramePr>
            <p:xfrm>
              <a:off x="4464" y="2304"/>
              <a:ext cx="644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368140" imgH="203112" progId="Equation.3">
                      <p:embed/>
                    </p:oleObj>
                  </mc:Choice>
                  <mc:Fallback>
                    <p:oleObj name="公式" r:id="rId12" imgW="368140" imgH="203112" progId="Equation.3">
                      <p:embed/>
                      <p:pic>
                        <p:nvPicPr>
                          <p:cNvPr id="9228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2304"/>
                            <a:ext cx="644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0" name="Line 32"/>
              <p:cNvSpPr>
                <a:spLocks noChangeShapeType="1"/>
              </p:cNvSpPr>
              <p:nvPr/>
            </p:nvSpPr>
            <p:spPr bwMode="auto">
              <a:xfrm>
                <a:off x="4416" y="2496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1" name="Line 33"/>
              <p:cNvSpPr>
                <a:spLocks noChangeShapeType="1"/>
              </p:cNvSpPr>
              <p:nvPr/>
            </p:nvSpPr>
            <p:spPr bwMode="auto">
              <a:xfrm>
                <a:off x="4656" y="249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2" name="Line 34"/>
              <p:cNvSpPr>
                <a:spLocks noChangeShapeType="1"/>
              </p:cNvSpPr>
              <p:nvPr/>
            </p:nvSpPr>
            <p:spPr bwMode="auto">
              <a:xfrm>
                <a:off x="5136" y="249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40" name="Group 35"/>
            <p:cNvGrpSpPr>
              <a:grpSpLocks/>
            </p:cNvGrpSpPr>
            <p:nvPr/>
          </p:nvGrpSpPr>
          <p:grpSpPr bwMode="auto">
            <a:xfrm>
              <a:off x="3936" y="1968"/>
              <a:ext cx="1536" cy="379"/>
              <a:chOff x="2064" y="2880"/>
              <a:chExt cx="1536" cy="379"/>
            </a:xfrm>
          </p:grpSpPr>
          <p:sp>
            <p:nvSpPr>
              <p:cNvPr id="9247" name="Line 36"/>
              <p:cNvSpPr>
                <a:spLocks noChangeShapeType="1"/>
              </p:cNvSpPr>
              <p:nvPr/>
            </p:nvSpPr>
            <p:spPr bwMode="auto">
              <a:xfrm>
                <a:off x="2208" y="2880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27" name="Object 37"/>
              <p:cNvGraphicFramePr>
                <a:graphicFrameLocks noChangeAspect="1"/>
              </p:cNvGraphicFramePr>
              <p:nvPr/>
            </p:nvGraphicFramePr>
            <p:xfrm>
              <a:off x="2064" y="2880"/>
              <a:ext cx="1536" cy="3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4" imgW="342603" imgH="164957" progId="Equation.3">
                      <p:embed/>
                    </p:oleObj>
                  </mc:Choice>
                  <mc:Fallback>
                    <p:oleObj name="公式" r:id="rId14" imgW="342603" imgH="164957" progId="Equation.3">
                      <p:embed/>
                      <p:pic>
                        <p:nvPicPr>
                          <p:cNvPr id="9227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2880"/>
                            <a:ext cx="1536" cy="3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41" name="Group 38"/>
            <p:cNvGrpSpPr>
              <a:grpSpLocks/>
            </p:cNvGrpSpPr>
            <p:nvPr/>
          </p:nvGrpSpPr>
          <p:grpSpPr bwMode="auto">
            <a:xfrm>
              <a:off x="4512" y="720"/>
              <a:ext cx="448" cy="768"/>
              <a:chOff x="4752" y="3216"/>
              <a:chExt cx="448" cy="720"/>
            </a:xfrm>
          </p:grpSpPr>
          <p:sp>
            <p:nvSpPr>
              <p:cNvPr id="9246" name="Rectangle 39" descr="浅色上对角线"/>
              <p:cNvSpPr>
                <a:spLocks noChangeArrowheads="1"/>
              </p:cNvSpPr>
              <p:nvPr/>
            </p:nvSpPr>
            <p:spPr bwMode="auto">
              <a:xfrm>
                <a:off x="4752" y="3216"/>
                <a:ext cx="96" cy="72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9226" name="Object 40"/>
              <p:cNvGraphicFramePr>
                <a:graphicFrameLocks noChangeAspect="1"/>
              </p:cNvGraphicFramePr>
              <p:nvPr/>
            </p:nvGraphicFramePr>
            <p:xfrm>
              <a:off x="4848" y="3408"/>
              <a:ext cx="352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6" imgW="202936" imgH="177569" progId="Equation.3">
                      <p:embed/>
                    </p:oleObj>
                  </mc:Choice>
                  <mc:Fallback>
                    <p:oleObj name="公式" r:id="rId16" imgW="202936" imgH="177569" progId="Equation.3">
                      <p:embed/>
                      <p:pic>
                        <p:nvPicPr>
                          <p:cNvPr id="9226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3408"/>
                            <a:ext cx="352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42" name="Group 41"/>
            <p:cNvGrpSpPr>
              <a:grpSpLocks/>
            </p:cNvGrpSpPr>
            <p:nvPr/>
          </p:nvGrpSpPr>
          <p:grpSpPr bwMode="auto">
            <a:xfrm>
              <a:off x="3888" y="720"/>
              <a:ext cx="240" cy="339"/>
              <a:chOff x="3408" y="2880"/>
              <a:chExt cx="240" cy="339"/>
            </a:xfrm>
          </p:grpSpPr>
          <p:sp>
            <p:nvSpPr>
              <p:cNvPr id="9245" name="Line 42"/>
              <p:cNvSpPr>
                <a:spLocks noChangeShapeType="1"/>
              </p:cNvSpPr>
              <p:nvPr/>
            </p:nvSpPr>
            <p:spPr bwMode="auto">
              <a:xfrm>
                <a:off x="3648" y="2880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25" name="Object 43"/>
              <p:cNvGraphicFramePr>
                <a:graphicFrameLocks/>
              </p:cNvGraphicFramePr>
              <p:nvPr/>
            </p:nvGraphicFramePr>
            <p:xfrm>
              <a:off x="3408" y="2928"/>
              <a:ext cx="239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126835" imgH="152202" progId="Equation.2">
                      <p:embed/>
                    </p:oleObj>
                  </mc:Choice>
                  <mc:Fallback>
                    <p:oleObj name="Equation" r:id="rId18" imgW="126835" imgH="152202" progId="Equation.2">
                      <p:embed/>
                      <p:pic>
                        <p:nvPicPr>
                          <p:cNvPr id="9225" name="Object 4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2928"/>
                            <a:ext cx="239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43" name="Group 44"/>
            <p:cNvGrpSpPr>
              <a:grpSpLocks/>
            </p:cNvGrpSpPr>
            <p:nvPr/>
          </p:nvGrpSpPr>
          <p:grpSpPr bwMode="auto">
            <a:xfrm>
              <a:off x="4704" y="336"/>
              <a:ext cx="387" cy="384"/>
              <a:chOff x="3552" y="3696"/>
              <a:chExt cx="387" cy="384"/>
            </a:xfrm>
          </p:grpSpPr>
          <p:sp>
            <p:nvSpPr>
              <p:cNvPr id="9244" name="Line 45"/>
              <p:cNvSpPr>
                <a:spLocks noChangeShapeType="1"/>
              </p:cNvSpPr>
              <p:nvPr/>
            </p:nvSpPr>
            <p:spPr bwMode="auto">
              <a:xfrm>
                <a:off x="3552" y="408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24" name="Object 46"/>
              <p:cNvGraphicFramePr>
                <a:graphicFrameLocks/>
              </p:cNvGraphicFramePr>
              <p:nvPr/>
            </p:nvGraphicFramePr>
            <p:xfrm>
              <a:off x="3600" y="3696"/>
              <a:ext cx="339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152268" imgH="152268" progId="Equation.2">
                      <p:embed/>
                    </p:oleObj>
                  </mc:Choice>
                  <mc:Fallback>
                    <p:oleObj name="Equation" r:id="rId20" imgW="152268" imgH="152268" progId="Equation.2">
                      <p:embed/>
                      <p:pic>
                        <p:nvPicPr>
                          <p:cNvPr id="9224" name="Object 4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3696"/>
                            <a:ext cx="339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9200" name="Object 48"/>
          <p:cNvGraphicFramePr>
            <a:graphicFrameLocks/>
          </p:cNvGraphicFramePr>
          <p:nvPr/>
        </p:nvGraphicFramePr>
        <p:xfrm>
          <a:off x="251520" y="439450"/>
          <a:ext cx="4725987" cy="1073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38000" imgH="393480" progId="Equation.DSMT4">
                  <p:embed/>
                </p:oleObj>
              </mc:Choice>
              <mc:Fallback>
                <p:oleObj name="Equation" r:id="rId22" imgW="1638000" imgH="393480" progId="Equation.DSMT4">
                  <p:embed/>
                  <p:pic>
                    <p:nvPicPr>
                      <p:cNvPr id="49200" name="Object 48"/>
                      <p:cNvPicPr>
                        <a:picLocks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39450"/>
                        <a:ext cx="4725987" cy="1073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1" name="Object 49"/>
          <p:cNvGraphicFramePr>
            <a:graphicFrameLocks/>
          </p:cNvGraphicFramePr>
          <p:nvPr/>
        </p:nvGraphicFramePr>
        <p:xfrm>
          <a:off x="492994" y="2971800"/>
          <a:ext cx="516396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590566" imgH="219186" progId="Equation.DSMT4">
                  <p:embed/>
                </p:oleObj>
              </mc:Choice>
              <mc:Fallback>
                <p:oleObj name="Equation" r:id="rId24" imgW="1590566" imgH="219186" progId="Equation.DSMT4">
                  <p:embed/>
                  <p:pic>
                    <p:nvPicPr>
                      <p:cNvPr id="49201" name="Object 49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94" y="2971800"/>
                        <a:ext cx="5163967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2" name="Object 50"/>
          <p:cNvGraphicFramePr>
            <a:graphicFrameLocks/>
          </p:cNvGraphicFramePr>
          <p:nvPr/>
        </p:nvGraphicFramePr>
        <p:xfrm>
          <a:off x="499606" y="3962400"/>
          <a:ext cx="522694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819141" imgH="219186" progId="Equation.DSMT4">
                  <p:embed/>
                </p:oleObj>
              </mc:Choice>
              <mc:Fallback>
                <p:oleObj name="Equation" r:id="rId26" imgW="1819141" imgH="219186" progId="Equation.DSMT4">
                  <p:embed/>
                  <p:pic>
                    <p:nvPicPr>
                      <p:cNvPr id="49202" name="Object 50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606" y="3962400"/>
                        <a:ext cx="5226942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3" name="Object 51"/>
          <p:cNvGraphicFramePr>
            <a:graphicFrameLocks/>
          </p:cNvGraphicFramePr>
          <p:nvPr/>
        </p:nvGraphicFramePr>
        <p:xfrm>
          <a:off x="506219" y="4953000"/>
          <a:ext cx="528991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819141" imgH="219186" progId="Equation.DSMT4">
                  <p:embed/>
                </p:oleObj>
              </mc:Choice>
              <mc:Fallback>
                <p:oleObj name="Equation" r:id="rId28" imgW="1819141" imgH="219186" progId="Equation.DSMT4">
                  <p:embed/>
                  <p:pic>
                    <p:nvPicPr>
                      <p:cNvPr id="49203" name="Object 51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19" y="4953000"/>
                        <a:ext cx="5289917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4" name="Object 52"/>
          <p:cNvGraphicFramePr>
            <a:graphicFrameLocks/>
          </p:cNvGraphicFramePr>
          <p:nvPr/>
        </p:nvGraphicFramePr>
        <p:xfrm>
          <a:off x="506219" y="5867400"/>
          <a:ext cx="528991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28662" imgH="219186" progId="Equation.DSMT4">
                  <p:embed/>
                </p:oleObj>
              </mc:Choice>
              <mc:Fallback>
                <p:oleObj name="Equation" r:id="rId30" imgW="1628662" imgH="219186" progId="Equation.DSMT4">
                  <p:embed/>
                  <p:pic>
                    <p:nvPicPr>
                      <p:cNvPr id="49204" name="Object 52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19" y="5867400"/>
                        <a:ext cx="5289917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33400" y="4728418"/>
            <a:ext cx="40386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3200">
                <a:solidFill>
                  <a:srgbClr val="009900"/>
                </a:solidFill>
              </a:rPr>
              <a:t>导线 </a:t>
            </a:r>
            <a:r>
              <a:rPr lang="en-US" altLang="zh-CN" sz="3200" i="1">
                <a:solidFill>
                  <a:srgbClr val="009900"/>
                </a:solidFill>
              </a:rPr>
              <a:t>ab</a:t>
            </a:r>
            <a:r>
              <a:rPr lang="zh-CN" altLang="en-US" sz="3200">
                <a:solidFill>
                  <a:srgbClr val="009900"/>
                </a:solidFill>
              </a:rPr>
              <a:t>在磁场中运动</a:t>
            </a:r>
          </a:p>
          <a:p>
            <a:pPr>
              <a:spcBef>
                <a:spcPct val="25000"/>
              </a:spcBef>
            </a:pPr>
            <a:r>
              <a:rPr lang="zh-CN" altLang="en-US" sz="3200">
                <a:solidFill>
                  <a:srgbClr val="009900"/>
                </a:solidFill>
              </a:rPr>
              <a:t>电动势怎么计算？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09600" y="2564655"/>
            <a:ext cx="8077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导体（包括部分或整个导体回路，或者一段孤立导体）在稳恒磁场中运动时，所产生的感应电动势。</a:t>
            </a:r>
            <a:endParaRPr lang="zh-CN" altLang="en-US" sz="3200" b="0"/>
          </a:p>
        </p:txBody>
      </p:sp>
      <p:sp>
        <p:nvSpPr>
          <p:cNvPr id="10246" name="Text Box 16"/>
          <p:cNvSpPr txBox="1">
            <a:spLocks noChangeArrowheads="1"/>
          </p:cNvSpPr>
          <p:nvPr/>
        </p:nvSpPr>
        <p:spPr bwMode="auto">
          <a:xfrm>
            <a:off x="299931" y="1052736"/>
            <a:ext cx="3895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>
                <a:solidFill>
                  <a:srgbClr val="C00000"/>
                </a:solidFill>
                <a:latin typeface="宋体" panose="02010600030101010101" pitchFamily="2" charset="-122"/>
              </a:rPr>
              <a:t>4.2.1 </a:t>
            </a:r>
            <a:r>
              <a:rPr lang="zh-CN" altLang="en-US" sz="3600" dirty="0">
                <a:solidFill>
                  <a:srgbClr val="C00000"/>
                </a:solidFill>
                <a:latin typeface="宋体" panose="02010600030101010101" pitchFamily="2" charset="-122"/>
              </a:rPr>
              <a:t>动生电动势</a:t>
            </a:r>
            <a:endParaRPr lang="en-US" altLang="zh-CN" sz="3600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4876800" y="4088655"/>
            <a:ext cx="3994150" cy="2652713"/>
            <a:chOff x="3072" y="2016"/>
            <a:chExt cx="2516" cy="1671"/>
          </a:xfrm>
        </p:grpSpPr>
        <p:grpSp>
          <p:nvGrpSpPr>
            <p:cNvPr id="10252" name="Group 17"/>
            <p:cNvGrpSpPr>
              <a:grpSpLocks/>
            </p:cNvGrpSpPr>
            <p:nvPr/>
          </p:nvGrpSpPr>
          <p:grpSpPr bwMode="auto">
            <a:xfrm>
              <a:off x="3072" y="2016"/>
              <a:ext cx="2516" cy="1200"/>
              <a:chOff x="2956" y="1296"/>
              <a:chExt cx="2516" cy="1200"/>
            </a:xfrm>
          </p:grpSpPr>
          <p:sp>
            <p:nvSpPr>
              <p:cNvPr id="10254" name="Line 18"/>
              <p:cNvSpPr>
                <a:spLocks noChangeShapeType="1"/>
              </p:cNvSpPr>
              <p:nvPr/>
            </p:nvSpPr>
            <p:spPr bwMode="auto">
              <a:xfrm>
                <a:off x="3148" y="1605"/>
                <a:ext cx="168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5" name="Line 19"/>
              <p:cNvSpPr>
                <a:spLocks noChangeShapeType="1"/>
              </p:cNvSpPr>
              <p:nvPr/>
            </p:nvSpPr>
            <p:spPr bwMode="auto">
              <a:xfrm>
                <a:off x="3148" y="1612"/>
                <a:ext cx="0" cy="65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6" name="Line 20"/>
              <p:cNvSpPr>
                <a:spLocks noChangeShapeType="1"/>
              </p:cNvSpPr>
              <p:nvPr/>
            </p:nvSpPr>
            <p:spPr bwMode="auto">
              <a:xfrm>
                <a:off x="3148" y="2277"/>
                <a:ext cx="172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7" name="Line 21"/>
              <p:cNvSpPr>
                <a:spLocks noChangeShapeType="1"/>
              </p:cNvSpPr>
              <p:nvPr/>
            </p:nvSpPr>
            <p:spPr bwMode="auto">
              <a:xfrm>
                <a:off x="4012" y="1605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8" name="Line 22"/>
              <p:cNvSpPr>
                <a:spLocks noChangeShapeType="1"/>
              </p:cNvSpPr>
              <p:nvPr/>
            </p:nvSpPr>
            <p:spPr bwMode="auto">
              <a:xfrm>
                <a:off x="4012" y="1941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9" name="Rectangle 23"/>
              <p:cNvSpPr>
                <a:spLocks noChangeArrowheads="1"/>
              </p:cNvSpPr>
              <p:nvPr/>
            </p:nvSpPr>
            <p:spPr bwMode="auto">
              <a:xfrm>
                <a:off x="3964" y="2246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accent2"/>
                    </a:solidFill>
                  </a:rPr>
                  <a:t>a</a:t>
                </a:r>
              </a:p>
            </p:txBody>
          </p:sp>
          <p:sp>
            <p:nvSpPr>
              <p:cNvPr id="10260" name="Rectangle 24"/>
              <p:cNvSpPr>
                <a:spLocks noChangeArrowheads="1"/>
              </p:cNvSpPr>
              <p:nvPr/>
            </p:nvSpPr>
            <p:spPr bwMode="auto">
              <a:xfrm>
                <a:off x="3964" y="1392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accent2"/>
                    </a:solidFill>
                  </a:rPr>
                  <a:t>b</a:t>
                </a:r>
              </a:p>
            </p:txBody>
          </p:sp>
          <p:grpSp>
            <p:nvGrpSpPr>
              <p:cNvPr id="10261" name="Group 25"/>
              <p:cNvGrpSpPr>
                <a:grpSpLocks/>
              </p:cNvGrpSpPr>
              <p:nvPr/>
            </p:nvGrpSpPr>
            <p:grpSpPr bwMode="auto">
              <a:xfrm>
                <a:off x="5088" y="1296"/>
                <a:ext cx="384" cy="1200"/>
                <a:chOff x="5088" y="1248"/>
                <a:chExt cx="384" cy="1200"/>
              </a:xfrm>
            </p:grpSpPr>
            <p:sp>
              <p:nvSpPr>
                <p:cNvPr id="1033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088" y="1248"/>
                  <a:ext cx="384" cy="9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>
                      <a:solidFill>
                        <a:schemeClr val="accent2"/>
                      </a:solidFill>
                    </a:rPr>
                    <a:t>均匀磁场</a:t>
                  </a:r>
                </a:p>
              </p:txBody>
            </p:sp>
            <p:graphicFrame>
              <p:nvGraphicFramePr>
                <p:cNvPr id="10243" name="Object 27"/>
                <p:cNvGraphicFramePr>
                  <a:graphicFrameLocks noChangeAspect="1"/>
                </p:cNvGraphicFramePr>
                <p:nvPr/>
              </p:nvGraphicFramePr>
              <p:xfrm>
                <a:off x="5136" y="2208"/>
                <a:ext cx="200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" imgW="304766" imgH="371429" progId="Equation.3">
                        <p:embed/>
                      </p:oleObj>
                    </mc:Choice>
                    <mc:Fallback>
                      <p:oleObj name="Equation" r:id="rId3" imgW="304766" imgH="371429" progId="Equation.3">
                        <p:embed/>
                        <p:pic>
                          <p:nvPicPr>
                            <p:cNvPr id="10243" name="Object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36" y="2208"/>
                              <a:ext cx="200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0242" name="Object 28"/>
              <p:cNvGraphicFramePr>
                <a:graphicFrameLocks noChangeAspect="1"/>
              </p:cNvGraphicFramePr>
              <p:nvPr/>
            </p:nvGraphicFramePr>
            <p:xfrm>
              <a:off x="4444" y="186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228575" imgH="304755" progId="Equation.3">
                      <p:embed/>
                    </p:oleObj>
                  </mc:Choice>
                  <mc:Fallback>
                    <p:oleObj name="Equation" r:id="rId5" imgW="228575" imgH="304755" progId="Equation.3">
                      <p:embed/>
                      <p:pic>
                        <p:nvPicPr>
                          <p:cNvPr id="10242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4" y="186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2" name="Text Box 29"/>
              <p:cNvSpPr txBox="1">
                <a:spLocks noChangeArrowheads="1"/>
              </p:cNvSpPr>
              <p:nvPr/>
            </p:nvSpPr>
            <p:spPr bwMode="auto">
              <a:xfrm>
                <a:off x="2956" y="1814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>
                    <a:solidFill>
                      <a:schemeClr val="accent2"/>
                    </a:solidFill>
                  </a:rPr>
                  <a:t>l</a:t>
                </a:r>
              </a:p>
            </p:txBody>
          </p:sp>
          <p:grpSp>
            <p:nvGrpSpPr>
              <p:cNvPr id="10263" name="Group 30"/>
              <p:cNvGrpSpPr>
                <a:grpSpLocks/>
              </p:cNvGrpSpPr>
              <p:nvPr/>
            </p:nvGrpSpPr>
            <p:grpSpPr bwMode="auto">
              <a:xfrm>
                <a:off x="3196" y="1430"/>
                <a:ext cx="116" cy="116"/>
                <a:chOff x="4262" y="2774"/>
                <a:chExt cx="116" cy="116"/>
              </a:xfrm>
            </p:grpSpPr>
            <p:sp>
              <p:nvSpPr>
                <p:cNvPr id="10333" name="Line 31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4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64" name="Group 33"/>
              <p:cNvGrpSpPr>
                <a:grpSpLocks/>
              </p:cNvGrpSpPr>
              <p:nvPr/>
            </p:nvGrpSpPr>
            <p:grpSpPr bwMode="auto">
              <a:xfrm>
                <a:off x="3532" y="1430"/>
                <a:ext cx="116" cy="116"/>
                <a:chOff x="4262" y="2774"/>
                <a:chExt cx="116" cy="116"/>
              </a:xfrm>
            </p:grpSpPr>
            <p:sp>
              <p:nvSpPr>
                <p:cNvPr id="10331" name="Line 34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2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65" name="Group 36"/>
              <p:cNvGrpSpPr>
                <a:grpSpLocks/>
              </p:cNvGrpSpPr>
              <p:nvPr/>
            </p:nvGrpSpPr>
            <p:grpSpPr bwMode="auto">
              <a:xfrm>
                <a:off x="3868" y="1430"/>
                <a:ext cx="116" cy="116"/>
                <a:chOff x="4262" y="2774"/>
                <a:chExt cx="116" cy="116"/>
              </a:xfrm>
            </p:grpSpPr>
            <p:sp>
              <p:nvSpPr>
                <p:cNvPr id="10329" name="Line 37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0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66" name="Group 39"/>
              <p:cNvGrpSpPr>
                <a:grpSpLocks/>
              </p:cNvGrpSpPr>
              <p:nvPr/>
            </p:nvGrpSpPr>
            <p:grpSpPr bwMode="auto">
              <a:xfrm>
                <a:off x="4204" y="1430"/>
                <a:ext cx="116" cy="116"/>
                <a:chOff x="4262" y="2774"/>
                <a:chExt cx="116" cy="116"/>
              </a:xfrm>
            </p:grpSpPr>
            <p:sp>
              <p:nvSpPr>
                <p:cNvPr id="10327" name="Line 40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28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67" name="Group 42"/>
              <p:cNvGrpSpPr>
                <a:grpSpLocks/>
              </p:cNvGrpSpPr>
              <p:nvPr/>
            </p:nvGrpSpPr>
            <p:grpSpPr bwMode="auto">
              <a:xfrm>
                <a:off x="3196" y="1746"/>
                <a:ext cx="116" cy="116"/>
                <a:chOff x="4262" y="2774"/>
                <a:chExt cx="116" cy="116"/>
              </a:xfrm>
            </p:grpSpPr>
            <p:sp>
              <p:nvSpPr>
                <p:cNvPr id="10325" name="Line 43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26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68" name="Group 45"/>
              <p:cNvGrpSpPr>
                <a:grpSpLocks/>
              </p:cNvGrpSpPr>
              <p:nvPr/>
            </p:nvGrpSpPr>
            <p:grpSpPr bwMode="auto">
              <a:xfrm>
                <a:off x="3532" y="1746"/>
                <a:ext cx="116" cy="116"/>
                <a:chOff x="4262" y="2774"/>
                <a:chExt cx="116" cy="116"/>
              </a:xfrm>
            </p:grpSpPr>
            <p:sp>
              <p:nvSpPr>
                <p:cNvPr id="10323" name="Line 46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24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69" name="Group 48"/>
              <p:cNvGrpSpPr>
                <a:grpSpLocks/>
              </p:cNvGrpSpPr>
              <p:nvPr/>
            </p:nvGrpSpPr>
            <p:grpSpPr bwMode="auto">
              <a:xfrm>
                <a:off x="3868" y="1746"/>
                <a:ext cx="116" cy="116"/>
                <a:chOff x="4262" y="2774"/>
                <a:chExt cx="116" cy="116"/>
              </a:xfrm>
            </p:grpSpPr>
            <p:sp>
              <p:nvSpPr>
                <p:cNvPr id="10321" name="Line 49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22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0" name="Group 51"/>
              <p:cNvGrpSpPr>
                <a:grpSpLocks/>
              </p:cNvGrpSpPr>
              <p:nvPr/>
            </p:nvGrpSpPr>
            <p:grpSpPr bwMode="auto">
              <a:xfrm>
                <a:off x="4204" y="1746"/>
                <a:ext cx="116" cy="116"/>
                <a:chOff x="4262" y="2774"/>
                <a:chExt cx="116" cy="116"/>
              </a:xfrm>
            </p:grpSpPr>
            <p:sp>
              <p:nvSpPr>
                <p:cNvPr id="10319" name="Line 52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20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1" name="Group 54"/>
              <p:cNvGrpSpPr>
                <a:grpSpLocks/>
              </p:cNvGrpSpPr>
              <p:nvPr/>
            </p:nvGrpSpPr>
            <p:grpSpPr bwMode="auto">
              <a:xfrm>
                <a:off x="3196" y="2034"/>
                <a:ext cx="116" cy="116"/>
                <a:chOff x="4262" y="2774"/>
                <a:chExt cx="116" cy="116"/>
              </a:xfrm>
            </p:grpSpPr>
            <p:sp>
              <p:nvSpPr>
                <p:cNvPr id="10317" name="Line 55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8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2" name="Group 57"/>
              <p:cNvGrpSpPr>
                <a:grpSpLocks/>
              </p:cNvGrpSpPr>
              <p:nvPr/>
            </p:nvGrpSpPr>
            <p:grpSpPr bwMode="auto">
              <a:xfrm>
                <a:off x="3532" y="2034"/>
                <a:ext cx="116" cy="116"/>
                <a:chOff x="4262" y="2774"/>
                <a:chExt cx="116" cy="116"/>
              </a:xfrm>
            </p:grpSpPr>
            <p:sp>
              <p:nvSpPr>
                <p:cNvPr id="10315" name="Line 58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6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3" name="Group 60"/>
              <p:cNvGrpSpPr>
                <a:grpSpLocks/>
              </p:cNvGrpSpPr>
              <p:nvPr/>
            </p:nvGrpSpPr>
            <p:grpSpPr bwMode="auto">
              <a:xfrm>
                <a:off x="3868" y="2034"/>
                <a:ext cx="116" cy="116"/>
                <a:chOff x="4262" y="2774"/>
                <a:chExt cx="116" cy="116"/>
              </a:xfrm>
            </p:grpSpPr>
            <p:sp>
              <p:nvSpPr>
                <p:cNvPr id="10313" name="Line 61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4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4" name="Group 63"/>
              <p:cNvGrpSpPr>
                <a:grpSpLocks/>
              </p:cNvGrpSpPr>
              <p:nvPr/>
            </p:nvGrpSpPr>
            <p:grpSpPr bwMode="auto">
              <a:xfrm>
                <a:off x="4204" y="2034"/>
                <a:ext cx="116" cy="116"/>
                <a:chOff x="4262" y="2774"/>
                <a:chExt cx="116" cy="116"/>
              </a:xfrm>
            </p:grpSpPr>
            <p:sp>
              <p:nvSpPr>
                <p:cNvPr id="10311" name="Line 64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2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5" name="Group 66"/>
              <p:cNvGrpSpPr>
                <a:grpSpLocks/>
              </p:cNvGrpSpPr>
              <p:nvPr/>
            </p:nvGrpSpPr>
            <p:grpSpPr bwMode="auto">
              <a:xfrm>
                <a:off x="3196" y="2342"/>
                <a:ext cx="116" cy="116"/>
                <a:chOff x="4262" y="2774"/>
                <a:chExt cx="116" cy="116"/>
              </a:xfrm>
            </p:grpSpPr>
            <p:sp>
              <p:nvSpPr>
                <p:cNvPr id="10309" name="Line 67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0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6" name="Group 69"/>
              <p:cNvGrpSpPr>
                <a:grpSpLocks/>
              </p:cNvGrpSpPr>
              <p:nvPr/>
            </p:nvGrpSpPr>
            <p:grpSpPr bwMode="auto">
              <a:xfrm>
                <a:off x="3532" y="2342"/>
                <a:ext cx="116" cy="116"/>
                <a:chOff x="4262" y="2774"/>
                <a:chExt cx="116" cy="116"/>
              </a:xfrm>
            </p:grpSpPr>
            <p:sp>
              <p:nvSpPr>
                <p:cNvPr id="10307" name="Line 70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8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7" name="Group 72"/>
              <p:cNvGrpSpPr>
                <a:grpSpLocks/>
              </p:cNvGrpSpPr>
              <p:nvPr/>
            </p:nvGrpSpPr>
            <p:grpSpPr bwMode="auto">
              <a:xfrm>
                <a:off x="3868" y="2342"/>
                <a:ext cx="116" cy="116"/>
                <a:chOff x="4262" y="2774"/>
                <a:chExt cx="116" cy="116"/>
              </a:xfrm>
            </p:grpSpPr>
            <p:sp>
              <p:nvSpPr>
                <p:cNvPr id="10305" name="Line 73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6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8" name="Group 75"/>
              <p:cNvGrpSpPr>
                <a:grpSpLocks/>
              </p:cNvGrpSpPr>
              <p:nvPr/>
            </p:nvGrpSpPr>
            <p:grpSpPr bwMode="auto">
              <a:xfrm>
                <a:off x="4204" y="2342"/>
                <a:ext cx="116" cy="116"/>
                <a:chOff x="4262" y="2774"/>
                <a:chExt cx="116" cy="116"/>
              </a:xfrm>
            </p:grpSpPr>
            <p:sp>
              <p:nvSpPr>
                <p:cNvPr id="10303" name="Line 76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4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9" name="Group 78"/>
              <p:cNvGrpSpPr>
                <a:grpSpLocks/>
              </p:cNvGrpSpPr>
              <p:nvPr/>
            </p:nvGrpSpPr>
            <p:grpSpPr bwMode="auto">
              <a:xfrm>
                <a:off x="4492" y="1420"/>
                <a:ext cx="116" cy="116"/>
                <a:chOff x="4262" y="2774"/>
                <a:chExt cx="116" cy="116"/>
              </a:xfrm>
            </p:grpSpPr>
            <p:sp>
              <p:nvSpPr>
                <p:cNvPr id="10301" name="Line 79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2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80" name="Group 81"/>
              <p:cNvGrpSpPr>
                <a:grpSpLocks/>
              </p:cNvGrpSpPr>
              <p:nvPr/>
            </p:nvGrpSpPr>
            <p:grpSpPr bwMode="auto">
              <a:xfrm>
                <a:off x="4828" y="1420"/>
                <a:ext cx="116" cy="116"/>
                <a:chOff x="4262" y="2774"/>
                <a:chExt cx="116" cy="116"/>
              </a:xfrm>
            </p:grpSpPr>
            <p:sp>
              <p:nvSpPr>
                <p:cNvPr id="10299" name="Line 82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0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81" name="Group 84"/>
              <p:cNvGrpSpPr>
                <a:grpSpLocks/>
              </p:cNvGrpSpPr>
              <p:nvPr/>
            </p:nvGrpSpPr>
            <p:grpSpPr bwMode="auto">
              <a:xfrm>
                <a:off x="4492" y="1736"/>
                <a:ext cx="116" cy="116"/>
                <a:chOff x="4262" y="2774"/>
                <a:chExt cx="116" cy="116"/>
              </a:xfrm>
            </p:grpSpPr>
            <p:sp>
              <p:nvSpPr>
                <p:cNvPr id="10297" name="Line 85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8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82" name="Group 87"/>
              <p:cNvGrpSpPr>
                <a:grpSpLocks/>
              </p:cNvGrpSpPr>
              <p:nvPr/>
            </p:nvGrpSpPr>
            <p:grpSpPr bwMode="auto">
              <a:xfrm>
                <a:off x="4828" y="1736"/>
                <a:ext cx="116" cy="116"/>
                <a:chOff x="4262" y="2774"/>
                <a:chExt cx="116" cy="116"/>
              </a:xfrm>
            </p:grpSpPr>
            <p:sp>
              <p:nvSpPr>
                <p:cNvPr id="10295" name="Line 88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6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83" name="Group 90"/>
              <p:cNvGrpSpPr>
                <a:grpSpLocks/>
              </p:cNvGrpSpPr>
              <p:nvPr/>
            </p:nvGrpSpPr>
            <p:grpSpPr bwMode="auto">
              <a:xfrm>
                <a:off x="4492" y="2024"/>
                <a:ext cx="116" cy="116"/>
                <a:chOff x="4262" y="2774"/>
                <a:chExt cx="116" cy="116"/>
              </a:xfrm>
            </p:grpSpPr>
            <p:sp>
              <p:nvSpPr>
                <p:cNvPr id="10293" name="Line 91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4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84" name="Group 93"/>
              <p:cNvGrpSpPr>
                <a:grpSpLocks/>
              </p:cNvGrpSpPr>
              <p:nvPr/>
            </p:nvGrpSpPr>
            <p:grpSpPr bwMode="auto">
              <a:xfrm>
                <a:off x="4828" y="2024"/>
                <a:ext cx="116" cy="116"/>
                <a:chOff x="4262" y="2774"/>
                <a:chExt cx="116" cy="116"/>
              </a:xfrm>
            </p:grpSpPr>
            <p:sp>
              <p:nvSpPr>
                <p:cNvPr id="10291" name="Line 94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2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85" name="Group 96"/>
              <p:cNvGrpSpPr>
                <a:grpSpLocks/>
              </p:cNvGrpSpPr>
              <p:nvPr/>
            </p:nvGrpSpPr>
            <p:grpSpPr bwMode="auto">
              <a:xfrm>
                <a:off x="4492" y="2332"/>
                <a:ext cx="116" cy="116"/>
                <a:chOff x="4262" y="2774"/>
                <a:chExt cx="116" cy="116"/>
              </a:xfrm>
            </p:grpSpPr>
            <p:sp>
              <p:nvSpPr>
                <p:cNvPr id="10289" name="Line 97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0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86" name="Group 99"/>
              <p:cNvGrpSpPr>
                <a:grpSpLocks/>
              </p:cNvGrpSpPr>
              <p:nvPr/>
            </p:nvGrpSpPr>
            <p:grpSpPr bwMode="auto">
              <a:xfrm>
                <a:off x="4828" y="2332"/>
                <a:ext cx="116" cy="116"/>
                <a:chOff x="4262" y="2774"/>
                <a:chExt cx="116" cy="116"/>
              </a:xfrm>
            </p:grpSpPr>
            <p:sp>
              <p:nvSpPr>
                <p:cNvPr id="10287" name="Line 100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8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253" name="Text Box 102"/>
            <p:cNvSpPr txBox="1">
              <a:spLocks noChangeArrowheads="1"/>
            </p:cNvSpPr>
            <p:nvPr/>
          </p:nvSpPr>
          <p:spPr bwMode="auto">
            <a:xfrm>
              <a:off x="3744" y="3360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3300"/>
                </a:buClr>
                <a:buFont typeface="Wingdings" panose="05000000000000000000" pitchFamily="2" charset="2"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典型装置</a:t>
              </a:r>
              <a:endParaRPr lang="zh-CN" altLang="en-US" sz="2800">
                <a:solidFill>
                  <a:schemeClr val="accent2"/>
                </a:solidFill>
              </a:endParaRPr>
            </a:p>
          </p:txBody>
        </p:sp>
      </p:grpSp>
      <p:sp>
        <p:nvSpPr>
          <p:cNvPr id="50282" name="Rectangle 106"/>
          <p:cNvSpPr>
            <a:spLocks noChangeArrowheads="1"/>
          </p:cNvSpPr>
          <p:nvPr/>
        </p:nvSpPr>
        <p:spPr bwMode="auto">
          <a:xfrm>
            <a:off x="0" y="980728"/>
            <a:ext cx="9144000" cy="76200"/>
          </a:xfrm>
          <a:prstGeom prst="rect">
            <a:avLst/>
          </a:prstGeom>
          <a:gradFill rotWithShape="1">
            <a:gsLst>
              <a:gs pos="0">
                <a:srgbClr val="FF6600">
                  <a:alpha val="32001"/>
                </a:srgbClr>
              </a:gs>
              <a:gs pos="50000">
                <a:srgbClr val="CC3300"/>
              </a:gs>
              <a:gs pos="100000">
                <a:srgbClr val="FF6600">
                  <a:alpha val="32001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4" name="Text Box 8"/>
          <p:cNvSpPr txBox="1">
            <a:spLocks noChangeArrowheads="1"/>
          </p:cNvSpPr>
          <p:nvPr/>
        </p:nvSpPr>
        <p:spPr bwMode="auto">
          <a:xfrm>
            <a:off x="251520" y="1836113"/>
            <a:ext cx="30684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zh-CN" altLang="en-US" sz="32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一、动生电动势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5800" y="191517"/>
            <a:ext cx="7772400" cy="645195"/>
          </a:xfrm>
        </p:spPr>
        <p:txBody>
          <a:bodyPr/>
          <a:lstStyle/>
          <a:p>
            <a:pPr lvl="0" defTabSz="914400">
              <a:spcBef>
                <a:spcPct val="20000"/>
              </a:spcBef>
              <a:defRPr/>
            </a:pPr>
            <a:r>
              <a:rPr lang="en-US" altLang="zh-CN" sz="36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§4.2  </a:t>
            </a:r>
            <a:r>
              <a:rPr lang="zh-CN" altLang="en-US" sz="36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动生电动势和感生电动势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utoUpdateAnimBg="0"/>
      <p:bldP spid="5018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79388" y="1412875"/>
            <a:ext cx="454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右手螺旋设回路</a:t>
            </a:r>
            <a:r>
              <a:rPr lang="en-US" altLang="zh-CN" sz="2800" i="1">
                <a:solidFill>
                  <a:schemeClr val="accent2"/>
                </a:solidFill>
              </a:rPr>
              <a:t>L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正向如图</a:t>
            </a:r>
          </a:p>
        </p:txBody>
      </p:sp>
      <p:sp>
        <p:nvSpPr>
          <p:cNvPr id="52314" name="Text Box 90"/>
          <p:cNvSpPr txBox="1">
            <a:spLocks noChangeArrowheads="1"/>
          </p:cNvSpPr>
          <p:nvPr/>
        </p:nvSpPr>
        <p:spPr bwMode="auto">
          <a:xfrm>
            <a:off x="304800" y="334963"/>
            <a:ext cx="4264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.</a:t>
            </a:r>
            <a:r>
              <a:rPr lang="zh-CN" altLang="en-US" sz="32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法拉第电磁感应定律</a:t>
            </a:r>
            <a:endParaRPr lang="en-US" sz="320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4398963" y="914400"/>
            <a:ext cx="4548187" cy="2438400"/>
            <a:chOff x="2771" y="576"/>
            <a:chExt cx="2865" cy="1536"/>
          </a:xfrm>
        </p:grpSpPr>
        <p:sp>
          <p:nvSpPr>
            <p:cNvPr id="11280" name="Rectangle 2"/>
            <p:cNvSpPr>
              <a:spLocks noChangeArrowheads="1"/>
            </p:cNvSpPr>
            <p:nvPr/>
          </p:nvSpPr>
          <p:spPr bwMode="auto">
            <a:xfrm>
              <a:off x="3456" y="576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建坐标如图</a:t>
              </a:r>
            </a:p>
          </p:txBody>
        </p:sp>
        <p:grpSp>
          <p:nvGrpSpPr>
            <p:cNvPr id="11281" name="Group 5"/>
            <p:cNvGrpSpPr>
              <a:grpSpLocks/>
            </p:cNvGrpSpPr>
            <p:nvPr/>
          </p:nvGrpSpPr>
          <p:grpSpPr bwMode="auto">
            <a:xfrm>
              <a:off x="3120" y="912"/>
              <a:ext cx="2516" cy="1200"/>
              <a:chOff x="2956" y="1296"/>
              <a:chExt cx="2516" cy="1200"/>
            </a:xfrm>
          </p:grpSpPr>
          <p:sp>
            <p:nvSpPr>
              <p:cNvPr id="11289" name="Line 6"/>
              <p:cNvSpPr>
                <a:spLocks noChangeShapeType="1"/>
              </p:cNvSpPr>
              <p:nvPr/>
            </p:nvSpPr>
            <p:spPr bwMode="auto">
              <a:xfrm>
                <a:off x="3148" y="1605"/>
                <a:ext cx="168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0" name="Line 7"/>
              <p:cNvSpPr>
                <a:spLocks noChangeShapeType="1"/>
              </p:cNvSpPr>
              <p:nvPr/>
            </p:nvSpPr>
            <p:spPr bwMode="auto">
              <a:xfrm>
                <a:off x="3148" y="1612"/>
                <a:ext cx="0" cy="65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1" name="Line 8"/>
              <p:cNvSpPr>
                <a:spLocks noChangeShapeType="1"/>
              </p:cNvSpPr>
              <p:nvPr/>
            </p:nvSpPr>
            <p:spPr bwMode="auto">
              <a:xfrm>
                <a:off x="3148" y="2277"/>
                <a:ext cx="172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2" name="Line 9"/>
              <p:cNvSpPr>
                <a:spLocks noChangeShapeType="1"/>
              </p:cNvSpPr>
              <p:nvPr/>
            </p:nvSpPr>
            <p:spPr bwMode="auto">
              <a:xfrm>
                <a:off x="4012" y="1605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Line 10"/>
              <p:cNvSpPr>
                <a:spLocks noChangeShapeType="1"/>
              </p:cNvSpPr>
              <p:nvPr/>
            </p:nvSpPr>
            <p:spPr bwMode="auto">
              <a:xfrm>
                <a:off x="4012" y="1941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Rectangle 11"/>
              <p:cNvSpPr>
                <a:spLocks noChangeArrowheads="1"/>
              </p:cNvSpPr>
              <p:nvPr/>
            </p:nvSpPr>
            <p:spPr bwMode="auto">
              <a:xfrm>
                <a:off x="3964" y="2246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accent2"/>
                    </a:solidFill>
                  </a:rPr>
                  <a:t>a</a:t>
                </a:r>
              </a:p>
            </p:txBody>
          </p:sp>
          <p:sp>
            <p:nvSpPr>
              <p:cNvPr id="11295" name="Rectangle 12"/>
              <p:cNvSpPr>
                <a:spLocks noChangeArrowheads="1"/>
              </p:cNvSpPr>
              <p:nvPr/>
            </p:nvSpPr>
            <p:spPr bwMode="auto">
              <a:xfrm>
                <a:off x="3964" y="1392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accent2"/>
                    </a:solidFill>
                  </a:rPr>
                  <a:t>b</a:t>
                </a:r>
              </a:p>
            </p:txBody>
          </p:sp>
          <p:grpSp>
            <p:nvGrpSpPr>
              <p:cNvPr id="11296" name="Group 13"/>
              <p:cNvGrpSpPr>
                <a:grpSpLocks/>
              </p:cNvGrpSpPr>
              <p:nvPr/>
            </p:nvGrpSpPr>
            <p:grpSpPr bwMode="auto">
              <a:xfrm>
                <a:off x="5088" y="1296"/>
                <a:ext cx="384" cy="1200"/>
                <a:chOff x="5088" y="1248"/>
                <a:chExt cx="384" cy="1200"/>
              </a:xfrm>
            </p:grpSpPr>
            <p:sp>
              <p:nvSpPr>
                <p:cNvPr id="1137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088" y="1248"/>
                  <a:ext cx="384" cy="9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>
                      <a:solidFill>
                        <a:schemeClr val="accent2"/>
                      </a:solidFill>
                    </a:rPr>
                    <a:t>均匀磁场</a:t>
                  </a:r>
                </a:p>
              </p:txBody>
            </p:sp>
            <p:graphicFrame>
              <p:nvGraphicFramePr>
                <p:cNvPr id="11271" name="Object 15"/>
                <p:cNvGraphicFramePr>
                  <a:graphicFrameLocks noChangeAspect="1"/>
                </p:cNvGraphicFramePr>
                <p:nvPr/>
              </p:nvGraphicFramePr>
              <p:xfrm>
                <a:off x="5136" y="2208"/>
                <a:ext cx="200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" imgW="304766" imgH="371429" progId="Equation.3">
                        <p:embed/>
                      </p:oleObj>
                    </mc:Choice>
                    <mc:Fallback>
                      <p:oleObj name="Equation" r:id="rId2" imgW="304766" imgH="371429" progId="Equation.3">
                        <p:embed/>
                        <p:pic>
                          <p:nvPicPr>
                            <p:cNvPr id="11271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36" y="2208"/>
                              <a:ext cx="200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1270" name="Object 16"/>
              <p:cNvGraphicFramePr>
                <a:graphicFrameLocks noChangeAspect="1"/>
              </p:cNvGraphicFramePr>
              <p:nvPr/>
            </p:nvGraphicFramePr>
            <p:xfrm>
              <a:off x="4444" y="186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28575" imgH="304755" progId="Equation.3">
                      <p:embed/>
                    </p:oleObj>
                  </mc:Choice>
                  <mc:Fallback>
                    <p:oleObj name="Equation" r:id="rId4" imgW="228575" imgH="304755" progId="Equation.3">
                      <p:embed/>
                      <p:pic>
                        <p:nvPicPr>
                          <p:cNvPr id="1127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4" y="186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97" name="Text Box 17"/>
              <p:cNvSpPr txBox="1">
                <a:spLocks noChangeArrowheads="1"/>
              </p:cNvSpPr>
              <p:nvPr/>
            </p:nvSpPr>
            <p:spPr bwMode="auto">
              <a:xfrm>
                <a:off x="2956" y="1814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>
                    <a:solidFill>
                      <a:schemeClr val="accent2"/>
                    </a:solidFill>
                  </a:rPr>
                  <a:t>l</a:t>
                </a:r>
              </a:p>
            </p:txBody>
          </p:sp>
          <p:grpSp>
            <p:nvGrpSpPr>
              <p:cNvPr id="11298" name="Group 18"/>
              <p:cNvGrpSpPr>
                <a:grpSpLocks/>
              </p:cNvGrpSpPr>
              <p:nvPr/>
            </p:nvGrpSpPr>
            <p:grpSpPr bwMode="auto">
              <a:xfrm>
                <a:off x="3196" y="1430"/>
                <a:ext cx="116" cy="116"/>
                <a:chOff x="4262" y="2774"/>
                <a:chExt cx="116" cy="116"/>
              </a:xfrm>
            </p:grpSpPr>
            <p:sp>
              <p:nvSpPr>
                <p:cNvPr id="11368" name="Line 19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9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99" name="Group 21"/>
              <p:cNvGrpSpPr>
                <a:grpSpLocks/>
              </p:cNvGrpSpPr>
              <p:nvPr/>
            </p:nvGrpSpPr>
            <p:grpSpPr bwMode="auto">
              <a:xfrm>
                <a:off x="3532" y="1430"/>
                <a:ext cx="116" cy="116"/>
                <a:chOff x="4262" y="2774"/>
                <a:chExt cx="116" cy="116"/>
              </a:xfrm>
            </p:grpSpPr>
            <p:sp>
              <p:nvSpPr>
                <p:cNvPr id="11366" name="Line 22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7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0" name="Group 24"/>
              <p:cNvGrpSpPr>
                <a:grpSpLocks/>
              </p:cNvGrpSpPr>
              <p:nvPr/>
            </p:nvGrpSpPr>
            <p:grpSpPr bwMode="auto">
              <a:xfrm>
                <a:off x="3868" y="1430"/>
                <a:ext cx="116" cy="116"/>
                <a:chOff x="4262" y="2774"/>
                <a:chExt cx="116" cy="116"/>
              </a:xfrm>
            </p:grpSpPr>
            <p:sp>
              <p:nvSpPr>
                <p:cNvPr id="11364" name="Line 25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5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1" name="Group 27"/>
              <p:cNvGrpSpPr>
                <a:grpSpLocks/>
              </p:cNvGrpSpPr>
              <p:nvPr/>
            </p:nvGrpSpPr>
            <p:grpSpPr bwMode="auto">
              <a:xfrm>
                <a:off x="4204" y="1430"/>
                <a:ext cx="116" cy="116"/>
                <a:chOff x="4262" y="2774"/>
                <a:chExt cx="116" cy="116"/>
              </a:xfrm>
            </p:grpSpPr>
            <p:sp>
              <p:nvSpPr>
                <p:cNvPr id="11362" name="Line 28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3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2" name="Group 30"/>
              <p:cNvGrpSpPr>
                <a:grpSpLocks/>
              </p:cNvGrpSpPr>
              <p:nvPr/>
            </p:nvGrpSpPr>
            <p:grpSpPr bwMode="auto">
              <a:xfrm>
                <a:off x="3196" y="1746"/>
                <a:ext cx="116" cy="116"/>
                <a:chOff x="4262" y="2774"/>
                <a:chExt cx="116" cy="116"/>
              </a:xfrm>
            </p:grpSpPr>
            <p:sp>
              <p:nvSpPr>
                <p:cNvPr id="11360" name="Line 31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1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3" name="Group 33"/>
              <p:cNvGrpSpPr>
                <a:grpSpLocks/>
              </p:cNvGrpSpPr>
              <p:nvPr/>
            </p:nvGrpSpPr>
            <p:grpSpPr bwMode="auto">
              <a:xfrm>
                <a:off x="3532" y="1746"/>
                <a:ext cx="116" cy="116"/>
                <a:chOff x="4262" y="2774"/>
                <a:chExt cx="116" cy="116"/>
              </a:xfrm>
            </p:grpSpPr>
            <p:sp>
              <p:nvSpPr>
                <p:cNvPr id="11358" name="Line 34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59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4" name="Group 36"/>
              <p:cNvGrpSpPr>
                <a:grpSpLocks/>
              </p:cNvGrpSpPr>
              <p:nvPr/>
            </p:nvGrpSpPr>
            <p:grpSpPr bwMode="auto">
              <a:xfrm>
                <a:off x="3868" y="1746"/>
                <a:ext cx="116" cy="116"/>
                <a:chOff x="4262" y="2774"/>
                <a:chExt cx="116" cy="116"/>
              </a:xfrm>
            </p:grpSpPr>
            <p:sp>
              <p:nvSpPr>
                <p:cNvPr id="11356" name="Line 37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57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5" name="Group 39"/>
              <p:cNvGrpSpPr>
                <a:grpSpLocks/>
              </p:cNvGrpSpPr>
              <p:nvPr/>
            </p:nvGrpSpPr>
            <p:grpSpPr bwMode="auto">
              <a:xfrm>
                <a:off x="4204" y="1746"/>
                <a:ext cx="116" cy="116"/>
                <a:chOff x="4262" y="2774"/>
                <a:chExt cx="116" cy="116"/>
              </a:xfrm>
            </p:grpSpPr>
            <p:sp>
              <p:nvSpPr>
                <p:cNvPr id="11354" name="Line 40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55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6" name="Group 42"/>
              <p:cNvGrpSpPr>
                <a:grpSpLocks/>
              </p:cNvGrpSpPr>
              <p:nvPr/>
            </p:nvGrpSpPr>
            <p:grpSpPr bwMode="auto">
              <a:xfrm>
                <a:off x="3196" y="2034"/>
                <a:ext cx="116" cy="116"/>
                <a:chOff x="4262" y="2774"/>
                <a:chExt cx="116" cy="116"/>
              </a:xfrm>
            </p:grpSpPr>
            <p:sp>
              <p:nvSpPr>
                <p:cNvPr id="11352" name="Line 43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53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7" name="Group 45"/>
              <p:cNvGrpSpPr>
                <a:grpSpLocks/>
              </p:cNvGrpSpPr>
              <p:nvPr/>
            </p:nvGrpSpPr>
            <p:grpSpPr bwMode="auto">
              <a:xfrm>
                <a:off x="3532" y="2034"/>
                <a:ext cx="116" cy="116"/>
                <a:chOff x="4262" y="2774"/>
                <a:chExt cx="116" cy="116"/>
              </a:xfrm>
            </p:grpSpPr>
            <p:sp>
              <p:nvSpPr>
                <p:cNvPr id="11350" name="Line 46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51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8" name="Group 48"/>
              <p:cNvGrpSpPr>
                <a:grpSpLocks/>
              </p:cNvGrpSpPr>
              <p:nvPr/>
            </p:nvGrpSpPr>
            <p:grpSpPr bwMode="auto">
              <a:xfrm>
                <a:off x="3868" y="2034"/>
                <a:ext cx="116" cy="116"/>
                <a:chOff x="4262" y="2774"/>
                <a:chExt cx="116" cy="116"/>
              </a:xfrm>
            </p:grpSpPr>
            <p:sp>
              <p:nvSpPr>
                <p:cNvPr id="11348" name="Line 49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49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9" name="Group 51"/>
              <p:cNvGrpSpPr>
                <a:grpSpLocks/>
              </p:cNvGrpSpPr>
              <p:nvPr/>
            </p:nvGrpSpPr>
            <p:grpSpPr bwMode="auto">
              <a:xfrm>
                <a:off x="4204" y="2034"/>
                <a:ext cx="116" cy="116"/>
                <a:chOff x="4262" y="2774"/>
                <a:chExt cx="116" cy="116"/>
              </a:xfrm>
            </p:grpSpPr>
            <p:sp>
              <p:nvSpPr>
                <p:cNvPr id="11346" name="Line 52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47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10" name="Group 54"/>
              <p:cNvGrpSpPr>
                <a:grpSpLocks/>
              </p:cNvGrpSpPr>
              <p:nvPr/>
            </p:nvGrpSpPr>
            <p:grpSpPr bwMode="auto">
              <a:xfrm>
                <a:off x="3196" y="2342"/>
                <a:ext cx="116" cy="116"/>
                <a:chOff x="4262" y="2774"/>
                <a:chExt cx="116" cy="116"/>
              </a:xfrm>
            </p:grpSpPr>
            <p:sp>
              <p:nvSpPr>
                <p:cNvPr id="11344" name="Line 55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45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11" name="Group 57"/>
              <p:cNvGrpSpPr>
                <a:grpSpLocks/>
              </p:cNvGrpSpPr>
              <p:nvPr/>
            </p:nvGrpSpPr>
            <p:grpSpPr bwMode="auto">
              <a:xfrm>
                <a:off x="3532" y="2342"/>
                <a:ext cx="116" cy="116"/>
                <a:chOff x="4262" y="2774"/>
                <a:chExt cx="116" cy="116"/>
              </a:xfrm>
            </p:grpSpPr>
            <p:sp>
              <p:nvSpPr>
                <p:cNvPr id="11342" name="Line 58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43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12" name="Group 60"/>
              <p:cNvGrpSpPr>
                <a:grpSpLocks/>
              </p:cNvGrpSpPr>
              <p:nvPr/>
            </p:nvGrpSpPr>
            <p:grpSpPr bwMode="auto">
              <a:xfrm>
                <a:off x="3868" y="2342"/>
                <a:ext cx="116" cy="116"/>
                <a:chOff x="4262" y="2774"/>
                <a:chExt cx="116" cy="116"/>
              </a:xfrm>
            </p:grpSpPr>
            <p:sp>
              <p:nvSpPr>
                <p:cNvPr id="11340" name="Line 61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41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13" name="Group 63"/>
              <p:cNvGrpSpPr>
                <a:grpSpLocks/>
              </p:cNvGrpSpPr>
              <p:nvPr/>
            </p:nvGrpSpPr>
            <p:grpSpPr bwMode="auto">
              <a:xfrm>
                <a:off x="4204" y="2342"/>
                <a:ext cx="116" cy="116"/>
                <a:chOff x="4262" y="2774"/>
                <a:chExt cx="116" cy="116"/>
              </a:xfrm>
            </p:grpSpPr>
            <p:sp>
              <p:nvSpPr>
                <p:cNvPr id="11338" name="Line 64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39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14" name="Group 66"/>
              <p:cNvGrpSpPr>
                <a:grpSpLocks/>
              </p:cNvGrpSpPr>
              <p:nvPr/>
            </p:nvGrpSpPr>
            <p:grpSpPr bwMode="auto">
              <a:xfrm>
                <a:off x="4492" y="1420"/>
                <a:ext cx="116" cy="116"/>
                <a:chOff x="4262" y="2774"/>
                <a:chExt cx="116" cy="116"/>
              </a:xfrm>
            </p:grpSpPr>
            <p:sp>
              <p:nvSpPr>
                <p:cNvPr id="11336" name="Line 67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37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15" name="Group 69"/>
              <p:cNvGrpSpPr>
                <a:grpSpLocks/>
              </p:cNvGrpSpPr>
              <p:nvPr/>
            </p:nvGrpSpPr>
            <p:grpSpPr bwMode="auto">
              <a:xfrm>
                <a:off x="4828" y="1420"/>
                <a:ext cx="116" cy="116"/>
                <a:chOff x="4262" y="2774"/>
                <a:chExt cx="116" cy="116"/>
              </a:xfrm>
            </p:grpSpPr>
            <p:sp>
              <p:nvSpPr>
                <p:cNvPr id="11334" name="Line 70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35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16" name="Group 72"/>
              <p:cNvGrpSpPr>
                <a:grpSpLocks/>
              </p:cNvGrpSpPr>
              <p:nvPr/>
            </p:nvGrpSpPr>
            <p:grpSpPr bwMode="auto">
              <a:xfrm>
                <a:off x="4492" y="1736"/>
                <a:ext cx="116" cy="116"/>
                <a:chOff x="4262" y="2774"/>
                <a:chExt cx="116" cy="116"/>
              </a:xfrm>
            </p:grpSpPr>
            <p:sp>
              <p:nvSpPr>
                <p:cNvPr id="11332" name="Line 73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33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17" name="Group 75"/>
              <p:cNvGrpSpPr>
                <a:grpSpLocks/>
              </p:cNvGrpSpPr>
              <p:nvPr/>
            </p:nvGrpSpPr>
            <p:grpSpPr bwMode="auto">
              <a:xfrm>
                <a:off x="4828" y="1736"/>
                <a:ext cx="116" cy="116"/>
                <a:chOff x="4262" y="2774"/>
                <a:chExt cx="116" cy="116"/>
              </a:xfrm>
            </p:grpSpPr>
            <p:sp>
              <p:nvSpPr>
                <p:cNvPr id="11330" name="Line 76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31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18" name="Group 78"/>
              <p:cNvGrpSpPr>
                <a:grpSpLocks/>
              </p:cNvGrpSpPr>
              <p:nvPr/>
            </p:nvGrpSpPr>
            <p:grpSpPr bwMode="auto">
              <a:xfrm>
                <a:off x="4492" y="2024"/>
                <a:ext cx="116" cy="116"/>
                <a:chOff x="4262" y="2774"/>
                <a:chExt cx="116" cy="116"/>
              </a:xfrm>
            </p:grpSpPr>
            <p:sp>
              <p:nvSpPr>
                <p:cNvPr id="11328" name="Line 79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29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19" name="Group 81"/>
              <p:cNvGrpSpPr>
                <a:grpSpLocks/>
              </p:cNvGrpSpPr>
              <p:nvPr/>
            </p:nvGrpSpPr>
            <p:grpSpPr bwMode="auto">
              <a:xfrm>
                <a:off x="4828" y="2024"/>
                <a:ext cx="116" cy="116"/>
                <a:chOff x="4262" y="2774"/>
                <a:chExt cx="116" cy="116"/>
              </a:xfrm>
            </p:grpSpPr>
            <p:sp>
              <p:nvSpPr>
                <p:cNvPr id="11326" name="Line 82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27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20" name="Group 84"/>
              <p:cNvGrpSpPr>
                <a:grpSpLocks/>
              </p:cNvGrpSpPr>
              <p:nvPr/>
            </p:nvGrpSpPr>
            <p:grpSpPr bwMode="auto">
              <a:xfrm>
                <a:off x="4492" y="2332"/>
                <a:ext cx="116" cy="116"/>
                <a:chOff x="4262" y="2774"/>
                <a:chExt cx="116" cy="116"/>
              </a:xfrm>
            </p:grpSpPr>
            <p:sp>
              <p:nvSpPr>
                <p:cNvPr id="11324" name="Line 85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25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21" name="Group 87"/>
              <p:cNvGrpSpPr>
                <a:grpSpLocks/>
              </p:cNvGrpSpPr>
              <p:nvPr/>
            </p:nvGrpSpPr>
            <p:grpSpPr bwMode="auto">
              <a:xfrm>
                <a:off x="4828" y="2332"/>
                <a:ext cx="116" cy="116"/>
                <a:chOff x="4262" y="2774"/>
                <a:chExt cx="116" cy="116"/>
              </a:xfrm>
            </p:grpSpPr>
            <p:sp>
              <p:nvSpPr>
                <p:cNvPr id="11322" name="Line 88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23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282" name="Group 91"/>
            <p:cNvGrpSpPr>
              <a:grpSpLocks/>
            </p:cNvGrpSpPr>
            <p:nvPr/>
          </p:nvGrpSpPr>
          <p:grpSpPr bwMode="auto">
            <a:xfrm>
              <a:off x="3072" y="1689"/>
              <a:ext cx="2208" cy="375"/>
              <a:chOff x="2928" y="1392"/>
              <a:chExt cx="2208" cy="375"/>
            </a:xfrm>
          </p:grpSpPr>
          <p:sp>
            <p:nvSpPr>
              <p:cNvPr id="11286" name="Text Box 92"/>
              <p:cNvSpPr txBox="1">
                <a:spLocks noChangeArrowheads="1"/>
              </p:cNvSpPr>
              <p:nvPr/>
            </p:nvSpPr>
            <p:spPr bwMode="auto">
              <a:xfrm>
                <a:off x="2928" y="144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1287" name="Line 93"/>
              <p:cNvSpPr>
                <a:spLocks noChangeShapeType="1"/>
              </p:cNvSpPr>
              <p:nvPr/>
            </p:nvSpPr>
            <p:spPr bwMode="auto">
              <a:xfrm>
                <a:off x="4704" y="1607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8" name="Text Box 94"/>
              <p:cNvSpPr txBox="1">
                <a:spLocks noChangeArrowheads="1"/>
              </p:cNvSpPr>
              <p:nvPr/>
            </p:nvSpPr>
            <p:spPr bwMode="auto">
              <a:xfrm>
                <a:off x="4908" y="139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i="1">
                    <a:solidFill>
                      <a:schemeClr val="accent2"/>
                    </a:solidFill>
                  </a:rPr>
                  <a:t>x</a:t>
                </a:r>
              </a:p>
            </p:txBody>
          </p:sp>
        </p:grpSp>
        <p:grpSp>
          <p:nvGrpSpPr>
            <p:cNvPr id="11283" name="Group 95"/>
            <p:cNvGrpSpPr>
              <a:grpSpLocks/>
            </p:cNvGrpSpPr>
            <p:nvPr/>
          </p:nvGrpSpPr>
          <p:grpSpPr bwMode="auto">
            <a:xfrm>
              <a:off x="2771" y="1392"/>
              <a:ext cx="253" cy="375"/>
              <a:chOff x="2627" y="1056"/>
              <a:chExt cx="253" cy="375"/>
            </a:xfrm>
          </p:grpSpPr>
          <p:sp>
            <p:nvSpPr>
              <p:cNvPr id="11284" name="Line 96"/>
              <p:cNvSpPr>
                <a:spLocks noChangeShapeType="1"/>
              </p:cNvSpPr>
              <p:nvPr/>
            </p:nvSpPr>
            <p:spPr bwMode="auto">
              <a:xfrm flipV="1">
                <a:off x="2880" y="1056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5" name="Text Box 97"/>
              <p:cNvSpPr txBox="1">
                <a:spLocks noChangeArrowheads="1"/>
              </p:cNvSpPr>
              <p:nvPr/>
            </p:nvSpPr>
            <p:spPr bwMode="auto">
              <a:xfrm>
                <a:off x="2627" y="1104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i="1">
                    <a:solidFill>
                      <a:schemeClr val="accent2"/>
                    </a:solidFill>
                  </a:rPr>
                  <a:t>L</a:t>
                </a:r>
              </a:p>
            </p:txBody>
          </p:sp>
        </p:grpSp>
      </p:grpSp>
      <p:grpSp>
        <p:nvGrpSpPr>
          <p:cNvPr id="31" name="Group 114"/>
          <p:cNvGrpSpPr>
            <a:grpSpLocks/>
          </p:cNvGrpSpPr>
          <p:nvPr/>
        </p:nvGrpSpPr>
        <p:grpSpPr bwMode="auto">
          <a:xfrm>
            <a:off x="511175" y="2352677"/>
            <a:ext cx="3044825" cy="2219327"/>
            <a:chOff x="322" y="1482"/>
            <a:chExt cx="1918" cy="1398"/>
          </a:xfrm>
        </p:grpSpPr>
        <p:graphicFrame>
          <p:nvGraphicFramePr>
            <p:cNvPr id="11266" name="Object 98"/>
            <p:cNvGraphicFramePr>
              <a:graphicFrameLocks noChangeAspect="1"/>
            </p:cNvGraphicFramePr>
            <p:nvPr/>
          </p:nvGraphicFramePr>
          <p:xfrm>
            <a:off x="322" y="1482"/>
            <a:ext cx="83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58720" imgH="177480" progId="Equation.DSMT4">
                    <p:embed/>
                  </p:oleObj>
                </mc:Choice>
                <mc:Fallback>
                  <p:oleObj name="Equation" r:id="rId6" imgW="558720" imgH="177480" progId="Equation.DSMT4">
                    <p:embed/>
                    <p:pic>
                      <p:nvPicPr>
                        <p:cNvPr id="11266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" y="1482"/>
                          <a:ext cx="834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7" name="Object 99"/>
            <p:cNvGraphicFramePr>
              <a:graphicFrameLocks noChangeAspect="1"/>
            </p:cNvGraphicFramePr>
            <p:nvPr/>
          </p:nvGraphicFramePr>
          <p:xfrm>
            <a:off x="384" y="1872"/>
            <a:ext cx="88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90631" imgH="876204" progId="Equation.3">
                    <p:embed/>
                  </p:oleObj>
                </mc:Choice>
                <mc:Fallback>
                  <p:oleObj name="Equation" r:id="rId8" imgW="1390631" imgH="876204" progId="Equation.3">
                    <p:embed/>
                    <p:pic>
                      <p:nvPicPr>
                        <p:cNvPr id="11267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872"/>
                          <a:ext cx="880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100"/>
            <p:cNvGraphicFramePr>
              <a:graphicFrameLocks noChangeAspect="1"/>
            </p:cNvGraphicFramePr>
            <p:nvPr/>
          </p:nvGraphicFramePr>
          <p:xfrm>
            <a:off x="1344" y="1872"/>
            <a:ext cx="89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409814" imgH="876204" progId="Equation.3">
                    <p:embed/>
                  </p:oleObj>
                </mc:Choice>
                <mc:Fallback>
                  <p:oleObj name="Equation" r:id="rId10" imgW="1409814" imgH="876204" progId="Equation.3">
                    <p:embed/>
                    <p:pic>
                      <p:nvPicPr>
                        <p:cNvPr id="11268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72"/>
                          <a:ext cx="896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Object 101"/>
            <p:cNvGraphicFramePr>
              <a:graphicFrameLocks noChangeAspect="1"/>
            </p:cNvGraphicFramePr>
            <p:nvPr/>
          </p:nvGraphicFramePr>
          <p:xfrm>
            <a:off x="576" y="2672"/>
            <a:ext cx="7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23961" imgH="323920" progId="Equation.3">
                    <p:embed/>
                  </p:oleObj>
                </mc:Choice>
                <mc:Fallback>
                  <p:oleObj name="Equation" r:id="rId12" imgW="1123961" imgH="323920" progId="Equation.3">
                    <p:embed/>
                    <p:pic>
                      <p:nvPicPr>
                        <p:cNvPr id="11269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672"/>
                          <a:ext cx="71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36" name="Group 116"/>
          <p:cNvGrpSpPr>
            <a:grpSpLocks/>
          </p:cNvGrpSpPr>
          <p:nvPr/>
        </p:nvGrpSpPr>
        <p:grpSpPr bwMode="auto">
          <a:xfrm>
            <a:off x="457200" y="4876800"/>
            <a:ext cx="7924800" cy="1600200"/>
            <a:chOff x="288" y="3072"/>
            <a:chExt cx="4992" cy="1008"/>
          </a:xfrm>
        </p:grpSpPr>
        <p:sp>
          <p:nvSpPr>
            <p:cNvPr id="11278" name="Text Box 4"/>
            <p:cNvSpPr txBox="1">
              <a:spLocks noChangeArrowheads="1"/>
            </p:cNvSpPr>
            <p:nvPr/>
          </p:nvSpPr>
          <p:spPr bwMode="auto">
            <a:xfrm>
              <a:off x="288" y="3072"/>
              <a:ext cx="499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accent2"/>
                  </a:solidFill>
                </a:rPr>
                <a:t>负号说明</a:t>
              </a:r>
              <a:r>
                <a:rPr lang="zh-CN" altLang="en-US" sz="2800">
                  <a:solidFill>
                    <a:srgbClr val="990000"/>
                  </a:solidFill>
                </a:rPr>
                <a:t>电动势方向</a:t>
              </a:r>
              <a:r>
                <a:rPr lang="zh-CN" altLang="en-US" sz="2800">
                  <a:solidFill>
                    <a:schemeClr val="accent2"/>
                  </a:solidFill>
                </a:rPr>
                <a:t>与所设方向相反，</a:t>
              </a:r>
              <a:r>
                <a:rPr lang="en-US" altLang="zh-CN" sz="2800" i="1">
                  <a:solidFill>
                    <a:schemeClr val="accent2"/>
                  </a:solidFill>
                </a:rPr>
                <a:t>b</a:t>
              </a:r>
              <a:r>
                <a:rPr lang="zh-CN" altLang="en-US" sz="2800">
                  <a:solidFill>
                    <a:schemeClr val="accent2"/>
                  </a:solidFill>
                </a:rPr>
                <a:t>点电势高</a:t>
              </a:r>
              <a:r>
                <a:rPr lang="en-US" altLang="zh-CN" sz="2800">
                  <a:solidFill>
                    <a:schemeClr val="accent2"/>
                  </a:solidFill>
                </a:rPr>
                <a:t>(</a:t>
              </a:r>
              <a:r>
                <a:rPr lang="zh-CN" altLang="en-US" sz="2800">
                  <a:solidFill>
                    <a:schemeClr val="accent2"/>
                  </a:solidFill>
                </a:rPr>
                <a:t>相当于正极</a:t>
              </a:r>
              <a:r>
                <a:rPr lang="en-US" altLang="zh-CN" sz="2800">
                  <a:solidFill>
                    <a:schemeClr val="accent2"/>
                  </a:solidFill>
                </a:rPr>
                <a:t>)</a:t>
              </a:r>
              <a:r>
                <a:rPr lang="zh-CN" altLang="en-US" sz="2800">
                  <a:solidFill>
                    <a:schemeClr val="accent2"/>
                  </a:solidFill>
                </a:rPr>
                <a:t>，</a:t>
              </a:r>
              <a:r>
                <a:rPr lang="en-US" altLang="zh-CN" sz="2800" i="1">
                  <a:solidFill>
                    <a:schemeClr val="accent2"/>
                  </a:solidFill>
                </a:rPr>
                <a:t>a</a:t>
              </a:r>
              <a:r>
                <a:rPr lang="zh-CN" altLang="en-US" sz="2800">
                  <a:solidFill>
                    <a:schemeClr val="accent2"/>
                  </a:solidFill>
                </a:rPr>
                <a:t>点电势低</a:t>
              </a:r>
              <a:r>
                <a:rPr lang="en-US" altLang="zh-CN" sz="2800">
                  <a:solidFill>
                    <a:schemeClr val="accent2"/>
                  </a:solidFill>
                </a:rPr>
                <a:t>(</a:t>
              </a:r>
              <a:r>
                <a:rPr lang="zh-CN" altLang="en-US" sz="2800">
                  <a:solidFill>
                    <a:schemeClr val="accent2"/>
                  </a:solidFill>
                </a:rPr>
                <a:t>相当于负极</a:t>
              </a:r>
              <a:r>
                <a:rPr lang="en-US" altLang="zh-CN" sz="2800">
                  <a:solidFill>
                    <a:schemeClr val="accent2"/>
                  </a:solidFill>
                </a:rPr>
                <a:t>)</a:t>
              </a:r>
              <a:r>
                <a:rPr lang="zh-CN" altLang="en-US" sz="2800">
                  <a:solidFill>
                    <a:schemeClr val="accent2"/>
                  </a:solidFill>
                </a:rPr>
                <a:t>。</a:t>
              </a:r>
            </a:p>
          </p:txBody>
        </p:sp>
        <p:sp>
          <p:nvSpPr>
            <p:cNvPr id="11279" name="Text Box 112"/>
            <p:cNvSpPr txBox="1">
              <a:spLocks noChangeArrowheads="1"/>
            </p:cNvSpPr>
            <p:nvPr/>
          </p:nvSpPr>
          <p:spPr bwMode="auto">
            <a:xfrm>
              <a:off x="1008" y="3792"/>
              <a:ext cx="27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/>
                <a:t>电源内部，低电势流向高电势</a:t>
              </a:r>
            </a:p>
          </p:txBody>
        </p:sp>
      </p:grpSp>
      <p:sp>
        <p:nvSpPr>
          <p:cNvPr id="52339" name="Line 115"/>
          <p:cNvSpPr>
            <a:spLocks noChangeShapeType="1"/>
          </p:cNvSpPr>
          <p:nvPr/>
        </p:nvSpPr>
        <p:spPr bwMode="auto">
          <a:xfrm flipH="1" flipV="1">
            <a:off x="6629400" y="20574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5562600" y="747713"/>
            <a:ext cx="3090863" cy="2286000"/>
            <a:chOff x="3504" y="144"/>
            <a:chExt cx="1947" cy="1440"/>
          </a:xfrm>
        </p:grpSpPr>
        <p:sp>
          <p:nvSpPr>
            <p:cNvPr id="12318" name="Text Box 9"/>
            <p:cNvSpPr txBox="1">
              <a:spLocks noChangeArrowheads="1"/>
            </p:cNvSpPr>
            <p:nvPr/>
          </p:nvSpPr>
          <p:spPr bwMode="auto">
            <a:xfrm>
              <a:off x="3504" y="414"/>
              <a:ext cx="165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0"/>
                <a:t>××××××××</a:t>
              </a:r>
            </a:p>
            <a:p>
              <a:r>
                <a:rPr lang="en-US" altLang="zh-CN" b="0"/>
                <a:t>××××××××</a:t>
              </a:r>
            </a:p>
            <a:p>
              <a:r>
                <a:rPr lang="en-US" altLang="zh-CN" b="0"/>
                <a:t>××××××××</a:t>
              </a:r>
            </a:p>
            <a:p>
              <a:r>
                <a:rPr lang="en-US" altLang="zh-CN" b="0"/>
                <a:t>××××××××</a:t>
              </a:r>
            </a:p>
          </p:txBody>
        </p:sp>
        <p:sp>
          <p:nvSpPr>
            <p:cNvPr id="12319" name="Line 10"/>
            <p:cNvSpPr>
              <a:spLocks noChangeShapeType="1"/>
            </p:cNvSpPr>
            <p:nvPr/>
          </p:nvSpPr>
          <p:spPr bwMode="auto">
            <a:xfrm>
              <a:off x="3792" y="624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Line 11"/>
            <p:cNvSpPr>
              <a:spLocks noChangeShapeType="1"/>
            </p:cNvSpPr>
            <p:nvPr/>
          </p:nvSpPr>
          <p:spPr bwMode="auto">
            <a:xfrm>
              <a:off x="3792" y="1152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12"/>
            <p:cNvSpPr>
              <a:spLocks noChangeShapeType="1"/>
            </p:cNvSpPr>
            <p:nvPr/>
          </p:nvSpPr>
          <p:spPr bwMode="auto">
            <a:xfrm>
              <a:off x="3792" y="624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Rectangle 13"/>
            <p:cNvSpPr>
              <a:spLocks noChangeArrowheads="1"/>
            </p:cNvSpPr>
            <p:nvPr/>
          </p:nvSpPr>
          <p:spPr bwMode="auto">
            <a:xfrm>
              <a:off x="4464" y="288"/>
              <a:ext cx="192" cy="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23" name="Line 14"/>
            <p:cNvSpPr>
              <a:spLocks noChangeShapeType="1"/>
            </p:cNvSpPr>
            <p:nvPr/>
          </p:nvSpPr>
          <p:spPr bwMode="auto">
            <a:xfrm>
              <a:off x="4752" y="384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Text Box 15"/>
            <p:cNvSpPr txBox="1">
              <a:spLocks noChangeArrowheads="1"/>
            </p:cNvSpPr>
            <p:nvPr/>
          </p:nvSpPr>
          <p:spPr bwMode="auto">
            <a:xfrm>
              <a:off x="4176" y="12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a</a:t>
              </a:r>
            </a:p>
          </p:txBody>
        </p:sp>
        <p:sp>
          <p:nvSpPr>
            <p:cNvPr id="12325" name="Text Box 16"/>
            <p:cNvSpPr txBox="1">
              <a:spLocks noChangeArrowheads="1"/>
            </p:cNvSpPr>
            <p:nvPr/>
          </p:nvSpPr>
          <p:spPr bwMode="auto">
            <a:xfrm>
              <a:off x="4224" y="1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/>
                <a:t>b</a:t>
              </a:r>
            </a:p>
          </p:txBody>
        </p:sp>
        <p:graphicFrame>
          <p:nvGraphicFramePr>
            <p:cNvPr id="12295" name="Object 17"/>
            <p:cNvGraphicFramePr>
              <a:graphicFrameLocks noChangeAspect="1"/>
            </p:cNvGraphicFramePr>
            <p:nvPr/>
          </p:nvGraphicFramePr>
          <p:xfrm>
            <a:off x="3840" y="144"/>
            <a:ext cx="25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64957" imgH="190335" progId="Equation.3">
                    <p:embed/>
                  </p:oleObj>
                </mc:Choice>
                <mc:Fallback>
                  <p:oleObj name="公式" r:id="rId2" imgW="164957" imgH="190335" progId="Equation.3">
                    <p:embed/>
                    <p:pic>
                      <p:nvPicPr>
                        <p:cNvPr id="12295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44"/>
                          <a:ext cx="258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23"/>
            <p:cNvGraphicFramePr>
              <a:graphicFrameLocks noChangeAspect="1"/>
            </p:cNvGraphicFramePr>
            <p:nvPr/>
          </p:nvGraphicFramePr>
          <p:xfrm>
            <a:off x="5280" y="240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26725" imgH="177415" progId="Equation.3">
                    <p:embed/>
                  </p:oleObj>
                </mc:Choice>
                <mc:Fallback>
                  <p:oleObj name="公式" r:id="rId4" imgW="126725" imgH="177415" progId="Equation.3">
                    <p:embed/>
                    <p:pic>
                      <p:nvPicPr>
                        <p:cNvPr id="12296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40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6" name="Line 25"/>
            <p:cNvSpPr>
              <a:spLocks noChangeShapeType="1"/>
            </p:cNvSpPr>
            <p:nvPr/>
          </p:nvSpPr>
          <p:spPr bwMode="auto">
            <a:xfrm flipH="1" flipV="1">
              <a:off x="4560" y="576"/>
              <a:ext cx="0" cy="336"/>
            </a:xfrm>
            <a:prstGeom prst="line">
              <a:avLst/>
            </a:prstGeom>
            <a:noFill/>
            <a:ln w="57150">
              <a:solidFill>
                <a:srgbClr val="66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7" name="Object 26"/>
            <p:cNvGraphicFramePr>
              <a:graphicFrameLocks noChangeAspect="1"/>
            </p:cNvGraphicFramePr>
            <p:nvPr/>
          </p:nvGraphicFramePr>
          <p:xfrm>
            <a:off x="4416" y="912"/>
            <a:ext cx="30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28600" imgH="241300" progId="Equation.3">
                    <p:embed/>
                  </p:oleObj>
                </mc:Choice>
                <mc:Fallback>
                  <p:oleObj name="公式" r:id="rId6" imgW="228600" imgH="241300" progId="Equation.3">
                    <p:embed/>
                    <p:pic>
                      <p:nvPicPr>
                        <p:cNvPr id="12297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912"/>
                          <a:ext cx="30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457200" y="2438400"/>
            <a:ext cx="4648200" cy="1025525"/>
            <a:chOff x="240" y="1056"/>
            <a:chExt cx="2928" cy="646"/>
          </a:xfrm>
        </p:grpSpPr>
        <p:sp>
          <p:nvSpPr>
            <p:cNvPr id="12317" name="Text Box 28"/>
            <p:cNvSpPr txBox="1">
              <a:spLocks noChangeArrowheads="1"/>
            </p:cNvSpPr>
            <p:nvPr/>
          </p:nvSpPr>
          <p:spPr bwMode="auto">
            <a:xfrm>
              <a:off x="240" y="1209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chemeClr val="accent2"/>
                  </a:solidFill>
                </a:rPr>
                <a:t>非静电场强</a:t>
              </a:r>
            </a:p>
          </p:txBody>
        </p:sp>
        <p:graphicFrame>
          <p:nvGraphicFramePr>
            <p:cNvPr id="12293" name="Object 29"/>
            <p:cNvGraphicFramePr>
              <a:graphicFrameLocks noChangeAspect="1"/>
            </p:cNvGraphicFramePr>
            <p:nvPr/>
          </p:nvGraphicFramePr>
          <p:xfrm>
            <a:off x="1563" y="1056"/>
            <a:ext cx="810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61980" imgH="447550" progId="Equation.DSMT4">
                    <p:embed/>
                  </p:oleObj>
                </mc:Choice>
                <mc:Fallback>
                  <p:oleObj name="Equation" r:id="rId8" imgW="561980" imgH="447550" progId="Equation.DSMT4">
                    <p:embed/>
                    <p:pic>
                      <p:nvPicPr>
                        <p:cNvPr id="12293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" y="1056"/>
                          <a:ext cx="810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30"/>
            <p:cNvGraphicFramePr>
              <a:graphicFrameLocks noChangeAspect="1"/>
            </p:cNvGraphicFramePr>
            <p:nvPr/>
          </p:nvGraphicFramePr>
          <p:xfrm>
            <a:off x="2371" y="1166"/>
            <a:ext cx="79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76332" imgH="190573" progId="Equation.DSMT4">
                    <p:embed/>
                  </p:oleObj>
                </mc:Choice>
                <mc:Fallback>
                  <p:oleObj name="Equation" r:id="rId10" imgW="476332" imgH="190573" progId="Equation.DSMT4">
                    <p:embed/>
                    <p:pic>
                      <p:nvPicPr>
                        <p:cNvPr id="1229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1" y="1166"/>
                          <a:ext cx="797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609600" y="3733800"/>
            <a:ext cx="5502275" cy="1104900"/>
            <a:chOff x="144" y="1680"/>
            <a:chExt cx="3466" cy="696"/>
          </a:xfrm>
        </p:grpSpPr>
        <p:graphicFrame>
          <p:nvGraphicFramePr>
            <p:cNvPr id="12292" name="Object 31"/>
            <p:cNvGraphicFramePr>
              <a:graphicFrameLocks noChangeAspect="1"/>
            </p:cNvGraphicFramePr>
            <p:nvPr/>
          </p:nvGraphicFramePr>
          <p:xfrm>
            <a:off x="144" y="1680"/>
            <a:ext cx="2510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695397" imgH="457267" progId="Equation.3">
                    <p:embed/>
                  </p:oleObj>
                </mc:Choice>
                <mc:Fallback>
                  <p:oleObj name="公式" r:id="rId12" imgW="1695397" imgH="457267" progId="Equation.3">
                    <p:embed/>
                    <p:pic>
                      <p:nvPicPr>
                        <p:cNvPr id="12292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680"/>
                          <a:ext cx="2510" cy="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6" name="Text Box 32"/>
            <p:cNvSpPr txBox="1">
              <a:spLocks noChangeArrowheads="1"/>
            </p:cNvSpPr>
            <p:nvPr/>
          </p:nvSpPr>
          <p:spPr bwMode="auto">
            <a:xfrm>
              <a:off x="2640" y="1872"/>
              <a:ext cx="9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>
                  <a:solidFill>
                    <a:schemeClr val="accent2"/>
                  </a:solidFill>
                </a:rPr>
                <a:t>= vBl</a:t>
              </a:r>
            </a:p>
          </p:txBody>
        </p:sp>
      </p:grpSp>
      <p:sp>
        <p:nvSpPr>
          <p:cNvPr id="53294" name="Text Box 46"/>
          <p:cNvSpPr txBox="1">
            <a:spLocks noChangeArrowheads="1"/>
          </p:cNvSpPr>
          <p:nvPr/>
        </p:nvSpPr>
        <p:spPr bwMode="auto">
          <a:xfrm>
            <a:off x="609600" y="701675"/>
            <a:ext cx="3786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.</a:t>
            </a:r>
            <a:r>
              <a:rPr lang="zh-CN" altLang="en-US" sz="32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由电动势定义求</a:t>
            </a:r>
            <a:r>
              <a:rPr lang="zh-CN" altLang="en-US" sz="3200" i="1">
                <a:solidFill>
                  <a:srgbClr val="008000"/>
                </a:solidFill>
                <a:sym typeface="Symbol" pitchFamily="18" charset="2"/>
              </a:rPr>
              <a:t> </a:t>
            </a:r>
            <a:r>
              <a:rPr lang="en-US" altLang="zh-CN" baseline="-25000">
                <a:solidFill>
                  <a:srgbClr val="008000"/>
                </a:solidFill>
                <a:sym typeface="Symbol" pitchFamily="18" charset="2"/>
              </a:rPr>
              <a:t>i</a:t>
            </a:r>
            <a:endParaRPr lang="en-US" sz="320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943600" y="3657600"/>
            <a:ext cx="2895600" cy="2193925"/>
            <a:chOff x="3936" y="2938"/>
            <a:chExt cx="1824" cy="1382"/>
          </a:xfrm>
        </p:grpSpPr>
        <p:grpSp>
          <p:nvGrpSpPr>
            <p:cNvPr id="12307" name="Group 48"/>
            <p:cNvGrpSpPr>
              <a:grpSpLocks/>
            </p:cNvGrpSpPr>
            <p:nvPr/>
          </p:nvGrpSpPr>
          <p:grpSpPr bwMode="auto">
            <a:xfrm>
              <a:off x="5003" y="2938"/>
              <a:ext cx="757" cy="1382"/>
              <a:chOff x="4723" y="2794"/>
              <a:chExt cx="757" cy="1382"/>
            </a:xfrm>
          </p:grpSpPr>
          <p:sp>
            <p:nvSpPr>
              <p:cNvPr id="12309" name="Line 49"/>
              <p:cNvSpPr>
                <a:spLocks noChangeShapeType="1"/>
              </p:cNvSpPr>
              <p:nvPr/>
            </p:nvSpPr>
            <p:spPr bwMode="auto">
              <a:xfrm>
                <a:off x="4723" y="3526"/>
                <a:ext cx="41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0" name="Line 50"/>
              <p:cNvSpPr>
                <a:spLocks noChangeShapeType="1"/>
              </p:cNvSpPr>
              <p:nvPr/>
            </p:nvSpPr>
            <p:spPr bwMode="auto">
              <a:xfrm>
                <a:off x="4800" y="3622"/>
                <a:ext cx="26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1" name="Line 51"/>
              <p:cNvSpPr>
                <a:spLocks noChangeShapeType="1"/>
              </p:cNvSpPr>
              <p:nvPr/>
            </p:nvSpPr>
            <p:spPr bwMode="auto">
              <a:xfrm>
                <a:off x="4944" y="304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2" name="Line 52"/>
              <p:cNvSpPr>
                <a:spLocks noChangeShapeType="1"/>
              </p:cNvSpPr>
              <p:nvPr/>
            </p:nvSpPr>
            <p:spPr bwMode="auto">
              <a:xfrm>
                <a:off x="4944" y="3622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3" name="Rectangle 53"/>
              <p:cNvSpPr>
                <a:spLocks noChangeArrowheads="1"/>
              </p:cNvSpPr>
              <p:nvPr/>
            </p:nvSpPr>
            <p:spPr bwMode="auto">
              <a:xfrm>
                <a:off x="4896" y="3946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accent2"/>
                    </a:solidFill>
                  </a:rPr>
                  <a:t>a</a:t>
                </a:r>
              </a:p>
            </p:txBody>
          </p:sp>
          <p:sp>
            <p:nvSpPr>
              <p:cNvPr id="12314" name="Rectangle 54"/>
              <p:cNvSpPr>
                <a:spLocks noChangeArrowheads="1"/>
              </p:cNvSpPr>
              <p:nvPr/>
            </p:nvSpPr>
            <p:spPr bwMode="auto">
              <a:xfrm>
                <a:off x="4896" y="2794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accent2"/>
                    </a:solidFill>
                  </a:rPr>
                  <a:t>b</a:t>
                </a:r>
              </a:p>
            </p:txBody>
          </p:sp>
          <p:sp>
            <p:nvSpPr>
              <p:cNvPr id="12315" name="Line 55"/>
              <p:cNvSpPr>
                <a:spLocks noChangeShapeType="1"/>
              </p:cNvSpPr>
              <p:nvPr/>
            </p:nvSpPr>
            <p:spPr bwMode="auto">
              <a:xfrm>
                <a:off x="5280" y="3382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291" name="Object 56"/>
              <p:cNvGraphicFramePr>
                <a:graphicFrameLocks noChangeAspect="1"/>
              </p:cNvGraphicFramePr>
              <p:nvPr/>
            </p:nvGraphicFramePr>
            <p:xfrm>
              <a:off x="5328" y="3552"/>
              <a:ext cx="152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228575" imgH="247529" progId="Equation.3">
                      <p:embed/>
                    </p:oleObj>
                  </mc:Choice>
                  <mc:Fallback>
                    <p:oleObj name="Equation" r:id="rId14" imgW="228575" imgH="247529" progId="Equation.3">
                      <p:embed/>
                      <p:pic>
                        <p:nvPicPr>
                          <p:cNvPr id="12291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3552"/>
                            <a:ext cx="152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08" name="Text Box 58"/>
            <p:cNvSpPr txBox="1">
              <a:spLocks noChangeArrowheads="1"/>
            </p:cNvSpPr>
            <p:nvPr/>
          </p:nvSpPr>
          <p:spPr bwMode="auto">
            <a:xfrm>
              <a:off x="3936" y="3456"/>
              <a:ext cx="13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/>
                <a:t>b</a:t>
              </a:r>
              <a:r>
                <a:rPr lang="zh-CN" altLang="en-US" sz="3200"/>
                <a:t>高</a:t>
              </a:r>
              <a:r>
                <a:rPr lang="en-US" altLang="zh-CN" sz="3200"/>
                <a:t>a</a:t>
              </a:r>
              <a:r>
                <a:rPr lang="zh-CN" altLang="en-US" sz="3200"/>
                <a:t>低</a:t>
              </a:r>
            </a:p>
          </p:txBody>
        </p:sp>
      </p:grpSp>
      <p:sp>
        <p:nvSpPr>
          <p:cNvPr id="53327" name="Text Box 79"/>
          <p:cNvSpPr txBox="1">
            <a:spLocks noChangeArrowheads="1"/>
          </p:cNvSpPr>
          <p:nvPr/>
        </p:nvSpPr>
        <p:spPr bwMode="auto">
          <a:xfrm>
            <a:off x="381000" y="5257800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非静电场从低电势指向高电势， </a:t>
            </a:r>
            <a:r>
              <a:rPr lang="en-US" altLang="zh-CN"/>
              <a:t>b</a:t>
            </a:r>
            <a:r>
              <a:rPr lang="zh-CN" altLang="en-US"/>
              <a:t>高</a:t>
            </a:r>
            <a:r>
              <a:rPr lang="en-US" altLang="zh-CN"/>
              <a:t>a</a:t>
            </a:r>
            <a:r>
              <a:rPr lang="zh-CN" altLang="en-US"/>
              <a:t>低</a:t>
            </a:r>
          </a:p>
        </p:txBody>
      </p:sp>
      <p:sp>
        <p:nvSpPr>
          <p:cNvPr id="53328" name="Rectangle 80"/>
          <p:cNvSpPr>
            <a:spLocks noChangeArrowheads="1"/>
          </p:cNvSpPr>
          <p:nvPr/>
        </p:nvSpPr>
        <p:spPr bwMode="auto">
          <a:xfrm>
            <a:off x="2057400" y="6096000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990000"/>
                </a:solidFill>
              </a:rPr>
              <a:t>和感应定律的结果相同</a:t>
            </a:r>
          </a:p>
        </p:txBody>
      </p: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533400" y="1600200"/>
            <a:ext cx="3749675" cy="604838"/>
            <a:chOff x="192" y="1056"/>
            <a:chExt cx="2362" cy="381"/>
          </a:xfrm>
        </p:grpSpPr>
        <p:graphicFrame>
          <p:nvGraphicFramePr>
            <p:cNvPr id="12290" name="Object 27"/>
            <p:cNvGraphicFramePr>
              <a:graphicFrameLocks noChangeAspect="1"/>
            </p:cNvGraphicFramePr>
            <p:nvPr/>
          </p:nvGraphicFramePr>
          <p:xfrm>
            <a:off x="1344" y="1056"/>
            <a:ext cx="1210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752459" imgH="228634" progId="Equation.DSMT4">
                    <p:embed/>
                  </p:oleObj>
                </mc:Choice>
                <mc:Fallback>
                  <p:oleObj name="Equation" r:id="rId16" imgW="752459" imgH="228634" progId="Equation.DSMT4">
                    <p:embed/>
                    <p:pic>
                      <p:nvPicPr>
                        <p:cNvPr id="1229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056"/>
                          <a:ext cx="1210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Text Box 81"/>
            <p:cNvSpPr txBox="1">
              <a:spLocks noChangeArrowheads="1"/>
            </p:cNvSpPr>
            <p:nvPr/>
          </p:nvSpPr>
          <p:spPr bwMode="auto">
            <a:xfrm>
              <a:off x="192" y="1065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accent2"/>
                  </a:solidFill>
                </a:rPr>
                <a:t>非静电力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943600" y="2986088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设载流子为正电荷</a:t>
            </a:r>
          </a:p>
        </p:txBody>
      </p:sp>
    </p:spTree>
  </p:cSld>
  <p:clrMapOvr>
    <a:masterClrMapping/>
  </p:clrMapOvr>
  <p:transition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441325" y="457200"/>
            <a:ext cx="5895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zh-CN" altLang="en-US" sz="32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二、动生电动势的一般计算公式</a:t>
            </a:r>
          </a:p>
        </p:txBody>
      </p:sp>
      <p:grpSp>
        <p:nvGrpSpPr>
          <p:cNvPr id="13324" name="Group 18"/>
          <p:cNvGrpSpPr>
            <a:grpSpLocks/>
          </p:cNvGrpSpPr>
          <p:nvPr/>
        </p:nvGrpSpPr>
        <p:grpSpPr bwMode="auto">
          <a:xfrm>
            <a:off x="5486400" y="1524000"/>
            <a:ext cx="3048000" cy="2555875"/>
            <a:chOff x="3456" y="1414"/>
            <a:chExt cx="1920" cy="1610"/>
          </a:xfrm>
        </p:grpSpPr>
        <p:grpSp>
          <p:nvGrpSpPr>
            <p:cNvPr id="13338" name="Group 2"/>
            <p:cNvGrpSpPr>
              <a:grpSpLocks/>
            </p:cNvGrpSpPr>
            <p:nvPr/>
          </p:nvGrpSpPr>
          <p:grpSpPr bwMode="auto">
            <a:xfrm>
              <a:off x="3456" y="1414"/>
              <a:ext cx="1920" cy="1610"/>
              <a:chOff x="3792" y="1776"/>
              <a:chExt cx="1920" cy="1610"/>
            </a:xfrm>
          </p:grpSpPr>
          <p:sp>
            <p:nvSpPr>
              <p:cNvPr id="13343" name="Freeform 3"/>
              <p:cNvSpPr>
                <a:spLocks/>
              </p:cNvSpPr>
              <p:nvPr/>
            </p:nvSpPr>
            <p:spPr bwMode="auto">
              <a:xfrm>
                <a:off x="4176" y="2064"/>
                <a:ext cx="816" cy="1200"/>
              </a:xfrm>
              <a:custGeom>
                <a:avLst/>
                <a:gdLst>
                  <a:gd name="T0" fmla="*/ 816 w 816"/>
                  <a:gd name="T1" fmla="*/ 0 h 1200"/>
                  <a:gd name="T2" fmla="*/ 432 w 816"/>
                  <a:gd name="T3" fmla="*/ 240 h 1200"/>
                  <a:gd name="T4" fmla="*/ 288 w 816"/>
                  <a:gd name="T5" fmla="*/ 912 h 1200"/>
                  <a:gd name="T6" fmla="*/ 0 w 816"/>
                  <a:gd name="T7" fmla="*/ 1200 h 12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16"/>
                  <a:gd name="T13" fmla="*/ 0 h 1200"/>
                  <a:gd name="T14" fmla="*/ 816 w 816"/>
                  <a:gd name="T15" fmla="*/ 1200 h 12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16" h="1200">
                    <a:moveTo>
                      <a:pt x="816" y="0"/>
                    </a:moveTo>
                    <a:cubicBezTo>
                      <a:pt x="752" y="38"/>
                      <a:pt x="520" y="88"/>
                      <a:pt x="432" y="240"/>
                    </a:cubicBezTo>
                    <a:cubicBezTo>
                      <a:pt x="344" y="392"/>
                      <a:pt x="360" y="752"/>
                      <a:pt x="288" y="912"/>
                    </a:cubicBezTo>
                    <a:cubicBezTo>
                      <a:pt x="216" y="1072"/>
                      <a:pt x="48" y="1152"/>
                      <a:pt x="0" y="1200"/>
                    </a:cubicBezTo>
                  </a:path>
                </a:pathLst>
              </a:custGeom>
              <a:noFill/>
              <a:ln w="76200" cap="flat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4" name="Line 4"/>
              <p:cNvSpPr>
                <a:spLocks noChangeShapeType="1"/>
              </p:cNvSpPr>
              <p:nvPr/>
            </p:nvSpPr>
            <p:spPr bwMode="auto">
              <a:xfrm flipV="1">
                <a:off x="3792" y="2304"/>
                <a:ext cx="1632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5" name="Text Box 5"/>
              <p:cNvSpPr txBox="1">
                <a:spLocks noChangeArrowheads="1"/>
              </p:cNvSpPr>
              <p:nvPr/>
            </p:nvSpPr>
            <p:spPr bwMode="auto">
              <a:xfrm>
                <a:off x="3974" y="309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/>
                  <a:t>a</a:t>
                </a:r>
              </a:p>
            </p:txBody>
          </p:sp>
          <p:sp>
            <p:nvSpPr>
              <p:cNvPr id="13346" name="Text Box 6"/>
              <p:cNvSpPr txBox="1">
                <a:spLocks noChangeArrowheads="1"/>
              </p:cNvSpPr>
              <p:nvPr/>
            </p:nvSpPr>
            <p:spPr bwMode="auto">
              <a:xfrm>
                <a:off x="4848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/>
                  <a:t>b</a:t>
                </a:r>
              </a:p>
            </p:txBody>
          </p:sp>
          <p:graphicFrame>
            <p:nvGraphicFramePr>
              <p:cNvPr id="13322" name="Object 8"/>
              <p:cNvGraphicFramePr>
                <a:graphicFrameLocks noChangeAspect="1"/>
              </p:cNvGraphicFramePr>
              <p:nvPr/>
            </p:nvGraphicFramePr>
            <p:xfrm>
              <a:off x="5261" y="1776"/>
              <a:ext cx="451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342751" imgH="228501" progId="Equation.3">
                      <p:embed/>
                    </p:oleObj>
                  </mc:Choice>
                  <mc:Fallback>
                    <p:oleObj name="公式" r:id="rId2" imgW="342751" imgH="228501" progId="Equation.3">
                      <p:embed/>
                      <p:pic>
                        <p:nvPicPr>
                          <p:cNvPr id="13322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61" y="1776"/>
                            <a:ext cx="451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39" name="Group 9"/>
            <p:cNvGrpSpPr>
              <a:grpSpLocks/>
            </p:cNvGrpSpPr>
            <p:nvPr/>
          </p:nvGrpSpPr>
          <p:grpSpPr bwMode="auto">
            <a:xfrm>
              <a:off x="3825" y="1942"/>
              <a:ext cx="399" cy="384"/>
              <a:chOff x="4161" y="2304"/>
              <a:chExt cx="399" cy="384"/>
            </a:xfrm>
          </p:grpSpPr>
          <p:sp>
            <p:nvSpPr>
              <p:cNvPr id="13342" name="Line 10"/>
              <p:cNvSpPr>
                <a:spLocks noChangeShapeType="1"/>
              </p:cNvSpPr>
              <p:nvPr/>
            </p:nvSpPr>
            <p:spPr bwMode="auto">
              <a:xfrm flipV="1">
                <a:off x="4512" y="2448"/>
                <a:ext cx="48" cy="240"/>
              </a:xfrm>
              <a:prstGeom prst="line">
                <a:avLst/>
              </a:prstGeom>
              <a:noFill/>
              <a:ln w="76200">
                <a:solidFill>
                  <a:srgbClr val="CC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21" name="Object 7"/>
              <p:cNvGraphicFramePr>
                <a:graphicFrameLocks noChangeAspect="1"/>
              </p:cNvGraphicFramePr>
              <p:nvPr/>
            </p:nvGraphicFramePr>
            <p:xfrm>
              <a:off x="4161" y="2304"/>
              <a:ext cx="257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90417" imgH="203112" progId="Equation.3">
                      <p:embed/>
                    </p:oleObj>
                  </mc:Choice>
                  <mc:Fallback>
                    <p:oleObj name="公式" r:id="rId4" imgW="190417" imgH="203112" progId="Equation.3">
                      <p:embed/>
                      <p:pic>
                        <p:nvPicPr>
                          <p:cNvPr id="13321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1" y="2304"/>
                            <a:ext cx="257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40" name="Group 12"/>
            <p:cNvGrpSpPr>
              <a:grpSpLocks/>
            </p:cNvGrpSpPr>
            <p:nvPr/>
          </p:nvGrpSpPr>
          <p:grpSpPr bwMode="auto">
            <a:xfrm>
              <a:off x="4176" y="2326"/>
              <a:ext cx="645" cy="495"/>
              <a:chOff x="4512" y="2688"/>
              <a:chExt cx="645" cy="495"/>
            </a:xfrm>
          </p:grpSpPr>
          <p:sp>
            <p:nvSpPr>
              <p:cNvPr id="13341" name="Line 13"/>
              <p:cNvSpPr>
                <a:spLocks noChangeShapeType="1"/>
              </p:cNvSpPr>
              <p:nvPr/>
            </p:nvSpPr>
            <p:spPr bwMode="auto">
              <a:xfrm>
                <a:off x="4512" y="2688"/>
                <a:ext cx="384" cy="336"/>
              </a:xfrm>
              <a:prstGeom prst="line">
                <a:avLst/>
              </a:prstGeom>
              <a:noFill/>
              <a:ln w="57150">
                <a:solidFill>
                  <a:srgbClr val="666633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20" name="Object 6"/>
              <p:cNvGraphicFramePr>
                <a:graphicFrameLocks noChangeAspect="1"/>
              </p:cNvGraphicFramePr>
              <p:nvPr/>
            </p:nvGraphicFramePr>
            <p:xfrm>
              <a:off x="4988" y="2946"/>
              <a:ext cx="169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126725" imgH="177415" progId="Equation.3">
                      <p:embed/>
                    </p:oleObj>
                  </mc:Choice>
                  <mc:Fallback>
                    <p:oleObj name="公式" r:id="rId6" imgW="126725" imgH="177415" progId="Equation.3">
                      <p:embed/>
                      <p:pic>
                        <p:nvPicPr>
                          <p:cNvPr id="1332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8" y="2946"/>
                            <a:ext cx="169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447800" y="4097338"/>
            <a:ext cx="7467600" cy="950912"/>
            <a:chOff x="1056" y="261"/>
            <a:chExt cx="4704" cy="599"/>
          </a:xfrm>
        </p:grpSpPr>
        <p:sp>
          <p:nvSpPr>
            <p:cNvPr id="13337" name="Rectangle 20"/>
            <p:cNvSpPr>
              <a:spLocks noChangeArrowheads="1"/>
            </p:cNvSpPr>
            <p:nvPr/>
          </p:nvSpPr>
          <p:spPr bwMode="auto">
            <a:xfrm>
              <a:off x="1056" y="384"/>
              <a:ext cx="47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chemeClr val="accent2"/>
                  </a:solidFill>
                  <a:sym typeface="Monotype Sorts" pitchFamily="2" charset="2"/>
                </a:rPr>
                <a:t>1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  <a:sym typeface="Monotype Sorts" pitchFamily="2" charset="2"/>
                </a:rPr>
                <a:t>.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          </a:t>
              </a: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适用于一切产生电动势的回路；</a:t>
              </a:r>
            </a:p>
          </p:txBody>
        </p:sp>
        <p:graphicFrame>
          <p:nvGraphicFramePr>
            <p:cNvPr id="13319" name="Object 5"/>
            <p:cNvGraphicFramePr>
              <a:graphicFrameLocks noChangeAspect="1"/>
            </p:cNvGraphicFramePr>
            <p:nvPr/>
          </p:nvGraphicFramePr>
          <p:xfrm>
            <a:off x="1355" y="261"/>
            <a:ext cx="1081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90620" imgH="380876" progId="Equation.3">
                    <p:embed/>
                  </p:oleObj>
                </mc:Choice>
                <mc:Fallback>
                  <p:oleObj name="Equation" r:id="rId8" imgW="590620" imgH="380876" progId="Equation.3">
                    <p:embed/>
                    <p:pic>
                      <p:nvPicPr>
                        <p:cNvPr id="1331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5" y="261"/>
                          <a:ext cx="1081" cy="599"/>
                        </a:xfrm>
                        <a:prstGeom prst="rect">
                          <a:avLst/>
                        </a:prstGeom>
                        <a:solidFill>
                          <a:srgbClr val="FFFFDD"/>
                        </a:solidFill>
                        <a:ln w="9525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1219200" y="5105400"/>
            <a:ext cx="8991600" cy="736600"/>
            <a:chOff x="240" y="912"/>
            <a:chExt cx="5664" cy="464"/>
          </a:xfrm>
        </p:grpSpPr>
        <p:sp>
          <p:nvSpPr>
            <p:cNvPr id="13336" name="Text Box 23"/>
            <p:cNvSpPr txBox="1">
              <a:spLocks noChangeArrowheads="1"/>
            </p:cNvSpPr>
            <p:nvPr/>
          </p:nvSpPr>
          <p:spPr bwMode="auto">
            <a:xfrm>
              <a:off x="240" y="960"/>
              <a:ext cx="56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accent2"/>
                  </a:solidFill>
                  <a:latin typeface="宋体" panose="02010600030101010101" pitchFamily="2" charset="-122"/>
                  <a:sym typeface="Monotype Sorts" pitchFamily="2" charset="2"/>
                </a:rPr>
                <a:t> </a:t>
              </a:r>
              <a:r>
                <a:rPr lang="en-US" altLang="zh-CN" sz="2800" dirty="0">
                  <a:solidFill>
                    <a:schemeClr val="accent2"/>
                  </a:solidFill>
                  <a:sym typeface="Monotype Sorts" pitchFamily="2" charset="2"/>
                </a:rPr>
                <a:t>2</a:t>
              </a:r>
              <a:r>
                <a:rPr lang="en-US" altLang="zh-CN" sz="2800" dirty="0">
                  <a:solidFill>
                    <a:schemeClr val="accent2"/>
                  </a:solidFill>
                  <a:latin typeface="宋体" panose="02010600030101010101" pitchFamily="2" charset="-122"/>
                  <a:sym typeface="Monotype Sorts" pitchFamily="2" charset="2"/>
                </a:rPr>
                <a:t>.                </a:t>
              </a:r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pitchFamily="2" charset="-122"/>
                  <a:sym typeface="Monotype Sorts" pitchFamily="2" charset="2"/>
                </a:rPr>
                <a:t>适用于切割磁感线的导体。</a:t>
              </a:r>
            </a:p>
          </p:txBody>
        </p:sp>
        <p:graphicFrame>
          <p:nvGraphicFramePr>
            <p:cNvPr id="13318" name="Object 4"/>
            <p:cNvGraphicFramePr>
              <a:graphicFrameLocks noChangeAspect="1"/>
            </p:cNvGraphicFramePr>
            <p:nvPr/>
          </p:nvGraphicFramePr>
          <p:xfrm>
            <a:off x="672" y="912"/>
            <a:ext cx="1744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62349" imgH="723962" progId="Equation.3">
                    <p:embed/>
                  </p:oleObj>
                </mc:Choice>
                <mc:Fallback>
                  <p:oleObj name="Equation" r:id="rId10" imgW="2762349" imgH="723962" progId="Equation.3">
                    <p:embed/>
                    <p:pic>
                      <p:nvPicPr>
                        <p:cNvPr id="1331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912"/>
                          <a:ext cx="1744" cy="46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rgbClr val="FFFF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1371600" y="5991225"/>
            <a:ext cx="5486400" cy="1019175"/>
            <a:chOff x="720" y="3774"/>
            <a:chExt cx="3456" cy="642"/>
          </a:xfrm>
        </p:grpSpPr>
        <p:graphicFrame>
          <p:nvGraphicFramePr>
            <p:cNvPr id="13316" name="Object 2"/>
            <p:cNvGraphicFramePr>
              <a:graphicFrameLocks/>
            </p:cNvGraphicFramePr>
            <p:nvPr/>
          </p:nvGraphicFramePr>
          <p:xfrm>
            <a:off x="1094" y="3840"/>
            <a:ext cx="173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019130" imgH="247529" progId="Equation.3">
                    <p:embed/>
                  </p:oleObj>
                </mc:Choice>
                <mc:Fallback>
                  <p:oleObj name="公式" r:id="rId12" imgW="1019130" imgH="247529" progId="Equation.3">
                    <p:embed/>
                    <p:pic>
                      <p:nvPicPr>
                        <p:cNvPr id="13316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4" y="3840"/>
                          <a:ext cx="173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Text Box 30"/>
            <p:cNvSpPr txBox="1">
              <a:spLocks noChangeArrowheads="1"/>
            </p:cNvSpPr>
            <p:nvPr/>
          </p:nvSpPr>
          <p:spPr bwMode="auto">
            <a:xfrm>
              <a:off x="720" y="3897"/>
              <a:ext cx="4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chemeClr val="accent2"/>
                  </a:solidFill>
                  <a:sym typeface="Monotype Sorts" pitchFamily="2" charset="2"/>
                </a:rPr>
                <a:t>3.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13317" name="Object 3"/>
            <p:cNvGraphicFramePr>
              <a:graphicFrameLocks/>
            </p:cNvGraphicFramePr>
            <p:nvPr/>
          </p:nvGraphicFramePr>
          <p:xfrm>
            <a:off x="3120" y="3774"/>
            <a:ext cx="1056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28715" imgH="400042" progId="Equation.DSMT4">
                    <p:embed/>
                  </p:oleObj>
                </mc:Choice>
                <mc:Fallback>
                  <p:oleObj name="Equation" r:id="rId14" imgW="628715" imgH="400042" progId="Equation.DSMT4">
                    <p:embed/>
                    <p:pic>
                      <p:nvPicPr>
                        <p:cNvPr id="13317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774"/>
                          <a:ext cx="1056" cy="6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30" name="Group 34"/>
          <p:cNvGrpSpPr>
            <a:grpSpLocks/>
          </p:cNvGrpSpPr>
          <p:nvPr/>
        </p:nvGrpSpPr>
        <p:grpSpPr bwMode="auto">
          <a:xfrm>
            <a:off x="600075" y="1285875"/>
            <a:ext cx="4259957" cy="1905000"/>
            <a:chOff x="344" y="772"/>
            <a:chExt cx="3041" cy="1453"/>
          </a:xfrm>
        </p:grpSpPr>
        <p:sp>
          <p:nvSpPr>
            <p:cNvPr id="13332" name="Text Box 16"/>
            <p:cNvSpPr txBox="1">
              <a:spLocks noChangeArrowheads="1"/>
            </p:cNvSpPr>
            <p:nvPr/>
          </p:nvSpPr>
          <p:spPr bwMode="auto">
            <a:xfrm>
              <a:off x="344" y="772"/>
              <a:ext cx="30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dirty="0">
                  <a:solidFill>
                    <a:schemeClr val="accent2"/>
                  </a:solidFill>
                </a:rPr>
                <a:t>若整个导体回路均处于磁场中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15" name="Object 1"/>
                <p:cNvSpPr txBox="1"/>
                <p:nvPr/>
              </p:nvSpPr>
              <p:spPr bwMode="auto">
                <a:xfrm>
                  <a:off x="419" y="1155"/>
                  <a:ext cx="2928" cy="10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9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zh-CN" altLang="en-US" sz="29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zh-CN" altLang="en-US" sz="29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∮"/>
                            <m:limLoc m:val="undOvr"/>
                            <m:supHide m:val="on"/>
                            <m:ctrlPr>
                              <a:rPr lang="zh-CN" altLang="en-US" sz="2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9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  <m:sup/>
                          <m:e>
                            <m:r>
                              <a:rPr lang="zh-CN" altLang="en-US" sz="29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⃑"/>
                                <m:ctrlPr>
                                  <a:rPr lang="zh-CN" altLang="en-US" sz="2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9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  <m:r>
                              <a:rPr lang="zh-CN" altLang="en-US" sz="29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⃑"/>
                                <m:ctrlPr>
                                  <a:rPr lang="zh-CN" altLang="en-US" sz="2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9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acc>
                            <m:r>
                              <a:rPr lang="zh-CN" altLang="en-US" sz="29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)⋅</m:t>
                            </m:r>
                            <m:r>
                              <a:rPr lang="zh-CN" altLang="en-US" sz="29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⃑"/>
                                <m:ctrlPr>
                                  <a:rPr lang="zh-CN" altLang="en-US" sz="2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9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315" name="Object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9" y="1155"/>
                  <a:ext cx="2928" cy="107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777038" y="2217738"/>
            <a:ext cx="425450" cy="585787"/>
            <a:chOff x="4144" y="2456"/>
            <a:chExt cx="268" cy="369"/>
          </a:xfrm>
        </p:grpSpPr>
        <p:sp>
          <p:nvSpPr>
            <p:cNvPr id="14417" name="Freeform 12"/>
            <p:cNvSpPr>
              <a:spLocks/>
            </p:cNvSpPr>
            <p:nvPr/>
          </p:nvSpPr>
          <p:spPr bwMode="auto">
            <a:xfrm>
              <a:off x="4244" y="2600"/>
              <a:ext cx="168" cy="225"/>
            </a:xfrm>
            <a:custGeom>
              <a:avLst/>
              <a:gdLst>
                <a:gd name="T0" fmla="*/ 0 w 168"/>
                <a:gd name="T1" fmla="*/ 0 h 225"/>
                <a:gd name="T2" fmla="*/ 168 w 168"/>
                <a:gd name="T3" fmla="*/ 225 h 225"/>
                <a:gd name="T4" fmla="*/ 0 60000 65536"/>
                <a:gd name="T5" fmla="*/ 0 60000 65536"/>
                <a:gd name="T6" fmla="*/ 0 w 168"/>
                <a:gd name="T7" fmla="*/ 0 h 225"/>
                <a:gd name="T8" fmla="*/ 168 w 168"/>
                <a:gd name="T9" fmla="*/ 225 h 2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8" h="225">
                  <a:moveTo>
                    <a:pt x="0" y="0"/>
                  </a:moveTo>
                  <a:lnTo>
                    <a:pt x="168" y="225"/>
                  </a:ln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9" name="Object 13"/>
            <p:cNvGraphicFramePr>
              <a:graphicFrameLocks noChangeAspect="1"/>
            </p:cNvGraphicFramePr>
            <p:nvPr/>
          </p:nvGraphicFramePr>
          <p:xfrm>
            <a:off x="4144" y="2456"/>
            <a:ext cx="15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8575" imgH="304755" progId="Equation.3">
                    <p:embed/>
                  </p:oleObj>
                </mc:Choice>
                <mc:Fallback>
                  <p:oleObj name="Equation" r:id="rId2" imgW="228575" imgH="304755" progId="Equation.3">
                    <p:embed/>
                    <p:pic>
                      <p:nvPicPr>
                        <p:cNvPr id="1434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4" y="2456"/>
                          <a:ext cx="15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257925" y="1912938"/>
            <a:ext cx="2352675" cy="1676400"/>
            <a:chOff x="3817" y="2264"/>
            <a:chExt cx="1482" cy="1056"/>
          </a:xfrm>
        </p:grpSpPr>
        <p:grpSp>
          <p:nvGrpSpPr>
            <p:cNvPr id="14365" name="Group 15"/>
            <p:cNvGrpSpPr>
              <a:grpSpLocks/>
            </p:cNvGrpSpPr>
            <p:nvPr/>
          </p:nvGrpSpPr>
          <p:grpSpPr bwMode="auto">
            <a:xfrm>
              <a:off x="3908" y="2292"/>
              <a:ext cx="116" cy="116"/>
              <a:chOff x="4262" y="2774"/>
              <a:chExt cx="116" cy="116"/>
            </a:xfrm>
          </p:grpSpPr>
          <p:sp>
            <p:nvSpPr>
              <p:cNvPr id="14415" name="Line 16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16" name="Line 17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66" name="Group 18"/>
            <p:cNvGrpSpPr>
              <a:grpSpLocks/>
            </p:cNvGrpSpPr>
            <p:nvPr/>
          </p:nvGrpSpPr>
          <p:grpSpPr bwMode="auto">
            <a:xfrm>
              <a:off x="4244" y="2292"/>
              <a:ext cx="116" cy="116"/>
              <a:chOff x="4262" y="2774"/>
              <a:chExt cx="116" cy="116"/>
            </a:xfrm>
          </p:grpSpPr>
          <p:sp>
            <p:nvSpPr>
              <p:cNvPr id="14413" name="Line 19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14" name="Line 20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67" name="Group 21"/>
            <p:cNvGrpSpPr>
              <a:grpSpLocks/>
            </p:cNvGrpSpPr>
            <p:nvPr/>
          </p:nvGrpSpPr>
          <p:grpSpPr bwMode="auto">
            <a:xfrm>
              <a:off x="4580" y="2292"/>
              <a:ext cx="116" cy="116"/>
              <a:chOff x="4262" y="2774"/>
              <a:chExt cx="116" cy="116"/>
            </a:xfrm>
          </p:grpSpPr>
          <p:sp>
            <p:nvSpPr>
              <p:cNvPr id="14411" name="Line 22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12" name="Line 23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68" name="Group 24"/>
            <p:cNvGrpSpPr>
              <a:grpSpLocks/>
            </p:cNvGrpSpPr>
            <p:nvPr/>
          </p:nvGrpSpPr>
          <p:grpSpPr bwMode="auto">
            <a:xfrm>
              <a:off x="4916" y="2292"/>
              <a:ext cx="116" cy="116"/>
              <a:chOff x="4262" y="2774"/>
              <a:chExt cx="116" cy="116"/>
            </a:xfrm>
          </p:grpSpPr>
          <p:sp>
            <p:nvSpPr>
              <p:cNvPr id="14409" name="Line 25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10" name="Line 26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69" name="Group 27"/>
            <p:cNvGrpSpPr>
              <a:grpSpLocks/>
            </p:cNvGrpSpPr>
            <p:nvPr/>
          </p:nvGrpSpPr>
          <p:grpSpPr bwMode="auto">
            <a:xfrm>
              <a:off x="3908" y="2608"/>
              <a:ext cx="116" cy="116"/>
              <a:chOff x="4262" y="2774"/>
              <a:chExt cx="116" cy="116"/>
            </a:xfrm>
          </p:grpSpPr>
          <p:sp>
            <p:nvSpPr>
              <p:cNvPr id="14407" name="Line 28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8" name="Line 29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70" name="Group 30"/>
            <p:cNvGrpSpPr>
              <a:grpSpLocks/>
            </p:cNvGrpSpPr>
            <p:nvPr/>
          </p:nvGrpSpPr>
          <p:grpSpPr bwMode="auto">
            <a:xfrm>
              <a:off x="4244" y="2608"/>
              <a:ext cx="116" cy="116"/>
              <a:chOff x="4262" y="2774"/>
              <a:chExt cx="116" cy="116"/>
            </a:xfrm>
          </p:grpSpPr>
          <p:sp>
            <p:nvSpPr>
              <p:cNvPr id="14405" name="Line 31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6" name="Line 32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71" name="Group 33"/>
            <p:cNvGrpSpPr>
              <a:grpSpLocks/>
            </p:cNvGrpSpPr>
            <p:nvPr/>
          </p:nvGrpSpPr>
          <p:grpSpPr bwMode="auto">
            <a:xfrm>
              <a:off x="4580" y="2608"/>
              <a:ext cx="116" cy="116"/>
              <a:chOff x="4262" y="2774"/>
              <a:chExt cx="116" cy="116"/>
            </a:xfrm>
          </p:grpSpPr>
          <p:sp>
            <p:nvSpPr>
              <p:cNvPr id="14403" name="Line 34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4" name="Line 35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72" name="Group 36"/>
            <p:cNvGrpSpPr>
              <a:grpSpLocks/>
            </p:cNvGrpSpPr>
            <p:nvPr/>
          </p:nvGrpSpPr>
          <p:grpSpPr bwMode="auto">
            <a:xfrm>
              <a:off x="4916" y="2608"/>
              <a:ext cx="116" cy="116"/>
              <a:chOff x="4262" y="2774"/>
              <a:chExt cx="116" cy="116"/>
            </a:xfrm>
          </p:grpSpPr>
          <p:sp>
            <p:nvSpPr>
              <p:cNvPr id="14401" name="Line 37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2" name="Line 38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73" name="Group 39"/>
            <p:cNvGrpSpPr>
              <a:grpSpLocks/>
            </p:cNvGrpSpPr>
            <p:nvPr/>
          </p:nvGrpSpPr>
          <p:grpSpPr bwMode="auto">
            <a:xfrm>
              <a:off x="3908" y="2896"/>
              <a:ext cx="116" cy="116"/>
              <a:chOff x="4262" y="2774"/>
              <a:chExt cx="116" cy="116"/>
            </a:xfrm>
          </p:grpSpPr>
          <p:sp>
            <p:nvSpPr>
              <p:cNvPr id="14399" name="Line 40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0" name="Line 41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74" name="Group 42"/>
            <p:cNvGrpSpPr>
              <a:grpSpLocks/>
            </p:cNvGrpSpPr>
            <p:nvPr/>
          </p:nvGrpSpPr>
          <p:grpSpPr bwMode="auto">
            <a:xfrm>
              <a:off x="4244" y="2896"/>
              <a:ext cx="116" cy="116"/>
              <a:chOff x="4262" y="2774"/>
              <a:chExt cx="116" cy="116"/>
            </a:xfrm>
          </p:grpSpPr>
          <p:sp>
            <p:nvSpPr>
              <p:cNvPr id="14397" name="Line 43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8" name="Line 44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75" name="Group 45"/>
            <p:cNvGrpSpPr>
              <a:grpSpLocks/>
            </p:cNvGrpSpPr>
            <p:nvPr/>
          </p:nvGrpSpPr>
          <p:grpSpPr bwMode="auto">
            <a:xfrm>
              <a:off x="4580" y="2896"/>
              <a:ext cx="116" cy="116"/>
              <a:chOff x="4262" y="2774"/>
              <a:chExt cx="116" cy="116"/>
            </a:xfrm>
          </p:grpSpPr>
          <p:sp>
            <p:nvSpPr>
              <p:cNvPr id="14395" name="Line 46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6" name="Line 47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76" name="Group 48"/>
            <p:cNvGrpSpPr>
              <a:grpSpLocks/>
            </p:cNvGrpSpPr>
            <p:nvPr/>
          </p:nvGrpSpPr>
          <p:grpSpPr bwMode="auto">
            <a:xfrm>
              <a:off x="4916" y="2896"/>
              <a:ext cx="116" cy="116"/>
              <a:chOff x="4262" y="2774"/>
              <a:chExt cx="116" cy="116"/>
            </a:xfrm>
          </p:grpSpPr>
          <p:sp>
            <p:nvSpPr>
              <p:cNvPr id="14393" name="Line 49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4" name="Line 50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77" name="Group 51"/>
            <p:cNvGrpSpPr>
              <a:grpSpLocks/>
            </p:cNvGrpSpPr>
            <p:nvPr/>
          </p:nvGrpSpPr>
          <p:grpSpPr bwMode="auto">
            <a:xfrm>
              <a:off x="3908" y="3204"/>
              <a:ext cx="116" cy="116"/>
              <a:chOff x="4262" y="2774"/>
              <a:chExt cx="116" cy="116"/>
            </a:xfrm>
          </p:grpSpPr>
          <p:sp>
            <p:nvSpPr>
              <p:cNvPr id="14391" name="Line 52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2" name="Line 53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78" name="Group 54"/>
            <p:cNvGrpSpPr>
              <a:grpSpLocks/>
            </p:cNvGrpSpPr>
            <p:nvPr/>
          </p:nvGrpSpPr>
          <p:grpSpPr bwMode="auto">
            <a:xfrm>
              <a:off x="4244" y="3204"/>
              <a:ext cx="116" cy="116"/>
              <a:chOff x="4262" y="2774"/>
              <a:chExt cx="116" cy="116"/>
            </a:xfrm>
          </p:grpSpPr>
          <p:sp>
            <p:nvSpPr>
              <p:cNvPr id="14389" name="Line 55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0" name="Line 56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79" name="Group 57"/>
            <p:cNvGrpSpPr>
              <a:grpSpLocks/>
            </p:cNvGrpSpPr>
            <p:nvPr/>
          </p:nvGrpSpPr>
          <p:grpSpPr bwMode="auto">
            <a:xfrm>
              <a:off x="4580" y="3204"/>
              <a:ext cx="116" cy="116"/>
              <a:chOff x="4262" y="2774"/>
              <a:chExt cx="116" cy="116"/>
            </a:xfrm>
          </p:grpSpPr>
          <p:sp>
            <p:nvSpPr>
              <p:cNvPr id="14387" name="Line 58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8" name="Line 59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80" name="Group 60"/>
            <p:cNvGrpSpPr>
              <a:grpSpLocks/>
            </p:cNvGrpSpPr>
            <p:nvPr/>
          </p:nvGrpSpPr>
          <p:grpSpPr bwMode="auto">
            <a:xfrm>
              <a:off x="4916" y="3204"/>
              <a:ext cx="116" cy="116"/>
              <a:chOff x="4262" y="2774"/>
              <a:chExt cx="116" cy="116"/>
            </a:xfrm>
          </p:grpSpPr>
          <p:sp>
            <p:nvSpPr>
              <p:cNvPr id="14385" name="Line 61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6" name="Line 62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81" name="Line 63"/>
            <p:cNvSpPr>
              <a:spLocks noChangeShapeType="1"/>
            </p:cNvSpPr>
            <p:nvPr/>
          </p:nvSpPr>
          <p:spPr bwMode="auto">
            <a:xfrm flipV="1">
              <a:off x="4061" y="2532"/>
              <a:ext cx="720" cy="576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7" name="Object 64"/>
            <p:cNvGraphicFramePr>
              <a:graphicFrameLocks noChangeAspect="1"/>
            </p:cNvGraphicFramePr>
            <p:nvPr/>
          </p:nvGraphicFramePr>
          <p:xfrm>
            <a:off x="5100" y="2676"/>
            <a:ext cx="19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04766" imgH="371429" progId="Equation.3">
                    <p:embed/>
                  </p:oleObj>
                </mc:Choice>
                <mc:Fallback>
                  <p:oleObj name="Equation" r:id="rId4" imgW="304766" imgH="371429" progId="Equation.3">
                    <p:embed/>
                    <p:pic>
                      <p:nvPicPr>
                        <p:cNvPr id="14347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0" y="2676"/>
                          <a:ext cx="19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2" name="Freeform 65"/>
            <p:cNvSpPr>
              <a:spLocks/>
            </p:cNvSpPr>
            <p:nvPr/>
          </p:nvSpPr>
          <p:spPr bwMode="auto">
            <a:xfrm>
              <a:off x="4619" y="2417"/>
              <a:ext cx="135" cy="93"/>
            </a:xfrm>
            <a:custGeom>
              <a:avLst/>
              <a:gdLst>
                <a:gd name="T0" fmla="*/ 135 w 135"/>
                <a:gd name="T1" fmla="*/ 93 h 93"/>
                <a:gd name="T2" fmla="*/ 105 w 135"/>
                <a:gd name="T3" fmla="*/ 39 h 93"/>
                <a:gd name="T4" fmla="*/ 0 w 135"/>
                <a:gd name="T5" fmla="*/ 0 h 93"/>
                <a:gd name="T6" fmla="*/ 0 60000 65536"/>
                <a:gd name="T7" fmla="*/ 0 60000 65536"/>
                <a:gd name="T8" fmla="*/ 0 60000 65536"/>
                <a:gd name="T9" fmla="*/ 0 w 135"/>
                <a:gd name="T10" fmla="*/ 0 h 93"/>
                <a:gd name="T11" fmla="*/ 135 w 135"/>
                <a:gd name="T12" fmla="*/ 93 h 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" h="93">
                  <a:moveTo>
                    <a:pt x="135" y="93"/>
                  </a:moveTo>
                  <a:cubicBezTo>
                    <a:pt x="131" y="84"/>
                    <a:pt x="127" y="55"/>
                    <a:pt x="105" y="39"/>
                  </a:cubicBezTo>
                  <a:cubicBezTo>
                    <a:pt x="83" y="23"/>
                    <a:pt x="22" y="8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8" name="Object 66"/>
            <p:cNvGraphicFramePr>
              <a:graphicFrameLocks noChangeAspect="1"/>
            </p:cNvGraphicFramePr>
            <p:nvPr/>
          </p:nvGraphicFramePr>
          <p:xfrm>
            <a:off x="4676" y="2264"/>
            <a:ext cx="19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5310" imgH="228634" progId="Equation.3">
                    <p:embed/>
                  </p:oleObj>
                </mc:Choice>
                <mc:Fallback>
                  <p:oleObj name="Equation" r:id="rId6" imgW="295310" imgH="228634" progId="Equation.3">
                    <p:embed/>
                    <p:pic>
                      <p:nvPicPr>
                        <p:cNvPr id="14348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6" y="2264"/>
                          <a:ext cx="19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3" name="Text Box 67"/>
            <p:cNvSpPr txBox="1">
              <a:spLocks noChangeArrowheads="1"/>
            </p:cNvSpPr>
            <p:nvPr/>
          </p:nvSpPr>
          <p:spPr bwMode="auto">
            <a:xfrm>
              <a:off x="3817" y="293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accent2"/>
                  </a:solidFill>
                </a:rPr>
                <a:t>O</a:t>
              </a:r>
            </a:p>
          </p:txBody>
        </p:sp>
        <p:sp>
          <p:nvSpPr>
            <p:cNvPr id="14384" name="Text Box 68"/>
            <p:cNvSpPr txBox="1">
              <a:spLocks noChangeArrowheads="1"/>
            </p:cNvSpPr>
            <p:nvPr/>
          </p:nvSpPr>
          <p:spPr bwMode="auto">
            <a:xfrm>
              <a:off x="4777" y="236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accent2"/>
                  </a:solidFill>
                </a:rPr>
                <a:t>A</a:t>
              </a:r>
            </a:p>
          </p:txBody>
        </p:sp>
      </p:grpSp>
      <p:sp>
        <p:nvSpPr>
          <p:cNvPr id="54341" name="Text Box 69"/>
          <p:cNvSpPr txBox="1">
            <a:spLocks noChangeArrowheads="1"/>
          </p:cNvSpPr>
          <p:nvPr/>
        </p:nvSpPr>
        <p:spPr bwMode="auto">
          <a:xfrm>
            <a:off x="-57212" y="44624"/>
            <a:ext cx="9237724" cy="584775"/>
          </a:xfrm>
          <a:prstGeom prst="rect">
            <a:avLst/>
          </a:prstGeom>
          <a:gradFill rotWithShape="1">
            <a:gsLst>
              <a:gs pos="0">
                <a:schemeClr val="hlink">
                  <a:alpha val="48000"/>
                </a:schemeClr>
              </a:gs>
              <a:gs pos="50000">
                <a:srgbClr val="FFFFFF"/>
              </a:gs>
              <a:gs pos="100000">
                <a:schemeClr val="hlink">
                  <a:alpha val="48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chemeClr val="accent2"/>
                </a:solidFill>
              </a:rPr>
              <a:t>例</a:t>
            </a:r>
            <a:r>
              <a:rPr lang="en-US" altLang="zh-CN" sz="3200" dirty="0">
                <a:solidFill>
                  <a:schemeClr val="accent2"/>
                </a:solidFill>
              </a:rPr>
              <a:t>. </a:t>
            </a:r>
            <a:r>
              <a:rPr lang="zh-CN" altLang="en-US" sz="3200" dirty="0">
                <a:solidFill>
                  <a:schemeClr val="accent2"/>
                </a:solidFill>
              </a:rPr>
              <a:t>求长为</a:t>
            </a:r>
            <a:r>
              <a:rPr lang="en-US" altLang="zh-CN" sz="3200" i="1" dirty="0">
                <a:solidFill>
                  <a:schemeClr val="accent2"/>
                </a:solidFill>
              </a:rPr>
              <a:t>L</a:t>
            </a:r>
            <a:r>
              <a:rPr lang="zh-CN" altLang="en-US" sz="3200" dirty="0">
                <a:solidFill>
                  <a:schemeClr val="accent2"/>
                </a:solidFill>
              </a:rPr>
              <a:t>的直导线在磁场中绕 </a:t>
            </a:r>
            <a:r>
              <a:rPr lang="en-US" altLang="zh-CN" sz="3200" dirty="0">
                <a:solidFill>
                  <a:schemeClr val="accent2"/>
                </a:solidFill>
              </a:rPr>
              <a:t>O</a:t>
            </a:r>
            <a:r>
              <a:rPr lang="zh-CN" altLang="en-US" sz="3200" dirty="0">
                <a:solidFill>
                  <a:schemeClr val="accent2"/>
                </a:solidFill>
              </a:rPr>
              <a:t>转动时的电动势</a:t>
            </a:r>
          </a:p>
        </p:txBody>
      </p:sp>
      <p:grpSp>
        <p:nvGrpSpPr>
          <p:cNvPr id="20" name="Group 70"/>
          <p:cNvGrpSpPr>
            <a:grpSpLocks/>
          </p:cNvGrpSpPr>
          <p:nvPr/>
        </p:nvGrpSpPr>
        <p:grpSpPr bwMode="auto">
          <a:xfrm>
            <a:off x="7197725" y="2562225"/>
            <a:ext cx="495300" cy="295275"/>
            <a:chOff x="4629" y="1296"/>
            <a:chExt cx="312" cy="186"/>
          </a:xfrm>
        </p:grpSpPr>
        <p:sp>
          <p:nvSpPr>
            <p:cNvPr id="14364" name="Freeform 71"/>
            <p:cNvSpPr>
              <a:spLocks/>
            </p:cNvSpPr>
            <p:nvPr/>
          </p:nvSpPr>
          <p:spPr bwMode="auto">
            <a:xfrm>
              <a:off x="4629" y="1350"/>
              <a:ext cx="129" cy="99"/>
            </a:xfrm>
            <a:custGeom>
              <a:avLst/>
              <a:gdLst>
                <a:gd name="T0" fmla="*/ 0 w 129"/>
                <a:gd name="T1" fmla="*/ 99 h 99"/>
                <a:gd name="T2" fmla="*/ 129 w 129"/>
                <a:gd name="T3" fmla="*/ 0 h 99"/>
                <a:gd name="T4" fmla="*/ 0 60000 65536"/>
                <a:gd name="T5" fmla="*/ 0 60000 65536"/>
                <a:gd name="T6" fmla="*/ 0 w 129"/>
                <a:gd name="T7" fmla="*/ 0 h 99"/>
                <a:gd name="T8" fmla="*/ 129 w 129"/>
                <a:gd name="T9" fmla="*/ 99 h 9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9" h="99">
                  <a:moveTo>
                    <a:pt x="0" y="99"/>
                  </a:moveTo>
                  <a:lnTo>
                    <a:pt x="129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6" name="Object 72"/>
            <p:cNvGraphicFramePr>
              <a:graphicFrameLocks noChangeAspect="1"/>
            </p:cNvGraphicFramePr>
            <p:nvPr/>
          </p:nvGraphicFramePr>
          <p:xfrm>
            <a:off x="4755" y="1296"/>
            <a:ext cx="18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00141" imgH="400042" progId="Equation.3">
                    <p:embed/>
                  </p:oleObj>
                </mc:Choice>
                <mc:Fallback>
                  <p:oleObj name="Equation" r:id="rId8" imgW="400141" imgH="400042" progId="Equation.3">
                    <p:embed/>
                    <p:pic>
                      <p:nvPicPr>
                        <p:cNvPr id="14346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5" y="1296"/>
                          <a:ext cx="186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45" name="Text Box 73"/>
          <p:cNvSpPr txBox="1">
            <a:spLocks noChangeArrowheads="1"/>
          </p:cNvSpPr>
          <p:nvPr/>
        </p:nvSpPr>
        <p:spPr bwMode="auto">
          <a:xfrm>
            <a:off x="107950" y="14478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accent2"/>
                </a:solidFill>
              </a:rPr>
              <a:t>解：</a:t>
            </a:r>
          </a:p>
        </p:txBody>
      </p:sp>
      <p:graphicFrame>
        <p:nvGraphicFramePr>
          <p:cNvPr id="54346" name="Object 74"/>
          <p:cNvGraphicFramePr>
            <a:graphicFrameLocks noChangeAspect="1"/>
          </p:cNvGraphicFramePr>
          <p:nvPr/>
        </p:nvGraphicFramePr>
        <p:xfrm>
          <a:off x="1524000" y="1524000"/>
          <a:ext cx="2438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28944" imgH="476163" progId="Equation.3">
                  <p:embed/>
                </p:oleObj>
              </mc:Choice>
              <mc:Fallback>
                <p:oleObj name="Equation" r:id="rId10" imgW="2428944" imgH="476163" progId="Equation.3">
                  <p:embed/>
                  <p:pic>
                    <p:nvPicPr>
                      <p:cNvPr id="54346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24000"/>
                        <a:ext cx="24384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47" name="Object 75"/>
          <p:cNvGraphicFramePr>
            <a:graphicFrameLocks noChangeAspect="1"/>
          </p:cNvGraphicFramePr>
          <p:nvPr/>
        </p:nvGraphicFramePr>
        <p:xfrm>
          <a:off x="990600" y="2590800"/>
          <a:ext cx="939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33482" imgH="380876" progId="Equation.3">
                  <p:embed/>
                </p:oleObj>
              </mc:Choice>
              <mc:Fallback>
                <p:oleObj name="Equation" r:id="rId12" imgW="933482" imgH="380876" progId="Equation.3">
                  <p:embed/>
                  <p:pic>
                    <p:nvPicPr>
                      <p:cNvPr id="54347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939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76"/>
          <p:cNvGrpSpPr>
            <a:grpSpLocks/>
          </p:cNvGrpSpPr>
          <p:nvPr/>
        </p:nvGrpSpPr>
        <p:grpSpPr bwMode="auto">
          <a:xfrm>
            <a:off x="2590800" y="2514600"/>
            <a:ext cx="2554288" cy="519113"/>
            <a:chOff x="1628" y="1040"/>
            <a:chExt cx="1609" cy="327"/>
          </a:xfrm>
        </p:grpSpPr>
        <p:sp>
          <p:nvSpPr>
            <p:cNvPr id="14363" name="Text Box 77"/>
            <p:cNvSpPr txBox="1">
              <a:spLocks noChangeArrowheads="1"/>
            </p:cNvSpPr>
            <p:nvPr/>
          </p:nvSpPr>
          <p:spPr bwMode="auto">
            <a:xfrm>
              <a:off x="2110" y="1040"/>
              <a:ext cx="11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</a:rPr>
                <a:t>与      反向</a:t>
              </a:r>
            </a:p>
          </p:txBody>
        </p:sp>
        <p:graphicFrame>
          <p:nvGraphicFramePr>
            <p:cNvPr id="14344" name="Object 78"/>
            <p:cNvGraphicFramePr>
              <a:graphicFrameLocks noChangeAspect="1"/>
            </p:cNvGraphicFramePr>
            <p:nvPr/>
          </p:nvGraphicFramePr>
          <p:xfrm>
            <a:off x="1628" y="1059"/>
            <a:ext cx="52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19194" imgH="380876" progId="Equation.3">
                    <p:embed/>
                  </p:oleObj>
                </mc:Choice>
                <mc:Fallback>
                  <p:oleObj name="Equation" r:id="rId14" imgW="819194" imgH="380876" progId="Equation.3">
                    <p:embed/>
                    <p:pic>
                      <p:nvPicPr>
                        <p:cNvPr id="14344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" y="1059"/>
                          <a:ext cx="52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79"/>
            <p:cNvGraphicFramePr>
              <a:graphicFrameLocks noChangeAspect="1"/>
            </p:cNvGraphicFramePr>
            <p:nvPr/>
          </p:nvGraphicFramePr>
          <p:xfrm>
            <a:off x="2412" y="1059"/>
            <a:ext cx="25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00141" imgH="400042" progId="Equation.3">
                    <p:embed/>
                  </p:oleObj>
                </mc:Choice>
                <mc:Fallback>
                  <p:oleObj name="Equation" r:id="rId16" imgW="400141" imgH="400042" progId="Equation.3">
                    <p:embed/>
                    <p:pic>
                      <p:nvPicPr>
                        <p:cNvPr id="14345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1059"/>
                          <a:ext cx="25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352" name="Object 80"/>
          <p:cNvGraphicFramePr>
            <a:graphicFrameLocks noChangeAspect="1"/>
          </p:cNvGraphicFramePr>
          <p:nvPr/>
        </p:nvGraphicFramePr>
        <p:xfrm>
          <a:off x="1295400" y="3557588"/>
          <a:ext cx="33274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314603" imgH="323920" progId="Equation.3">
                  <p:embed/>
                </p:oleObj>
              </mc:Choice>
              <mc:Fallback>
                <p:oleObj name="Equation" r:id="rId18" imgW="3314603" imgH="323920" progId="Equation.3">
                  <p:embed/>
                  <p:pic>
                    <p:nvPicPr>
                      <p:cNvPr id="54352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57588"/>
                        <a:ext cx="33274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53" name="Object 81"/>
          <p:cNvGraphicFramePr>
            <a:graphicFrameLocks noChangeAspect="1"/>
          </p:cNvGraphicFramePr>
          <p:nvPr/>
        </p:nvGraphicFramePr>
        <p:xfrm>
          <a:off x="838200" y="4267200"/>
          <a:ext cx="4787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781425" imgH="866757" progId="Equation.3">
                  <p:embed/>
                </p:oleObj>
              </mc:Choice>
              <mc:Fallback>
                <p:oleObj name="Equation" r:id="rId20" imgW="4781425" imgH="866757" progId="Equation.3">
                  <p:embed/>
                  <p:pic>
                    <p:nvPicPr>
                      <p:cNvPr id="54353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67200"/>
                        <a:ext cx="4787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56" name="Text Box 84"/>
          <p:cNvSpPr txBox="1">
            <a:spLocks noChangeArrowheads="1"/>
          </p:cNvSpPr>
          <p:nvPr/>
        </p:nvSpPr>
        <p:spPr bwMode="auto">
          <a:xfrm>
            <a:off x="701675" y="5378450"/>
            <a:ext cx="675064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accent2"/>
                </a:solidFill>
              </a:rPr>
              <a:t>负号表示非静电场方向与积分方向相反，</a:t>
            </a: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</a:rPr>
              <a:t>电势：</a:t>
            </a:r>
            <a:r>
              <a:rPr lang="en-US" altLang="zh-CN" sz="2800" dirty="0">
                <a:solidFill>
                  <a:schemeClr val="accent2"/>
                </a:solidFill>
              </a:rPr>
              <a:t>A</a:t>
            </a:r>
            <a:r>
              <a:rPr lang="zh-CN" altLang="en-US" sz="2800" dirty="0">
                <a:solidFill>
                  <a:schemeClr val="accent2"/>
                </a:solidFill>
              </a:rPr>
              <a:t>低</a:t>
            </a:r>
            <a:r>
              <a:rPr lang="en-US" altLang="zh-CN" sz="2800" dirty="0">
                <a:solidFill>
                  <a:schemeClr val="accent2"/>
                </a:solidFill>
              </a:rPr>
              <a:t>O</a:t>
            </a:r>
            <a:r>
              <a:rPr lang="zh-CN" altLang="en-US" sz="2800" dirty="0">
                <a:solidFill>
                  <a:schemeClr val="accent2"/>
                </a:solidFill>
              </a:rPr>
              <a:t>高</a:t>
            </a:r>
          </a:p>
        </p:txBody>
      </p:sp>
      <p:grpSp>
        <p:nvGrpSpPr>
          <p:cNvPr id="22" name="Group 85"/>
          <p:cNvGrpSpPr>
            <a:grpSpLocks/>
          </p:cNvGrpSpPr>
          <p:nvPr/>
        </p:nvGrpSpPr>
        <p:grpSpPr bwMode="auto">
          <a:xfrm>
            <a:off x="6705600" y="2819400"/>
            <a:ext cx="685800" cy="633413"/>
            <a:chOff x="4308" y="1463"/>
            <a:chExt cx="432" cy="399"/>
          </a:xfrm>
        </p:grpSpPr>
        <p:sp>
          <p:nvSpPr>
            <p:cNvPr id="14360" name="Freeform 86"/>
            <p:cNvSpPr>
              <a:spLocks/>
            </p:cNvSpPr>
            <p:nvPr/>
          </p:nvSpPr>
          <p:spPr bwMode="auto">
            <a:xfrm>
              <a:off x="4308" y="1757"/>
              <a:ext cx="84" cy="105"/>
            </a:xfrm>
            <a:custGeom>
              <a:avLst/>
              <a:gdLst>
                <a:gd name="T0" fmla="*/ 0 w 84"/>
                <a:gd name="T1" fmla="*/ 0 h 105"/>
                <a:gd name="T2" fmla="*/ 84 w 84"/>
                <a:gd name="T3" fmla="*/ 105 h 105"/>
                <a:gd name="T4" fmla="*/ 0 60000 65536"/>
                <a:gd name="T5" fmla="*/ 0 60000 65536"/>
                <a:gd name="T6" fmla="*/ 0 w 84"/>
                <a:gd name="T7" fmla="*/ 0 h 105"/>
                <a:gd name="T8" fmla="*/ 84 w 84"/>
                <a:gd name="T9" fmla="*/ 105 h 1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4" h="105">
                  <a:moveTo>
                    <a:pt x="0" y="0"/>
                  </a:moveTo>
                  <a:lnTo>
                    <a:pt x="84" y="105"/>
                  </a:ln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Freeform 87"/>
            <p:cNvSpPr>
              <a:spLocks/>
            </p:cNvSpPr>
            <p:nvPr/>
          </p:nvSpPr>
          <p:spPr bwMode="auto">
            <a:xfrm>
              <a:off x="4656" y="1463"/>
              <a:ext cx="84" cy="105"/>
            </a:xfrm>
            <a:custGeom>
              <a:avLst/>
              <a:gdLst>
                <a:gd name="T0" fmla="*/ 0 w 84"/>
                <a:gd name="T1" fmla="*/ 0 h 105"/>
                <a:gd name="T2" fmla="*/ 84 w 84"/>
                <a:gd name="T3" fmla="*/ 105 h 105"/>
                <a:gd name="T4" fmla="*/ 0 60000 65536"/>
                <a:gd name="T5" fmla="*/ 0 60000 65536"/>
                <a:gd name="T6" fmla="*/ 0 w 84"/>
                <a:gd name="T7" fmla="*/ 0 h 105"/>
                <a:gd name="T8" fmla="*/ 84 w 84"/>
                <a:gd name="T9" fmla="*/ 105 h 1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4" h="105">
                  <a:moveTo>
                    <a:pt x="0" y="0"/>
                  </a:moveTo>
                  <a:lnTo>
                    <a:pt x="84" y="105"/>
                  </a:ln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Freeform 88"/>
            <p:cNvSpPr>
              <a:spLocks/>
            </p:cNvSpPr>
            <p:nvPr/>
          </p:nvSpPr>
          <p:spPr bwMode="auto">
            <a:xfrm>
              <a:off x="4338" y="1511"/>
              <a:ext cx="366" cy="282"/>
            </a:xfrm>
            <a:custGeom>
              <a:avLst/>
              <a:gdLst>
                <a:gd name="T0" fmla="*/ 0 w 366"/>
                <a:gd name="T1" fmla="*/ 282 h 282"/>
                <a:gd name="T2" fmla="*/ 366 w 366"/>
                <a:gd name="T3" fmla="*/ 0 h 282"/>
                <a:gd name="T4" fmla="*/ 0 60000 65536"/>
                <a:gd name="T5" fmla="*/ 0 60000 65536"/>
                <a:gd name="T6" fmla="*/ 0 w 366"/>
                <a:gd name="T7" fmla="*/ 0 h 282"/>
                <a:gd name="T8" fmla="*/ 366 w 366"/>
                <a:gd name="T9" fmla="*/ 282 h 2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82">
                  <a:moveTo>
                    <a:pt x="0" y="282"/>
                  </a:moveTo>
                  <a:lnTo>
                    <a:pt x="366" y="0"/>
                  </a:ln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3" name="Object 89"/>
            <p:cNvGraphicFramePr>
              <a:graphicFrameLocks noChangeAspect="1"/>
            </p:cNvGraphicFramePr>
            <p:nvPr/>
          </p:nvGraphicFramePr>
          <p:xfrm>
            <a:off x="4533" y="1673"/>
            <a:ext cx="7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52383" imgH="323920" progId="Equation.3">
                    <p:embed/>
                  </p:oleObj>
                </mc:Choice>
                <mc:Fallback>
                  <p:oleObj name="Equation" r:id="rId22" imgW="152383" imgH="323920" progId="Equation.3">
                    <p:embed/>
                    <p:pic>
                      <p:nvPicPr>
                        <p:cNvPr id="14343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3" y="1673"/>
                          <a:ext cx="7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90"/>
          <p:cNvGrpSpPr>
            <a:grpSpLocks/>
          </p:cNvGrpSpPr>
          <p:nvPr/>
        </p:nvGrpSpPr>
        <p:grpSpPr bwMode="auto">
          <a:xfrm>
            <a:off x="4841875" y="1676400"/>
            <a:ext cx="1524000" cy="404813"/>
            <a:chOff x="2925" y="2115"/>
            <a:chExt cx="960" cy="255"/>
          </a:xfrm>
        </p:grpSpPr>
        <p:sp>
          <p:nvSpPr>
            <p:cNvPr id="14359" name="AutoShape 91"/>
            <p:cNvSpPr>
              <a:spLocks noChangeArrowheads="1"/>
            </p:cNvSpPr>
            <p:nvPr/>
          </p:nvSpPr>
          <p:spPr bwMode="auto">
            <a:xfrm flipV="1">
              <a:off x="2925" y="2130"/>
              <a:ext cx="960" cy="240"/>
            </a:xfrm>
            <a:prstGeom prst="wedgeEllipseCallout">
              <a:avLst>
                <a:gd name="adj1" fmla="val 78019"/>
                <a:gd name="adj2" fmla="val -11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chemeClr val="hlink">
                    <a:alpha val="43999"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rot="108000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2800"/>
            </a:p>
          </p:txBody>
        </p:sp>
        <p:graphicFrame>
          <p:nvGraphicFramePr>
            <p:cNvPr id="14342" name="Object 92"/>
            <p:cNvGraphicFramePr>
              <a:graphicFrameLocks noChangeAspect="1"/>
            </p:cNvGraphicFramePr>
            <p:nvPr/>
          </p:nvGraphicFramePr>
          <p:xfrm>
            <a:off x="2986" y="2115"/>
            <a:ext cx="80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19054" imgH="171408" progId="Equation.3">
                    <p:embed/>
                  </p:oleObj>
                </mc:Choice>
                <mc:Fallback>
                  <p:oleObj name="Equation" r:id="rId24" imgW="419054" imgH="171408" progId="Equation.3">
                    <p:embed/>
                    <p:pic>
                      <p:nvPicPr>
                        <p:cNvPr id="14342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6" y="2115"/>
                          <a:ext cx="80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41" grpId="0" animBg="1" autoUpdateAnimBg="0"/>
      <p:bldP spid="54345" grpId="0" autoUpdateAnimBg="0"/>
      <p:bldP spid="5435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6" name="Text Box 6"/>
          <p:cNvSpPr txBox="1">
            <a:spLocks noChangeArrowheads="1"/>
          </p:cNvSpPr>
          <p:nvPr/>
        </p:nvSpPr>
        <p:spPr bwMode="auto">
          <a:xfrm>
            <a:off x="384175" y="115888"/>
            <a:ext cx="3028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chemeClr val="accent2"/>
                </a:solidFill>
              </a:rPr>
              <a:t>一般的解题步骤</a:t>
            </a:r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468313" y="765175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333300"/>
                </a:solidFill>
              </a:rPr>
              <a:t>1  </a:t>
            </a:r>
            <a:r>
              <a:rPr lang="zh-CN" altLang="en-US" sz="2800" dirty="0">
                <a:solidFill>
                  <a:srgbClr val="333300"/>
                </a:solidFill>
              </a:rPr>
              <a:t>任取一线元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68313" y="1484313"/>
            <a:ext cx="3657600" cy="533400"/>
            <a:chOff x="336" y="2544"/>
            <a:chExt cx="2304" cy="336"/>
          </a:xfrm>
        </p:grpSpPr>
        <p:graphicFrame>
          <p:nvGraphicFramePr>
            <p:cNvPr id="15373" name="Object 29"/>
            <p:cNvGraphicFramePr>
              <a:graphicFrameLocks noChangeAspect="1"/>
            </p:cNvGraphicFramePr>
            <p:nvPr/>
          </p:nvGraphicFramePr>
          <p:xfrm>
            <a:off x="1184" y="2544"/>
            <a:ext cx="25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90417" imgH="203112" progId="Equation.3">
                    <p:embed/>
                  </p:oleObj>
                </mc:Choice>
                <mc:Fallback>
                  <p:oleObj name="公式" r:id="rId2" imgW="190417" imgH="203112" progId="Equation.3">
                    <p:embed/>
                    <p:pic>
                      <p:nvPicPr>
                        <p:cNvPr id="15373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" y="2544"/>
                          <a:ext cx="25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5" name="Text Box 30"/>
            <p:cNvSpPr txBox="1">
              <a:spLocks noChangeArrowheads="1"/>
            </p:cNvSpPr>
            <p:nvPr/>
          </p:nvSpPr>
          <p:spPr bwMode="auto">
            <a:xfrm>
              <a:off x="336" y="2553"/>
              <a:ext cx="20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dirty="0">
                  <a:solidFill>
                    <a:srgbClr val="333300"/>
                  </a:solidFill>
                </a:rPr>
                <a:t>2  </a:t>
              </a:r>
              <a:r>
                <a:rPr lang="zh-CN" altLang="en-US" sz="2800" dirty="0">
                  <a:solidFill>
                    <a:srgbClr val="333300"/>
                  </a:solidFill>
                </a:rPr>
                <a:t>标出      处的     和</a:t>
              </a:r>
            </a:p>
          </p:txBody>
        </p:sp>
        <p:graphicFrame>
          <p:nvGraphicFramePr>
            <p:cNvPr id="15374" name="Object 31"/>
            <p:cNvGraphicFramePr>
              <a:graphicFrameLocks noChangeAspect="1"/>
            </p:cNvGraphicFramePr>
            <p:nvPr/>
          </p:nvGraphicFramePr>
          <p:xfrm>
            <a:off x="1943" y="2592"/>
            <a:ext cx="16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26725" imgH="177415" progId="Equation.3">
                    <p:embed/>
                  </p:oleObj>
                </mc:Choice>
                <mc:Fallback>
                  <p:oleObj name="公式" r:id="rId4" imgW="126725" imgH="177415" progId="Equation.3">
                    <p:embed/>
                    <p:pic>
                      <p:nvPicPr>
                        <p:cNvPr id="15374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3" y="2592"/>
                          <a:ext cx="16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5" name="Object 32"/>
            <p:cNvGraphicFramePr>
              <a:graphicFrameLocks noChangeAspect="1"/>
            </p:cNvGraphicFramePr>
            <p:nvPr/>
          </p:nvGraphicFramePr>
          <p:xfrm>
            <a:off x="2424" y="2569"/>
            <a:ext cx="21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64957" imgH="190335" progId="Equation.3">
                    <p:embed/>
                  </p:oleObj>
                </mc:Choice>
                <mc:Fallback>
                  <p:oleObj name="公式" r:id="rId6" imgW="164957" imgH="190335" progId="Equation.3">
                    <p:embed/>
                    <p:pic>
                      <p:nvPicPr>
                        <p:cNvPr id="15375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4" y="2569"/>
                          <a:ext cx="21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86" name="Text Box 4"/>
              <p:cNvSpPr txBox="1">
                <a:spLocks noChangeArrowheads="1"/>
              </p:cNvSpPr>
              <p:nvPr/>
            </p:nvSpPr>
            <p:spPr bwMode="auto">
              <a:xfrm>
                <a:off x="468313" y="4122678"/>
                <a:ext cx="3887663" cy="1034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358775" indent="-358775">
                  <a:buAutoNum type="arabicPlain" startAt="4"/>
                </a:pPr>
                <a:r>
                  <a:rPr lang="zh-CN" altLang="en-US" sz="2800" dirty="0">
                    <a:solidFill>
                      <a:srgbClr val="333300"/>
                    </a:solidFill>
                  </a:rPr>
                  <a:t>积分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33330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2800" b="1" i="1" smtClean="0">
                        <a:solidFill>
                          <a:srgbClr val="333300"/>
                        </a:solidFill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altLang="zh-CN" sz="2800" b="1" i="1" smtClean="0">
                        <a:solidFill>
                          <a:srgbClr val="3333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800" b="1" i="1" smtClean="0">
                        <a:solidFill>
                          <a:srgbClr val="3333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lang="en-US" altLang="zh-CN" sz="2800" dirty="0">
                  <a:solidFill>
                    <a:srgbClr val="333300"/>
                  </a:solidFill>
                </a:endParaRPr>
              </a:p>
              <a:p>
                <a:r>
                  <a:rPr lang="en-US" altLang="zh-CN" sz="2800" dirty="0">
                    <a:solidFill>
                      <a:srgbClr val="333300"/>
                    </a:solidFill>
                  </a:rPr>
                  <a:t>    </a:t>
                </a:r>
                <a:r>
                  <a:rPr lang="zh-CN" altLang="en-US" sz="2800" dirty="0">
                    <a:solidFill>
                      <a:srgbClr val="333300"/>
                    </a:solidFill>
                  </a:rPr>
                  <a:t>符号与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3333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acc>
                      <m:accPr>
                        <m:chr m:val="⃗"/>
                        <m:ctrlPr>
                          <a:rPr lang="en-US" altLang="zh-CN" sz="2800" b="1" i="1" smtClean="0">
                            <a:solidFill>
                              <a:srgbClr val="3333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rgbClr val="3333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333300"/>
                    </a:solidFill>
                  </a:rPr>
                  <a:t> 取向有关</a:t>
                </a:r>
              </a:p>
            </p:txBody>
          </p:sp>
        </mc:Choice>
        <mc:Fallback xmlns="">
          <p:sp>
            <p:nvSpPr>
              <p:cNvPr id="1538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4122678"/>
                <a:ext cx="3887663" cy="1034514"/>
              </a:xfrm>
              <a:prstGeom prst="rect">
                <a:avLst/>
              </a:prstGeom>
              <a:blipFill rotWithShape="0">
                <a:blip r:embed="rId9"/>
                <a:stretch>
                  <a:fillRect l="-2821" t="-6471" b="-13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468313" y="5229200"/>
            <a:ext cx="8114722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333300"/>
                </a:solidFill>
              </a:rPr>
              <a:t>5  </a:t>
            </a:r>
            <a:r>
              <a:rPr lang="zh-CN" altLang="en-US" sz="2800" dirty="0">
                <a:solidFill>
                  <a:srgbClr val="333300"/>
                </a:solidFill>
              </a:rPr>
              <a:t>电动势方向</a:t>
            </a:r>
          </a:p>
          <a:p>
            <a:pPr>
              <a:lnSpc>
                <a:spcPct val="140000"/>
              </a:lnSpc>
            </a:pPr>
            <a:r>
              <a:rPr lang="zh-CN" altLang="en-US" sz="2800" dirty="0">
                <a:solidFill>
                  <a:srgbClr val="333300"/>
                </a:solidFill>
              </a:rPr>
              <a:t>   </a:t>
            </a:r>
            <a:r>
              <a:rPr lang="en-US" altLang="zh-CN" sz="2800" dirty="0">
                <a:solidFill>
                  <a:srgbClr val="333300"/>
                </a:solidFill>
              </a:rPr>
              <a:t>ε&gt; 0, </a:t>
            </a:r>
            <a:r>
              <a:rPr lang="zh-CN" altLang="en-US" sz="2800" dirty="0">
                <a:solidFill>
                  <a:srgbClr val="333300"/>
                </a:solidFill>
              </a:rPr>
              <a:t>非静电力沿积分方向，电势沿积分方向升高</a:t>
            </a:r>
          </a:p>
          <a:p>
            <a:r>
              <a:rPr lang="zh-CN" altLang="en-US" sz="2800" dirty="0">
                <a:solidFill>
                  <a:srgbClr val="333300"/>
                </a:solidFill>
              </a:rPr>
              <a:t>   </a:t>
            </a:r>
            <a:r>
              <a:rPr lang="en-US" altLang="zh-CN" sz="2800" dirty="0">
                <a:solidFill>
                  <a:srgbClr val="333300"/>
                </a:solidFill>
              </a:rPr>
              <a:t>ε&lt; 0 ,</a:t>
            </a:r>
            <a:r>
              <a:rPr lang="zh-CN" altLang="en-US" sz="2800" dirty="0">
                <a:solidFill>
                  <a:srgbClr val="333300"/>
                </a:solidFill>
              </a:rPr>
              <a:t>非静电力沿积分反向，电势沿积分方向降低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292727" y="53975"/>
            <a:ext cx="2730501" cy="3087688"/>
            <a:chOff x="5292727" y="53975"/>
            <a:chExt cx="2730501" cy="3087688"/>
          </a:xfrm>
        </p:grpSpPr>
        <p:grpSp>
          <p:nvGrpSpPr>
            <p:cNvPr id="4" name="Group 71"/>
            <p:cNvGrpSpPr>
              <a:grpSpLocks/>
            </p:cNvGrpSpPr>
            <p:nvPr/>
          </p:nvGrpSpPr>
          <p:grpSpPr bwMode="auto">
            <a:xfrm>
              <a:off x="5292727" y="53975"/>
              <a:ext cx="2730501" cy="3087688"/>
              <a:chOff x="2256" y="0"/>
              <a:chExt cx="1720" cy="1945"/>
            </a:xfrm>
          </p:grpSpPr>
          <p:grpSp>
            <p:nvGrpSpPr>
              <p:cNvPr id="15402" name="Group 7"/>
              <p:cNvGrpSpPr>
                <a:grpSpLocks/>
              </p:cNvGrpSpPr>
              <p:nvPr/>
            </p:nvGrpSpPr>
            <p:grpSpPr bwMode="auto">
              <a:xfrm>
                <a:off x="2256" y="0"/>
                <a:ext cx="1233" cy="1945"/>
                <a:chOff x="3971" y="1190"/>
                <a:chExt cx="1072" cy="1532"/>
              </a:xfrm>
            </p:grpSpPr>
            <p:sp>
              <p:nvSpPr>
                <p:cNvPr id="15411" name="Freeform 8"/>
                <p:cNvSpPr>
                  <a:spLocks/>
                </p:cNvSpPr>
                <p:nvPr/>
              </p:nvSpPr>
              <p:spPr bwMode="auto">
                <a:xfrm>
                  <a:off x="4173" y="1462"/>
                  <a:ext cx="816" cy="1200"/>
                </a:xfrm>
                <a:custGeom>
                  <a:avLst/>
                  <a:gdLst>
                    <a:gd name="T0" fmla="*/ 816 w 816"/>
                    <a:gd name="T1" fmla="*/ 0 h 1200"/>
                    <a:gd name="T2" fmla="*/ 432 w 816"/>
                    <a:gd name="T3" fmla="*/ 240 h 1200"/>
                    <a:gd name="T4" fmla="*/ 288 w 816"/>
                    <a:gd name="T5" fmla="*/ 912 h 1200"/>
                    <a:gd name="T6" fmla="*/ 0 w 816"/>
                    <a:gd name="T7" fmla="*/ 1200 h 12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16"/>
                    <a:gd name="T13" fmla="*/ 0 h 1200"/>
                    <a:gd name="T14" fmla="*/ 816 w 816"/>
                    <a:gd name="T15" fmla="*/ 1200 h 12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16" h="1200">
                      <a:moveTo>
                        <a:pt x="816" y="0"/>
                      </a:moveTo>
                      <a:cubicBezTo>
                        <a:pt x="752" y="38"/>
                        <a:pt x="520" y="88"/>
                        <a:pt x="432" y="240"/>
                      </a:cubicBezTo>
                      <a:cubicBezTo>
                        <a:pt x="344" y="392"/>
                        <a:pt x="360" y="752"/>
                        <a:pt x="288" y="912"/>
                      </a:cubicBezTo>
                      <a:cubicBezTo>
                        <a:pt x="216" y="1072"/>
                        <a:pt x="48" y="1152"/>
                        <a:pt x="0" y="1200"/>
                      </a:cubicBezTo>
                    </a:path>
                  </a:pathLst>
                </a:custGeom>
                <a:noFill/>
                <a:ln w="76200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971" y="2464"/>
                  <a:ext cx="198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800" i="1">
                      <a:solidFill>
                        <a:srgbClr val="333300"/>
                      </a:solidFill>
                    </a:rPr>
                    <a:t>a</a:t>
                  </a:r>
                </a:p>
              </p:txBody>
            </p:sp>
            <p:sp>
              <p:nvSpPr>
                <p:cNvPr id="1541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845" y="1190"/>
                  <a:ext cx="198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800" i="1">
                      <a:solidFill>
                        <a:srgbClr val="333300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15403" name="Line 12"/>
              <p:cNvSpPr>
                <a:spLocks noChangeShapeType="1"/>
              </p:cNvSpPr>
              <p:nvPr/>
            </p:nvSpPr>
            <p:spPr bwMode="auto">
              <a:xfrm flipV="1">
                <a:off x="2845" y="1050"/>
                <a:ext cx="55" cy="305"/>
              </a:xfrm>
              <a:prstGeom prst="line">
                <a:avLst/>
              </a:prstGeom>
              <a:noFill/>
              <a:ln w="76200">
                <a:solidFill>
                  <a:srgbClr val="CC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68" name="Object 13"/>
              <p:cNvGraphicFramePr>
                <a:graphicFrameLocks noChangeAspect="1"/>
              </p:cNvGraphicFramePr>
              <p:nvPr/>
            </p:nvGraphicFramePr>
            <p:xfrm>
              <a:off x="2957" y="1009"/>
              <a:ext cx="296" cy="3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190417" imgH="203112" progId="Equation.3">
                      <p:embed/>
                    </p:oleObj>
                  </mc:Choice>
                  <mc:Fallback>
                    <p:oleObj name="公式" r:id="rId10" imgW="190417" imgH="203112" progId="Equation.3">
                      <p:embed/>
                      <p:pic>
                        <p:nvPicPr>
                          <p:cNvPr id="15368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7" y="1009"/>
                            <a:ext cx="296" cy="3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9" name="Object 18"/>
              <p:cNvGraphicFramePr>
                <a:graphicFrameLocks noChangeAspect="1"/>
              </p:cNvGraphicFramePr>
              <p:nvPr/>
            </p:nvGraphicFramePr>
            <p:xfrm>
              <a:off x="2390" y="624"/>
              <a:ext cx="194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126725" imgH="177415" progId="Equation.3">
                      <p:embed/>
                    </p:oleObj>
                  </mc:Choice>
                  <mc:Fallback>
                    <p:oleObj name="公式" r:id="rId12" imgW="126725" imgH="177415" progId="Equation.3">
                      <p:embed/>
                      <p:pic>
                        <p:nvPicPr>
                          <p:cNvPr id="15369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0" y="624"/>
                            <a:ext cx="194" cy="3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04" name="Freeform 19"/>
              <p:cNvSpPr>
                <a:spLocks/>
              </p:cNvSpPr>
              <p:nvPr/>
            </p:nvSpPr>
            <p:spPr bwMode="auto">
              <a:xfrm>
                <a:off x="2666" y="672"/>
                <a:ext cx="231" cy="406"/>
              </a:xfrm>
              <a:custGeom>
                <a:avLst/>
                <a:gdLst>
                  <a:gd name="T0" fmla="*/ 119 w 450"/>
                  <a:gd name="T1" fmla="*/ 1018 h 162"/>
                  <a:gd name="T2" fmla="*/ 0 w 450"/>
                  <a:gd name="T3" fmla="*/ 0 h 162"/>
                  <a:gd name="T4" fmla="*/ 0 60000 65536"/>
                  <a:gd name="T5" fmla="*/ 0 60000 65536"/>
                  <a:gd name="T6" fmla="*/ 0 w 450"/>
                  <a:gd name="T7" fmla="*/ 0 h 162"/>
                  <a:gd name="T8" fmla="*/ 450 w 450"/>
                  <a:gd name="T9" fmla="*/ 162 h 16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50" h="162">
                    <a:moveTo>
                      <a:pt x="450" y="162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5405" name="Group 23"/>
              <p:cNvGrpSpPr>
                <a:grpSpLocks/>
              </p:cNvGrpSpPr>
              <p:nvPr/>
            </p:nvGrpSpPr>
            <p:grpSpPr bwMode="auto">
              <a:xfrm>
                <a:off x="2889" y="529"/>
                <a:ext cx="1087" cy="553"/>
                <a:chOff x="4524" y="1632"/>
                <a:chExt cx="945" cy="435"/>
              </a:xfrm>
            </p:grpSpPr>
            <p:sp>
              <p:nvSpPr>
                <p:cNvPr id="15409" name="Freeform 24"/>
                <p:cNvSpPr>
                  <a:spLocks/>
                </p:cNvSpPr>
                <p:nvPr/>
              </p:nvSpPr>
              <p:spPr bwMode="auto">
                <a:xfrm>
                  <a:off x="4533" y="1803"/>
                  <a:ext cx="462" cy="264"/>
                </a:xfrm>
                <a:custGeom>
                  <a:avLst/>
                  <a:gdLst>
                    <a:gd name="T0" fmla="*/ 0 w 462"/>
                    <a:gd name="T1" fmla="*/ 264 h 264"/>
                    <a:gd name="T2" fmla="*/ 462 w 462"/>
                    <a:gd name="T3" fmla="*/ 0 h 264"/>
                    <a:gd name="T4" fmla="*/ 0 60000 65536"/>
                    <a:gd name="T5" fmla="*/ 0 60000 65536"/>
                    <a:gd name="T6" fmla="*/ 0 w 462"/>
                    <a:gd name="T7" fmla="*/ 0 h 264"/>
                    <a:gd name="T8" fmla="*/ 462 w 462"/>
                    <a:gd name="T9" fmla="*/ 264 h 26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62" h="264">
                      <a:moveTo>
                        <a:pt x="0" y="264"/>
                      </a:moveTo>
                      <a:lnTo>
                        <a:pt x="462" y="0"/>
                      </a:lnTo>
                    </a:path>
                  </a:pathLst>
                </a:custGeom>
                <a:noFill/>
                <a:ln w="57150" cap="flat" cmpd="sng">
                  <a:solidFill>
                    <a:srgbClr val="990099"/>
                  </a:solidFill>
                  <a:prstDash val="solid"/>
                  <a:round/>
                  <a:headEnd type="none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1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524" y="1738"/>
                  <a:ext cx="223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800" i="1" dirty="0">
                      <a:solidFill>
                        <a:srgbClr val="333300"/>
                      </a:solidFill>
                      <a:sym typeface="Symbol" panose="05050102010706020507" pitchFamily="18" charset="2"/>
                    </a:rPr>
                    <a:t></a:t>
                  </a:r>
                  <a:endParaRPr lang="en-US" altLang="zh-CN" sz="2800" i="1" dirty="0">
                    <a:solidFill>
                      <a:srgbClr val="333300"/>
                    </a:solidFill>
                  </a:endParaRPr>
                </a:p>
              </p:txBody>
            </p:sp>
            <p:graphicFrame>
              <p:nvGraphicFramePr>
                <p:cNvPr id="15371" name="Object 26"/>
                <p:cNvGraphicFramePr>
                  <a:graphicFrameLocks noChangeAspect="1"/>
                </p:cNvGraphicFramePr>
                <p:nvPr/>
              </p:nvGraphicFramePr>
              <p:xfrm>
                <a:off x="4992" y="1632"/>
                <a:ext cx="477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3" imgW="355292" imgH="203024" progId="Equation.3">
                        <p:embed/>
                      </p:oleObj>
                    </mc:Choice>
                    <mc:Fallback>
                      <p:oleObj name="公式" r:id="rId13" imgW="355292" imgH="203024" progId="Equation.3">
                        <p:embed/>
                        <p:pic>
                          <p:nvPicPr>
                            <p:cNvPr id="15371" name="Object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92" y="1632"/>
                              <a:ext cx="477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5406" name="Group 47"/>
              <p:cNvGrpSpPr>
                <a:grpSpLocks/>
              </p:cNvGrpSpPr>
              <p:nvPr/>
            </p:nvGrpSpPr>
            <p:grpSpPr bwMode="auto">
              <a:xfrm>
                <a:off x="3110" y="1296"/>
                <a:ext cx="807" cy="479"/>
                <a:chOff x="4464" y="1632"/>
                <a:chExt cx="807" cy="479"/>
              </a:xfrm>
            </p:grpSpPr>
            <p:graphicFrame>
              <p:nvGraphicFramePr>
                <p:cNvPr id="15370" name="Object 15"/>
                <p:cNvGraphicFramePr>
                  <a:graphicFrameLocks noChangeAspect="1"/>
                </p:cNvGraphicFramePr>
                <p:nvPr/>
              </p:nvGraphicFramePr>
              <p:xfrm>
                <a:off x="4752" y="1728"/>
                <a:ext cx="519" cy="3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5" imgW="342751" imgH="228501" progId="Equation.3">
                        <p:embed/>
                      </p:oleObj>
                    </mc:Choice>
                    <mc:Fallback>
                      <p:oleObj name="公式" r:id="rId15" imgW="342751" imgH="228501" progId="Equation.3">
                        <p:embed/>
                        <p:pic>
                          <p:nvPicPr>
                            <p:cNvPr id="1537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1728"/>
                              <a:ext cx="519" cy="3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407" name="Oval 45"/>
                <p:cNvSpPr>
                  <a:spLocks noChangeArrowheads="1"/>
                </p:cNvSpPr>
                <p:nvPr/>
              </p:nvSpPr>
              <p:spPr bwMode="auto">
                <a:xfrm>
                  <a:off x="4464" y="1776"/>
                  <a:ext cx="240" cy="24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540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512" y="1632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3200"/>
                    <a:t>.</a:t>
                  </a:r>
                </a:p>
              </p:txBody>
            </p:sp>
          </p:grpSp>
        </p:grpSp>
        <p:sp>
          <p:nvSpPr>
            <p:cNvPr id="5" name="任意多边形 4"/>
            <p:cNvSpPr/>
            <p:nvPr/>
          </p:nvSpPr>
          <p:spPr bwMode="auto">
            <a:xfrm>
              <a:off x="6382512" y="1529901"/>
              <a:ext cx="134112" cy="79443"/>
            </a:xfrm>
            <a:custGeom>
              <a:avLst/>
              <a:gdLst>
                <a:gd name="connsiteX0" fmla="*/ 0 w 134112"/>
                <a:gd name="connsiteY0" fmla="*/ 195 h 79443"/>
                <a:gd name="connsiteX1" fmla="*/ 91440 w 134112"/>
                <a:gd name="connsiteY1" fmla="*/ 12387 h 79443"/>
                <a:gd name="connsiteX2" fmla="*/ 134112 w 134112"/>
                <a:gd name="connsiteY2" fmla="*/ 79443 h 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12" h="79443">
                  <a:moveTo>
                    <a:pt x="0" y="195"/>
                  </a:moveTo>
                  <a:cubicBezTo>
                    <a:pt x="34544" y="-313"/>
                    <a:pt x="69088" y="-821"/>
                    <a:pt x="91440" y="12387"/>
                  </a:cubicBezTo>
                  <a:cubicBezTo>
                    <a:pt x="113792" y="25595"/>
                    <a:pt x="123952" y="52519"/>
                    <a:pt x="134112" y="79443"/>
                  </a:cubicBezTo>
                </a:path>
              </a:pathLst>
            </a:cu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65852" y="2636838"/>
            <a:ext cx="2733676" cy="3087687"/>
            <a:chOff x="6165852" y="2636838"/>
            <a:chExt cx="2733676" cy="3087687"/>
          </a:xfrm>
        </p:grpSpPr>
        <p:grpSp>
          <p:nvGrpSpPr>
            <p:cNvPr id="8" name="Group 72"/>
            <p:cNvGrpSpPr>
              <a:grpSpLocks/>
            </p:cNvGrpSpPr>
            <p:nvPr/>
          </p:nvGrpSpPr>
          <p:grpSpPr bwMode="auto">
            <a:xfrm>
              <a:off x="6165852" y="2636838"/>
              <a:ext cx="2733676" cy="3087687"/>
              <a:chOff x="3984" y="768"/>
              <a:chExt cx="1722" cy="1945"/>
            </a:xfrm>
          </p:grpSpPr>
          <p:grpSp>
            <p:nvGrpSpPr>
              <p:cNvPr id="15390" name="Group 53"/>
              <p:cNvGrpSpPr>
                <a:grpSpLocks/>
              </p:cNvGrpSpPr>
              <p:nvPr/>
            </p:nvGrpSpPr>
            <p:grpSpPr bwMode="auto">
              <a:xfrm>
                <a:off x="3984" y="768"/>
                <a:ext cx="1233" cy="1945"/>
                <a:chOff x="3971" y="1190"/>
                <a:chExt cx="1072" cy="1532"/>
              </a:xfrm>
            </p:grpSpPr>
            <p:sp>
              <p:nvSpPr>
                <p:cNvPr id="15399" name="Freeform 54"/>
                <p:cNvSpPr>
                  <a:spLocks/>
                </p:cNvSpPr>
                <p:nvPr/>
              </p:nvSpPr>
              <p:spPr bwMode="auto">
                <a:xfrm>
                  <a:off x="4173" y="1462"/>
                  <a:ext cx="816" cy="1200"/>
                </a:xfrm>
                <a:custGeom>
                  <a:avLst/>
                  <a:gdLst>
                    <a:gd name="T0" fmla="*/ 816 w 816"/>
                    <a:gd name="T1" fmla="*/ 0 h 1200"/>
                    <a:gd name="T2" fmla="*/ 432 w 816"/>
                    <a:gd name="T3" fmla="*/ 240 h 1200"/>
                    <a:gd name="T4" fmla="*/ 288 w 816"/>
                    <a:gd name="T5" fmla="*/ 912 h 1200"/>
                    <a:gd name="T6" fmla="*/ 0 w 816"/>
                    <a:gd name="T7" fmla="*/ 1200 h 12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16"/>
                    <a:gd name="T13" fmla="*/ 0 h 1200"/>
                    <a:gd name="T14" fmla="*/ 816 w 816"/>
                    <a:gd name="T15" fmla="*/ 1200 h 12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16" h="1200">
                      <a:moveTo>
                        <a:pt x="816" y="0"/>
                      </a:moveTo>
                      <a:cubicBezTo>
                        <a:pt x="752" y="38"/>
                        <a:pt x="520" y="88"/>
                        <a:pt x="432" y="240"/>
                      </a:cubicBezTo>
                      <a:cubicBezTo>
                        <a:pt x="344" y="392"/>
                        <a:pt x="360" y="752"/>
                        <a:pt x="288" y="912"/>
                      </a:cubicBezTo>
                      <a:cubicBezTo>
                        <a:pt x="216" y="1072"/>
                        <a:pt x="48" y="1152"/>
                        <a:pt x="0" y="1200"/>
                      </a:cubicBezTo>
                    </a:path>
                  </a:pathLst>
                </a:custGeom>
                <a:noFill/>
                <a:ln w="76200" cap="flat" cmpd="sng">
                  <a:solidFill>
                    <a:schemeClr val="bg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0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971" y="2464"/>
                  <a:ext cx="198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800" i="1">
                      <a:solidFill>
                        <a:srgbClr val="333300"/>
                      </a:solidFill>
                    </a:rPr>
                    <a:t>a</a:t>
                  </a:r>
                </a:p>
              </p:txBody>
            </p:sp>
            <p:sp>
              <p:nvSpPr>
                <p:cNvPr id="1540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845" y="1190"/>
                  <a:ext cx="198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800" i="1">
                      <a:solidFill>
                        <a:srgbClr val="333300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15391" name="Line 58"/>
              <p:cNvSpPr>
                <a:spLocks noChangeShapeType="1"/>
              </p:cNvSpPr>
              <p:nvPr/>
            </p:nvSpPr>
            <p:spPr bwMode="auto">
              <a:xfrm flipH="1">
                <a:off x="4584" y="1824"/>
                <a:ext cx="48" cy="319"/>
              </a:xfrm>
              <a:prstGeom prst="line">
                <a:avLst/>
              </a:prstGeom>
              <a:noFill/>
              <a:ln w="76200">
                <a:solidFill>
                  <a:srgbClr val="FF00FF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64" name="Object 59"/>
              <p:cNvGraphicFramePr>
                <a:graphicFrameLocks noChangeAspect="1"/>
              </p:cNvGraphicFramePr>
              <p:nvPr/>
            </p:nvGraphicFramePr>
            <p:xfrm>
              <a:off x="4209" y="1807"/>
              <a:ext cx="296" cy="3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7" imgW="190417" imgH="203112" progId="Equation.3">
                      <p:embed/>
                    </p:oleObj>
                  </mc:Choice>
                  <mc:Fallback>
                    <p:oleObj name="公式" r:id="rId17" imgW="190417" imgH="203112" progId="Equation.3">
                      <p:embed/>
                      <p:pic>
                        <p:nvPicPr>
                          <p:cNvPr id="15364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9" y="1807"/>
                            <a:ext cx="296" cy="3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5" name="Object 60"/>
              <p:cNvGraphicFramePr>
                <a:graphicFrameLocks noChangeAspect="1"/>
              </p:cNvGraphicFramePr>
              <p:nvPr/>
            </p:nvGraphicFramePr>
            <p:xfrm>
              <a:off x="4118" y="1392"/>
              <a:ext cx="194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8" imgW="126725" imgH="177415" progId="Equation.3">
                      <p:embed/>
                    </p:oleObj>
                  </mc:Choice>
                  <mc:Fallback>
                    <p:oleObj name="公式" r:id="rId18" imgW="126725" imgH="177415" progId="Equation.3">
                      <p:embed/>
                      <p:pic>
                        <p:nvPicPr>
                          <p:cNvPr id="15365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8" y="1392"/>
                            <a:ext cx="194" cy="3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2" name="Freeform 61"/>
              <p:cNvSpPr>
                <a:spLocks/>
              </p:cNvSpPr>
              <p:nvPr/>
            </p:nvSpPr>
            <p:spPr bwMode="auto">
              <a:xfrm>
                <a:off x="4386" y="1440"/>
                <a:ext cx="231" cy="406"/>
              </a:xfrm>
              <a:custGeom>
                <a:avLst/>
                <a:gdLst>
                  <a:gd name="T0" fmla="*/ 119 w 450"/>
                  <a:gd name="T1" fmla="*/ 1018 h 162"/>
                  <a:gd name="T2" fmla="*/ 0 w 450"/>
                  <a:gd name="T3" fmla="*/ 0 h 162"/>
                  <a:gd name="T4" fmla="*/ 0 60000 65536"/>
                  <a:gd name="T5" fmla="*/ 0 60000 65536"/>
                  <a:gd name="T6" fmla="*/ 0 w 450"/>
                  <a:gd name="T7" fmla="*/ 0 h 162"/>
                  <a:gd name="T8" fmla="*/ 450 w 450"/>
                  <a:gd name="T9" fmla="*/ 162 h 16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50" h="162">
                    <a:moveTo>
                      <a:pt x="450" y="162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5393" name="Group 62"/>
              <p:cNvGrpSpPr>
                <a:grpSpLocks/>
              </p:cNvGrpSpPr>
              <p:nvPr/>
            </p:nvGrpSpPr>
            <p:grpSpPr bwMode="auto">
              <a:xfrm>
                <a:off x="4629" y="1296"/>
                <a:ext cx="1077" cy="751"/>
                <a:chOff x="4533" y="1632"/>
                <a:chExt cx="936" cy="591"/>
              </a:xfrm>
            </p:grpSpPr>
            <p:sp>
              <p:nvSpPr>
                <p:cNvPr id="15397" name="Freeform 63"/>
                <p:cNvSpPr>
                  <a:spLocks/>
                </p:cNvSpPr>
                <p:nvPr/>
              </p:nvSpPr>
              <p:spPr bwMode="auto">
                <a:xfrm>
                  <a:off x="4533" y="1800"/>
                  <a:ext cx="462" cy="264"/>
                </a:xfrm>
                <a:custGeom>
                  <a:avLst/>
                  <a:gdLst>
                    <a:gd name="T0" fmla="*/ 0 w 462"/>
                    <a:gd name="T1" fmla="*/ 264 h 264"/>
                    <a:gd name="T2" fmla="*/ 462 w 462"/>
                    <a:gd name="T3" fmla="*/ 0 h 264"/>
                    <a:gd name="T4" fmla="*/ 0 60000 65536"/>
                    <a:gd name="T5" fmla="*/ 0 60000 65536"/>
                    <a:gd name="T6" fmla="*/ 0 w 462"/>
                    <a:gd name="T7" fmla="*/ 0 h 264"/>
                    <a:gd name="T8" fmla="*/ 462 w 462"/>
                    <a:gd name="T9" fmla="*/ 264 h 26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62" h="264">
                      <a:moveTo>
                        <a:pt x="0" y="264"/>
                      </a:moveTo>
                      <a:lnTo>
                        <a:pt x="462" y="0"/>
                      </a:lnTo>
                    </a:path>
                  </a:pathLst>
                </a:custGeom>
                <a:noFill/>
                <a:ln w="57150" cap="flat" cmpd="sng">
                  <a:solidFill>
                    <a:srgbClr val="990099"/>
                  </a:solidFill>
                  <a:prstDash val="solid"/>
                  <a:round/>
                  <a:headEnd type="none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588" y="1965"/>
                  <a:ext cx="223" cy="25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800" i="1" dirty="0">
                      <a:solidFill>
                        <a:srgbClr val="333300"/>
                      </a:solidFill>
                      <a:sym typeface="Symbol" panose="05050102010706020507" pitchFamily="18" charset="2"/>
                    </a:rPr>
                    <a:t></a:t>
                  </a:r>
                  <a:endParaRPr lang="en-US" altLang="zh-CN" sz="2800" i="1" dirty="0">
                    <a:solidFill>
                      <a:srgbClr val="333300"/>
                    </a:solidFill>
                  </a:endParaRPr>
                </a:p>
              </p:txBody>
            </p:sp>
            <p:graphicFrame>
              <p:nvGraphicFramePr>
                <p:cNvPr id="15367" name="Object 65"/>
                <p:cNvGraphicFramePr>
                  <a:graphicFrameLocks noChangeAspect="1"/>
                </p:cNvGraphicFramePr>
                <p:nvPr/>
              </p:nvGraphicFramePr>
              <p:xfrm>
                <a:off x="4992" y="1632"/>
                <a:ext cx="477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9" imgW="355292" imgH="203024" progId="Equation.3">
                        <p:embed/>
                      </p:oleObj>
                    </mc:Choice>
                    <mc:Fallback>
                      <p:oleObj name="公式" r:id="rId19" imgW="355292" imgH="203024" progId="Equation.3">
                        <p:embed/>
                        <p:pic>
                          <p:nvPicPr>
                            <p:cNvPr id="15367" name="Object 6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92" y="1632"/>
                              <a:ext cx="477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5394" name="Group 66"/>
              <p:cNvGrpSpPr>
                <a:grpSpLocks/>
              </p:cNvGrpSpPr>
              <p:nvPr/>
            </p:nvGrpSpPr>
            <p:grpSpPr bwMode="auto">
              <a:xfrm>
                <a:off x="4838" y="2064"/>
                <a:ext cx="807" cy="479"/>
                <a:chOff x="4464" y="1632"/>
                <a:chExt cx="807" cy="479"/>
              </a:xfrm>
            </p:grpSpPr>
            <p:graphicFrame>
              <p:nvGraphicFramePr>
                <p:cNvPr id="15366" name="Object 67"/>
                <p:cNvGraphicFramePr>
                  <a:graphicFrameLocks noChangeAspect="1"/>
                </p:cNvGraphicFramePr>
                <p:nvPr/>
              </p:nvGraphicFramePr>
              <p:xfrm>
                <a:off x="4752" y="1728"/>
                <a:ext cx="519" cy="3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20" imgW="342751" imgH="228501" progId="Equation.3">
                        <p:embed/>
                      </p:oleObj>
                    </mc:Choice>
                    <mc:Fallback>
                      <p:oleObj name="公式" r:id="rId20" imgW="342751" imgH="228501" progId="Equation.3">
                        <p:embed/>
                        <p:pic>
                          <p:nvPicPr>
                            <p:cNvPr id="15366" name="Object 6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52" y="1728"/>
                              <a:ext cx="519" cy="3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395" name="Oval 68"/>
                <p:cNvSpPr>
                  <a:spLocks noChangeArrowheads="1"/>
                </p:cNvSpPr>
                <p:nvPr/>
              </p:nvSpPr>
              <p:spPr bwMode="auto">
                <a:xfrm>
                  <a:off x="4464" y="1776"/>
                  <a:ext cx="240" cy="24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539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512" y="1632"/>
                  <a:ext cx="288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3200"/>
                    <a:t>.</a:t>
                  </a:r>
                </a:p>
              </p:txBody>
            </p:sp>
          </p:grpSp>
        </p:grpSp>
        <p:sp>
          <p:nvSpPr>
            <p:cNvPr id="6" name="任意多边形 5"/>
            <p:cNvSpPr/>
            <p:nvPr/>
          </p:nvSpPr>
          <p:spPr bwMode="auto">
            <a:xfrm>
              <a:off x="7217664" y="4273296"/>
              <a:ext cx="154892" cy="237744"/>
            </a:xfrm>
            <a:custGeom>
              <a:avLst/>
              <a:gdLst>
                <a:gd name="connsiteX0" fmla="*/ 152400 w 154892"/>
                <a:gd name="connsiteY0" fmla="*/ 0 h 237744"/>
                <a:gd name="connsiteX1" fmla="*/ 134112 w 154892"/>
                <a:gd name="connsiteY1" fmla="*/ 158496 h 237744"/>
                <a:gd name="connsiteX2" fmla="*/ 0 w 154892"/>
                <a:gd name="connsiteY2" fmla="*/ 237744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892" h="237744">
                  <a:moveTo>
                    <a:pt x="152400" y="0"/>
                  </a:moveTo>
                  <a:cubicBezTo>
                    <a:pt x="155956" y="59436"/>
                    <a:pt x="159512" y="118872"/>
                    <a:pt x="134112" y="158496"/>
                  </a:cubicBezTo>
                  <a:cubicBezTo>
                    <a:pt x="108712" y="198120"/>
                    <a:pt x="54356" y="217932"/>
                    <a:pt x="0" y="237744"/>
                  </a:cubicBezTo>
                </a:path>
              </a:pathLst>
            </a:cu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8313" y="2119315"/>
            <a:ext cx="4728356" cy="1885749"/>
            <a:chOff x="468313" y="2119315"/>
            <a:chExt cx="4728356" cy="1885749"/>
          </a:xfrm>
        </p:grpSpPr>
        <p:grpSp>
          <p:nvGrpSpPr>
            <p:cNvPr id="3" name="Group 76"/>
            <p:cNvGrpSpPr>
              <a:grpSpLocks/>
            </p:cNvGrpSpPr>
            <p:nvPr/>
          </p:nvGrpSpPr>
          <p:grpSpPr bwMode="auto">
            <a:xfrm>
              <a:off x="468313" y="2119315"/>
              <a:ext cx="3348037" cy="804863"/>
              <a:chOff x="237" y="1818"/>
              <a:chExt cx="2109" cy="507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5372" name="Object 34"/>
                  <p:cNvGraphicFramePr>
                    <a:graphicFrameLocks/>
                  </p:cNvGraphicFramePr>
                  <p:nvPr/>
                </p:nvGraphicFramePr>
                <p:xfrm>
                  <a:off x="487" y="1818"/>
                  <a:ext cx="1859" cy="50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21" imgW="1066680" imgH="304560" progId="Equation.DSMT4">
                          <p:embed/>
                        </p:oleObj>
                      </mc:Choice>
                      <mc:Fallback>
                        <p:oleObj name="Equation" r:id="rId21" imgW="1066680" imgH="304560" progId="Equation.DSMT4">
                          <p:embed/>
                          <p:pic>
                            <p:nvPicPr>
                              <p:cNvPr id="15372" name="Object 34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2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7" y="1818"/>
                                <a:ext cx="1859" cy="50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5372" name="Object 34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385442731"/>
                      </p:ext>
                    </p:extLst>
                  </p:nvPr>
                </p:nvGraphicFramePr>
                <p:xfrm>
                  <a:off x="487" y="1818"/>
                  <a:ext cx="1859" cy="50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5821" name="Equation" r:id="rId23" imgW="1066680" imgH="304560" progId="Equation.DSMT4">
                          <p:embed/>
                        </p:oleObj>
                      </mc:Choice>
                      <mc:Fallback>
                        <p:oleObj name="Equation" r:id="rId23" imgW="1066680" imgH="304560" progId="Equation.DSMT4">
                          <p:embed/>
                          <p:pic>
                            <p:nvPicPr>
                              <p:cNvPr id="0" name="Object 34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2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7" y="1818"/>
                                <a:ext cx="1859" cy="50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15414" name="Text Box 36"/>
              <p:cNvSpPr txBox="1">
                <a:spLocks noChangeArrowheads="1"/>
              </p:cNvSpPr>
              <p:nvPr/>
            </p:nvSpPr>
            <p:spPr bwMode="auto">
              <a:xfrm>
                <a:off x="237" y="1888"/>
                <a:ext cx="2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>
                    <a:solidFill>
                      <a:srgbClr val="333300"/>
                    </a:solidFill>
                  </a:rPr>
                  <a:t>3 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363" name="Object 35"/>
                <p:cNvGraphicFramePr>
                  <a:graphicFrameLocks noChangeAspect="1"/>
                </p:cNvGraphicFramePr>
                <p:nvPr/>
              </p:nvGraphicFramePr>
              <p:xfrm>
                <a:off x="1403648" y="2924944"/>
                <a:ext cx="3743960" cy="47847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25" imgW="1091880" imgH="177480" progId="Equation.DSMT4">
                        <p:embed/>
                      </p:oleObj>
                    </mc:Choice>
                    <mc:Fallback>
                      <p:oleObj name="Equation" r:id="rId25" imgW="1091880" imgH="177480" progId="Equation.DSMT4">
                        <p:embed/>
                        <p:pic>
                          <p:nvPicPr>
                            <p:cNvPr id="15363" name="Object 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03648" y="2924944"/>
                              <a:ext cx="3743960" cy="47847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5363" name="Object 3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54456766"/>
                    </p:ext>
                  </p:extLst>
                </p:nvPr>
              </p:nvGraphicFramePr>
              <p:xfrm>
                <a:off x="1403648" y="2924944"/>
                <a:ext cx="3743960" cy="47847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5822" name="Equation" r:id="rId27" imgW="1091880" imgH="177480" progId="Equation.DSMT4">
                        <p:embed/>
                      </p:oleObj>
                    </mc:Choice>
                    <mc:Fallback>
                      <p:oleObj name="Equation" r:id="rId27" imgW="1091880" imgH="177480" progId="Equation.DSMT4">
                        <p:embed/>
                        <p:pic>
                          <p:nvPicPr>
                            <p:cNvPr id="0" name="Object 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03648" y="2924944"/>
                              <a:ext cx="3743960" cy="47847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961663" y="3429585"/>
                  <a:ext cx="3235006" cy="575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3333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a14:m>
                  <a:r>
                    <a:rPr lang="zh-CN" altLang="en-US" sz="2800" i="1" dirty="0">
                      <a:solidFill>
                        <a:srgbClr val="333300"/>
                      </a:solidFill>
                    </a:rPr>
                    <a:t> </a:t>
                  </a:r>
                  <a:r>
                    <a:rPr lang="zh-CN" altLang="en-US" sz="2800" dirty="0">
                      <a:solidFill>
                        <a:srgbClr val="333300"/>
                      </a:solidFill>
                    </a:rPr>
                    <a:t>为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b="1" i="1" smtClean="0">
                              <a:solidFill>
                                <a:srgbClr val="33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solidFill>
                                <a:srgbClr val="3333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a14:m>
                  <a:r>
                    <a:rPr lang="zh-CN" altLang="en-US" sz="2800" dirty="0">
                      <a:solidFill>
                        <a:srgbClr val="333300"/>
                      </a:solidFill>
                    </a:rPr>
                    <a:t> 和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b="1" i="1" smtClean="0">
                              <a:solidFill>
                                <a:srgbClr val="33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solidFill>
                                <a:srgbClr val="3333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a14:m>
                  <a:r>
                    <a:rPr lang="zh-CN" altLang="en-US" sz="2800" dirty="0">
                      <a:solidFill>
                        <a:srgbClr val="333300"/>
                      </a:solidFill>
                    </a:rPr>
                    <a:t> 间夹角</a:t>
                  </a:r>
                </a:p>
              </p:txBody>
            </p:sp>
          </mc:Choice>
          <mc:Fallback xmlns="">
            <p:sp>
              <p:nvSpPr>
                <p:cNvPr id="58" name="Text 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1663" y="3429585"/>
                  <a:ext cx="3235006" cy="57547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t="-6383" r="-189" b="-2553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23" grpId="0" autoUpdateAnimBg="0"/>
      <p:bldP spid="15386" grpId="0"/>
      <p:bldP spid="16384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04800" y="188913"/>
            <a:ext cx="8169275" cy="1117600"/>
          </a:xfrm>
          <a:prstGeom prst="rect">
            <a:avLst/>
          </a:prstGeom>
          <a:gradFill rotWithShape="1">
            <a:gsLst>
              <a:gs pos="0">
                <a:srgbClr val="FFCCCC">
                  <a:alpha val="50000"/>
                </a:srgbClr>
              </a:gs>
              <a:gs pos="50000">
                <a:srgbClr val="FFFFFF"/>
              </a:gs>
              <a:gs pos="100000">
                <a:srgbClr val="FFCCCC">
                  <a:alpha val="5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>
              <a:lnSpc>
                <a:spcPct val="120000"/>
              </a:lnSpc>
              <a:defRPr/>
            </a:pPr>
            <a:r>
              <a:rPr lang="zh-CN" altLang="en-US" sz="2800"/>
              <a:t>例</a:t>
            </a:r>
            <a:r>
              <a:rPr lang="en-US" altLang="zh-CN" sz="2800"/>
              <a:t>1</a:t>
            </a:r>
            <a:r>
              <a:rPr lang="zh-CN" altLang="en-US" sz="2800"/>
              <a:t>：半径为 </a:t>
            </a:r>
            <a:r>
              <a:rPr lang="en-US" altLang="zh-CN" sz="2800" i="1"/>
              <a:t>R </a:t>
            </a:r>
            <a:r>
              <a:rPr lang="zh-CN" altLang="en-US" sz="2800"/>
              <a:t>的铜盘，在均匀磁场中以角速度 </a:t>
            </a:r>
            <a:r>
              <a:rPr lang="en-US" altLang="zh-CN" sz="2800" i="1">
                <a:latin typeface="Symbol" pitchFamily="18" charset="2"/>
              </a:rPr>
              <a:t>w</a:t>
            </a:r>
            <a:r>
              <a:rPr lang="en-US" altLang="zh-CN" sz="2800">
                <a:latin typeface="宋体" pitchFamily="2" charset="-122"/>
              </a:rPr>
              <a:t> </a:t>
            </a:r>
            <a:r>
              <a:rPr lang="zh-CN" altLang="en-US" sz="2800"/>
              <a:t>转动，求盘上沿半径方向产生的感应电动势。</a:t>
            </a:r>
          </a:p>
        </p:txBody>
      </p:sp>
      <p:grpSp>
        <p:nvGrpSpPr>
          <p:cNvPr id="16397" name="Group 32"/>
          <p:cNvGrpSpPr>
            <a:grpSpLocks/>
          </p:cNvGrpSpPr>
          <p:nvPr/>
        </p:nvGrpSpPr>
        <p:grpSpPr bwMode="auto">
          <a:xfrm>
            <a:off x="4948238" y="2181225"/>
            <a:ext cx="3890962" cy="3152775"/>
            <a:chOff x="3275" y="1041"/>
            <a:chExt cx="2005" cy="1524"/>
          </a:xfrm>
        </p:grpSpPr>
        <p:sp>
          <p:nvSpPr>
            <p:cNvPr id="16406" name="Text Box 2"/>
            <p:cNvSpPr txBox="1">
              <a:spLocks noChangeArrowheads="1"/>
            </p:cNvSpPr>
            <p:nvPr/>
          </p:nvSpPr>
          <p:spPr bwMode="auto">
            <a:xfrm>
              <a:off x="3275" y="1227"/>
              <a:ext cx="139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solidFill>
                    <a:schemeClr val="bg2"/>
                  </a:solidFill>
                </a:rPr>
                <a:t>×    ×    ×    ×    ×    ×</a:t>
              </a:r>
            </a:p>
          </p:txBody>
        </p:sp>
        <p:sp>
          <p:nvSpPr>
            <p:cNvPr id="16407" name="Text Box 3"/>
            <p:cNvSpPr txBox="1">
              <a:spLocks noChangeArrowheads="1"/>
            </p:cNvSpPr>
            <p:nvPr/>
          </p:nvSpPr>
          <p:spPr bwMode="auto">
            <a:xfrm>
              <a:off x="3302" y="1611"/>
              <a:ext cx="139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solidFill>
                    <a:schemeClr val="bg2"/>
                  </a:solidFill>
                </a:rPr>
                <a:t>×    ×    ×    ×    ×    ×</a:t>
              </a:r>
            </a:p>
          </p:txBody>
        </p:sp>
        <p:sp>
          <p:nvSpPr>
            <p:cNvPr id="16408" name="Text Box 4"/>
            <p:cNvSpPr txBox="1">
              <a:spLocks noChangeArrowheads="1"/>
            </p:cNvSpPr>
            <p:nvPr/>
          </p:nvSpPr>
          <p:spPr bwMode="auto">
            <a:xfrm>
              <a:off x="3275" y="2004"/>
              <a:ext cx="139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solidFill>
                    <a:schemeClr val="bg2"/>
                  </a:solidFill>
                </a:rPr>
                <a:t>×    ×    ×    ×    ×    ×</a:t>
              </a:r>
            </a:p>
          </p:txBody>
        </p:sp>
        <p:sp>
          <p:nvSpPr>
            <p:cNvPr id="16409" name="Text Box 5"/>
            <p:cNvSpPr txBox="1">
              <a:spLocks noChangeArrowheads="1"/>
            </p:cNvSpPr>
            <p:nvPr/>
          </p:nvSpPr>
          <p:spPr bwMode="auto">
            <a:xfrm>
              <a:off x="3293" y="2388"/>
              <a:ext cx="139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>
                  <a:solidFill>
                    <a:schemeClr val="bg2"/>
                  </a:solidFill>
                </a:rPr>
                <a:t>×    ×    ×    ×    ×    ×</a:t>
              </a:r>
            </a:p>
          </p:txBody>
        </p:sp>
        <p:sp>
          <p:nvSpPr>
            <p:cNvPr id="16410" name="Oval 7"/>
            <p:cNvSpPr>
              <a:spLocks noChangeArrowheads="1"/>
            </p:cNvSpPr>
            <p:nvPr/>
          </p:nvSpPr>
          <p:spPr bwMode="auto">
            <a:xfrm>
              <a:off x="3565" y="1501"/>
              <a:ext cx="803" cy="803"/>
            </a:xfrm>
            <a:prstGeom prst="ellips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11" name="Freeform 8"/>
            <p:cNvSpPr>
              <a:spLocks/>
            </p:cNvSpPr>
            <p:nvPr/>
          </p:nvSpPr>
          <p:spPr bwMode="auto">
            <a:xfrm>
              <a:off x="3937" y="1488"/>
              <a:ext cx="1231" cy="432"/>
            </a:xfrm>
            <a:custGeom>
              <a:avLst/>
              <a:gdLst>
                <a:gd name="T0" fmla="*/ 239 w 1231"/>
                <a:gd name="T1" fmla="*/ 0 h 432"/>
                <a:gd name="T2" fmla="*/ 1231 w 1231"/>
                <a:gd name="T3" fmla="*/ 0 h 432"/>
                <a:gd name="T4" fmla="*/ 1231 w 1231"/>
                <a:gd name="T5" fmla="*/ 432 h 432"/>
                <a:gd name="T6" fmla="*/ 0 w 1231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1"/>
                <a:gd name="T13" fmla="*/ 0 h 432"/>
                <a:gd name="T14" fmla="*/ 1231 w 1231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1" h="432">
                  <a:moveTo>
                    <a:pt x="239" y="0"/>
                  </a:moveTo>
                  <a:lnTo>
                    <a:pt x="1231" y="0"/>
                  </a:lnTo>
                  <a:lnTo>
                    <a:pt x="1231" y="432"/>
                  </a:lnTo>
                  <a:lnTo>
                    <a:pt x="0" y="43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2" name="Freeform 9"/>
            <p:cNvSpPr>
              <a:spLocks/>
            </p:cNvSpPr>
            <p:nvPr/>
          </p:nvSpPr>
          <p:spPr bwMode="auto">
            <a:xfrm>
              <a:off x="3840" y="139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96 w 336"/>
                <a:gd name="T3" fmla="*/ 96 h 96"/>
                <a:gd name="T4" fmla="*/ 240 w 336"/>
                <a:gd name="T5" fmla="*/ 0 h 96"/>
                <a:gd name="T6" fmla="*/ 336 w 336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0"/>
                  </a:moveTo>
                  <a:cubicBezTo>
                    <a:pt x="28" y="48"/>
                    <a:pt x="56" y="96"/>
                    <a:pt x="96" y="96"/>
                  </a:cubicBezTo>
                  <a:cubicBezTo>
                    <a:pt x="136" y="96"/>
                    <a:pt x="200" y="0"/>
                    <a:pt x="240" y="0"/>
                  </a:cubicBezTo>
                  <a:cubicBezTo>
                    <a:pt x="280" y="0"/>
                    <a:pt x="320" y="80"/>
                    <a:pt x="336" y="9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3" name="Oval 10"/>
            <p:cNvSpPr>
              <a:spLocks noChangeArrowheads="1"/>
            </p:cNvSpPr>
            <p:nvPr/>
          </p:nvSpPr>
          <p:spPr bwMode="auto">
            <a:xfrm>
              <a:off x="5040" y="158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14" name="Freeform 11"/>
            <p:cNvSpPr>
              <a:spLocks/>
            </p:cNvSpPr>
            <p:nvPr/>
          </p:nvSpPr>
          <p:spPr bwMode="auto">
            <a:xfrm>
              <a:off x="5164" y="1624"/>
              <a:ext cx="80" cy="80"/>
            </a:xfrm>
            <a:custGeom>
              <a:avLst/>
              <a:gdLst>
                <a:gd name="T0" fmla="*/ 0 w 80"/>
                <a:gd name="T1" fmla="*/ 80 h 80"/>
                <a:gd name="T2" fmla="*/ 80 w 80"/>
                <a:gd name="T3" fmla="*/ 0 h 80"/>
                <a:gd name="T4" fmla="*/ 0 60000 65536"/>
                <a:gd name="T5" fmla="*/ 0 60000 65536"/>
                <a:gd name="T6" fmla="*/ 0 w 80"/>
                <a:gd name="T7" fmla="*/ 0 h 80"/>
                <a:gd name="T8" fmla="*/ 80 w 80"/>
                <a:gd name="T9" fmla="*/ 80 h 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" h="80">
                  <a:moveTo>
                    <a:pt x="0" y="80"/>
                  </a:moveTo>
                  <a:lnTo>
                    <a:pt x="8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5" name="Freeform 12"/>
            <p:cNvSpPr>
              <a:spLocks/>
            </p:cNvSpPr>
            <p:nvPr/>
          </p:nvSpPr>
          <p:spPr bwMode="auto">
            <a:xfrm>
              <a:off x="3932" y="2208"/>
              <a:ext cx="484" cy="179"/>
            </a:xfrm>
            <a:custGeom>
              <a:avLst/>
              <a:gdLst>
                <a:gd name="T0" fmla="*/ 484 w 484"/>
                <a:gd name="T1" fmla="*/ 0 h 179"/>
                <a:gd name="T2" fmla="*/ 327 w 484"/>
                <a:gd name="T3" fmla="*/ 151 h 179"/>
                <a:gd name="T4" fmla="*/ 0 w 484"/>
                <a:gd name="T5" fmla="*/ 169 h 179"/>
                <a:gd name="T6" fmla="*/ 0 60000 65536"/>
                <a:gd name="T7" fmla="*/ 0 60000 65536"/>
                <a:gd name="T8" fmla="*/ 0 60000 65536"/>
                <a:gd name="T9" fmla="*/ 0 w 484"/>
                <a:gd name="T10" fmla="*/ 0 h 179"/>
                <a:gd name="T11" fmla="*/ 484 w 484"/>
                <a:gd name="T12" fmla="*/ 179 h 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4" h="179">
                  <a:moveTo>
                    <a:pt x="484" y="0"/>
                  </a:moveTo>
                  <a:cubicBezTo>
                    <a:pt x="458" y="25"/>
                    <a:pt x="408" y="123"/>
                    <a:pt x="327" y="151"/>
                  </a:cubicBezTo>
                  <a:cubicBezTo>
                    <a:pt x="246" y="179"/>
                    <a:pt x="68" y="165"/>
                    <a:pt x="0" y="169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6" name="Text Box 13"/>
            <p:cNvSpPr txBox="1">
              <a:spLocks noChangeArrowheads="1"/>
            </p:cNvSpPr>
            <p:nvPr/>
          </p:nvSpPr>
          <p:spPr bwMode="auto">
            <a:xfrm>
              <a:off x="3524" y="2241"/>
              <a:ext cx="50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i="1">
                  <a:latin typeface="Symbol" panose="05050102010706020507" pitchFamily="18" charset="2"/>
                </a:rPr>
                <a:t>w</a:t>
              </a:r>
            </a:p>
          </p:txBody>
        </p:sp>
        <p:sp>
          <p:nvSpPr>
            <p:cNvPr id="16417" name="Text Box 14"/>
            <p:cNvSpPr txBox="1">
              <a:spLocks noChangeArrowheads="1"/>
            </p:cNvSpPr>
            <p:nvPr/>
          </p:nvSpPr>
          <p:spPr bwMode="auto">
            <a:xfrm>
              <a:off x="3848" y="1905"/>
              <a:ext cx="20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i="1"/>
                <a:t>O</a:t>
              </a:r>
            </a:p>
          </p:txBody>
        </p:sp>
        <p:sp>
          <p:nvSpPr>
            <p:cNvPr id="16418" name="Text Box 15"/>
            <p:cNvSpPr txBox="1">
              <a:spLocks noChangeArrowheads="1"/>
            </p:cNvSpPr>
            <p:nvPr/>
          </p:nvSpPr>
          <p:spPr bwMode="auto">
            <a:xfrm>
              <a:off x="3867" y="1041"/>
              <a:ext cx="20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i="1"/>
                <a:t>A</a:t>
              </a:r>
            </a:p>
          </p:txBody>
        </p:sp>
        <p:sp>
          <p:nvSpPr>
            <p:cNvPr id="16419" name="Line 17"/>
            <p:cNvSpPr>
              <a:spLocks noChangeShapeType="1"/>
            </p:cNvSpPr>
            <p:nvPr/>
          </p:nvSpPr>
          <p:spPr bwMode="auto">
            <a:xfrm flipV="1">
              <a:off x="3936" y="1488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0" name="Line 18"/>
            <p:cNvSpPr>
              <a:spLocks noChangeShapeType="1"/>
            </p:cNvSpPr>
            <p:nvPr/>
          </p:nvSpPr>
          <p:spPr bwMode="auto">
            <a:xfrm flipV="1">
              <a:off x="3936" y="1584"/>
              <a:ext cx="0" cy="24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2" name="Object 19"/>
            <p:cNvGraphicFramePr>
              <a:graphicFrameLocks noChangeAspect="1"/>
            </p:cNvGraphicFramePr>
            <p:nvPr/>
          </p:nvGraphicFramePr>
          <p:xfrm>
            <a:off x="3648" y="1569"/>
            <a:ext cx="24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81022" imgH="190573" progId="Equation.3">
                    <p:embed/>
                  </p:oleObj>
                </mc:Choice>
                <mc:Fallback>
                  <p:oleObj name="公式" r:id="rId2" imgW="181022" imgH="190573" progId="Equation.3">
                    <p:embed/>
                    <p:pic>
                      <p:nvPicPr>
                        <p:cNvPr id="16392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569"/>
                          <a:ext cx="24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1" name="Line 20"/>
            <p:cNvSpPr>
              <a:spLocks noChangeShapeType="1"/>
            </p:cNvSpPr>
            <p:nvPr/>
          </p:nvSpPr>
          <p:spPr bwMode="auto">
            <a:xfrm>
              <a:off x="3936" y="1776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3" name="Object 21"/>
            <p:cNvGraphicFramePr>
              <a:graphicFrameLocks noChangeAspect="1"/>
            </p:cNvGraphicFramePr>
            <p:nvPr/>
          </p:nvGraphicFramePr>
          <p:xfrm>
            <a:off x="4209" y="1745"/>
            <a:ext cx="159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14287" imgH="171408" progId="Equation.3">
                    <p:embed/>
                  </p:oleObj>
                </mc:Choice>
                <mc:Fallback>
                  <p:oleObj name="公式" r:id="rId4" imgW="114287" imgH="171408" progId="Equation.3">
                    <p:embed/>
                    <p:pic>
                      <p:nvPicPr>
                        <p:cNvPr id="16393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9" y="1745"/>
                          <a:ext cx="159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98" name="Group 37"/>
          <p:cNvGrpSpPr>
            <a:grpSpLocks/>
          </p:cNvGrpSpPr>
          <p:nvPr/>
        </p:nvGrpSpPr>
        <p:grpSpPr bwMode="auto">
          <a:xfrm>
            <a:off x="681038" y="3657600"/>
            <a:ext cx="3476625" cy="2154238"/>
            <a:chOff x="288" y="2304"/>
            <a:chExt cx="2190" cy="1357"/>
          </a:xfrm>
        </p:grpSpPr>
        <p:graphicFrame>
          <p:nvGraphicFramePr>
            <p:cNvPr id="16389" name="Object 25"/>
            <p:cNvGraphicFramePr>
              <a:graphicFrameLocks noChangeAspect="1"/>
            </p:cNvGraphicFramePr>
            <p:nvPr/>
          </p:nvGraphicFramePr>
          <p:xfrm>
            <a:off x="288" y="2304"/>
            <a:ext cx="1182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99753" imgH="469696" progId="Equation.DSMT4">
                    <p:embed/>
                  </p:oleObj>
                </mc:Choice>
                <mc:Fallback>
                  <p:oleObj name="Equation" r:id="rId6" imgW="799753" imgH="469696" progId="Equation.DSMT4">
                    <p:embed/>
                    <p:pic>
                      <p:nvPicPr>
                        <p:cNvPr id="1638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304"/>
                          <a:ext cx="1182" cy="7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Object 26"/>
            <p:cNvGraphicFramePr>
              <a:graphicFrameLocks noChangeAspect="1"/>
            </p:cNvGraphicFramePr>
            <p:nvPr/>
          </p:nvGraphicFramePr>
          <p:xfrm>
            <a:off x="1470" y="2341"/>
            <a:ext cx="100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98500" imgH="469900" progId="Equation.DSMT4">
                    <p:embed/>
                  </p:oleObj>
                </mc:Choice>
                <mc:Fallback>
                  <p:oleObj name="Equation" r:id="rId8" imgW="698500" imgH="469900" progId="Equation.DSMT4">
                    <p:embed/>
                    <p:pic>
                      <p:nvPicPr>
                        <p:cNvPr id="1639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0" y="2341"/>
                          <a:ext cx="1008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27"/>
            <p:cNvGraphicFramePr>
              <a:graphicFrameLocks noChangeAspect="1"/>
            </p:cNvGraphicFramePr>
            <p:nvPr/>
          </p:nvGraphicFramePr>
          <p:xfrm>
            <a:off x="528" y="3072"/>
            <a:ext cx="960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672808" imgH="406224" progId="Equation.3">
                    <p:embed/>
                  </p:oleObj>
                </mc:Choice>
                <mc:Fallback>
                  <p:oleObj name="公式" r:id="rId10" imgW="672808" imgH="406224" progId="Equation.3">
                    <p:embed/>
                    <p:pic>
                      <p:nvPicPr>
                        <p:cNvPr id="16391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072"/>
                          <a:ext cx="960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5" name="Text Box 28"/>
            <p:cNvSpPr txBox="1">
              <a:spLocks noChangeArrowheads="1"/>
            </p:cNvSpPr>
            <p:nvPr/>
          </p:nvSpPr>
          <p:spPr bwMode="auto">
            <a:xfrm>
              <a:off x="1488" y="3216"/>
              <a:ext cx="4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/>
                <a:t>&gt; 0</a:t>
              </a:r>
            </a:p>
          </p:txBody>
        </p:sp>
      </p:grpSp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1122363" y="6110288"/>
            <a:ext cx="6613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感应电动势的方向沿半径方向向外，升高</a:t>
            </a:r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223838" y="30480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非静电力，沿半径向外</a:t>
            </a:r>
            <a:r>
              <a:rPr lang="en-US" altLang="zh-CN"/>
              <a:t>,</a:t>
            </a:r>
            <a:r>
              <a:rPr lang="zh-CN" altLang="en-US"/>
              <a:t>和</a:t>
            </a:r>
            <a:r>
              <a:rPr lang="en-US" altLang="zh-CN"/>
              <a:t>dl</a:t>
            </a:r>
            <a:r>
              <a:rPr lang="zh-CN" altLang="en-US"/>
              <a:t>同向</a:t>
            </a:r>
          </a:p>
        </p:txBody>
      </p:sp>
      <p:grpSp>
        <p:nvGrpSpPr>
          <p:cNvPr id="16401" name="Group 35"/>
          <p:cNvGrpSpPr>
            <a:grpSpLocks/>
          </p:cNvGrpSpPr>
          <p:nvPr/>
        </p:nvGrpSpPr>
        <p:grpSpPr bwMode="auto">
          <a:xfrm>
            <a:off x="304800" y="1447800"/>
            <a:ext cx="7010400" cy="1339850"/>
            <a:chOff x="48" y="912"/>
            <a:chExt cx="4416" cy="844"/>
          </a:xfrm>
        </p:grpSpPr>
        <p:grpSp>
          <p:nvGrpSpPr>
            <p:cNvPr id="16402" name="Group 33"/>
            <p:cNvGrpSpPr>
              <a:grpSpLocks/>
            </p:cNvGrpSpPr>
            <p:nvPr/>
          </p:nvGrpSpPr>
          <p:grpSpPr bwMode="auto">
            <a:xfrm>
              <a:off x="48" y="912"/>
              <a:ext cx="2337" cy="844"/>
              <a:chOff x="182" y="902"/>
              <a:chExt cx="2337" cy="844"/>
            </a:xfrm>
          </p:grpSpPr>
          <p:sp>
            <p:nvSpPr>
              <p:cNvPr id="16404" name="Text Box 16"/>
              <p:cNvSpPr txBox="1">
                <a:spLocks noChangeArrowheads="1"/>
              </p:cNvSpPr>
              <p:nvPr/>
            </p:nvSpPr>
            <p:spPr bwMode="auto">
              <a:xfrm>
                <a:off x="182" y="926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800" dirty="0"/>
                  <a:t>解：</a:t>
                </a:r>
              </a:p>
            </p:txBody>
          </p:sp>
          <p:graphicFrame>
            <p:nvGraphicFramePr>
              <p:cNvPr id="16386" name="Object 22"/>
              <p:cNvGraphicFramePr>
                <a:graphicFrameLocks noChangeAspect="1"/>
              </p:cNvGraphicFramePr>
              <p:nvPr/>
            </p:nvGraphicFramePr>
            <p:xfrm>
              <a:off x="672" y="902"/>
              <a:ext cx="1344" cy="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1079032" imgH="253890" progId="Equation.3">
                      <p:embed/>
                    </p:oleObj>
                  </mc:Choice>
                  <mc:Fallback>
                    <p:oleObj name="公式" r:id="rId12" imgW="1079032" imgH="253890" progId="Equation.3">
                      <p:embed/>
                      <p:pic>
                        <p:nvPicPr>
                          <p:cNvPr id="16386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902"/>
                            <a:ext cx="1344" cy="3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87" name="Object 23"/>
              <p:cNvGraphicFramePr>
                <a:graphicFrameLocks noChangeAspect="1"/>
              </p:cNvGraphicFramePr>
              <p:nvPr/>
            </p:nvGraphicFramePr>
            <p:xfrm>
              <a:off x="941" y="1450"/>
              <a:ext cx="732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482391" imgH="203112" progId="Equation.DSMT4">
                      <p:embed/>
                    </p:oleObj>
                  </mc:Choice>
                  <mc:Fallback>
                    <p:oleObj name="Equation" r:id="rId14" imgW="482391" imgH="203112" progId="Equation.DSMT4">
                      <p:embed/>
                      <p:pic>
                        <p:nvPicPr>
                          <p:cNvPr id="16387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1" y="1450"/>
                            <a:ext cx="732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88" name="Object 24"/>
              <p:cNvGraphicFramePr>
                <a:graphicFrameLocks noChangeAspect="1"/>
              </p:cNvGraphicFramePr>
              <p:nvPr/>
            </p:nvGraphicFramePr>
            <p:xfrm>
              <a:off x="1632" y="1440"/>
              <a:ext cx="887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583947" imgH="203112" progId="Equation.DSMT4">
                      <p:embed/>
                    </p:oleObj>
                  </mc:Choice>
                  <mc:Fallback>
                    <p:oleObj name="Equation" r:id="rId16" imgW="583947" imgH="203112" progId="Equation.DSMT4">
                      <p:embed/>
                      <p:pic>
                        <p:nvPicPr>
                          <p:cNvPr id="16388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1440"/>
                            <a:ext cx="887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03" name="Text Box 34"/>
            <p:cNvSpPr txBox="1">
              <a:spLocks noChangeArrowheads="1"/>
            </p:cNvSpPr>
            <p:nvPr/>
          </p:nvSpPr>
          <p:spPr bwMode="auto">
            <a:xfrm>
              <a:off x="2064" y="960"/>
              <a:ext cx="24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dl</a:t>
              </a:r>
              <a:r>
                <a:rPr lang="zh-CN" altLang="en-US"/>
                <a:t>方向：正常极轴正向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9" grpId="0" autoUpdateAnimBg="0"/>
      <p:bldP spid="5635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76200" y="152400"/>
            <a:ext cx="8915400" cy="1041400"/>
          </a:xfrm>
          <a:prstGeom prst="rect">
            <a:avLst/>
          </a:prstGeom>
          <a:gradFill rotWithShape="1">
            <a:gsLst>
              <a:gs pos="0">
                <a:srgbClr val="FFCCCC">
                  <a:alpha val="48000"/>
                </a:srgbClr>
              </a:gs>
              <a:gs pos="50000">
                <a:srgbClr val="FFFFFF"/>
              </a:gs>
              <a:gs pos="100000">
                <a:srgbClr val="FFCCCC">
                  <a:alpha val="48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宋体" pitchFamily="2" charset="-122"/>
              </a:rPr>
              <a:t>例</a:t>
            </a:r>
            <a:r>
              <a:rPr lang="en-US" altLang="zh-CN" dirty="0">
                <a:latin typeface="宋体" pitchFamily="2" charset="-122"/>
              </a:rPr>
              <a:t>2 </a:t>
            </a:r>
            <a:r>
              <a:rPr lang="zh-CN" altLang="en-US" dirty="0">
                <a:latin typeface="宋体" pitchFamily="2" charset="-122"/>
              </a:rPr>
              <a:t>在空间均匀的磁场中</a:t>
            </a:r>
            <a:r>
              <a:rPr lang="en-US" altLang="zh-CN" dirty="0">
                <a:latin typeface="宋体" pitchFamily="2" charset="-122"/>
              </a:rPr>
              <a:t>,        ,</a:t>
            </a:r>
            <a:r>
              <a:rPr lang="zh-CN" altLang="en-US" dirty="0">
                <a:latin typeface="宋体" pitchFamily="2" charset="-122"/>
              </a:rPr>
              <a:t>导线 </a:t>
            </a:r>
            <a:r>
              <a:rPr lang="en-US" altLang="zh-CN" i="1" dirty="0"/>
              <a:t>ab </a:t>
            </a:r>
            <a:r>
              <a:rPr lang="zh-CN" altLang="en-US" dirty="0">
                <a:latin typeface="宋体" pitchFamily="2" charset="-122"/>
              </a:rPr>
              <a:t>绕 </a:t>
            </a:r>
            <a:r>
              <a:rPr lang="en-US" altLang="zh-CN" i="1" dirty="0"/>
              <a:t>Z </a:t>
            </a:r>
            <a:r>
              <a:rPr lang="zh-CN" altLang="en-US" dirty="0">
                <a:latin typeface="宋体" pitchFamily="2" charset="-122"/>
              </a:rPr>
              <a:t>轴以</a:t>
            </a:r>
            <a:r>
              <a:rPr lang="zh-CN" altLang="en-US" i="1" dirty="0">
                <a:sym typeface="Symbol" pitchFamily="18" charset="2"/>
              </a:rPr>
              <a:t></a:t>
            </a:r>
            <a:r>
              <a:rPr lang="zh-CN" altLang="en-US" i="1" dirty="0"/>
              <a:t> </a:t>
            </a:r>
            <a:r>
              <a:rPr lang="zh-CN" altLang="en-US" dirty="0">
                <a:latin typeface="宋体" pitchFamily="2" charset="-122"/>
              </a:rPr>
              <a:t>匀速旋转</a:t>
            </a:r>
            <a:r>
              <a:rPr lang="en-US" altLang="zh-CN" dirty="0">
                <a:latin typeface="宋体" pitchFamily="2" charset="-122"/>
              </a:rPr>
              <a:t>,</a:t>
            </a:r>
            <a:r>
              <a:rPr lang="zh-CN" altLang="en-US" dirty="0"/>
              <a:t>导线 </a:t>
            </a:r>
            <a:r>
              <a:rPr lang="en-US" altLang="zh-CN" i="1" dirty="0"/>
              <a:t>ab </a:t>
            </a:r>
            <a:r>
              <a:rPr lang="zh-CN" altLang="en-US" dirty="0"/>
              <a:t>与 </a:t>
            </a:r>
            <a:r>
              <a:rPr lang="en-US" altLang="zh-CN" i="1" dirty="0"/>
              <a:t>Z </a:t>
            </a:r>
            <a:r>
              <a:rPr lang="zh-CN" altLang="en-US" dirty="0"/>
              <a:t>轴夹角为</a:t>
            </a:r>
            <a:r>
              <a:rPr lang="zh-CN" altLang="en-US" i="1" dirty="0">
                <a:sym typeface="Symbol" pitchFamily="18" charset="2"/>
              </a:rPr>
              <a:t>  </a:t>
            </a:r>
            <a:r>
              <a:rPr lang="en-US" altLang="zh-CN" i="1" dirty="0">
                <a:sym typeface="Symbol" pitchFamily="18" charset="2"/>
              </a:rPr>
              <a:t>,</a:t>
            </a:r>
            <a:r>
              <a:rPr lang="zh-CN" altLang="en-US" dirty="0">
                <a:sym typeface="Symbol" pitchFamily="18" charset="2"/>
              </a:rPr>
              <a:t>设 </a:t>
            </a:r>
            <a:r>
              <a:rPr lang="en-US" altLang="zh-CN" i="1" dirty="0">
                <a:sym typeface="Symbol" pitchFamily="18" charset="2"/>
              </a:rPr>
              <a:t>ab = L  , </a:t>
            </a:r>
            <a:r>
              <a:rPr lang="zh-CN" altLang="en-US" dirty="0"/>
              <a:t>求：导线 </a:t>
            </a:r>
            <a:r>
              <a:rPr lang="en-US" altLang="zh-CN" i="1" dirty="0"/>
              <a:t>ab</a:t>
            </a:r>
            <a:r>
              <a:rPr lang="zh-CN" altLang="en-US" dirty="0"/>
              <a:t>中的电动势</a:t>
            </a:r>
            <a:r>
              <a:rPr lang="en-US" altLang="zh-CN" dirty="0"/>
              <a:t>.</a:t>
            </a:r>
          </a:p>
        </p:txBody>
      </p:sp>
      <p:graphicFrame>
        <p:nvGraphicFramePr>
          <p:cNvPr id="1741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15293"/>
              </p:ext>
            </p:extLst>
          </p:nvPr>
        </p:nvGraphicFramePr>
        <p:xfrm>
          <a:off x="4364037" y="270041"/>
          <a:ext cx="13303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4870" imgH="215713" progId="Equation.DSMT4">
                  <p:embed/>
                </p:oleObj>
              </mc:Choice>
              <mc:Fallback>
                <p:oleObj name="Equation" r:id="rId2" imgW="494870" imgH="215713" progId="Equation.DSMT4">
                  <p:embed/>
                  <p:pic>
                    <p:nvPicPr>
                      <p:cNvPr id="1741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037" y="270041"/>
                        <a:ext cx="13303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462" name="Text Box 5"/>
              <p:cNvSpPr txBox="1">
                <a:spLocks noChangeArrowheads="1"/>
              </p:cNvSpPr>
              <p:nvPr/>
            </p:nvSpPr>
            <p:spPr bwMode="auto">
              <a:xfrm>
                <a:off x="91852" y="1817253"/>
                <a:ext cx="6369496" cy="516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/>
                  <a:t>解：取极轴向外，</a:t>
                </a:r>
                <a:r>
                  <a:rPr lang="en-US" altLang="zh-CN" i="1" dirty="0"/>
                  <a:t>z </a:t>
                </a:r>
                <a:r>
                  <a:rPr lang="zh-CN" altLang="en-US" dirty="0"/>
                  <a:t>轴向上，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  <m:acc>
                      <m:accPr>
                        <m:chr m:val="⃗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ac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如图所示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7462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852" y="1817253"/>
                <a:ext cx="6369496" cy="516488"/>
              </a:xfrm>
              <a:prstGeom prst="rect">
                <a:avLst/>
              </a:prstGeom>
              <a:blipFill>
                <a:blip r:embed="rId4"/>
                <a:stretch>
                  <a:fillRect l="-1435" t="-3529" b="-258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54000" y="3645024"/>
            <a:ext cx="4432300" cy="1371600"/>
            <a:chOff x="160" y="2352"/>
            <a:chExt cx="2792" cy="864"/>
          </a:xfrm>
        </p:grpSpPr>
        <p:graphicFrame>
          <p:nvGraphicFramePr>
            <p:cNvPr id="17426" name="Object 32"/>
            <p:cNvGraphicFramePr>
              <a:graphicFrameLocks/>
            </p:cNvGraphicFramePr>
            <p:nvPr/>
          </p:nvGraphicFramePr>
          <p:xfrm>
            <a:off x="1728" y="2422"/>
            <a:ext cx="12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799753" imgH="177723" progId="Equation.3">
                    <p:embed/>
                  </p:oleObj>
                </mc:Choice>
                <mc:Fallback>
                  <p:oleObj name="公式" r:id="rId5" imgW="799753" imgH="177723" progId="Equation.3">
                    <p:embed/>
                    <p:pic>
                      <p:nvPicPr>
                        <p:cNvPr id="17426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422"/>
                          <a:ext cx="122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7" name="Object 33"/>
            <p:cNvGraphicFramePr>
              <a:graphicFrameLocks noChangeAspect="1"/>
            </p:cNvGraphicFramePr>
            <p:nvPr/>
          </p:nvGraphicFramePr>
          <p:xfrm>
            <a:off x="160" y="2352"/>
            <a:ext cx="1568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79032" imgH="253890" progId="Equation.DSMT4">
                    <p:embed/>
                  </p:oleObj>
                </mc:Choice>
                <mc:Fallback>
                  <p:oleObj name="Equation" r:id="rId7" imgW="1079032" imgH="253890" progId="Equation.DSMT4">
                    <p:embed/>
                    <p:pic>
                      <p:nvPicPr>
                        <p:cNvPr id="17427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" y="2352"/>
                          <a:ext cx="1568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8" name="Object 34"/>
            <p:cNvGraphicFramePr>
              <a:graphicFrameLocks/>
            </p:cNvGraphicFramePr>
            <p:nvPr/>
          </p:nvGraphicFramePr>
          <p:xfrm>
            <a:off x="432" y="2832"/>
            <a:ext cx="163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939800" imgH="228600" progId="Equation.3">
                    <p:embed/>
                  </p:oleObj>
                </mc:Choice>
                <mc:Fallback>
                  <p:oleObj name="公式" r:id="rId9" imgW="939800" imgH="228600" progId="Equation.3">
                    <p:embed/>
                    <p:pic>
                      <p:nvPicPr>
                        <p:cNvPr id="17428" name="Object 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832"/>
                          <a:ext cx="163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304800" y="4953000"/>
            <a:ext cx="4267200" cy="1905000"/>
            <a:chOff x="192" y="3120"/>
            <a:chExt cx="2688" cy="1200"/>
          </a:xfrm>
        </p:grpSpPr>
        <p:graphicFrame>
          <p:nvGraphicFramePr>
            <p:cNvPr id="17424" name="Object 35"/>
            <p:cNvGraphicFramePr>
              <a:graphicFrameLocks/>
            </p:cNvGraphicFramePr>
            <p:nvPr/>
          </p:nvGraphicFramePr>
          <p:xfrm>
            <a:off x="192" y="3120"/>
            <a:ext cx="2688" cy="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676400" imgH="469900" progId="Equation.3">
                    <p:embed/>
                  </p:oleObj>
                </mc:Choice>
                <mc:Fallback>
                  <p:oleObj name="公式" r:id="rId11" imgW="1676400" imgH="469900" progId="Equation.3">
                    <p:embed/>
                    <p:pic>
                      <p:nvPicPr>
                        <p:cNvPr id="17424" name="Object 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3120"/>
                          <a:ext cx="2688" cy="7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5" name="Object 36"/>
            <p:cNvGraphicFramePr>
              <a:graphicFrameLocks/>
            </p:cNvGraphicFramePr>
            <p:nvPr/>
          </p:nvGraphicFramePr>
          <p:xfrm>
            <a:off x="453" y="3744"/>
            <a:ext cx="139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977900" imgH="419100" progId="Equation.3">
                    <p:embed/>
                  </p:oleObj>
                </mc:Choice>
                <mc:Fallback>
                  <p:oleObj name="公式" r:id="rId13" imgW="977900" imgH="419100" progId="Equation.3">
                    <p:embed/>
                    <p:pic>
                      <p:nvPicPr>
                        <p:cNvPr id="17425" name="Object 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3744"/>
                          <a:ext cx="139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60" name="Text Box 37"/>
            <p:cNvSpPr txBox="1">
              <a:spLocks noChangeArrowheads="1"/>
            </p:cNvSpPr>
            <p:nvPr/>
          </p:nvSpPr>
          <p:spPr bwMode="auto">
            <a:xfrm>
              <a:off x="1872" y="3859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Symbol" panose="05050102010706020507" pitchFamily="18" charset="2"/>
                </a:rPr>
                <a:t>&gt; </a:t>
              </a:r>
              <a:r>
                <a:rPr lang="en-US" altLang="zh-CN" sz="2800">
                  <a:latin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5029200" y="2141538"/>
            <a:ext cx="3962400" cy="3192462"/>
            <a:chOff x="2928" y="1301"/>
            <a:chExt cx="2496" cy="2011"/>
          </a:xfrm>
        </p:grpSpPr>
        <p:grpSp>
          <p:nvGrpSpPr>
            <p:cNvPr id="17444" name="Group 7"/>
            <p:cNvGrpSpPr>
              <a:grpSpLocks/>
            </p:cNvGrpSpPr>
            <p:nvPr/>
          </p:nvGrpSpPr>
          <p:grpSpPr bwMode="auto">
            <a:xfrm>
              <a:off x="2928" y="1301"/>
              <a:ext cx="1728" cy="2011"/>
              <a:chOff x="3120" y="768"/>
              <a:chExt cx="1728" cy="2011"/>
            </a:xfrm>
          </p:grpSpPr>
          <p:sp>
            <p:nvSpPr>
              <p:cNvPr id="17455" name="Line 8"/>
              <p:cNvSpPr>
                <a:spLocks noChangeShapeType="1"/>
              </p:cNvSpPr>
              <p:nvPr/>
            </p:nvSpPr>
            <p:spPr bwMode="auto">
              <a:xfrm flipH="1">
                <a:off x="4076" y="965"/>
                <a:ext cx="4" cy="17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lg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18" name="Object 9"/>
              <p:cNvGraphicFramePr>
                <a:graphicFrameLocks/>
              </p:cNvGraphicFramePr>
              <p:nvPr/>
            </p:nvGraphicFramePr>
            <p:xfrm>
              <a:off x="3648" y="912"/>
              <a:ext cx="367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152334" imgH="139639" progId="Equation.2">
                      <p:embed/>
                    </p:oleObj>
                  </mc:Choice>
                  <mc:Fallback>
                    <p:oleObj name="Equation" r:id="rId15" imgW="152334" imgH="139639" progId="Equation.2">
                      <p:embed/>
                      <p:pic>
                        <p:nvPicPr>
                          <p:cNvPr id="17418" name="Object 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912"/>
                            <a:ext cx="367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56" name="Freeform 10"/>
              <p:cNvSpPr>
                <a:spLocks/>
              </p:cNvSpPr>
              <p:nvPr/>
            </p:nvSpPr>
            <p:spPr bwMode="auto">
              <a:xfrm>
                <a:off x="3912" y="1104"/>
                <a:ext cx="372" cy="185"/>
              </a:xfrm>
              <a:custGeom>
                <a:avLst/>
                <a:gdLst>
                  <a:gd name="T0" fmla="*/ 54 w 372"/>
                  <a:gd name="T1" fmla="*/ 30 h 185"/>
                  <a:gd name="T2" fmla="*/ 0 w 372"/>
                  <a:gd name="T3" fmla="*/ 72 h 185"/>
                  <a:gd name="T4" fmla="*/ 54 w 372"/>
                  <a:gd name="T5" fmla="*/ 168 h 185"/>
                  <a:gd name="T6" fmla="*/ 246 w 372"/>
                  <a:gd name="T7" fmla="*/ 174 h 185"/>
                  <a:gd name="T8" fmla="*/ 360 w 372"/>
                  <a:gd name="T9" fmla="*/ 108 h 185"/>
                  <a:gd name="T10" fmla="*/ 318 w 372"/>
                  <a:gd name="T11" fmla="*/ 0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72"/>
                  <a:gd name="T19" fmla="*/ 0 h 185"/>
                  <a:gd name="T20" fmla="*/ 372 w 372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72" h="185">
                    <a:moveTo>
                      <a:pt x="54" y="30"/>
                    </a:moveTo>
                    <a:cubicBezTo>
                      <a:pt x="45" y="37"/>
                      <a:pt x="0" y="49"/>
                      <a:pt x="0" y="72"/>
                    </a:cubicBezTo>
                    <a:cubicBezTo>
                      <a:pt x="0" y="95"/>
                      <a:pt x="13" y="151"/>
                      <a:pt x="54" y="168"/>
                    </a:cubicBezTo>
                    <a:cubicBezTo>
                      <a:pt x="95" y="185"/>
                      <a:pt x="195" y="184"/>
                      <a:pt x="246" y="174"/>
                    </a:cubicBezTo>
                    <a:cubicBezTo>
                      <a:pt x="297" y="164"/>
                      <a:pt x="348" y="137"/>
                      <a:pt x="360" y="108"/>
                    </a:cubicBezTo>
                    <a:cubicBezTo>
                      <a:pt x="372" y="79"/>
                      <a:pt x="327" y="22"/>
                      <a:pt x="318" y="0"/>
                    </a:cubicBezTo>
                  </a:path>
                </a:pathLst>
              </a:custGeom>
              <a:noFill/>
              <a:ln w="38100" cap="flat" cmpd="sng">
                <a:solidFill>
                  <a:srgbClr val="9900CC"/>
                </a:solidFill>
                <a:prstDash val="solid"/>
                <a:round/>
                <a:headEnd type="none" w="med" len="med"/>
                <a:tailEnd type="arrow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19" name="Object 11"/>
              <p:cNvGraphicFramePr>
                <a:graphicFrameLocks/>
              </p:cNvGraphicFramePr>
              <p:nvPr/>
            </p:nvGraphicFramePr>
            <p:xfrm>
              <a:off x="4032" y="1968"/>
              <a:ext cx="240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152334" imgH="139639" progId="Equation.2">
                      <p:embed/>
                    </p:oleObj>
                  </mc:Choice>
                  <mc:Fallback>
                    <p:oleObj name="Equation" r:id="rId17" imgW="152334" imgH="139639" progId="Equation.2">
                      <p:embed/>
                      <p:pic>
                        <p:nvPicPr>
                          <p:cNvPr id="17419" name="Object 1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968"/>
                            <a:ext cx="240" cy="3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57" name="Freeform 12"/>
              <p:cNvSpPr>
                <a:spLocks/>
              </p:cNvSpPr>
              <p:nvPr/>
            </p:nvSpPr>
            <p:spPr bwMode="auto">
              <a:xfrm>
                <a:off x="4092" y="2259"/>
                <a:ext cx="110" cy="74"/>
              </a:xfrm>
              <a:custGeom>
                <a:avLst/>
                <a:gdLst>
                  <a:gd name="T0" fmla="*/ 0 w 110"/>
                  <a:gd name="T1" fmla="*/ 49 h 74"/>
                  <a:gd name="T2" fmla="*/ 100 w 110"/>
                  <a:gd name="T3" fmla="*/ 36 h 74"/>
                  <a:gd name="T4" fmla="*/ 100 w 110"/>
                  <a:gd name="T5" fmla="*/ 74 h 74"/>
                  <a:gd name="T6" fmla="*/ 0 60000 65536"/>
                  <a:gd name="T7" fmla="*/ 0 60000 65536"/>
                  <a:gd name="T8" fmla="*/ 0 60000 65536"/>
                  <a:gd name="T9" fmla="*/ 0 w 110"/>
                  <a:gd name="T10" fmla="*/ 0 h 74"/>
                  <a:gd name="T11" fmla="*/ 110 w 110"/>
                  <a:gd name="T12" fmla="*/ 74 h 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0" h="74">
                    <a:moveTo>
                      <a:pt x="0" y="49"/>
                    </a:moveTo>
                    <a:cubicBezTo>
                      <a:pt x="32" y="28"/>
                      <a:pt x="55" y="0"/>
                      <a:pt x="100" y="36"/>
                    </a:cubicBezTo>
                    <a:cubicBezTo>
                      <a:pt x="110" y="44"/>
                      <a:pt x="100" y="61"/>
                      <a:pt x="100" y="74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8" name="Freeform 13"/>
              <p:cNvSpPr>
                <a:spLocks noChangeArrowheads="1"/>
              </p:cNvSpPr>
              <p:nvPr/>
            </p:nvSpPr>
            <p:spPr bwMode="auto">
              <a:xfrm>
                <a:off x="4080" y="1171"/>
                <a:ext cx="744" cy="1421"/>
              </a:xfrm>
              <a:custGeom>
                <a:avLst/>
                <a:gdLst>
                  <a:gd name="T0" fmla="*/ 744 w 744"/>
                  <a:gd name="T1" fmla="*/ 0 h 1421"/>
                  <a:gd name="T2" fmla="*/ 0 w 744"/>
                  <a:gd name="T3" fmla="*/ 1421 h 1421"/>
                  <a:gd name="T4" fmla="*/ 0 60000 65536"/>
                  <a:gd name="T5" fmla="*/ 0 60000 65536"/>
                  <a:gd name="T6" fmla="*/ 0 w 744"/>
                  <a:gd name="T7" fmla="*/ 0 h 1421"/>
                  <a:gd name="T8" fmla="*/ 744 w 744"/>
                  <a:gd name="T9" fmla="*/ 1421 h 142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44" h="1421">
                    <a:moveTo>
                      <a:pt x="744" y="0"/>
                    </a:moveTo>
                    <a:lnTo>
                      <a:pt x="0" y="1421"/>
                    </a:lnTo>
                  </a:path>
                </a:pathLst>
              </a:cu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20" name="Object 14"/>
              <p:cNvGraphicFramePr>
                <a:graphicFrameLocks/>
              </p:cNvGraphicFramePr>
              <p:nvPr/>
            </p:nvGraphicFramePr>
            <p:xfrm>
              <a:off x="3840" y="2544"/>
              <a:ext cx="288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126725" imgH="126725" progId="Equation.2">
                      <p:embed/>
                    </p:oleObj>
                  </mc:Choice>
                  <mc:Fallback>
                    <p:oleObj name="Equation" r:id="rId19" imgW="126725" imgH="126725" progId="Equation.2">
                      <p:embed/>
                      <p:pic>
                        <p:nvPicPr>
                          <p:cNvPr id="17420" name="Object 1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2544"/>
                            <a:ext cx="288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1" name="Object 15"/>
              <p:cNvGraphicFramePr>
                <a:graphicFrameLocks/>
              </p:cNvGraphicFramePr>
              <p:nvPr/>
            </p:nvGraphicFramePr>
            <p:xfrm>
              <a:off x="4650" y="907"/>
              <a:ext cx="198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114151" imgH="164885" progId="Equation.2">
                      <p:embed/>
                    </p:oleObj>
                  </mc:Choice>
                  <mc:Fallback>
                    <p:oleObj name="Equation" r:id="rId21" imgW="114151" imgH="164885" progId="Equation.2">
                      <p:embed/>
                      <p:pic>
                        <p:nvPicPr>
                          <p:cNvPr id="17421" name="Object 1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0" y="907"/>
                            <a:ext cx="198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2" name="Object 16"/>
              <p:cNvGraphicFramePr>
                <a:graphicFrameLocks/>
              </p:cNvGraphicFramePr>
              <p:nvPr/>
            </p:nvGraphicFramePr>
            <p:xfrm>
              <a:off x="4128" y="768"/>
              <a:ext cx="192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114102" imgH="126780" progId="Equation.2">
                      <p:embed/>
                    </p:oleObj>
                  </mc:Choice>
                  <mc:Fallback>
                    <p:oleObj name="Equation" r:id="rId23" imgW="114102" imgH="126780" progId="Equation.2">
                      <p:embed/>
                      <p:pic>
                        <p:nvPicPr>
                          <p:cNvPr id="17422" name="Object 1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768"/>
                            <a:ext cx="192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3" name="Object 17"/>
              <p:cNvGraphicFramePr>
                <a:graphicFrameLocks/>
              </p:cNvGraphicFramePr>
              <p:nvPr/>
            </p:nvGraphicFramePr>
            <p:xfrm>
              <a:off x="3120" y="1084"/>
              <a:ext cx="277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152334" imgH="190417" progId="Equation.2">
                      <p:embed/>
                    </p:oleObj>
                  </mc:Choice>
                  <mc:Fallback>
                    <p:oleObj name="Equation" r:id="rId25" imgW="152334" imgH="190417" progId="Equation.2">
                      <p:embed/>
                      <p:pic>
                        <p:nvPicPr>
                          <p:cNvPr id="17423" name="Object 1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1084"/>
                            <a:ext cx="277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59" name="Line 18"/>
              <p:cNvSpPr>
                <a:spLocks noChangeShapeType="1"/>
              </p:cNvSpPr>
              <p:nvPr/>
            </p:nvSpPr>
            <p:spPr bwMode="auto">
              <a:xfrm>
                <a:off x="3456" y="907"/>
                <a:ext cx="0" cy="1008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7413" name="Object 19"/>
            <p:cNvGraphicFramePr>
              <a:graphicFrameLocks/>
            </p:cNvGraphicFramePr>
            <p:nvPr/>
          </p:nvGraphicFramePr>
          <p:xfrm>
            <a:off x="4128" y="2590"/>
            <a:ext cx="175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7" imgW="88707" imgH="164742" progId="Equation.3">
                    <p:embed/>
                  </p:oleObj>
                </mc:Choice>
                <mc:Fallback>
                  <p:oleObj name="公式" r:id="rId27" imgW="88707" imgH="164742" progId="Equation.3">
                    <p:embed/>
                    <p:pic>
                      <p:nvPicPr>
                        <p:cNvPr id="17413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590"/>
                          <a:ext cx="175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45" name="Group 20"/>
            <p:cNvGrpSpPr>
              <a:grpSpLocks/>
            </p:cNvGrpSpPr>
            <p:nvPr/>
          </p:nvGrpSpPr>
          <p:grpSpPr bwMode="auto">
            <a:xfrm>
              <a:off x="3408" y="1973"/>
              <a:ext cx="960" cy="380"/>
              <a:chOff x="3600" y="1440"/>
              <a:chExt cx="960" cy="380"/>
            </a:xfrm>
          </p:grpSpPr>
          <p:sp>
            <p:nvSpPr>
              <p:cNvPr id="17453" name="Oval 21"/>
              <p:cNvSpPr>
                <a:spLocks noChangeArrowheads="1"/>
              </p:cNvSpPr>
              <p:nvPr/>
            </p:nvSpPr>
            <p:spPr bwMode="auto">
              <a:xfrm>
                <a:off x="3600" y="1444"/>
                <a:ext cx="960" cy="376"/>
              </a:xfrm>
              <a:prstGeom prst="ellipse">
                <a:avLst/>
              </a:prstGeom>
              <a:noFill/>
              <a:ln w="38100">
                <a:solidFill>
                  <a:srgbClr val="333399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17417" name="Object 22"/>
              <p:cNvGraphicFramePr>
                <a:graphicFrameLocks/>
              </p:cNvGraphicFramePr>
              <p:nvPr/>
            </p:nvGraphicFramePr>
            <p:xfrm>
              <a:off x="4176" y="1440"/>
              <a:ext cx="252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114102" imgH="126780" progId="Equation.2">
                      <p:embed/>
                    </p:oleObj>
                  </mc:Choice>
                  <mc:Fallback>
                    <p:oleObj name="Equation" r:id="rId29" imgW="114102" imgH="126780" progId="Equation.2">
                      <p:embed/>
                      <p:pic>
                        <p:nvPicPr>
                          <p:cNvPr id="17417" name="Object 2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440"/>
                            <a:ext cx="252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54" name="Line 23"/>
              <p:cNvSpPr>
                <a:spLocks noChangeShapeType="1"/>
              </p:cNvSpPr>
              <p:nvPr/>
            </p:nvSpPr>
            <p:spPr bwMode="auto">
              <a:xfrm>
                <a:off x="4080" y="168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446" name="Group 24"/>
            <p:cNvGrpSpPr>
              <a:grpSpLocks/>
            </p:cNvGrpSpPr>
            <p:nvPr/>
          </p:nvGrpSpPr>
          <p:grpSpPr bwMode="auto">
            <a:xfrm>
              <a:off x="4368" y="2261"/>
              <a:ext cx="1056" cy="277"/>
              <a:chOff x="4560" y="1728"/>
              <a:chExt cx="1056" cy="277"/>
            </a:xfrm>
          </p:grpSpPr>
          <p:sp>
            <p:nvSpPr>
              <p:cNvPr id="17452" name="Line 25"/>
              <p:cNvSpPr>
                <a:spLocks noChangeShapeType="1"/>
              </p:cNvSpPr>
              <p:nvPr/>
            </p:nvSpPr>
            <p:spPr bwMode="auto">
              <a:xfrm>
                <a:off x="4560" y="1743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16" name="Object 26"/>
              <p:cNvGraphicFramePr>
                <a:graphicFrameLocks/>
              </p:cNvGraphicFramePr>
              <p:nvPr/>
            </p:nvGraphicFramePr>
            <p:xfrm>
              <a:off x="5017" y="1728"/>
              <a:ext cx="599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1" imgW="355292" imgH="215713" progId="Equation.3">
                      <p:embed/>
                    </p:oleObj>
                  </mc:Choice>
                  <mc:Fallback>
                    <p:oleObj name="公式" r:id="rId31" imgW="355292" imgH="215713" progId="Equation.3">
                      <p:embed/>
                      <p:pic>
                        <p:nvPicPr>
                          <p:cNvPr id="17416" name="Object 2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17" y="1728"/>
                            <a:ext cx="599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47" name="Group 27"/>
            <p:cNvGrpSpPr>
              <a:grpSpLocks/>
            </p:cNvGrpSpPr>
            <p:nvPr/>
          </p:nvGrpSpPr>
          <p:grpSpPr bwMode="auto">
            <a:xfrm>
              <a:off x="4272" y="2064"/>
              <a:ext cx="273" cy="528"/>
              <a:chOff x="4483" y="1536"/>
              <a:chExt cx="273" cy="528"/>
            </a:xfrm>
          </p:grpSpPr>
          <p:sp>
            <p:nvSpPr>
              <p:cNvPr id="17451" name="Line 28"/>
              <p:cNvSpPr>
                <a:spLocks noChangeShapeType="1"/>
              </p:cNvSpPr>
              <p:nvPr/>
            </p:nvSpPr>
            <p:spPr bwMode="auto">
              <a:xfrm flipV="1">
                <a:off x="4512" y="1536"/>
                <a:ext cx="144" cy="288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15" name="Object 29"/>
              <p:cNvGraphicFramePr>
                <a:graphicFrameLocks noChangeAspect="1"/>
              </p:cNvGraphicFramePr>
              <p:nvPr/>
            </p:nvGraphicFramePr>
            <p:xfrm>
              <a:off x="4483" y="1776"/>
              <a:ext cx="27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3" imgW="190417" imgH="203112" progId="Equation.3">
                      <p:embed/>
                    </p:oleObj>
                  </mc:Choice>
                  <mc:Fallback>
                    <p:oleObj name="公式" r:id="rId33" imgW="190417" imgH="203112" progId="Equation.3">
                      <p:embed/>
                      <p:pic>
                        <p:nvPicPr>
                          <p:cNvPr id="17415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3" y="1776"/>
                            <a:ext cx="273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414" name="Object 39"/>
            <p:cNvGraphicFramePr>
              <a:graphicFrameLocks/>
            </p:cNvGraphicFramePr>
            <p:nvPr/>
          </p:nvGraphicFramePr>
          <p:xfrm>
            <a:off x="4848" y="1781"/>
            <a:ext cx="541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5" imgW="533169" imgH="406224" progId="Equation.3">
                    <p:embed/>
                  </p:oleObj>
                </mc:Choice>
                <mc:Fallback>
                  <p:oleObj name="公式" r:id="rId35" imgW="533169" imgH="406224" progId="Equation.3">
                    <p:embed/>
                    <p:pic>
                      <p:nvPicPr>
                        <p:cNvPr id="17414" name="Object 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781"/>
                          <a:ext cx="541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48" name="Group 40"/>
            <p:cNvGrpSpPr>
              <a:grpSpLocks/>
            </p:cNvGrpSpPr>
            <p:nvPr/>
          </p:nvGrpSpPr>
          <p:grpSpPr bwMode="auto">
            <a:xfrm>
              <a:off x="4488" y="1838"/>
              <a:ext cx="465" cy="429"/>
              <a:chOff x="4680" y="1305"/>
              <a:chExt cx="465" cy="429"/>
            </a:xfrm>
          </p:grpSpPr>
          <p:sp>
            <p:nvSpPr>
              <p:cNvPr id="17449" name="Freeform 41"/>
              <p:cNvSpPr>
                <a:spLocks/>
              </p:cNvSpPr>
              <p:nvPr/>
            </p:nvSpPr>
            <p:spPr bwMode="auto">
              <a:xfrm>
                <a:off x="4680" y="1488"/>
                <a:ext cx="122" cy="246"/>
              </a:xfrm>
              <a:custGeom>
                <a:avLst/>
                <a:gdLst>
                  <a:gd name="T0" fmla="*/ 0 w 122"/>
                  <a:gd name="T1" fmla="*/ 0 h 246"/>
                  <a:gd name="T2" fmla="*/ 96 w 122"/>
                  <a:gd name="T3" fmla="*/ 36 h 246"/>
                  <a:gd name="T4" fmla="*/ 120 w 122"/>
                  <a:gd name="T5" fmla="*/ 144 h 246"/>
                  <a:gd name="T6" fmla="*/ 84 w 122"/>
                  <a:gd name="T7" fmla="*/ 246 h 2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2"/>
                  <a:gd name="T13" fmla="*/ 0 h 246"/>
                  <a:gd name="T14" fmla="*/ 122 w 122"/>
                  <a:gd name="T15" fmla="*/ 246 h 2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2" h="246">
                    <a:moveTo>
                      <a:pt x="0" y="0"/>
                    </a:moveTo>
                    <a:cubicBezTo>
                      <a:pt x="16" y="6"/>
                      <a:pt x="76" y="12"/>
                      <a:pt x="96" y="36"/>
                    </a:cubicBezTo>
                    <a:cubicBezTo>
                      <a:pt x="116" y="60"/>
                      <a:pt x="122" y="109"/>
                      <a:pt x="120" y="144"/>
                    </a:cubicBezTo>
                    <a:cubicBezTo>
                      <a:pt x="118" y="179"/>
                      <a:pt x="91" y="225"/>
                      <a:pt x="84" y="246"/>
                    </a:cubicBezTo>
                  </a:path>
                </a:pathLst>
              </a:custGeom>
              <a:noFill/>
              <a:ln w="38100" cap="flat" cmpd="sng">
                <a:solidFill>
                  <a:srgbClr val="A5002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0" name="Text Box 42"/>
              <p:cNvSpPr txBox="1">
                <a:spLocks noChangeArrowheads="1"/>
              </p:cNvSpPr>
              <p:nvPr/>
            </p:nvSpPr>
            <p:spPr bwMode="auto">
              <a:xfrm>
                <a:off x="4799" y="1305"/>
                <a:ext cx="34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200" i="1"/>
                  <a:t>θ</a:t>
                </a:r>
              </a:p>
            </p:txBody>
          </p:sp>
        </p:grpSp>
      </p:grpSp>
      <p:sp>
        <p:nvSpPr>
          <p:cNvPr id="17442" name="Text Box 38"/>
          <p:cNvSpPr txBox="1">
            <a:spLocks noChangeArrowheads="1"/>
          </p:cNvSpPr>
          <p:nvPr/>
        </p:nvSpPr>
        <p:spPr bwMode="auto">
          <a:xfrm>
            <a:off x="5890741" y="5957887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990000"/>
                </a:solidFill>
                <a:latin typeface="宋体" panose="02010600030101010101" pitchFamily="2" charset="-122"/>
              </a:rPr>
              <a:t>电动势沿</a:t>
            </a:r>
            <a:r>
              <a:rPr lang="en-US" altLang="zh-CN">
                <a:solidFill>
                  <a:srgbClr val="990000"/>
                </a:solidFill>
                <a:latin typeface="宋体" panose="02010600030101010101" pitchFamily="2" charset="-122"/>
              </a:rPr>
              <a:t>ab</a:t>
            </a:r>
            <a:r>
              <a:rPr lang="zh-CN" altLang="en-US">
                <a:solidFill>
                  <a:srgbClr val="990000"/>
                </a:solidFill>
                <a:latin typeface="宋体" panose="02010600030101010101" pitchFamily="2" charset="-122"/>
              </a:rPr>
              <a:t>升高</a:t>
            </a:r>
            <a:endParaRPr lang="zh-CN" altLang="en-US" i="1">
              <a:solidFill>
                <a:srgbClr val="990000"/>
              </a:solidFill>
              <a:sym typeface="Monotype Sorts" pitchFamily="2" charset="2"/>
            </a:endParaRPr>
          </a:p>
        </p:txBody>
      </p: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228600" y="2852936"/>
            <a:ext cx="4267200" cy="519113"/>
            <a:chOff x="384" y="1593"/>
            <a:chExt cx="2688" cy="327"/>
          </a:xfrm>
        </p:grpSpPr>
        <p:graphicFrame>
          <p:nvGraphicFramePr>
            <p:cNvPr id="17412" name="Object 30"/>
            <p:cNvGraphicFramePr>
              <a:graphicFrameLocks/>
            </p:cNvGraphicFramePr>
            <p:nvPr/>
          </p:nvGraphicFramePr>
          <p:xfrm>
            <a:off x="384" y="1593"/>
            <a:ext cx="108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660113" imgH="215806" progId="Equation.DSMT4">
                    <p:embed/>
                  </p:oleObj>
                </mc:Choice>
                <mc:Fallback>
                  <p:oleObj name="Equation" r:id="rId37" imgW="660113" imgH="215806" progId="Equation.DSMT4">
                    <p:embed/>
                    <p:pic>
                      <p:nvPicPr>
                        <p:cNvPr id="17412" name="Object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593"/>
                          <a:ext cx="108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1" name="Text Box 46"/>
            <p:cNvSpPr txBox="1">
              <a:spLocks noChangeArrowheads="1"/>
            </p:cNvSpPr>
            <p:nvPr/>
          </p:nvSpPr>
          <p:spPr bwMode="auto">
            <a:xfrm>
              <a:off x="1536" y="1632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/>
                <a:t>沿极轴向外</a:t>
              </a:r>
            </a:p>
          </p:txBody>
        </p: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228600" y="2399506"/>
            <a:ext cx="4876800" cy="487363"/>
            <a:chOff x="96" y="1872"/>
            <a:chExt cx="3072" cy="307"/>
          </a:xfrm>
        </p:grpSpPr>
        <p:graphicFrame>
          <p:nvGraphicFramePr>
            <p:cNvPr id="17411" name="Object 31"/>
            <p:cNvGraphicFramePr>
              <a:graphicFrameLocks/>
            </p:cNvGraphicFramePr>
            <p:nvPr/>
          </p:nvGraphicFramePr>
          <p:xfrm>
            <a:off x="96" y="1872"/>
            <a:ext cx="1927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1091726" imgH="203112" progId="Equation.DSMT4">
                    <p:embed/>
                  </p:oleObj>
                </mc:Choice>
                <mc:Fallback>
                  <p:oleObj name="Equation" r:id="rId39" imgW="1091726" imgH="203112" progId="Equation.DSMT4">
                    <p:embed/>
                    <p:pic>
                      <p:nvPicPr>
                        <p:cNvPr id="17411" name="Object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1872"/>
                          <a:ext cx="1927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0" name="Text Box 48"/>
            <p:cNvSpPr txBox="1">
              <a:spLocks noChangeArrowheads="1"/>
            </p:cNvSpPr>
            <p:nvPr/>
          </p:nvSpPr>
          <p:spPr bwMode="auto">
            <a:xfrm>
              <a:off x="2064" y="1872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/>
                <a:t>指向纸内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2" grpId="0"/>
      <p:bldP spid="174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304800" y="1020763"/>
            <a:ext cx="5130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accent2"/>
                </a:solidFill>
              </a:rPr>
              <a:t>一、感生电动势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807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accent2"/>
                </a:solidFill>
              </a:rPr>
              <a:t>根据法拉第电磁感应定律，</a:t>
            </a:r>
            <a:r>
              <a:rPr lang="zh-CN" altLang="en-US" sz="3200">
                <a:solidFill>
                  <a:srgbClr val="CC3300"/>
                </a:solidFill>
              </a:rPr>
              <a:t>感应电动势</a:t>
            </a:r>
            <a:r>
              <a:rPr lang="zh-CN" altLang="en-US" sz="2800">
                <a:solidFill>
                  <a:schemeClr val="accent2"/>
                </a:solidFill>
              </a:rPr>
              <a:t>的一般表示式为：</a:t>
            </a: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2590800" y="2133600"/>
          <a:ext cx="3543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33721" imgH="876204" progId="Equation.DSMT4">
                  <p:embed/>
                </p:oleObj>
              </mc:Choice>
              <mc:Fallback>
                <p:oleObj name="Equation" r:id="rId3" imgW="3533721" imgH="876204" progId="Equation.DSMT4">
                  <p:embed/>
                  <p:pic>
                    <p:nvPicPr>
                      <p:cNvPr id="59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33600"/>
                        <a:ext cx="3543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399" name="Text Box 7"/>
              <p:cNvSpPr txBox="1">
                <a:spLocks noChangeArrowheads="1"/>
              </p:cNvSpPr>
              <p:nvPr/>
            </p:nvSpPr>
            <p:spPr bwMode="auto">
              <a:xfrm>
                <a:off x="539552" y="3048000"/>
                <a:ext cx="511627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solidFill>
                      <a:schemeClr val="accent2"/>
                    </a:solidFill>
                  </a:rPr>
                  <a:t>设磁场均匀且有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𝚽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𝑩𝑺</m:t>
                    </m:r>
                  </m:oMath>
                </a14:m>
                <a:r>
                  <a:rPr lang="zh-CN" altLang="en-US" sz="2800">
                    <a:solidFill>
                      <a:schemeClr val="accent2"/>
                    </a:solidFill>
                  </a:rPr>
                  <a:t>，于是</a:t>
                </a:r>
              </a:p>
            </p:txBody>
          </p:sp>
        </mc:Choice>
        <mc:Fallback xmlns="">
          <p:sp>
            <p:nvSpPr>
              <p:cNvPr id="5939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3048000"/>
                <a:ext cx="5116272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2503" t="-15116" r="-1669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066800" y="4852243"/>
            <a:ext cx="3619500" cy="1889125"/>
            <a:chOff x="1077" y="2951"/>
            <a:chExt cx="2280" cy="1190"/>
          </a:xfrm>
        </p:grpSpPr>
        <p:sp>
          <p:nvSpPr>
            <p:cNvPr id="22545" name="AutoShape 9"/>
            <p:cNvSpPr>
              <a:spLocks noChangeArrowheads="1"/>
            </p:cNvSpPr>
            <p:nvPr/>
          </p:nvSpPr>
          <p:spPr bwMode="auto">
            <a:xfrm rot="19778128">
              <a:off x="2595" y="2951"/>
              <a:ext cx="762" cy="143"/>
            </a:xfrm>
            <a:prstGeom prst="leftArrow">
              <a:avLst>
                <a:gd name="adj1" fmla="val 50000"/>
                <a:gd name="adj2" fmla="val 13321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46" name="Text Box 10"/>
            <p:cNvSpPr txBox="1">
              <a:spLocks noChangeArrowheads="1"/>
            </p:cNvSpPr>
            <p:nvPr/>
          </p:nvSpPr>
          <p:spPr bwMode="auto">
            <a:xfrm>
              <a:off x="1077" y="3007"/>
              <a:ext cx="1851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190750" indent="-2190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CC3300"/>
                  </a:solidFill>
                </a:rPr>
                <a:t>感生电动势：</a:t>
              </a:r>
            </a:p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</a:rPr>
                <a:t>由于磁场随时</a:t>
              </a:r>
            </a:p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</a:rPr>
                <a:t>间变化而引起</a:t>
              </a:r>
            </a:p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</a:rPr>
                <a:t>的感应电动势。</a:t>
              </a:r>
            </a:p>
          </p:txBody>
        </p:sp>
      </p:grp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27923" y="140368"/>
            <a:ext cx="3895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>
                <a:solidFill>
                  <a:srgbClr val="C00000"/>
                </a:solidFill>
                <a:latin typeface="宋体" panose="02010600030101010101" pitchFamily="2" charset="-122"/>
              </a:rPr>
              <a:t>4.2.2 </a:t>
            </a:r>
            <a:r>
              <a:rPr lang="zh-CN" altLang="en-US" sz="3600" dirty="0">
                <a:solidFill>
                  <a:srgbClr val="C00000"/>
                </a:solidFill>
                <a:latin typeface="宋体" panose="02010600030101010101" pitchFamily="2" charset="-122"/>
              </a:rPr>
              <a:t>感生电动势</a:t>
            </a:r>
            <a:endParaRPr lang="en-US" altLang="zh-CN" sz="3600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899592" y="3573016"/>
          <a:ext cx="5584920" cy="939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61960" imgH="393480" progId="Equation.DSMT4">
                  <p:embed/>
                </p:oleObj>
              </mc:Choice>
              <mc:Fallback>
                <p:oleObj name="Equation" r:id="rId7" imgW="2361960" imgH="393480" progId="Equation.DSMT4">
                  <p:embed/>
                  <p:pic>
                    <p:nvPicPr>
                      <p:cNvPr id="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573016"/>
                        <a:ext cx="5584920" cy="939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886200" y="4529387"/>
            <a:ext cx="4114800" cy="2135781"/>
            <a:chOff x="3886200" y="4529387"/>
            <a:chExt cx="4114800" cy="2135781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886200" y="4864943"/>
              <a:ext cx="4114800" cy="1800225"/>
              <a:chOff x="2832" y="2976"/>
              <a:chExt cx="2592" cy="1134"/>
            </a:xfrm>
          </p:grpSpPr>
          <p:sp>
            <p:nvSpPr>
              <p:cNvPr id="22543" name="Text Box 12"/>
              <p:cNvSpPr txBox="1">
                <a:spLocks noChangeArrowheads="1"/>
              </p:cNvSpPr>
              <p:nvPr/>
            </p:nvSpPr>
            <p:spPr bwMode="auto">
              <a:xfrm>
                <a:off x="3696" y="2976"/>
                <a:ext cx="1728" cy="1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rgbClr val="CC3300"/>
                  </a:buClr>
                  <a:buFont typeface="Wingdings" panose="05000000000000000000" pitchFamily="2" charset="2"/>
                  <a:buNone/>
                </a:pPr>
                <a:r>
                  <a:rPr lang="zh-CN" altLang="en-US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动生电动势</a:t>
                </a: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:</a:t>
                </a:r>
                <a:endPara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  <a:p>
                <a:pPr>
                  <a:buClr>
                    <a:srgbClr val="CC3300"/>
                  </a:buClr>
                  <a:buFont typeface="Wingdings" panose="05000000000000000000" pitchFamily="2" charset="2"/>
                  <a:buNone/>
                </a:pPr>
                <a:r>
                  <a:rPr lang="zh-CN" altLang="en-US" sz="2800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导体在稳恒磁场中运动时</a:t>
                </a:r>
                <a:r>
                  <a:rPr lang="en-US" altLang="zh-CN" sz="2800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,</a:t>
                </a:r>
                <a:r>
                  <a:rPr lang="zh-CN" altLang="en-US" sz="2800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所产生感应电动势。</a:t>
                </a:r>
              </a:p>
            </p:txBody>
          </p:sp>
          <p:sp>
            <p:nvSpPr>
              <p:cNvPr id="22544" name="Text Box 17"/>
              <p:cNvSpPr txBox="1">
                <a:spLocks noChangeArrowheads="1"/>
              </p:cNvSpPr>
              <p:nvPr/>
            </p:nvSpPr>
            <p:spPr bwMode="auto">
              <a:xfrm>
                <a:off x="2832" y="3600"/>
                <a:ext cx="8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/>
                  <a:t>  </a:t>
                </a:r>
              </a:p>
            </p:txBody>
          </p:sp>
        </p:grpSp>
        <p:sp>
          <p:nvSpPr>
            <p:cNvPr id="18" name="AutoShape 9"/>
            <p:cNvSpPr>
              <a:spLocks noChangeArrowheads="1"/>
            </p:cNvSpPr>
            <p:nvPr/>
          </p:nvSpPr>
          <p:spPr bwMode="auto">
            <a:xfrm rot="14720414" flipV="1">
              <a:off x="6119405" y="4640509"/>
              <a:ext cx="393927" cy="171684"/>
            </a:xfrm>
            <a:prstGeom prst="leftArrow">
              <a:avLst>
                <a:gd name="adj1" fmla="val 50000"/>
                <a:gd name="adj2" fmla="val 13321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538923" y="2492896"/>
            <a:ext cx="2484437" cy="2328882"/>
            <a:chOff x="6659563" y="2756302"/>
            <a:chExt cx="2088901" cy="18966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bject 5"/>
                <p:cNvSpPr txBox="1"/>
                <p:nvPr/>
              </p:nvSpPr>
              <p:spPr bwMode="auto">
                <a:xfrm>
                  <a:off x="6659563" y="3619500"/>
                  <a:ext cx="1852612" cy="10334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600" b="1" i="1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∮"/>
                            <m:limLoc m:val="undOvr"/>
                            <m:supHide m:val="on"/>
                            <m:ctrlPr>
                              <a:rPr lang="zh-CN" altLang="en-US" sz="2600" i="1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600" b="1" i="1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sz="2600" i="1">
                                    <a:solidFill>
                                      <a:srgbClr val="33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600" i="1">
                                        <a:solidFill>
                                          <a:srgbClr val="33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600" b="1" i="1">
                                        <a:solidFill>
                                          <a:srgbClr val="33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600" b="1" i="1">
                                    <a:solidFill>
                                      <a:srgbClr val="3333CC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zh-CN" altLang="en-US" sz="2600" b="1" i="1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zh-CN" altLang="en-US" sz="2600" b="1" i="1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600" i="1">
                                    <a:solidFill>
                                      <a:srgbClr val="33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600" b="1" i="1">
                                    <a:solidFill>
                                      <a:srgbClr val="3333CC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59563" y="3619500"/>
                  <a:ext cx="1852612" cy="10334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标注 6"/>
            <p:cNvSpPr/>
            <p:nvPr/>
          </p:nvSpPr>
          <p:spPr bwMode="auto">
            <a:xfrm>
              <a:off x="7020272" y="2756302"/>
              <a:ext cx="1728192" cy="600690"/>
            </a:xfrm>
            <a:prstGeom prst="wedgeRectCallout">
              <a:avLst>
                <a:gd name="adj1" fmla="val -20833"/>
                <a:gd name="adj2" fmla="val 91404"/>
              </a:avLst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非静电力场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utoUpdateAnimBg="0"/>
      <p:bldP spid="5939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81400" y="4191000"/>
            <a:ext cx="960438" cy="503238"/>
            <a:chOff x="240" y="864"/>
            <a:chExt cx="1240" cy="524"/>
          </a:xfrm>
        </p:grpSpPr>
        <p:grpSp>
          <p:nvGrpSpPr>
            <p:cNvPr id="1061" name="Group 3"/>
            <p:cNvGrpSpPr>
              <a:grpSpLocks/>
            </p:cNvGrpSpPr>
            <p:nvPr/>
          </p:nvGrpSpPr>
          <p:grpSpPr bwMode="auto">
            <a:xfrm>
              <a:off x="240" y="864"/>
              <a:ext cx="1240" cy="184"/>
              <a:chOff x="484" y="868"/>
              <a:chExt cx="1240" cy="184"/>
            </a:xfrm>
          </p:grpSpPr>
          <p:sp>
            <p:nvSpPr>
              <p:cNvPr id="1064" name="Rectangle 4"/>
              <p:cNvSpPr>
                <a:spLocks noChangeArrowheads="1"/>
              </p:cNvSpPr>
              <p:nvPr/>
            </p:nvSpPr>
            <p:spPr bwMode="auto">
              <a:xfrm>
                <a:off x="1108" y="868"/>
                <a:ext cx="616" cy="184"/>
              </a:xfrm>
              <a:prstGeom prst="rect">
                <a:avLst/>
              </a:prstGeom>
              <a:solidFill>
                <a:srgbClr val="CC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65" name="Rectangle 5"/>
              <p:cNvSpPr>
                <a:spLocks noChangeArrowheads="1"/>
              </p:cNvSpPr>
              <p:nvPr/>
            </p:nvSpPr>
            <p:spPr bwMode="auto">
              <a:xfrm>
                <a:off x="484" y="868"/>
                <a:ext cx="616" cy="184"/>
              </a:xfrm>
              <a:prstGeom prst="rect">
                <a:avLst/>
              </a:prstGeom>
              <a:solidFill>
                <a:srgbClr val="FF00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062" name="Group 6"/>
            <p:cNvGrpSpPr>
              <a:grpSpLocks/>
            </p:cNvGrpSpPr>
            <p:nvPr/>
          </p:nvGrpSpPr>
          <p:grpSpPr bwMode="auto">
            <a:xfrm>
              <a:off x="528" y="1104"/>
              <a:ext cx="757" cy="284"/>
              <a:chOff x="816" y="1104"/>
              <a:chExt cx="757" cy="284"/>
            </a:xfrm>
          </p:grpSpPr>
          <p:sp>
            <p:nvSpPr>
              <p:cNvPr id="1063" name="Line 7"/>
              <p:cNvSpPr>
                <a:spLocks noChangeShapeType="1"/>
              </p:cNvSpPr>
              <p:nvPr/>
            </p:nvSpPr>
            <p:spPr bwMode="auto">
              <a:xfrm>
                <a:off x="816" y="1248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7" name="Object 8"/>
              <p:cNvGraphicFramePr>
                <a:graphicFrameLocks noChangeAspect="1"/>
              </p:cNvGraphicFramePr>
              <p:nvPr/>
            </p:nvGraphicFramePr>
            <p:xfrm>
              <a:off x="1344" y="1104"/>
              <a:ext cx="229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14201" imgH="139579" progId="Equation.3">
                      <p:embed/>
                    </p:oleObj>
                  </mc:Choice>
                  <mc:Fallback>
                    <p:oleObj name="公式" r:id="rId2" imgW="114201" imgH="139579" progId="Equation.3">
                      <p:embed/>
                      <p:pic>
                        <p:nvPicPr>
                          <p:cNvPr id="1027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1104"/>
                            <a:ext cx="229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871538"/>
            <a:ext cx="9144000" cy="76200"/>
          </a:xfrm>
          <a:prstGeom prst="rect">
            <a:avLst/>
          </a:prstGeom>
          <a:gradFill rotWithShape="1">
            <a:gsLst>
              <a:gs pos="0">
                <a:srgbClr val="FF6600">
                  <a:alpha val="32001"/>
                </a:srgbClr>
              </a:gs>
              <a:gs pos="50000">
                <a:srgbClr val="CC3300"/>
              </a:gs>
              <a:gs pos="100000">
                <a:srgbClr val="FF6600">
                  <a:alpha val="32001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88938" y="2435225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chemeClr val="accent2"/>
                </a:solidFill>
              </a:rPr>
              <a:t>一、电磁感应现象</a:t>
            </a:r>
            <a:endParaRPr lang="en-US" altLang="zh-CN" sz="3200">
              <a:solidFill>
                <a:schemeClr val="accent2"/>
              </a:solidFill>
            </a:endParaRP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1116013" y="5373688"/>
            <a:ext cx="7056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chemeClr val="accent2"/>
                </a:solidFill>
              </a:rPr>
              <a:t>当</a:t>
            </a:r>
            <a:r>
              <a:rPr lang="zh-CN" altLang="en-US" sz="2800">
                <a:solidFill>
                  <a:srgbClr val="CC3300"/>
                </a:solidFill>
              </a:rPr>
              <a:t>磁场强弱发生变化</a:t>
            </a:r>
            <a:r>
              <a:rPr lang="zh-CN" altLang="en-US" sz="2800">
                <a:solidFill>
                  <a:schemeClr val="accent2"/>
                </a:solidFill>
              </a:rPr>
              <a:t>时</a:t>
            </a:r>
            <a:r>
              <a:rPr lang="en-US" altLang="zh-CN" sz="2800">
                <a:solidFill>
                  <a:schemeClr val="accent2"/>
                </a:solidFill>
              </a:rPr>
              <a:t>, </a:t>
            </a:r>
            <a:r>
              <a:rPr lang="zh-CN" altLang="en-US" sz="2800">
                <a:solidFill>
                  <a:schemeClr val="accent2"/>
                </a:solidFill>
              </a:rPr>
              <a:t>磁场感应出电流。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1108075" y="3140075"/>
            <a:ext cx="4095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solidFill>
                  <a:schemeClr val="accent2"/>
                </a:solidFill>
              </a:rPr>
              <a:t>1831</a:t>
            </a:r>
            <a:r>
              <a:rPr lang="zh-CN" altLang="en-US" sz="2800">
                <a:solidFill>
                  <a:schemeClr val="accent2"/>
                </a:solidFill>
              </a:rPr>
              <a:t>法拉第于实验中发现</a:t>
            </a: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549525" y="4086225"/>
            <a:ext cx="1676400" cy="1143000"/>
            <a:chOff x="2064" y="672"/>
            <a:chExt cx="1488" cy="1056"/>
          </a:xfrm>
        </p:grpSpPr>
        <p:sp>
          <p:nvSpPr>
            <p:cNvPr id="1045" name="Freeform 15"/>
            <p:cNvSpPr>
              <a:spLocks noChangeArrowheads="1"/>
            </p:cNvSpPr>
            <p:nvPr/>
          </p:nvSpPr>
          <p:spPr bwMode="auto">
            <a:xfrm>
              <a:off x="2065" y="840"/>
              <a:ext cx="335" cy="5"/>
            </a:xfrm>
            <a:custGeom>
              <a:avLst/>
              <a:gdLst>
                <a:gd name="T0" fmla="*/ 335 w 335"/>
                <a:gd name="T1" fmla="*/ 0 h 5"/>
                <a:gd name="T2" fmla="*/ 0 w 335"/>
                <a:gd name="T3" fmla="*/ 5 h 5"/>
                <a:gd name="T4" fmla="*/ 0 60000 65536"/>
                <a:gd name="T5" fmla="*/ 0 60000 65536"/>
                <a:gd name="T6" fmla="*/ 0 w 335"/>
                <a:gd name="T7" fmla="*/ 0 h 5"/>
                <a:gd name="T8" fmla="*/ 335 w 335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5" h="5">
                  <a:moveTo>
                    <a:pt x="335" y="0"/>
                  </a:moveTo>
                  <a:lnTo>
                    <a:pt x="0" y="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Line 16"/>
            <p:cNvSpPr>
              <a:spLocks noChangeShapeType="1"/>
            </p:cNvSpPr>
            <p:nvPr/>
          </p:nvSpPr>
          <p:spPr bwMode="auto">
            <a:xfrm>
              <a:off x="2064" y="844"/>
              <a:ext cx="0" cy="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Oval 17"/>
            <p:cNvSpPr>
              <a:spLocks noChangeArrowheads="1"/>
            </p:cNvSpPr>
            <p:nvPr/>
          </p:nvSpPr>
          <p:spPr bwMode="auto">
            <a:xfrm>
              <a:off x="2577" y="1410"/>
              <a:ext cx="304" cy="266"/>
            </a:xfrm>
            <a:prstGeom prst="ellipse">
              <a:avLst/>
            </a:prstGeom>
            <a:solidFill>
              <a:srgbClr val="CCCC00"/>
            </a:solidFill>
            <a:ln w="12700">
              <a:solidFill>
                <a:srgbClr val="CCCC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" name="Line 18"/>
            <p:cNvSpPr>
              <a:spLocks noChangeShapeType="1"/>
            </p:cNvSpPr>
            <p:nvPr/>
          </p:nvSpPr>
          <p:spPr bwMode="auto">
            <a:xfrm>
              <a:off x="2064" y="1532"/>
              <a:ext cx="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Freeform 19"/>
            <p:cNvSpPr>
              <a:spLocks noChangeArrowheads="1"/>
            </p:cNvSpPr>
            <p:nvPr/>
          </p:nvSpPr>
          <p:spPr bwMode="auto">
            <a:xfrm>
              <a:off x="3108" y="888"/>
              <a:ext cx="444" cy="6"/>
            </a:xfrm>
            <a:custGeom>
              <a:avLst/>
              <a:gdLst>
                <a:gd name="T0" fmla="*/ 0 w 444"/>
                <a:gd name="T1" fmla="*/ 0 h 6"/>
                <a:gd name="T2" fmla="*/ 444 w 444"/>
                <a:gd name="T3" fmla="*/ 6 h 6"/>
                <a:gd name="T4" fmla="*/ 0 60000 65536"/>
                <a:gd name="T5" fmla="*/ 0 60000 65536"/>
                <a:gd name="T6" fmla="*/ 0 w 444"/>
                <a:gd name="T7" fmla="*/ 0 h 6"/>
                <a:gd name="T8" fmla="*/ 444 w 444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6">
                  <a:moveTo>
                    <a:pt x="0" y="0"/>
                  </a:moveTo>
                  <a:lnTo>
                    <a:pt x="444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Line 20"/>
            <p:cNvSpPr>
              <a:spLocks noChangeShapeType="1"/>
            </p:cNvSpPr>
            <p:nvPr/>
          </p:nvSpPr>
          <p:spPr bwMode="auto">
            <a:xfrm>
              <a:off x="3552" y="893"/>
              <a:ext cx="0" cy="6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" name="Object 21"/>
            <p:cNvGraphicFramePr>
              <a:graphicFrameLocks noChangeAspect="1"/>
            </p:cNvGraphicFramePr>
            <p:nvPr/>
          </p:nvGraphicFramePr>
          <p:xfrm>
            <a:off x="2577" y="1399"/>
            <a:ext cx="31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64814" imgH="177492" progId="Equation.3">
                    <p:embed/>
                  </p:oleObj>
                </mc:Choice>
                <mc:Fallback>
                  <p:oleObj name="公式" r:id="rId4" imgW="164814" imgH="177492" progId="Equation.3">
                    <p:embed/>
                    <p:pic>
                      <p:nvPicPr>
                        <p:cNvPr id="1026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7" y="1399"/>
                          <a:ext cx="31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1" name="Line 22"/>
            <p:cNvSpPr>
              <a:spLocks noChangeShapeType="1"/>
            </p:cNvSpPr>
            <p:nvPr/>
          </p:nvSpPr>
          <p:spPr bwMode="auto">
            <a:xfrm>
              <a:off x="2885" y="1509"/>
              <a:ext cx="6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Freeform 23"/>
            <p:cNvSpPr>
              <a:spLocks/>
            </p:cNvSpPr>
            <p:nvPr/>
          </p:nvSpPr>
          <p:spPr bwMode="auto">
            <a:xfrm>
              <a:off x="2394" y="672"/>
              <a:ext cx="112" cy="180"/>
            </a:xfrm>
            <a:custGeom>
              <a:avLst/>
              <a:gdLst>
                <a:gd name="T0" fmla="*/ 112 w 112"/>
                <a:gd name="T1" fmla="*/ 17 h 180"/>
                <a:gd name="T2" fmla="*/ 82 w 112"/>
                <a:gd name="T3" fmla="*/ 4 h 180"/>
                <a:gd name="T4" fmla="*/ 44 w 112"/>
                <a:gd name="T5" fmla="*/ 39 h 180"/>
                <a:gd name="T6" fmla="*/ 10 w 112"/>
                <a:gd name="T7" fmla="*/ 153 h 180"/>
                <a:gd name="T8" fmla="*/ 6 w 112"/>
                <a:gd name="T9" fmla="*/ 177 h 180"/>
                <a:gd name="T10" fmla="*/ 0 w 112"/>
                <a:gd name="T11" fmla="*/ 171 h 180"/>
                <a:gd name="T12" fmla="*/ 3 w 112"/>
                <a:gd name="T13" fmla="*/ 180 h 1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"/>
                <a:gd name="T22" fmla="*/ 0 h 180"/>
                <a:gd name="T23" fmla="*/ 112 w 112"/>
                <a:gd name="T24" fmla="*/ 180 h 1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" h="180">
                  <a:moveTo>
                    <a:pt x="112" y="17"/>
                  </a:moveTo>
                  <a:cubicBezTo>
                    <a:pt x="106" y="14"/>
                    <a:pt x="94" y="0"/>
                    <a:pt x="82" y="4"/>
                  </a:cubicBezTo>
                  <a:cubicBezTo>
                    <a:pt x="70" y="8"/>
                    <a:pt x="56" y="14"/>
                    <a:pt x="44" y="39"/>
                  </a:cubicBezTo>
                  <a:cubicBezTo>
                    <a:pt x="32" y="63"/>
                    <a:pt x="16" y="130"/>
                    <a:pt x="10" y="153"/>
                  </a:cubicBezTo>
                  <a:cubicBezTo>
                    <a:pt x="4" y="176"/>
                    <a:pt x="8" y="174"/>
                    <a:pt x="6" y="177"/>
                  </a:cubicBezTo>
                  <a:cubicBezTo>
                    <a:pt x="4" y="180"/>
                    <a:pt x="0" y="171"/>
                    <a:pt x="0" y="171"/>
                  </a:cubicBezTo>
                  <a:cubicBezTo>
                    <a:pt x="0" y="171"/>
                    <a:pt x="3" y="178"/>
                    <a:pt x="3" y="180"/>
                  </a:cubicBezTo>
                </a:path>
              </a:pathLst>
            </a:custGeom>
            <a:noFill/>
            <a:ln w="57150" cmpd="sng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Freeform 24"/>
            <p:cNvSpPr>
              <a:spLocks/>
            </p:cNvSpPr>
            <p:nvPr/>
          </p:nvSpPr>
          <p:spPr bwMode="auto">
            <a:xfrm>
              <a:off x="2477" y="673"/>
              <a:ext cx="117" cy="426"/>
            </a:xfrm>
            <a:custGeom>
              <a:avLst/>
              <a:gdLst>
                <a:gd name="T0" fmla="*/ 111 w 110"/>
                <a:gd name="T1" fmla="*/ 13 h 539"/>
                <a:gd name="T2" fmla="*/ 79 w 110"/>
                <a:gd name="T3" fmla="*/ 3 h 539"/>
                <a:gd name="T4" fmla="*/ 38 w 110"/>
                <a:gd name="T5" fmla="*/ 31 h 539"/>
                <a:gd name="T6" fmla="*/ 2 w 110"/>
                <a:gd name="T7" fmla="*/ 121 h 539"/>
                <a:gd name="T8" fmla="*/ 24 w 110"/>
                <a:gd name="T9" fmla="*/ 266 h 539"/>
                <a:gd name="T10" fmla="*/ 74 w 110"/>
                <a:gd name="T11" fmla="*/ 328 h 539"/>
                <a:gd name="T12" fmla="*/ 124 w 110"/>
                <a:gd name="T13" fmla="*/ 318 h 5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539"/>
                <a:gd name="T23" fmla="*/ 110 w 110"/>
                <a:gd name="T24" fmla="*/ 539 h 5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539">
                  <a:moveTo>
                    <a:pt x="98" y="21"/>
                  </a:moveTo>
                  <a:cubicBezTo>
                    <a:pt x="93" y="18"/>
                    <a:pt x="81" y="0"/>
                    <a:pt x="70" y="5"/>
                  </a:cubicBezTo>
                  <a:cubicBezTo>
                    <a:pt x="59" y="10"/>
                    <a:pt x="45" y="18"/>
                    <a:pt x="34" y="49"/>
                  </a:cubicBezTo>
                  <a:cubicBezTo>
                    <a:pt x="23" y="80"/>
                    <a:pt x="4" y="130"/>
                    <a:pt x="2" y="193"/>
                  </a:cubicBezTo>
                  <a:cubicBezTo>
                    <a:pt x="0" y="256"/>
                    <a:pt x="11" y="370"/>
                    <a:pt x="22" y="425"/>
                  </a:cubicBezTo>
                  <a:cubicBezTo>
                    <a:pt x="33" y="480"/>
                    <a:pt x="51" y="511"/>
                    <a:pt x="66" y="525"/>
                  </a:cubicBezTo>
                  <a:cubicBezTo>
                    <a:pt x="81" y="539"/>
                    <a:pt x="101" y="512"/>
                    <a:pt x="110" y="509"/>
                  </a:cubicBezTo>
                </a:path>
              </a:pathLst>
            </a:custGeom>
            <a:noFill/>
            <a:ln w="57150" cmpd="sng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Freeform 25"/>
            <p:cNvSpPr>
              <a:spLocks/>
            </p:cNvSpPr>
            <p:nvPr/>
          </p:nvSpPr>
          <p:spPr bwMode="auto">
            <a:xfrm>
              <a:off x="2555" y="673"/>
              <a:ext cx="117" cy="426"/>
            </a:xfrm>
            <a:custGeom>
              <a:avLst/>
              <a:gdLst>
                <a:gd name="T0" fmla="*/ 111 w 110"/>
                <a:gd name="T1" fmla="*/ 13 h 539"/>
                <a:gd name="T2" fmla="*/ 79 w 110"/>
                <a:gd name="T3" fmla="*/ 3 h 539"/>
                <a:gd name="T4" fmla="*/ 38 w 110"/>
                <a:gd name="T5" fmla="*/ 31 h 539"/>
                <a:gd name="T6" fmla="*/ 2 w 110"/>
                <a:gd name="T7" fmla="*/ 121 h 539"/>
                <a:gd name="T8" fmla="*/ 24 w 110"/>
                <a:gd name="T9" fmla="*/ 266 h 539"/>
                <a:gd name="T10" fmla="*/ 74 w 110"/>
                <a:gd name="T11" fmla="*/ 328 h 539"/>
                <a:gd name="T12" fmla="*/ 124 w 110"/>
                <a:gd name="T13" fmla="*/ 318 h 5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539"/>
                <a:gd name="T23" fmla="*/ 110 w 110"/>
                <a:gd name="T24" fmla="*/ 539 h 5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539">
                  <a:moveTo>
                    <a:pt x="98" y="21"/>
                  </a:moveTo>
                  <a:cubicBezTo>
                    <a:pt x="93" y="18"/>
                    <a:pt x="81" y="0"/>
                    <a:pt x="70" y="5"/>
                  </a:cubicBezTo>
                  <a:cubicBezTo>
                    <a:pt x="59" y="10"/>
                    <a:pt x="45" y="18"/>
                    <a:pt x="34" y="49"/>
                  </a:cubicBezTo>
                  <a:cubicBezTo>
                    <a:pt x="23" y="80"/>
                    <a:pt x="4" y="130"/>
                    <a:pt x="2" y="193"/>
                  </a:cubicBezTo>
                  <a:cubicBezTo>
                    <a:pt x="0" y="256"/>
                    <a:pt x="11" y="370"/>
                    <a:pt x="22" y="425"/>
                  </a:cubicBezTo>
                  <a:cubicBezTo>
                    <a:pt x="33" y="480"/>
                    <a:pt x="51" y="511"/>
                    <a:pt x="66" y="525"/>
                  </a:cubicBezTo>
                  <a:cubicBezTo>
                    <a:pt x="81" y="539"/>
                    <a:pt x="101" y="512"/>
                    <a:pt x="110" y="509"/>
                  </a:cubicBezTo>
                </a:path>
              </a:pathLst>
            </a:custGeom>
            <a:noFill/>
            <a:ln w="57150" cmpd="sng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Freeform 26"/>
            <p:cNvSpPr>
              <a:spLocks/>
            </p:cNvSpPr>
            <p:nvPr/>
          </p:nvSpPr>
          <p:spPr bwMode="auto">
            <a:xfrm>
              <a:off x="2633" y="673"/>
              <a:ext cx="116" cy="426"/>
            </a:xfrm>
            <a:custGeom>
              <a:avLst/>
              <a:gdLst>
                <a:gd name="T0" fmla="*/ 109 w 110"/>
                <a:gd name="T1" fmla="*/ 13 h 539"/>
                <a:gd name="T2" fmla="*/ 78 w 110"/>
                <a:gd name="T3" fmla="*/ 3 h 539"/>
                <a:gd name="T4" fmla="*/ 38 w 110"/>
                <a:gd name="T5" fmla="*/ 31 h 539"/>
                <a:gd name="T6" fmla="*/ 2 w 110"/>
                <a:gd name="T7" fmla="*/ 121 h 539"/>
                <a:gd name="T8" fmla="*/ 24 w 110"/>
                <a:gd name="T9" fmla="*/ 266 h 539"/>
                <a:gd name="T10" fmla="*/ 74 w 110"/>
                <a:gd name="T11" fmla="*/ 328 h 539"/>
                <a:gd name="T12" fmla="*/ 122 w 110"/>
                <a:gd name="T13" fmla="*/ 318 h 5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539"/>
                <a:gd name="T23" fmla="*/ 110 w 110"/>
                <a:gd name="T24" fmla="*/ 539 h 5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539">
                  <a:moveTo>
                    <a:pt x="98" y="21"/>
                  </a:moveTo>
                  <a:cubicBezTo>
                    <a:pt x="93" y="18"/>
                    <a:pt x="81" y="0"/>
                    <a:pt x="70" y="5"/>
                  </a:cubicBezTo>
                  <a:cubicBezTo>
                    <a:pt x="59" y="10"/>
                    <a:pt x="45" y="18"/>
                    <a:pt x="34" y="49"/>
                  </a:cubicBezTo>
                  <a:cubicBezTo>
                    <a:pt x="23" y="80"/>
                    <a:pt x="4" y="130"/>
                    <a:pt x="2" y="193"/>
                  </a:cubicBezTo>
                  <a:cubicBezTo>
                    <a:pt x="0" y="256"/>
                    <a:pt x="11" y="370"/>
                    <a:pt x="22" y="425"/>
                  </a:cubicBezTo>
                  <a:cubicBezTo>
                    <a:pt x="33" y="480"/>
                    <a:pt x="51" y="511"/>
                    <a:pt x="66" y="525"/>
                  </a:cubicBezTo>
                  <a:cubicBezTo>
                    <a:pt x="81" y="539"/>
                    <a:pt x="101" y="512"/>
                    <a:pt x="110" y="509"/>
                  </a:cubicBezTo>
                </a:path>
              </a:pathLst>
            </a:custGeom>
            <a:noFill/>
            <a:ln w="57150" cmpd="sng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Freeform 27"/>
            <p:cNvSpPr>
              <a:spLocks/>
            </p:cNvSpPr>
            <p:nvPr/>
          </p:nvSpPr>
          <p:spPr bwMode="auto">
            <a:xfrm>
              <a:off x="2709" y="673"/>
              <a:ext cx="117" cy="426"/>
            </a:xfrm>
            <a:custGeom>
              <a:avLst/>
              <a:gdLst>
                <a:gd name="T0" fmla="*/ 111 w 110"/>
                <a:gd name="T1" fmla="*/ 13 h 539"/>
                <a:gd name="T2" fmla="*/ 79 w 110"/>
                <a:gd name="T3" fmla="*/ 3 h 539"/>
                <a:gd name="T4" fmla="*/ 38 w 110"/>
                <a:gd name="T5" fmla="*/ 31 h 539"/>
                <a:gd name="T6" fmla="*/ 2 w 110"/>
                <a:gd name="T7" fmla="*/ 121 h 539"/>
                <a:gd name="T8" fmla="*/ 24 w 110"/>
                <a:gd name="T9" fmla="*/ 266 h 539"/>
                <a:gd name="T10" fmla="*/ 74 w 110"/>
                <a:gd name="T11" fmla="*/ 328 h 539"/>
                <a:gd name="T12" fmla="*/ 124 w 110"/>
                <a:gd name="T13" fmla="*/ 318 h 5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539"/>
                <a:gd name="T23" fmla="*/ 110 w 110"/>
                <a:gd name="T24" fmla="*/ 539 h 5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539">
                  <a:moveTo>
                    <a:pt x="98" y="21"/>
                  </a:moveTo>
                  <a:cubicBezTo>
                    <a:pt x="93" y="18"/>
                    <a:pt x="81" y="0"/>
                    <a:pt x="70" y="5"/>
                  </a:cubicBezTo>
                  <a:cubicBezTo>
                    <a:pt x="59" y="10"/>
                    <a:pt x="45" y="18"/>
                    <a:pt x="34" y="49"/>
                  </a:cubicBezTo>
                  <a:cubicBezTo>
                    <a:pt x="23" y="80"/>
                    <a:pt x="4" y="130"/>
                    <a:pt x="2" y="193"/>
                  </a:cubicBezTo>
                  <a:cubicBezTo>
                    <a:pt x="0" y="256"/>
                    <a:pt x="11" y="370"/>
                    <a:pt x="22" y="425"/>
                  </a:cubicBezTo>
                  <a:cubicBezTo>
                    <a:pt x="33" y="480"/>
                    <a:pt x="51" y="511"/>
                    <a:pt x="66" y="525"/>
                  </a:cubicBezTo>
                  <a:cubicBezTo>
                    <a:pt x="81" y="539"/>
                    <a:pt x="101" y="512"/>
                    <a:pt x="110" y="509"/>
                  </a:cubicBezTo>
                </a:path>
              </a:pathLst>
            </a:custGeom>
            <a:noFill/>
            <a:ln w="57150" cmpd="sng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Freeform 28"/>
            <p:cNvSpPr>
              <a:spLocks/>
            </p:cNvSpPr>
            <p:nvPr/>
          </p:nvSpPr>
          <p:spPr bwMode="auto">
            <a:xfrm>
              <a:off x="2787" y="677"/>
              <a:ext cx="110" cy="422"/>
            </a:xfrm>
            <a:custGeom>
              <a:avLst/>
              <a:gdLst>
                <a:gd name="T0" fmla="*/ 115 w 104"/>
                <a:gd name="T1" fmla="*/ 10 h 533"/>
                <a:gd name="T2" fmla="*/ 78 w 104"/>
                <a:gd name="T3" fmla="*/ 3 h 533"/>
                <a:gd name="T4" fmla="*/ 38 w 104"/>
                <a:gd name="T5" fmla="*/ 31 h 533"/>
                <a:gd name="T6" fmla="*/ 2 w 104"/>
                <a:gd name="T7" fmla="*/ 121 h 533"/>
                <a:gd name="T8" fmla="*/ 24 w 104"/>
                <a:gd name="T9" fmla="*/ 266 h 533"/>
                <a:gd name="T10" fmla="*/ 74 w 104"/>
                <a:gd name="T11" fmla="*/ 329 h 533"/>
                <a:gd name="T12" fmla="*/ 116 w 104"/>
                <a:gd name="T13" fmla="*/ 298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533"/>
                <a:gd name="T23" fmla="*/ 104 w 104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533">
                  <a:moveTo>
                    <a:pt x="103" y="17"/>
                  </a:moveTo>
                  <a:cubicBezTo>
                    <a:pt x="98" y="15"/>
                    <a:pt x="81" y="0"/>
                    <a:pt x="70" y="5"/>
                  </a:cubicBezTo>
                  <a:cubicBezTo>
                    <a:pt x="59" y="10"/>
                    <a:pt x="45" y="18"/>
                    <a:pt x="34" y="49"/>
                  </a:cubicBezTo>
                  <a:cubicBezTo>
                    <a:pt x="23" y="80"/>
                    <a:pt x="4" y="130"/>
                    <a:pt x="2" y="193"/>
                  </a:cubicBezTo>
                  <a:cubicBezTo>
                    <a:pt x="0" y="256"/>
                    <a:pt x="11" y="370"/>
                    <a:pt x="22" y="425"/>
                  </a:cubicBezTo>
                  <a:cubicBezTo>
                    <a:pt x="33" y="480"/>
                    <a:pt x="52" y="517"/>
                    <a:pt x="66" y="525"/>
                  </a:cubicBezTo>
                  <a:cubicBezTo>
                    <a:pt x="80" y="533"/>
                    <a:pt x="96" y="486"/>
                    <a:pt x="104" y="476"/>
                  </a:cubicBezTo>
                </a:path>
              </a:pathLst>
            </a:custGeom>
            <a:noFill/>
            <a:ln w="57150" cmpd="sng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Freeform 29"/>
            <p:cNvSpPr>
              <a:spLocks/>
            </p:cNvSpPr>
            <p:nvPr/>
          </p:nvSpPr>
          <p:spPr bwMode="auto">
            <a:xfrm>
              <a:off x="2858" y="677"/>
              <a:ext cx="110" cy="422"/>
            </a:xfrm>
            <a:custGeom>
              <a:avLst/>
              <a:gdLst>
                <a:gd name="T0" fmla="*/ 115 w 104"/>
                <a:gd name="T1" fmla="*/ 10 h 533"/>
                <a:gd name="T2" fmla="*/ 78 w 104"/>
                <a:gd name="T3" fmla="*/ 3 h 533"/>
                <a:gd name="T4" fmla="*/ 38 w 104"/>
                <a:gd name="T5" fmla="*/ 31 h 533"/>
                <a:gd name="T6" fmla="*/ 2 w 104"/>
                <a:gd name="T7" fmla="*/ 121 h 533"/>
                <a:gd name="T8" fmla="*/ 24 w 104"/>
                <a:gd name="T9" fmla="*/ 266 h 533"/>
                <a:gd name="T10" fmla="*/ 74 w 104"/>
                <a:gd name="T11" fmla="*/ 329 h 533"/>
                <a:gd name="T12" fmla="*/ 116 w 104"/>
                <a:gd name="T13" fmla="*/ 298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533"/>
                <a:gd name="T23" fmla="*/ 104 w 104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533">
                  <a:moveTo>
                    <a:pt x="103" y="17"/>
                  </a:moveTo>
                  <a:cubicBezTo>
                    <a:pt x="98" y="15"/>
                    <a:pt x="81" y="0"/>
                    <a:pt x="70" y="5"/>
                  </a:cubicBezTo>
                  <a:cubicBezTo>
                    <a:pt x="59" y="10"/>
                    <a:pt x="45" y="18"/>
                    <a:pt x="34" y="49"/>
                  </a:cubicBezTo>
                  <a:cubicBezTo>
                    <a:pt x="23" y="80"/>
                    <a:pt x="4" y="130"/>
                    <a:pt x="2" y="193"/>
                  </a:cubicBezTo>
                  <a:cubicBezTo>
                    <a:pt x="0" y="256"/>
                    <a:pt x="11" y="370"/>
                    <a:pt x="22" y="425"/>
                  </a:cubicBezTo>
                  <a:cubicBezTo>
                    <a:pt x="33" y="480"/>
                    <a:pt x="52" y="517"/>
                    <a:pt x="66" y="525"/>
                  </a:cubicBezTo>
                  <a:cubicBezTo>
                    <a:pt x="80" y="533"/>
                    <a:pt x="96" y="486"/>
                    <a:pt x="104" y="476"/>
                  </a:cubicBezTo>
                </a:path>
              </a:pathLst>
            </a:custGeom>
            <a:noFill/>
            <a:ln w="57150" cmpd="sng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Freeform 30"/>
            <p:cNvSpPr>
              <a:spLocks/>
            </p:cNvSpPr>
            <p:nvPr/>
          </p:nvSpPr>
          <p:spPr bwMode="auto">
            <a:xfrm>
              <a:off x="2928" y="681"/>
              <a:ext cx="180" cy="418"/>
            </a:xfrm>
            <a:custGeom>
              <a:avLst/>
              <a:gdLst>
                <a:gd name="T0" fmla="*/ 180 w 180"/>
                <a:gd name="T1" fmla="*/ 228 h 418"/>
                <a:gd name="T2" fmla="*/ 170 w 180"/>
                <a:gd name="T3" fmla="*/ 123 h 418"/>
                <a:gd name="T4" fmla="*/ 146 w 180"/>
                <a:gd name="T5" fmla="*/ 45 h 418"/>
                <a:gd name="T6" fmla="*/ 50 w 180"/>
                <a:gd name="T7" fmla="*/ 17 h 418"/>
                <a:gd name="T8" fmla="*/ 4 w 180"/>
                <a:gd name="T9" fmla="*/ 149 h 418"/>
                <a:gd name="T10" fmla="*/ 25 w 180"/>
                <a:gd name="T11" fmla="*/ 332 h 418"/>
                <a:gd name="T12" fmla="*/ 72 w 180"/>
                <a:gd name="T13" fmla="*/ 412 h 418"/>
                <a:gd name="T14" fmla="*/ 112 w 180"/>
                <a:gd name="T15" fmla="*/ 373 h 4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0"/>
                <a:gd name="T25" fmla="*/ 0 h 418"/>
                <a:gd name="T26" fmla="*/ 180 w 180"/>
                <a:gd name="T27" fmla="*/ 418 h 4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0" h="418">
                  <a:moveTo>
                    <a:pt x="180" y="228"/>
                  </a:moveTo>
                  <a:cubicBezTo>
                    <a:pt x="178" y="210"/>
                    <a:pt x="176" y="153"/>
                    <a:pt x="170" y="123"/>
                  </a:cubicBezTo>
                  <a:cubicBezTo>
                    <a:pt x="164" y="93"/>
                    <a:pt x="166" y="63"/>
                    <a:pt x="146" y="45"/>
                  </a:cubicBezTo>
                  <a:cubicBezTo>
                    <a:pt x="126" y="27"/>
                    <a:pt x="74" y="0"/>
                    <a:pt x="50" y="17"/>
                  </a:cubicBezTo>
                  <a:cubicBezTo>
                    <a:pt x="26" y="34"/>
                    <a:pt x="8" y="97"/>
                    <a:pt x="4" y="149"/>
                  </a:cubicBezTo>
                  <a:cubicBezTo>
                    <a:pt x="0" y="201"/>
                    <a:pt x="14" y="289"/>
                    <a:pt x="25" y="332"/>
                  </a:cubicBezTo>
                  <a:cubicBezTo>
                    <a:pt x="37" y="376"/>
                    <a:pt x="57" y="405"/>
                    <a:pt x="72" y="412"/>
                  </a:cubicBezTo>
                  <a:cubicBezTo>
                    <a:pt x="87" y="418"/>
                    <a:pt x="104" y="381"/>
                    <a:pt x="112" y="373"/>
                  </a:cubicBezTo>
                </a:path>
              </a:pathLst>
            </a:custGeom>
            <a:noFill/>
            <a:ln w="57150" cmpd="sng">
              <a:solidFill>
                <a:srgbClr val="339933">
                  <a:alpha val="67842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Freeform 31"/>
            <p:cNvSpPr>
              <a:spLocks/>
            </p:cNvSpPr>
            <p:nvPr/>
          </p:nvSpPr>
          <p:spPr bwMode="auto">
            <a:xfrm>
              <a:off x="2966" y="738"/>
              <a:ext cx="79" cy="318"/>
            </a:xfrm>
            <a:custGeom>
              <a:avLst/>
              <a:gdLst>
                <a:gd name="T0" fmla="*/ 66 w 79"/>
                <a:gd name="T1" fmla="*/ 318 h 318"/>
                <a:gd name="T2" fmla="*/ 78 w 79"/>
                <a:gd name="T3" fmla="*/ 240 h 318"/>
                <a:gd name="T4" fmla="*/ 72 w 79"/>
                <a:gd name="T5" fmla="*/ 144 h 318"/>
                <a:gd name="T6" fmla="*/ 48 w 79"/>
                <a:gd name="T7" fmla="*/ 42 h 318"/>
                <a:gd name="T8" fmla="*/ 0 w 79"/>
                <a:gd name="T9" fmla="*/ 0 h 3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318"/>
                <a:gd name="T17" fmla="*/ 79 w 79"/>
                <a:gd name="T18" fmla="*/ 318 h 3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318">
                  <a:moveTo>
                    <a:pt x="66" y="318"/>
                  </a:moveTo>
                  <a:cubicBezTo>
                    <a:pt x="67" y="305"/>
                    <a:pt x="77" y="269"/>
                    <a:pt x="78" y="240"/>
                  </a:cubicBezTo>
                  <a:cubicBezTo>
                    <a:pt x="79" y="211"/>
                    <a:pt x="77" y="177"/>
                    <a:pt x="72" y="144"/>
                  </a:cubicBezTo>
                  <a:cubicBezTo>
                    <a:pt x="67" y="111"/>
                    <a:pt x="60" y="66"/>
                    <a:pt x="48" y="42"/>
                  </a:cubicBezTo>
                  <a:cubicBezTo>
                    <a:pt x="36" y="18"/>
                    <a:pt x="10" y="9"/>
                    <a:pt x="0" y="0"/>
                  </a:cubicBezTo>
                </a:path>
              </a:pathLst>
            </a:custGeom>
            <a:solidFill>
              <a:srgbClr val="00CC99">
                <a:alpha val="61176"/>
              </a:srgbClr>
            </a:solidFill>
            <a:ln w="57150" cap="flat" cmpd="sng">
              <a:solidFill>
                <a:srgbClr val="339933">
                  <a:alpha val="7294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5913438" y="431165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chemeClr val="accent2"/>
                </a:solidFill>
              </a:rPr>
              <a:t>无电源</a:t>
            </a: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827088" y="1052513"/>
            <a:ext cx="6985000" cy="561975"/>
            <a:chOff x="521" y="663"/>
            <a:chExt cx="4400" cy="354"/>
          </a:xfrm>
        </p:grpSpPr>
        <p:sp>
          <p:nvSpPr>
            <p:cNvPr id="1043" name="Rectangle 34"/>
            <p:cNvSpPr>
              <a:spLocks noChangeArrowheads="1"/>
            </p:cNvSpPr>
            <p:nvPr/>
          </p:nvSpPr>
          <p:spPr bwMode="auto">
            <a:xfrm>
              <a:off x="521" y="663"/>
              <a:ext cx="4400" cy="35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30000"/>
                </a:spcBef>
              </a:pP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1820</a:t>
              </a: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奥斯特 </a:t>
              </a:r>
              <a:r>
                <a:rPr lang="zh-CN" altLang="en-US" sz="2800">
                  <a:solidFill>
                    <a:srgbClr val="CC3300"/>
                  </a:solidFill>
                  <a:latin typeface="宋体" panose="02010600030101010101" pitchFamily="2" charset="-122"/>
                </a:rPr>
                <a:t>电流</a:t>
              </a:r>
              <a:r>
                <a:rPr lang="zh-CN" altLang="en-US" sz="2800">
                  <a:solidFill>
                    <a:srgbClr val="A50021"/>
                  </a:solidFill>
                  <a:latin typeface="宋体" panose="02010600030101010101" pitchFamily="2" charset="-122"/>
                </a:rPr>
                <a:t>的</a:t>
              </a: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              </a:t>
              </a:r>
              <a:r>
                <a:rPr lang="zh-CN" altLang="en-US" sz="2800">
                  <a:solidFill>
                    <a:srgbClr val="CC3300"/>
                  </a:solidFill>
                  <a:latin typeface="宋体" panose="02010600030101010101" pitchFamily="2" charset="-122"/>
                </a:rPr>
                <a:t>磁效应</a:t>
              </a:r>
            </a:p>
          </p:txBody>
        </p:sp>
        <p:sp>
          <p:nvSpPr>
            <p:cNvPr id="1044" name="AutoShape 35"/>
            <p:cNvSpPr>
              <a:spLocks noChangeArrowheads="1"/>
            </p:cNvSpPr>
            <p:nvPr/>
          </p:nvSpPr>
          <p:spPr bwMode="auto">
            <a:xfrm>
              <a:off x="2834" y="753"/>
              <a:ext cx="764" cy="144"/>
            </a:xfrm>
            <a:prstGeom prst="rightArrow">
              <a:avLst>
                <a:gd name="adj1" fmla="val 50000"/>
                <a:gd name="adj2" fmla="val 265302"/>
              </a:avLst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869950" y="1700213"/>
            <a:ext cx="7056438" cy="561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1831</a:t>
            </a:r>
            <a:r>
              <a:rPr lang="zh-CN" altLang="en-US" sz="2800">
                <a:solidFill>
                  <a:schemeClr val="accent2"/>
                </a:solidFill>
              </a:rPr>
              <a:t>法拉第</a:t>
            </a:r>
            <a:r>
              <a:rPr lang="zh-CN" altLang="en-US" sz="2800">
                <a:solidFill>
                  <a:srgbClr val="CC3300"/>
                </a:solidFill>
              </a:rPr>
              <a:t>  电效应？</a:t>
            </a:r>
            <a:r>
              <a:rPr lang="zh-CN" altLang="en-US" sz="2800">
                <a:solidFill>
                  <a:schemeClr val="accent2"/>
                </a:solidFill>
              </a:rPr>
              <a:t>                       </a:t>
            </a:r>
            <a:r>
              <a:rPr lang="zh-CN" altLang="en-US" sz="2800">
                <a:solidFill>
                  <a:srgbClr val="CC3300"/>
                </a:solidFill>
              </a:rPr>
              <a:t>磁场的</a:t>
            </a:r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4498975" y="1411288"/>
            <a:ext cx="1296988" cy="720725"/>
            <a:chOff x="2834" y="889"/>
            <a:chExt cx="817" cy="454"/>
          </a:xfrm>
        </p:grpSpPr>
        <p:sp>
          <p:nvSpPr>
            <p:cNvPr id="1041" name="AutoShape 38"/>
            <p:cNvSpPr>
              <a:spLocks noChangeArrowheads="1"/>
            </p:cNvSpPr>
            <p:nvPr/>
          </p:nvSpPr>
          <p:spPr bwMode="auto">
            <a:xfrm>
              <a:off x="2834" y="1207"/>
              <a:ext cx="817" cy="136"/>
            </a:xfrm>
            <a:prstGeom prst="leftArrow">
              <a:avLst>
                <a:gd name="adj1" fmla="val 50000"/>
                <a:gd name="adj2" fmla="val 15018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2" name="Rectangle 39"/>
            <p:cNvSpPr>
              <a:spLocks noChangeArrowheads="1"/>
            </p:cNvSpPr>
            <p:nvPr/>
          </p:nvSpPr>
          <p:spPr bwMode="auto">
            <a:xfrm>
              <a:off x="2834" y="889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chemeClr val="accent2"/>
                  </a:solidFill>
                </a:rPr>
                <a:t>对称性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5800" y="119509"/>
            <a:ext cx="7772400" cy="645195"/>
          </a:xfrm>
        </p:spPr>
        <p:txBody>
          <a:bodyPr/>
          <a:lstStyle/>
          <a:p>
            <a:pPr lvl="0" defTabSz="914400">
              <a:spcBef>
                <a:spcPct val="20000"/>
              </a:spcBef>
              <a:defRPr/>
            </a:pPr>
            <a:r>
              <a:rPr lang="en-US" altLang="zh-CN" sz="3600" b="1" kern="12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§4.1  </a:t>
            </a:r>
            <a:r>
              <a:rPr lang="zh-CN" altLang="en-US" sz="3600" b="1" kern="12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法拉第电磁感应定律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 autoUpdateAnimBg="0"/>
      <p:bldP spid="40971" grpId="0" autoUpdateAnimBg="0"/>
      <p:bldP spid="40973" grpId="0"/>
      <p:bldP spid="40992" grpId="0"/>
      <p:bldP spid="4099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51520" y="692696"/>
            <a:ext cx="7118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accent2"/>
                </a:solidFill>
              </a:rPr>
              <a:t>二、</a:t>
            </a:r>
            <a:r>
              <a:rPr lang="zh-CN" altLang="en-US" sz="3200" dirty="0">
                <a:solidFill>
                  <a:srgbClr val="CC3300"/>
                </a:solidFill>
              </a:rPr>
              <a:t>感生电场</a:t>
            </a:r>
            <a:r>
              <a:rPr lang="en-US" altLang="zh-CN" sz="3200" dirty="0">
                <a:solidFill>
                  <a:srgbClr val="CC3300"/>
                </a:solidFill>
              </a:rPr>
              <a:t>—</a:t>
            </a:r>
            <a:r>
              <a:rPr lang="zh-CN" altLang="en-US" sz="3200" dirty="0">
                <a:solidFill>
                  <a:schemeClr val="accent2"/>
                </a:solidFill>
              </a:rPr>
              <a:t>感生电动势产生的原因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08824" y="1647347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/>
              <a:t>   </a:t>
            </a:r>
            <a:r>
              <a:rPr lang="en-US" altLang="zh-CN" sz="2800" dirty="0">
                <a:solidFill>
                  <a:schemeClr val="accent2"/>
                </a:solidFill>
              </a:rPr>
              <a:t>1861</a:t>
            </a:r>
            <a:r>
              <a:rPr lang="zh-CN" altLang="en-US" sz="2800" dirty="0">
                <a:solidFill>
                  <a:schemeClr val="accent2"/>
                </a:solidFill>
              </a:rPr>
              <a:t>年麦克斯韦大胆假设</a:t>
            </a:r>
            <a:r>
              <a:rPr lang="en-US" altLang="zh-CN" sz="2800" dirty="0">
                <a:solidFill>
                  <a:schemeClr val="accent2"/>
                </a:solidFill>
              </a:rPr>
              <a:t>:</a:t>
            </a:r>
          </a:p>
          <a:p>
            <a:pPr eaLnBrk="1" hangingPunct="1"/>
            <a:r>
              <a:rPr lang="en-US" altLang="zh-CN" sz="3200" dirty="0">
                <a:solidFill>
                  <a:srgbClr val="FF0000"/>
                </a:solidFill>
              </a:rPr>
              <a:t>   </a:t>
            </a:r>
            <a:r>
              <a:rPr lang="en-US" altLang="zh-CN" sz="3200" dirty="0">
                <a:solidFill>
                  <a:srgbClr val="CC3300"/>
                </a:solidFill>
              </a:rPr>
              <a:t>“</a:t>
            </a:r>
            <a:r>
              <a:rPr lang="zh-CN" altLang="en-US" sz="3200" dirty="0">
                <a:solidFill>
                  <a:srgbClr val="CC3300"/>
                </a:solidFill>
              </a:rPr>
              <a:t>变化的磁场会产生感应电场”。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4" name="Object 4"/>
              <p:cNvSpPr txBox="1"/>
              <p:nvPr/>
            </p:nvSpPr>
            <p:spPr bwMode="auto">
              <a:xfrm>
                <a:off x="1259632" y="4495800"/>
                <a:ext cx="3359993" cy="1143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感</m:t>
                          </m:r>
                        </m:sub>
                      </m:sSub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感</m:t>
                              </m:r>
                            </m:sub>
                          </m:sSub>
                        </m:e>
                      </m:nary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fName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func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44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4495800"/>
                <a:ext cx="3359993" cy="1143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539552" y="5937813"/>
            <a:ext cx="84147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/>
              <a:t>即</a:t>
            </a:r>
            <a:r>
              <a:rPr lang="zh-CN" altLang="en-US" sz="3200">
                <a:solidFill>
                  <a:srgbClr val="CC3300"/>
                </a:solidFill>
              </a:rPr>
              <a:t>感生电动势等于感生电场场强的环路积分。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57800" y="4876800"/>
            <a:ext cx="2514600" cy="838200"/>
            <a:chOff x="3312" y="2448"/>
            <a:chExt cx="1584" cy="528"/>
          </a:xfrm>
        </p:grpSpPr>
        <p:sp>
          <p:nvSpPr>
            <p:cNvPr id="23564" name="AutoShape 7"/>
            <p:cNvSpPr>
              <a:spLocks noChangeArrowheads="1"/>
            </p:cNvSpPr>
            <p:nvPr/>
          </p:nvSpPr>
          <p:spPr bwMode="auto">
            <a:xfrm>
              <a:off x="3312" y="2448"/>
              <a:ext cx="1488" cy="528"/>
            </a:xfrm>
            <a:prstGeom prst="wedgeRoundRectCallout">
              <a:avLst>
                <a:gd name="adj1" fmla="val -105713"/>
                <a:gd name="adj2" fmla="val 1134"/>
                <a:gd name="adj3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2800"/>
            </a:p>
          </p:txBody>
        </p:sp>
        <p:sp>
          <p:nvSpPr>
            <p:cNvPr id="23565" name="Text Box 8"/>
            <p:cNvSpPr txBox="1">
              <a:spLocks noChangeArrowheads="1"/>
            </p:cNvSpPr>
            <p:nvPr/>
          </p:nvSpPr>
          <p:spPr bwMode="auto">
            <a:xfrm>
              <a:off x="3360" y="2496"/>
              <a:ext cx="1536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accent2"/>
                  </a:solidFill>
                </a:rPr>
                <a:t>非静电力</a:t>
              </a:r>
              <a:r>
                <a:rPr lang="en-US" altLang="zh-CN" dirty="0">
                  <a:solidFill>
                    <a:schemeClr val="accent2"/>
                  </a:solidFill>
                </a:rPr>
                <a:t>,</a:t>
              </a:r>
              <a:r>
                <a:rPr lang="zh-CN" altLang="en-US" dirty="0">
                  <a:solidFill>
                    <a:schemeClr val="accent2"/>
                  </a:solidFill>
                </a:rPr>
                <a:t>感生</a:t>
              </a:r>
            </a:p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accent2"/>
                  </a:solidFill>
                </a:rPr>
                <a:t>电场的电场强度</a:t>
              </a:r>
            </a:p>
          </p:txBody>
        </p:sp>
      </p:grp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609600" y="3429000"/>
            <a:ext cx="7962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accent2"/>
                </a:solidFill>
              </a:rPr>
              <a:t>    </a:t>
            </a:r>
            <a:r>
              <a:rPr lang="zh-CN" altLang="en-US" sz="3200" dirty="0">
                <a:solidFill>
                  <a:schemeClr val="accent2"/>
                </a:solidFill>
              </a:rPr>
              <a:t>感生电场的电场力就是形成感生电动势的</a:t>
            </a:r>
          </a:p>
          <a:p>
            <a:pPr eaLnBrk="1" hangingPunct="1"/>
            <a:r>
              <a:rPr lang="zh-CN" altLang="en-US" sz="3200" dirty="0">
                <a:solidFill>
                  <a:schemeClr val="accent2"/>
                </a:solidFill>
              </a:rPr>
              <a:t>非静电力。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OHO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3" grpId="0" autoUpdateAnimBg="0"/>
      <p:bldP spid="61444" grpId="0"/>
      <p:bldP spid="61445" grpId="0" autoUpdateAnimBg="0"/>
      <p:bldP spid="6144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2"/>
          <p:cNvSpPr txBox="1">
            <a:spLocks noChangeArrowheads="1"/>
          </p:cNvSpPr>
          <p:nvPr/>
        </p:nvSpPr>
        <p:spPr bwMode="auto">
          <a:xfrm>
            <a:off x="228600" y="182563"/>
            <a:ext cx="5080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accent2"/>
                </a:solidFill>
              </a:rPr>
              <a:t>三、感生电场和静电场比较</a:t>
            </a:r>
            <a:endParaRPr lang="zh-CN" altLang="en-US" sz="3200"/>
          </a:p>
        </p:txBody>
      </p:sp>
      <p:grpSp>
        <p:nvGrpSpPr>
          <p:cNvPr id="24582" name="Group 23"/>
          <p:cNvGrpSpPr>
            <a:grpSpLocks/>
          </p:cNvGrpSpPr>
          <p:nvPr/>
        </p:nvGrpSpPr>
        <p:grpSpPr bwMode="auto">
          <a:xfrm>
            <a:off x="228600" y="1988840"/>
            <a:ext cx="6640515" cy="1565276"/>
            <a:chOff x="144" y="1069"/>
            <a:chExt cx="4183" cy="986"/>
          </a:xfrm>
        </p:grpSpPr>
        <p:sp>
          <p:nvSpPr>
            <p:cNvPr id="24593" name="Text Box 4"/>
            <p:cNvSpPr txBox="1">
              <a:spLocks noChangeArrowheads="1"/>
            </p:cNvSpPr>
            <p:nvPr/>
          </p:nvSpPr>
          <p:spPr bwMode="auto">
            <a:xfrm>
              <a:off x="144" y="1232"/>
              <a:ext cx="2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CC3300"/>
                  </a:solidFill>
                </a:rPr>
                <a:t>1.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80" name="Object 5"/>
                <p:cNvSpPr txBox="1"/>
                <p:nvPr/>
              </p:nvSpPr>
              <p:spPr bwMode="auto">
                <a:xfrm>
                  <a:off x="492" y="1069"/>
                  <a:ext cx="2433" cy="8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∮"/>
                            <m:supHide m:val="on"/>
                            <m:ctrlPr>
                              <a:rPr lang="zh-CN" altLang="en-US" sz="2800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zh-CN" altLang="en-US" sz="2800" b="1" i="1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zh-CN" altLang="en-US" sz="2800" b="1" i="1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zh-CN" altLang="en-US" sz="2800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supHide m:val="on"/>
                            <m:ctrlPr>
                              <a:rPr lang="zh-CN" altLang="en-US" sz="2800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zh-CN" altLang="en-US" sz="2800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b="1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zh-CN" altLang="en-US" sz="2800" b="1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den>
                            </m:f>
                          </m:e>
                        </m:nary>
                        <m:r>
                          <a:rPr lang="zh-CN" altLang="en-US" sz="2800" b="1" i="1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zh-CN" altLang="en-US" sz="2800" b="1" i="1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zh-CN" altLang="en-US" sz="2800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580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2" y="1069"/>
                  <a:ext cx="2433" cy="8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94" name="Text Box 6"/>
            <p:cNvSpPr txBox="1">
              <a:spLocks noChangeArrowheads="1"/>
            </p:cNvSpPr>
            <p:nvPr/>
          </p:nvSpPr>
          <p:spPr bwMode="auto">
            <a:xfrm>
              <a:off x="864" y="1728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762000" indent="-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chemeClr val="accent2"/>
                  </a:solidFill>
                </a:rPr>
                <a:t>不是保守场，不能定义电势</a:t>
              </a:r>
            </a:p>
          </p:txBody>
        </p:sp>
        <p:sp>
          <p:nvSpPr>
            <p:cNvPr id="24595" name="Rectangle 9"/>
            <p:cNvSpPr>
              <a:spLocks noChangeArrowheads="1"/>
            </p:cNvSpPr>
            <p:nvPr/>
          </p:nvSpPr>
          <p:spPr bwMode="auto">
            <a:xfrm>
              <a:off x="3016" y="1124"/>
              <a:ext cx="131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accent2"/>
                  </a:solidFill>
                </a:rPr>
                <a:t>S</a:t>
              </a:r>
              <a:r>
                <a:rPr lang="zh-CN" altLang="en-US" dirty="0">
                  <a:solidFill>
                    <a:schemeClr val="accent2"/>
                  </a:solidFill>
                </a:rPr>
                <a:t>是以</a:t>
              </a:r>
              <a:r>
                <a:rPr lang="en-US" altLang="zh-CN" i="1" dirty="0">
                  <a:solidFill>
                    <a:schemeClr val="accent2"/>
                  </a:solidFill>
                </a:rPr>
                <a:t>L</a:t>
              </a:r>
              <a:r>
                <a:rPr lang="zh-CN" altLang="en-US" dirty="0">
                  <a:solidFill>
                    <a:schemeClr val="accent2"/>
                  </a:solidFill>
                </a:rPr>
                <a:t>为边界的任意面积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498" name="Text Box 10"/>
              <p:cNvSpPr txBox="1">
                <a:spLocks noChangeArrowheads="1"/>
              </p:cNvSpPr>
              <p:nvPr/>
            </p:nvSpPr>
            <p:spPr bwMode="auto">
              <a:xfrm>
                <a:off x="304800" y="5157192"/>
                <a:ext cx="8839200" cy="17066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buClr>
                    <a:srgbClr val="CC3300"/>
                  </a:buClr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solidFill>
                      <a:schemeClr val="accent2"/>
                    </a:solidFill>
                  </a:rPr>
                  <a:t>感生电场与静电场的</a:t>
                </a:r>
                <a:r>
                  <a:rPr lang="zh-CN" altLang="en-US" sz="2800" dirty="0">
                    <a:solidFill>
                      <a:srgbClr val="CC3300"/>
                    </a:solidFill>
                  </a:rPr>
                  <a:t>相同点</a:t>
                </a:r>
                <a:r>
                  <a:rPr lang="en-US" altLang="zh-CN" sz="2800" dirty="0">
                    <a:solidFill>
                      <a:schemeClr val="accent2"/>
                    </a:solidFill>
                  </a:rPr>
                  <a:t>: </a:t>
                </a:r>
              </a:p>
              <a:p>
                <a:pPr eaLnBrk="1" hangingPunct="1">
                  <a:lnSpc>
                    <a:spcPct val="120000"/>
                  </a:lnSpc>
                  <a:buClr>
                    <a:srgbClr val="CC3300"/>
                  </a:buClr>
                  <a:buFont typeface="Wingdings" panose="05000000000000000000" pitchFamily="2" charset="2"/>
                  <a:buAutoNum type="arabicParenBoth"/>
                </a:pPr>
                <a:r>
                  <a:rPr lang="zh-CN" altLang="en-US" sz="2800" dirty="0">
                    <a:solidFill>
                      <a:schemeClr val="accent2"/>
                    </a:solidFill>
                  </a:rPr>
                  <a:t>对带电粒子同样施以力的作用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acc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acc>
                      <m:accPr>
                        <m:chr m:val="⃗"/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accent2"/>
                    </a:solidFill>
                  </a:rPr>
                  <a:t>，</a:t>
                </a:r>
              </a:p>
              <a:p>
                <a:pPr eaLnBrk="1" hangingPunct="1">
                  <a:lnSpc>
                    <a:spcPct val="120000"/>
                  </a:lnSpc>
                  <a:buClr>
                    <a:srgbClr val="CC3300"/>
                  </a:buClr>
                  <a:buFont typeface="Wingdings" panose="05000000000000000000" pitchFamily="2" charset="2"/>
                  <a:buAutoNum type="arabicParenBoth"/>
                </a:pPr>
                <a:r>
                  <a:rPr lang="zh-CN" altLang="en-US" sz="2800" dirty="0">
                    <a:solidFill>
                      <a:schemeClr val="accent2"/>
                    </a:solidFill>
                  </a:rPr>
                  <a:t>这种力与带电粒子的运动速度无关，也是电场力。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63498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5157192"/>
                <a:ext cx="8839200" cy="1706621"/>
              </a:xfrm>
              <a:prstGeom prst="rect">
                <a:avLst/>
              </a:prstGeom>
              <a:blipFill rotWithShape="0">
                <a:blip r:embed="rId6"/>
                <a:stretch>
                  <a:fillRect l="-1379" t="-2857" b="-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28600" y="3573016"/>
            <a:ext cx="7848603" cy="1655765"/>
            <a:chOff x="156" y="1698"/>
            <a:chExt cx="4944" cy="1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79" name="Object 7"/>
                <p:cNvSpPr txBox="1"/>
                <p:nvPr/>
              </p:nvSpPr>
              <p:spPr bwMode="auto">
                <a:xfrm>
                  <a:off x="1894" y="2160"/>
                  <a:ext cx="1588" cy="5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∮"/>
                            <m:supHide m:val="on"/>
                            <m:ctrlPr>
                              <a:rPr lang="zh-CN" altLang="en-US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i="1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zh-CN" altLang="en-US" i="1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zh-CN" altLang="en-US" i="1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zh-CN" altLang="en-US" i="1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579" name="Object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4" y="2160"/>
                  <a:ext cx="1588" cy="58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91" name="Text Box 8"/>
            <p:cNvSpPr txBox="1">
              <a:spLocks noChangeArrowheads="1"/>
            </p:cNvSpPr>
            <p:nvPr/>
          </p:nvSpPr>
          <p:spPr bwMode="auto">
            <a:xfrm>
              <a:off x="156" y="1776"/>
              <a:ext cx="2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CC3300"/>
                  </a:solidFill>
                </a:rPr>
                <a:t>2.</a:t>
              </a:r>
            </a:p>
          </p:txBody>
        </p:sp>
        <p:sp>
          <p:nvSpPr>
            <p:cNvPr id="24592" name="Text Box 11"/>
            <p:cNvSpPr txBox="1">
              <a:spLocks noChangeArrowheads="1"/>
            </p:cNvSpPr>
            <p:nvPr/>
          </p:nvSpPr>
          <p:spPr bwMode="auto">
            <a:xfrm>
              <a:off x="440" y="1698"/>
              <a:ext cx="4660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accent2"/>
                  </a:solidFill>
                </a:rPr>
                <a:t>感生电场又叫</a:t>
              </a:r>
              <a:r>
                <a:rPr lang="zh-CN" altLang="en-US" sz="2800" dirty="0">
                  <a:solidFill>
                    <a:srgbClr val="CC3300"/>
                  </a:solidFill>
                </a:rPr>
                <a:t>涡旋电场</a:t>
              </a:r>
              <a:r>
                <a:rPr lang="zh-CN" altLang="en-US" sz="2800" dirty="0">
                  <a:solidFill>
                    <a:srgbClr val="3333CC"/>
                  </a:solidFill>
                </a:rPr>
                <a:t>，电场线是闭合曲线</a:t>
              </a:r>
              <a:r>
                <a:rPr lang="zh-CN" altLang="en-US" sz="2800" dirty="0">
                  <a:solidFill>
                    <a:schemeClr val="accent2"/>
                  </a:solidFill>
                </a:rPr>
                <a:t>。</a:t>
              </a:r>
              <a:endParaRPr lang="en-US" altLang="zh-CN" sz="2800" dirty="0">
                <a:solidFill>
                  <a:schemeClr val="accent2"/>
                </a:solidFill>
              </a:endParaRPr>
            </a:p>
            <a:p>
              <a:pPr eaLnBrk="1" hangingPunct="1"/>
              <a:r>
                <a:rPr lang="zh-CN" altLang="en-US" sz="2800" dirty="0">
                  <a:solidFill>
                    <a:schemeClr val="accent2"/>
                  </a:solidFill>
                </a:rPr>
                <a:t>闭合通量为零         </a:t>
              </a:r>
            </a:p>
          </p:txBody>
        </p:sp>
      </p:grp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228600" y="914400"/>
            <a:ext cx="432117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感生电场与静电场的</a:t>
            </a:r>
            <a:r>
              <a:rPr lang="zh-CN" altLang="en-US" sz="2800" dirty="0">
                <a:solidFill>
                  <a:srgbClr val="CC3300"/>
                </a:solidFill>
              </a:rPr>
              <a:t>区别</a:t>
            </a:r>
            <a:r>
              <a:rPr lang="en-US" altLang="zh-CN" sz="2800" dirty="0">
                <a:solidFill>
                  <a:schemeClr val="accent2"/>
                </a:solidFill>
              </a:rPr>
              <a:t>: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047707" y="44451"/>
            <a:ext cx="1775618" cy="2165351"/>
            <a:chOff x="7047707" y="44451"/>
            <a:chExt cx="1775618" cy="2165351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7524750" y="44451"/>
              <a:ext cx="1298575" cy="2165351"/>
              <a:chOff x="4642" y="1324"/>
              <a:chExt cx="818" cy="1364"/>
            </a:xfrm>
          </p:grpSpPr>
          <p:sp>
            <p:nvSpPr>
              <p:cNvPr id="24587" name="Line 13"/>
              <p:cNvSpPr>
                <a:spLocks noChangeShapeType="1"/>
              </p:cNvSpPr>
              <p:nvPr/>
            </p:nvSpPr>
            <p:spPr bwMode="auto">
              <a:xfrm flipV="1">
                <a:off x="5043" y="1632"/>
                <a:ext cx="0" cy="105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88" name="Freeform 14"/>
              <p:cNvSpPr>
                <a:spLocks/>
              </p:cNvSpPr>
              <p:nvPr/>
            </p:nvSpPr>
            <p:spPr bwMode="auto">
              <a:xfrm>
                <a:off x="4656" y="2235"/>
                <a:ext cx="804" cy="166"/>
              </a:xfrm>
              <a:custGeom>
                <a:avLst/>
                <a:gdLst>
                  <a:gd name="T0" fmla="*/ 0 w 804"/>
                  <a:gd name="T1" fmla="*/ 6 h 166"/>
                  <a:gd name="T2" fmla="*/ 39 w 804"/>
                  <a:gd name="T3" fmla="*/ 66 h 166"/>
                  <a:gd name="T4" fmla="*/ 180 w 804"/>
                  <a:gd name="T5" fmla="*/ 135 h 166"/>
                  <a:gd name="T6" fmla="*/ 435 w 804"/>
                  <a:gd name="T7" fmla="*/ 165 h 166"/>
                  <a:gd name="T8" fmla="*/ 651 w 804"/>
                  <a:gd name="T9" fmla="*/ 129 h 166"/>
                  <a:gd name="T10" fmla="*/ 765 w 804"/>
                  <a:gd name="T11" fmla="*/ 69 h 166"/>
                  <a:gd name="T12" fmla="*/ 804 w 804"/>
                  <a:gd name="T13" fmla="*/ 0 h 1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04"/>
                  <a:gd name="T22" fmla="*/ 0 h 166"/>
                  <a:gd name="T23" fmla="*/ 804 w 804"/>
                  <a:gd name="T24" fmla="*/ 166 h 1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04" h="166">
                    <a:moveTo>
                      <a:pt x="0" y="6"/>
                    </a:moveTo>
                    <a:cubicBezTo>
                      <a:pt x="7" y="16"/>
                      <a:pt x="9" y="45"/>
                      <a:pt x="39" y="66"/>
                    </a:cubicBezTo>
                    <a:cubicBezTo>
                      <a:pt x="69" y="87"/>
                      <a:pt x="114" y="119"/>
                      <a:pt x="180" y="135"/>
                    </a:cubicBezTo>
                    <a:cubicBezTo>
                      <a:pt x="246" y="151"/>
                      <a:pt x="357" y="166"/>
                      <a:pt x="435" y="165"/>
                    </a:cubicBezTo>
                    <a:cubicBezTo>
                      <a:pt x="513" y="164"/>
                      <a:pt x="596" y="145"/>
                      <a:pt x="651" y="129"/>
                    </a:cubicBezTo>
                    <a:cubicBezTo>
                      <a:pt x="706" y="113"/>
                      <a:pt x="739" y="91"/>
                      <a:pt x="765" y="69"/>
                    </a:cubicBezTo>
                    <a:cubicBezTo>
                      <a:pt x="791" y="47"/>
                      <a:pt x="796" y="14"/>
                      <a:pt x="804" y="0"/>
                    </a:cubicBezTo>
                  </a:path>
                </a:pathLst>
              </a:custGeom>
              <a:noFill/>
              <a:ln w="28575" cmpd="sng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89" name="Freeform 15"/>
              <p:cNvSpPr>
                <a:spLocks/>
              </p:cNvSpPr>
              <p:nvPr/>
            </p:nvSpPr>
            <p:spPr bwMode="auto">
              <a:xfrm>
                <a:off x="4659" y="2064"/>
                <a:ext cx="801" cy="180"/>
              </a:xfrm>
              <a:custGeom>
                <a:avLst/>
                <a:gdLst>
                  <a:gd name="T0" fmla="*/ 0 w 801"/>
                  <a:gd name="T1" fmla="*/ 180 h 180"/>
                  <a:gd name="T2" fmla="*/ 36 w 801"/>
                  <a:gd name="T3" fmla="*/ 100 h 180"/>
                  <a:gd name="T4" fmla="*/ 177 w 801"/>
                  <a:gd name="T5" fmla="*/ 31 h 180"/>
                  <a:gd name="T6" fmla="*/ 432 w 801"/>
                  <a:gd name="T7" fmla="*/ 1 h 180"/>
                  <a:gd name="T8" fmla="*/ 648 w 801"/>
                  <a:gd name="T9" fmla="*/ 37 h 180"/>
                  <a:gd name="T10" fmla="*/ 762 w 801"/>
                  <a:gd name="T11" fmla="*/ 97 h 180"/>
                  <a:gd name="T12" fmla="*/ 801 w 801"/>
                  <a:gd name="T13" fmla="*/ 171 h 1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01"/>
                  <a:gd name="T22" fmla="*/ 0 h 180"/>
                  <a:gd name="T23" fmla="*/ 801 w 801"/>
                  <a:gd name="T24" fmla="*/ 180 h 1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01" h="180">
                    <a:moveTo>
                      <a:pt x="0" y="180"/>
                    </a:moveTo>
                    <a:cubicBezTo>
                      <a:pt x="6" y="167"/>
                      <a:pt x="6" y="125"/>
                      <a:pt x="36" y="100"/>
                    </a:cubicBezTo>
                    <a:cubicBezTo>
                      <a:pt x="66" y="75"/>
                      <a:pt x="111" y="47"/>
                      <a:pt x="177" y="31"/>
                    </a:cubicBezTo>
                    <a:cubicBezTo>
                      <a:pt x="243" y="15"/>
                      <a:pt x="354" y="0"/>
                      <a:pt x="432" y="1"/>
                    </a:cubicBezTo>
                    <a:cubicBezTo>
                      <a:pt x="510" y="2"/>
                      <a:pt x="593" y="21"/>
                      <a:pt x="648" y="37"/>
                    </a:cubicBezTo>
                    <a:cubicBezTo>
                      <a:pt x="703" y="53"/>
                      <a:pt x="736" y="75"/>
                      <a:pt x="762" y="97"/>
                    </a:cubicBezTo>
                    <a:cubicBezTo>
                      <a:pt x="788" y="119"/>
                      <a:pt x="793" y="156"/>
                      <a:pt x="801" y="171"/>
                    </a:cubicBezTo>
                  </a:path>
                </a:pathLst>
              </a:custGeom>
              <a:noFill/>
              <a:ln w="28575" cap="flat" cmpd="sng">
                <a:solidFill>
                  <a:srgbClr val="CC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0" name="Freeform 16"/>
              <p:cNvSpPr>
                <a:spLocks/>
              </p:cNvSpPr>
              <p:nvPr/>
            </p:nvSpPr>
            <p:spPr bwMode="auto">
              <a:xfrm>
                <a:off x="4803" y="2358"/>
                <a:ext cx="147" cy="30"/>
              </a:xfrm>
              <a:custGeom>
                <a:avLst/>
                <a:gdLst>
                  <a:gd name="T0" fmla="*/ 147 w 147"/>
                  <a:gd name="T1" fmla="*/ 30 h 30"/>
                  <a:gd name="T2" fmla="*/ 75 w 147"/>
                  <a:gd name="T3" fmla="*/ 21 h 30"/>
                  <a:gd name="T4" fmla="*/ 0 w 147"/>
                  <a:gd name="T5" fmla="*/ 0 h 30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0"/>
                  <a:gd name="T11" fmla="*/ 147 w 147"/>
                  <a:gd name="T12" fmla="*/ 30 h 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0">
                    <a:moveTo>
                      <a:pt x="147" y="30"/>
                    </a:moveTo>
                    <a:lnTo>
                      <a:pt x="75" y="21"/>
                    </a:ln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CC3300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578" name="Object 17"/>
              <p:cNvGraphicFramePr>
                <a:graphicFrameLocks noChangeAspect="1"/>
              </p:cNvGraphicFramePr>
              <p:nvPr/>
            </p:nvGraphicFramePr>
            <p:xfrm>
              <a:off x="4642" y="1324"/>
              <a:ext cx="330" cy="5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247758" imgH="409489" progId="Equation.3">
                      <p:embed/>
                    </p:oleObj>
                  </mc:Choice>
                  <mc:Fallback>
                    <p:oleObj name="公式" r:id="rId8" imgW="247758" imgH="409489" progId="Equation.3">
                      <p:embed/>
                      <p:pic>
                        <p:nvPicPr>
                          <p:cNvPr id="24578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2" y="1324"/>
                            <a:ext cx="330" cy="5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" name="Object 7"/>
            <p:cNvGraphicFramePr>
              <a:graphicFrameLocks noChangeAspect="1"/>
            </p:cNvGraphicFramePr>
            <p:nvPr/>
          </p:nvGraphicFramePr>
          <p:xfrm>
            <a:off x="7047707" y="1203327"/>
            <a:ext cx="450850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440" imgH="253800" progId="Equation.DSMT4">
                    <p:embed/>
                  </p:oleObj>
                </mc:Choice>
                <mc:Fallback>
                  <p:oleObj name="Equation" r:id="rId10" imgW="190440" imgH="253800" progId="Equation.DSMT4">
                    <p:embed/>
                    <p:pic>
                      <p:nvPicPr>
                        <p:cNvPr id="2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7707" y="1203327"/>
                          <a:ext cx="450850" cy="603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8" grpId="0" autoUpdateAnimBg="0"/>
      <p:bldP spid="635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2" name="Text Box 2"/>
          <p:cNvSpPr txBox="1">
            <a:spLocks noChangeArrowheads="1"/>
          </p:cNvSpPr>
          <p:nvPr/>
        </p:nvSpPr>
        <p:spPr bwMode="auto">
          <a:xfrm>
            <a:off x="3697288" y="254000"/>
            <a:ext cx="2143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与        的比较</a:t>
            </a: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3127375" y="228600"/>
          <a:ext cx="6318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53890" imgH="241195" progId="Equation.3">
                  <p:embed/>
                </p:oleObj>
              </mc:Choice>
              <mc:Fallback>
                <p:oleObj name="公式" r:id="rId3" imgW="253890" imgH="241195" progId="Equation.3">
                  <p:embed/>
                  <p:pic>
                    <p:nvPicPr>
                      <p:cNvPr id="2560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228600"/>
                        <a:ext cx="6318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4094163" y="228600"/>
          <a:ext cx="6318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53890" imgH="241195" progId="Equation.3">
                  <p:embed/>
                </p:oleObj>
              </mc:Choice>
              <mc:Fallback>
                <p:oleObj name="公式" r:id="rId5" imgW="253890" imgH="241195" progId="Equation.3">
                  <p:embed/>
                  <p:pic>
                    <p:nvPicPr>
                      <p:cNvPr id="2560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228600"/>
                        <a:ext cx="6318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2209800" y="914400"/>
          <a:ext cx="6318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53890" imgH="241195" progId="Equation.3">
                  <p:embed/>
                </p:oleObj>
              </mc:Choice>
              <mc:Fallback>
                <p:oleObj name="公式" r:id="rId7" imgW="253890" imgH="241195" progId="Equation.3">
                  <p:embed/>
                  <p:pic>
                    <p:nvPicPr>
                      <p:cNvPr id="655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14400"/>
                        <a:ext cx="6318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5943600" y="914400"/>
          <a:ext cx="6318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53890" imgH="241195" progId="Equation.3">
                  <p:embed/>
                </p:oleObj>
              </mc:Choice>
              <mc:Fallback>
                <p:oleObj name="公式" r:id="rId8" imgW="253890" imgH="241195" progId="Equation.3">
                  <p:embed/>
                  <p:pic>
                    <p:nvPicPr>
                      <p:cNvPr id="655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914400"/>
                        <a:ext cx="6318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031875" y="1676400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静电荷激发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4783138" y="1655763"/>
            <a:ext cx="232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变化的磁场激发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108075" y="3352800"/>
            <a:ext cx="2716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保守场，有电势概念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4800600" y="3352800"/>
            <a:ext cx="30067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宋体" panose="02010600030101010101" pitchFamily="2" charset="-122"/>
              </a:rPr>
              <a:t>非保守场（涡旋场），</a:t>
            </a:r>
          </a:p>
          <a:p>
            <a:r>
              <a:rPr lang="zh-CN" altLang="en-US">
                <a:latin typeface="宋体" panose="02010600030101010101" pitchFamily="2" charset="-122"/>
              </a:rPr>
              <a:t>无电势概念</a:t>
            </a:r>
          </a:p>
        </p:txBody>
      </p:sp>
      <p:graphicFrame>
        <p:nvGraphicFramePr>
          <p:cNvPr id="65547" name="Object 11"/>
          <p:cNvGraphicFramePr>
            <a:graphicFrameLocks/>
          </p:cNvGraphicFramePr>
          <p:nvPr/>
        </p:nvGraphicFramePr>
        <p:xfrm>
          <a:off x="4876800" y="2362200"/>
          <a:ext cx="3429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536700" imgH="457200" progId="Equation.3">
                  <p:embed/>
                </p:oleObj>
              </mc:Choice>
              <mc:Fallback>
                <p:oleObj name="公式" r:id="rId9" imgW="1536700" imgH="457200" progId="Equation.3">
                  <p:embed/>
                  <p:pic>
                    <p:nvPicPr>
                      <p:cNvPr id="65547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362200"/>
                        <a:ext cx="3429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2"/>
          <p:cNvGraphicFramePr>
            <a:graphicFrameLocks/>
          </p:cNvGraphicFramePr>
          <p:nvPr/>
        </p:nvGraphicFramePr>
        <p:xfrm>
          <a:off x="1371600" y="2509838"/>
          <a:ext cx="19812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825500" imgH="381000" progId="Equation.3">
                  <p:embed/>
                </p:oleObj>
              </mc:Choice>
              <mc:Fallback>
                <p:oleObj name="公式" r:id="rId11" imgW="825500" imgH="381000" progId="Equation.3">
                  <p:embed/>
                  <p:pic>
                    <p:nvPicPr>
                      <p:cNvPr id="65548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09838"/>
                        <a:ext cx="19812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3"/>
          <p:cNvGraphicFramePr>
            <a:graphicFrameLocks/>
          </p:cNvGraphicFramePr>
          <p:nvPr/>
        </p:nvGraphicFramePr>
        <p:xfrm>
          <a:off x="4953000" y="4419600"/>
          <a:ext cx="20574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927100" imgH="381000" progId="Equation.3">
                  <p:embed/>
                </p:oleObj>
              </mc:Choice>
              <mc:Fallback>
                <p:oleObj name="公式" r:id="rId13" imgW="927100" imgH="381000" progId="Equation.3">
                  <p:embed/>
                  <p:pic>
                    <p:nvPicPr>
                      <p:cNvPr id="65549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19600"/>
                        <a:ext cx="20574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4784725" y="5334000"/>
            <a:ext cx="215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无源场、无散场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838200" y="5334000"/>
            <a:ext cx="216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有源场、发散场</a:t>
            </a:r>
          </a:p>
        </p:txBody>
      </p:sp>
      <p:graphicFrame>
        <p:nvGraphicFramePr>
          <p:cNvPr id="65552" name="Object 16"/>
          <p:cNvGraphicFramePr>
            <a:graphicFrameLocks/>
          </p:cNvGraphicFramePr>
          <p:nvPr/>
        </p:nvGraphicFramePr>
        <p:xfrm>
          <a:off x="904875" y="4191000"/>
          <a:ext cx="2535238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143000" imgH="469900" progId="Equation.3">
                  <p:embed/>
                </p:oleObj>
              </mc:Choice>
              <mc:Fallback>
                <p:oleObj name="公式" r:id="rId15" imgW="1143000" imgH="469900" progId="Equation.3">
                  <p:embed/>
                  <p:pic>
                    <p:nvPicPr>
                      <p:cNvPr id="65552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4191000"/>
                        <a:ext cx="2535238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876800" y="6096000"/>
            <a:ext cx="3660775" cy="501650"/>
            <a:chOff x="3168" y="3840"/>
            <a:chExt cx="2305" cy="316"/>
          </a:xfrm>
        </p:grpSpPr>
        <p:graphicFrame>
          <p:nvGraphicFramePr>
            <p:cNvPr id="25611" name="Object 18"/>
            <p:cNvGraphicFramePr>
              <a:graphicFrameLocks noChangeAspect="1"/>
            </p:cNvGraphicFramePr>
            <p:nvPr/>
          </p:nvGraphicFramePr>
          <p:xfrm>
            <a:off x="3168" y="3883"/>
            <a:ext cx="28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253890" imgH="241195" progId="Equation.3">
                    <p:embed/>
                  </p:oleObj>
                </mc:Choice>
                <mc:Fallback>
                  <p:oleObj name="公式" r:id="rId17" imgW="253890" imgH="241195" progId="Equation.3">
                    <p:embed/>
                    <p:pic>
                      <p:nvPicPr>
                        <p:cNvPr id="25611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883"/>
                          <a:ext cx="28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4" name="Text Box 19"/>
            <p:cNvSpPr txBox="1">
              <a:spLocks noChangeArrowheads="1"/>
            </p:cNvSpPr>
            <p:nvPr/>
          </p:nvSpPr>
          <p:spPr bwMode="auto">
            <a:xfrm>
              <a:off x="3408" y="3840"/>
              <a:ext cx="20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线是无头无尾的闭合曲线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57200" y="1066800"/>
            <a:ext cx="8458200" cy="5791200"/>
            <a:chOff x="288" y="672"/>
            <a:chExt cx="5328" cy="3648"/>
          </a:xfrm>
        </p:grpSpPr>
        <p:sp>
          <p:nvSpPr>
            <p:cNvPr id="25629" name="Line 21"/>
            <p:cNvSpPr>
              <a:spLocks noChangeShapeType="1"/>
            </p:cNvSpPr>
            <p:nvPr/>
          </p:nvSpPr>
          <p:spPr bwMode="auto">
            <a:xfrm>
              <a:off x="288" y="960"/>
              <a:ext cx="532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0" name="Line 22"/>
            <p:cNvSpPr>
              <a:spLocks noChangeShapeType="1"/>
            </p:cNvSpPr>
            <p:nvPr/>
          </p:nvSpPr>
          <p:spPr bwMode="auto">
            <a:xfrm>
              <a:off x="288" y="1440"/>
              <a:ext cx="532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1" name="Line 23"/>
            <p:cNvSpPr>
              <a:spLocks noChangeShapeType="1"/>
            </p:cNvSpPr>
            <p:nvPr/>
          </p:nvSpPr>
          <p:spPr bwMode="auto">
            <a:xfrm>
              <a:off x="288" y="2640"/>
              <a:ext cx="532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2" name="Line 24"/>
            <p:cNvSpPr>
              <a:spLocks noChangeShapeType="1"/>
            </p:cNvSpPr>
            <p:nvPr/>
          </p:nvSpPr>
          <p:spPr bwMode="auto">
            <a:xfrm>
              <a:off x="288" y="3696"/>
              <a:ext cx="532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3" name="Line 25"/>
            <p:cNvSpPr>
              <a:spLocks noChangeShapeType="1"/>
            </p:cNvSpPr>
            <p:nvPr/>
          </p:nvSpPr>
          <p:spPr bwMode="auto">
            <a:xfrm>
              <a:off x="2880" y="672"/>
              <a:ext cx="0" cy="36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28600" y="6092820"/>
            <a:ext cx="3963988" cy="504825"/>
            <a:chOff x="96" y="3838"/>
            <a:chExt cx="2497" cy="318"/>
          </a:xfrm>
        </p:grpSpPr>
        <p:sp>
          <p:nvSpPr>
            <p:cNvPr id="25628" name="Text Box 27"/>
            <p:cNvSpPr txBox="1">
              <a:spLocks noChangeArrowheads="1"/>
            </p:cNvSpPr>
            <p:nvPr/>
          </p:nvSpPr>
          <p:spPr bwMode="auto">
            <a:xfrm>
              <a:off x="352" y="3853"/>
              <a:ext cx="22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线起自正电荷、止于负电荷</a:t>
              </a:r>
            </a:p>
          </p:txBody>
        </p:sp>
        <p:graphicFrame>
          <p:nvGraphicFramePr>
            <p:cNvPr id="25610" name="Object 28"/>
            <p:cNvGraphicFramePr>
              <a:graphicFrameLocks noChangeAspect="1"/>
            </p:cNvGraphicFramePr>
            <p:nvPr/>
          </p:nvGraphicFramePr>
          <p:xfrm>
            <a:off x="96" y="3838"/>
            <a:ext cx="33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253890" imgH="241195" progId="Equation.3">
                    <p:embed/>
                  </p:oleObj>
                </mc:Choice>
                <mc:Fallback>
                  <p:oleObj name="公式" r:id="rId18" imgW="253890" imgH="241195" progId="Equation.3">
                    <p:embed/>
                    <p:pic>
                      <p:nvPicPr>
                        <p:cNvPr id="2561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3838"/>
                          <a:ext cx="33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22" name="Rectangle 29"/>
          <p:cNvSpPr>
            <a:spLocks noChangeArrowheads="1"/>
          </p:cNvSpPr>
          <p:nvPr/>
        </p:nvSpPr>
        <p:spPr bwMode="auto">
          <a:xfrm>
            <a:off x="2743200" y="228600"/>
            <a:ext cx="3657600" cy="609600"/>
          </a:xfrm>
          <a:prstGeom prst="rect">
            <a:avLst/>
          </a:prstGeom>
          <a:noFill/>
          <a:ln w="1270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76200" y="16144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根源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76200" y="2667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环流</a:t>
            </a: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76200" y="44338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通量</a:t>
            </a:r>
          </a:p>
        </p:txBody>
      </p:sp>
      <p:sp>
        <p:nvSpPr>
          <p:cNvPr id="65571" name="Text Box 35"/>
          <p:cNvSpPr txBox="1">
            <a:spLocks noChangeArrowheads="1"/>
          </p:cNvSpPr>
          <p:nvPr/>
        </p:nvSpPr>
        <p:spPr bwMode="auto">
          <a:xfrm>
            <a:off x="457200" y="838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3300"/>
                </a:solidFill>
              </a:rPr>
              <a:t>静电场</a:t>
            </a:r>
          </a:p>
        </p:txBody>
      </p: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7323137" y="838200"/>
            <a:ext cx="1439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3300"/>
                </a:solidFill>
              </a:rPr>
              <a:t>类似磁场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 autoUpdateAnimBg="0"/>
      <p:bldP spid="65544" grpId="0" autoUpdateAnimBg="0"/>
      <p:bldP spid="65545" grpId="0" autoUpdateAnimBg="0"/>
      <p:bldP spid="65546" grpId="0" autoUpdateAnimBg="0"/>
      <p:bldP spid="65550" grpId="0" autoUpdateAnimBg="0"/>
      <p:bldP spid="65551" grpId="0" autoUpdateAnimBg="0"/>
      <p:bldP spid="65566" grpId="0" autoUpdateAnimBg="0"/>
      <p:bldP spid="65567" grpId="0" autoUpdateAnimBg="0"/>
      <p:bldP spid="65568" grpId="0" autoUpdateAnimBg="0"/>
      <p:bldP spid="65571" grpId="0" autoUpdateAnimBg="0"/>
      <p:bldP spid="6557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852488" y="210432"/>
            <a:ext cx="3457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accent2"/>
                </a:solidFill>
              </a:rPr>
              <a:t>1. </a:t>
            </a:r>
            <a:r>
              <a:rPr lang="zh-CN" altLang="en-US" sz="3200">
                <a:solidFill>
                  <a:schemeClr val="accent2"/>
                </a:solidFill>
              </a:rPr>
              <a:t>空间总电场场强</a:t>
            </a:r>
            <a:endParaRPr lang="zh-CN" altLang="en-US" sz="3200"/>
          </a:p>
        </p:txBody>
      </p:sp>
      <p:graphicFrame>
        <p:nvGraphicFramePr>
          <p:cNvPr id="166912" name="Object 1024"/>
          <p:cNvGraphicFramePr>
            <a:graphicFrameLocks noChangeAspect="1"/>
          </p:cNvGraphicFramePr>
          <p:nvPr/>
        </p:nvGraphicFramePr>
        <p:xfrm>
          <a:off x="1233488" y="2819400"/>
          <a:ext cx="25146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5059" imgH="476163" progId="Equation.3">
                  <p:embed/>
                </p:oleObj>
              </mc:Choice>
              <mc:Fallback>
                <p:oleObj name="Equation" r:id="rId3" imgW="1905059" imgH="476163" progId="Equation.3">
                  <p:embed/>
                  <p:pic>
                    <p:nvPicPr>
                      <p:cNvPr id="16691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2819400"/>
                        <a:ext cx="25146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AutoShape 4"/>
          <p:cNvSpPr>
            <a:spLocks noChangeArrowheads="1"/>
          </p:cNvSpPr>
          <p:nvPr/>
        </p:nvSpPr>
        <p:spPr bwMode="auto">
          <a:xfrm rot="-1836610" flipH="1" flipV="1">
            <a:off x="3360738" y="2286000"/>
            <a:ext cx="1301750" cy="173038"/>
          </a:xfrm>
          <a:prstGeom prst="leftArrow">
            <a:avLst>
              <a:gd name="adj1" fmla="val 50000"/>
              <a:gd name="adj2" fmla="val 1880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852488" y="1524000"/>
            <a:ext cx="125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accent2"/>
                </a:solidFill>
              </a:rPr>
              <a:t>静电场</a:t>
            </a:r>
            <a:endParaRPr lang="zh-CN" altLang="en-US" sz="2800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3214688" y="1447800"/>
            <a:ext cx="2149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accent2"/>
                </a:solidFill>
              </a:rPr>
              <a:t>感生电场</a:t>
            </a:r>
            <a:endParaRPr lang="zh-CN" altLang="en-US" sz="2800"/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auto">
          <a:xfrm rot="1602943" flipH="1">
            <a:off x="1471613" y="22860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07504" y="4343400"/>
            <a:ext cx="9001000" cy="121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宋体" panose="02010600030101010101" pitchFamily="2" charset="-122"/>
              </a:rPr>
              <a:t> 2. </a:t>
            </a: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</a:rPr>
              <a:t>感生电场是以法拉第电磁感应定律为基础。</a:t>
            </a:r>
            <a:r>
              <a:rPr lang="zh-CN" altLang="en-US" sz="3200" dirty="0">
                <a:solidFill>
                  <a:srgbClr val="CC3300"/>
                </a:solidFill>
                <a:latin typeface="宋体" panose="02010600030101010101" pitchFamily="2" charset="-122"/>
              </a:rPr>
              <a:t>感生电动势上升为感生电场，不再需要闭合回路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graphicFrame>
        <p:nvGraphicFramePr>
          <p:cNvPr id="166913" name="Object 1025"/>
          <p:cNvGraphicFramePr>
            <a:graphicFrameLocks noChangeAspect="1"/>
          </p:cNvGraphicFramePr>
          <p:nvPr/>
        </p:nvGraphicFramePr>
        <p:xfrm>
          <a:off x="4984750" y="1828800"/>
          <a:ext cx="3908425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352535" imgH="952596" progId="Equation.3">
                  <p:embed/>
                </p:oleObj>
              </mc:Choice>
              <mc:Fallback>
                <p:oleObj name="公式" r:id="rId5" imgW="1352535" imgH="952596" progId="Equation.3">
                  <p:embed/>
                  <p:pic>
                    <p:nvPicPr>
                      <p:cNvPr id="16691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1828800"/>
                        <a:ext cx="3908425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3333FF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AutoShape 13"/>
          <p:cNvSpPr>
            <a:spLocks noChangeArrowheads="1"/>
          </p:cNvSpPr>
          <p:nvPr/>
        </p:nvSpPr>
        <p:spPr bwMode="auto">
          <a:xfrm>
            <a:off x="3914775" y="29718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7598" name="AutoShape 14"/>
          <p:cNvSpPr>
            <a:spLocks/>
          </p:cNvSpPr>
          <p:nvPr/>
        </p:nvSpPr>
        <p:spPr bwMode="auto">
          <a:xfrm>
            <a:off x="4676775" y="23622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539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6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  <p:bldP spid="67588" grpId="0" animBg="1"/>
      <p:bldP spid="67589" grpId="0" autoUpdateAnimBg="0"/>
      <p:bldP spid="67590" grpId="0" autoUpdateAnimBg="0"/>
      <p:bldP spid="67591" grpId="0" animBg="1"/>
      <p:bldP spid="67592" grpId="0" autoUpdateAnimBg="0"/>
      <p:bldP spid="67597" grpId="0" animBg="1"/>
      <p:bldP spid="6759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457200" y="304800"/>
            <a:ext cx="480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accent2"/>
                </a:solidFill>
                <a:latin typeface="宋体" panose="02010600030101010101" pitchFamily="2" charset="-122"/>
              </a:rPr>
              <a:t>3. </a:t>
            </a:r>
            <a:r>
              <a:rPr lang="zh-CN" altLang="en-US" sz="3600">
                <a:solidFill>
                  <a:schemeClr val="accent2"/>
                </a:solidFill>
                <a:latin typeface="宋体" panose="02010600030101010101" pitchFamily="2" charset="-122"/>
              </a:rPr>
              <a:t>感生电场的计算</a:t>
            </a:r>
          </a:p>
        </p:txBody>
      </p:sp>
      <p:graphicFrame>
        <p:nvGraphicFramePr>
          <p:cNvPr id="70659" name="Object 3"/>
          <p:cNvGraphicFramePr>
            <a:graphicFrameLocks/>
          </p:cNvGraphicFramePr>
          <p:nvPr/>
        </p:nvGraphicFramePr>
        <p:xfrm>
          <a:off x="1691680" y="1204681"/>
          <a:ext cx="51689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19346" imgH="457267" progId="Equation.DSMT4">
                  <p:embed/>
                </p:oleObj>
              </mc:Choice>
              <mc:Fallback>
                <p:oleObj name="Equation" r:id="rId3" imgW="2019346" imgH="457267" progId="Equation.DSMT4">
                  <p:embed/>
                  <p:pic>
                    <p:nvPicPr>
                      <p:cNvPr id="7065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204681"/>
                        <a:ext cx="516890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907704" y="5665450"/>
            <a:ext cx="4613002" cy="61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类比于长直导线导线的磁场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086600" y="4470400"/>
            <a:ext cx="1143000" cy="1930400"/>
            <a:chOff x="3024" y="2544"/>
            <a:chExt cx="723" cy="1216"/>
          </a:xfrm>
        </p:grpSpPr>
        <p:graphicFrame>
          <p:nvGraphicFramePr>
            <p:cNvPr id="27651" name="Object 7"/>
            <p:cNvGraphicFramePr>
              <a:graphicFrameLocks/>
            </p:cNvGraphicFramePr>
            <p:nvPr/>
          </p:nvGraphicFramePr>
          <p:xfrm>
            <a:off x="3072" y="2544"/>
            <a:ext cx="675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304536" imgH="215713" progId="Equation.3">
                    <p:embed/>
                  </p:oleObj>
                </mc:Choice>
                <mc:Fallback>
                  <p:oleObj name="公式" r:id="rId5" imgW="304536" imgH="215713" progId="Equation.3">
                    <p:embed/>
                    <p:pic>
                      <p:nvPicPr>
                        <p:cNvPr id="27651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544"/>
                          <a:ext cx="675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58" name="Group 8"/>
            <p:cNvGrpSpPr>
              <a:grpSpLocks/>
            </p:cNvGrpSpPr>
            <p:nvPr/>
          </p:nvGrpSpPr>
          <p:grpSpPr bwMode="auto">
            <a:xfrm>
              <a:off x="3024" y="3120"/>
              <a:ext cx="720" cy="640"/>
              <a:chOff x="4272" y="912"/>
              <a:chExt cx="720" cy="640"/>
            </a:xfrm>
          </p:grpSpPr>
          <p:sp>
            <p:nvSpPr>
              <p:cNvPr id="27659" name="Oval 9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688" cy="64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27652" name="Object 10"/>
              <p:cNvGraphicFramePr>
                <a:graphicFrameLocks/>
              </p:cNvGraphicFramePr>
              <p:nvPr/>
            </p:nvGraphicFramePr>
            <p:xfrm>
              <a:off x="4320" y="960"/>
              <a:ext cx="672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7" imgW="393359" imgH="406048" progId="Equation.3">
                      <p:embed/>
                    </p:oleObj>
                  </mc:Choice>
                  <mc:Fallback>
                    <p:oleObj name="公式" r:id="rId7" imgW="393359" imgH="406048" progId="Equation.3">
                      <p:embed/>
                      <p:pic>
                        <p:nvPicPr>
                          <p:cNvPr id="27652" name="Object 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960"/>
                            <a:ext cx="672" cy="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457200" y="2636912"/>
            <a:ext cx="8291264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033"/>
                </a:solidFill>
                <a:latin typeface="宋体" panose="02010600030101010101" pitchFamily="2" charset="-122"/>
              </a:rPr>
              <a:t>类似磁场，环路定理，可求解对称体系的感生电场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435315" y="3356992"/>
                <a:ext cx="7377045" cy="142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2075" tIns="46038" rIns="92075" bIns="46038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类比于电流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CN" altLang="en-US" sz="2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是磁场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CN" altLang="en-US" sz="2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的源，可以认为</a:t>
                </a:r>
                <a:endParaRPr lang="en-US" altLang="zh-CN" sz="280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𝚽</m:t>
                        </m:r>
                      </m:num>
                      <m:den>
                        <m:r>
                          <a:rPr lang="en-US" altLang="zh-CN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𝐝𝐭</m:t>
                        </m:r>
                      </m:den>
                    </m:f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CN" altLang="en-US" sz="2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是感生电场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zh-CN" altLang="en-US" sz="2800" baseline="-250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感</a:t>
                </a:r>
                <a:r>
                  <a:rPr lang="zh-CN" altLang="en-US" sz="2800" baseline="-250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生</a:t>
                </a:r>
                <a:r>
                  <a:rPr lang="zh-CN" altLang="en-US" sz="280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的源</a:t>
                </a:r>
                <a:endPara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315" y="3356992"/>
                <a:ext cx="7377045" cy="1427315"/>
              </a:xfrm>
              <a:prstGeom prst="rect">
                <a:avLst/>
              </a:prstGeom>
              <a:blipFill rotWithShape="0">
                <a:blip r:embed="rId11"/>
                <a:stretch>
                  <a:fillRect l="-1652" b="-4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build="p" autoUpdateAnimBg="0"/>
      <p:bldP spid="70668" grpId="0" autoUpdateAnimBg="0"/>
      <p:bldP spid="1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961063" y="762000"/>
            <a:ext cx="2638425" cy="2941638"/>
            <a:chOff x="3755" y="480"/>
            <a:chExt cx="1662" cy="1853"/>
          </a:xfrm>
        </p:grpSpPr>
        <p:grpSp>
          <p:nvGrpSpPr>
            <p:cNvPr id="28712" name="Group 44"/>
            <p:cNvGrpSpPr>
              <a:grpSpLocks/>
            </p:cNvGrpSpPr>
            <p:nvPr/>
          </p:nvGrpSpPr>
          <p:grpSpPr bwMode="auto">
            <a:xfrm>
              <a:off x="3755" y="480"/>
              <a:ext cx="1662" cy="1776"/>
              <a:chOff x="3755" y="480"/>
              <a:chExt cx="1662" cy="1776"/>
            </a:xfrm>
          </p:grpSpPr>
          <p:sp>
            <p:nvSpPr>
              <p:cNvPr id="28714" name="Oval 2"/>
              <p:cNvSpPr>
                <a:spLocks noChangeArrowheads="1"/>
              </p:cNvSpPr>
              <p:nvPr/>
            </p:nvSpPr>
            <p:spPr bwMode="auto">
              <a:xfrm>
                <a:off x="3755" y="576"/>
                <a:ext cx="1662" cy="168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715" name="Freeform 27"/>
              <p:cNvSpPr>
                <a:spLocks/>
              </p:cNvSpPr>
              <p:nvPr/>
            </p:nvSpPr>
            <p:spPr bwMode="auto">
              <a:xfrm>
                <a:off x="4944" y="672"/>
                <a:ext cx="143" cy="96"/>
              </a:xfrm>
              <a:custGeom>
                <a:avLst/>
                <a:gdLst>
                  <a:gd name="T0" fmla="*/ 0 w 144"/>
                  <a:gd name="T1" fmla="*/ 0 h 96"/>
                  <a:gd name="T2" fmla="*/ 68 w 144"/>
                  <a:gd name="T3" fmla="*/ 44 h 96"/>
                  <a:gd name="T4" fmla="*/ 142 w 144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0" y="0"/>
                    </a:moveTo>
                    <a:lnTo>
                      <a:pt x="68" y="44"/>
                    </a:lnTo>
                    <a:lnTo>
                      <a:pt x="144" y="96"/>
                    </a:ln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6" name="Text Box 28"/>
              <p:cNvSpPr txBox="1">
                <a:spLocks noChangeArrowheads="1"/>
              </p:cNvSpPr>
              <p:nvPr/>
            </p:nvSpPr>
            <p:spPr bwMode="auto">
              <a:xfrm>
                <a:off x="5136" y="480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>
                    <a:solidFill>
                      <a:srgbClr val="3333FF"/>
                    </a:solidFill>
                  </a:rPr>
                  <a:t>L</a:t>
                </a:r>
              </a:p>
            </p:txBody>
          </p:sp>
        </p:grpSp>
        <p:sp>
          <p:nvSpPr>
            <p:cNvPr id="28713" name="Line 31"/>
            <p:cNvSpPr>
              <a:spLocks noChangeShapeType="1"/>
            </p:cNvSpPr>
            <p:nvPr/>
          </p:nvSpPr>
          <p:spPr bwMode="auto">
            <a:xfrm>
              <a:off x="4608" y="1392"/>
              <a:ext cx="1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86" name="Object 1036"/>
            <p:cNvGraphicFramePr>
              <a:graphicFrameLocks noChangeAspect="1"/>
            </p:cNvGraphicFramePr>
            <p:nvPr/>
          </p:nvGraphicFramePr>
          <p:xfrm>
            <a:off x="4596" y="2150"/>
            <a:ext cx="177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14102" imgH="126780" progId="Equation.3">
                    <p:embed/>
                  </p:oleObj>
                </mc:Choice>
                <mc:Fallback>
                  <p:oleObj name="公式" r:id="rId3" imgW="114102" imgH="126780" progId="Equation.3">
                    <p:embed/>
                    <p:pic>
                      <p:nvPicPr>
                        <p:cNvPr id="28686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2150"/>
                          <a:ext cx="177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8" name="Oval 3"/>
          <p:cNvSpPr>
            <a:spLocks noChangeArrowheads="1"/>
          </p:cNvSpPr>
          <p:nvPr/>
        </p:nvSpPr>
        <p:spPr bwMode="auto">
          <a:xfrm>
            <a:off x="6264275" y="1219200"/>
            <a:ext cx="2039938" cy="2062163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8689" name="Group 45"/>
          <p:cNvGrpSpPr>
            <a:grpSpLocks/>
          </p:cNvGrpSpPr>
          <p:nvPr/>
        </p:nvGrpSpPr>
        <p:grpSpPr bwMode="auto">
          <a:xfrm>
            <a:off x="6248400" y="1143000"/>
            <a:ext cx="2022475" cy="1844675"/>
            <a:chOff x="3936" y="720"/>
            <a:chExt cx="1274" cy="1162"/>
          </a:xfrm>
        </p:grpSpPr>
        <p:sp>
          <p:nvSpPr>
            <p:cNvPr id="28711" name="Text Box 5"/>
            <p:cNvSpPr txBox="1">
              <a:spLocks noChangeArrowheads="1"/>
            </p:cNvSpPr>
            <p:nvPr/>
          </p:nvSpPr>
          <p:spPr bwMode="auto">
            <a:xfrm>
              <a:off x="3936" y="720"/>
              <a:ext cx="1274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60000"/>
                </a:lnSpc>
              </a:pPr>
              <a:r>
                <a:rPr lang="en-US" altLang="zh-CN">
                  <a:solidFill>
                    <a:schemeClr val="folHlink"/>
                  </a:solidFill>
                </a:rPr>
                <a:t>××××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>
                  <a:solidFill>
                    <a:schemeClr val="folHlink"/>
                  </a:solidFill>
                </a:rPr>
                <a:t>××××××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>
                  <a:solidFill>
                    <a:schemeClr val="folHlink"/>
                  </a:solidFill>
                </a:rPr>
                <a:t>×××××</a:t>
              </a:r>
            </a:p>
          </p:txBody>
        </p:sp>
        <p:graphicFrame>
          <p:nvGraphicFramePr>
            <p:cNvPr id="28685" name="Object 1035"/>
            <p:cNvGraphicFramePr>
              <a:graphicFrameLocks noChangeAspect="1"/>
            </p:cNvGraphicFramePr>
            <p:nvPr/>
          </p:nvGraphicFramePr>
          <p:xfrm>
            <a:off x="4264" y="1008"/>
            <a:ext cx="38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52268" imgH="203024" progId="Equation.DSMT4">
                    <p:embed/>
                  </p:oleObj>
                </mc:Choice>
                <mc:Fallback>
                  <p:oleObj name="Equation" r:id="rId5" imgW="152268" imgH="203024" progId="Equation.DSMT4">
                    <p:embed/>
                    <p:pic>
                      <p:nvPicPr>
                        <p:cNvPr id="28685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1008"/>
                          <a:ext cx="38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141288" y="2743200"/>
            <a:ext cx="5573712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解：柱对称，任选一横截面，它的封闭边界为环路积分路径</a:t>
            </a:r>
            <a:r>
              <a:rPr lang="en-US" altLang="zh-CN" sz="2800" i="1">
                <a:latin typeface="宋体" panose="02010600030101010101" pitchFamily="2" charset="-122"/>
              </a:rPr>
              <a:t>L</a:t>
            </a:r>
            <a:r>
              <a:rPr lang="zh-CN" altLang="en-US" sz="2800" i="1">
                <a:latin typeface="宋体" panose="02010600030101010101" pitchFamily="2" charset="-122"/>
              </a:rPr>
              <a:t>，</a:t>
            </a:r>
            <a:r>
              <a:rPr lang="zh-CN" altLang="en-US" sz="2800">
                <a:latin typeface="宋体" panose="02010600030101010101" pitchFamily="2" charset="-122"/>
              </a:rPr>
              <a:t>感生电场方向沿积分路径</a:t>
            </a:r>
          </a:p>
        </p:txBody>
      </p:sp>
      <p:grpSp>
        <p:nvGrpSpPr>
          <p:cNvPr id="28691" name="Group 37"/>
          <p:cNvGrpSpPr>
            <a:grpSpLocks/>
          </p:cNvGrpSpPr>
          <p:nvPr/>
        </p:nvGrpSpPr>
        <p:grpSpPr bwMode="auto">
          <a:xfrm>
            <a:off x="0" y="0"/>
            <a:ext cx="5991225" cy="1879600"/>
            <a:chOff x="0" y="0"/>
            <a:chExt cx="3774" cy="1184"/>
          </a:xfrm>
        </p:grpSpPr>
        <p:sp>
          <p:nvSpPr>
            <p:cNvPr id="2870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3774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>
                  <a:latin typeface="宋体" panose="02010600030101010101" pitchFamily="2" charset="-122"/>
                </a:rPr>
                <a:t>例：空间均匀的磁场限制在半径为 </a:t>
              </a:r>
              <a:r>
                <a:rPr lang="en-US" altLang="zh-CN" sz="2800" i="1"/>
                <a:t>R </a:t>
              </a:r>
              <a:r>
                <a:rPr lang="zh-CN" altLang="en-US" sz="2800">
                  <a:latin typeface="宋体" panose="02010600030101010101" pitchFamily="2" charset="-122"/>
                </a:rPr>
                <a:t>的圆柱内，  </a:t>
              </a:r>
              <a:r>
                <a:rPr lang="zh-CN" altLang="en-US" sz="2800"/>
                <a:t>的方向平行柱轴，且有</a:t>
              </a:r>
            </a:p>
          </p:txBody>
        </p:sp>
        <p:sp>
          <p:nvSpPr>
            <p:cNvPr id="28710" name="Rectangle 12"/>
            <p:cNvSpPr>
              <a:spLocks noChangeArrowheads="1"/>
            </p:cNvSpPr>
            <p:nvPr/>
          </p:nvSpPr>
          <p:spPr bwMode="auto">
            <a:xfrm>
              <a:off x="859" y="762"/>
              <a:ext cx="2549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82800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800">
                  <a:latin typeface="宋体" panose="02010600030101010101" pitchFamily="2" charset="-122"/>
                </a:rPr>
                <a:t>求：</a:t>
              </a:r>
              <a:r>
                <a:rPr lang="en-US" altLang="zh-CN" sz="2800" i="1"/>
                <a:t>E</a:t>
              </a:r>
              <a:r>
                <a:rPr lang="en-US" altLang="zh-CN" sz="2800" i="1">
                  <a:latin typeface="宋体" panose="02010600030101010101" pitchFamily="2" charset="-122"/>
                </a:rPr>
                <a:t> </a:t>
              </a:r>
              <a:r>
                <a:rPr lang="zh-CN" altLang="zh-CN" sz="2800" baseline="-25000">
                  <a:latin typeface="宋体" panose="02010600030101010101" pitchFamily="2" charset="-122"/>
                </a:rPr>
                <a:t>感生 </a:t>
              </a:r>
              <a:r>
                <a:rPr lang="zh-CN" altLang="en-US" sz="2800">
                  <a:latin typeface="宋体" panose="02010600030101010101" pitchFamily="2" charset="-122"/>
                </a:rPr>
                <a:t>分布</a:t>
              </a:r>
            </a:p>
          </p:txBody>
        </p:sp>
        <p:graphicFrame>
          <p:nvGraphicFramePr>
            <p:cNvPr id="28683" name="Object 1033"/>
            <p:cNvGraphicFramePr>
              <a:graphicFrameLocks/>
            </p:cNvGraphicFramePr>
            <p:nvPr/>
          </p:nvGraphicFramePr>
          <p:xfrm>
            <a:off x="1124" y="367"/>
            <a:ext cx="36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64957" imgH="203024" progId="Equation.3">
                    <p:embed/>
                  </p:oleObj>
                </mc:Choice>
                <mc:Fallback>
                  <p:oleObj name="公式" r:id="rId7" imgW="164957" imgH="203024" progId="Equation.3">
                    <p:embed/>
                    <p:pic>
                      <p:nvPicPr>
                        <p:cNvPr id="28683" name="Object 10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4" y="367"/>
                          <a:ext cx="364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4" name="Object 1034"/>
            <p:cNvGraphicFramePr>
              <a:graphicFrameLocks/>
            </p:cNvGraphicFramePr>
            <p:nvPr/>
          </p:nvGraphicFramePr>
          <p:xfrm>
            <a:off x="65" y="672"/>
            <a:ext cx="1183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698197" imgH="393529" progId="Equation.DSMT4">
                    <p:embed/>
                  </p:oleObj>
                </mc:Choice>
                <mc:Fallback>
                  <p:oleObj name="Equation" r:id="rId9" imgW="698197" imgH="393529" progId="Equation.DSMT4">
                    <p:embed/>
                    <p:pic>
                      <p:nvPicPr>
                        <p:cNvPr id="28684" name="Object 10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" y="672"/>
                          <a:ext cx="1183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211138" y="4090988"/>
            <a:ext cx="8724900" cy="1476375"/>
            <a:chOff x="133" y="2577"/>
            <a:chExt cx="5496" cy="930"/>
          </a:xfrm>
        </p:grpSpPr>
        <p:graphicFrame>
          <p:nvGraphicFramePr>
            <p:cNvPr id="28679" name="Object 1029"/>
            <p:cNvGraphicFramePr>
              <a:graphicFrameLocks/>
            </p:cNvGraphicFramePr>
            <p:nvPr/>
          </p:nvGraphicFramePr>
          <p:xfrm>
            <a:off x="177" y="2919"/>
            <a:ext cx="1950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397000" imgH="381000" progId="Equation.3">
                    <p:embed/>
                  </p:oleObj>
                </mc:Choice>
                <mc:Fallback>
                  <p:oleObj name="公式" r:id="rId11" imgW="1397000" imgH="381000" progId="Equation.3">
                    <p:embed/>
                    <p:pic>
                      <p:nvPicPr>
                        <p:cNvPr id="28679" name="Object 10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" y="2919"/>
                          <a:ext cx="1950" cy="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" name="Object 1030"/>
            <p:cNvGraphicFramePr>
              <a:graphicFrameLocks/>
            </p:cNvGraphicFramePr>
            <p:nvPr/>
          </p:nvGraphicFramePr>
          <p:xfrm>
            <a:off x="2127" y="2871"/>
            <a:ext cx="1052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596641" imgH="406224" progId="Equation.3">
                    <p:embed/>
                  </p:oleObj>
                </mc:Choice>
                <mc:Fallback>
                  <p:oleObj name="公式" r:id="rId13" imgW="596641" imgH="406224" progId="Equation.3">
                    <p:embed/>
                    <p:pic>
                      <p:nvPicPr>
                        <p:cNvPr id="28680" name="Object 10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" y="2871"/>
                          <a:ext cx="1052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1" name="Object 1031"/>
            <p:cNvGraphicFramePr>
              <a:graphicFrameLocks/>
            </p:cNvGraphicFramePr>
            <p:nvPr/>
          </p:nvGraphicFramePr>
          <p:xfrm>
            <a:off x="4490" y="2841"/>
            <a:ext cx="1139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774364" imgH="393529" progId="Equation.DSMT4">
                    <p:embed/>
                  </p:oleObj>
                </mc:Choice>
                <mc:Fallback>
                  <p:oleObj name="Equation" r:id="rId15" imgW="774364" imgH="393529" progId="Equation.DSMT4">
                    <p:embed/>
                    <p:pic>
                      <p:nvPicPr>
                        <p:cNvPr id="28681" name="Object 10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0" y="2841"/>
                          <a:ext cx="1139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8" name="Text Box 22"/>
            <p:cNvSpPr txBox="1">
              <a:spLocks noChangeArrowheads="1"/>
            </p:cNvSpPr>
            <p:nvPr/>
          </p:nvSpPr>
          <p:spPr bwMode="auto">
            <a:xfrm>
              <a:off x="133" y="2577"/>
              <a:ext cx="9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FF00FF"/>
                </a:buClr>
                <a:buFont typeface="Monotype Sorts" pitchFamily="2" charset="2"/>
                <a:buChar char="_"/>
              </a:pPr>
              <a:r>
                <a:rPr lang="en-US" altLang="zh-CN" sz="2800"/>
                <a:t> </a:t>
              </a:r>
              <a:r>
                <a:rPr lang="en-US" altLang="zh-CN" sz="2800" i="1"/>
                <a:t> r </a:t>
              </a:r>
              <a:r>
                <a:rPr lang="en-US" altLang="zh-CN" sz="2800"/>
                <a:t>&lt; </a:t>
              </a:r>
              <a:r>
                <a:rPr lang="en-US" altLang="zh-CN" sz="2800" i="1"/>
                <a:t>R</a:t>
              </a:r>
              <a:endParaRPr lang="en-US" altLang="zh-CN" sz="2800"/>
            </a:p>
          </p:txBody>
        </p:sp>
        <p:graphicFrame>
          <p:nvGraphicFramePr>
            <p:cNvPr id="28682" name="Object 1032"/>
            <p:cNvGraphicFramePr>
              <a:graphicFrameLocks/>
            </p:cNvGraphicFramePr>
            <p:nvPr/>
          </p:nvGraphicFramePr>
          <p:xfrm>
            <a:off x="3264" y="2928"/>
            <a:ext cx="96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545863" imgH="228501" progId="Equation.DSMT4">
                    <p:embed/>
                  </p:oleObj>
                </mc:Choice>
                <mc:Fallback>
                  <p:oleObj name="Equation" r:id="rId17" imgW="545863" imgH="228501" progId="Equation.DSMT4">
                    <p:embed/>
                    <p:pic>
                      <p:nvPicPr>
                        <p:cNvPr id="28682" name="Object 10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928"/>
                          <a:ext cx="96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211138" y="5567363"/>
            <a:ext cx="6689725" cy="1290637"/>
            <a:chOff x="133" y="3507"/>
            <a:chExt cx="4214" cy="813"/>
          </a:xfrm>
        </p:grpSpPr>
        <p:graphicFrame>
          <p:nvGraphicFramePr>
            <p:cNvPr id="28676" name="Object 1026"/>
            <p:cNvGraphicFramePr>
              <a:graphicFrameLocks/>
            </p:cNvGraphicFramePr>
            <p:nvPr/>
          </p:nvGraphicFramePr>
          <p:xfrm>
            <a:off x="3168" y="3648"/>
            <a:ext cx="1179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876300" imgH="419100" progId="Equation.DSMT4">
                    <p:embed/>
                  </p:oleObj>
                </mc:Choice>
                <mc:Fallback>
                  <p:oleObj name="Equation" r:id="rId19" imgW="876300" imgH="419100" progId="Equation.DSMT4">
                    <p:embed/>
                    <p:pic>
                      <p:nvPicPr>
                        <p:cNvPr id="28676" name="Object 10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648"/>
                          <a:ext cx="1179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7" name="Text Box 24"/>
            <p:cNvSpPr txBox="1">
              <a:spLocks noChangeArrowheads="1"/>
            </p:cNvSpPr>
            <p:nvPr/>
          </p:nvSpPr>
          <p:spPr bwMode="auto">
            <a:xfrm>
              <a:off x="133" y="3507"/>
              <a:ext cx="9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FF00FF"/>
                </a:buClr>
                <a:buFont typeface="Monotype Sorts" pitchFamily="2" charset="2"/>
                <a:buChar char="_"/>
              </a:pPr>
              <a:r>
                <a:rPr lang="en-US" altLang="zh-CN" sz="2800"/>
                <a:t> </a:t>
              </a:r>
              <a:r>
                <a:rPr lang="en-US" altLang="zh-CN" sz="2800" i="1"/>
                <a:t> r </a:t>
              </a:r>
              <a:r>
                <a:rPr lang="en-US" altLang="zh-CN" sz="2800"/>
                <a:t>&gt; </a:t>
              </a:r>
              <a:r>
                <a:rPr lang="en-US" altLang="zh-CN" sz="2800" i="1"/>
                <a:t>R</a:t>
              </a:r>
              <a:endParaRPr lang="en-US" altLang="zh-CN" sz="2800"/>
            </a:p>
          </p:txBody>
        </p:sp>
        <p:graphicFrame>
          <p:nvGraphicFramePr>
            <p:cNvPr id="28677" name="Object 1027"/>
            <p:cNvGraphicFramePr>
              <a:graphicFrameLocks/>
            </p:cNvGraphicFramePr>
            <p:nvPr/>
          </p:nvGraphicFramePr>
          <p:xfrm>
            <a:off x="222" y="3828"/>
            <a:ext cx="1728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1397000" imgH="381000" progId="Equation.3">
                    <p:embed/>
                  </p:oleObj>
                </mc:Choice>
                <mc:Fallback>
                  <p:oleObj name="公式" r:id="rId21" imgW="1397000" imgH="381000" progId="Equation.3">
                    <p:embed/>
                    <p:pic>
                      <p:nvPicPr>
                        <p:cNvPr id="28677" name="Object 10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" y="3828"/>
                          <a:ext cx="1728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8" name="Object 1028"/>
            <p:cNvGraphicFramePr>
              <a:graphicFrameLocks/>
            </p:cNvGraphicFramePr>
            <p:nvPr/>
          </p:nvGraphicFramePr>
          <p:xfrm>
            <a:off x="1950" y="3732"/>
            <a:ext cx="1019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736280" imgH="406224" progId="Equation.3">
                    <p:embed/>
                  </p:oleObj>
                </mc:Choice>
                <mc:Fallback>
                  <p:oleObj name="公式" r:id="rId22" imgW="736280" imgH="406224" progId="Equation.3">
                    <p:embed/>
                    <p:pic>
                      <p:nvPicPr>
                        <p:cNvPr id="28678" name="Object 10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3732"/>
                          <a:ext cx="1019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7936" name="Object 1024"/>
          <p:cNvGraphicFramePr>
            <a:graphicFrameLocks/>
          </p:cNvGraphicFramePr>
          <p:nvPr/>
        </p:nvGraphicFramePr>
        <p:xfrm>
          <a:off x="609600" y="1828800"/>
          <a:ext cx="37195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019346" imgH="457267" progId="Equation.DSMT4">
                  <p:embed/>
                </p:oleObj>
              </mc:Choice>
              <mc:Fallback>
                <p:oleObj name="Equation" r:id="rId24" imgW="2019346" imgH="457267" progId="Equation.DSMT4">
                  <p:embed/>
                  <p:pic>
                    <p:nvPicPr>
                      <p:cNvPr id="167936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3719513" cy="9080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00">
                              <a:alpha val="46999"/>
                            </a:srgbClr>
                          </a:gs>
                          <a:gs pos="50000">
                            <a:srgbClr val="FFFFFF"/>
                          </a:gs>
                          <a:gs pos="100000">
                            <a:srgbClr val="FFFF00">
                              <a:alpha val="46999"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6629400" y="1143000"/>
            <a:ext cx="1317625" cy="1778000"/>
            <a:chOff x="4176" y="720"/>
            <a:chExt cx="830" cy="1120"/>
          </a:xfrm>
        </p:grpSpPr>
        <p:grpSp>
          <p:nvGrpSpPr>
            <p:cNvPr id="28701" name="Group 46"/>
            <p:cNvGrpSpPr>
              <a:grpSpLocks/>
            </p:cNvGrpSpPr>
            <p:nvPr/>
          </p:nvGrpSpPr>
          <p:grpSpPr bwMode="auto">
            <a:xfrm>
              <a:off x="4176" y="720"/>
              <a:ext cx="830" cy="1120"/>
              <a:chOff x="4176" y="720"/>
              <a:chExt cx="830" cy="1120"/>
            </a:xfrm>
          </p:grpSpPr>
          <p:sp>
            <p:nvSpPr>
              <p:cNvPr id="28703" name="Freeform 15"/>
              <p:cNvSpPr>
                <a:spLocks/>
              </p:cNvSpPr>
              <p:nvPr/>
            </p:nvSpPr>
            <p:spPr bwMode="auto">
              <a:xfrm>
                <a:off x="4580" y="1395"/>
                <a:ext cx="426" cy="15"/>
              </a:xfrm>
              <a:custGeom>
                <a:avLst/>
                <a:gdLst>
                  <a:gd name="T0" fmla="*/ 0 w 431"/>
                  <a:gd name="T1" fmla="*/ 0 h 15"/>
                  <a:gd name="T2" fmla="*/ 421 w 431"/>
                  <a:gd name="T3" fmla="*/ 15 h 15"/>
                  <a:gd name="T4" fmla="*/ 0 60000 65536"/>
                  <a:gd name="T5" fmla="*/ 0 60000 65536"/>
                  <a:gd name="T6" fmla="*/ 0 w 431"/>
                  <a:gd name="T7" fmla="*/ 0 h 15"/>
                  <a:gd name="T8" fmla="*/ 431 w 431"/>
                  <a:gd name="T9" fmla="*/ 15 h 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31" h="15">
                    <a:moveTo>
                      <a:pt x="0" y="0"/>
                    </a:moveTo>
                    <a:lnTo>
                      <a:pt x="431" y="15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8675" name="Object 1025"/>
              <p:cNvGraphicFramePr>
                <a:graphicFrameLocks noChangeAspect="1"/>
              </p:cNvGraphicFramePr>
              <p:nvPr/>
            </p:nvGraphicFramePr>
            <p:xfrm>
              <a:off x="4739" y="1209"/>
              <a:ext cx="177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6" imgW="114102" imgH="126780" progId="Equation.3">
                      <p:embed/>
                    </p:oleObj>
                  </mc:Choice>
                  <mc:Fallback>
                    <p:oleObj name="公式" r:id="rId26" imgW="114102" imgH="126780" progId="Equation.3">
                      <p:embed/>
                      <p:pic>
                        <p:nvPicPr>
                          <p:cNvPr id="28675" name="Object 10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9" y="1209"/>
                            <a:ext cx="177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04" name="Oval 17"/>
              <p:cNvSpPr>
                <a:spLocks noChangeArrowheads="1"/>
              </p:cNvSpPr>
              <p:nvPr/>
            </p:nvSpPr>
            <p:spPr bwMode="auto">
              <a:xfrm>
                <a:off x="4176" y="1008"/>
                <a:ext cx="823" cy="832"/>
              </a:xfrm>
              <a:prstGeom prst="ellipse">
                <a:avLst/>
              </a:prstGeom>
              <a:noFill/>
              <a:ln w="508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705" name="Freeform 18"/>
              <p:cNvSpPr>
                <a:spLocks/>
              </p:cNvSpPr>
              <p:nvPr/>
            </p:nvSpPr>
            <p:spPr bwMode="auto">
              <a:xfrm>
                <a:off x="4512" y="1008"/>
                <a:ext cx="175" cy="19"/>
              </a:xfrm>
              <a:custGeom>
                <a:avLst/>
                <a:gdLst>
                  <a:gd name="T0" fmla="*/ 0 w 162"/>
                  <a:gd name="T1" fmla="*/ 19 h 19"/>
                  <a:gd name="T2" fmla="*/ 91 w 162"/>
                  <a:gd name="T3" fmla="*/ 1 h 19"/>
                  <a:gd name="T4" fmla="*/ 189 w 162"/>
                  <a:gd name="T5" fmla="*/ 13 h 19"/>
                  <a:gd name="T6" fmla="*/ 0 60000 65536"/>
                  <a:gd name="T7" fmla="*/ 0 60000 65536"/>
                  <a:gd name="T8" fmla="*/ 0 60000 65536"/>
                  <a:gd name="T9" fmla="*/ 0 w 162"/>
                  <a:gd name="T10" fmla="*/ 0 h 19"/>
                  <a:gd name="T11" fmla="*/ 162 w 162"/>
                  <a:gd name="T12" fmla="*/ 19 h 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2" h="19">
                    <a:moveTo>
                      <a:pt x="0" y="19"/>
                    </a:moveTo>
                    <a:cubicBezTo>
                      <a:pt x="13" y="16"/>
                      <a:pt x="51" y="2"/>
                      <a:pt x="78" y="1"/>
                    </a:cubicBezTo>
                    <a:cubicBezTo>
                      <a:pt x="105" y="0"/>
                      <a:pt x="145" y="11"/>
                      <a:pt x="162" y="13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6" name="Text Box 19"/>
              <p:cNvSpPr txBox="1">
                <a:spLocks noChangeArrowheads="1"/>
              </p:cNvSpPr>
              <p:nvPr/>
            </p:nvSpPr>
            <p:spPr bwMode="auto">
              <a:xfrm>
                <a:off x="4544" y="720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i="1">
                    <a:solidFill>
                      <a:srgbClr val="FF00FF"/>
                    </a:solidFill>
                  </a:rPr>
                  <a:t>L</a:t>
                </a:r>
              </a:p>
            </p:txBody>
          </p:sp>
        </p:grpSp>
        <p:sp>
          <p:nvSpPr>
            <p:cNvPr id="28702" name="Text Box 30"/>
            <p:cNvSpPr txBox="1">
              <a:spLocks noChangeArrowheads="1"/>
            </p:cNvSpPr>
            <p:nvPr/>
          </p:nvSpPr>
          <p:spPr bwMode="auto">
            <a:xfrm>
              <a:off x="4416" y="1296"/>
              <a:ext cx="2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i="1"/>
                <a:t>O</a:t>
              </a:r>
              <a:endParaRPr lang="en-US" altLang="zh-CN"/>
            </a:p>
          </p:txBody>
        </p:sp>
      </p:grp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5105400" y="37338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33CC"/>
                </a:solidFill>
              </a:rPr>
              <a:t>回路方向：磁场右手螺旋向</a:t>
            </a: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5257800" y="5410200"/>
            <a:ext cx="3657600" cy="1362075"/>
            <a:chOff x="3312" y="3408"/>
            <a:chExt cx="2304" cy="858"/>
          </a:xfrm>
        </p:grpSpPr>
        <p:sp>
          <p:nvSpPr>
            <p:cNvPr id="28697" name="Text Box 36"/>
            <p:cNvSpPr txBox="1">
              <a:spLocks noChangeArrowheads="1"/>
            </p:cNvSpPr>
            <p:nvPr/>
          </p:nvSpPr>
          <p:spPr bwMode="auto">
            <a:xfrm>
              <a:off x="3312" y="3408"/>
              <a:ext cx="2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负号表示和回路正向相反</a:t>
              </a:r>
            </a:p>
          </p:txBody>
        </p:sp>
        <p:grpSp>
          <p:nvGrpSpPr>
            <p:cNvPr id="28698" name="Group 38"/>
            <p:cNvGrpSpPr>
              <a:grpSpLocks/>
            </p:cNvGrpSpPr>
            <p:nvPr/>
          </p:nvGrpSpPr>
          <p:grpSpPr bwMode="auto">
            <a:xfrm>
              <a:off x="4992" y="3744"/>
              <a:ext cx="567" cy="522"/>
              <a:chOff x="1776" y="3558"/>
              <a:chExt cx="568" cy="522"/>
            </a:xfrm>
          </p:grpSpPr>
          <p:sp>
            <p:nvSpPr>
              <p:cNvPr id="28699" name="Oval 39"/>
              <p:cNvSpPr>
                <a:spLocks noChangeArrowheads="1"/>
              </p:cNvSpPr>
              <p:nvPr/>
            </p:nvSpPr>
            <p:spPr bwMode="auto">
              <a:xfrm>
                <a:off x="1776" y="3560"/>
                <a:ext cx="568" cy="52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700" name="Freeform 40"/>
              <p:cNvSpPr>
                <a:spLocks/>
              </p:cNvSpPr>
              <p:nvPr/>
            </p:nvSpPr>
            <p:spPr bwMode="auto">
              <a:xfrm>
                <a:off x="1872" y="3558"/>
                <a:ext cx="138" cy="72"/>
              </a:xfrm>
              <a:custGeom>
                <a:avLst/>
                <a:gdLst>
                  <a:gd name="T0" fmla="*/ 138 w 138"/>
                  <a:gd name="T1" fmla="*/ 0 h 72"/>
                  <a:gd name="T2" fmla="*/ 66 w 138"/>
                  <a:gd name="T3" fmla="*/ 24 h 72"/>
                  <a:gd name="T4" fmla="*/ 0 w 138"/>
                  <a:gd name="T5" fmla="*/ 72 h 72"/>
                  <a:gd name="T6" fmla="*/ 0 60000 65536"/>
                  <a:gd name="T7" fmla="*/ 0 60000 65536"/>
                  <a:gd name="T8" fmla="*/ 0 60000 65536"/>
                  <a:gd name="T9" fmla="*/ 0 w 138"/>
                  <a:gd name="T10" fmla="*/ 0 h 72"/>
                  <a:gd name="T11" fmla="*/ 138 w 138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8" h="72">
                    <a:moveTo>
                      <a:pt x="138" y="0"/>
                    </a:moveTo>
                    <a:lnTo>
                      <a:pt x="66" y="24"/>
                    </a:lnTo>
                    <a:lnTo>
                      <a:pt x="0" y="72"/>
                    </a:lnTo>
                  </a:path>
                </a:pathLst>
              </a:custGeom>
              <a:noFill/>
              <a:ln w="38100">
                <a:solidFill>
                  <a:srgbClr val="FF0033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7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 build="p" autoUpdateAnimBg="0"/>
      <p:bldP spid="7273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Text Box 2050"/>
          <p:cNvSpPr txBox="1">
            <a:spLocks noChangeArrowheads="1"/>
          </p:cNvSpPr>
          <p:nvPr/>
        </p:nvSpPr>
        <p:spPr bwMode="auto">
          <a:xfrm>
            <a:off x="304800" y="228600"/>
            <a:ext cx="838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CC3300"/>
                </a:solidFill>
              </a:rPr>
              <a:t>一些特殊的处理方法：</a:t>
            </a:r>
          </a:p>
        </p:txBody>
      </p:sp>
      <p:sp>
        <p:nvSpPr>
          <p:cNvPr id="162819" name="Rectangle 2051"/>
          <p:cNvSpPr>
            <a:spLocks noChangeArrowheads="1"/>
          </p:cNvSpPr>
          <p:nvPr/>
        </p:nvSpPr>
        <p:spPr bwMode="auto">
          <a:xfrm>
            <a:off x="304800" y="1295400"/>
            <a:ext cx="8839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螺线管状磁场，匀强磁场，感生电场的方向沿环切向，半径线上的感生电动势</a:t>
            </a:r>
          </a:p>
        </p:txBody>
      </p:sp>
      <p:graphicFrame>
        <p:nvGraphicFramePr>
          <p:cNvPr id="168960" name="Object 2048"/>
          <p:cNvGraphicFramePr>
            <a:graphicFrameLocks/>
          </p:cNvGraphicFramePr>
          <p:nvPr/>
        </p:nvGraphicFramePr>
        <p:xfrm>
          <a:off x="533400" y="2514600"/>
          <a:ext cx="3097213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421" imgH="406224" progId="Equation.DSMT4">
                  <p:embed/>
                </p:oleObj>
              </mc:Choice>
              <mc:Fallback>
                <p:oleObj name="Equation" r:id="rId2" imgW="1104421" imgH="406224" progId="Equation.DSMT4">
                  <p:embed/>
                  <p:pic>
                    <p:nvPicPr>
                      <p:cNvPr id="168960" name="Object 2048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3097213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1" name="Rectangle 2053"/>
          <p:cNvSpPr>
            <a:spLocks noChangeArrowheads="1"/>
          </p:cNvSpPr>
          <p:nvPr/>
        </p:nvSpPr>
        <p:spPr bwMode="auto">
          <a:xfrm>
            <a:off x="304800" y="3810000"/>
            <a:ext cx="8686800" cy="52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可利用这一</a:t>
            </a:r>
            <a:r>
              <a:rPr lang="zh-CN" altLang="en-US" sz="2800" dirty="0">
                <a:solidFill>
                  <a:srgbClr val="FF0033"/>
                </a:solidFill>
                <a:latin typeface="宋体" panose="02010600030101010101" pitchFamily="2" charset="-122"/>
              </a:rPr>
              <a:t>特点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较方便地求其他线段内的感生电动势</a:t>
            </a:r>
          </a:p>
        </p:txBody>
      </p:sp>
      <p:grpSp>
        <p:nvGrpSpPr>
          <p:cNvPr id="29706" name="Group 2085"/>
          <p:cNvGrpSpPr>
            <a:grpSpLocks/>
          </p:cNvGrpSpPr>
          <p:nvPr/>
        </p:nvGrpSpPr>
        <p:grpSpPr bwMode="auto">
          <a:xfrm>
            <a:off x="5943600" y="4876800"/>
            <a:ext cx="2368550" cy="1652588"/>
            <a:chOff x="3744" y="3072"/>
            <a:chExt cx="1492" cy="1041"/>
          </a:xfrm>
        </p:grpSpPr>
        <p:grpSp>
          <p:nvGrpSpPr>
            <p:cNvPr id="29714" name="Group 2054"/>
            <p:cNvGrpSpPr>
              <a:grpSpLocks/>
            </p:cNvGrpSpPr>
            <p:nvPr/>
          </p:nvGrpSpPr>
          <p:grpSpPr bwMode="auto">
            <a:xfrm>
              <a:off x="3744" y="3697"/>
              <a:ext cx="1104" cy="364"/>
              <a:chOff x="4560" y="1056"/>
              <a:chExt cx="864" cy="336"/>
            </a:xfrm>
          </p:grpSpPr>
          <p:sp>
            <p:nvSpPr>
              <p:cNvPr id="29722" name="Line 2055"/>
              <p:cNvSpPr>
                <a:spLocks noChangeShapeType="1"/>
              </p:cNvSpPr>
              <p:nvPr/>
            </p:nvSpPr>
            <p:spPr bwMode="auto">
              <a:xfrm>
                <a:off x="4848" y="1248"/>
                <a:ext cx="57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702" name="Object 2052"/>
              <p:cNvGraphicFramePr>
                <a:graphicFrameLocks noChangeAspect="1"/>
              </p:cNvGraphicFramePr>
              <p:nvPr/>
            </p:nvGraphicFramePr>
            <p:xfrm>
              <a:off x="4560" y="1056"/>
              <a:ext cx="23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26725" imgH="177415" progId="Equation.3">
                      <p:embed/>
                    </p:oleObj>
                  </mc:Choice>
                  <mc:Fallback>
                    <p:oleObj name="公式" r:id="rId4" imgW="126725" imgH="177415" progId="Equation.3">
                      <p:embed/>
                      <p:pic>
                        <p:nvPicPr>
                          <p:cNvPr id="29702" name="Object 20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1056"/>
                            <a:ext cx="238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715" name="Line 2057"/>
            <p:cNvSpPr>
              <a:spLocks noChangeShapeType="1"/>
            </p:cNvSpPr>
            <p:nvPr/>
          </p:nvSpPr>
          <p:spPr bwMode="auto">
            <a:xfrm flipH="1">
              <a:off x="4080" y="3593"/>
              <a:ext cx="38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16" name="Group 2058"/>
            <p:cNvGrpSpPr>
              <a:grpSpLocks/>
            </p:cNvGrpSpPr>
            <p:nvPr/>
          </p:nvGrpSpPr>
          <p:grpSpPr bwMode="auto">
            <a:xfrm>
              <a:off x="4224" y="3384"/>
              <a:ext cx="912" cy="729"/>
              <a:chOff x="4608" y="2064"/>
              <a:chExt cx="912" cy="672"/>
            </a:xfrm>
          </p:grpSpPr>
          <p:graphicFrame>
            <p:nvGraphicFramePr>
              <p:cNvPr id="29700" name="Object 2050"/>
              <p:cNvGraphicFramePr>
                <a:graphicFrameLocks noChangeAspect="1"/>
              </p:cNvGraphicFramePr>
              <p:nvPr/>
            </p:nvGraphicFramePr>
            <p:xfrm>
              <a:off x="4608" y="2064"/>
              <a:ext cx="299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126835" imgH="139518" progId="Equation.3">
                      <p:embed/>
                    </p:oleObj>
                  </mc:Choice>
                  <mc:Fallback>
                    <p:oleObj name="公式" r:id="rId6" imgW="126835" imgH="139518" progId="Equation.3">
                      <p:embed/>
                      <p:pic>
                        <p:nvPicPr>
                          <p:cNvPr id="29700" name="Object 20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2064"/>
                            <a:ext cx="299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01" name="Object 2051"/>
              <p:cNvGraphicFramePr>
                <a:graphicFrameLocks noChangeAspect="1"/>
              </p:cNvGraphicFramePr>
              <p:nvPr/>
            </p:nvGraphicFramePr>
            <p:xfrm>
              <a:off x="5221" y="2430"/>
              <a:ext cx="299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126835" imgH="139518" progId="Equation.3">
                      <p:embed/>
                    </p:oleObj>
                  </mc:Choice>
                  <mc:Fallback>
                    <p:oleObj name="公式" r:id="rId8" imgW="126835" imgH="139518" progId="Equation.3">
                      <p:embed/>
                      <p:pic>
                        <p:nvPicPr>
                          <p:cNvPr id="29701" name="Object 20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1" y="2430"/>
                            <a:ext cx="299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21" name="Line 2061"/>
              <p:cNvSpPr>
                <a:spLocks noChangeShapeType="1"/>
              </p:cNvSpPr>
              <p:nvPr/>
            </p:nvSpPr>
            <p:spPr bwMode="auto">
              <a:xfrm>
                <a:off x="4848" y="2256"/>
                <a:ext cx="38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17" name="Line 2066"/>
            <p:cNvSpPr>
              <a:spLocks noChangeShapeType="1"/>
            </p:cNvSpPr>
            <p:nvPr/>
          </p:nvSpPr>
          <p:spPr bwMode="auto">
            <a:xfrm>
              <a:off x="4320" y="3905"/>
              <a:ext cx="192" cy="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18" name="Group 2076"/>
            <p:cNvGrpSpPr>
              <a:grpSpLocks/>
            </p:cNvGrpSpPr>
            <p:nvPr/>
          </p:nvGrpSpPr>
          <p:grpSpPr bwMode="auto">
            <a:xfrm>
              <a:off x="4032" y="3072"/>
              <a:ext cx="1204" cy="1037"/>
              <a:chOff x="4320" y="48"/>
              <a:chExt cx="1204" cy="956"/>
            </a:xfrm>
          </p:grpSpPr>
          <p:sp>
            <p:nvSpPr>
              <p:cNvPr id="29719" name="Oval 2077"/>
              <p:cNvSpPr>
                <a:spLocks noChangeArrowheads="1"/>
              </p:cNvSpPr>
              <p:nvPr/>
            </p:nvSpPr>
            <p:spPr bwMode="auto">
              <a:xfrm>
                <a:off x="4320" y="199"/>
                <a:ext cx="854" cy="80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20" name="Text Box 2078"/>
              <p:cNvSpPr txBox="1">
                <a:spLocks noChangeArrowheads="1"/>
              </p:cNvSpPr>
              <p:nvPr/>
            </p:nvSpPr>
            <p:spPr bwMode="auto">
              <a:xfrm>
                <a:off x="4396" y="48"/>
                <a:ext cx="836" cy="8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/>
                  <a:t>.  .  .  .  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/>
                  <a:t>.  .  .  .  .  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/>
                  <a:t>.  .  .  .  </a:t>
                </a:r>
              </a:p>
            </p:txBody>
          </p:sp>
          <p:graphicFrame>
            <p:nvGraphicFramePr>
              <p:cNvPr id="29699" name="Object 2049"/>
              <p:cNvGraphicFramePr>
                <a:graphicFrameLocks noChangeAspect="1"/>
              </p:cNvGraphicFramePr>
              <p:nvPr/>
            </p:nvGraphicFramePr>
            <p:xfrm>
              <a:off x="5184" y="192"/>
              <a:ext cx="340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317362" imgH="228501" progId="Equation.3">
                      <p:embed/>
                    </p:oleObj>
                  </mc:Choice>
                  <mc:Fallback>
                    <p:oleObj name="公式" r:id="rId10" imgW="317362" imgH="228501" progId="Equation.3">
                      <p:embed/>
                      <p:pic>
                        <p:nvPicPr>
                          <p:cNvPr id="29699" name="Object 20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192"/>
                            <a:ext cx="340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2084"/>
          <p:cNvGrpSpPr>
            <a:grpSpLocks/>
          </p:cNvGrpSpPr>
          <p:nvPr/>
        </p:nvGrpSpPr>
        <p:grpSpPr bwMode="auto">
          <a:xfrm>
            <a:off x="6096000" y="1905000"/>
            <a:ext cx="2379663" cy="1700213"/>
            <a:chOff x="3744" y="1158"/>
            <a:chExt cx="1499" cy="1071"/>
          </a:xfrm>
        </p:grpSpPr>
        <p:grpSp>
          <p:nvGrpSpPr>
            <p:cNvPr id="29708" name="Group 2070"/>
            <p:cNvGrpSpPr>
              <a:grpSpLocks/>
            </p:cNvGrpSpPr>
            <p:nvPr/>
          </p:nvGrpSpPr>
          <p:grpSpPr bwMode="auto">
            <a:xfrm>
              <a:off x="3840" y="1296"/>
              <a:ext cx="886" cy="933"/>
              <a:chOff x="1624" y="808"/>
              <a:chExt cx="453" cy="453"/>
            </a:xfrm>
          </p:grpSpPr>
          <p:sp>
            <p:nvSpPr>
              <p:cNvPr id="29711" name="Oval 2071"/>
              <p:cNvSpPr>
                <a:spLocks noChangeArrowheads="1"/>
              </p:cNvSpPr>
              <p:nvPr/>
            </p:nvSpPr>
            <p:spPr bwMode="auto">
              <a:xfrm>
                <a:off x="1680" y="864"/>
                <a:ext cx="340" cy="3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12" name="Oval 2072"/>
              <p:cNvSpPr>
                <a:spLocks noChangeArrowheads="1"/>
              </p:cNvSpPr>
              <p:nvPr/>
            </p:nvSpPr>
            <p:spPr bwMode="auto">
              <a:xfrm>
                <a:off x="1737" y="921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13" name="Oval 2073"/>
              <p:cNvSpPr>
                <a:spLocks noChangeArrowheads="1"/>
              </p:cNvSpPr>
              <p:nvPr/>
            </p:nvSpPr>
            <p:spPr bwMode="auto">
              <a:xfrm>
                <a:off x="1624" y="808"/>
                <a:ext cx="453" cy="45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9709" name="Text Box 2075"/>
            <p:cNvSpPr txBox="1">
              <a:spLocks noChangeArrowheads="1"/>
            </p:cNvSpPr>
            <p:nvPr/>
          </p:nvSpPr>
          <p:spPr bwMode="auto">
            <a:xfrm>
              <a:off x="4800" y="1488"/>
              <a:ext cx="4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/>
                <a:t>E</a:t>
              </a:r>
              <a:r>
                <a:rPr lang="zh-CN" altLang="zh-CN" sz="2800" baseline="-25000"/>
                <a:t>感</a:t>
              </a:r>
              <a:endParaRPr lang="zh-CN" altLang="en-US" sz="2800"/>
            </a:p>
          </p:txBody>
        </p:sp>
        <p:sp>
          <p:nvSpPr>
            <p:cNvPr id="29710" name="Text Box 2082"/>
            <p:cNvSpPr txBox="1">
              <a:spLocks noChangeArrowheads="1"/>
            </p:cNvSpPr>
            <p:nvPr/>
          </p:nvSpPr>
          <p:spPr bwMode="auto">
            <a:xfrm>
              <a:off x="3744" y="1158"/>
              <a:ext cx="1152" cy="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/>
                <a:t>.  .  .  .  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/>
                <a:t>.  .  .  .  .  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/>
                <a:t>.  .  .  . 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76194" y="4293096"/>
            <a:ext cx="8472270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>
                <a:solidFill>
                  <a:srgbClr val="FF0033"/>
                </a:solidFill>
                <a:latin typeface="宋体" panose="02010600030101010101" pitchFamily="2" charset="-122"/>
              </a:rPr>
              <a:t>补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上</a:t>
            </a:r>
            <a:r>
              <a:rPr lang="zh-CN" altLang="en-US" sz="2800">
                <a:solidFill>
                  <a:srgbClr val="FF0033"/>
                </a:solidFill>
                <a:latin typeface="宋体" panose="02010600030101010101" pitchFamily="2" charset="-122"/>
              </a:rPr>
              <a:t>半径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方向的线段，构成回路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利用法拉第电磁感应定律求闭合回路的感生电动势。                       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6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autoUpdateAnimBg="0"/>
      <p:bldP spid="162821" grpId="0" build="p" autoUpdateAnimBg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6"/>
          <p:cNvGraphicFramePr>
            <a:graphicFrameLocks/>
          </p:cNvGraphicFramePr>
          <p:nvPr/>
        </p:nvGraphicFramePr>
        <p:xfrm>
          <a:off x="503238" y="3962400"/>
          <a:ext cx="4216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75673" imgH="406224" progId="Equation.DSMT4">
                  <p:embed/>
                </p:oleObj>
              </mc:Choice>
              <mc:Fallback>
                <p:oleObj name="Equation" r:id="rId3" imgW="1675673" imgH="406224" progId="Equation.DSMT4">
                  <p:embed/>
                  <p:pic>
                    <p:nvPicPr>
                      <p:cNvPr id="8295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3962400"/>
                        <a:ext cx="4216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/>
          </p:cNvGraphicFramePr>
          <p:nvPr/>
        </p:nvGraphicFramePr>
        <p:xfrm>
          <a:off x="681038" y="5362575"/>
          <a:ext cx="2673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28700" imgH="228600" progId="Equation.DSMT4">
                  <p:embed/>
                </p:oleObj>
              </mc:Choice>
              <mc:Fallback>
                <p:oleObj name="Equation" r:id="rId5" imgW="1028700" imgH="228600" progId="Equation.DSMT4">
                  <p:embed/>
                  <p:pic>
                    <p:nvPicPr>
                      <p:cNvPr id="82951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5362575"/>
                        <a:ext cx="26733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/>
          </p:cNvGraphicFramePr>
          <p:nvPr/>
        </p:nvGraphicFramePr>
        <p:xfrm>
          <a:off x="3935413" y="5437188"/>
          <a:ext cx="193198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87058" imgH="342751" progId="Equation.DSMT4">
                  <p:embed/>
                </p:oleObj>
              </mc:Choice>
              <mc:Fallback>
                <p:oleObj name="Equation" r:id="rId7" imgW="787058" imgH="342751" progId="Equation.DSMT4">
                  <p:embed/>
                  <p:pic>
                    <p:nvPicPr>
                      <p:cNvPr id="82952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5437188"/>
                        <a:ext cx="1931987" cy="9636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06375" y="792163"/>
            <a:ext cx="7173913" cy="1722437"/>
            <a:chOff x="130" y="499"/>
            <a:chExt cx="4519" cy="1085"/>
          </a:xfrm>
        </p:grpSpPr>
        <p:sp>
          <p:nvSpPr>
            <p:cNvPr id="30740" name="Rectangle 5"/>
            <p:cNvSpPr>
              <a:spLocks noChangeArrowheads="1"/>
            </p:cNvSpPr>
            <p:nvPr/>
          </p:nvSpPr>
          <p:spPr bwMode="auto">
            <a:xfrm>
              <a:off x="181" y="880"/>
              <a:ext cx="3707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>
                  <a:solidFill>
                    <a:schemeClr val="tx2"/>
                  </a:solidFill>
                  <a:latin typeface="宋体" panose="02010600030101010101" pitchFamily="2" charset="-122"/>
                </a:rPr>
                <a:t>解：补上两个半径 </a:t>
              </a:r>
              <a:r>
                <a:rPr lang="en-US" altLang="zh-CN" sz="2800" i="1">
                  <a:solidFill>
                    <a:schemeClr val="tx2"/>
                  </a:solidFill>
                </a:rPr>
                <a:t>oa </a:t>
              </a:r>
              <a:r>
                <a:rPr lang="zh-CN" altLang="en-US" sz="2800">
                  <a:solidFill>
                    <a:schemeClr val="tx2"/>
                  </a:solidFill>
                  <a:latin typeface="宋体" panose="02010600030101010101" pitchFamily="2" charset="-122"/>
                </a:rPr>
                <a:t>和 </a:t>
              </a:r>
              <a:r>
                <a:rPr lang="en-US" altLang="zh-CN" sz="2800" i="1">
                  <a:solidFill>
                    <a:schemeClr val="tx2"/>
                  </a:solidFill>
                </a:rPr>
                <a:t>bo </a:t>
              </a:r>
              <a:r>
                <a:rPr lang="zh-CN" altLang="en-US" sz="2800">
                  <a:solidFill>
                    <a:schemeClr val="tx2"/>
                  </a:solidFill>
                  <a:latin typeface="宋体" panose="02010600030101010101" pitchFamily="2" charset="-122"/>
                </a:rPr>
                <a:t>与 </a:t>
              </a:r>
              <a:r>
                <a:rPr lang="en-US" altLang="zh-CN" sz="2800" i="1">
                  <a:solidFill>
                    <a:schemeClr val="tx2"/>
                  </a:solidFill>
                </a:rPr>
                <a:t>ab </a:t>
              </a:r>
              <a:r>
                <a:rPr lang="zh-CN" altLang="en-US" sz="2800">
                  <a:solidFill>
                    <a:schemeClr val="tx2"/>
                  </a:solidFill>
                  <a:latin typeface="宋体" panose="02010600030101010101" pitchFamily="2" charset="-122"/>
                </a:rPr>
                <a:t>构成回路</a:t>
              </a:r>
              <a:r>
                <a:rPr lang="en-US" altLang="zh-CN" sz="2800" i="1">
                  <a:solidFill>
                    <a:schemeClr val="tx2"/>
                  </a:solidFill>
                </a:rPr>
                <a:t>obao</a:t>
              </a:r>
            </a:p>
          </p:txBody>
        </p:sp>
        <p:sp>
          <p:nvSpPr>
            <p:cNvPr id="30741" name="Rectangle 29"/>
            <p:cNvSpPr>
              <a:spLocks noChangeArrowheads="1"/>
            </p:cNvSpPr>
            <p:nvPr/>
          </p:nvSpPr>
          <p:spPr bwMode="auto">
            <a:xfrm>
              <a:off x="130" y="499"/>
              <a:ext cx="45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宋体" panose="02010600030101010101" pitchFamily="2" charset="-122"/>
                </a:rPr>
                <a:t>比如：求右图中线段</a:t>
              </a:r>
              <a:r>
                <a:rPr lang="en-US" altLang="zh-CN" sz="2800" i="1"/>
                <a:t>ab</a:t>
              </a:r>
              <a:r>
                <a:rPr lang="zh-CN" altLang="en-US" sz="2800">
                  <a:latin typeface="宋体" panose="02010600030101010101" pitchFamily="2" charset="-122"/>
                </a:rPr>
                <a:t>内的感生电动势</a:t>
              </a: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    </a:t>
              </a:r>
            </a:p>
          </p:txBody>
        </p:sp>
      </p:grpSp>
      <p:sp>
        <p:nvSpPr>
          <p:cNvPr id="82974" name="Text Box 30"/>
          <p:cNvSpPr txBox="1">
            <a:spLocks noChangeArrowheads="1"/>
          </p:cNvSpPr>
          <p:nvPr/>
        </p:nvSpPr>
        <p:spPr bwMode="auto">
          <a:xfrm>
            <a:off x="381000" y="30622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>
                <a:solidFill>
                  <a:srgbClr val="CC3300"/>
                </a:solidFill>
              </a:rPr>
              <a:t>E</a:t>
            </a:r>
            <a:r>
              <a:rPr lang="zh-CN" altLang="zh-CN" sz="2800" baseline="-25000">
                <a:solidFill>
                  <a:srgbClr val="CC3300"/>
                </a:solidFill>
              </a:rPr>
              <a:t>感  </a:t>
            </a:r>
            <a:r>
              <a:rPr lang="zh-CN" altLang="zh-CN" sz="2800">
                <a:solidFill>
                  <a:srgbClr val="CC3300"/>
                </a:solidFill>
              </a:rPr>
              <a:t>的方向沿电</a:t>
            </a:r>
            <a:r>
              <a:rPr lang="zh-CN" altLang="en-US" sz="2800">
                <a:solidFill>
                  <a:srgbClr val="CC3300"/>
                </a:solidFill>
              </a:rPr>
              <a:t>场</a:t>
            </a:r>
            <a:r>
              <a:rPr lang="zh-CN" altLang="zh-CN" sz="2800">
                <a:solidFill>
                  <a:srgbClr val="CC3300"/>
                </a:solidFill>
              </a:rPr>
              <a:t>线的切向，半径方向无电动势</a:t>
            </a:r>
            <a:endParaRPr lang="zh-CN" altLang="en-US" sz="2800">
              <a:solidFill>
                <a:srgbClr val="CC3300"/>
              </a:solidFill>
            </a:endParaRP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470650" y="1631950"/>
            <a:ext cx="1752600" cy="577850"/>
            <a:chOff x="4560" y="1056"/>
            <a:chExt cx="864" cy="336"/>
          </a:xfrm>
        </p:grpSpPr>
        <p:sp>
          <p:nvSpPr>
            <p:cNvPr id="30739" name="Line 34"/>
            <p:cNvSpPr>
              <a:spLocks noChangeShapeType="1"/>
            </p:cNvSpPr>
            <p:nvPr/>
          </p:nvSpPr>
          <p:spPr bwMode="auto">
            <a:xfrm>
              <a:off x="4848" y="1248"/>
              <a:ext cx="57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28" name="Object 35"/>
            <p:cNvGraphicFramePr>
              <a:graphicFrameLocks noChangeAspect="1"/>
            </p:cNvGraphicFramePr>
            <p:nvPr/>
          </p:nvGraphicFramePr>
          <p:xfrm>
            <a:off x="4560" y="1056"/>
            <a:ext cx="2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26725" imgH="177415" progId="Equation.3">
                    <p:embed/>
                  </p:oleObj>
                </mc:Choice>
                <mc:Fallback>
                  <p:oleObj name="公式" r:id="rId9" imgW="126725" imgH="177415" progId="Equation.3">
                    <p:embed/>
                    <p:pic>
                      <p:nvPicPr>
                        <p:cNvPr id="30728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056"/>
                          <a:ext cx="23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80" name="Line 36"/>
          <p:cNvSpPr>
            <a:spLocks noChangeShapeType="1"/>
          </p:cNvSpPr>
          <p:nvPr/>
        </p:nvSpPr>
        <p:spPr bwMode="auto">
          <a:xfrm flipH="1">
            <a:off x="7004050" y="1466850"/>
            <a:ext cx="609600" cy="4953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7232650" y="1135063"/>
            <a:ext cx="1447800" cy="1157287"/>
            <a:chOff x="4608" y="2064"/>
            <a:chExt cx="912" cy="672"/>
          </a:xfrm>
        </p:grpSpPr>
        <p:graphicFrame>
          <p:nvGraphicFramePr>
            <p:cNvPr id="30726" name="Object 38"/>
            <p:cNvGraphicFramePr>
              <a:graphicFrameLocks noChangeAspect="1"/>
            </p:cNvGraphicFramePr>
            <p:nvPr/>
          </p:nvGraphicFramePr>
          <p:xfrm>
            <a:off x="4608" y="2064"/>
            <a:ext cx="299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26835" imgH="139518" progId="Equation.3">
                    <p:embed/>
                  </p:oleObj>
                </mc:Choice>
                <mc:Fallback>
                  <p:oleObj name="公式" r:id="rId11" imgW="126835" imgH="139518" progId="Equation.3">
                    <p:embed/>
                    <p:pic>
                      <p:nvPicPr>
                        <p:cNvPr id="30726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064"/>
                          <a:ext cx="299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7" name="Object 39"/>
            <p:cNvGraphicFramePr>
              <a:graphicFrameLocks noChangeAspect="1"/>
            </p:cNvGraphicFramePr>
            <p:nvPr/>
          </p:nvGraphicFramePr>
          <p:xfrm>
            <a:off x="5221" y="2430"/>
            <a:ext cx="299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126835" imgH="139518" progId="Equation.3">
                    <p:embed/>
                  </p:oleObj>
                </mc:Choice>
                <mc:Fallback>
                  <p:oleObj name="公式" r:id="rId13" imgW="126835" imgH="139518" progId="Equation.3">
                    <p:embed/>
                    <p:pic>
                      <p:nvPicPr>
                        <p:cNvPr id="30727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1" y="2430"/>
                          <a:ext cx="299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8" name="Line 40"/>
            <p:cNvSpPr>
              <a:spLocks noChangeShapeType="1"/>
            </p:cNvSpPr>
            <p:nvPr/>
          </p:nvSpPr>
          <p:spPr bwMode="auto">
            <a:xfrm>
              <a:off x="4848" y="2256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985" name="Line 41"/>
          <p:cNvSpPr>
            <a:spLocks noChangeShapeType="1"/>
          </p:cNvSpPr>
          <p:nvPr/>
        </p:nvSpPr>
        <p:spPr bwMode="auto">
          <a:xfrm>
            <a:off x="7385050" y="1962150"/>
            <a:ext cx="304800" cy="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6927850" y="639763"/>
            <a:ext cx="1911350" cy="1646237"/>
            <a:chOff x="4320" y="48"/>
            <a:chExt cx="1204" cy="956"/>
          </a:xfrm>
        </p:grpSpPr>
        <p:sp>
          <p:nvSpPr>
            <p:cNvPr id="30736" name="Oval 43"/>
            <p:cNvSpPr>
              <a:spLocks noChangeArrowheads="1"/>
            </p:cNvSpPr>
            <p:nvPr/>
          </p:nvSpPr>
          <p:spPr bwMode="auto">
            <a:xfrm>
              <a:off x="4320" y="199"/>
              <a:ext cx="854" cy="80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737" name="Text Box 44"/>
            <p:cNvSpPr txBox="1">
              <a:spLocks noChangeArrowheads="1"/>
            </p:cNvSpPr>
            <p:nvPr/>
          </p:nvSpPr>
          <p:spPr bwMode="auto">
            <a:xfrm>
              <a:off x="4396" y="48"/>
              <a:ext cx="836" cy="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/>
                <a:t>.  .  .  .  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/>
                <a:t>.  .  .  .  .  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/>
                <a:t>.  .  .  .  </a:t>
              </a:r>
            </a:p>
          </p:txBody>
        </p:sp>
        <p:graphicFrame>
          <p:nvGraphicFramePr>
            <p:cNvPr id="30725" name="Object 45"/>
            <p:cNvGraphicFramePr>
              <a:graphicFrameLocks noChangeAspect="1"/>
            </p:cNvGraphicFramePr>
            <p:nvPr/>
          </p:nvGraphicFramePr>
          <p:xfrm>
            <a:off x="5184" y="192"/>
            <a:ext cx="34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317362" imgH="228501" progId="Equation.3">
                    <p:embed/>
                  </p:oleObj>
                </mc:Choice>
                <mc:Fallback>
                  <p:oleObj name="公式" r:id="rId15" imgW="317362" imgH="228501" progId="Equation.3">
                    <p:embed/>
                    <p:pic>
                      <p:nvPicPr>
                        <p:cNvPr id="30725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92"/>
                          <a:ext cx="34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4" grpId="0" autoUpdateAnimBg="0"/>
      <p:bldP spid="82980" grpId="0" animBg="1"/>
      <p:bldP spid="8298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179388" y="2540000"/>
            <a:ext cx="6283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解：补上半径 </a:t>
            </a:r>
            <a:r>
              <a:rPr lang="en-US" altLang="zh-CN" sz="2800" i="1"/>
              <a:t>oa  bo</a:t>
            </a:r>
            <a:r>
              <a:rPr lang="en-US" altLang="zh-CN" sz="2800">
                <a:latin typeface="宋体" panose="02010600030101010101" pitchFamily="2" charset="-122"/>
              </a:rPr>
              <a:t>,</a:t>
            </a:r>
            <a:r>
              <a:rPr lang="zh-CN" altLang="en-US" sz="2800">
                <a:latin typeface="宋体" panose="02010600030101010101" pitchFamily="2" charset="-122"/>
              </a:rPr>
              <a:t>设回路方向如图</a:t>
            </a:r>
          </a:p>
        </p:txBody>
      </p:sp>
      <p:graphicFrame>
        <p:nvGraphicFramePr>
          <p:cNvPr id="171008" name="Object 1024"/>
          <p:cNvGraphicFramePr>
            <a:graphicFrameLocks/>
          </p:cNvGraphicFramePr>
          <p:nvPr/>
        </p:nvGraphicFramePr>
        <p:xfrm>
          <a:off x="304800" y="3084513"/>
          <a:ext cx="4419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77229" imgH="406224" progId="Equation.3">
                  <p:embed/>
                </p:oleObj>
              </mc:Choice>
              <mc:Fallback>
                <p:oleObj name="公式" r:id="rId3" imgW="1777229" imgH="406224" progId="Equation.3">
                  <p:embed/>
                  <p:pic>
                    <p:nvPicPr>
                      <p:cNvPr id="171008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84513"/>
                        <a:ext cx="4419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09" name="Object 1025"/>
          <p:cNvGraphicFramePr>
            <a:graphicFrameLocks/>
          </p:cNvGraphicFramePr>
          <p:nvPr/>
        </p:nvGraphicFramePr>
        <p:xfrm>
          <a:off x="381000" y="4303713"/>
          <a:ext cx="2894013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939800" imgH="228600" progId="Equation.3">
                  <p:embed/>
                </p:oleObj>
              </mc:Choice>
              <mc:Fallback>
                <p:oleObj name="公式" r:id="rId5" imgW="939800" imgH="228600" progId="Equation.3">
                  <p:embed/>
                  <p:pic>
                    <p:nvPicPr>
                      <p:cNvPr id="171009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03713"/>
                        <a:ext cx="2894013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0" name="Object 1026"/>
          <p:cNvGraphicFramePr>
            <a:graphicFrameLocks/>
          </p:cNvGraphicFramePr>
          <p:nvPr/>
        </p:nvGraphicFramePr>
        <p:xfrm>
          <a:off x="3657600" y="4075113"/>
          <a:ext cx="20732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698197" imgH="406224" progId="Equation.3">
                  <p:embed/>
                </p:oleObj>
              </mc:Choice>
              <mc:Fallback>
                <p:oleObj name="公式" r:id="rId7" imgW="698197" imgH="406224" progId="Equation.3">
                  <p:embed/>
                  <p:pic>
                    <p:nvPicPr>
                      <p:cNvPr id="171010" name="Object 102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075113"/>
                        <a:ext cx="20732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1" name="Object 1027"/>
          <p:cNvGraphicFramePr>
            <a:graphicFrameLocks/>
          </p:cNvGraphicFramePr>
          <p:nvPr/>
        </p:nvGraphicFramePr>
        <p:xfrm>
          <a:off x="6211888" y="4286250"/>
          <a:ext cx="197961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672808" imgH="241195" progId="Equation.3">
                  <p:embed/>
                </p:oleObj>
              </mc:Choice>
              <mc:Fallback>
                <p:oleObj name="公式" r:id="rId9" imgW="672808" imgH="241195" progId="Equation.3">
                  <p:embed/>
                  <p:pic>
                    <p:nvPicPr>
                      <p:cNvPr id="171011" name="Object 102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888" y="4286250"/>
                        <a:ext cx="1979612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2" name="Object 1028"/>
          <p:cNvGraphicFramePr>
            <a:graphicFrameLocks/>
          </p:cNvGraphicFramePr>
          <p:nvPr/>
        </p:nvGraphicFramePr>
        <p:xfrm>
          <a:off x="1389063" y="5218113"/>
          <a:ext cx="3241675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002865" imgH="406224" progId="Equation.3">
                  <p:embed/>
                </p:oleObj>
              </mc:Choice>
              <mc:Fallback>
                <p:oleObj name="公式" r:id="rId11" imgW="1002865" imgH="406224" progId="Equation.3">
                  <p:embed/>
                  <p:pic>
                    <p:nvPicPr>
                      <p:cNvPr id="171012" name="Object 102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5218113"/>
                        <a:ext cx="3241675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9" name="Group 27"/>
          <p:cNvGrpSpPr>
            <a:grpSpLocks/>
          </p:cNvGrpSpPr>
          <p:nvPr/>
        </p:nvGrpSpPr>
        <p:grpSpPr bwMode="auto">
          <a:xfrm>
            <a:off x="250825" y="252413"/>
            <a:ext cx="6226175" cy="1119187"/>
            <a:chOff x="158" y="31"/>
            <a:chExt cx="3922" cy="705"/>
          </a:xfrm>
        </p:grpSpPr>
        <p:sp>
          <p:nvSpPr>
            <p:cNvPr id="32795" name="Rectangle 8"/>
            <p:cNvSpPr>
              <a:spLocks noChangeArrowheads="1"/>
            </p:cNvSpPr>
            <p:nvPr/>
          </p:nvSpPr>
          <p:spPr bwMode="auto">
            <a:xfrm>
              <a:off x="158" y="140"/>
              <a:ext cx="315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宋体" panose="02010600030101010101" pitchFamily="2" charset="-122"/>
                </a:rPr>
                <a:t>又如：磁感线限制在圆柱体内</a:t>
              </a:r>
              <a:r>
                <a:rPr lang="en-US" altLang="zh-CN" sz="2800" dirty="0">
                  <a:latin typeface="宋体" panose="02010600030101010101" pitchFamily="2" charset="-122"/>
                </a:rPr>
                <a:t>,  </a:t>
              </a:r>
              <a:r>
                <a:rPr lang="zh-CN" altLang="en-US" sz="2800" dirty="0">
                  <a:latin typeface="宋体" panose="02010600030101010101" pitchFamily="2" charset="-122"/>
                </a:rPr>
                <a:t>空间均匀</a:t>
              </a:r>
            </a:p>
          </p:txBody>
        </p:sp>
        <p:graphicFrame>
          <p:nvGraphicFramePr>
            <p:cNvPr id="32777" name="Object 1031"/>
            <p:cNvGraphicFramePr>
              <a:graphicFrameLocks/>
            </p:cNvGraphicFramePr>
            <p:nvPr/>
          </p:nvGraphicFramePr>
          <p:xfrm>
            <a:off x="3264" y="31"/>
            <a:ext cx="816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82391" imgH="406224" progId="Equation.DSMT4">
                    <p:embed/>
                  </p:oleObj>
                </mc:Choice>
                <mc:Fallback>
                  <p:oleObj name="Equation" r:id="rId13" imgW="482391" imgH="406224" progId="Equation.DSMT4">
                    <p:embed/>
                    <p:pic>
                      <p:nvPicPr>
                        <p:cNvPr id="32777" name="Object 10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1"/>
                          <a:ext cx="816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250825" y="1762125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宋体" panose="02010600030101010101" pitchFamily="2" charset="-122"/>
              </a:rPr>
              <a:t>求</a:t>
            </a:r>
            <a:r>
              <a:rPr lang="en-US" altLang="zh-CN" sz="2800">
                <a:latin typeface="宋体" panose="02010600030101010101" pitchFamily="2" charset="-122"/>
              </a:rPr>
              <a:t>:</a:t>
            </a:r>
            <a:r>
              <a:rPr lang="zh-CN" altLang="en-US" sz="2800">
                <a:latin typeface="宋体" panose="02010600030101010101" pitchFamily="2" charset="-122"/>
              </a:rPr>
              <a:t>图中线段</a:t>
            </a:r>
            <a:r>
              <a:rPr lang="en-US" altLang="zh-CN" sz="2800" i="1"/>
              <a:t>ab</a:t>
            </a:r>
            <a:r>
              <a:rPr lang="zh-CN" altLang="en-US" sz="2800">
                <a:latin typeface="宋体" panose="02010600030101010101" pitchFamily="2" charset="-122"/>
              </a:rPr>
              <a:t>内的感生电动势</a:t>
            </a:r>
            <a:r>
              <a:rPr lang="en-US" altLang="zh-CN" sz="2800">
                <a:latin typeface="宋体" panose="02010600030101010101" pitchFamily="2" charset="-122"/>
              </a:rPr>
              <a:t>.</a:t>
            </a:r>
          </a:p>
        </p:txBody>
      </p:sp>
      <p:grpSp>
        <p:nvGrpSpPr>
          <p:cNvPr id="32781" name="Group 28"/>
          <p:cNvGrpSpPr>
            <a:grpSpLocks/>
          </p:cNvGrpSpPr>
          <p:nvPr/>
        </p:nvGrpSpPr>
        <p:grpSpPr bwMode="auto">
          <a:xfrm>
            <a:off x="6324600" y="533400"/>
            <a:ext cx="2819400" cy="2667000"/>
            <a:chOff x="3984" y="336"/>
            <a:chExt cx="1776" cy="1680"/>
          </a:xfrm>
        </p:grpSpPr>
        <p:sp>
          <p:nvSpPr>
            <p:cNvPr id="32782" name="Line 10"/>
            <p:cNvSpPr>
              <a:spLocks noChangeShapeType="1"/>
            </p:cNvSpPr>
            <p:nvPr/>
          </p:nvSpPr>
          <p:spPr bwMode="auto">
            <a:xfrm flipH="1">
              <a:off x="4226" y="866"/>
              <a:ext cx="588" cy="9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11"/>
            <p:cNvSpPr>
              <a:spLocks noChangeShapeType="1"/>
            </p:cNvSpPr>
            <p:nvPr/>
          </p:nvSpPr>
          <p:spPr bwMode="auto">
            <a:xfrm>
              <a:off x="4814" y="866"/>
              <a:ext cx="589" cy="9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784" name="Group 13"/>
            <p:cNvGrpSpPr>
              <a:grpSpLocks/>
            </p:cNvGrpSpPr>
            <p:nvPr/>
          </p:nvGrpSpPr>
          <p:grpSpPr bwMode="auto">
            <a:xfrm>
              <a:off x="3984" y="336"/>
              <a:ext cx="1776" cy="1680"/>
              <a:chOff x="3984" y="192"/>
              <a:chExt cx="1776" cy="1680"/>
            </a:xfrm>
          </p:grpSpPr>
          <p:sp>
            <p:nvSpPr>
              <p:cNvPr id="32790" name="Oval 14"/>
              <p:cNvSpPr>
                <a:spLocks noChangeArrowheads="1"/>
              </p:cNvSpPr>
              <p:nvPr/>
            </p:nvSpPr>
            <p:spPr bwMode="auto">
              <a:xfrm>
                <a:off x="4414" y="336"/>
                <a:ext cx="803" cy="79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791" name="Line 15"/>
              <p:cNvSpPr>
                <a:spLocks noChangeShapeType="1"/>
              </p:cNvSpPr>
              <p:nvPr/>
            </p:nvSpPr>
            <p:spPr bwMode="auto">
              <a:xfrm>
                <a:off x="4815" y="733"/>
                <a:ext cx="0" cy="8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2" name="Line 16"/>
              <p:cNvSpPr>
                <a:spLocks noChangeShapeType="1"/>
              </p:cNvSpPr>
              <p:nvPr/>
            </p:nvSpPr>
            <p:spPr bwMode="auto">
              <a:xfrm>
                <a:off x="4227" y="1643"/>
                <a:ext cx="1177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3" name="Rectangle 17"/>
              <p:cNvSpPr>
                <a:spLocks noChangeArrowheads="1"/>
              </p:cNvSpPr>
              <p:nvPr/>
            </p:nvSpPr>
            <p:spPr bwMode="auto">
              <a:xfrm>
                <a:off x="4694" y="384"/>
                <a:ext cx="44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latin typeface="黑体" panose="02010609060101010101" pitchFamily="49" charset="-122"/>
                    <a:ea typeface="黑体" panose="02010609060101010101" pitchFamily="49" charset="-122"/>
                  </a:rPr>
                  <a:t>o</a:t>
                </a:r>
              </a:p>
            </p:txBody>
          </p:sp>
          <p:graphicFrame>
            <p:nvGraphicFramePr>
              <p:cNvPr id="32775" name="Object 1029"/>
              <p:cNvGraphicFramePr>
                <a:graphicFrameLocks noChangeAspect="1"/>
              </p:cNvGraphicFramePr>
              <p:nvPr/>
            </p:nvGraphicFramePr>
            <p:xfrm>
              <a:off x="3984" y="1476"/>
              <a:ext cx="1776" cy="3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5" imgW="494870" imgH="203024" progId="Equation.3">
                      <p:embed/>
                    </p:oleObj>
                  </mc:Choice>
                  <mc:Fallback>
                    <p:oleObj name="公式" r:id="rId15" imgW="494870" imgH="203024" progId="Equation.3">
                      <p:embed/>
                      <p:pic>
                        <p:nvPicPr>
                          <p:cNvPr id="32775" name="Object 10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476"/>
                            <a:ext cx="1776" cy="3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94" name="Text Box 19"/>
              <p:cNvSpPr txBox="1">
                <a:spLocks noChangeArrowheads="1"/>
              </p:cNvSpPr>
              <p:nvPr/>
            </p:nvSpPr>
            <p:spPr bwMode="auto">
              <a:xfrm>
                <a:off x="4368" y="308"/>
                <a:ext cx="980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/>
                  <a:t>.  .  .  .</a:t>
                </a:r>
              </a:p>
              <a:p>
                <a:pPr algn="ctr"/>
                <a:r>
                  <a:rPr lang="en-US" altLang="zh-CN"/>
                  <a:t>.  .  .  .  .  .  </a:t>
                </a:r>
              </a:p>
              <a:p>
                <a:pPr algn="ctr"/>
                <a:r>
                  <a:rPr lang="en-US" altLang="zh-CN"/>
                  <a:t>.  .  .  . </a:t>
                </a:r>
              </a:p>
            </p:txBody>
          </p:sp>
          <p:graphicFrame>
            <p:nvGraphicFramePr>
              <p:cNvPr id="32776" name="Object 1030"/>
              <p:cNvGraphicFramePr>
                <a:graphicFrameLocks noChangeAspect="1"/>
              </p:cNvGraphicFramePr>
              <p:nvPr/>
            </p:nvGraphicFramePr>
            <p:xfrm>
              <a:off x="5184" y="192"/>
              <a:ext cx="384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7" imgW="317362" imgH="228501" progId="Equation.3">
                      <p:embed/>
                    </p:oleObj>
                  </mc:Choice>
                  <mc:Fallback>
                    <p:oleObj name="公式" r:id="rId17" imgW="317362" imgH="228501" progId="Equation.3">
                      <p:embed/>
                      <p:pic>
                        <p:nvPicPr>
                          <p:cNvPr id="32776" name="Object 10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192"/>
                            <a:ext cx="384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785" name="Line 21"/>
            <p:cNvSpPr>
              <a:spLocks noChangeShapeType="1"/>
            </p:cNvSpPr>
            <p:nvPr/>
          </p:nvSpPr>
          <p:spPr bwMode="auto">
            <a:xfrm>
              <a:off x="4608" y="1765"/>
              <a:ext cx="480" cy="0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786" name="Group 22"/>
            <p:cNvGrpSpPr>
              <a:grpSpLocks/>
            </p:cNvGrpSpPr>
            <p:nvPr/>
          </p:nvGrpSpPr>
          <p:grpSpPr bwMode="auto">
            <a:xfrm>
              <a:off x="4594" y="859"/>
              <a:ext cx="458" cy="411"/>
              <a:chOff x="4594" y="726"/>
              <a:chExt cx="458" cy="411"/>
            </a:xfrm>
          </p:grpSpPr>
          <p:sp>
            <p:nvSpPr>
              <p:cNvPr id="32787" name="Freeform 23"/>
              <p:cNvSpPr>
                <a:spLocks/>
              </p:cNvSpPr>
              <p:nvPr/>
            </p:nvSpPr>
            <p:spPr bwMode="auto">
              <a:xfrm>
                <a:off x="4594" y="1072"/>
                <a:ext cx="450" cy="65"/>
              </a:xfrm>
              <a:custGeom>
                <a:avLst/>
                <a:gdLst>
                  <a:gd name="T0" fmla="*/ 0 w 450"/>
                  <a:gd name="T1" fmla="*/ 0 h 65"/>
                  <a:gd name="T2" fmla="*/ 214 w 450"/>
                  <a:gd name="T3" fmla="*/ 64 h 65"/>
                  <a:gd name="T4" fmla="*/ 450 w 450"/>
                  <a:gd name="T5" fmla="*/ 4 h 65"/>
                  <a:gd name="T6" fmla="*/ 0 60000 65536"/>
                  <a:gd name="T7" fmla="*/ 0 60000 65536"/>
                  <a:gd name="T8" fmla="*/ 0 60000 65536"/>
                  <a:gd name="T9" fmla="*/ 0 w 450"/>
                  <a:gd name="T10" fmla="*/ 0 h 65"/>
                  <a:gd name="T11" fmla="*/ 450 w 450"/>
                  <a:gd name="T12" fmla="*/ 65 h 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0" h="65">
                    <a:moveTo>
                      <a:pt x="0" y="0"/>
                    </a:moveTo>
                    <a:cubicBezTo>
                      <a:pt x="35" y="11"/>
                      <a:pt x="139" y="63"/>
                      <a:pt x="214" y="64"/>
                    </a:cubicBezTo>
                    <a:cubicBezTo>
                      <a:pt x="289" y="65"/>
                      <a:pt x="401" y="16"/>
                      <a:pt x="450" y="4"/>
                    </a:cubicBezTo>
                  </a:path>
                </a:pathLst>
              </a:custGeom>
              <a:noFill/>
              <a:ln w="38100" cap="flat" cmpd="sng">
                <a:solidFill>
                  <a:srgbClr val="FF9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88" name="Freeform 24"/>
              <p:cNvSpPr>
                <a:spLocks/>
              </p:cNvSpPr>
              <p:nvPr/>
            </p:nvSpPr>
            <p:spPr bwMode="auto">
              <a:xfrm>
                <a:off x="4596" y="732"/>
                <a:ext cx="212" cy="342"/>
              </a:xfrm>
              <a:custGeom>
                <a:avLst/>
                <a:gdLst>
                  <a:gd name="T0" fmla="*/ 212 w 212"/>
                  <a:gd name="T1" fmla="*/ 0 h 342"/>
                  <a:gd name="T2" fmla="*/ 0 w 212"/>
                  <a:gd name="T3" fmla="*/ 342 h 342"/>
                  <a:gd name="T4" fmla="*/ 0 60000 65536"/>
                  <a:gd name="T5" fmla="*/ 0 60000 65536"/>
                  <a:gd name="T6" fmla="*/ 0 w 212"/>
                  <a:gd name="T7" fmla="*/ 0 h 342"/>
                  <a:gd name="T8" fmla="*/ 212 w 212"/>
                  <a:gd name="T9" fmla="*/ 342 h 34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" h="342">
                    <a:moveTo>
                      <a:pt x="212" y="0"/>
                    </a:moveTo>
                    <a:lnTo>
                      <a:pt x="0" y="342"/>
                    </a:lnTo>
                  </a:path>
                </a:pathLst>
              </a:custGeom>
              <a:noFill/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89" name="Freeform 25"/>
              <p:cNvSpPr>
                <a:spLocks/>
              </p:cNvSpPr>
              <p:nvPr/>
            </p:nvSpPr>
            <p:spPr bwMode="auto">
              <a:xfrm>
                <a:off x="4810" y="726"/>
                <a:ext cx="242" cy="354"/>
              </a:xfrm>
              <a:custGeom>
                <a:avLst/>
                <a:gdLst>
                  <a:gd name="T0" fmla="*/ 0 w 242"/>
                  <a:gd name="T1" fmla="*/ 0 h 354"/>
                  <a:gd name="T2" fmla="*/ 242 w 242"/>
                  <a:gd name="T3" fmla="*/ 354 h 354"/>
                  <a:gd name="T4" fmla="*/ 0 60000 65536"/>
                  <a:gd name="T5" fmla="*/ 0 60000 65536"/>
                  <a:gd name="T6" fmla="*/ 0 w 242"/>
                  <a:gd name="T7" fmla="*/ 0 h 354"/>
                  <a:gd name="T8" fmla="*/ 242 w 242"/>
                  <a:gd name="T9" fmla="*/ 354 h 35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2" h="354">
                    <a:moveTo>
                      <a:pt x="0" y="0"/>
                    </a:moveTo>
                    <a:lnTo>
                      <a:pt x="242" y="354"/>
                    </a:lnTo>
                  </a:path>
                </a:pathLst>
              </a:custGeom>
              <a:noFill/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C9E5E-6F74-CD79-9A25-018D306AB1D5}"/>
              </a:ext>
            </a:extLst>
          </p:cNvPr>
          <p:cNvSpPr txBox="1"/>
          <p:nvPr/>
        </p:nvSpPr>
        <p:spPr>
          <a:xfrm>
            <a:off x="151029" y="274208"/>
            <a:ext cx="414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微软雅黑" panose="020B0503020204020204" pitchFamily="34" charset="-122"/>
              </a:rPr>
              <a:t>第十三次作业：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152DE9-B736-DF33-3F01-6104BF9C8FBB}"/>
              </a:ext>
            </a:extLst>
          </p:cNvPr>
          <p:cNvSpPr txBox="1"/>
          <p:nvPr/>
        </p:nvSpPr>
        <p:spPr>
          <a:xfrm>
            <a:off x="-2" y="93067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第四章 习题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1,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2,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3,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4, 5, 6</a:t>
            </a:r>
          </a:p>
          <a:p>
            <a:pPr algn="ctr"/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活页九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9,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10,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11,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12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81C098-283C-BD97-0ED7-CA36C050CF86}"/>
              </a:ext>
            </a:extLst>
          </p:cNvPr>
          <p:cNvSpPr txBox="1"/>
          <p:nvPr/>
        </p:nvSpPr>
        <p:spPr>
          <a:xfrm>
            <a:off x="151029" y="5513424"/>
            <a:ext cx="8841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微软雅黑" panose="020B0503020204020204" pitchFamily="34" charset="-122"/>
              </a:rPr>
              <a:t>SPOC1</a:t>
            </a:r>
            <a:r>
              <a:rPr lang="zh-CN" altLang="en-US" sz="3600" dirty="0">
                <a:ea typeface="微软雅黑" panose="020B0503020204020204" pitchFamily="34" charset="-122"/>
              </a:rPr>
              <a:t>第七周单元测试和作业，参与讨论</a:t>
            </a:r>
            <a:endParaRPr lang="en-US" altLang="zh-CN" sz="3600" dirty="0">
              <a:ea typeface="微软雅黑" panose="020B0503020204020204" pitchFamily="34" charset="-122"/>
            </a:endParaRPr>
          </a:p>
          <a:p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                   (11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10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日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23:30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前完成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)</a:t>
            </a:r>
            <a:endParaRPr lang="zh-CN" altLang="en-US" sz="3600" b="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AE431B-23F9-B398-CABD-8A195ECD1782}"/>
              </a:ext>
            </a:extLst>
          </p:cNvPr>
          <p:cNvSpPr txBox="1"/>
          <p:nvPr/>
        </p:nvSpPr>
        <p:spPr>
          <a:xfrm>
            <a:off x="940314" y="4370449"/>
            <a:ext cx="7600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(11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14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日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23:59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前电子版提交到乐学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)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D8A86D-D225-6719-E830-F656EEAE423B}"/>
              </a:ext>
            </a:extLst>
          </p:cNvPr>
          <p:cNvSpPr txBox="1"/>
          <p:nvPr/>
        </p:nvSpPr>
        <p:spPr>
          <a:xfrm>
            <a:off x="151031" y="2317262"/>
            <a:ext cx="414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微软雅黑" panose="020B0503020204020204" pitchFamily="34" charset="-122"/>
              </a:rPr>
              <a:t>第十四次作业：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BB69DD-41B7-A99A-0A66-7C8383C52518}"/>
              </a:ext>
            </a:extLst>
          </p:cNvPr>
          <p:cNvSpPr txBox="1"/>
          <p:nvPr/>
        </p:nvSpPr>
        <p:spPr>
          <a:xfrm>
            <a:off x="0" y="297372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第四章 习题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7, 8, 9, 10, 11, 12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endParaRPr lang="en-US" altLang="zh-CN" sz="3600" b="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活页九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13, 14, 15, 16</a:t>
            </a:r>
          </a:p>
        </p:txBody>
      </p:sp>
    </p:spTree>
    <p:extLst>
      <p:ext uri="{BB962C8B-B14F-4D97-AF65-F5344CB8AC3E}">
        <p14:creationId xmlns:p14="http://schemas.microsoft.com/office/powerpoint/2010/main" val="1781318678"/>
      </p:ext>
    </p:extLst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579284-57D0-4984-AEBC-1D41D41D7611}"/>
              </a:ext>
            </a:extLst>
          </p:cNvPr>
          <p:cNvSpPr/>
          <p:nvPr/>
        </p:nvSpPr>
        <p:spPr>
          <a:xfrm>
            <a:off x="3063604" y="573742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电磁感应无线充电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9D873C-6E6C-4981-9BD6-96B542960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1524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AAC627-F02A-4EBD-A796-4A8C9A5F3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4944"/>
            <a:ext cx="9144000" cy="38251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FC96DE-CE9B-4865-8C80-91D575ECF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3212976"/>
            <a:ext cx="1441723" cy="145638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file:///c:/users/yanxia/appdata/local/360CHR~1/Chrome/USERDA~1/Temp/INDEX_~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915400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71450" y="5256213"/>
            <a:ext cx="8915400" cy="1373187"/>
          </a:xfrm>
          <a:prstGeom prst="rect">
            <a:avLst/>
          </a:prstGeom>
          <a:solidFill>
            <a:srgbClr val="FF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实验表明</a:t>
            </a:r>
            <a:r>
              <a:rPr lang="en-US" altLang="zh-CN" sz="2800">
                <a:solidFill>
                  <a:schemeClr val="accent2"/>
                </a:solidFill>
              </a:rPr>
              <a:t>:  </a:t>
            </a:r>
            <a:r>
              <a:rPr lang="zh-CN" altLang="en-US" sz="2800">
                <a:solidFill>
                  <a:schemeClr val="accent2"/>
                </a:solidFill>
              </a:rPr>
              <a:t>当通过导体闭合回路的磁通量发生变化时，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</a:rPr>
              <a:t>                   回路中就出现电流。这种电流叫</a:t>
            </a:r>
            <a:r>
              <a:rPr lang="zh-CN" altLang="en-US" sz="2800">
                <a:solidFill>
                  <a:srgbClr val="CC3300"/>
                </a:solidFill>
              </a:rPr>
              <a:t>感应电流</a:t>
            </a:r>
            <a:r>
              <a:rPr lang="en-US" altLang="zh-CN" sz="2800">
                <a:solidFill>
                  <a:schemeClr val="accent2"/>
                </a:solidFill>
              </a:rPr>
              <a:t>, 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2"/>
                </a:solidFill>
              </a:rPr>
              <a:t>                   </a:t>
            </a:r>
            <a:r>
              <a:rPr lang="zh-CN" altLang="en-US" sz="2800">
                <a:solidFill>
                  <a:schemeClr val="accent2"/>
                </a:solidFill>
              </a:rPr>
              <a:t>回路中必产生推动电荷运动的</a:t>
            </a:r>
            <a:r>
              <a:rPr lang="zh-CN" altLang="en-US" sz="2800">
                <a:solidFill>
                  <a:srgbClr val="A50021"/>
                </a:solidFill>
                <a:sym typeface="Monotype Sorts" pitchFamily="2" charset="2"/>
              </a:rPr>
              <a:t>电动势</a:t>
            </a:r>
            <a:r>
              <a:rPr lang="zh-CN" altLang="en-US" sz="2800">
                <a:solidFill>
                  <a:schemeClr val="accent2"/>
                </a:solidFill>
                <a:sym typeface="Monotype Sorts" pitchFamily="2" charset="2"/>
              </a:rPr>
              <a:t>。</a:t>
            </a:r>
            <a:endParaRPr lang="zh-CN" altLang="en-US" sz="2800">
              <a:solidFill>
                <a:srgbClr val="CC33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0" y="4311650"/>
            <a:ext cx="5006975" cy="946150"/>
            <a:chOff x="2426" y="2205"/>
            <a:chExt cx="3154" cy="596"/>
          </a:xfrm>
        </p:grpSpPr>
        <p:sp>
          <p:nvSpPr>
            <p:cNvPr id="2055" name="Text Box 6"/>
            <p:cNvSpPr txBox="1">
              <a:spLocks noChangeArrowheads="1"/>
            </p:cNvSpPr>
            <p:nvPr/>
          </p:nvSpPr>
          <p:spPr bwMode="auto">
            <a:xfrm>
              <a:off x="2426" y="2205"/>
              <a:ext cx="110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chemeClr val="accent2"/>
                  </a:solidFill>
                </a:rPr>
                <a:t>通过线圈的磁通量</a:t>
              </a:r>
            </a:p>
          </p:txBody>
        </p:sp>
        <p:sp>
          <p:nvSpPr>
            <p:cNvPr id="2056" name="Text Box 7"/>
            <p:cNvSpPr txBox="1">
              <a:spLocks noChangeArrowheads="1"/>
            </p:cNvSpPr>
            <p:nvPr/>
          </p:nvSpPr>
          <p:spPr bwMode="auto">
            <a:xfrm>
              <a:off x="4830" y="2341"/>
              <a:ext cx="7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CC3300"/>
                  </a:solidFill>
                </a:rPr>
                <a:t>变化</a:t>
              </a:r>
            </a:p>
          </p:txBody>
        </p:sp>
        <p:graphicFrame>
          <p:nvGraphicFramePr>
            <p:cNvPr id="2050" name="Object 8"/>
            <p:cNvGraphicFramePr>
              <a:graphicFrameLocks noChangeAspect="1"/>
            </p:cNvGraphicFramePr>
            <p:nvPr/>
          </p:nvGraphicFramePr>
          <p:xfrm>
            <a:off x="3515" y="2296"/>
            <a:ext cx="1200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781099" imgH="295307" progId="Equation.3">
                    <p:embed/>
                  </p:oleObj>
                </mc:Choice>
                <mc:Fallback>
                  <p:oleObj name="Equation" r:id="rId3" imgW="781099" imgH="295307" progId="Equation.3">
                    <p:embed/>
                    <p:pic>
                      <p:nvPicPr>
                        <p:cNvPr id="205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2296"/>
                          <a:ext cx="1200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1752600" y="3505200"/>
            <a:ext cx="426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CC3300"/>
                </a:solidFill>
              </a:rPr>
              <a:t>磁通的面积增大或减小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050"/>
          <p:cNvSpPr txBox="1">
            <a:spLocks noChangeArrowheads="1"/>
          </p:cNvSpPr>
          <p:nvPr/>
        </p:nvSpPr>
        <p:spPr bwMode="auto">
          <a:xfrm>
            <a:off x="228600" y="182563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00CC"/>
                </a:solidFill>
                <a:latin typeface="宋体" panose="02010600030101010101" pitchFamily="2" charset="-122"/>
              </a:rPr>
              <a:t>二、</a:t>
            </a:r>
            <a:r>
              <a:rPr lang="zh-CN" altLang="en-US" sz="3200" dirty="0">
                <a:solidFill>
                  <a:srgbClr val="A50021"/>
                </a:solidFill>
                <a:latin typeface="宋体" panose="02010600030101010101" pitchFamily="2" charset="-122"/>
              </a:rPr>
              <a:t>法拉第电磁感应定律 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chemeClr val="accent2"/>
                </a:solidFill>
              </a:rPr>
              <a:t>1831</a:t>
            </a:r>
            <a:r>
              <a:rPr lang="zh-CN" altLang="en-US" sz="2800" dirty="0">
                <a:solidFill>
                  <a:schemeClr val="accent2"/>
                </a:solidFill>
              </a:rPr>
              <a:t>年 法拉第</a:t>
            </a:r>
            <a:r>
              <a:rPr lang="en-US" altLang="zh-CN" sz="28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3011" name="Text Box 2051"/>
          <p:cNvSpPr txBox="1">
            <a:spLocks noChangeArrowheads="1"/>
          </p:cNvSpPr>
          <p:nvPr/>
        </p:nvSpPr>
        <p:spPr bwMode="auto">
          <a:xfrm>
            <a:off x="685800" y="914400"/>
            <a:ext cx="79898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200" dirty="0">
                <a:solidFill>
                  <a:schemeClr val="accent2"/>
                </a:solidFill>
              </a:rPr>
              <a:t>1. </a:t>
            </a:r>
            <a:r>
              <a:rPr lang="zh-CN" altLang="en-US" sz="3200" dirty="0">
                <a:solidFill>
                  <a:schemeClr val="accent2"/>
                </a:solidFill>
              </a:rPr>
              <a:t>内容：</a:t>
            </a:r>
            <a:r>
              <a:rPr lang="zh-CN" altLang="en-US" sz="2800" dirty="0">
                <a:solidFill>
                  <a:srgbClr val="990000"/>
                </a:solidFill>
              </a:rPr>
              <a:t>感应电动势</a:t>
            </a:r>
            <a:r>
              <a:rPr lang="zh-CN" altLang="en-US" sz="2800" dirty="0"/>
              <a:t>的大小</a:t>
            </a:r>
            <a:r>
              <a:rPr lang="zh-CN" altLang="en-US" sz="2800" dirty="0">
                <a:solidFill>
                  <a:srgbClr val="990000"/>
                </a:solidFill>
              </a:rPr>
              <a:t>正比于</a:t>
            </a:r>
            <a:r>
              <a:rPr lang="zh-CN" altLang="en-US" sz="2800" dirty="0"/>
              <a:t>导体回路的</a:t>
            </a:r>
            <a:r>
              <a:rPr lang="zh-CN" altLang="en-US" sz="2800" dirty="0">
                <a:solidFill>
                  <a:srgbClr val="990000"/>
                </a:solidFill>
              </a:rPr>
              <a:t>磁通量的变化率</a:t>
            </a:r>
            <a:r>
              <a:rPr lang="zh-CN" altLang="en-US" sz="2800" dirty="0">
                <a:solidFill>
                  <a:srgbClr val="CC3300"/>
                </a:solidFill>
              </a:rPr>
              <a:t>。 </a:t>
            </a:r>
          </a:p>
        </p:txBody>
      </p:sp>
      <p:graphicFrame>
        <p:nvGraphicFramePr>
          <p:cNvPr id="43012" name="Object 2052"/>
          <p:cNvGraphicFramePr>
            <a:graphicFrameLocks noChangeAspect="1"/>
          </p:cNvGraphicFramePr>
          <p:nvPr/>
        </p:nvGraphicFramePr>
        <p:xfrm>
          <a:off x="3581400" y="2895600"/>
          <a:ext cx="192722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0631" imgH="876204" progId="Equation.DSMT4">
                  <p:embed/>
                </p:oleObj>
              </mc:Choice>
              <mc:Fallback>
                <p:oleObj name="Equation" r:id="rId2" imgW="1390631" imgH="876204" progId="Equation.DSMT4">
                  <p:embed/>
                  <p:pic>
                    <p:nvPicPr>
                      <p:cNvPr id="43012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95600"/>
                        <a:ext cx="1927225" cy="1147763"/>
                      </a:xfrm>
                      <a:prstGeom prst="rect">
                        <a:avLst/>
                      </a:prstGeom>
                      <a:solidFill>
                        <a:srgbClr val="FFFFDD"/>
                      </a:solidFill>
                      <a:ln w="28575">
                        <a:solidFill>
                          <a:srgbClr val="66CC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2053"/>
          <p:cNvGraphicFramePr>
            <a:graphicFrameLocks/>
          </p:cNvGraphicFramePr>
          <p:nvPr/>
        </p:nvGraphicFramePr>
        <p:xfrm>
          <a:off x="3589338" y="4733925"/>
          <a:ext cx="261302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520" imgH="393480" progId="Equation.DSMT4">
                  <p:embed/>
                </p:oleObj>
              </mc:Choice>
              <mc:Fallback>
                <p:oleObj name="Equation" r:id="rId4" imgW="812520" imgH="393480" progId="Equation.DSMT4">
                  <p:embed/>
                  <p:pic>
                    <p:nvPicPr>
                      <p:cNvPr id="43013" name="Object 2053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4733925"/>
                        <a:ext cx="2613025" cy="12255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19050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2054"/>
          <p:cNvSpPr txBox="1">
            <a:spLocks noChangeArrowheads="1"/>
          </p:cNvSpPr>
          <p:nvPr/>
        </p:nvSpPr>
        <p:spPr bwMode="auto">
          <a:xfrm>
            <a:off x="684213" y="2327275"/>
            <a:ext cx="302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chemeClr val="accent2"/>
                </a:solidFill>
              </a:rPr>
              <a:t>2. </a:t>
            </a:r>
            <a:r>
              <a:rPr lang="zh-CN" altLang="en-US" sz="3200">
                <a:solidFill>
                  <a:schemeClr val="accent2"/>
                </a:solidFill>
              </a:rPr>
              <a:t>数学表达式：</a:t>
            </a:r>
          </a:p>
        </p:txBody>
      </p:sp>
      <p:sp>
        <p:nvSpPr>
          <p:cNvPr id="43015" name="Rectangle 2055"/>
          <p:cNvSpPr>
            <a:spLocks noChangeArrowheads="1"/>
          </p:cNvSpPr>
          <p:nvPr/>
        </p:nvSpPr>
        <p:spPr bwMode="auto">
          <a:xfrm>
            <a:off x="1331913" y="486886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chemeClr val="accent2"/>
                </a:solidFill>
              </a:rPr>
              <a:t>感应电流</a:t>
            </a:r>
          </a:p>
        </p:txBody>
      </p:sp>
      <p:sp>
        <p:nvSpPr>
          <p:cNvPr id="43016" name="Rectangle 2056"/>
          <p:cNvSpPr>
            <a:spLocks noChangeArrowheads="1"/>
          </p:cNvSpPr>
          <p:nvPr/>
        </p:nvSpPr>
        <p:spPr bwMode="auto">
          <a:xfrm>
            <a:off x="1258888" y="3255963"/>
            <a:ext cx="1970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chemeClr val="accent2"/>
                </a:solidFill>
              </a:rPr>
              <a:t>感应电动势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autoUpdateAnimBg="0"/>
      <p:bldP spid="43014" grpId="0"/>
      <p:bldP spid="43015" grpId="0"/>
      <p:bldP spid="430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/>
          </p:cNvGraphicFramePr>
          <p:nvPr/>
        </p:nvGraphicFramePr>
        <p:xfrm>
          <a:off x="7308850" y="26988"/>
          <a:ext cx="18446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393480" progId="Equation.DSMT4">
                  <p:embed/>
                </p:oleObj>
              </mc:Choice>
              <mc:Fallback>
                <p:oleObj name="Equation" r:id="rId2" imgW="660240" imgH="393480" progId="Equation.DSMT4">
                  <p:embed/>
                  <p:pic>
                    <p:nvPicPr>
                      <p:cNvPr id="409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6988"/>
                        <a:ext cx="1844675" cy="8731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44"/>
          <p:cNvGrpSpPr>
            <a:grpSpLocks/>
          </p:cNvGrpSpPr>
          <p:nvPr/>
        </p:nvGrpSpPr>
        <p:grpSpPr bwMode="auto">
          <a:xfrm>
            <a:off x="3419872" y="3384078"/>
            <a:ext cx="2009800" cy="1212852"/>
            <a:chOff x="762000" y="3773049"/>
            <a:chExt cx="2009800" cy="1212852"/>
          </a:xfrm>
        </p:grpSpPr>
        <p:sp>
          <p:nvSpPr>
            <p:cNvPr id="4110" name="Freeform 4"/>
            <p:cNvSpPr>
              <a:spLocks/>
            </p:cNvSpPr>
            <p:nvPr/>
          </p:nvSpPr>
          <p:spPr bwMode="auto">
            <a:xfrm>
              <a:off x="1309688" y="4449316"/>
              <a:ext cx="855662" cy="33338"/>
            </a:xfrm>
            <a:custGeom>
              <a:avLst/>
              <a:gdLst>
                <a:gd name="T0" fmla="*/ 0 w 539"/>
                <a:gd name="T1" fmla="*/ 52924874 h 21"/>
                <a:gd name="T2" fmla="*/ 461187520 w 539"/>
                <a:gd name="T3" fmla="*/ 22682538 h 21"/>
                <a:gd name="T4" fmla="*/ 874492915 w 539"/>
                <a:gd name="T5" fmla="*/ 2520988 h 21"/>
                <a:gd name="T6" fmla="*/ 1358362413 w 539"/>
                <a:gd name="T7" fmla="*/ 32763317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9"/>
                <a:gd name="T13" fmla="*/ 0 h 21"/>
                <a:gd name="T14" fmla="*/ 539 w 539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9" h="21">
                  <a:moveTo>
                    <a:pt x="0" y="21"/>
                  </a:moveTo>
                  <a:cubicBezTo>
                    <a:pt x="30" y="19"/>
                    <a:pt x="125" y="12"/>
                    <a:pt x="183" y="9"/>
                  </a:cubicBezTo>
                  <a:cubicBezTo>
                    <a:pt x="241" y="6"/>
                    <a:pt x="288" y="0"/>
                    <a:pt x="347" y="1"/>
                  </a:cubicBezTo>
                  <a:cubicBezTo>
                    <a:pt x="406" y="2"/>
                    <a:pt x="499" y="11"/>
                    <a:pt x="539" y="13"/>
                  </a:cubicBezTo>
                </a:path>
              </a:pathLst>
            </a:custGeom>
            <a:noFill/>
            <a:ln w="38100" cap="flat" cmpd="sng">
              <a:solidFill>
                <a:srgbClr val="FF33CC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9" name="Object 3"/>
            <p:cNvGraphicFramePr>
              <a:graphicFrameLocks noChangeAspect="1"/>
            </p:cNvGraphicFramePr>
            <p:nvPr/>
          </p:nvGraphicFramePr>
          <p:xfrm>
            <a:off x="2314600" y="3842817"/>
            <a:ext cx="4572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957" imgH="190335" progId="Equation.DSMT4">
                    <p:embed/>
                  </p:oleObj>
                </mc:Choice>
                <mc:Fallback>
                  <p:oleObj name="Equation" r:id="rId4" imgW="164957" imgH="190335" progId="Equation.DSMT4">
                    <p:embed/>
                    <p:pic>
                      <p:nvPicPr>
                        <p:cNvPr id="409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4600" y="3842817"/>
                          <a:ext cx="457200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1" name="Freeform 6"/>
            <p:cNvSpPr>
              <a:spLocks/>
            </p:cNvSpPr>
            <p:nvPr/>
          </p:nvSpPr>
          <p:spPr bwMode="auto">
            <a:xfrm>
              <a:off x="903288" y="4860479"/>
              <a:ext cx="88900" cy="50800"/>
            </a:xfrm>
            <a:custGeom>
              <a:avLst/>
              <a:gdLst>
                <a:gd name="T0" fmla="*/ 0 w 60"/>
                <a:gd name="T1" fmla="*/ 0 h 36"/>
                <a:gd name="T2" fmla="*/ 131720179 w 60"/>
                <a:gd name="T3" fmla="*/ 71684436 h 36"/>
                <a:gd name="T4" fmla="*/ 0 60000 65536"/>
                <a:gd name="T5" fmla="*/ 0 60000 65536"/>
                <a:gd name="T6" fmla="*/ 0 w 60"/>
                <a:gd name="T7" fmla="*/ 0 h 36"/>
                <a:gd name="T8" fmla="*/ 60 w 60"/>
                <a:gd name="T9" fmla="*/ 36 h 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" h="36">
                  <a:moveTo>
                    <a:pt x="0" y="0"/>
                  </a:moveTo>
                  <a:lnTo>
                    <a:pt x="60" y="36"/>
                  </a:lnTo>
                </a:path>
              </a:pathLst>
            </a:custGeom>
            <a:noFill/>
            <a:ln w="38100" cap="flat" cmpd="sng">
              <a:solidFill>
                <a:srgbClr val="FF33CC"/>
              </a:solidFill>
              <a:prstDash val="solid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Text Box 7"/>
            <p:cNvSpPr txBox="1">
              <a:spLocks noChangeArrowheads="1"/>
            </p:cNvSpPr>
            <p:nvPr/>
          </p:nvSpPr>
          <p:spPr bwMode="auto">
            <a:xfrm>
              <a:off x="914400" y="4501704"/>
              <a:ext cx="369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 dirty="0">
                  <a:solidFill>
                    <a:srgbClr val="FF33CC"/>
                  </a:solidFill>
                </a:rPr>
                <a:t>L</a:t>
              </a:r>
            </a:p>
          </p:txBody>
        </p:sp>
        <p:grpSp>
          <p:nvGrpSpPr>
            <p:cNvPr id="4114" name="Group 27"/>
            <p:cNvGrpSpPr>
              <a:grpSpLocks/>
            </p:cNvGrpSpPr>
            <p:nvPr/>
          </p:nvGrpSpPr>
          <p:grpSpPr bwMode="auto">
            <a:xfrm>
              <a:off x="762000" y="3773049"/>
              <a:ext cx="1981200" cy="1212852"/>
              <a:chOff x="480" y="2577"/>
              <a:chExt cx="1248" cy="764"/>
            </a:xfrm>
          </p:grpSpPr>
          <p:grpSp>
            <p:nvGrpSpPr>
              <p:cNvPr id="4118" name="Group 28"/>
              <p:cNvGrpSpPr>
                <a:grpSpLocks/>
              </p:cNvGrpSpPr>
              <p:nvPr/>
            </p:nvGrpSpPr>
            <p:grpSpPr bwMode="auto">
              <a:xfrm>
                <a:off x="864" y="2577"/>
                <a:ext cx="528" cy="601"/>
                <a:chOff x="864" y="1943"/>
                <a:chExt cx="528" cy="465"/>
              </a:xfrm>
            </p:grpSpPr>
            <p:sp>
              <p:nvSpPr>
                <p:cNvPr id="4120" name="Line 29"/>
                <p:cNvSpPr>
                  <a:spLocks noChangeShapeType="1"/>
                </p:cNvSpPr>
                <p:nvPr/>
              </p:nvSpPr>
              <p:spPr bwMode="auto">
                <a:xfrm>
                  <a:off x="864" y="1943"/>
                  <a:ext cx="0" cy="465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21" name="Line 30"/>
                <p:cNvSpPr>
                  <a:spLocks noChangeShapeType="1"/>
                </p:cNvSpPr>
                <p:nvPr/>
              </p:nvSpPr>
              <p:spPr bwMode="auto">
                <a:xfrm>
                  <a:off x="996" y="1943"/>
                  <a:ext cx="0" cy="465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22" name="Line 31"/>
                <p:cNvSpPr>
                  <a:spLocks noChangeShapeType="1"/>
                </p:cNvSpPr>
                <p:nvPr/>
              </p:nvSpPr>
              <p:spPr bwMode="auto">
                <a:xfrm>
                  <a:off x="1128" y="1943"/>
                  <a:ext cx="0" cy="465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23" name="Line 32"/>
                <p:cNvSpPr>
                  <a:spLocks noChangeShapeType="1"/>
                </p:cNvSpPr>
                <p:nvPr/>
              </p:nvSpPr>
              <p:spPr bwMode="auto">
                <a:xfrm>
                  <a:off x="1260" y="1943"/>
                  <a:ext cx="0" cy="465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24" name="Line 33"/>
                <p:cNvSpPr>
                  <a:spLocks noChangeShapeType="1"/>
                </p:cNvSpPr>
                <p:nvPr/>
              </p:nvSpPr>
              <p:spPr bwMode="auto">
                <a:xfrm>
                  <a:off x="1392" y="1943"/>
                  <a:ext cx="0" cy="465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19" name="Freeform 34"/>
              <p:cNvSpPr>
                <a:spLocks/>
              </p:cNvSpPr>
              <p:nvPr/>
            </p:nvSpPr>
            <p:spPr bwMode="auto">
              <a:xfrm>
                <a:off x="480" y="3024"/>
                <a:ext cx="1248" cy="317"/>
              </a:xfrm>
              <a:custGeom>
                <a:avLst/>
                <a:gdLst>
                  <a:gd name="T0" fmla="*/ 312 w 1248"/>
                  <a:gd name="T1" fmla="*/ 12 h 317"/>
                  <a:gd name="T2" fmla="*/ 61 w 1248"/>
                  <a:gd name="T3" fmla="*/ 69 h 317"/>
                  <a:gd name="T4" fmla="*/ 2 w 1248"/>
                  <a:gd name="T5" fmla="*/ 150 h 317"/>
                  <a:gd name="T6" fmla="*/ 72 w 1248"/>
                  <a:gd name="T7" fmla="*/ 227 h 317"/>
                  <a:gd name="T8" fmla="*/ 278 w 1248"/>
                  <a:gd name="T9" fmla="*/ 296 h 317"/>
                  <a:gd name="T10" fmla="*/ 621 w 1248"/>
                  <a:gd name="T11" fmla="*/ 315 h 317"/>
                  <a:gd name="T12" fmla="*/ 981 w 1248"/>
                  <a:gd name="T13" fmla="*/ 284 h 317"/>
                  <a:gd name="T14" fmla="*/ 1155 w 1248"/>
                  <a:gd name="T15" fmla="*/ 231 h 317"/>
                  <a:gd name="T16" fmla="*/ 1244 w 1248"/>
                  <a:gd name="T17" fmla="*/ 146 h 317"/>
                  <a:gd name="T18" fmla="*/ 1133 w 1248"/>
                  <a:gd name="T19" fmla="*/ 45 h 317"/>
                  <a:gd name="T20" fmla="*/ 952 w 1248"/>
                  <a:gd name="T21" fmla="*/ 0 h 3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48"/>
                  <a:gd name="T34" fmla="*/ 0 h 317"/>
                  <a:gd name="T35" fmla="*/ 1248 w 1248"/>
                  <a:gd name="T36" fmla="*/ 317 h 3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48" h="317">
                    <a:moveTo>
                      <a:pt x="312" y="12"/>
                    </a:moveTo>
                    <a:cubicBezTo>
                      <a:pt x="271" y="22"/>
                      <a:pt x="113" y="46"/>
                      <a:pt x="61" y="69"/>
                    </a:cubicBezTo>
                    <a:cubicBezTo>
                      <a:pt x="9" y="91"/>
                      <a:pt x="0" y="124"/>
                      <a:pt x="2" y="150"/>
                    </a:cubicBezTo>
                    <a:cubicBezTo>
                      <a:pt x="4" y="177"/>
                      <a:pt x="26" y="203"/>
                      <a:pt x="72" y="227"/>
                    </a:cubicBezTo>
                    <a:cubicBezTo>
                      <a:pt x="119" y="251"/>
                      <a:pt x="186" y="281"/>
                      <a:pt x="278" y="296"/>
                    </a:cubicBezTo>
                    <a:cubicBezTo>
                      <a:pt x="370" y="311"/>
                      <a:pt x="504" y="317"/>
                      <a:pt x="621" y="315"/>
                    </a:cubicBezTo>
                    <a:cubicBezTo>
                      <a:pt x="738" y="313"/>
                      <a:pt x="892" y="298"/>
                      <a:pt x="981" y="284"/>
                    </a:cubicBezTo>
                    <a:cubicBezTo>
                      <a:pt x="1070" y="270"/>
                      <a:pt x="1112" y="254"/>
                      <a:pt x="1155" y="231"/>
                    </a:cubicBezTo>
                    <a:cubicBezTo>
                      <a:pt x="1199" y="208"/>
                      <a:pt x="1248" y="177"/>
                      <a:pt x="1244" y="146"/>
                    </a:cubicBezTo>
                    <a:cubicBezTo>
                      <a:pt x="1241" y="115"/>
                      <a:pt x="1182" y="69"/>
                      <a:pt x="1133" y="45"/>
                    </a:cubicBezTo>
                    <a:cubicBezTo>
                      <a:pt x="1084" y="21"/>
                      <a:pt x="990" y="9"/>
                      <a:pt x="952" y="0"/>
                    </a:cubicBezTo>
                  </a:path>
                </a:pathLst>
              </a:custGeom>
              <a:noFill/>
              <a:ln w="38100" cap="flat" cmpd="sng">
                <a:solidFill>
                  <a:srgbClr val="FF33CC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107950" y="139700"/>
            <a:ext cx="53655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</a:rPr>
              <a:t> 3. </a:t>
            </a:r>
            <a:r>
              <a:rPr lang="zh-CN" altLang="en-US" sz="3200" dirty="0">
                <a:solidFill>
                  <a:schemeClr val="accent2"/>
                </a:solidFill>
              </a:rPr>
              <a:t>感应电动势方向</a:t>
            </a:r>
            <a:r>
              <a:rPr lang="en-US" altLang="zh-CN" sz="3200" dirty="0">
                <a:solidFill>
                  <a:schemeClr val="accent2"/>
                </a:solidFill>
              </a:rPr>
              <a:t>(</a:t>
            </a:r>
            <a:r>
              <a:rPr lang="zh-CN" altLang="en-US" sz="3200" dirty="0">
                <a:solidFill>
                  <a:schemeClr val="accent2"/>
                </a:solidFill>
              </a:rPr>
              <a:t>正负）：</a:t>
            </a: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660648" y="2603578"/>
            <a:ext cx="8159824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  <a:sym typeface="Monotype Sorts" pitchFamily="2" charset="2"/>
              </a:rPr>
              <a:t>感应电动势为正时说明其方向与回路绕行方向一致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2748" y="914343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规定</a:t>
            </a:r>
            <a:r>
              <a:rPr lang="zh-CN" altLang="en-US" sz="2800" dirty="0"/>
              <a:t>回路绕行正方向</a:t>
            </a:r>
          </a:p>
        </p:txBody>
      </p:sp>
      <p:sp>
        <p:nvSpPr>
          <p:cNvPr id="4" name="下箭头 3"/>
          <p:cNvSpPr/>
          <p:nvPr/>
        </p:nvSpPr>
        <p:spPr bwMode="auto">
          <a:xfrm>
            <a:off x="3446804" y="1490407"/>
            <a:ext cx="2301393" cy="443015"/>
          </a:xfrm>
          <a:prstGeom prst="downArrow">
            <a:avLst>
              <a:gd name="adj1" fmla="val 68953"/>
              <a:gd name="adj2" fmla="val 50000"/>
            </a:avLst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宋体" pitchFamily="2" charset="-122"/>
              </a:rPr>
              <a:t>右手螺旋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590820" y="1951483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磁场正方向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251770" y="5393575"/>
                <a:ext cx="2321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3333CC"/>
                    </a:solidFill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1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b="1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dirty="0">
                  <a:solidFill>
                    <a:srgbClr val="3333CC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70" y="5393575"/>
                <a:ext cx="2321918" cy="461665"/>
              </a:xfrm>
              <a:prstGeom prst="rect">
                <a:avLst/>
              </a:prstGeom>
              <a:blipFill>
                <a:blip r:embed="rId7"/>
                <a:stretch>
                  <a:fillRect l="-3937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377883" y="4961527"/>
            <a:ext cx="2073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CC"/>
                </a:solidFill>
              </a:rPr>
              <a:t>规定 </a:t>
            </a:r>
            <a:r>
              <a:rPr lang="en-US" altLang="zh-CN" i="1" dirty="0">
                <a:solidFill>
                  <a:srgbClr val="3333CC"/>
                </a:solidFill>
              </a:rPr>
              <a:t>L</a:t>
            </a:r>
            <a:r>
              <a:rPr lang="en-US" altLang="zh-CN" dirty="0">
                <a:solidFill>
                  <a:srgbClr val="3333CC"/>
                </a:solidFill>
              </a:rPr>
              <a:t> </a:t>
            </a:r>
            <a:r>
              <a:rPr lang="zh-CN" altLang="en-US" dirty="0">
                <a:solidFill>
                  <a:srgbClr val="3333CC"/>
                </a:solidFill>
              </a:rPr>
              <a:t>正方向</a:t>
            </a:r>
            <a:endParaRPr lang="en-US" altLang="zh-CN" dirty="0">
              <a:solidFill>
                <a:srgbClr val="3333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3388962" y="5825623"/>
                <a:ext cx="2895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C00000"/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 增强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962" y="5825623"/>
                <a:ext cx="2895280" cy="461665"/>
              </a:xfrm>
              <a:prstGeom prst="rect">
                <a:avLst/>
              </a:prstGeom>
              <a:blipFill>
                <a:blip r:embed="rId8"/>
                <a:stretch>
                  <a:fillRect l="-3368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3210481" y="6254500"/>
                <a:ext cx="2895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>
                        <a:solidFill>
                          <a:schemeClr val="tx1"/>
                        </a:solidFill>
                      </a:rPr>
                      <m:t>如果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减弱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481" y="6254500"/>
                <a:ext cx="2895280" cy="461665"/>
              </a:xfrm>
              <a:prstGeom prst="rect">
                <a:avLst/>
              </a:prstGeom>
              <a:blipFill>
                <a:blip r:embed="rId9"/>
                <a:stretch>
                  <a:fillRect l="-1895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4943872" y="4377894"/>
            <a:ext cx="534542" cy="584775"/>
            <a:chOff x="2286000" y="4622848"/>
            <a:chExt cx="534542" cy="584775"/>
          </a:xfrm>
        </p:grpSpPr>
        <p:sp>
          <p:nvSpPr>
            <p:cNvPr id="60" name="Freeform 37"/>
            <p:cNvSpPr>
              <a:spLocks/>
            </p:cNvSpPr>
            <p:nvPr/>
          </p:nvSpPr>
          <p:spPr bwMode="auto">
            <a:xfrm>
              <a:off x="2286000" y="4738687"/>
              <a:ext cx="222250" cy="66675"/>
            </a:xfrm>
            <a:custGeom>
              <a:avLst/>
              <a:gdLst>
                <a:gd name="T0" fmla="*/ 140 w 140"/>
                <a:gd name="T1" fmla="*/ 0 h 42"/>
                <a:gd name="T2" fmla="*/ 0 w 140"/>
                <a:gd name="T3" fmla="*/ 42 h 42"/>
                <a:gd name="T4" fmla="*/ 0 60000 65536"/>
                <a:gd name="T5" fmla="*/ 0 60000 65536"/>
                <a:gd name="T6" fmla="*/ 0 w 140"/>
                <a:gd name="T7" fmla="*/ 0 h 42"/>
                <a:gd name="T8" fmla="*/ 140 w 140"/>
                <a:gd name="T9" fmla="*/ 42 h 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0" h="42">
                  <a:moveTo>
                    <a:pt x="140" y="0"/>
                  </a:moveTo>
                  <a:lnTo>
                    <a:pt x="0" y="42"/>
                  </a:ln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36"/>
            <p:cNvSpPr txBox="1">
              <a:spLocks noChangeArrowheads="1"/>
            </p:cNvSpPr>
            <p:nvPr/>
          </p:nvSpPr>
          <p:spPr bwMode="auto">
            <a:xfrm>
              <a:off x="2467560" y="4622848"/>
              <a:ext cx="35298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i="1" dirty="0">
                  <a:solidFill>
                    <a:srgbClr val="C00000"/>
                  </a:solidFill>
                </a:rPr>
                <a:t>ε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895118" y="4406814"/>
            <a:ext cx="621877" cy="584775"/>
            <a:chOff x="1237246" y="4673345"/>
            <a:chExt cx="621877" cy="584775"/>
          </a:xfrm>
        </p:grpSpPr>
        <p:sp>
          <p:nvSpPr>
            <p:cNvPr id="62" name="Freeform 23"/>
            <p:cNvSpPr>
              <a:spLocks/>
            </p:cNvSpPr>
            <p:nvPr/>
          </p:nvSpPr>
          <p:spPr bwMode="auto">
            <a:xfrm rot="659602">
              <a:off x="1563848" y="4809470"/>
              <a:ext cx="295275" cy="61913"/>
            </a:xfrm>
            <a:custGeom>
              <a:avLst/>
              <a:gdLst>
                <a:gd name="T0" fmla="*/ 186 w 186"/>
                <a:gd name="T1" fmla="*/ 0 h 39"/>
                <a:gd name="T2" fmla="*/ 87 w 186"/>
                <a:gd name="T3" fmla="*/ 27 h 39"/>
                <a:gd name="T4" fmla="*/ 0 w 186"/>
                <a:gd name="T5" fmla="*/ 39 h 39"/>
                <a:gd name="T6" fmla="*/ 0 60000 65536"/>
                <a:gd name="T7" fmla="*/ 0 60000 65536"/>
                <a:gd name="T8" fmla="*/ 0 60000 65536"/>
                <a:gd name="T9" fmla="*/ 0 w 186"/>
                <a:gd name="T10" fmla="*/ 0 h 39"/>
                <a:gd name="T11" fmla="*/ 186 w 186"/>
                <a:gd name="T12" fmla="*/ 39 h 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" h="39">
                  <a:moveTo>
                    <a:pt x="186" y="0"/>
                  </a:moveTo>
                  <a:lnTo>
                    <a:pt x="87" y="27"/>
                  </a:lnTo>
                  <a:lnTo>
                    <a:pt x="0" y="39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36"/>
            <p:cNvSpPr txBox="1">
              <a:spLocks noChangeArrowheads="1"/>
            </p:cNvSpPr>
            <p:nvPr/>
          </p:nvSpPr>
          <p:spPr bwMode="auto">
            <a:xfrm>
              <a:off x="1237246" y="4673345"/>
              <a:ext cx="35298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i="1" dirty="0"/>
                <a:t>ε</a:t>
              </a:r>
            </a:p>
          </p:txBody>
        </p:sp>
      </p:grpSp>
      <p:sp>
        <p:nvSpPr>
          <p:cNvPr id="76" name="AutoShape 25"/>
          <p:cNvSpPr>
            <a:spLocks noChangeArrowheads="1"/>
          </p:cNvSpPr>
          <p:nvPr/>
        </p:nvSpPr>
        <p:spPr bwMode="auto">
          <a:xfrm>
            <a:off x="5399533" y="3399623"/>
            <a:ext cx="174155" cy="515252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  <p:bldP spid="43" grpId="0" autoUpdateAnimBg="0"/>
      <p:bldP spid="3" grpId="0"/>
      <p:bldP spid="4" grpId="0" animBg="1"/>
      <p:bldP spid="47" grpId="0"/>
      <p:bldP spid="7" grpId="0"/>
      <p:bldP spid="9" grpId="0"/>
      <p:bldP spid="54" grpId="0"/>
      <p:bldP spid="55" grpId="0"/>
      <p:bldP spid="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6124575" y="1763713"/>
          <a:ext cx="222408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440" imgH="431640" progId="Equation.DSMT4">
                  <p:embed/>
                </p:oleObj>
              </mc:Choice>
              <mc:Fallback>
                <p:oleObj name="Equation" r:id="rId2" imgW="901440" imgH="431640" progId="Equation.DSMT4">
                  <p:embed/>
                  <p:pic>
                    <p:nvPicPr>
                      <p:cNvPr id="460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1763713"/>
                        <a:ext cx="2224088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468313" y="1850827"/>
          <a:ext cx="5562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53068" imgH="876204" progId="Equation.3">
                  <p:embed/>
                </p:oleObj>
              </mc:Choice>
              <mc:Fallback>
                <p:oleObj name="Equation" r:id="rId4" imgW="5553068" imgH="876204" progId="Equation.3">
                  <p:embed/>
                  <p:pic>
                    <p:nvPicPr>
                      <p:cNvPr id="460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850827"/>
                        <a:ext cx="5562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79388" y="338014"/>
            <a:ext cx="78676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accent2"/>
                </a:solidFill>
              </a:rPr>
              <a:t>4. </a:t>
            </a:r>
            <a:r>
              <a:rPr lang="zh-CN" altLang="en-US" sz="3200" dirty="0">
                <a:solidFill>
                  <a:schemeClr val="accent2"/>
                </a:solidFill>
              </a:rPr>
              <a:t>当有多匝线圈时</a:t>
            </a:r>
            <a:endParaRPr lang="zh-CN" altLang="en-US" sz="3200" b="0" dirty="0">
              <a:solidFill>
                <a:schemeClr val="accent2"/>
              </a:solidFill>
            </a:endParaRPr>
          </a:p>
        </p:txBody>
      </p:sp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2361704" y="5453608"/>
          <a:ext cx="1346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33622" imgH="304755" progId="Equation.3">
                  <p:embed/>
                </p:oleObj>
              </mc:Choice>
              <mc:Fallback>
                <p:oleObj name="Equation" r:id="rId6" imgW="1333622" imgH="304755" progId="Equation.3">
                  <p:embed/>
                  <p:pic>
                    <p:nvPicPr>
                      <p:cNvPr id="460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704" y="5453608"/>
                        <a:ext cx="1346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761504" y="5301208"/>
            <a:ext cx="1362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CC3300"/>
                </a:solidFill>
              </a:rPr>
              <a:t>磁链：</a:t>
            </a:r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4860032" y="5488466"/>
          <a:ext cx="3305283" cy="1036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9720" imgH="393480" progId="Equation.DSMT4">
                  <p:embed/>
                </p:oleObj>
              </mc:Choice>
              <mc:Fallback>
                <p:oleObj name="Equation" r:id="rId8" imgW="1269720" imgH="393480" progId="Equation.DSMT4">
                  <p:embed/>
                  <p:pic>
                    <p:nvPicPr>
                      <p:cNvPr id="460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488466"/>
                        <a:ext cx="3305283" cy="103687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B05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60523" y="1076574"/>
            <a:ext cx="4873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chemeClr val="accent2"/>
                </a:solidFill>
              </a:rPr>
              <a:t>整个回路中总感应电动势为：</a:t>
            </a:r>
            <a:endParaRPr lang="zh-CN" altLang="en-US" sz="2800" b="0" dirty="0">
              <a:solidFill>
                <a:schemeClr val="accent2"/>
              </a:solidFill>
            </a:endParaRP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683568" y="3012877"/>
          <a:ext cx="1284287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20560" imgH="393480" progId="Equation.DSMT4">
                  <p:embed/>
                </p:oleObj>
              </mc:Choice>
              <mc:Fallback>
                <p:oleObj name="Equation" r:id="rId10" imgW="520560" imgH="393480" progId="Equation.DSMT4">
                  <p:embed/>
                  <p:pic>
                    <p:nvPicPr>
                      <p:cNvPr id="1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012877"/>
                        <a:ext cx="1284287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540869" y="3001302"/>
            <a:ext cx="5250204" cy="1136544"/>
            <a:chOff x="1540869" y="3001302"/>
            <a:chExt cx="5250204" cy="1136544"/>
          </a:xfrm>
        </p:grpSpPr>
        <p:graphicFrame>
          <p:nvGraphicFramePr>
            <p:cNvPr id="46090" name="Object 10"/>
            <p:cNvGraphicFramePr>
              <a:graphicFrameLocks noChangeAspect="1"/>
            </p:cNvGraphicFramePr>
            <p:nvPr/>
          </p:nvGraphicFramePr>
          <p:xfrm>
            <a:off x="5004048" y="3005516"/>
            <a:ext cx="1787025" cy="1132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85800" imgH="431640" progId="Equation.DSMT4">
                    <p:embed/>
                  </p:oleObj>
                </mc:Choice>
                <mc:Fallback>
                  <p:oleObj name="Equation" r:id="rId12" imgW="685800" imgH="431640" progId="Equation.DSMT4">
                    <p:embed/>
                    <p:pic>
                      <p:nvPicPr>
                        <p:cNvPr id="4609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048" y="3005516"/>
                          <a:ext cx="1787025" cy="1132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1" name="Text Box 11"/>
            <p:cNvSpPr txBox="1">
              <a:spLocks noChangeArrowheads="1"/>
            </p:cNvSpPr>
            <p:nvPr/>
          </p:nvSpPr>
          <p:spPr bwMode="auto">
            <a:xfrm>
              <a:off x="3484588" y="3274320"/>
              <a:ext cx="179863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rgbClr val="CC3300"/>
                  </a:solidFill>
                </a:rPr>
                <a:t>全磁通：</a:t>
              </a:r>
              <a:endParaRPr lang="zh-CN" altLang="en-US" sz="2800" dirty="0"/>
            </a:p>
          </p:txBody>
        </p:sp>
        <p:sp>
          <p:nvSpPr>
            <p:cNvPr id="3" name="椭圆形标注 2"/>
            <p:cNvSpPr/>
            <p:nvPr/>
          </p:nvSpPr>
          <p:spPr bwMode="auto">
            <a:xfrm>
              <a:off x="1540869" y="3001302"/>
              <a:ext cx="392261" cy="416123"/>
            </a:xfrm>
            <a:prstGeom prst="wedgeEllipseCallout">
              <a:avLst>
                <a:gd name="adj1" fmla="val 418831"/>
                <a:gd name="adj2" fmla="val 65282"/>
              </a:avLst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55576" y="4509120"/>
                <a:ext cx="77768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3333CC"/>
                    </a:solidFill>
                  </a:rPr>
                  <a:t>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𝚽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𝚽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=⋯=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𝚽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altLang="zh-CN" sz="2800" b="1" dirty="0">
                    <a:solidFill>
                      <a:srgbClr val="3333CC"/>
                    </a:solidFill>
                  </a:rPr>
                  <a:t> </a:t>
                </a:r>
                <a:r>
                  <a:rPr lang="zh-CN" altLang="en-US" sz="2800" b="1" dirty="0">
                    <a:solidFill>
                      <a:srgbClr val="3333CC"/>
                    </a:solidFill>
                  </a:rPr>
                  <a:t>时，全磁通也称为磁链</a:t>
                </a:r>
                <a:endParaRPr lang="en-US" altLang="zh-CN" sz="2800" b="1" dirty="0">
                  <a:solidFill>
                    <a:srgbClr val="3333CC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509120"/>
                <a:ext cx="7776864" cy="523220"/>
              </a:xfrm>
              <a:prstGeom prst="rect">
                <a:avLst/>
              </a:prstGeom>
              <a:blipFill rotWithShape="0">
                <a:blip r:embed="rId15"/>
                <a:stretch>
                  <a:fillRect l="-1646" t="-162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3" grpId="0"/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250825" y="764704"/>
            <a:ext cx="74517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sym typeface="Monotype Sorts" pitchFamily="2" charset="2"/>
              </a:rPr>
              <a:t>闭合回路中感应电流的方向，总是使其所激发出的磁场阻碍引起该感应电流的磁通量的变化</a:t>
            </a:r>
            <a:endParaRPr lang="en-US" altLang="zh-CN" sz="2800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5198" name="Rectangle 2"/>
          <p:cNvSpPr>
            <a:spLocks noChangeArrowheads="1"/>
          </p:cNvSpPr>
          <p:nvPr/>
        </p:nvSpPr>
        <p:spPr bwMode="auto">
          <a:xfrm>
            <a:off x="771" y="-5157"/>
            <a:ext cx="1919523" cy="519113"/>
          </a:xfrm>
          <a:prstGeom prst="rect">
            <a:avLst/>
          </a:prstGeom>
          <a:solidFill>
            <a:srgbClr val="FFC9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楞次定律</a:t>
            </a:r>
            <a:endParaRPr lang="en-US" altLang="zh-CN" sz="3200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 Box 9"/>
              <p:cNvSpPr txBox="1">
                <a:spLocks noChangeArrowheads="1"/>
              </p:cNvSpPr>
              <p:nvPr/>
            </p:nvSpPr>
            <p:spPr bwMode="auto">
              <a:xfrm>
                <a:off x="2051720" y="2014182"/>
                <a:ext cx="2448272" cy="910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800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𝚽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en-US" altLang="zh-CN" sz="2800" b="1" dirty="0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3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720" y="2014182"/>
                <a:ext cx="2448272" cy="9107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 Box 9"/>
              <p:cNvSpPr txBox="1">
                <a:spLocks noChangeArrowheads="1"/>
              </p:cNvSpPr>
              <p:nvPr/>
            </p:nvSpPr>
            <p:spPr bwMode="auto">
              <a:xfrm>
                <a:off x="4716016" y="2276872"/>
                <a:ext cx="425623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Monotype Sorts" pitchFamily="2" charset="2"/>
                      </a:rPr>
                      <m:t>因</m:t>
                    </m:r>
                  </m:oMath>
                </a14:m>
                <a:r>
                  <a:rPr lang="zh-CN" altLang="en-US" sz="2800" dirty="0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恒有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𝒅𝒕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800" dirty="0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4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2276872"/>
                <a:ext cx="4256234" cy="523220"/>
              </a:xfrm>
              <a:prstGeom prst="rect">
                <a:avLst/>
              </a:prstGeom>
              <a:blipFill>
                <a:blip r:embed="rId3"/>
                <a:stretch>
                  <a:fillRect t="-15294" b="-305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 Box 9"/>
              <p:cNvSpPr txBox="1">
                <a:spLocks noChangeArrowheads="1"/>
              </p:cNvSpPr>
              <p:nvPr/>
            </p:nvSpPr>
            <p:spPr bwMode="auto">
              <a:xfrm>
                <a:off x="290079" y="3717032"/>
                <a:ext cx="425623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方向：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⇔  −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𝚽</m:t>
                    </m:r>
                  </m:oMath>
                </a14:m>
                <a:endParaRPr lang="en-US" altLang="zh-CN" sz="2800" dirty="0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79" y="3717032"/>
                <a:ext cx="4256234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3009" t="-15116" b="-290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 Box 2"/>
          <p:cNvSpPr txBox="1">
            <a:spLocks noChangeArrowheads="1"/>
          </p:cNvSpPr>
          <p:nvPr/>
        </p:nvSpPr>
        <p:spPr bwMode="auto">
          <a:xfrm>
            <a:off x="323528" y="4509120"/>
            <a:ext cx="55205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chemeClr val="accent2"/>
                </a:solidFill>
              </a:rPr>
              <a:t>负号的意义：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rgbClr val="008000"/>
                </a:solidFill>
                <a:latin typeface="宋体" panose="02010600030101010101" pitchFamily="2" charset="-122"/>
              </a:rPr>
              <a:t>磁通的减少转化为感应电动势</a:t>
            </a:r>
          </a:p>
        </p:txBody>
      </p:sp>
      <p:sp>
        <p:nvSpPr>
          <p:cNvPr id="97" name="Text Box 76"/>
          <p:cNvSpPr txBox="1">
            <a:spLocks noChangeArrowheads="1"/>
          </p:cNvSpPr>
          <p:nvPr/>
        </p:nvSpPr>
        <p:spPr bwMode="auto">
          <a:xfrm>
            <a:off x="671113" y="5934223"/>
            <a:ext cx="469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其本质是 </a:t>
            </a:r>
            <a:r>
              <a:rPr lang="zh-CN" altLang="en-US" sz="2800" dirty="0">
                <a:solidFill>
                  <a:srgbClr val="CC3300"/>
                </a:solidFill>
                <a:latin typeface="宋体" panose="02010600030101010101" pitchFamily="2" charset="-122"/>
              </a:rPr>
              <a:t>能量守恒定律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" grpId="0"/>
      <p:bldP spid="93" grpId="0" build="p" autoUpdateAnimBg="0"/>
      <p:bldP spid="94" grpId="0" build="p" autoUpdateAnimBg="0"/>
      <p:bldP spid="95" grpId="0" build="p" autoUpdateAnimBg="0"/>
      <p:bldP spid="96" grpId="0" autoUpdateAnimBg="0"/>
      <p:bldP spid="9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8820150" cy="1630363"/>
          </a:xfrm>
          <a:prstGeom prst="rect">
            <a:avLst/>
          </a:prstGeom>
          <a:solidFill>
            <a:srgbClr val="FF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：直导线中通交流电，置于磁导率为 </a:t>
            </a:r>
            <a:r>
              <a:rPr lang="zh-CN" altLang="en-US" sz="2800" i="1" dirty="0">
                <a:solidFill>
                  <a:schemeClr val="accent2"/>
                </a:solidFill>
                <a:sym typeface="Symbol" panose="05050102010706020507" pitchFamily="18" charset="2"/>
              </a:rPr>
              <a:t></a:t>
            </a:r>
            <a:r>
              <a:rPr lang="zh-CN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i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介质中。</a:t>
            </a:r>
          </a:p>
          <a:p>
            <a:pPr>
              <a:lnSpc>
                <a:spcPct val="120000"/>
              </a:lnSpc>
            </a:pP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求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它在与其共面的 </a:t>
            </a:r>
            <a:r>
              <a:rPr lang="en-US" altLang="zh-CN" sz="2800" i="1" dirty="0">
                <a:solidFill>
                  <a:schemeClr val="accent2"/>
                </a:solidFill>
              </a:rPr>
              <a:t>N 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匝矩形回路中感应出的电动势。</a:t>
            </a:r>
          </a:p>
        </p:txBody>
      </p:sp>
      <p:graphicFrame>
        <p:nvGraphicFramePr>
          <p:cNvPr id="48131" name="Object 3"/>
          <p:cNvGraphicFramePr>
            <a:graphicFrameLocks/>
          </p:cNvGraphicFramePr>
          <p:nvPr/>
        </p:nvGraphicFramePr>
        <p:xfrm>
          <a:off x="304800" y="4370388"/>
          <a:ext cx="321786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00152" imgH="371429" progId="Equation.3">
                  <p:embed/>
                </p:oleObj>
              </mc:Choice>
              <mc:Fallback>
                <p:oleObj name="公式" r:id="rId2" imgW="1200152" imgH="371429" progId="Equation.3">
                  <p:embed/>
                  <p:pic>
                    <p:nvPicPr>
                      <p:cNvPr id="4813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370388"/>
                        <a:ext cx="3217863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05600" y="4749503"/>
            <a:ext cx="2438400" cy="601662"/>
            <a:chOff x="2064" y="2880"/>
            <a:chExt cx="1536" cy="379"/>
          </a:xfrm>
        </p:grpSpPr>
        <p:sp>
          <p:nvSpPr>
            <p:cNvPr id="8240" name="Line 5"/>
            <p:cNvSpPr>
              <a:spLocks noChangeShapeType="1"/>
            </p:cNvSpPr>
            <p:nvPr/>
          </p:nvSpPr>
          <p:spPr bwMode="auto">
            <a:xfrm>
              <a:off x="2208" y="2880"/>
              <a:ext cx="12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7" name="Object 6"/>
            <p:cNvGraphicFramePr>
              <a:graphicFrameLocks noChangeAspect="1"/>
            </p:cNvGraphicFramePr>
            <p:nvPr/>
          </p:nvGraphicFramePr>
          <p:xfrm>
            <a:off x="2064" y="2880"/>
            <a:ext cx="1536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42603" imgH="164957" progId="Equation.3">
                    <p:embed/>
                  </p:oleObj>
                </mc:Choice>
                <mc:Fallback>
                  <p:oleObj name="公式" r:id="rId4" imgW="342603" imgH="164957" progId="Equation.3">
                    <p:embed/>
                    <p:pic>
                      <p:nvPicPr>
                        <p:cNvPr id="820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880"/>
                          <a:ext cx="1536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710488" y="3049290"/>
            <a:ext cx="711200" cy="1219200"/>
            <a:chOff x="4752" y="3216"/>
            <a:chExt cx="448" cy="720"/>
          </a:xfrm>
        </p:grpSpPr>
        <p:sp>
          <p:nvSpPr>
            <p:cNvPr id="8239" name="Rectangle 8" descr="深色上对角线"/>
            <p:cNvSpPr>
              <a:spLocks noChangeArrowheads="1"/>
            </p:cNvSpPr>
            <p:nvPr/>
          </p:nvSpPr>
          <p:spPr bwMode="auto">
            <a:xfrm>
              <a:off x="4752" y="3216"/>
              <a:ext cx="96" cy="720"/>
            </a:xfrm>
            <a:prstGeom prst="rect">
              <a:avLst/>
            </a:prstGeom>
            <a:pattFill prst="dkUpDiag">
              <a:fgClr>
                <a:schemeClr val="accent2"/>
              </a:fgClr>
              <a:bgClr>
                <a:schemeClr val="bg1"/>
              </a:bgClr>
            </a:patt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8206" name="Object 9"/>
            <p:cNvGraphicFramePr>
              <a:graphicFrameLocks noChangeAspect="1"/>
            </p:cNvGraphicFramePr>
            <p:nvPr/>
          </p:nvGraphicFramePr>
          <p:xfrm>
            <a:off x="4848" y="3408"/>
            <a:ext cx="35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02936" imgH="177569" progId="Equation.3">
                    <p:embed/>
                  </p:oleObj>
                </mc:Choice>
                <mc:Fallback>
                  <p:oleObj name="公式" r:id="rId6" imgW="202936" imgH="177569" progId="Equation.3">
                    <p:embed/>
                    <p:pic>
                      <p:nvPicPr>
                        <p:cNvPr id="8206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408"/>
                          <a:ext cx="352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3505200" y="4141788"/>
          <a:ext cx="234632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71577" imgH="457267" progId="Equation.3">
                  <p:embed/>
                </p:oleObj>
              </mc:Choice>
              <mc:Fallback>
                <p:oleObj name="公式" r:id="rId8" imgW="971577" imgH="457267" progId="Equation.3">
                  <p:embed/>
                  <p:pic>
                    <p:nvPicPr>
                      <p:cNvPr id="481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41788"/>
                        <a:ext cx="2346325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609158" y="5589240"/>
          <a:ext cx="252888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47769" imgH="400042" progId="Equation.3">
                  <p:embed/>
                </p:oleObj>
              </mc:Choice>
              <mc:Fallback>
                <p:oleObj name="公式" r:id="rId10" imgW="1047769" imgH="400042" progId="Equation.3">
                  <p:embed/>
                  <p:pic>
                    <p:nvPicPr>
                      <p:cNvPr id="481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58" y="5589240"/>
                        <a:ext cx="2528887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7999413" y="2428578"/>
            <a:ext cx="614362" cy="609600"/>
            <a:chOff x="3552" y="3696"/>
            <a:chExt cx="387" cy="384"/>
          </a:xfrm>
        </p:grpSpPr>
        <p:sp>
          <p:nvSpPr>
            <p:cNvPr id="8238" name="Line 15"/>
            <p:cNvSpPr>
              <a:spLocks noChangeShapeType="1"/>
            </p:cNvSpPr>
            <p:nvPr/>
          </p:nvSpPr>
          <p:spPr bwMode="auto">
            <a:xfrm>
              <a:off x="3552" y="4080"/>
              <a:ext cx="24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5" name="Object 16"/>
            <p:cNvGraphicFramePr>
              <a:graphicFrameLocks/>
            </p:cNvGraphicFramePr>
            <p:nvPr/>
          </p:nvGraphicFramePr>
          <p:xfrm>
            <a:off x="3600" y="3696"/>
            <a:ext cx="33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268" imgH="152268" progId="Equation.2">
                    <p:embed/>
                  </p:oleObj>
                </mc:Choice>
                <mc:Fallback>
                  <p:oleObj name="Equation" r:id="rId12" imgW="152268" imgH="152268" progId="Equation.2">
                    <p:embed/>
                    <p:pic>
                      <p:nvPicPr>
                        <p:cNvPr id="8205" name="Object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696"/>
                          <a:ext cx="33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45" name="AutoShape 17"/>
          <p:cNvSpPr>
            <a:spLocks noChangeArrowheads="1"/>
          </p:cNvSpPr>
          <p:nvPr/>
        </p:nvSpPr>
        <p:spPr bwMode="auto">
          <a:xfrm>
            <a:off x="7885113" y="3119140"/>
            <a:ext cx="360362" cy="361950"/>
          </a:xfrm>
          <a:prstGeom prst="flowChartSummingJunction">
            <a:avLst/>
          </a:prstGeom>
          <a:solidFill>
            <a:schemeClr val="bg1"/>
          </a:solidFill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228600" y="1676400"/>
            <a:ext cx="5927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解：</a:t>
            </a:r>
            <a:r>
              <a:rPr lang="zh-CN" altLang="en-US" sz="2800">
                <a:solidFill>
                  <a:srgbClr val="009900"/>
                </a:solidFill>
                <a:latin typeface="宋体" panose="02010600030101010101" pitchFamily="2" charset="-122"/>
              </a:rPr>
              <a:t>设当</a:t>
            </a:r>
            <a:r>
              <a:rPr lang="en-US" altLang="zh-CN" sz="2800" i="1">
                <a:solidFill>
                  <a:srgbClr val="009900"/>
                </a:solidFill>
                <a:latin typeface="宋体" panose="02010600030101010101" pitchFamily="2" charset="-122"/>
              </a:rPr>
              <a:t>I </a:t>
            </a:r>
            <a:r>
              <a:rPr lang="en-US" altLang="zh-CN" sz="2800">
                <a:solidFill>
                  <a:srgbClr val="0099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 </a:t>
            </a:r>
            <a:r>
              <a:rPr lang="en-US" altLang="zh-CN" sz="2800">
                <a:solidFill>
                  <a:srgbClr val="009900"/>
                </a:solidFill>
                <a:latin typeface="宋体" panose="02010600030101010101" pitchFamily="2" charset="-122"/>
              </a:rPr>
              <a:t>0 </a:t>
            </a:r>
            <a:r>
              <a:rPr lang="zh-CN" altLang="en-US" sz="2800">
                <a:solidFill>
                  <a:srgbClr val="009900"/>
                </a:solidFill>
                <a:latin typeface="宋体" panose="02010600030101010101" pitchFamily="2" charset="-122"/>
              </a:rPr>
              <a:t>时，电流方向如图。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827088" y="2205038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9900"/>
                </a:solidFill>
              </a:rPr>
              <a:t>建坐标系，</a:t>
            </a:r>
            <a:r>
              <a:rPr lang="zh-CN" altLang="en-US" sz="2800">
                <a:solidFill>
                  <a:srgbClr val="009900"/>
                </a:solidFill>
                <a:latin typeface="宋体" panose="02010600030101010101" pitchFamily="2" charset="-122"/>
              </a:rPr>
              <a:t>设回路</a:t>
            </a:r>
            <a:r>
              <a:rPr lang="en-US" altLang="zh-CN" sz="2800" i="1">
                <a:solidFill>
                  <a:srgbClr val="009900"/>
                </a:solidFill>
              </a:rPr>
              <a:t>L</a:t>
            </a:r>
            <a:r>
              <a:rPr lang="zh-CN" altLang="en-US" sz="2800">
                <a:solidFill>
                  <a:srgbClr val="009900"/>
                </a:solidFill>
                <a:latin typeface="宋体" panose="02010600030101010101" pitchFamily="2" charset="-122"/>
              </a:rPr>
              <a:t>方向如图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50825" y="2708275"/>
            <a:ext cx="2498725" cy="530225"/>
            <a:chOff x="144" y="1824"/>
            <a:chExt cx="1574" cy="334"/>
          </a:xfrm>
        </p:grpSpPr>
        <p:sp>
          <p:nvSpPr>
            <p:cNvPr id="8237" name="Text Box 21"/>
            <p:cNvSpPr txBox="1">
              <a:spLocks noChangeArrowheads="1"/>
            </p:cNvSpPr>
            <p:nvPr/>
          </p:nvSpPr>
          <p:spPr bwMode="auto">
            <a:xfrm>
              <a:off x="144" y="1824"/>
              <a:ext cx="1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009900"/>
                  </a:solidFill>
                </a:rPr>
                <a:t>任取一面元</a:t>
              </a:r>
            </a:p>
          </p:txBody>
        </p:sp>
        <p:graphicFrame>
          <p:nvGraphicFramePr>
            <p:cNvPr id="8204" name="Object 22"/>
            <p:cNvGraphicFramePr>
              <a:graphicFrameLocks noChangeAspect="1"/>
            </p:cNvGraphicFramePr>
            <p:nvPr/>
          </p:nvGraphicFramePr>
          <p:xfrm>
            <a:off x="1338" y="1842"/>
            <a:ext cx="38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90479" imgH="171408" progId="Equation.3">
                    <p:embed/>
                  </p:oleObj>
                </mc:Choice>
                <mc:Fallback>
                  <p:oleObj name="公式" r:id="rId14" imgW="190479" imgH="171408" progId="Equation.3">
                    <p:embed/>
                    <p:pic>
                      <p:nvPicPr>
                        <p:cNvPr id="820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842"/>
                          <a:ext cx="38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28687" y="5013176"/>
            <a:ext cx="1851025" cy="431800"/>
            <a:chOff x="2517" y="1888"/>
            <a:chExt cx="1166" cy="272"/>
          </a:xfrm>
        </p:grpSpPr>
        <p:sp>
          <p:nvSpPr>
            <p:cNvPr id="8236" name="AutoShape 24"/>
            <p:cNvSpPr>
              <a:spLocks noChangeArrowheads="1"/>
            </p:cNvSpPr>
            <p:nvPr/>
          </p:nvSpPr>
          <p:spPr bwMode="auto">
            <a:xfrm>
              <a:off x="2517" y="1888"/>
              <a:ext cx="1166" cy="272"/>
            </a:xfrm>
            <a:prstGeom prst="wedgeRoundRectCallout">
              <a:avLst>
                <a:gd name="adj1" fmla="val 29648"/>
                <a:gd name="adj2" fmla="val 108930"/>
                <a:gd name="adj3" fmla="val 16667"/>
              </a:avLst>
            </a:prstGeom>
            <a:solidFill>
              <a:srgbClr val="FFFF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2800"/>
            </a:p>
          </p:txBody>
        </p:sp>
        <p:graphicFrame>
          <p:nvGraphicFramePr>
            <p:cNvPr id="8203" name="Object 25"/>
            <p:cNvGraphicFramePr>
              <a:graphicFrameLocks/>
            </p:cNvGraphicFramePr>
            <p:nvPr/>
          </p:nvGraphicFramePr>
          <p:xfrm>
            <a:off x="2562" y="1888"/>
            <a:ext cx="10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800011" imgH="219186" progId="Equation.3">
                    <p:embed/>
                  </p:oleObj>
                </mc:Choice>
                <mc:Fallback>
                  <p:oleObj name="公式" r:id="rId16" imgW="800011" imgH="219186" progId="Equation.3">
                    <p:embed/>
                    <p:pic>
                      <p:nvPicPr>
                        <p:cNvPr id="8203" name="Object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888"/>
                          <a:ext cx="10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E1E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17" name="Rectangle 27"/>
          <p:cNvSpPr>
            <a:spLocks noChangeArrowheads="1"/>
          </p:cNvSpPr>
          <p:nvPr/>
        </p:nvSpPr>
        <p:spPr bwMode="auto">
          <a:xfrm>
            <a:off x="685800" y="609600"/>
            <a:ext cx="6659563" cy="576263"/>
          </a:xfrm>
          <a:prstGeom prst="rect">
            <a:avLst/>
          </a:prstGeom>
          <a:solidFill>
            <a:srgbClr val="FF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18" name="Text Box 29"/>
          <p:cNvSpPr txBox="1">
            <a:spLocks noChangeArrowheads="1"/>
          </p:cNvSpPr>
          <p:nvPr/>
        </p:nvSpPr>
        <p:spPr bwMode="auto">
          <a:xfrm>
            <a:off x="685800" y="473075"/>
            <a:ext cx="958850" cy="519113"/>
          </a:xfrm>
          <a:prstGeom prst="rect">
            <a:avLst/>
          </a:prstGeom>
          <a:solidFill>
            <a:srgbClr val="FFE1E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</a:rPr>
              <a:t>已知</a:t>
            </a:r>
          </a:p>
        </p:txBody>
      </p:sp>
      <p:grpSp>
        <p:nvGrpSpPr>
          <p:cNvPr id="8219" name="Group 49"/>
          <p:cNvGrpSpPr>
            <a:grpSpLocks/>
          </p:cNvGrpSpPr>
          <p:nvPr/>
        </p:nvGrpSpPr>
        <p:grpSpPr bwMode="auto">
          <a:xfrm>
            <a:off x="1600200" y="457200"/>
            <a:ext cx="6477000" cy="636588"/>
            <a:chOff x="991" y="336"/>
            <a:chExt cx="4080" cy="401"/>
          </a:xfrm>
        </p:grpSpPr>
        <p:graphicFrame>
          <p:nvGraphicFramePr>
            <p:cNvPr id="8202" name="Object 28"/>
            <p:cNvGraphicFramePr>
              <a:graphicFrameLocks/>
            </p:cNvGraphicFramePr>
            <p:nvPr/>
          </p:nvGraphicFramePr>
          <p:xfrm>
            <a:off x="991" y="384"/>
            <a:ext cx="1353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800011" imgH="219186" progId="Equation.3">
                    <p:embed/>
                  </p:oleObj>
                </mc:Choice>
                <mc:Fallback>
                  <p:oleObj name="公式" r:id="rId18" imgW="800011" imgH="219186" progId="Equation.3">
                    <p:embed/>
                    <p:pic>
                      <p:nvPicPr>
                        <p:cNvPr id="8202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1" y="384"/>
                          <a:ext cx="1353" cy="353"/>
                        </a:xfrm>
                        <a:prstGeom prst="rect">
                          <a:avLst/>
                        </a:prstGeom>
                        <a:solidFill>
                          <a:srgbClr val="FFE1E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5" name="Text Box 30"/>
            <p:cNvSpPr txBox="1">
              <a:spLocks noChangeArrowheads="1"/>
            </p:cNvSpPr>
            <p:nvPr/>
          </p:nvSpPr>
          <p:spPr bwMode="auto">
            <a:xfrm>
              <a:off x="2448" y="336"/>
              <a:ext cx="2623" cy="327"/>
            </a:xfrm>
            <a:prstGeom prst="rect">
              <a:avLst/>
            </a:prstGeom>
            <a:solidFill>
              <a:srgbClr val="FF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accent2"/>
                  </a:solidFill>
                </a:rPr>
                <a:t>（</a:t>
              </a:r>
              <a:r>
                <a:rPr lang="en-US" altLang="zh-CN" sz="2800" i="1">
                  <a:solidFill>
                    <a:schemeClr val="accent2"/>
                  </a:solidFill>
                </a:rPr>
                <a:t>I</a:t>
              </a:r>
              <a:r>
                <a:rPr lang="en-US" altLang="zh-CN" sz="2800" i="1" baseline="-25000">
                  <a:solidFill>
                    <a:schemeClr val="accent2"/>
                  </a:solidFill>
                </a:rPr>
                <a:t>0 </a:t>
              </a: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和</a:t>
              </a:r>
              <a:r>
                <a:rPr lang="zh-CN" altLang="en-US" sz="2800" i="1">
                  <a:solidFill>
                    <a:schemeClr val="accent2"/>
                  </a:solidFill>
                  <a:sym typeface="Symbol" panose="05050102010706020507" pitchFamily="18" charset="2"/>
                </a:rPr>
                <a:t>  </a:t>
              </a: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是正常数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)</a:t>
              </a: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。</a:t>
              </a:r>
              <a:endParaRPr lang="zh-CN" altLang="en-US" sz="280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7086600" y="1988840"/>
            <a:ext cx="1830388" cy="3200400"/>
            <a:chOff x="4416" y="912"/>
            <a:chExt cx="1153" cy="1968"/>
          </a:xfrm>
        </p:grpSpPr>
        <p:grpSp>
          <p:nvGrpSpPr>
            <p:cNvPr id="8224" name="Group 32"/>
            <p:cNvGrpSpPr>
              <a:grpSpLocks/>
            </p:cNvGrpSpPr>
            <p:nvPr/>
          </p:nvGrpSpPr>
          <p:grpSpPr bwMode="auto">
            <a:xfrm>
              <a:off x="4704" y="2352"/>
              <a:ext cx="624" cy="192"/>
              <a:chOff x="4704" y="2880"/>
              <a:chExt cx="624" cy="192"/>
            </a:xfrm>
          </p:grpSpPr>
          <p:sp>
            <p:nvSpPr>
              <p:cNvPr id="8233" name="Line 33"/>
              <p:cNvSpPr>
                <a:spLocks noChangeShapeType="1"/>
              </p:cNvSpPr>
              <p:nvPr/>
            </p:nvSpPr>
            <p:spPr bwMode="auto">
              <a:xfrm>
                <a:off x="4704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4" name="Line 34"/>
              <p:cNvSpPr>
                <a:spLocks noChangeShapeType="1"/>
              </p:cNvSpPr>
              <p:nvPr/>
            </p:nvSpPr>
            <p:spPr bwMode="auto">
              <a:xfrm>
                <a:off x="5328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25" name="Group 35"/>
            <p:cNvGrpSpPr>
              <a:grpSpLocks/>
            </p:cNvGrpSpPr>
            <p:nvPr/>
          </p:nvGrpSpPr>
          <p:grpSpPr bwMode="auto">
            <a:xfrm>
              <a:off x="4416" y="912"/>
              <a:ext cx="1153" cy="1968"/>
              <a:chOff x="4416" y="1152"/>
              <a:chExt cx="1153" cy="2352"/>
            </a:xfrm>
          </p:grpSpPr>
          <p:sp>
            <p:nvSpPr>
              <p:cNvPr id="8229" name="Line 36"/>
              <p:cNvSpPr>
                <a:spLocks noChangeShapeType="1"/>
              </p:cNvSpPr>
              <p:nvPr/>
            </p:nvSpPr>
            <p:spPr bwMode="auto">
              <a:xfrm>
                <a:off x="4416" y="1584"/>
                <a:ext cx="0" cy="15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0" name="Rectangle 37"/>
              <p:cNvSpPr>
                <a:spLocks noChangeArrowheads="1"/>
              </p:cNvSpPr>
              <p:nvPr/>
            </p:nvSpPr>
            <p:spPr bwMode="auto">
              <a:xfrm>
                <a:off x="4708" y="1924"/>
                <a:ext cx="616" cy="90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8201" name="Object 38"/>
              <p:cNvGraphicFramePr>
                <a:graphicFrameLocks/>
              </p:cNvGraphicFramePr>
              <p:nvPr/>
            </p:nvGraphicFramePr>
            <p:xfrm>
              <a:off x="5345" y="2105"/>
              <a:ext cx="224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88707" imgH="164742" progId="Equation.2">
                      <p:embed/>
                    </p:oleObj>
                  </mc:Choice>
                  <mc:Fallback>
                    <p:oleObj name="Equation" r:id="rId20" imgW="88707" imgH="164742" progId="Equation.2">
                      <p:embed/>
                      <p:pic>
                        <p:nvPicPr>
                          <p:cNvPr id="8201" name="Object 3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5" y="2105"/>
                            <a:ext cx="224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31" name="Line 39"/>
              <p:cNvSpPr>
                <a:spLocks noChangeShapeType="1"/>
              </p:cNvSpPr>
              <p:nvPr/>
            </p:nvSpPr>
            <p:spPr bwMode="auto">
              <a:xfrm flipV="1">
                <a:off x="4416" y="1152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2" name="Line 40"/>
              <p:cNvSpPr>
                <a:spLocks noChangeShapeType="1"/>
              </p:cNvSpPr>
              <p:nvPr/>
            </p:nvSpPr>
            <p:spPr bwMode="auto">
              <a:xfrm>
                <a:off x="4416" y="2976"/>
                <a:ext cx="0" cy="528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8200" name="Object 41"/>
            <p:cNvGraphicFramePr>
              <a:graphicFrameLocks noChangeAspect="1"/>
            </p:cNvGraphicFramePr>
            <p:nvPr/>
          </p:nvGraphicFramePr>
          <p:xfrm>
            <a:off x="4464" y="2304"/>
            <a:ext cx="644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368140" imgH="203112" progId="Equation.3">
                    <p:embed/>
                  </p:oleObj>
                </mc:Choice>
                <mc:Fallback>
                  <p:oleObj name="公式" r:id="rId22" imgW="368140" imgH="203112" progId="Equation.3">
                    <p:embed/>
                    <p:pic>
                      <p:nvPicPr>
                        <p:cNvPr id="820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304"/>
                          <a:ext cx="644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6" name="Line 42"/>
            <p:cNvSpPr>
              <a:spLocks noChangeShapeType="1"/>
            </p:cNvSpPr>
            <p:nvPr/>
          </p:nvSpPr>
          <p:spPr bwMode="auto">
            <a:xfrm>
              <a:off x="4416" y="249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7" name="Line 43"/>
            <p:cNvSpPr>
              <a:spLocks noChangeShapeType="1"/>
            </p:cNvSpPr>
            <p:nvPr/>
          </p:nvSpPr>
          <p:spPr bwMode="auto">
            <a:xfrm>
              <a:off x="4656" y="249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8" name="Line 44"/>
            <p:cNvSpPr>
              <a:spLocks noChangeShapeType="1"/>
            </p:cNvSpPr>
            <p:nvPr/>
          </p:nvSpPr>
          <p:spPr bwMode="auto">
            <a:xfrm>
              <a:off x="5136" y="249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6705600" y="3055640"/>
            <a:ext cx="381000" cy="538163"/>
            <a:chOff x="3408" y="2880"/>
            <a:chExt cx="240" cy="339"/>
          </a:xfrm>
        </p:grpSpPr>
        <p:sp>
          <p:nvSpPr>
            <p:cNvPr id="8223" name="Line 46"/>
            <p:cNvSpPr>
              <a:spLocks noChangeShapeType="1"/>
            </p:cNvSpPr>
            <p:nvPr/>
          </p:nvSpPr>
          <p:spPr bwMode="auto">
            <a:xfrm>
              <a:off x="3648" y="2880"/>
              <a:ext cx="0" cy="336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199" name="Object 47"/>
            <p:cNvGraphicFramePr>
              <a:graphicFrameLocks/>
            </p:cNvGraphicFramePr>
            <p:nvPr/>
          </p:nvGraphicFramePr>
          <p:xfrm>
            <a:off x="3408" y="2928"/>
            <a:ext cx="23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26835" imgH="152202" progId="Equation.2">
                    <p:embed/>
                  </p:oleObj>
                </mc:Choice>
                <mc:Fallback>
                  <p:oleObj name="Equation" r:id="rId24" imgW="126835" imgH="152202" progId="Equation.2">
                    <p:embed/>
                    <p:pic>
                      <p:nvPicPr>
                        <p:cNvPr id="8199" name="Object 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928"/>
                          <a:ext cx="23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76" name="Object 48"/>
          <p:cNvGraphicFramePr>
            <a:graphicFrameLocks/>
          </p:cNvGraphicFramePr>
          <p:nvPr/>
        </p:nvGraphicFramePr>
        <p:xfrm>
          <a:off x="304800" y="3168650"/>
          <a:ext cx="35560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1323896" imgH="400042" progId="Equation.3">
                  <p:embed/>
                </p:oleObj>
              </mc:Choice>
              <mc:Fallback>
                <p:oleObj name="公式" r:id="rId26" imgW="1323896" imgH="400042" progId="Equation.3">
                  <p:embed/>
                  <p:pic>
                    <p:nvPicPr>
                      <p:cNvPr id="48176" name="Object 48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168650"/>
                        <a:ext cx="35560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9" name="Object 51"/>
          <p:cNvGraphicFramePr>
            <a:graphicFrameLocks/>
          </p:cNvGraphicFramePr>
          <p:nvPr/>
        </p:nvGraphicFramePr>
        <p:xfrm>
          <a:off x="3491880" y="5589240"/>
          <a:ext cx="4267200" cy="97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473120" imgH="393480" progId="Equation.DSMT4">
                  <p:embed/>
                </p:oleObj>
              </mc:Choice>
              <mc:Fallback>
                <p:oleObj name="Equation" r:id="rId28" imgW="1473120" imgH="393480" progId="Equation.DSMT4">
                  <p:embed/>
                  <p:pic>
                    <p:nvPicPr>
                      <p:cNvPr id="48179" name="Object 51"/>
                      <p:cNvPicPr>
                        <a:picLocks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589240"/>
                        <a:ext cx="4267200" cy="976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5" grpId="0" animBg="1"/>
      <p:bldP spid="48146" grpId="0" autoUpdateAnimBg="0"/>
      <p:bldP spid="48147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二节 20240912-电场和电场强度" id="{31A34FD1-D6CC-4A83-A7CC-ACC52CDA780E}" vid="{4B3E695F-41C6-4F5D-A814-6721AEA0A69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</Template>
  <TotalTime>324</TotalTime>
  <Words>1710</Words>
  <Application>Microsoft Office PowerPoint</Application>
  <PresentationFormat>全屏显示(4:3)</PresentationFormat>
  <Paragraphs>263</Paragraphs>
  <Slides>29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Monotype Sorts</vt:lpstr>
      <vt:lpstr>等线</vt:lpstr>
      <vt:lpstr>黑体</vt:lpstr>
      <vt:lpstr>楷体_GB2312</vt:lpstr>
      <vt:lpstr>宋体</vt:lpstr>
      <vt:lpstr>微软雅黑</vt:lpstr>
      <vt:lpstr>Cambria Math</vt:lpstr>
      <vt:lpstr>Symbol</vt:lpstr>
      <vt:lpstr>Times New Roman</vt:lpstr>
      <vt:lpstr>Wingdings</vt:lpstr>
      <vt:lpstr>Default Design</vt:lpstr>
      <vt:lpstr>公式</vt:lpstr>
      <vt:lpstr>Equation</vt:lpstr>
      <vt:lpstr>第四章  电磁感应和电磁场（6学时）</vt:lpstr>
      <vt:lpstr>§4.1  法拉第电磁感应定律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§4.2  动生电动势和感生电动势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jiabin qiao</dc:creator>
  <cp:lastModifiedBy>jiabin qiao</cp:lastModifiedBy>
  <cp:revision>39</cp:revision>
  <dcterms:created xsi:type="dcterms:W3CDTF">2024-09-10T06:08:35Z</dcterms:created>
  <dcterms:modified xsi:type="dcterms:W3CDTF">2024-11-07T01:07:36Z</dcterms:modified>
</cp:coreProperties>
</file>