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1" r:id="rId2"/>
    <p:sldId id="345" r:id="rId3"/>
    <p:sldId id="368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81" r:id="rId13"/>
    <p:sldId id="382" r:id="rId14"/>
    <p:sldId id="359" r:id="rId15"/>
    <p:sldId id="370" r:id="rId16"/>
    <p:sldId id="372" r:id="rId17"/>
    <p:sldId id="376" r:id="rId18"/>
    <p:sldId id="360" r:id="rId19"/>
    <p:sldId id="380" r:id="rId20"/>
    <p:sldId id="361" r:id="rId21"/>
    <p:sldId id="362" r:id="rId22"/>
    <p:sldId id="363" r:id="rId23"/>
    <p:sldId id="378" r:id="rId24"/>
    <p:sldId id="379" r:id="rId25"/>
    <p:sldId id="32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70"/>
            <a:ext cx="4984962" cy="44678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olidFill>
                  <a:schemeClr val="accent2"/>
                </a:solidFill>
              </a:rPr>
              <a:t>我们曾经</a:t>
            </a:r>
            <a:r>
              <a:rPr lang="zh-CN" altLang="en-US" b="1">
                <a:solidFill>
                  <a:srgbClr val="CC3300"/>
                </a:solidFill>
              </a:rPr>
              <a:t>把</a:t>
            </a:r>
            <a:r>
              <a:rPr lang="zh-CN" altLang="en-US" b="1">
                <a:solidFill>
                  <a:srgbClr val="CC3300"/>
                </a:solidFill>
                <a:sym typeface="Symbol" panose="05050102010706020507" pitchFamily="18" charset="2"/>
              </a:rPr>
              <a:t></a:t>
            </a:r>
            <a:r>
              <a:rPr lang="en-US" altLang="zh-CN" b="1" i="1">
                <a:solidFill>
                  <a:srgbClr val="CC3300"/>
                </a:solidFill>
              </a:rPr>
              <a:t>I</a:t>
            </a:r>
            <a:r>
              <a:rPr lang="zh-CN" altLang="en-US" b="1">
                <a:solidFill>
                  <a:srgbClr val="CC3300"/>
                </a:solidFill>
              </a:rPr>
              <a:t>内说成是“与回路</a:t>
            </a:r>
            <a:r>
              <a:rPr lang="en-US" altLang="zh-CN" b="1">
                <a:solidFill>
                  <a:srgbClr val="CC3300"/>
                </a:solidFill>
              </a:rPr>
              <a:t>L</a:t>
            </a:r>
            <a:r>
              <a:rPr lang="zh-CN" altLang="en-US" b="1">
                <a:solidFill>
                  <a:srgbClr val="CC3300"/>
                </a:solidFill>
              </a:rPr>
              <a:t>铰链的电流”的代数和</a:t>
            </a:r>
            <a:r>
              <a:rPr lang="en-US" altLang="zh-CN" b="1">
                <a:solidFill>
                  <a:schemeClr val="accent2"/>
                </a:solidFill>
              </a:rPr>
              <a:t>.</a:t>
            </a:r>
            <a:r>
              <a:rPr lang="zh-CN" altLang="en-US" b="1">
                <a:solidFill>
                  <a:schemeClr val="accent2"/>
                </a:solidFill>
              </a:rPr>
              <a:t>由于电流是稳定的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这种说法的意义十分明确</a:t>
            </a:r>
            <a:r>
              <a:rPr lang="en-US" altLang="zh-CN" b="1">
                <a:solidFill>
                  <a:schemeClr val="accent2"/>
                </a:solidFill>
              </a:rPr>
              <a:t>.</a:t>
            </a:r>
            <a:r>
              <a:rPr lang="zh-CN" altLang="en-US" b="1">
                <a:solidFill>
                  <a:schemeClr val="accent2"/>
                </a:solidFill>
              </a:rPr>
              <a:t>因为如果电流穿过前者而不穿过后者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把么它就必然中断于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 b="1">
                <a:solidFill>
                  <a:schemeClr val="accent2"/>
                </a:solidFill>
              </a:rPr>
              <a:t>和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 b="1">
                <a:solidFill>
                  <a:schemeClr val="accent2"/>
                </a:solidFill>
              </a:rPr>
              <a:t>所围起来的那一个体积内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该体积内的电荷就会不断积累起来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电流就不可能稳定。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5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768" y="4715170"/>
            <a:ext cx="5438140" cy="44678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8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320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22313"/>
            <a:ext cx="4811713" cy="360838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099" name="文本占位符 132098"/>
          <p:cNvSpPr>
            <a:spLocks noGrp="1"/>
          </p:cNvSpPr>
          <p:nvPr>
            <p:ph type="body" idx="1"/>
          </p:nvPr>
        </p:nvSpPr>
        <p:spPr>
          <a:xfrm>
            <a:off x="914400" y="4570413"/>
            <a:ext cx="5029200" cy="43307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/>
              <a:t>欧姆定律的微分形式，西格玛是材料的电导率</a:t>
            </a:r>
          </a:p>
        </p:txBody>
      </p:sp>
    </p:spTree>
    <p:extLst>
      <p:ext uri="{BB962C8B-B14F-4D97-AF65-F5344CB8AC3E}">
        <p14:creationId xmlns:p14="http://schemas.microsoft.com/office/powerpoint/2010/main" val="417545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4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3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5.wmf"/><Relationship Id="rId19" Type="http://schemas.openxmlformats.org/officeDocument/2006/relationships/slide" Target="slide14.xml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0.jpeg"/><Relationship Id="rId7" Type="http://schemas.openxmlformats.org/officeDocument/2006/relationships/image" Target="../media/image6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65.e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7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1.wmf"/><Relationship Id="rId5" Type="http://schemas.openxmlformats.org/officeDocument/2006/relationships/image" Target="../media/image69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5.png"/><Relationship Id="rId14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9.emf"/><Relationship Id="rId3" Type="http://schemas.openxmlformats.org/officeDocument/2006/relationships/image" Target="../media/image75.e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8.png"/><Relationship Id="rId5" Type="http://schemas.openxmlformats.org/officeDocument/2006/relationships/image" Target="../media/image76.wmf"/><Relationship Id="rId15" Type="http://schemas.openxmlformats.org/officeDocument/2006/relationships/image" Target="../media/image73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audio" Target="../media/audio1.wav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9.bin"/><Relationship Id="rId39" Type="http://schemas.openxmlformats.org/officeDocument/2006/relationships/image" Target="../media/image98.wmf"/><Relationship Id="rId21" Type="http://schemas.openxmlformats.org/officeDocument/2006/relationships/image" Target="../media/image89.wmf"/><Relationship Id="rId34" Type="http://schemas.openxmlformats.org/officeDocument/2006/relationships/oleObject" Target="../embeddings/oleObject103.bin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8.wmf"/><Relationship Id="rId25" Type="http://schemas.openxmlformats.org/officeDocument/2006/relationships/image" Target="../media/image91.wmf"/><Relationship Id="rId33" Type="http://schemas.openxmlformats.org/officeDocument/2006/relationships/image" Target="../media/image95.wmf"/><Relationship Id="rId38" Type="http://schemas.openxmlformats.org/officeDocument/2006/relationships/oleObject" Target="../embeddings/oleObject105.bin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6.bin"/><Relationship Id="rId29" Type="http://schemas.openxmlformats.org/officeDocument/2006/relationships/image" Target="../media/image93.wmf"/><Relationship Id="rId41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98.bin"/><Relationship Id="rId32" Type="http://schemas.openxmlformats.org/officeDocument/2006/relationships/oleObject" Target="../embeddings/oleObject102.bin"/><Relationship Id="rId37" Type="http://schemas.openxmlformats.org/officeDocument/2006/relationships/image" Target="../media/image97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23" Type="http://schemas.openxmlformats.org/officeDocument/2006/relationships/image" Target="../media/image90.wmf"/><Relationship Id="rId28" Type="http://schemas.openxmlformats.org/officeDocument/2006/relationships/oleObject" Target="../embeddings/oleObject100.bin"/><Relationship Id="rId36" Type="http://schemas.openxmlformats.org/officeDocument/2006/relationships/oleObject" Target="../embeddings/oleObject104.bin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5.bin"/><Relationship Id="rId31" Type="http://schemas.openxmlformats.org/officeDocument/2006/relationships/image" Target="../media/image94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7.bin"/><Relationship Id="rId27" Type="http://schemas.openxmlformats.org/officeDocument/2006/relationships/image" Target="../media/image92.wmf"/><Relationship Id="rId30" Type="http://schemas.openxmlformats.org/officeDocument/2006/relationships/oleObject" Target="../embeddings/oleObject101.bin"/><Relationship Id="rId35" Type="http://schemas.openxmlformats.org/officeDocument/2006/relationships/image" Target="../media/image96.wmf"/><Relationship Id="rId8" Type="http://schemas.openxmlformats.org/officeDocument/2006/relationships/oleObject" Target="../embeddings/oleObject89.bin"/><Relationship Id="rId3" Type="http://schemas.openxmlformats.org/officeDocument/2006/relationships/image" Target="../media/image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8.wmf"/><Relationship Id="rId7" Type="http://schemas.openxmlformats.org/officeDocument/2006/relationships/image" Target="../media/image92.png"/><Relationship Id="rId12" Type="http://schemas.openxmlformats.org/officeDocument/2006/relationships/image" Target="../media/image111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11" Type="http://schemas.openxmlformats.org/officeDocument/2006/relationships/oleObject" Target="../embeddings/oleObject118.bin"/><Relationship Id="rId5" Type="http://schemas.openxmlformats.org/officeDocument/2006/relationships/image" Target="../media/image109.wmf"/><Relationship Id="rId10" Type="http://schemas.openxmlformats.org/officeDocument/2006/relationships/image" Target="../media/image110.wmf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.wmf"/><Relationship Id="rId7" Type="http://schemas.openxmlformats.org/officeDocument/2006/relationships/image" Target="../media/image97.png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6.png"/><Relationship Id="rId21" Type="http://schemas.openxmlformats.org/officeDocument/2006/relationships/image" Target="../media/image4.wmf"/><Relationship Id="rId7" Type="http://schemas.openxmlformats.org/officeDocument/2006/relationships/image" Target="../media/image10.png"/><Relationship Id="rId17" Type="http://schemas.openxmlformats.org/officeDocument/2006/relationships/image" Target="../media/image3.wmf"/><Relationship Id="rId2" Type="http://schemas.openxmlformats.org/officeDocument/2006/relationships/image" Target="../media/image5.png"/><Relationship Id="rId16" Type="http://schemas.openxmlformats.org/officeDocument/2006/relationships/oleObject" Target="../embeddings/oleObject1010.bin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23" Type="http://schemas.openxmlformats.org/officeDocument/2006/relationships/oleObject" Target="../embeddings/oleObject5.bin"/><Relationship Id="rId10" Type="http://schemas.openxmlformats.org/officeDocument/2006/relationships/image" Target="../media/image3.wmf"/><Relationship Id="rId19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26" Type="http://schemas.openxmlformats.org/officeDocument/2006/relationships/image" Target="../media/image27.wmf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8.wmf"/><Relationship Id="rId36" Type="http://schemas.openxmlformats.org/officeDocument/2006/relationships/image" Target="../media/image32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wmf"/><Relationship Id="rId31" Type="http://schemas.openxmlformats.org/officeDocument/2006/relationships/oleObject" Target="../embeddings/oleObject31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9.wmf"/><Relationship Id="rId35" Type="http://schemas.openxmlformats.org/officeDocument/2006/relationships/oleObject" Target="../embeddings/oleObject33.bin"/><Relationship Id="rId8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22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23528" y="1739524"/>
            <a:ext cx="879792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1333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4.1 </a:t>
            </a:r>
            <a:r>
              <a:rPr lang="zh-CN" altLang="en-US" sz="3600" dirty="0">
                <a:solidFill>
                  <a:schemeClr val="accent2"/>
                </a:solidFill>
              </a:rPr>
              <a:t>法拉第电磁感应定律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0.5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4.2 </a:t>
            </a:r>
            <a:r>
              <a:rPr lang="zh-CN" altLang="en-US" sz="3600" dirty="0">
                <a:solidFill>
                  <a:schemeClr val="accent2"/>
                </a:solidFill>
              </a:rPr>
              <a:t>动生电动势和感生电动势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1.5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4.3 </a:t>
            </a:r>
            <a:r>
              <a:rPr lang="zh-CN" altLang="en-US" sz="3600" dirty="0">
                <a:solidFill>
                  <a:schemeClr val="accent2"/>
                </a:solidFill>
              </a:rPr>
              <a:t>自感与互感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1.5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4.4 </a:t>
            </a:r>
            <a:r>
              <a:rPr lang="zh-CN" altLang="en-US" sz="3600" dirty="0">
                <a:solidFill>
                  <a:schemeClr val="accent2"/>
                </a:solidFill>
              </a:rPr>
              <a:t>磁场的能量和能量密度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0.5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4.5 </a:t>
            </a:r>
            <a:r>
              <a:rPr lang="zh-CN" altLang="en-US" sz="3600" dirty="0">
                <a:solidFill>
                  <a:schemeClr val="accent2"/>
                </a:solidFill>
              </a:rPr>
              <a:t>麦克斯韦方程组 电磁波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2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925" y="1265238"/>
            <a:ext cx="9144000" cy="76200"/>
          </a:xfrm>
          <a:prstGeom prst="rect">
            <a:avLst/>
          </a:prstGeom>
          <a:solidFill>
            <a:srgbClr val="FFCC66"/>
          </a:solidFill>
          <a:ln w="952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193983"/>
            <a:ext cx="8549640" cy="858753"/>
          </a:xfrm>
        </p:spPr>
        <p:txBody>
          <a:bodyPr/>
          <a:lstStyle/>
          <a:p>
            <a:pPr lvl="0" defTabSz="914400" eaLnBrk="1" hangingPunct="1">
              <a:defRPr/>
            </a:pPr>
            <a:r>
              <a:rPr lang="zh-CN" altLang="en-US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 电磁感应和电磁场（</a:t>
            </a:r>
            <a:r>
              <a:rPr lang="en-US" altLang="zh-CN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学时）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2474913" y="2319338"/>
            <a:ext cx="0" cy="838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2313" y="3233738"/>
            <a:ext cx="3429000" cy="3048000"/>
            <a:chOff x="3168" y="1488"/>
            <a:chExt cx="2160" cy="1920"/>
          </a:xfrm>
        </p:grpSpPr>
        <p:grpSp>
          <p:nvGrpSpPr>
            <p:cNvPr id="9243" name="Group 6"/>
            <p:cNvGrpSpPr>
              <a:grpSpLocks/>
            </p:cNvGrpSpPr>
            <p:nvPr/>
          </p:nvGrpSpPr>
          <p:grpSpPr bwMode="auto">
            <a:xfrm>
              <a:off x="3577" y="1584"/>
              <a:ext cx="1415" cy="1616"/>
              <a:chOff x="3577" y="1584"/>
              <a:chExt cx="1415" cy="1616"/>
            </a:xfrm>
          </p:grpSpPr>
          <p:grpSp>
            <p:nvGrpSpPr>
              <p:cNvPr id="9245" name="Group 7"/>
              <p:cNvGrpSpPr>
                <a:grpSpLocks/>
              </p:cNvGrpSpPr>
              <p:nvPr/>
            </p:nvGrpSpPr>
            <p:grpSpPr bwMode="auto">
              <a:xfrm>
                <a:off x="3577" y="1584"/>
                <a:ext cx="1296" cy="1616"/>
                <a:chOff x="912" y="1619"/>
                <a:chExt cx="1296" cy="1616"/>
              </a:xfrm>
            </p:grpSpPr>
            <p:sp>
              <p:nvSpPr>
                <p:cNvPr id="9247" name="Oval 8"/>
                <p:cNvSpPr>
                  <a:spLocks noChangeArrowheads="1"/>
                </p:cNvSpPr>
                <p:nvPr/>
              </p:nvSpPr>
              <p:spPr bwMode="auto">
                <a:xfrm>
                  <a:off x="912" y="2275"/>
                  <a:ext cx="1296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248" name="Line 9"/>
                <p:cNvSpPr>
                  <a:spLocks noChangeShapeType="1"/>
                </p:cNvSpPr>
                <p:nvPr/>
              </p:nvSpPr>
              <p:spPr bwMode="auto">
                <a:xfrm>
                  <a:off x="1440" y="2755"/>
                  <a:ext cx="288" cy="0"/>
                </a:xfrm>
                <a:prstGeom prst="line">
                  <a:avLst/>
                </a:prstGeom>
                <a:noFill/>
                <a:ln w="57150" cap="sq">
                  <a:solidFill>
                    <a:srgbClr val="000000"/>
                  </a:solidFill>
                  <a:round/>
                  <a:headEnd type="triangle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891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triangle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0" name="Line 11"/>
                <p:cNvSpPr>
                  <a:spLocks noChangeShapeType="1"/>
                </p:cNvSpPr>
                <p:nvPr/>
              </p:nvSpPr>
              <p:spPr bwMode="auto">
                <a:xfrm>
                  <a:off x="1584" y="2755"/>
                  <a:ext cx="0" cy="480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22" name="Object 12"/>
                <p:cNvGraphicFramePr>
                  <a:graphicFrameLocks noChangeAspect="1"/>
                </p:cNvGraphicFramePr>
                <p:nvPr/>
              </p:nvGraphicFramePr>
              <p:xfrm>
                <a:off x="1137" y="2755"/>
                <a:ext cx="303" cy="4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71566" imgH="228634" progId="Equation.3">
                        <p:embed/>
                      </p:oleObj>
                    </mc:Choice>
                    <mc:Fallback>
                      <p:oleObj name="公式" r:id="rId2" imgW="171566" imgH="228634" progId="Equation.3">
                        <p:embed/>
                        <p:pic>
                          <p:nvPicPr>
                            <p:cNvPr id="9222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7" y="2755"/>
                              <a:ext cx="303" cy="4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23" name="Object 13"/>
                <p:cNvGraphicFramePr>
                  <a:graphicFrameLocks noChangeAspect="1"/>
                </p:cNvGraphicFramePr>
                <p:nvPr/>
              </p:nvGraphicFramePr>
              <p:xfrm>
                <a:off x="1751" y="1619"/>
                <a:ext cx="445" cy="6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228575" imgH="400042" progId="Equation.3">
                        <p:embed/>
                      </p:oleObj>
                    </mc:Choice>
                    <mc:Fallback>
                      <p:oleObj name="公式" r:id="rId4" imgW="228575" imgH="400042" progId="Equation.3">
                        <p:embed/>
                        <p:pic>
                          <p:nvPicPr>
                            <p:cNvPr id="9223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51" y="1619"/>
                              <a:ext cx="445" cy="6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46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835"/>
                <a:ext cx="6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/>
                  <a:t>左旋</a:t>
                </a:r>
              </a:p>
            </p:txBody>
          </p:sp>
        </p:grpSp>
        <p:sp>
          <p:nvSpPr>
            <p:cNvPr id="9244" name="Oval 15"/>
            <p:cNvSpPr>
              <a:spLocks noChangeArrowheads="1"/>
            </p:cNvSpPr>
            <p:nvPr/>
          </p:nvSpPr>
          <p:spPr bwMode="auto">
            <a:xfrm>
              <a:off x="3168" y="1488"/>
              <a:ext cx="2160" cy="1920"/>
            </a:xfrm>
            <a:prstGeom prst="ellips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553200" y="2319338"/>
            <a:ext cx="0" cy="838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875213" y="3233738"/>
            <a:ext cx="3429000" cy="3048000"/>
            <a:chOff x="3216" y="1488"/>
            <a:chExt cx="2160" cy="1920"/>
          </a:xfrm>
        </p:grpSpPr>
        <p:sp>
          <p:nvSpPr>
            <p:cNvPr id="9237" name="Oval 19"/>
            <p:cNvSpPr>
              <a:spLocks noChangeArrowheads="1"/>
            </p:cNvSpPr>
            <p:nvPr/>
          </p:nvSpPr>
          <p:spPr bwMode="auto">
            <a:xfrm>
              <a:off x="3648" y="2275"/>
              <a:ext cx="1296" cy="480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4320" y="1891"/>
              <a:ext cx="0" cy="624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4320" y="2755"/>
              <a:ext cx="0" cy="4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4128" y="2755"/>
              <a:ext cx="336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0" name="Object 23"/>
            <p:cNvGraphicFramePr>
              <a:graphicFrameLocks noChangeAspect="1"/>
            </p:cNvGraphicFramePr>
            <p:nvPr/>
          </p:nvGraphicFramePr>
          <p:xfrm>
            <a:off x="4533" y="2755"/>
            <a:ext cx="41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28575" imgH="228634" progId="Equation.3">
                    <p:embed/>
                  </p:oleObj>
                </mc:Choice>
                <mc:Fallback>
                  <p:oleObj name="公式" r:id="rId6" imgW="228575" imgH="228634" progId="Equation.3">
                    <p:embed/>
                    <p:pic>
                      <p:nvPicPr>
                        <p:cNvPr id="922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755"/>
                          <a:ext cx="41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24"/>
            <p:cNvGraphicFramePr>
              <a:graphicFrameLocks noChangeAspect="1"/>
            </p:cNvGraphicFramePr>
            <p:nvPr/>
          </p:nvGraphicFramePr>
          <p:xfrm>
            <a:off x="4475" y="1619"/>
            <a:ext cx="469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47758" imgH="400042" progId="Equation.3">
                    <p:embed/>
                  </p:oleObj>
                </mc:Choice>
                <mc:Fallback>
                  <p:oleObj name="公式" r:id="rId8" imgW="247758" imgH="400042" progId="Equation.3">
                    <p:embed/>
                    <p:pic>
                      <p:nvPicPr>
                        <p:cNvPr id="922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1619"/>
                          <a:ext cx="469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3600" y="287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/>
                <a:t>右旋</a:t>
              </a:r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3216" y="1488"/>
              <a:ext cx="2160" cy="1920"/>
            </a:xfrm>
            <a:prstGeom prst="ellips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04800" y="457200"/>
            <a:ext cx="4191000" cy="1862138"/>
            <a:chOff x="192" y="288"/>
            <a:chExt cx="2640" cy="1173"/>
          </a:xfrm>
        </p:grpSpPr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455" y="755"/>
            <a:ext cx="228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95527" imgH="400042" progId="Equation.3">
                    <p:embed/>
                  </p:oleObj>
                </mc:Choice>
                <mc:Fallback>
                  <p:oleObj name="公式" r:id="rId10" imgW="1295527" imgH="400042" progId="Equation.3">
                    <p:embed/>
                    <p:pic>
                      <p:nvPicPr>
                        <p:cNvPr id="92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" y="755"/>
                          <a:ext cx="2281" cy="70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Text Box 38"/>
            <p:cNvSpPr txBox="1">
              <a:spLocks noChangeArrowheads="1"/>
            </p:cNvSpPr>
            <p:nvPr/>
          </p:nvSpPr>
          <p:spPr bwMode="auto">
            <a:xfrm>
              <a:off x="192" y="288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变化的磁场感生涡旋电场</a:t>
              </a:r>
            </a:p>
          </p:txBody>
        </p:sp>
      </p:grp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3505200" y="2697163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</a:rPr>
              <a:t>电磁感应</a:t>
            </a:r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4648200" y="0"/>
            <a:ext cx="4191000" cy="2297113"/>
            <a:chOff x="4648200" y="0"/>
            <a:chExt cx="4191000" cy="2297113"/>
          </a:xfrm>
        </p:grpSpPr>
        <p:sp>
          <p:nvSpPr>
            <p:cNvPr id="9232" name="矩形 32"/>
            <p:cNvSpPr>
              <a:spLocks noChangeArrowheads="1"/>
            </p:cNvSpPr>
            <p:nvPr/>
          </p:nvSpPr>
          <p:spPr bwMode="auto">
            <a:xfrm>
              <a:off x="4716463" y="0"/>
              <a:ext cx="1943100" cy="1052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233" name="Group 41"/>
            <p:cNvGrpSpPr>
              <a:grpSpLocks/>
            </p:cNvGrpSpPr>
            <p:nvPr/>
          </p:nvGrpSpPr>
          <p:grpSpPr bwMode="auto">
            <a:xfrm>
              <a:off x="4648200" y="471488"/>
              <a:ext cx="4191000" cy="1825625"/>
              <a:chOff x="2928" y="297"/>
              <a:chExt cx="2640" cy="1150"/>
            </a:xfrm>
          </p:grpSpPr>
          <p:sp>
            <p:nvSpPr>
              <p:cNvPr id="9235" name="Text Box 2"/>
              <p:cNvSpPr txBox="1">
                <a:spLocks noChangeArrowheads="1"/>
              </p:cNvSpPr>
              <p:nvPr/>
            </p:nvSpPr>
            <p:spPr bwMode="auto">
              <a:xfrm>
                <a:off x="2928" y="297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accent2"/>
                    </a:solidFill>
                  </a:rPr>
                  <a:t>变化的电场感生涡旋磁场</a:t>
                </a:r>
                <a:endParaRPr lang="zh-CN" altLang="en-US" sz="2800"/>
              </a:p>
            </p:txBody>
          </p:sp>
          <p:graphicFrame>
            <p:nvGraphicFramePr>
              <p:cNvPr id="9218" name="Object 16"/>
              <p:cNvGraphicFramePr>
                <a:graphicFrameLocks noChangeAspect="1"/>
              </p:cNvGraphicFramePr>
              <p:nvPr/>
            </p:nvGraphicFramePr>
            <p:xfrm>
              <a:off x="3025" y="741"/>
              <a:ext cx="2303" cy="7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314439" imgH="400042" progId="Equation.DSMT4">
                      <p:embed/>
                    </p:oleObj>
                  </mc:Choice>
                  <mc:Fallback>
                    <p:oleObj name="Equation" r:id="rId12" imgW="1314439" imgH="400042" progId="Equation.DSMT4">
                      <p:embed/>
                      <p:pic>
                        <p:nvPicPr>
                          <p:cNvPr id="921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741"/>
                            <a:ext cx="2303" cy="7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4" name="TextBox 31"/>
            <p:cNvSpPr txBox="1">
              <a:spLocks noChangeArrowheads="1"/>
            </p:cNvSpPr>
            <p:nvPr/>
          </p:nvSpPr>
          <p:spPr bwMode="auto">
            <a:xfrm>
              <a:off x="4787900" y="0"/>
              <a:ext cx="19446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位移电流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  <p:bldP spid="129041" grpId="0" animBg="1"/>
      <p:bldP spid="1290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554163" y="182563"/>
            <a:ext cx="3856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电磁场的基本规律：</a:t>
            </a:r>
            <a:endParaRPr lang="zh-CN" altLang="en-US" sz="2800"/>
          </a:p>
        </p:txBody>
      </p:sp>
      <p:graphicFrame>
        <p:nvGraphicFramePr>
          <p:cNvPr id="130056" name="Object 8"/>
          <p:cNvGraphicFramePr>
            <a:graphicFrameLocks/>
          </p:cNvGraphicFramePr>
          <p:nvPr/>
        </p:nvGraphicFramePr>
        <p:xfrm>
          <a:off x="844640" y="3933056"/>
          <a:ext cx="2165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6600" imgH="381000" progId="Equation.3">
                  <p:embed/>
                </p:oleObj>
              </mc:Choice>
              <mc:Fallback>
                <p:oleObj name="公式" r:id="rId2" imgW="736600" imgH="381000" progId="Equation.3">
                  <p:embed/>
                  <p:pic>
                    <p:nvPicPr>
                      <p:cNvPr id="130056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40" y="3933056"/>
                        <a:ext cx="21653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0060" name="Object 12"/>
              <p:cNvSpPr txBox="1"/>
              <p:nvPr/>
            </p:nvSpPr>
            <p:spPr bwMode="auto">
              <a:xfrm>
                <a:off x="395536" y="2404683"/>
                <a:ext cx="3463230" cy="87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b/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06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404683"/>
                <a:ext cx="3463230" cy="874713"/>
              </a:xfrm>
              <a:prstGeom prst="rect">
                <a:avLst/>
              </a:prstGeom>
              <a:blipFill>
                <a:blip r:embed="rId5"/>
                <a:stretch>
                  <a:fillRect b="-152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0065" name="Object 17"/>
          <p:cNvGraphicFramePr>
            <a:graphicFrameLocks/>
          </p:cNvGraphicFramePr>
          <p:nvPr/>
        </p:nvGraphicFramePr>
        <p:xfrm>
          <a:off x="4546637" y="3675759"/>
          <a:ext cx="38671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5000" imgH="457200" progId="Equation.3">
                  <p:embed/>
                </p:oleObj>
              </mc:Choice>
              <mc:Fallback>
                <p:oleObj name="公式" r:id="rId6" imgW="1905000" imgH="457200" progId="Equation.3">
                  <p:embed/>
                  <p:pic>
                    <p:nvPicPr>
                      <p:cNvPr id="130065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37" y="3675759"/>
                        <a:ext cx="38671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0066" name="Object 18"/>
              <p:cNvSpPr txBox="1"/>
              <p:nvPr/>
            </p:nvSpPr>
            <p:spPr bwMode="auto">
              <a:xfrm>
                <a:off x="4211960" y="2276872"/>
                <a:ext cx="4536504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/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006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276872"/>
                <a:ext cx="4536504" cy="182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01DB33-2153-409B-9D6C-10B7B9DA5F13}"/>
              </a:ext>
            </a:extLst>
          </p:cNvPr>
          <p:cNvSpPr/>
          <p:nvPr/>
        </p:nvSpPr>
        <p:spPr bwMode="auto">
          <a:xfrm>
            <a:off x="467544" y="2276872"/>
            <a:ext cx="3384376" cy="2646785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B86E585-DD50-4B4A-A7AD-5BB5F1A59416}"/>
              </a:ext>
            </a:extLst>
          </p:cNvPr>
          <p:cNvSpPr/>
          <p:nvPr/>
        </p:nvSpPr>
        <p:spPr bwMode="auto">
          <a:xfrm>
            <a:off x="4283968" y="2276872"/>
            <a:ext cx="4536504" cy="2646784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文本框 130049"/>
          <p:cNvSpPr txBox="1"/>
          <p:nvPr/>
        </p:nvSpPr>
        <p:spPr>
          <a:xfrm>
            <a:off x="1554163" y="182563"/>
            <a:ext cx="38560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电磁场的基本规律：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30051" name="矩形 130050"/>
          <p:cNvSpPr/>
          <p:nvPr/>
        </p:nvSpPr>
        <p:spPr>
          <a:xfrm>
            <a:off x="152400" y="228600"/>
            <a:ext cx="8610600" cy="5794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三、麦克斯韦方程组 </a:t>
            </a:r>
            <a:r>
              <a:rPr lang="en-US" altLang="zh-CN" sz="3200">
                <a:latin typeface="宋体" panose="02010600030101010101" pitchFamily="2" charset="-122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Maxwell  equations</a:t>
            </a:r>
            <a:r>
              <a:rPr lang="en-US" altLang="zh-CN" sz="3200"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130052" name="对象 130051"/>
          <p:cNvGraphicFramePr/>
          <p:nvPr/>
        </p:nvGraphicFramePr>
        <p:xfrm>
          <a:off x="619125" y="1295400"/>
          <a:ext cx="2881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5530" imgH="266065" progId="Equation.3">
                  <p:embed/>
                </p:oleObj>
              </mc:Choice>
              <mc:Fallback>
                <p:oleObj r:id="rId2" imgW="1065530" imgH="266065" progId="Equation.3">
                  <p:embed/>
                  <p:pic>
                    <p:nvPicPr>
                      <p:cNvPr id="130052" name="对象 1300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25" y="1295400"/>
                        <a:ext cx="2881313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对象 130052"/>
          <p:cNvGraphicFramePr/>
          <p:nvPr/>
        </p:nvGraphicFramePr>
        <p:xfrm>
          <a:off x="4724400" y="1295400"/>
          <a:ext cx="2887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65530" imgH="266065" progId="Equation.3">
                  <p:embed/>
                </p:oleObj>
              </mc:Choice>
              <mc:Fallback>
                <p:oleObj r:id="rId4" imgW="1065530" imgH="266065" progId="Equation.3">
                  <p:embed/>
                  <p:pic>
                    <p:nvPicPr>
                      <p:cNvPr id="130053" name="对象 1300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1295400"/>
                        <a:ext cx="2887663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对象 130053"/>
          <p:cNvGraphicFramePr/>
          <p:nvPr/>
        </p:nvGraphicFramePr>
        <p:xfrm>
          <a:off x="549275" y="2133600"/>
          <a:ext cx="30337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0765" imgH="254000" progId="Equation.3">
                  <p:embed/>
                </p:oleObj>
              </mc:Choice>
              <mc:Fallback>
                <p:oleObj r:id="rId6" imgW="1040765" imgH="254000" progId="Equation.3">
                  <p:embed/>
                  <p:pic>
                    <p:nvPicPr>
                      <p:cNvPr id="130054" name="对象 13005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275" y="2133600"/>
                        <a:ext cx="303371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对象 130054"/>
          <p:cNvGraphicFramePr/>
          <p:nvPr/>
        </p:nvGraphicFramePr>
        <p:xfrm>
          <a:off x="4724400" y="2133600"/>
          <a:ext cx="3201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1730" imgH="254000" progId="Equation.3">
                  <p:embed/>
                </p:oleObj>
              </mc:Choice>
              <mc:Fallback>
                <p:oleObj r:id="rId8" imgW="1141730" imgH="254000" progId="Equation.3">
                  <p:embed/>
                  <p:pic>
                    <p:nvPicPr>
                      <p:cNvPr id="130055" name="对象 1300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400" y="2133600"/>
                        <a:ext cx="320198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对象 130055"/>
          <p:cNvGraphicFramePr/>
          <p:nvPr/>
        </p:nvGraphicFramePr>
        <p:xfrm>
          <a:off x="730250" y="5867400"/>
          <a:ext cx="2165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35965" imgH="381000" progId="Equation.3">
                  <p:embed/>
                </p:oleObj>
              </mc:Choice>
              <mc:Fallback>
                <p:oleObj r:id="rId10" imgW="735965" imgH="381000" progId="Equation.3">
                  <p:embed/>
                  <p:pic>
                    <p:nvPicPr>
                      <p:cNvPr id="130056" name="对象 13005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0250" y="5867400"/>
                        <a:ext cx="21653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57" name="组合 130056"/>
          <p:cNvGrpSpPr/>
          <p:nvPr/>
        </p:nvGrpSpPr>
        <p:grpSpPr>
          <a:xfrm>
            <a:off x="228600" y="2895600"/>
            <a:ext cx="1366838" cy="936625"/>
            <a:chOff x="2352" y="960"/>
            <a:chExt cx="816" cy="576"/>
          </a:xfrm>
        </p:grpSpPr>
        <p:sp>
          <p:nvSpPr>
            <p:cNvPr id="130058" name="文本框 130057"/>
            <p:cNvSpPr txBox="1"/>
            <p:nvPr/>
          </p:nvSpPr>
          <p:spPr>
            <a:xfrm>
              <a:off x="2352" y="1056"/>
              <a:ext cx="816" cy="35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0033"/>
                  </a:solidFill>
                  <a:latin typeface="Times New Roman" panose="02020603050405020304" pitchFamily="18" charset="0"/>
                </a:rPr>
                <a:t>通量</a:t>
              </a:r>
              <a:endParaRPr lang="zh-CN" altLang="en-US" sz="32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59" name="椭圆 130058"/>
            <p:cNvSpPr/>
            <p:nvPr/>
          </p:nvSpPr>
          <p:spPr>
            <a:xfrm>
              <a:off x="2400" y="960"/>
              <a:ext cx="576" cy="576"/>
            </a:xfrm>
            <a:prstGeom prst="ellipse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0060" name="对象 130059"/>
          <p:cNvGraphicFramePr/>
          <p:nvPr/>
        </p:nvGraphicFramePr>
        <p:xfrm>
          <a:off x="762000" y="3886200"/>
          <a:ext cx="295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20165" imgH="381000" progId="Equation.3">
                  <p:embed/>
                </p:oleObj>
              </mc:Choice>
              <mc:Fallback>
                <p:oleObj r:id="rId12" imgW="1320165" imgH="381000" progId="Equation.3">
                  <p:embed/>
                  <p:pic>
                    <p:nvPicPr>
                      <p:cNvPr id="130060" name="对象 13005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3886200"/>
                        <a:ext cx="295910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对象 130060"/>
          <p:cNvGraphicFramePr/>
          <p:nvPr/>
        </p:nvGraphicFramePr>
        <p:xfrm>
          <a:off x="762000" y="4876800"/>
          <a:ext cx="2401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39165" imgH="381000" progId="Equation.3">
                  <p:embed/>
                </p:oleObj>
              </mc:Choice>
              <mc:Fallback>
                <p:oleObj r:id="rId14" imgW="939165" imgH="381000" progId="Equation.3">
                  <p:embed/>
                  <p:pic>
                    <p:nvPicPr>
                      <p:cNvPr id="130061" name="对象 13006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2000" y="4876800"/>
                        <a:ext cx="24018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2" name="组合 130061"/>
          <p:cNvGrpSpPr/>
          <p:nvPr/>
        </p:nvGrpSpPr>
        <p:grpSpPr>
          <a:xfrm>
            <a:off x="7086600" y="3048000"/>
            <a:ext cx="990600" cy="914400"/>
            <a:chOff x="720" y="192"/>
            <a:chExt cx="768" cy="624"/>
          </a:xfrm>
        </p:grpSpPr>
        <p:sp>
          <p:nvSpPr>
            <p:cNvPr id="130063" name="文本框 130062"/>
            <p:cNvSpPr txBox="1"/>
            <p:nvPr/>
          </p:nvSpPr>
          <p:spPr>
            <a:xfrm>
              <a:off x="768" y="288"/>
              <a:ext cx="720" cy="35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环流</a:t>
              </a:r>
              <a:endPara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64" name="椭圆 130063"/>
            <p:cNvSpPr/>
            <p:nvPr/>
          </p:nvSpPr>
          <p:spPr>
            <a:xfrm>
              <a:off x="720" y="192"/>
              <a:ext cx="720" cy="624"/>
            </a:xfrm>
            <a:prstGeom prst="ellipse">
              <a:avLst/>
            </a:prstGeom>
            <a:noFill/>
            <a:ln w="38100" cap="flat" cmpd="sng">
              <a:solidFill>
                <a:srgbClr val="FF003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0065" name="对象 130064"/>
          <p:cNvGraphicFramePr/>
          <p:nvPr/>
        </p:nvGraphicFramePr>
        <p:xfrm>
          <a:off x="4438650" y="5726113"/>
          <a:ext cx="38671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905000" imgH="457200" progId="Equation.3">
                  <p:embed/>
                </p:oleObj>
              </mc:Choice>
              <mc:Fallback>
                <p:oleObj r:id="rId16" imgW="1905000" imgH="457200" progId="Equation.3">
                  <p:embed/>
                  <p:pic>
                    <p:nvPicPr>
                      <p:cNvPr id="130065" name="对象 13006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38650" y="5726113"/>
                        <a:ext cx="3867150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6" name="对象 130065"/>
          <p:cNvGraphicFramePr/>
          <p:nvPr/>
        </p:nvGraphicFramePr>
        <p:xfrm>
          <a:off x="4552950" y="3886200"/>
          <a:ext cx="297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510665" imgH="862965" progId="Equation.3">
                  <p:embed/>
                </p:oleObj>
              </mc:Choice>
              <mc:Fallback>
                <p:oleObj r:id="rId18" imgW="1510665" imgH="862965" progId="Equation.3">
                  <p:embed/>
                  <p:pic>
                    <p:nvPicPr>
                      <p:cNvPr id="130066" name="对象 13006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2950" y="3886200"/>
                        <a:ext cx="29718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7" name="矩形 130066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8" name="椭圆 130067"/>
          <p:cNvSpPr/>
          <p:nvPr/>
        </p:nvSpPr>
        <p:spPr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FF9900">
                  <a:gamma/>
                  <a:shade val="46275"/>
                  <a:invGamma/>
                </a:srgbClr>
              </a:gs>
              <a:gs pos="100000">
                <a:srgbClr val="FF9900">
                  <a:alpha val="2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30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对象 131073"/>
          <p:cNvGraphicFramePr/>
          <p:nvPr/>
        </p:nvGraphicFramePr>
        <p:xfrm>
          <a:off x="381000" y="782638"/>
          <a:ext cx="3200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42365" imgH="381000" progId="Equation.3">
                  <p:embed/>
                </p:oleObj>
              </mc:Choice>
              <mc:Fallback>
                <p:oleObj r:id="rId3" imgW="1142365" imgH="381000" progId="Equation.3">
                  <p:embed/>
                  <p:pic>
                    <p:nvPicPr>
                      <p:cNvPr id="131074" name="对象 131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782638"/>
                        <a:ext cx="3200400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对象 131074"/>
          <p:cNvGraphicFramePr/>
          <p:nvPr/>
        </p:nvGraphicFramePr>
        <p:xfrm>
          <a:off x="381000" y="1790700"/>
          <a:ext cx="36639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20165" imgH="457200" progId="Equation.3">
                  <p:embed/>
                </p:oleObj>
              </mc:Choice>
              <mc:Fallback>
                <p:oleObj r:id="rId5" imgW="1320165" imgH="457200" progId="Equation.3">
                  <p:embed/>
                  <p:pic>
                    <p:nvPicPr>
                      <p:cNvPr id="131075" name="对象 131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790700"/>
                        <a:ext cx="3663950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对象 131075"/>
          <p:cNvGraphicFramePr/>
          <p:nvPr/>
        </p:nvGraphicFramePr>
        <p:xfrm>
          <a:off x="381000" y="3162300"/>
          <a:ext cx="23225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35965" imgH="381000" progId="Equation.3">
                  <p:embed/>
                </p:oleObj>
              </mc:Choice>
              <mc:Fallback>
                <p:oleObj r:id="rId7" imgW="735965" imgH="381000" progId="Equation.3">
                  <p:embed/>
                  <p:pic>
                    <p:nvPicPr>
                      <p:cNvPr id="131076" name="对象 131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162300"/>
                        <a:ext cx="2322513" cy="1030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对象 131076"/>
          <p:cNvGraphicFramePr/>
          <p:nvPr/>
        </p:nvGraphicFramePr>
        <p:xfrm>
          <a:off x="381000" y="4076700"/>
          <a:ext cx="47513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05000" imgH="457200" progId="Equation.3">
                  <p:embed/>
                </p:oleObj>
              </mc:Choice>
              <mc:Fallback>
                <p:oleObj r:id="rId9" imgW="1905000" imgH="457200" progId="Equation.3">
                  <p:embed/>
                  <p:pic>
                    <p:nvPicPr>
                      <p:cNvPr id="131077" name="对象 131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4076700"/>
                        <a:ext cx="4751388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78" name="组合 131077"/>
          <p:cNvGrpSpPr/>
          <p:nvPr/>
        </p:nvGrpSpPr>
        <p:grpSpPr>
          <a:xfrm>
            <a:off x="5029200" y="952500"/>
            <a:ext cx="1447800" cy="1981200"/>
            <a:chOff x="3504" y="432"/>
            <a:chExt cx="912" cy="1248"/>
          </a:xfrm>
        </p:grpSpPr>
        <p:sp>
          <p:nvSpPr>
            <p:cNvPr id="131079" name="文本框 131078"/>
            <p:cNvSpPr txBox="1"/>
            <p:nvPr/>
          </p:nvSpPr>
          <p:spPr>
            <a:xfrm>
              <a:off x="3504" y="672"/>
              <a:ext cx="672" cy="67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330099"/>
                  </a:solidFill>
                  <a:latin typeface="Times New Roman" panose="02020603050405020304" pitchFamily="18" charset="0"/>
                </a:rPr>
                <a:t>介质方程</a:t>
              </a:r>
              <a:endParaRPr lang="zh-CN" altLang="en-US" sz="3200">
                <a:solidFill>
                  <a:srgbClr val="33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080" name="左大括号 131079"/>
            <p:cNvSpPr/>
            <p:nvPr/>
          </p:nvSpPr>
          <p:spPr>
            <a:xfrm>
              <a:off x="4224" y="432"/>
              <a:ext cx="192" cy="1248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38100" cap="flat" cmpd="sng">
              <a:solidFill>
                <a:srgbClr val="33009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1081" name="对象 131080"/>
          <p:cNvGraphicFramePr/>
          <p:nvPr/>
        </p:nvGraphicFramePr>
        <p:xfrm>
          <a:off x="6459538" y="800100"/>
          <a:ext cx="1457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20700" imgH="241300" progId="Equation.3">
                  <p:embed/>
                </p:oleObj>
              </mc:Choice>
              <mc:Fallback>
                <p:oleObj r:id="rId11" imgW="520700" imgH="241300" progId="Equation.3">
                  <p:embed/>
                  <p:pic>
                    <p:nvPicPr>
                      <p:cNvPr id="131081" name="对象 131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59538" y="800100"/>
                        <a:ext cx="1457325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对象 131081"/>
          <p:cNvGraphicFramePr/>
          <p:nvPr/>
        </p:nvGraphicFramePr>
        <p:xfrm>
          <a:off x="6477000" y="1562100"/>
          <a:ext cx="1490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58800" imgH="241300" progId="Equation.3">
                  <p:embed/>
                </p:oleObj>
              </mc:Choice>
              <mc:Fallback>
                <p:oleObj r:id="rId13" imgW="558800" imgH="241300" progId="Equation.3">
                  <p:embed/>
                  <p:pic>
                    <p:nvPicPr>
                      <p:cNvPr id="131082" name="对象 131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7000" y="1562100"/>
                        <a:ext cx="14906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对象 131082"/>
          <p:cNvGraphicFramePr/>
          <p:nvPr/>
        </p:nvGraphicFramePr>
        <p:xfrm>
          <a:off x="6516688" y="2349500"/>
          <a:ext cx="14874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83565" imgH="254000" progId="Equation.3">
                  <p:embed/>
                </p:oleObj>
              </mc:Choice>
              <mc:Fallback>
                <p:oleObj r:id="rId15" imgW="583565" imgH="254000" progId="Equation.3">
                  <p:embed/>
                  <p:pic>
                    <p:nvPicPr>
                      <p:cNvPr id="131083" name="对象 131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16688" y="2349500"/>
                        <a:ext cx="1487487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对象 131083"/>
          <p:cNvGraphicFramePr/>
          <p:nvPr/>
        </p:nvGraphicFramePr>
        <p:xfrm>
          <a:off x="4983163" y="3273425"/>
          <a:ext cx="36623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332865" imgH="241300" progId="Equation.3">
                  <p:embed/>
                </p:oleObj>
              </mc:Choice>
              <mc:Fallback>
                <p:oleObj r:id="rId17" imgW="1332865" imgH="241300" progId="Equation.3">
                  <p:embed/>
                  <p:pic>
                    <p:nvPicPr>
                      <p:cNvPr id="131084" name="对象 131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83163" y="3273425"/>
                        <a:ext cx="3662362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矩形 131084"/>
          <p:cNvSpPr/>
          <p:nvPr/>
        </p:nvSpPr>
        <p:spPr>
          <a:xfrm>
            <a:off x="1476375" y="5546725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dirty="0">
                <a:solidFill>
                  <a:srgbClr val="CC3300"/>
                </a:solidFill>
                <a:latin typeface="宋体" panose="02010600030101010101" pitchFamily="2" charset="-122"/>
              </a:rPr>
              <a:t>方程组在任何惯性系中形式相同       </a:t>
            </a:r>
          </a:p>
        </p:txBody>
      </p:sp>
      <p:sp>
        <p:nvSpPr>
          <p:cNvPr id="131086" name="矩形 131085"/>
          <p:cNvSpPr/>
          <p:nvPr/>
        </p:nvSpPr>
        <p:spPr>
          <a:xfrm>
            <a:off x="0" y="152400"/>
            <a:ext cx="6934200" cy="5794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麦克斯韦方程组</a:t>
            </a:r>
            <a:r>
              <a:rPr lang="en-US" altLang="zh-CN" sz="3200">
                <a:latin typeface="宋体" panose="02010600030101010101" pitchFamily="2" charset="-122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Maxwell  equations</a:t>
            </a:r>
            <a:r>
              <a:rPr lang="en-US" altLang="zh-CN" sz="32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1087" name="椭圆 131086">
            <a:hlinkClick r:id="rId19" action="ppaction://hlinksldjump"/>
          </p:cNvPr>
          <p:cNvSpPr/>
          <p:nvPr/>
        </p:nvSpPr>
        <p:spPr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FF9900">
                  <a:gamma/>
                  <a:shade val="46275"/>
                  <a:invGamma/>
                </a:srgbClr>
              </a:gs>
              <a:gs pos="100000">
                <a:srgbClr val="FF9900">
                  <a:alpha val="2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矩形 135169"/>
          <p:cNvSpPr/>
          <p:nvPr/>
        </p:nvSpPr>
        <p:spPr>
          <a:xfrm>
            <a:off x="228600" y="1223963"/>
            <a:ext cx="5638800" cy="5794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完善了宏观的电磁场理论</a:t>
            </a:r>
          </a:p>
        </p:txBody>
      </p:sp>
      <p:grpSp>
        <p:nvGrpSpPr>
          <p:cNvPr id="135171" name="组合 135170"/>
          <p:cNvGrpSpPr/>
          <p:nvPr/>
        </p:nvGrpSpPr>
        <p:grpSpPr>
          <a:xfrm>
            <a:off x="2438400" y="76200"/>
            <a:ext cx="4038600" cy="1143000"/>
            <a:chOff x="1536" y="0"/>
            <a:chExt cx="2544" cy="624"/>
          </a:xfrm>
        </p:grpSpPr>
        <p:sp>
          <p:nvSpPr>
            <p:cNvPr id="135172" name="横卷形 135171" descr="花束"/>
            <p:cNvSpPr/>
            <p:nvPr/>
          </p:nvSpPr>
          <p:spPr>
            <a:xfrm>
              <a:off x="1536" y="0"/>
              <a:ext cx="2544" cy="624"/>
            </a:xfrm>
            <a:prstGeom prst="horizontalScroll">
              <a:avLst>
                <a:gd name="adj" fmla="val 25000"/>
              </a:avLst>
            </a:prstGeom>
            <a:blipFill rotWithShape="0">
              <a:blip r:embed="rId3"/>
            </a:blipFill>
            <a:ln w="12700" cap="flat" cmpd="sng">
              <a:solidFill>
                <a:srgbClr val="D6009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3" name="文本框 135172"/>
            <p:cNvSpPr txBox="1"/>
            <p:nvPr/>
          </p:nvSpPr>
          <p:spPr>
            <a:xfrm>
              <a:off x="1872" y="144"/>
              <a:ext cx="1968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0033"/>
                  </a:solidFill>
                  <a:latin typeface="Times New Roman" panose="02020603050405020304" pitchFamily="18" charset="0"/>
                </a:rPr>
                <a:t>麦克斯韦的贡献</a:t>
              </a:r>
              <a:endParaRPr lang="zh-CN" altLang="en-US" sz="32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5174" name="矩形 135173"/>
          <p:cNvSpPr/>
          <p:nvPr/>
        </p:nvSpPr>
        <p:spPr>
          <a:xfrm>
            <a:off x="290513" y="1916113"/>
            <a:ext cx="8458200" cy="17478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预言电磁波的存在</a:t>
            </a:r>
          </a:p>
          <a:p>
            <a:pPr defTabSz="762000"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   由微分方程出发   在各向同性介质中</a:t>
            </a:r>
          </a:p>
          <a:p>
            <a:pPr defTabSz="762000">
              <a:spcBef>
                <a:spcPct val="2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且在</a:t>
            </a:r>
          </a:p>
        </p:txBody>
      </p:sp>
      <p:graphicFrame>
        <p:nvGraphicFramePr>
          <p:cNvPr id="135175" name="对象 135174"/>
          <p:cNvGraphicFramePr/>
          <p:nvPr/>
        </p:nvGraphicFramePr>
        <p:xfrm>
          <a:off x="3494088" y="313055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43865" imgH="203200" progId="Equation.3">
                  <p:embed/>
                </p:oleObj>
              </mc:Choice>
              <mc:Fallback>
                <p:oleObj r:id="rId4" imgW="443865" imgH="203200" progId="Equation.3">
                  <p:embed/>
                  <p:pic>
                    <p:nvPicPr>
                      <p:cNvPr id="135175" name="对象 1351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4088" y="3130550"/>
                        <a:ext cx="1219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对象 135175"/>
          <p:cNvGraphicFramePr/>
          <p:nvPr/>
        </p:nvGraphicFramePr>
        <p:xfrm>
          <a:off x="5094288" y="3054350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1165" imgH="203200" progId="Equation.3">
                  <p:embed/>
                </p:oleObj>
              </mc:Choice>
              <mc:Fallback>
                <p:oleObj r:id="rId6" imgW="431165" imgH="203200" progId="Equation.3">
                  <p:embed/>
                  <p:pic>
                    <p:nvPicPr>
                      <p:cNvPr id="135176" name="对象 1351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4288" y="3054350"/>
                        <a:ext cx="1143000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对象 135176"/>
          <p:cNvGraphicFramePr/>
          <p:nvPr/>
        </p:nvGraphicFramePr>
        <p:xfrm>
          <a:off x="4179888" y="4548188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44500" imgH="241300" progId="Equation.3">
                  <p:embed/>
                </p:oleObj>
              </mc:Choice>
              <mc:Fallback>
                <p:oleObj r:id="rId8" imgW="444500" imgH="241300" progId="Equation.3">
                  <p:embed/>
                  <p:pic>
                    <p:nvPicPr>
                      <p:cNvPr id="135177" name="对象 1351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9888" y="4548188"/>
                        <a:ext cx="1295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下箭头 135177"/>
          <p:cNvSpPr/>
          <p:nvPr/>
        </p:nvSpPr>
        <p:spPr>
          <a:xfrm>
            <a:off x="4179888" y="3862388"/>
            <a:ext cx="1219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79" name="文本框 135178"/>
          <p:cNvSpPr txBox="1"/>
          <p:nvPr/>
        </p:nvSpPr>
        <p:spPr>
          <a:xfrm>
            <a:off x="6465888" y="3068638"/>
            <a:ext cx="2057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情况下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5180" name="组合 135179"/>
          <p:cNvGrpSpPr/>
          <p:nvPr/>
        </p:nvGrpSpPr>
        <p:grpSpPr>
          <a:xfrm>
            <a:off x="3646488" y="5302250"/>
            <a:ext cx="2514600" cy="1295400"/>
            <a:chOff x="2352" y="3120"/>
            <a:chExt cx="1584" cy="816"/>
          </a:xfrm>
        </p:grpSpPr>
        <p:sp>
          <p:nvSpPr>
            <p:cNvPr id="135181" name="矩形 135180"/>
            <p:cNvSpPr/>
            <p:nvPr/>
          </p:nvSpPr>
          <p:spPr>
            <a:xfrm>
              <a:off x="2400" y="3168"/>
              <a:ext cx="1488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330099"/>
                  </a:solidFill>
                  <a:latin typeface="宋体" panose="02010600030101010101" pitchFamily="2" charset="-122"/>
                </a:rPr>
                <a:t>满足的微分方程形式是</a:t>
              </a:r>
            </a:p>
          </p:txBody>
        </p:sp>
        <p:sp>
          <p:nvSpPr>
            <p:cNvPr id="135182" name="矩形 135181"/>
            <p:cNvSpPr/>
            <p:nvPr/>
          </p:nvSpPr>
          <p:spPr>
            <a:xfrm>
              <a:off x="2352" y="3120"/>
              <a:ext cx="1584" cy="816"/>
            </a:xfrm>
            <a:prstGeom prst="rect">
              <a:avLst/>
            </a:prstGeom>
            <a:noFill/>
            <a:ln w="12700" cap="flat" cmpd="sng">
              <a:solidFill>
                <a:srgbClr val="330099"/>
              </a:solidFill>
              <a:prstDash val="lgDashDotDot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184" name="椭圆 135183"/>
          <p:cNvSpPr/>
          <p:nvPr/>
        </p:nvSpPr>
        <p:spPr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FF9900">
                  <a:gamma/>
                  <a:shade val="46275"/>
                  <a:invGamma/>
                </a:srgbClr>
              </a:gs>
              <a:gs pos="100000">
                <a:srgbClr val="FF9900">
                  <a:alpha val="2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/>
      <p:bldP spid="135174" grpId="0" build="p"/>
      <p:bldP spid="135179" grpId="0" build="p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09600" y="328613"/>
            <a:ext cx="731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/>
              <a:t>麦氏方程的微分形式：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3"/>
              <p:cNvSpPr txBox="1"/>
              <p:nvPr/>
            </p:nvSpPr>
            <p:spPr bwMode="auto">
              <a:xfrm>
                <a:off x="137257" y="1094408"/>
                <a:ext cx="8869486" cy="1386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𝒅𝑽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nary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257" y="1094408"/>
                <a:ext cx="8869486" cy="138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4872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6064330" cy="39562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7" name="Object 5"/>
          <p:cNvGraphicFramePr>
            <a:graphicFrameLocks/>
          </p:cNvGraphicFramePr>
          <p:nvPr/>
        </p:nvGraphicFramePr>
        <p:xfrm>
          <a:off x="1941512" y="3024332"/>
          <a:ext cx="51292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9685" imgH="447550" progId="Equation.DSMT4">
                  <p:embed/>
                </p:oleObj>
              </mc:Choice>
              <mc:Fallback>
                <p:oleObj name="Equation" r:id="rId2" imgW="1809685" imgH="447550" progId="Equation.DSMT4">
                  <p:embed/>
                  <p:pic>
                    <p:nvPicPr>
                      <p:cNvPr id="16691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2" y="3024332"/>
                        <a:ext cx="51292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23528" y="792451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</a:rPr>
              <a:t>介质方程 </a:t>
            </a:r>
            <a:r>
              <a:rPr lang="en-US" altLang="zh-CN" sz="3200" dirty="0">
                <a:solidFill>
                  <a:schemeClr val="accent2"/>
                </a:solidFill>
              </a:rPr>
              <a:t>+ </a:t>
            </a:r>
            <a:r>
              <a:rPr lang="zh-CN" altLang="en-US" sz="3200" dirty="0">
                <a:solidFill>
                  <a:schemeClr val="accent2"/>
                </a:solidFill>
              </a:rPr>
              <a:t>两个旋度方程，即可得出电磁场的波动方程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06712" y="2252807"/>
            <a:ext cx="3330575" cy="762000"/>
            <a:chOff x="576" y="1152"/>
            <a:chExt cx="2091" cy="480"/>
          </a:xfrm>
        </p:grpSpPr>
        <p:graphicFrame>
          <p:nvGraphicFramePr>
            <p:cNvPr id="3" name="Object 8"/>
            <p:cNvGraphicFramePr>
              <a:graphicFrameLocks/>
            </p:cNvGraphicFramePr>
            <p:nvPr/>
          </p:nvGraphicFramePr>
          <p:xfrm>
            <a:off x="576" y="1152"/>
            <a:ext cx="91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20474" imgH="241195" progId="Equation.3">
                    <p:embed/>
                  </p:oleObj>
                </mc:Choice>
                <mc:Fallback>
                  <p:oleObj name="公式" r:id="rId4" imgW="520474" imgH="241195" progId="Equation.3">
                    <p:embed/>
                    <p:pic>
                      <p:nvPicPr>
                        <p:cNvPr id="3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52"/>
                          <a:ext cx="918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9"/>
            <p:cNvGraphicFramePr>
              <a:graphicFrameLocks/>
            </p:cNvGraphicFramePr>
            <p:nvPr/>
          </p:nvGraphicFramePr>
          <p:xfrm>
            <a:off x="1728" y="1152"/>
            <a:ext cx="93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58558" imgH="241195" progId="Equation.3">
                    <p:embed/>
                  </p:oleObj>
                </mc:Choice>
                <mc:Fallback>
                  <p:oleObj name="公式" r:id="rId6" imgW="558558" imgH="241195" progId="Equation.3">
                    <p:embed/>
                    <p:pic>
                      <p:nvPicPr>
                        <p:cNvPr id="14342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152"/>
                          <a:ext cx="939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7504" y="46609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</a:rPr>
              <a:t>对两旋度方程再求一次旋度，再利用介质方程</a:t>
            </a:r>
          </a:p>
        </p:txBody>
      </p:sp>
      <p:graphicFrame>
        <p:nvGraphicFramePr>
          <p:cNvPr id="10" name="Object 2"/>
          <p:cNvGraphicFramePr>
            <a:graphicFrameLocks/>
          </p:cNvGraphicFramePr>
          <p:nvPr/>
        </p:nvGraphicFramePr>
        <p:xfrm>
          <a:off x="539552" y="5529263"/>
          <a:ext cx="346233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457200" progId="Equation.DSMT4">
                  <p:embed/>
                </p:oleObj>
              </mc:Choice>
              <mc:Fallback>
                <p:oleObj name="Equation" r:id="rId8" imgW="1384200" imgH="457200" progId="Equation.DSMT4">
                  <p:embed/>
                  <p:pic>
                    <p:nvPicPr>
                      <p:cNvPr id="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29263"/>
                        <a:ext cx="346233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/>
          </p:cNvGraphicFramePr>
          <p:nvPr/>
        </p:nvGraphicFramePr>
        <p:xfrm>
          <a:off x="5076056" y="5600700"/>
          <a:ext cx="333692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4960" imgH="457200" progId="Equation.DSMT4">
                  <p:embed/>
                </p:oleObj>
              </mc:Choice>
              <mc:Fallback>
                <p:oleObj name="Equation" r:id="rId10" imgW="1434960" imgH="457200" progId="Equation.DSMT4">
                  <p:embed/>
                  <p:pic>
                    <p:nvPicPr>
                      <p:cNvPr id="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600700"/>
                        <a:ext cx="333692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55776" y="1561779"/>
          <a:ext cx="52292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41200" progId="Equation.DSMT4">
                  <p:embed/>
                </p:oleObj>
              </mc:Choice>
              <mc:Fallback>
                <p:oleObj name="Equation" r:id="rId2" imgW="1803240" imgH="24120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61779"/>
                        <a:ext cx="52292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467544" y="188640"/>
          <a:ext cx="3738721" cy="106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419040" progId="Equation.DSMT4">
                  <p:embed/>
                </p:oleObj>
              </mc:Choice>
              <mc:Fallback>
                <p:oleObj name="Equation" r:id="rId4" imgW="1358640" imgH="419040" progId="Equation.DSMT4">
                  <p:embed/>
                  <p:pic>
                    <p:nvPicPr>
                      <p:cNvPr id="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3738721" cy="1064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5010080" y="164527"/>
          <a:ext cx="3606006" cy="102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419040" progId="Equation.DSMT4">
                  <p:embed/>
                </p:oleObj>
              </mc:Choice>
              <mc:Fallback>
                <p:oleObj name="Equation" r:id="rId6" imgW="1409400" imgH="419040" progId="Equation.DSMT4">
                  <p:embed/>
                  <p:pic>
                    <p:nvPicPr>
                      <p:cNvPr id="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80" y="164527"/>
                        <a:ext cx="3606006" cy="1027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5576" y="155679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根据公式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5576" y="2492896"/>
                <a:ext cx="7146508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又 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b="0" dirty="0"/>
                  <a:t>  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无自由电荷</a:t>
                </a:r>
                <a:r>
                  <a:rPr lang="en-US" altLang="zh-CN" sz="2800" dirty="0"/>
                  <a:t>)       </a:t>
                </a:r>
                <a:r>
                  <a:rPr lang="zh-CN" altLang="en-US" sz="2800" dirty="0"/>
                  <a:t>且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2896"/>
                <a:ext cx="7146508" cy="575479"/>
              </a:xfrm>
              <a:prstGeom prst="rect">
                <a:avLst/>
              </a:prstGeom>
              <a:blipFill rotWithShape="0">
                <a:blip r:embed="rId9"/>
                <a:stretch>
                  <a:fillRect l="-1792" t="-6383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707083" y="3461091"/>
          <a:ext cx="31448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03040" progId="Equation.DSMT4">
                  <p:embed/>
                </p:oleObj>
              </mc:Choice>
              <mc:Fallback>
                <p:oleObj name="Equation" r:id="rId10" imgW="1143000" imgH="203040" progId="Equation.DSMT4">
                  <p:embed/>
                  <p:pic>
                    <p:nvPicPr>
                      <p:cNvPr id="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83" y="3461091"/>
                        <a:ext cx="31448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4919663" y="3506004"/>
          <a:ext cx="3054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760" imgH="203040" progId="Equation.DSMT4">
                  <p:embed/>
                </p:oleObj>
              </mc:Choice>
              <mc:Fallback>
                <p:oleObj name="Equation" r:id="rId12" imgW="1193760" imgH="203040" progId="Equation.DSMT4">
                  <p:embed/>
                  <p:pic>
                    <p:nvPicPr>
                      <p:cNvPr id="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3506004"/>
                        <a:ext cx="3054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 bwMode="auto">
          <a:xfrm>
            <a:off x="3563888" y="4336069"/>
            <a:ext cx="1728192" cy="504056"/>
          </a:xfrm>
          <a:prstGeom prst="downArrow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noFill/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0059" y="623731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333CC"/>
                </a:solidFill>
              </a:rPr>
              <a:t>波动方程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5255" y="5057749"/>
            <a:ext cx="6677105" cy="1130705"/>
            <a:chOff x="1135255" y="5057749"/>
            <a:chExt cx="6677105" cy="1130705"/>
          </a:xfrm>
        </p:grpSpPr>
        <p:graphicFrame>
          <p:nvGraphicFramePr>
            <p:cNvPr id="11" name="Object 2"/>
            <p:cNvGraphicFramePr>
              <a:graphicFrameLocks/>
            </p:cNvGraphicFramePr>
            <p:nvPr/>
          </p:nvGraphicFramePr>
          <p:xfrm>
            <a:off x="1252538" y="5084763"/>
            <a:ext cx="2724150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90360" imgH="419040" progId="Equation.DSMT4">
                    <p:embed/>
                  </p:oleObj>
                </mc:Choice>
                <mc:Fallback>
                  <p:oleObj name="Equation" r:id="rId14" imgW="990360" imgH="419040" progId="Equation.DSMT4">
                    <p:embed/>
                    <p:pic>
                      <p:nvPicPr>
                        <p:cNvPr id="11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538" y="5084763"/>
                          <a:ext cx="2724150" cy="1065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/>
            </p:cNvGraphicFramePr>
            <p:nvPr/>
          </p:nvGraphicFramePr>
          <p:xfrm>
            <a:off x="4756150" y="5138192"/>
            <a:ext cx="2632075" cy="1027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520" imgH="419040" progId="Equation.DSMT4">
                    <p:embed/>
                  </p:oleObj>
                </mc:Choice>
                <mc:Fallback>
                  <p:oleObj name="Equation" r:id="rId16" imgW="1028520" imgH="419040" progId="Equation.DSMT4">
                    <p:embed/>
                    <p:pic>
                      <p:nvPicPr>
                        <p:cNvPr id="12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150" y="5138192"/>
                          <a:ext cx="2632075" cy="1027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 bwMode="auto">
            <a:xfrm>
              <a:off x="1135255" y="5057749"/>
              <a:ext cx="6677105" cy="1130705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59199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845393" y="2953086"/>
            <a:ext cx="6473825" cy="1219200"/>
            <a:chOff x="-321" y="2392"/>
            <a:chExt cx="4078" cy="768"/>
          </a:xfrm>
        </p:grpSpPr>
        <p:graphicFrame>
          <p:nvGraphicFramePr>
            <p:cNvPr id="17418" name="Object 5"/>
            <p:cNvGraphicFramePr>
              <a:graphicFrameLocks/>
            </p:cNvGraphicFramePr>
            <p:nvPr/>
          </p:nvGraphicFramePr>
          <p:xfrm>
            <a:off x="2509" y="2392"/>
            <a:ext cx="124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9532" imgH="447550" progId="Equation.3">
                    <p:embed/>
                  </p:oleObj>
                </mc:Choice>
                <mc:Fallback>
                  <p:oleObj name="Equation" r:id="rId2" imgW="609532" imgH="447550" progId="Equation.3">
                    <p:embed/>
                    <p:pic>
                      <p:nvPicPr>
                        <p:cNvPr id="17418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2392"/>
                          <a:ext cx="1248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Text Box 18"/>
            <p:cNvSpPr txBox="1">
              <a:spLocks noChangeArrowheads="1"/>
            </p:cNvSpPr>
            <p:nvPr/>
          </p:nvSpPr>
          <p:spPr bwMode="auto">
            <a:xfrm>
              <a:off x="-321" y="2617"/>
              <a:ext cx="24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0000"/>
                  </a:solidFill>
                </a:rPr>
                <a:t>电磁场也是波，波速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364505" y="1628800"/>
            <a:ext cx="6519863" cy="1217613"/>
            <a:chOff x="129" y="1675"/>
            <a:chExt cx="4107" cy="767"/>
          </a:xfrm>
        </p:grpSpPr>
        <p:graphicFrame>
          <p:nvGraphicFramePr>
            <p:cNvPr id="17414" name="Object 3"/>
            <p:cNvGraphicFramePr>
              <a:graphicFrameLocks/>
            </p:cNvGraphicFramePr>
            <p:nvPr/>
          </p:nvGraphicFramePr>
          <p:xfrm>
            <a:off x="129" y="1675"/>
            <a:ext cx="1609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" imgH="444240" progId="Equation.DSMT4">
                    <p:embed/>
                  </p:oleObj>
                </mc:Choice>
                <mc:Fallback>
                  <p:oleObj name="Equation" r:id="rId4" imgW="914400" imgH="444240" progId="Equation.DSMT4">
                    <p:embed/>
                    <p:pic>
                      <p:nvPicPr>
                        <p:cNvPr id="17414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1675"/>
                          <a:ext cx="1609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8" name="Group 47"/>
            <p:cNvGrpSpPr>
              <a:grpSpLocks/>
            </p:cNvGrpSpPr>
            <p:nvPr/>
          </p:nvGrpSpPr>
          <p:grpSpPr bwMode="auto">
            <a:xfrm>
              <a:off x="1968" y="1799"/>
              <a:ext cx="2268" cy="457"/>
              <a:chOff x="2208" y="1095"/>
              <a:chExt cx="2268" cy="457"/>
            </a:xfrm>
          </p:grpSpPr>
          <p:graphicFrame>
            <p:nvGraphicFramePr>
              <p:cNvPr id="17415" name="Object 12"/>
              <p:cNvGraphicFramePr>
                <a:graphicFrameLocks/>
              </p:cNvGraphicFramePr>
              <p:nvPr/>
            </p:nvGraphicFramePr>
            <p:xfrm>
              <a:off x="2208" y="1095"/>
              <a:ext cx="288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6780" imgH="215526" progId="Equation.2">
                      <p:embed/>
                    </p:oleObj>
                  </mc:Choice>
                  <mc:Fallback>
                    <p:oleObj name="Equation" r:id="rId6" imgW="126780" imgH="215526" progId="Equation.2">
                      <p:embed/>
                      <p:pic>
                        <p:nvPicPr>
                          <p:cNvPr id="17415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095"/>
                            <a:ext cx="288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Text Box 13"/>
              <p:cNvSpPr txBox="1">
                <a:spLocks noChangeArrowheads="1"/>
              </p:cNvSpPr>
              <p:nvPr/>
            </p:nvSpPr>
            <p:spPr bwMode="auto">
              <a:xfrm>
                <a:off x="2400" y="1200"/>
                <a:ext cx="13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accent2"/>
                    </a:solidFill>
                  </a:rPr>
                  <a:t>波动对象</a:t>
                </a:r>
                <a:r>
                  <a:rPr lang="en-US" altLang="zh-CN" sz="2800">
                    <a:solidFill>
                      <a:schemeClr val="accent2"/>
                    </a:solidFill>
                  </a:rPr>
                  <a:t>,</a:t>
                </a:r>
              </a:p>
            </p:txBody>
          </p:sp>
          <p:graphicFrame>
            <p:nvGraphicFramePr>
              <p:cNvPr id="17417" name="Object 44"/>
              <p:cNvGraphicFramePr>
                <a:graphicFrameLocks/>
              </p:cNvGraphicFramePr>
              <p:nvPr/>
            </p:nvGraphicFramePr>
            <p:xfrm>
              <a:off x="3524" y="1184"/>
              <a:ext cx="33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26835" imgH="139518" progId="Equation.DSMT4">
                      <p:embed/>
                    </p:oleObj>
                  </mc:Choice>
                  <mc:Fallback>
                    <p:oleObj name="Equation" r:id="rId8" imgW="126835" imgH="139518" progId="Equation.DSMT4">
                      <p:embed/>
                      <p:pic>
                        <p:nvPicPr>
                          <p:cNvPr id="17417" name="Object 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4" y="1184"/>
                            <a:ext cx="336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1" name="Text Box 45"/>
              <p:cNvSpPr txBox="1">
                <a:spLocks noChangeArrowheads="1"/>
              </p:cNvSpPr>
              <p:nvPr/>
            </p:nvSpPr>
            <p:spPr bwMode="auto">
              <a:xfrm>
                <a:off x="3764" y="1200"/>
                <a:ext cx="7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accent2"/>
                    </a:solidFill>
                  </a:rPr>
                  <a:t>波速</a:t>
                </a:r>
              </a:p>
            </p:txBody>
          </p:sp>
        </p:grpSp>
      </p:grpSp>
      <p:grpSp>
        <p:nvGrpSpPr>
          <p:cNvPr id="6" name="组合 46"/>
          <p:cNvGrpSpPr>
            <a:grpSpLocks/>
          </p:cNvGrpSpPr>
          <p:nvPr/>
        </p:nvGrpSpPr>
        <p:grpSpPr bwMode="auto">
          <a:xfrm>
            <a:off x="2081283" y="4403726"/>
            <a:ext cx="5946704" cy="1254125"/>
            <a:chOff x="2081908" y="4403775"/>
            <a:chExt cx="5946476" cy="1254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1" name="Object 35"/>
                <p:cNvSpPr txBox="1"/>
                <p:nvPr/>
              </p:nvSpPr>
              <p:spPr bwMode="auto">
                <a:xfrm>
                  <a:off x="2081908" y="4403775"/>
                  <a:ext cx="4824413" cy="1254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≈3×1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11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1908" y="4403775"/>
                  <a:ext cx="4824413" cy="125412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6" name="TextBox 45"/>
            <p:cNvSpPr txBox="1">
              <a:spLocks noChangeArrowheads="1"/>
            </p:cNvSpPr>
            <p:nvPr/>
          </p:nvSpPr>
          <p:spPr bwMode="auto">
            <a:xfrm>
              <a:off x="6948264" y="4716433"/>
              <a:ext cx="108012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rgbClr val="FF0000"/>
                  </a:solidFill>
                </a:rPr>
                <a:t>光速</a:t>
              </a:r>
            </a:p>
          </p:txBody>
        </p:sp>
      </p:grp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684213" y="5661025"/>
            <a:ext cx="5413375" cy="908050"/>
            <a:chOff x="1259632" y="5661248"/>
            <a:chExt cx="5414094" cy="908050"/>
          </a:xfrm>
        </p:grpSpPr>
        <p:graphicFrame>
          <p:nvGraphicFramePr>
            <p:cNvPr id="17410" name="Object 38"/>
            <p:cNvGraphicFramePr>
              <a:graphicFrameLocks/>
            </p:cNvGraphicFramePr>
            <p:nvPr/>
          </p:nvGraphicFramePr>
          <p:xfrm>
            <a:off x="4355976" y="5661248"/>
            <a:ext cx="231775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81034" imgH="400042" progId="Equation.DSMT4">
                    <p:embed/>
                  </p:oleObj>
                </mc:Choice>
                <mc:Fallback>
                  <p:oleObj name="Equation" r:id="rId12" imgW="981034" imgH="400042" progId="Equation.DSMT4">
                    <p:embed/>
                    <p:pic>
                      <p:nvPicPr>
                        <p:cNvPr id="1741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661248"/>
                          <a:ext cx="2317750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TextBox 47"/>
            <p:cNvSpPr txBox="1">
              <a:spLocks noChangeArrowheads="1"/>
            </p:cNvSpPr>
            <p:nvPr/>
          </p:nvSpPr>
          <p:spPr bwMode="auto">
            <a:xfrm>
              <a:off x="1259632" y="5877272"/>
              <a:ext cx="29523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>
                  <a:solidFill>
                    <a:schemeClr val="accent2"/>
                  </a:solidFill>
                </a:rPr>
                <a:t>介质：折射率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87488" y="292541"/>
            <a:ext cx="6135687" cy="1080541"/>
            <a:chOff x="1487488" y="292541"/>
            <a:chExt cx="6135687" cy="1080541"/>
          </a:xfrm>
        </p:grpSpPr>
        <p:graphicFrame>
          <p:nvGraphicFramePr>
            <p:cNvPr id="28" name="Object 2"/>
            <p:cNvGraphicFramePr>
              <a:graphicFrameLocks/>
            </p:cNvGraphicFramePr>
            <p:nvPr/>
          </p:nvGraphicFramePr>
          <p:xfrm>
            <a:off x="1487488" y="292541"/>
            <a:ext cx="2724150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90360" imgH="419040" progId="Equation.DSMT4">
                    <p:embed/>
                  </p:oleObj>
                </mc:Choice>
                <mc:Fallback>
                  <p:oleObj name="Equation" r:id="rId14" imgW="990360" imgH="419040" progId="Equation.DSMT4">
                    <p:embed/>
                    <p:pic>
                      <p:nvPicPr>
                        <p:cNvPr id="28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488" y="292541"/>
                          <a:ext cx="2724150" cy="1065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"/>
            <p:cNvGraphicFramePr>
              <a:graphicFrameLocks/>
            </p:cNvGraphicFramePr>
            <p:nvPr/>
          </p:nvGraphicFramePr>
          <p:xfrm>
            <a:off x="4991100" y="345970"/>
            <a:ext cx="2632075" cy="1027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520" imgH="419040" progId="Equation.DSMT4">
                    <p:embed/>
                  </p:oleObj>
                </mc:Choice>
                <mc:Fallback>
                  <p:oleObj name="Equation" r:id="rId16" imgW="1028520" imgH="419040" progId="Equation.DSMT4">
                    <p:embed/>
                    <p:pic>
                      <p:nvPicPr>
                        <p:cNvPr id="29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100" y="345970"/>
                          <a:ext cx="2632075" cy="1027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359BE2-A51F-436C-BAE8-23AAA7F7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53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48941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9850" y="1325563"/>
            <a:ext cx="3598863" cy="2103437"/>
            <a:chOff x="3244" y="835"/>
            <a:chExt cx="2267" cy="1325"/>
          </a:xfrm>
        </p:grpSpPr>
        <p:sp>
          <p:nvSpPr>
            <p:cNvPr id="1131" name="Line 3"/>
            <p:cNvSpPr>
              <a:spLocks noChangeShapeType="1"/>
            </p:cNvSpPr>
            <p:nvPr/>
          </p:nvSpPr>
          <p:spPr bwMode="auto">
            <a:xfrm>
              <a:off x="4102" y="1867"/>
              <a:ext cx="0" cy="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" name="Line 4"/>
            <p:cNvSpPr>
              <a:spLocks noChangeShapeType="1"/>
            </p:cNvSpPr>
            <p:nvPr/>
          </p:nvSpPr>
          <p:spPr bwMode="auto">
            <a:xfrm>
              <a:off x="4102" y="1915"/>
              <a:ext cx="1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" name="Line 5"/>
            <p:cNvSpPr>
              <a:spLocks noChangeShapeType="1"/>
            </p:cNvSpPr>
            <p:nvPr/>
          </p:nvSpPr>
          <p:spPr bwMode="auto">
            <a:xfrm flipV="1">
              <a:off x="5222" y="1385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4" name="Group 6"/>
            <p:cNvGrpSpPr>
              <a:grpSpLocks/>
            </p:cNvGrpSpPr>
            <p:nvPr/>
          </p:nvGrpSpPr>
          <p:grpSpPr bwMode="auto">
            <a:xfrm>
              <a:off x="3244" y="835"/>
              <a:ext cx="2267" cy="1325"/>
              <a:chOff x="3243" y="1289"/>
              <a:chExt cx="2267" cy="1325"/>
            </a:xfrm>
          </p:grpSpPr>
          <p:sp>
            <p:nvSpPr>
              <p:cNvPr id="1135" name="Rectangle 7"/>
              <p:cNvSpPr>
                <a:spLocks noChangeArrowheads="1"/>
              </p:cNvSpPr>
              <p:nvPr/>
            </p:nvSpPr>
            <p:spPr bwMode="auto">
              <a:xfrm>
                <a:off x="4105" y="1557"/>
                <a:ext cx="587" cy="17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136" name="Group 8"/>
              <p:cNvGrpSpPr>
                <a:grpSpLocks/>
              </p:cNvGrpSpPr>
              <p:nvPr/>
            </p:nvGrpSpPr>
            <p:grpSpPr bwMode="auto">
              <a:xfrm>
                <a:off x="4274" y="2273"/>
                <a:ext cx="690" cy="96"/>
                <a:chOff x="4477" y="1584"/>
                <a:chExt cx="690" cy="96"/>
              </a:xfrm>
            </p:grpSpPr>
            <p:grpSp>
              <p:nvGrpSpPr>
                <p:cNvPr id="1147" name="Group 9"/>
                <p:cNvGrpSpPr>
                  <a:grpSpLocks/>
                </p:cNvGrpSpPr>
                <p:nvPr/>
              </p:nvGrpSpPr>
              <p:grpSpPr bwMode="auto">
                <a:xfrm>
                  <a:off x="4477" y="1584"/>
                  <a:ext cx="345" cy="96"/>
                  <a:chOff x="4477" y="1584"/>
                  <a:chExt cx="345" cy="96"/>
                </a:xfrm>
              </p:grpSpPr>
              <p:sp>
                <p:nvSpPr>
                  <p:cNvPr id="1152" name="Arc 10"/>
                  <p:cNvSpPr>
                    <a:spLocks/>
                  </p:cNvSpPr>
                  <p:nvPr/>
                </p:nvSpPr>
                <p:spPr bwMode="auto">
                  <a:xfrm>
                    <a:off x="4477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153" name="Arc 11"/>
                  <p:cNvSpPr>
                    <a:spLocks/>
                  </p:cNvSpPr>
                  <p:nvPr/>
                </p:nvSpPr>
                <p:spPr bwMode="auto">
                  <a:xfrm>
                    <a:off x="4592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154" name="Arc 12"/>
                  <p:cNvSpPr>
                    <a:spLocks/>
                  </p:cNvSpPr>
                  <p:nvPr/>
                </p:nvSpPr>
                <p:spPr bwMode="auto">
                  <a:xfrm>
                    <a:off x="4707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148" name="Group 13"/>
                <p:cNvGrpSpPr>
                  <a:grpSpLocks/>
                </p:cNvGrpSpPr>
                <p:nvPr/>
              </p:nvGrpSpPr>
              <p:grpSpPr bwMode="auto">
                <a:xfrm>
                  <a:off x="4822" y="1584"/>
                  <a:ext cx="345" cy="96"/>
                  <a:chOff x="4822" y="1584"/>
                  <a:chExt cx="345" cy="96"/>
                </a:xfrm>
              </p:grpSpPr>
              <p:sp>
                <p:nvSpPr>
                  <p:cNvPr id="1149" name="Arc 14"/>
                  <p:cNvSpPr>
                    <a:spLocks/>
                  </p:cNvSpPr>
                  <p:nvPr/>
                </p:nvSpPr>
                <p:spPr bwMode="auto">
                  <a:xfrm>
                    <a:off x="4822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150" name="Arc 15"/>
                  <p:cNvSpPr>
                    <a:spLocks/>
                  </p:cNvSpPr>
                  <p:nvPr/>
                </p:nvSpPr>
                <p:spPr bwMode="auto">
                  <a:xfrm>
                    <a:off x="4937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151" name="Arc 16"/>
                  <p:cNvSpPr>
                    <a:spLocks/>
                  </p:cNvSpPr>
                  <p:nvPr/>
                </p:nvSpPr>
                <p:spPr bwMode="auto">
                  <a:xfrm>
                    <a:off x="5052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sp>
            <p:nvSpPr>
              <p:cNvPr id="1137" name="Line 17"/>
              <p:cNvSpPr>
                <a:spLocks noChangeShapeType="1"/>
              </p:cNvSpPr>
              <p:nvPr/>
            </p:nvSpPr>
            <p:spPr bwMode="auto">
              <a:xfrm>
                <a:off x="4058" y="2225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" name="Line 18"/>
              <p:cNvSpPr>
                <a:spLocks noChangeShapeType="1"/>
              </p:cNvSpPr>
              <p:nvPr/>
            </p:nvSpPr>
            <p:spPr bwMode="auto">
              <a:xfrm>
                <a:off x="3929" y="2225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" name="Line 19"/>
              <p:cNvSpPr>
                <a:spLocks noChangeShapeType="1"/>
              </p:cNvSpPr>
              <p:nvPr/>
            </p:nvSpPr>
            <p:spPr bwMode="auto">
              <a:xfrm>
                <a:off x="3972" y="2321"/>
                <a:ext cx="0" cy="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" name="Freeform 20"/>
              <p:cNvSpPr>
                <a:spLocks/>
              </p:cNvSpPr>
              <p:nvPr/>
            </p:nvSpPr>
            <p:spPr bwMode="auto">
              <a:xfrm>
                <a:off x="3541" y="1646"/>
                <a:ext cx="561" cy="724"/>
              </a:xfrm>
              <a:custGeom>
                <a:avLst/>
                <a:gdLst>
                  <a:gd name="T0" fmla="*/ 387 w 561"/>
                  <a:gd name="T1" fmla="*/ 741 h 721"/>
                  <a:gd name="T2" fmla="*/ 0 w 561"/>
                  <a:gd name="T3" fmla="*/ 741 h 721"/>
                  <a:gd name="T4" fmla="*/ 0 w 561"/>
                  <a:gd name="T5" fmla="*/ 0 h 721"/>
                  <a:gd name="T6" fmla="*/ 560 w 561"/>
                  <a:gd name="T7" fmla="*/ 0 h 7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721"/>
                  <a:gd name="T14" fmla="*/ 561 w 561"/>
                  <a:gd name="T15" fmla="*/ 721 h 7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721">
                    <a:moveTo>
                      <a:pt x="387" y="720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56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41" name="Freeform 21"/>
              <p:cNvSpPr>
                <a:spLocks/>
              </p:cNvSpPr>
              <p:nvPr/>
            </p:nvSpPr>
            <p:spPr bwMode="auto">
              <a:xfrm>
                <a:off x="4704" y="1646"/>
                <a:ext cx="518" cy="724"/>
              </a:xfrm>
              <a:custGeom>
                <a:avLst/>
                <a:gdLst>
                  <a:gd name="T0" fmla="*/ 258 w 518"/>
                  <a:gd name="T1" fmla="*/ 741 h 721"/>
                  <a:gd name="T2" fmla="*/ 517 w 518"/>
                  <a:gd name="T3" fmla="*/ 741 h 721"/>
                  <a:gd name="T4" fmla="*/ 517 w 518"/>
                  <a:gd name="T5" fmla="*/ 0 h 721"/>
                  <a:gd name="T6" fmla="*/ 488 w 518"/>
                  <a:gd name="T7" fmla="*/ 0 h 721"/>
                  <a:gd name="T8" fmla="*/ 0 w 518"/>
                  <a:gd name="T9" fmla="*/ 0 h 7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721"/>
                  <a:gd name="T17" fmla="*/ 518 w 518"/>
                  <a:gd name="T18" fmla="*/ 721 h 7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721">
                    <a:moveTo>
                      <a:pt x="258" y="720"/>
                    </a:moveTo>
                    <a:lnTo>
                      <a:pt x="517" y="720"/>
                    </a:lnTo>
                    <a:lnTo>
                      <a:pt x="517" y="0"/>
                    </a:lnTo>
                    <a:lnTo>
                      <a:pt x="488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42" name="Rectangle 22"/>
              <p:cNvSpPr>
                <a:spLocks noChangeArrowheads="1"/>
              </p:cNvSpPr>
              <p:nvPr/>
            </p:nvSpPr>
            <p:spPr bwMode="auto">
              <a:xfrm>
                <a:off x="4264" y="128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/>
                  <a:t>R</a:t>
                </a:r>
              </a:p>
            </p:txBody>
          </p:sp>
          <p:sp>
            <p:nvSpPr>
              <p:cNvPr id="1143" name="Rectangle 23"/>
              <p:cNvSpPr>
                <a:spLocks noChangeArrowheads="1"/>
              </p:cNvSpPr>
              <p:nvPr/>
            </p:nvSpPr>
            <p:spPr bwMode="auto">
              <a:xfrm>
                <a:off x="4468" y="2287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/>
                  <a:t>L</a:t>
                </a:r>
              </a:p>
            </p:txBody>
          </p:sp>
          <p:sp>
            <p:nvSpPr>
              <p:cNvPr id="1144" name="Line 24"/>
              <p:cNvSpPr>
                <a:spLocks noChangeShapeType="1"/>
              </p:cNvSpPr>
              <p:nvPr/>
            </p:nvSpPr>
            <p:spPr bwMode="auto">
              <a:xfrm>
                <a:off x="3541" y="1839"/>
                <a:ext cx="0" cy="2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" name="Rectangle 25"/>
              <p:cNvSpPr>
                <a:spLocks noChangeArrowheads="1"/>
              </p:cNvSpPr>
              <p:nvPr/>
            </p:nvSpPr>
            <p:spPr bwMode="auto">
              <a:xfrm>
                <a:off x="3243" y="174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/>
                  <a:t>I</a:t>
                </a:r>
              </a:p>
            </p:txBody>
          </p:sp>
          <p:sp>
            <p:nvSpPr>
              <p:cNvPr id="1146" name="Rectangle 26"/>
              <p:cNvSpPr>
                <a:spLocks noChangeArrowheads="1"/>
              </p:cNvSpPr>
              <p:nvPr/>
            </p:nvSpPr>
            <p:spPr bwMode="auto">
              <a:xfrm>
                <a:off x="5307" y="174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/>
                  <a:t>I</a:t>
                </a:r>
              </a:p>
            </p:txBody>
          </p:sp>
        </p:grpSp>
      </p:grp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0" y="762000"/>
            <a:ext cx="39957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</a:rPr>
              <a:t>一、位移电流</a:t>
            </a: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304800" y="1446213"/>
            <a:ext cx="395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直流：</a:t>
            </a:r>
            <a:r>
              <a:rPr lang="zh-CN" altLang="en-US" sz="2800">
                <a:solidFill>
                  <a:srgbClr val="CC3300"/>
                </a:solidFill>
              </a:rPr>
              <a:t>流通量与</a:t>
            </a:r>
            <a:r>
              <a:rPr lang="en-US" altLang="zh-CN" sz="2800">
                <a:solidFill>
                  <a:srgbClr val="CC3300"/>
                </a:solidFill>
              </a:rPr>
              <a:t>S</a:t>
            </a:r>
            <a:r>
              <a:rPr lang="zh-CN" altLang="en-US" sz="2800">
                <a:solidFill>
                  <a:srgbClr val="CC3300"/>
                </a:solidFill>
              </a:rPr>
              <a:t>无关</a:t>
            </a: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685800" y="1957388"/>
            <a:ext cx="3978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2"/>
                </a:solidFill>
              </a:rPr>
              <a:t>通过所有面</a:t>
            </a:r>
            <a:r>
              <a:rPr lang="en-US" altLang="zh-CN" sz="2800" i="1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、</a:t>
            </a:r>
            <a:r>
              <a:rPr lang="en-US" altLang="zh-CN" sz="2800" i="1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、 </a:t>
            </a:r>
            <a:r>
              <a:rPr lang="en-US" altLang="zh-CN" sz="2800" i="1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的电流均为</a:t>
            </a:r>
            <a:r>
              <a:rPr lang="en-US" altLang="zh-CN" sz="2800" i="1" dirty="0">
                <a:solidFill>
                  <a:schemeClr val="accent2"/>
                </a:solidFill>
              </a:rPr>
              <a:t>I</a:t>
            </a:r>
            <a:r>
              <a:rPr lang="zh-CN" altLang="en-US" sz="2800" dirty="0">
                <a:solidFill>
                  <a:schemeClr val="accent2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815" name="Object 31"/>
              <p:cNvSpPr txBox="1"/>
              <p:nvPr/>
            </p:nvSpPr>
            <p:spPr bwMode="auto">
              <a:xfrm>
                <a:off x="525462" y="2860675"/>
                <a:ext cx="3614489" cy="823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3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4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3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400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sz="34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34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sz="3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400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zh-CN" altLang="en-US" sz="34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4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zh-CN" altLang="en-US" sz="34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zh-CN" altLang="en-US" sz="3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400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3400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400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</m:acc>
                              <m:r>
                                <a:rPr lang="zh-CN" altLang="en-US" sz="3400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3400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3400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400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815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462" y="2860675"/>
                <a:ext cx="3614489" cy="823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323850" y="3663950"/>
            <a:ext cx="395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accent2"/>
                </a:solidFill>
              </a:rPr>
              <a:t>2. </a:t>
            </a:r>
            <a:r>
              <a:rPr lang="zh-CN" altLang="en-US" sz="2800" dirty="0">
                <a:solidFill>
                  <a:schemeClr val="accent2"/>
                </a:solidFill>
              </a:rPr>
              <a:t>交流：</a:t>
            </a:r>
            <a:r>
              <a:rPr lang="zh-CN" altLang="en-US" sz="2800" dirty="0">
                <a:solidFill>
                  <a:srgbClr val="CC3300"/>
                </a:solidFill>
              </a:rPr>
              <a:t>流通量与</a:t>
            </a:r>
            <a:r>
              <a:rPr lang="en-US" altLang="zh-CN" sz="2800" dirty="0">
                <a:solidFill>
                  <a:srgbClr val="CC3300"/>
                </a:solidFill>
              </a:rPr>
              <a:t>S</a:t>
            </a:r>
            <a:r>
              <a:rPr lang="zh-CN" altLang="en-US" sz="2800" dirty="0">
                <a:solidFill>
                  <a:srgbClr val="CC3300"/>
                </a:solidFill>
              </a:rPr>
              <a:t>有关</a:t>
            </a:r>
          </a:p>
        </p:txBody>
      </p:sp>
      <p:graphicFrame>
        <p:nvGraphicFramePr>
          <p:cNvPr id="118819" name="Object 35"/>
          <p:cNvGraphicFramePr>
            <a:graphicFrameLocks noChangeAspect="1"/>
          </p:cNvGraphicFramePr>
          <p:nvPr/>
        </p:nvGraphicFramePr>
        <p:xfrm>
          <a:off x="539750" y="4184650"/>
          <a:ext cx="16557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85724" imgH="323920" progId="Equation.3">
                  <p:embed/>
                </p:oleObj>
              </mc:Choice>
              <mc:Fallback>
                <p:oleObj name="公式" r:id="rId6" imgW="685724" imgH="323920" progId="Equation.3">
                  <p:embed/>
                  <p:pic>
                    <p:nvPicPr>
                      <p:cNvPr id="1188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84650"/>
                        <a:ext cx="16557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0" name="Object 36"/>
          <p:cNvGraphicFramePr>
            <a:graphicFrameLocks noChangeAspect="1"/>
          </p:cNvGraphicFramePr>
          <p:nvPr/>
        </p:nvGraphicFramePr>
        <p:xfrm>
          <a:off x="539750" y="4983163"/>
          <a:ext cx="1689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484" imgH="685901" progId="Equation.3">
                  <p:embed/>
                </p:oleObj>
              </mc:Choice>
              <mc:Fallback>
                <p:oleObj name="Equation" r:id="rId8" imgW="1676484" imgH="685901" progId="Equation.3">
                  <p:embed/>
                  <p:pic>
                    <p:nvPicPr>
                      <p:cNvPr id="1188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83163"/>
                        <a:ext cx="1689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8821" name="Object 37"/>
              <p:cNvSpPr txBox="1"/>
              <p:nvPr/>
            </p:nvSpPr>
            <p:spPr bwMode="auto">
              <a:xfrm>
                <a:off x="2420938" y="4538663"/>
                <a:ext cx="2151062" cy="798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fName>
                            <m:e/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82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0938" y="4538663"/>
                <a:ext cx="2151062" cy="7985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822" name="Rectangle 38"/>
          <p:cNvSpPr>
            <a:spLocks noChangeArrowheads="1"/>
          </p:cNvSpPr>
          <p:nvPr/>
        </p:nvSpPr>
        <p:spPr bwMode="auto">
          <a:xfrm>
            <a:off x="82557" y="5747103"/>
            <a:ext cx="48625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619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 dirty="0"/>
              <a:t>为保持磁场环路定理的形式，需</a:t>
            </a:r>
            <a:r>
              <a:rPr lang="zh-CN" altLang="en-US" sz="2800" dirty="0">
                <a:solidFill>
                  <a:srgbClr val="CC3300"/>
                </a:solidFill>
              </a:rPr>
              <a:t>定义新的电流</a:t>
            </a:r>
            <a:endParaRPr lang="zh-CN" altLang="en-US" sz="2800" dirty="0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013450" y="909638"/>
            <a:ext cx="611188" cy="1803400"/>
            <a:chOff x="3840" y="2168"/>
            <a:chExt cx="385" cy="1136"/>
          </a:xfrm>
        </p:grpSpPr>
        <p:sp>
          <p:nvSpPr>
            <p:cNvPr id="1127" name="Oval 41"/>
            <p:cNvSpPr>
              <a:spLocks noChangeArrowheads="1"/>
            </p:cNvSpPr>
            <p:nvPr/>
          </p:nvSpPr>
          <p:spPr bwMode="auto">
            <a:xfrm>
              <a:off x="3944" y="2168"/>
              <a:ext cx="272" cy="1136"/>
            </a:xfrm>
            <a:prstGeom prst="ellipse">
              <a:avLst/>
            </a:prstGeom>
            <a:solidFill>
              <a:srgbClr val="0099FF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8" name="Line 42"/>
            <p:cNvSpPr>
              <a:spLocks noChangeShapeType="1"/>
            </p:cNvSpPr>
            <p:nvPr/>
          </p:nvSpPr>
          <p:spPr bwMode="auto">
            <a:xfrm>
              <a:off x="3840" y="27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" name="Arc 43"/>
            <p:cNvSpPr>
              <a:spLocks/>
            </p:cNvSpPr>
            <p:nvPr/>
          </p:nvSpPr>
          <p:spPr bwMode="auto">
            <a:xfrm>
              <a:off x="4079" y="2569"/>
              <a:ext cx="146" cy="678"/>
            </a:xfrm>
            <a:custGeom>
              <a:avLst/>
              <a:gdLst>
                <a:gd name="T0" fmla="*/ 0 w 21600"/>
                <a:gd name="T1" fmla="*/ 0 h 25435"/>
                <a:gd name="T2" fmla="*/ 0 w 21600"/>
                <a:gd name="T3" fmla="*/ 0 h 25435"/>
                <a:gd name="T4" fmla="*/ 0 w 21600"/>
                <a:gd name="T5" fmla="*/ 0 h 2543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435"/>
                <a:gd name="T11" fmla="*/ 21600 w 21600"/>
                <a:gd name="T12" fmla="*/ 25435 h 25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435" fill="none" extrusionOk="0">
                  <a:moveTo>
                    <a:pt x="20666" y="0"/>
                  </a:moveTo>
                  <a:cubicBezTo>
                    <a:pt x="21285" y="2035"/>
                    <a:pt x="21600" y="4152"/>
                    <a:pt x="21600" y="6280"/>
                  </a:cubicBezTo>
                  <a:cubicBezTo>
                    <a:pt x="21600" y="14331"/>
                    <a:pt x="17122" y="21714"/>
                    <a:pt x="9982" y="25435"/>
                  </a:cubicBezTo>
                </a:path>
                <a:path w="21600" h="25435" stroke="0" extrusionOk="0">
                  <a:moveTo>
                    <a:pt x="20666" y="0"/>
                  </a:moveTo>
                  <a:cubicBezTo>
                    <a:pt x="21285" y="2035"/>
                    <a:pt x="21600" y="4152"/>
                    <a:pt x="21600" y="6280"/>
                  </a:cubicBezTo>
                  <a:cubicBezTo>
                    <a:pt x="21600" y="14331"/>
                    <a:pt x="17122" y="21714"/>
                    <a:pt x="9982" y="25435"/>
                  </a:cubicBezTo>
                  <a:lnTo>
                    <a:pt x="0" y="6280"/>
                  </a:lnTo>
                  <a:lnTo>
                    <a:pt x="20666" y="0"/>
                  </a:lnTo>
                  <a:close/>
                </a:path>
              </a:pathLst>
            </a:custGeom>
            <a:noFill/>
            <a:ln w="25400" cap="rnd">
              <a:solidFill>
                <a:srgbClr val="A5002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" name="Rectangle 44"/>
            <p:cNvSpPr>
              <a:spLocks noChangeArrowheads="1"/>
            </p:cNvSpPr>
            <p:nvPr/>
          </p:nvSpPr>
          <p:spPr bwMode="auto">
            <a:xfrm>
              <a:off x="3974" y="2360"/>
              <a:ext cx="1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0" i="1">
                  <a:latin typeface="Bookman Old Style" panose="02050604050505020204" pitchFamily="18" charset="0"/>
                </a:rPr>
                <a:t>l</a:t>
              </a: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370638" y="609600"/>
            <a:ext cx="1255712" cy="2198688"/>
            <a:chOff x="2179" y="845"/>
            <a:chExt cx="791" cy="1385"/>
          </a:xfrm>
        </p:grpSpPr>
        <p:sp>
          <p:nvSpPr>
            <p:cNvPr id="1114" name="Arc 46"/>
            <p:cNvSpPr>
              <a:spLocks/>
            </p:cNvSpPr>
            <p:nvPr/>
          </p:nvSpPr>
          <p:spPr bwMode="auto">
            <a:xfrm>
              <a:off x="2179" y="981"/>
              <a:ext cx="768" cy="1249"/>
            </a:xfrm>
            <a:custGeom>
              <a:avLst/>
              <a:gdLst>
                <a:gd name="T0" fmla="*/ 0 w 30641"/>
                <a:gd name="T1" fmla="*/ 0 h 43200"/>
                <a:gd name="T2" fmla="*/ 0 w 30641"/>
                <a:gd name="T3" fmla="*/ 0 h 43200"/>
                <a:gd name="T4" fmla="*/ 0 w 30641"/>
                <a:gd name="T5" fmla="*/ 0 h 43200"/>
                <a:gd name="T6" fmla="*/ 0 60000 65536"/>
                <a:gd name="T7" fmla="*/ 0 60000 65536"/>
                <a:gd name="T8" fmla="*/ 0 60000 65536"/>
                <a:gd name="T9" fmla="*/ 0 w 30641"/>
                <a:gd name="T10" fmla="*/ 0 h 43200"/>
                <a:gd name="T11" fmla="*/ 30641 w 3064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41" h="43200" fill="none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</a:path>
                <a:path w="30641" h="43200" stroke="0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  <a:lnTo>
                    <a:pt x="9041" y="21600"/>
                  </a:lnTo>
                  <a:lnTo>
                    <a:pt x="0" y="198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5" name="Arc 47"/>
            <p:cNvSpPr>
              <a:spLocks/>
            </p:cNvSpPr>
            <p:nvPr/>
          </p:nvSpPr>
          <p:spPr bwMode="auto">
            <a:xfrm>
              <a:off x="2324" y="981"/>
              <a:ext cx="191" cy="1249"/>
            </a:xfrm>
            <a:custGeom>
              <a:avLst/>
              <a:gdLst>
                <a:gd name="T0" fmla="*/ 0 w 21713"/>
                <a:gd name="T1" fmla="*/ 0 h 42911"/>
                <a:gd name="T2" fmla="*/ 0 w 21713"/>
                <a:gd name="T3" fmla="*/ 0 h 42911"/>
                <a:gd name="T4" fmla="*/ 0 w 21713"/>
                <a:gd name="T5" fmla="*/ 0 h 42911"/>
                <a:gd name="T6" fmla="*/ 0 60000 65536"/>
                <a:gd name="T7" fmla="*/ 0 60000 65536"/>
                <a:gd name="T8" fmla="*/ 0 60000 65536"/>
                <a:gd name="T9" fmla="*/ 0 w 21713"/>
                <a:gd name="T10" fmla="*/ 0 h 42911"/>
                <a:gd name="T11" fmla="*/ 21713 w 21713"/>
                <a:gd name="T12" fmla="*/ 42911 h 429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42911" fill="none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</a:path>
                <a:path w="21713" h="42911" stroke="0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  <a:lnTo>
                    <a:pt x="11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6" name="Rectangle 48"/>
            <p:cNvSpPr>
              <a:spLocks noChangeArrowheads="1"/>
            </p:cNvSpPr>
            <p:nvPr/>
          </p:nvSpPr>
          <p:spPr bwMode="auto">
            <a:xfrm>
              <a:off x="2653" y="84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S</a:t>
              </a:r>
              <a:r>
                <a:rPr lang="en-US" altLang="zh-CN" sz="2800" baseline="-25000"/>
                <a:t>1</a:t>
              </a:r>
            </a:p>
          </p:txBody>
        </p:sp>
        <p:sp>
          <p:nvSpPr>
            <p:cNvPr id="1117" name="Line 49"/>
            <p:cNvSpPr>
              <a:spLocks noChangeShapeType="1"/>
            </p:cNvSpPr>
            <p:nvPr/>
          </p:nvSpPr>
          <p:spPr bwMode="auto">
            <a:xfrm>
              <a:off x="2370" y="1652"/>
              <a:ext cx="14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8" name="Arc 50"/>
            <p:cNvSpPr>
              <a:spLocks/>
            </p:cNvSpPr>
            <p:nvPr/>
          </p:nvSpPr>
          <p:spPr bwMode="auto">
            <a:xfrm>
              <a:off x="2321" y="1125"/>
              <a:ext cx="566" cy="288"/>
            </a:xfrm>
            <a:custGeom>
              <a:avLst/>
              <a:gdLst>
                <a:gd name="T0" fmla="*/ 0 w 21226"/>
                <a:gd name="T1" fmla="*/ 0 h 21600"/>
                <a:gd name="T2" fmla="*/ 0 w 21226"/>
                <a:gd name="T3" fmla="*/ 0 h 21600"/>
                <a:gd name="T4" fmla="*/ 0 w 2122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226"/>
                <a:gd name="T10" fmla="*/ 0 h 21600"/>
                <a:gd name="T11" fmla="*/ 21226 w 212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26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0348" y="0"/>
                    <a:pt x="19221" y="7286"/>
                    <a:pt x="21225" y="17400"/>
                  </a:cubicBezTo>
                </a:path>
                <a:path w="21226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0348" y="0"/>
                    <a:pt x="19221" y="7286"/>
                    <a:pt x="21225" y="174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9" name="Arc 51"/>
            <p:cNvSpPr>
              <a:spLocks/>
            </p:cNvSpPr>
            <p:nvPr/>
          </p:nvSpPr>
          <p:spPr bwMode="auto">
            <a:xfrm>
              <a:off x="2369" y="1269"/>
              <a:ext cx="577" cy="288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0" name="Arc 52"/>
            <p:cNvSpPr>
              <a:spLocks/>
            </p:cNvSpPr>
            <p:nvPr/>
          </p:nvSpPr>
          <p:spPr bwMode="auto">
            <a:xfrm>
              <a:off x="2369" y="1413"/>
              <a:ext cx="577" cy="240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1" name="Arc 53"/>
            <p:cNvSpPr>
              <a:spLocks/>
            </p:cNvSpPr>
            <p:nvPr/>
          </p:nvSpPr>
          <p:spPr bwMode="auto">
            <a:xfrm>
              <a:off x="2369" y="1557"/>
              <a:ext cx="577" cy="96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2" name="Arc 54"/>
            <p:cNvSpPr>
              <a:spLocks/>
            </p:cNvSpPr>
            <p:nvPr/>
          </p:nvSpPr>
          <p:spPr bwMode="auto">
            <a:xfrm rot="10800000">
              <a:off x="2323" y="1701"/>
              <a:ext cx="624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3" name="Arc 55"/>
            <p:cNvSpPr>
              <a:spLocks/>
            </p:cNvSpPr>
            <p:nvPr/>
          </p:nvSpPr>
          <p:spPr bwMode="auto">
            <a:xfrm rot="10800000">
              <a:off x="2371" y="1701"/>
              <a:ext cx="57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4" name="Arc 56"/>
            <p:cNvSpPr>
              <a:spLocks/>
            </p:cNvSpPr>
            <p:nvPr/>
          </p:nvSpPr>
          <p:spPr bwMode="auto">
            <a:xfrm rot="10800000">
              <a:off x="2371" y="1605"/>
              <a:ext cx="57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5" name="Arc 57"/>
            <p:cNvSpPr>
              <a:spLocks/>
            </p:cNvSpPr>
            <p:nvPr/>
          </p:nvSpPr>
          <p:spPr bwMode="auto">
            <a:xfrm rot="10800000">
              <a:off x="2371" y="1605"/>
              <a:ext cx="57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6" name="Arc 58"/>
            <p:cNvSpPr>
              <a:spLocks/>
            </p:cNvSpPr>
            <p:nvPr/>
          </p:nvSpPr>
          <p:spPr bwMode="auto">
            <a:xfrm>
              <a:off x="2610" y="1109"/>
              <a:ext cx="240" cy="949"/>
            </a:xfrm>
            <a:custGeom>
              <a:avLst/>
              <a:gdLst>
                <a:gd name="T0" fmla="*/ 0 w 21600"/>
                <a:gd name="T1" fmla="*/ 0 h 34827"/>
                <a:gd name="T2" fmla="*/ 0 w 21600"/>
                <a:gd name="T3" fmla="*/ 0 h 34827"/>
                <a:gd name="T4" fmla="*/ 0 w 21600"/>
                <a:gd name="T5" fmla="*/ 0 h 3482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827"/>
                <a:gd name="T11" fmla="*/ 21600 w 21600"/>
                <a:gd name="T12" fmla="*/ 34827 h 348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827" fill="none" extrusionOk="0">
                  <a:moveTo>
                    <a:pt x="10877" y="0"/>
                  </a:moveTo>
                  <a:cubicBezTo>
                    <a:pt x="17517" y="3870"/>
                    <a:pt x="21600" y="10976"/>
                    <a:pt x="21600" y="18661"/>
                  </a:cubicBezTo>
                  <a:cubicBezTo>
                    <a:pt x="21600" y="24842"/>
                    <a:pt x="18951" y="30727"/>
                    <a:pt x="14325" y="34827"/>
                  </a:cubicBezTo>
                </a:path>
                <a:path w="21600" h="34827" stroke="0" extrusionOk="0">
                  <a:moveTo>
                    <a:pt x="10877" y="0"/>
                  </a:moveTo>
                  <a:cubicBezTo>
                    <a:pt x="17517" y="3870"/>
                    <a:pt x="21600" y="10976"/>
                    <a:pt x="21600" y="18661"/>
                  </a:cubicBezTo>
                  <a:cubicBezTo>
                    <a:pt x="21600" y="24842"/>
                    <a:pt x="18951" y="30727"/>
                    <a:pt x="14325" y="34827"/>
                  </a:cubicBezTo>
                  <a:lnTo>
                    <a:pt x="0" y="18661"/>
                  </a:lnTo>
                  <a:lnTo>
                    <a:pt x="10877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345238" y="806450"/>
            <a:ext cx="2051050" cy="2001838"/>
            <a:chOff x="3947" y="518"/>
            <a:chExt cx="1292" cy="1261"/>
          </a:xfrm>
        </p:grpSpPr>
        <p:sp>
          <p:nvSpPr>
            <p:cNvPr id="1100" name="Rectangle 60"/>
            <p:cNvSpPr>
              <a:spLocks noChangeArrowheads="1"/>
            </p:cNvSpPr>
            <p:nvPr/>
          </p:nvSpPr>
          <p:spPr bwMode="auto">
            <a:xfrm>
              <a:off x="4922" y="518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S</a:t>
              </a:r>
              <a:r>
                <a:rPr lang="en-US" altLang="zh-CN" sz="2800" baseline="-25000"/>
                <a:t>2</a:t>
              </a:r>
            </a:p>
          </p:txBody>
        </p:sp>
        <p:grpSp>
          <p:nvGrpSpPr>
            <p:cNvPr id="1101" name="Group 61"/>
            <p:cNvGrpSpPr>
              <a:grpSpLocks/>
            </p:cNvGrpSpPr>
            <p:nvPr/>
          </p:nvGrpSpPr>
          <p:grpSpPr bwMode="auto">
            <a:xfrm>
              <a:off x="3947" y="530"/>
              <a:ext cx="1110" cy="1249"/>
              <a:chOff x="4005" y="520"/>
              <a:chExt cx="1058" cy="1249"/>
            </a:xfrm>
          </p:grpSpPr>
          <p:sp>
            <p:nvSpPr>
              <p:cNvPr id="1102" name="Arc 62"/>
              <p:cNvSpPr>
                <a:spLocks/>
              </p:cNvSpPr>
              <p:nvPr/>
            </p:nvSpPr>
            <p:spPr bwMode="auto">
              <a:xfrm>
                <a:off x="4005" y="520"/>
                <a:ext cx="1058" cy="1249"/>
              </a:xfrm>
              <a:custGeom>
                <a:avLst/>
                <a:gdLst>
                  <a:gd name="T0" fmla="*/ 0 w 30641"/>
                  <a:gd name="T1" fmla="*/ 0 h 43200"/>
                  <a:gd name="T2" fmla="*/ 0 w 30641"/>
                  <a:gd name="T3" fmla="*/ 0 h 43200"/>
                  <a:gd name="T4" fmla="*/ 0 w 3064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0641"/>
                  <a:gd name="T10" fmla="*/ 0 h 43200"/>
                  <a:gd name="T11" fmla="*/ 30641 w 3064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41" h="43200" fill="none" extrusionOk="0">
                    <a:moveTo>
                      <a:pt x="0" y="1983"/>
                    </a:moveTo>
                    <a:cubicBezTo>
                      <a:pt x="2835" y="676"/>
                      <a:pt x="5919" y="-1"/>
                      <a:pt x="9041" y="0"/>
                    </a:cubicBezTo>
                    <a:cubicBezTo>
                      <a:pt x="20970" y="0"/>
                      <a:pt x="30641" y="9670"/>
                      <a:pt x="30641" y="21600"/>
                    </a:cubicBezTo>
                    <a:cubicBezTo>
                      <a:pt x="30641" y="33529"/>
                      <a:pt x="20970" y="43200"/>
                      <a:pt x="9041" y="43200"/>
                    </a:cubicBezTo>
                    <a:cubicBezTo>
                      <a:pt x="6320" y="43200"/>
                      <a:pt x="3623" y="42685"/>
                      <a:pt x="1094" y="41684"/>
                    </a:cubicBezTo>
                  </a:path>
                  <a:path w="30641" h="43200" stroke="0" extrusionOk="0">
                    <a:moveTo>
                      <a:pt x="0" y="1983"/>
                    </a:moveTo>
                    <a:cubicBezTo>
                      <a:pt x="2835" y="676"/>
                      <a:pt x="5919" y="-1"/>
                      <a:pt x="9041" y="0"/>
                    </a:cubicBezTo>
                    <a:cubicBezTo>
                      <a:pt x="20970" y="0"/>
                      <a:pt x="30641" y="9670"/>
                      <a:pt x="30641" y="21600"/>
                    </a:cubicBezTo>
                    <a:cubicBezTo>
                      <a:pt x="30641" y="33529"/>
                      <a:pt x="20970" y="43200"/>
                      <a:pt x="9041" y="43200"/>
                    </a:cubicBezTo>
                    <a:cubicBezTo>
                      <a:pt x="6320" y="43200"/>
                      <a:pt x="3623" y="42685"/>
                      <a:pt x="1094" y="41684"/>
                    </a:cubicBezTo>
                    <a:lnTo>
                      <a:pt x="9041" y="21600"/>
                    </a:lnTo>
                    <a:lnTo>
                      <a:pt x="0" y="1983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3" name="Arc 63"/>
              <p:cNvSpPr>
                <a:spLocks/>
              </p:cNvSpPr>
              <p:nvPr/>
            </p:nvSpPr>
            <p:spPr bwMode="auto">
              <a:xfrm>
                <a:off x="4205" y="520"/>
                <a:ext cx="263" cy="1249"/>
              </a:xfrm>
              <a:custGeom>
                <a:avLst/>
                <a:gdLst>
                  <a:gd name="T0" fmla="*/ 0 w 21713"/>
                  <a:gd name="T1" fmla="*/ 0 h 42911"/>
                  <a:gd name="T2" fmla="*/ 0 w 21713"/>
                  <a:gd name="T3" fmla="*/ 0 h 42911"/>
                  <a:gd name="T4" fmla="*/ 0 w 21713"/>
                  <a:gd name="T5" fmla="*/ 0 h 42911"/>
                  <a:gd name="T6" fmla="*/ 0 60000 65536"/>
                  <a:gd name="T7" fmla="*/ 0 60000 65536"/>
                  <a:gd name="T8" fmla="*/ 0 60000 65536"/>
                  <a:gd name="T9" fmla="*/ 0 w 21713"/>
                  <a:gd name="T10" fmla="*/ 0 h 42911"/>
                  <a:gd name="T11" fmla="*/ 21713 w 21713"/>
                  <a:gd name="T12" fmla="*/ 42911 h 429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3" h="42911" fill="none" extrusionOk="0">
                    <a:moveTo>
                      <a:pt x="0" y="0"/>
                    </a:moveTo>
                    <a:cubicBezTo>
                      <a:pt x="37" y="0"/>
                      <a:pt x="75" y="-1"/>
                      <a:pt x="113" y="0"/>
                    </a:cubicBezTo>
                    <a:cubicBezTo>
                      <a:pt x="12042" y="0"/>
                      <a:pt x="21713" y="9670"/>
                      <a:pt x="21713" y="21600"/>
                    </a:cubicBezTo>
                    <a:cubicBezTo>
                      <a:pt x="21713" y="32170"/>
                      <a:pt x="14063" y="41188"/>
                      <a:pt x="3634" y="42911"/>
                    </a:cubicBezTo>
                  </a:path>
                  <a:path w="21713" h="42911" stroke="0" extrusionOk="0">
                    <a:moveTo>
                      <a:pt x="0" y="0"/>
                    </a:moveTo>
                    <a:cubicBezTo>
                      <a:pt x="37" y="0"/>
                      <a:pt x="75" y="-1"/>
                      <a:pt x="113" y="0"/>
                    </a:cubicBezTo>
                    <a:cubicBezTo>
                      <a:pt x="12042" y="0"/>
                      <a:pt x="21713" y="9670"/>
                      <a:pt x="21713" y="21600"/>
                    </a:cubicBezTo>
                    <a:cubicBezTo>
                      <a:pt x="21713" y="32170"/>
                      <a:pt x="14063" y="41188"/>
                      <a:pt x="3634" y="42911"/>
                    </a:cubicBezTo>
                    <a:lnTo>
                      <a:pt x="113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4" name="Line 64"/>
              <p:cNvSpPr>
                <a:spLocks noChangeShapeType="1"/>
              </p:cNvSpPr>
              <p:nvPr/>
            </p:nvSpPr>
            <p:spPr bwMode="auto">
              <a:xfrm>
                <a:off x="4268" y="1191"/>
                <a:ext cx="1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5" name="Arc 65"/>
              <p:cNvSpPr>
                <a:spLocks/>
              </p:cNvSpPr>
              <p:nvPr/>
            </p:nvSpPr>
            <p:spPr bwMode="auto">
              <a:xfrm>
                <a:off x="4201" y="664"/>
                <a:ext cx="779" cy="288"/>
              </a:xfrm>
              <a:custGeom>
                <a:avLst/>
                <a:gdLst>
                  <a:gd name="T0" fmla="*/ 0 w 21226"/>
                  <a:gd name="T1" fmla="*/ 0 h 21600"/>
                  <a:gd name="T2" fmla="*/ 0 w 21226"/>
                  <a:gd name="T3" fmla="*/ 0 h 21600"/>
                  <a:gd name="T4" fmla="*/ 0 w 2122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26"/>
                  <a:gd name="T10" fmla="*/ 0 h 21600"/>
                  <a:gd name="T11" fmla="*/ 21226 w 2122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26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</a:path>
                  <a:path w="21226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6" name="Arc 66"/>
              <p:cNvSpPr>
                <a:spLocks/>
              </p:cNvSpPr>
              <p:nvPr/>
            </p:nvSpPr>
            <p:spPr bwMode="auto">
              <a:xfrm>
                <a:off x="4267" y="808"/>
                <a:ext cx="795" cy="288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7" name="Arc 67"/>
              <p:cNvSpPr>
                <a:spLocks/>
              </p:cNvSpPr>
              <p:nvPr/>
            </p:nvSpPr>
            <p:spPr bwMode="auto">
              <a:xfrm>
                <a:off x="4267" y="952"/>
                <a:ext cx="795" cy="240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8" name="Arc 68"/>
              <p:cNvSpPr>
                <a:spLocks/>
              </p:cNvSpPr>
              <p:nvPr/>
            </p:nvSpPr>
            <p:spPr bwMode="auto">
              <a:xfrm>
                <a:off x="4267" y="1096"/>
                <a:ext cx="795" cy="96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9" name="Arc 69"/>
              <p:cNvSpPr>
                <a:spLocks/>
              </p:cNvSpPr>
              <p:nvPr/>
            </p:nvSpPr>
            <p:spPr bwMode="auto">
              <a:xfrm rot="10800000">
                <a:off x="4203" y="1240"/>
                <a:ext cx="86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0" name="Arc 70"/>
              <p:cNvSpPr>
                <a:spLocks/>
              </p:cNvSpPr>
              <p:nvPr/>
            </p:nvSpPr>
            <p:spPr bwMode="auto">
              <a:xfrm rot="10800000">
                <a:off x="4270" y="1240"/>
                <a:ext cx="793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1" name="Arc 71"/>
              <p:cNvSpPr>
                <a:spLocks/>
              </p:cNvSpPr>
              <p:nvPr/>
            </p:nvSpPr>
            <p:spPr bwMode="auto">
              <a:xfrm rot="10800000">
                <a:off x="4270" y="1144"/>
                <a:ext cx="793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2" name="Arc 72"/>
              <p:cNvSpPr>
                <a:spLocks/>
              </p:cNvSpPr>
              <p:nvPr/>
            </p:nvSpPr>
            <p:spPr bwMode="auto">
              <a:xfrm rot="10800000">
                <a:off x="4270" y="1144"/>
                <a:ext cx="793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3" name="Arc 73"/>
              <p:cNvSpPr>
                <a:spLocks/>
              </p:cNvSpPr>
              <p:nvPr/>
            </p:nvSpPr>
            <p:spPr bwMode="auto">
              <a:xfrm>
                <a:off x="4599" y="648"/>
                <a:ext cx="330" cy="949"/>
              </a:xfrm>
              <a:custGeom>
                <a:avLst/>
                <a:gdLst>
                  <a:gd name="T0" fmla="*/ 0 w 21600"/>
                  <a:gd name="T1" fmla="*/ 0 h 34827"/>
                  <a:gd name="T2" fmla="*/ 0 w 21600"/>
                  <a:gd name="T3" fmla="*/ 0 h 34827"/>
                  <a:gd name="T4" fmla="*/ 0 w 21600"/>
                  <a:gd name="T5" fmla="*/ 0 h 348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827"/>
                  <a:gd name="T11" fmla="*/ 21600 w 21600"/>
                  <a:gd name="T12" fmla="*/ 34827 h 348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827" fill="none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</a:path>
                  <a:path w="21600" h="34827" stroke="0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  <a:lnTo>
                      <a:pt x="0" y="18661"/>
                    </a:lnTo>
                    <a:lnTo>
                      <a:pt x="10877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5557838" y="3538538"/>
            <a:ext cx="3125787" cy="3059112"/>
            <a:chOff x="3600" y="1962"/>
            <a:chExt cx="1969" cy="1927"/>
          </a:xfrm>
        </p:grpSpPr>
        <p:grpSp>
          <p:nvGrpSpPr>
            <p:cNvPr id="1072" name="Group 75"/>
            <p:cNvGrpSpPr>
              <a:grpSpLocks/>
            </p:cNvGrpSpPr>
            <p:nvPr/>
          </p:nvGrpSpPr>
          <p:grpSpPr bwMode="auto">
            <a:xfrm>
              <a:off x="3600" y="2256"/>
              <a:ext cx="1969" cy="1633"/>
              <a:chOff x="3600" y="2256"/>
              <a:chExt cx="1969" cy="1633"/>
            </a:xfrm>
          </p:grpSpPr>
          <p:sp>
            <p:nvSpPr>
              <p:cNvPr id="1074" name="Rectangle 76"/>
              <p:cNvSpPr>
                <a:spLocks noChangeArrowheads="1"/>
              </p:cNvSpPr>
              <p:nvPr/>
            </p:nvSpPr>
            <p:spPr bwMode="auto">
              <a:xfrm>
                <a:off x="4376" y="2312"/>
                <a:ext cx="128" cy="896"/>
              </a:xfrm>
              <a:prstGeom prst="rect">
                <a:avLst/>
              </a:prstGeom>
              <a:solidFill>
                <a:srgbClr val="0099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5" name="Rectangle 77"/>
              <p:cNvSpPr>
                <a:spLocks noChangeArrowheads="1"/>
              </p:cNvSpPr>
              <p:nvPr/>
            </p:nvSpPr>
            <p:spPr bwMode="auto">
              <a:xfrm>
                <a:off x="4904" y="2312"/>
                <a:ext cx="128" cy="896"/>
              </a:xfrm>
              <a:prstGeom prst="rect">
                <a:avLst/>
              </a:prstGeom>
              <a:solidFill>
                <a:srgbClr val="0099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6" name="Freeform 78"/>
              <p:cNvSpPr>
                <a:spLocks/>
              </p:cNvSpPr>
              <p:nvPr/>
            </p:nvSpPr>
            <p:spPr bwMode="auto">
              <a:xfrm>
                <a:off x="3600" y="2784"/>
                <a:ext cx="1969" cy="1105"/>
              </a:xfrm>
              <a:custGeom>
                <a:avLst/>
                <a:gdLst>
                  <a:gd name="T0" fmla="*/ 1436 w 1969"/>
                  <a:gd name="T1" fmla="*/ 0 h 1105"/>
                  <a:gd name="T2" fmla="*/ 1968 w 1969"/>
                  <a:gd name="T3" fmla="*/ 0 h 1105"/>
                  <a:gd name="T4" fmla="*/ 1968 w 1969"/>
                  <a:gd name="T5" fmla="*/ 1104 h 1105"/>
                  <a:gd name="T6" fmla="*/ 0 w 1969"/>
                  <a:gd name="T7" fmla="*/ 1104 h 1105"/>
                  <a:gd name="T8" fmla="*/ 0 w 1969"/>
                  <a:gd name="T9" fmla="*/ 0 h 1105"/>
                  <a:gd name="T10" fmla="*/ 585 w 1969"/>
                  <a:gd name="T11" fmla="*/ 0 h 1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69"/>
                  <a:gd name="T19" fmla="*/ 0 h 1105"/>
                  <a:gd name="T20" fmla="*/ 1969 w 1969"/>
                  <a:gd name="T21" fmla="*/ 1105 h 11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69" h="1105">
                    <a:moveTo>
                      <a:pt x="1436" y="0"/>
                    </a:moveTo>
                    <a:lnTo>
                      <a:pt x="1968" y="0"/>
                    </a:lnTo>
                    <a:lnTo>
                      <a:pt x="1968" y="1104"/>
                    </a:lnTo>
                    <a:lnTo>
                      <a:pt x="0" y="1104"/>
                    </a:lnTo>
                    <a:lnTo>
                      <a:pt x="0" y="0"/>
                    </a:lnTo>
                    <a:lnTo>
                      <a:pt x="585" y="0"/>
                    </a:ln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7" name="Line 79"/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Line 80"/>
              <p:cNvSpPr>
                <a:spLocks noChangeShapeType="1"/>
              </p:cNvSpPr>
              <p:nvPr/>
            </p:nvSpPr>
            <p:spPr bwMode="auto">
              <a:xfrm>
                <a:off x="5568" y="312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Line 81"/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Line 82"/>
              <p:cNvSpPr>
                <a:spLocks noChangeShapeType="1"/>
              </p:cNvSpPr>
              <p:nvPr/>
            </p:nvSpPr>
            <p:spPr bwMode="auto">
              <a:xfrm>
                <a:off x="4176" y="2784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83"/>
              <p:cNvSpPr>
                <a:spLocks noChangeArrowheads="1"/>
              </p:cNvSpPr>
              <p:nvPr/>
            </p:nvSpPr>
            <p:spPr bwMode="auto">
              <a:xfrm>
                <a:off x="3638" y="3167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/>
                  <a:t>i</a:t>
                </a:r>
              </a:p>
            </p:txBody>
          </p:sp>
          <p:sp>
            <p:nvSpPr>
              <p:cNvPr id="1082" name="Rectangle 84"/>
              <p:cNvSpPr>
                <a:spLocks noChangeArrowheads="1"/>
              </p:cNvSpPr>
              <p:nvPr/>
            </p:nvSpPr>
            <p:spPr bwMode="auto">
              <a:xfrm>
                <a:off x="5270" y="3119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/>
                  <a:t>i</a:t>
                </a:r>
              </a:p>
            </p:txBody>
          </p:sp>
          <p:grpSp>
            <p:nvGrpSpPr>
              <p:cNvPr id="1083" name="Group 85"/>
              <p:cNvGrpSpPr>
                <a:grpSpLocks/>
              </p:cNvGrpSpPr>
              <p:nvPr/>
            </p:nvGrpSpPr>
            <p:grpSpPr bwMode="auto">
              <a:xfrm>
                <a:off x="4358" y="2256"/>
                <a:ext cx="233" cy="1006"/>
                <a:chOff x="4358" y="2256"/>
                <a:chExt cx="233" cy="1006"/>
              </a:xfrm>
            </p:grpSpPr>
            <p:grpSp>
              <p:nvGrpSpPr>
                <p:cNvPr id="1092" name="Group 86"/>
                <p:cNvGrpSpPr>
                  <a:grpSpLocks/>
                </p:cNvGrpSpPr>
                <p:nvPr/>
              </p:nvGrpSpPr>
              <p:grpSpPr bwMode="auto">
                <a:xfrm>
                  <a:off x="4358" y="2256"/>
                  <a:ext cx="232" cy="567"/>
                  <a:chOff x="4358" y="2256"/>
                  <a:chExt cx="232" cy="567"/>
                </a:xfrm>
              </p:grpSpPr>
              <p:sp>
                <p:nvSpPr>
                  <p:cNvPr id="109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2256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109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2375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109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535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</p:grpSp>
            <p:grpSp>
              <p:nvGrpSpPr>
                <p:cNvPr id="1093" name="Group 90"/>
                <p:cNvGrpSpPr>
                  <a:grpSpLocks/>
                </p:cNvGrpSpPr>
                <p:nvPr/>
              </p:nvGrpSpPr>
              <p:grpSpPr bwMode="auto">
                <a:xfrm>
                  <a:off x="4359" y="2693"/>
                  <a:ext cx="232" cy="569"/>
                  <a:chOff x="4359" y="2693"/>
                  <a:chExt cx="232" cy="569"/>
                </a:xfrm>
              </p:grpSpPr>
              <p:sp>
                <p:nvSpPr>
                  <p:cNvPr id="1094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693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1095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813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109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60" y="2974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1084" name="Group 94"/>
              <p:cNvGrpSpPr>
                <a:grpSpLocks/>
              </p:cNvGrpSpPr>
              <p:nvPr/>
            </p:nvGrpSpPr>
            <p:grpSpPr bwMode="auto">
              <a:xfrm>
                <a:off x="4944" y="2400"/>
                <a:ext cx="48" cy="720"/>
                <a:chOff x="4944" y="2400"/>
                <a:chExt cx="48" cy="720"/>
              </a:xfrm>
            </p:grpSpPr>
            <p:sp>
              <p:nvSpPr>
                <p:cNvPr id="1085" name="Line 95"/>
                <p:cNvSpPr>
                  <a:spLocks noChangeShapeType="1"/>
                </p:cNvSpPr>
                <p:nvPr/>
              </p:nvSpPr>
              <p:spPr bwMode="auto">
                <a:xfrm>
                  <a:off x="4944" y="240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96"/>
                <p:cNvSpPr>
                  <a:spLocks noChangeShapeType="1"/>
                </p:cNvSpPr>
                <p:nvPr/>
              </p:nvSpPr>
              <p:spPr bwMode="auto">
                <a:xfrm>
                  <a:off x="4945" y="252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97"/>
                <p:cNvSpPr>
                  <a:spLocks noChangeShapeType="1"/>
                </p:cNvSpPr>
                <p:nvPr/>
              </p:nvSpPr>
              <p:spPr bwMode="auto">
                <a:xfrm>
                  <a:off x="4945" y="264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98"/>
                <p:cNvSpPr>
                  <a:spLocks noChangeShapeType="1"/>
                </p:cNvSpPr>
                <p:nvPr/>
              </p:nvSpPr>
              <p:spPr bwMode="auto">
                <a:xfrm>
                  <a:off x="4945" y="276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99"/>
                <p:cNvSpPr>
                  <a:spLocks noChangeShapeType="1"/>
                </p:cNvSpPr>
                <p:nvPr/>
              </p:nvSpPr>
              <p:spPr bwMode="auto">
                <a:xfrm>
                  <a:off x="4946" y="288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100"/>
                <p:cNvSpPr>
                  <a:spLocks noChangeShapeType="1"/>
                </p:cNvSpPr>
                <p:nvPr/>
              </p:nvSpPr>
              <p:spPr bwMode="auto">
                <a:xfrm>
                  <a:off x="4946" y="300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101"/>
                <p:cNvSpPr>
                  <a:spLocks noChangeShapeType="1"/>
                </p:cNvSpPr>
                <p:nvPr/>
              </p:nvSpPr>
              <p:spPr bwMode="auto">
                <a:xfrm>
                  <a:off x="4946" y="312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73" name="Text Box 102"/>
            <p:cNvSpPr txBox="1">
              <a:spLocks noChangeArrowheads="1"/>
            </p:cNvSpPr>
            <p:nvPr/>
          </p:nvSpPr>
          <p:spPr bwMode="auto">
            <a:xfrm>
              <a:off x="4550" y="196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C</a:t>
              </a: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4643438" y="4506913"/>
            <a:ext cx="1371600" cy="641350"/>
            <a:chOff x="3024" y="2572"/>
            <a:chExt cx="864" cy="404"/>
          </a:xfrm>
        </p:grpSpPr>
        <p:sp>
          <p:nvSpPr>
            <p:cNvPr id="1070" name="Rectangle 104"/>
            <p:cNvSpPr>
              <a:spLocks noChangeArrowheads="1"/>
            </p:cNvSpPr>
            <p:nvPr/>
          </p:nvSpPr>
          <p:spPr bwMode="auto">
            <a:xfrm>
              <a:off x="3024" y="2572"/>
              <a:ext cx="3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/>
                <a:t>S</a:t>
              </a:r>
              <a:r>
                <a:rPr lang="en-US" altLang="zh-CN" sz="3600" baseline="-25000"/>
                <a:t>1</a:t>
              </a:r>
            </a:p>
          </p:txBody>
        </p:sp>
        <p:sp>
          <p:nvSpPr>
            <p:cNvPr id="1071" name="Line 105"/>
            <p:cNvSpPr>
              <a:spLocks noChangeShapeType="1"/>
            </p:cNvSpPr>
            <p:nvPr/>
          </p:nvSpPr>
          <p:spPr bwMode="auto">
            <a:xfrm flipV="1">
              <a:off x="3408" y="2592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06"/>
          <p:cNvGrpSpPr>
            <a:grpSpLocks/>
          </p:cNvGrpSpPr>
          <p:nvPr/>
        </p:nvGrpSpPr>
        <p:grpSpPr bwMode="auto">
          <a:xfrm>
            <a:off x="5938838" y="3865563"/>
            <a:ext cx="611187" cy="1803400"/>
            <a:chOff x="3840" y="2168"/>
            <a:chExt cx="385" cy="1136"/>
          </a:xfrm>
        </p:grpSpPr>
        <p:sp>
          <p:nvSpPr>
            <p:cNvPr id="1066" name="Oval 107"/>
            <p:cNvSpPr>
              <a:spLocks noChangeArrowheads="1"/>
            </p:cNvSpPr>
            <p:nvPr/>
          </p:nvSpPr>
          <p:spPr bwMode="auto">
            <a:xfrm>
              <a:off x="3944" y="2168"/>
              <a:ext cx="272" cy="1136"/>
            </a:xfrm>
            <a:prstGeom prst="ellipse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7" name="Line 108"/>
            <p:cNvSpPr>
              <a:spLocks noChangeShapeType="1"/>
            </p:cNvSpPr>
            <p:nvPr/>
          </p:nvSpPr>
          <p:spPr bwMode="auto">
            <a:xfrm>
              <a:off x="3840" y="2784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Arc 109"/>
            <p:cNvSpPr>
              <a:spLocks/>
            </p:cNvSpPr>
            <p:nvPr/>
          </p:nvSpPr>
          <p:spPr bwMode="auto">
            <a:xfrm>
              <a:off x="4079" y="2569"/>
              <a:ext cx="146" cy="678"/>
            </a:xfrm>
            <a:custGeom>
              <a:avLst/>
              <a:gdLst>
                <a:gd name="T0" fmla="*/ 0 w 21600"/>
                <a:gd name="T1" fmla="*/ 0 h 25435"/>
                <a:gd name="T2" fmla="*/ 0 w 21600"/>
                <a:gd name="T3" fmla="*/ 0 h 25435"/>
                <a:gd name="T4" fmla="*/ 0 w 21600"/>
                <a:gd name="T5" fmla="*/ 0 h 2543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435"/>
                <a:gd name="T11" fmla="*/ 21600 w 21600"/>
                <a:gd name="T12" fmla="*/ 25435 h 25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435" fill="none" extrusionOk="0">
                  <a:moveTo>
                    <a:pt x="20666" y="0"/>
                  </a:moveTo>
                  <a:cubicBezTo>
                    <a:pt x="21285" y="2035"/>
                    <a:pt x="21600" y="4152"/>
                    <a:pt x="21600" y="6280"/>
                  </a:cubicBezTo>
                  <a:cubicBezTo>
                    <a:pt x="21600" y="14331"/>
                    <a:pt x="17122" y="21714"/>
                    <a:pt x="9982" y="25435"/>
                  </a:cubicBezTo>
                </a:path>
                <a:path w="21600" h="25435" stroke="0" extrusionOk="0">
                  <a:moveTo>
                    <a:pt x="20666" y="0"/>
                  </a:moveTo>
                  <a:cubicBezTo>
                    <a:pt x="21285" y="2035"/>
                    <a:pt x="21600" y="4152"/>
                    <a:pt x="21600" y="6280"/>
                  </a:cubicBezTo>
                  <a:cubicBezTo>
                    <a:pt x="21600" y="14331"/>
                    <a:pt x="17122" y="21714"/>
                    <a:pt x="9982" y="25435"/>
                  </a:cubicBezTo>
                  <a:lnTo>
                    <a:pt x="0" y="6280"/>
                  </a:lnTo>
                  <a:lnTo>
                    <a:pt x="20666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9" name="Rectangle 110"/>
            <p:cNvSpPr>
              <a:spLocks noChangeArrowheads="1"/>
            </p:cNvSpPr>
            <p:nvPr/>
          </p:nvSpPr>
          <p:spPr bwMode="auto">
            <a:xfrm>
              <a:off x="3974" y="236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l</a:t>
              </a:r>
            </a:p>
          </p:txBody>
        </p:sp>
      </p:grpSp>
      <p:grpSp>
        <p:nvGrpSpPr>
          <p:cNvPr id="19" name="Group 111"/>
          <p:cNvGrpSpPr>
            <a:grpSpLocks/>
          </p:cNvGrpSpPr>
          <p:nvPr/>
        </p:nvGrpSpPr>
        <p:grpSpPr bwMode="auto">
          <a:xfrm>
            <a:off x="5573713" y="3778250"/>
            <a:ext cx="1935162" cy="2344738"/>
            <a:chOff x="3600" y="2113"/>
            <a:chExt cx="1219" cy="1477"/>
          </a:xfrm>
        </p:grpSpPr>
        <p:sp>
          <p:nvSpPr>
            <p:cNvPr id="1050" name="Line 112"/>
            <p:cNvSpPr>
              <a:spLocks noChangeShapeType="1"/>
            </p:cNvSpPr>
            <p:nvPr/>
          </p:nvSpPr>
          <p:spPr bwMode="auto">
            <a:xfrm>
              <a:off x="3600" y="3024"/>
              <a:ext cx="0" cy="3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arrow" w="lg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Arc 113"/>
            <p:cNvSpPr>
              <a:spLocks/>
            </p:cNvSpPr>
            <p:nvPr/>
          </p:nvSpPr>
          <p:spPr bwMode="auto">
            <a:xfrm>
              <a:off x="4033" y="2113"/>
              <a:ext cx="768" cy="1249"/>
            </a:xfrm>
            <a:custGeom>
              <a:avLst/>
              <a:gdLst>
                <a:gd name="T0" fmla="*/ 0 w 30641"/>
                <a:gd name="T1" fmla="*/ 0 h 43200"/>
                <a:gd name="T2" fmla="*/ 0 w 30641"/>
                <a:gd name="T3" fmla="*/ 0 h 43200"/>
                <a:gd name="T4" fmla="*/ 0 w 30641"/>
                <a:gd name="T5" fmla="*/ 0 h 43200"/>
                <a:gd name="T6" fmla="*/ 0 60000 65536"/>
                <a:gd name="T7" fmla="*/ 0 60000 65536"/>
                <a:gd name="T8" fmla="*/ 0 60000 65536"/>
                <a:gd name="T9" fmla="*/ 0 w 30641"/>
                <a:gd name="T10" fmla="*/ 0 h 43200"/>
                <a:gd name="T11" fmla="*/ 30641 w 3064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41" h="43200" fill="none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</a:path>
                <a:path w="30641" h="43200" stroke="0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  <a:lnTo>
                    <a:pt x="9041" y="21600"/>
                  </a:lnTo>
                  <a:lnTo>
                    <a:pt x="0" y="198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2" name="Arc 114"/>
            <p:cNvSpPr>
              <a:spLocks/>
            </p:cNvSpPr>
            <p:nvPr/>
          </p:nvSpPr>
          <p:spPr bwMode="auto">
            <a:xfrm>
              <a:off x="4178" y="2113"/>
              <a:ext cx="191" cy="1249"/>
            </a:xfrm>
            <a:custGeom>
              <a:avLst/>
              <a:gdLst>
                <a:gd name="T0" fmla="*/ 0 w 21713"/>
                <a:gd name="T1" fmla="*/ 0 h 42911"/>
                <a:gd name="T2" fmla="*/ 0 w 21713"/>
                <a:gd name="T3" fmla="*/ 0 h 42911"/>
                <a:gd name="T4" fmla="*/ 0 w 21713"/>
                <a:gd name="T5" fmla="*/ 0 h 42911"/>
                <a:gd name="T6" fmla="*/ 0 60000 65536"/>
                <a:gd name="T7" fmla="*/ 0 60000 65536"/>
                <a:gd name="T8" fmla="*/ 0 60000 65536"/>
                <a:gd name="T9" fmla="*/ 0 w 21713"/>
                <a:gd name="T10" fmla="*/ 0 h 42911"/>
                <a:gd name="T11" fmla="*/ 21713 w 21713"/>
                <a:gd name="T12" fmla="*/ 42911 h 429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42911" fill="none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</a:path>
                <a:path w="21713" h="42911" stroke="0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  <a:lnTo>
                    <a:pt x="11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53" name="Group 115"/>
            <p:cNvGrpSpPr>
              <a:grpSpLocks/>
            </p:cNvGrpSpPr>
            <p:nvPr/>
          </p:nvGrpSpPr>
          <p:grpSpPr bwMode="auto">
            <a:xfrm>
              <a:off x="4175" y="2241"/>
              <a:ext cx="644" cy="1349"/>
              <a:chOff x="4175" y="2241"/>
              <a:chExt cx="644" cy="1349"/>
            </a:xfrm>
          </p:grpSpPr>
          <p:sp>
            <p:nvSpPr>
              <p:cNvPr id="1054" name="Rectangle 116"/>
              <p:cNvSpPr>
                <a:spLocks noChangeArrowheads="1"/>
              </p:cNvSpPr>
              <p:nvPr/>
            </p:nvSpPr>
            <p:spPr bwMode="auto">
              <a:xfrm>
                <a:off x="4502" y="3263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/>
                  <a:t>S</a:t>
                </a:r>
                <a:r>
                  <a:rPr lang="en-US" altLang="zh-CN" sz="2800" baseline="-25000"/>
                  <a:t>2</a:t>
                </a:r>
              </a:p>
            </p:txBody>
          </p:sp>
          <p:sp>
            <p:nvSpPr>
              <p:cNvPr id="1055" name="Line 117"/>
              <p:cNvSpPr>
                <a:spLocks noChangeShapeType="1"/>
              </p:cNvSpPr>
              <p:nvPr/>
            </p:nvSpPr>
            <p:spPr bwMode="auto">
              <a:xfrm flipH="1">
                <a:off x="4752" y="3312"/>
                <a:ext cx="48" cy="4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Line 118"/>
              <p:cNvSpPr>
                <a:spLocks noChangeShapeType="1"/>
              </p:cNvSpPr>
              <p:nvPr/>
            </p:nvSpPr>
            <p:spPr bwMode="auto">
              <a:xfrm>
                <a:off x="4224" y="278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Arc 119"/>
              <p:cNvSpPr>
                <a:spLocks/>
              </p:cNvSpPr>
              <p:nvPr/>
            </p:nvSpPr>
            <p:spPr bwMode="auto">
              <a:xfrm>
                <a:off x="4175" y="2257"/>
                <a:ext cx="566" cy="288"/>
              </a:xfrm>
              <a:custGeom>
                <a:avLst/>
                <a:gdLst>
                  <a:gd name="T0" fmla="*/ 0 w 21226"/>
                  <a:gd name="T1" fmla="*/ 0 h 21600"/>
                  <a:gd name="T2" fmla="*/ 0 w 21226"/>
                  <a:gd name="T3" fmla="*/ 0 h 21600"/>
                  <a:gd name="T4" fmla="*/ 0 w 2122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26"/>
                  <a:gd name="T10" fmla="*/ 0 h 21600"/>
                  <a:gd name="T11" fmla="*/ 21226 w 2122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26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</a:path>
                  <a:path w="21226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8" name="Arc 120"/>
              <p:cNvSpPr>
                <a:spLocks/>
              </p:cNvSpPr>
              <p:nvPr/>
            </p:nvSpPr>
            <p:spPr bwMode="auto">
              <a:xfrm>
                <a:off x="4223" y="2401"/>
                <a:ext cx="577" cy="288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9" name="Arc 121"/>
              <p:cNvSpPr>
                <a:spLocks/>
              </p:cNvSpPr>
              <p:nvPr/>
            </p:nvSpPr>
            <p:spPr bwMode="auto">
              <a:xfrm>
                <a:off x="4223" y="2545"/>
                <a:ext cx="577" cy="240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0" name="Arc 122"/>
              <p:cNvSpPr>
                <a:spLocks/>
              </p:cNvSpPr>
              <p:nvPr/>
            </p:nvSpPr>
            <p:spPr bwMode="auto">
              <a:xfrm>
                <a:off x="4223" y="2689"/>
                <a:ext cx="577" cy="96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1" name="Arc 123"/>
              <p:cNvSpPr>
                <a:spLocks/>
              </p:cNvSpPr>
              <p:nvPr/>
            </p:nvSpPr>
            <p:spPr bwMode="auto">
              <a:xfrm rot="10800000">
                <a:off x="4177" y="2833"/>
                <a:ext cx="624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2" name="Arc 124"/>
              <p:cNvSpPr>
                <a:spLocks/>
              </p:cNvSpPr>
              <p:nvPr/>
            </p:nvSpPr>
            <p:spPr bwMode="auto">
              <a:xfrm rot="10800000">
                <a:off x="4225" y="2833"/>
                <a:ext cx="57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3" name="Arc 125"/>
              <p:cNvSpPr>
                <a:spLocks/>
              </p:cNvSpPr>
              <p:nvPr/>
            </p:nvSpPr>
            <p:spPr bwMode="auto">
              <a:xfrm rot="10800000">
                <a:off x="4225" y="2737"/>
                <a:ext cx="576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4" name="Arc 126"/>
              <p:cNvSpPr>
                <a:spLocks/>
              </p:cNvSpPr>
              <p:nvPr/>
            </p:nvSpPr>
            <p:spPr bwMode="auto">
              <a:xfrm rot="10800000">
                <a:off x="4225" y="2737"/>
                <a:ext cx="57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5" name="Arc 127"/>
              <p:cNvSpPr>
                <a:spLocks/>
              </p:cNvSpPr>
              <p:nvPr/>
            </p:nvSpPr>
            <p:spPr bwMode="auto">
              <a:xfrm>
                <a:off x="4464" y="2241"/>
                <a:ext cx="240" cy="949"/>
              </a:xfrm>
              <a:custGeom>
                <a:avLst/>
                <a:gdLst>
                  <a:gd name="T0" fmla="*/ 0 w 21600"/>
                  <a:gd name="T1" fmla="*/ 0 h 34827"/>
                  <a:gd name="T2" fmla="*/ 0 w 21600"/>
                  <a:gd name="T3" fmla="*/ 0 h 34827"/>
                  <a:gd name="T4" fmla="*/ 0 w 21600"/>
                  <a:gd name="T5" fmla="*/ 0 h 348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827"/>
                  <a:gd name="T11" fmla="*/ 21600 w 21600"/>
                  <a:gd name="T12" fmla="*/ 34827 h 348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827" fill="none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</a:path>
                  <a:path w="21600" h="34827" stroke="0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  <a:lnTo>
                      <a:pt x="0" y="18661"/>
                    </a:lnTo>
                    <a:lnTo>
                      <a:pt x="10877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1" name="Group 128"/>
          <p:cNvGrpSpPr>
            <a:grpSpLocks/>
          </p:cNvGrpSpPr>
          <p:nvPr/>
        </p:nvGrpSpPr>
        <p:grpSpPr bwMode="auto">
          <a:xfrm>
            <a:off x="5029200" y="1295400"/>
            <a:ext cx="1371600" cy="641350"/>
            <a:chOff x="3024" y="2572"/>
            <a:chExt cx="864" cy="404"/>
          </a:xfrm>
        </p:grpSpPr>
        <p:sp>
          <p:nvSpPr>
            <p:cNvPr id="1048" name="Rectangle 129"/>
            <p:cNvSpPr>
              <a:spLocks noChangeArrowheads="1"/>
            </p:cNvSpPr>
            <p:nvPr/>
          </p:nvSpPr>
          <p:spPr bwMode="auto">
            <a:xfrm>
              <a:off x="3024" y="2572"/>
              <a:ext cx="3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/>
                <a:t>S</a:t>
              </a:r>
              <a:r>
                <a:rPr lang="en-US" altLang="zh-CN" sz="3600" baseline="-25000"/>
                <a:t>0</a:t>
              </a:r>
            </a:p>
          </p:txBody>
        </p:sp>
        <p:sp>
          <p:nvSpPr>
            <p:cNvPr id="1049" name="Line 130"/>
            <p:cNvSpPr>
              <a:spLocks noChangeShapeType="1"/>
            </p:cNvSpPr>
            <p:nvPr/>
          </p:nvSpPr>
          <p:spPr bwMode="auto">
            <a:xfrm flipV="1">
              <a:off x="3408" y="2592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915" name="Rectangle 131"/>
          <p:cNvSpPr>
            <a:spLocks noChangeArrowheads="1"/>
          </p:cNvSpPr>
          <p:nvPr/>
        </p:nvSpPr>
        <p:spPr bwMode="auto">
          <a:xfrm>
            <a:off x="0" y="692150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586541"/>
          </a:xfrm>
        </p:spPr>
        <p:txBody>
          <a:bodyPr/>
          <a:lstStyle/>
          <a:p>
            <a:pPr lvl="0" defTabSz="914400" eaLnBrk="1" hangingPunct="1"/>
            <a:r>
              <a:rPr lang="en-US" altLang="zh-CN" sz="36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§4.6 </a:t>
            </a:r>
            <a:r>
              <a:rPr lang="zh-CN" altLang="en-US" sz="36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麦克斯韦方程组 电磁波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utoUpdateAnimBg="0"/>
      <p:bldP spid="118813" grpId="0" autoUpdateAnimBg="0"/>
      <p:bldP spid="118814" grpId="0" autoUpdateAnimBg="0"/>
      <p:bldP spid="118815" grpId="0"/>
      <p:bldP spid="118818" grpId="0" autoUpdateAnimBg="0"/>
      <p:bldP spid="118821" grpId="0"/>
      <p:bldP spid="1188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267744" y="3140968"/>
            <a:ext cx="1409699" cy="52322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光速 </a:t>
            </a:r>
            <a:r>
              <a:rPr lang="en-US" altLang="zh-CN" sz="2800" i="1">
                <a:solidFill>
                  <a:srgbClr val="FF0000"/>
                </a:solidFill>
              </a:rPr>
              <a:t>c</a:t>
            </a:r>
            <a:endParaRPr lang="en-US" altLang="zh-CN"/>
          </a:p>
        </p:txBody>
      </p:sp>
      <p:sp>
        <p:nvSpPr>
          <p:cNvPr id="18455" name="Rectangle 4"/>
          <p:cNvSpPr>
            <a:spLocks noChangeArrowheads="1"/>
          </p:cNvSpPr>
          <p:nvPr/>
        </p:nvSpPr>
        <p:spPr bwMode="auto">
          <a:xfrm>
            <a:off x="468313" y="30827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电磁波是横波</a:t>
            </a:r>
          </a:p>
        </p:txBody>
      </p:sp>
      <p:grpSp>
        <p:nvGrpSpPr>
          <p:cNvPr id="18456" name="Group 95"/>
          <p:cNvGrpSpPr>
            <a:grpSpLocks/>
          </p:cNvGrpSpPr>
          <p:nvPr/>
        </p:nvGrpSpPr>
        <p:grpSpPr bwMode="auto">
          <a:xfrm>
            <a:off x="6302375" y="214313"/>
            <a:ext cx="2590800" cy="2351087"/>
            <a:chOff x="3970" y="135"/>
            <a:chExt cx="1632" cy="1481"/>
          </a:xfrm>
        </p:grpSpPr>
        <p:grpSp>
          <p:nvGrpSpPr>
            <p:cNvPr id="18506" name="Group 5"/>
            <p:cNvGrpSpPr>
              <a:grpSpLocks/>
            </p:cNvGrpSpPr>
            <p:nvPr/>
          </p:nvGrpSpPr>
          <p:grpSpPr bwMode="auto">
            <a:xfrm>
              <a:off x="3970" y="375"/>
              <a:ext cx="1632" cy="1008"/>
              <a:chOff x="3696" y="624"/>
              <a:chExt cx="1632" cy="1008"/>
            </a:xfrm>
          </p:grpSpPr>
          <p:sp>
            <p:nvSpPr>
              <p:cNvPr id="18510" name="Line 6"/>
              <p:cNvSpPr>
                <a:spLocks noChangeShapeType="1"/>
              </p:cNvSpPr>
              <p:nvPr/>
            </p:nvSpPr>
            <p:spPr bwMode="auto">
              <a:xfrm>
                <a:off x="4257" y="1161"/>
                <a:ext cx="10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51" name="Object 17"/>
              <p:cNvGraphicFramePr>
                <a:graphicFrameLocks/>
              </p:cNvGraphicFramePr>
              <p:nvPr/>
            </p:nvGraphicFramePr>
            <p:xfrm>
              <a:off x="5136" y="1248"/>
              <a:ext cx="18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26725" imgH="126725" progId="Equation.3">
                      <p:embed/>
                    </p:oleObj>
                  </mc:Choice>
                  <mc:Fallback>
                    <p:oleObj name="公式" r:id="rId2" imgW="126725" imgH="126725" progId="Equation.3">
                      <p:embed/>
                      <p:pic>
                        <p:nvPicPr>
                          <p:cNvPr id="18451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248"/>
                            <a:ext cx="189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2" name="Object 18"/>
              <p:cNvGraphicFramePr>
                <a:graphicFrameLocks/>
              </p:cNvGraphicFramePr>
              <p:nvPr/>
            </p:nvGraphicFramePr>
            <p:xfrm>
              <a:off x="3984" y="624"/>
              <a:ext cx="19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39579" imgH="164957" progId="Equation.3">
                      <p:embed/>
                    </p:oleObj>
                  </mc:Choice>
                  <mc:Fallback>
                    <p:oleObj name="公式" r:id="rId4" imgW="139579" imgH="164957" progId="Equation.3">
                      <p:embed/>
                      <p:pic>
                        <p:nvPicPr>
                          <p:cNvPr id="18452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624"/>
                            <a:ext cx="192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3" name="Object 19"/>
              <p:cNvGraphicFramePr>
                <a:graphicFrameLocks/>
              </p:cNvGraphicFramePr>
              <p:nvPr/>
            </p:nvGraphicFramePr>
            <p:xfrm>
              <a:off x="3696" y="1296"/>
              <a:ext cx="18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26725" imgH="126725" progId="Equation.3">
                      <p:embed/>
                    </p:oleObj>
                  </mc:Choice>
                  <mc:Fallback>
                    <p:oleObj name="公式" r:id="rId6" imgW="126725" imgH="126725" progId="Equation.3">
                      <p:embed/>
                      <p:pic>
                        <p:nvPicPr>
                          <p:cNvPr id="18453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96"/>
                            <a:ext cx="189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11" name="Line 10"/>
              <p:cNvSpPr>
                <a:spLocks noChangeShapeType="1"/>
              </p:cNvSpPr>
              <p:nvPr/>
            </p:nvSpPr>
            <p:spPr bwMode="auto">
              <a:xfrm flipH="1">
                <a:off x="3792" y="1152"/>
                <a:ext cx="48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2" name="Line 11"/>
              <p:cNvSpPr>
                <a:spLocks noChangeShapeType="1"/>
              </p:cNvSpPr>
              <p:nvPr/>
            </p:nvSpPr>
            <p:spPr bwMode="auto">
              <a:xfrm flipV="1">
                <a:off x="4272" y="62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448" name="Object 14"/>
            <p:cNvGraphicFramePr>
              <a:graphicFrameLocks/>
            </p:cNvGraphicFramePr>
            <p:nvPr/>
          </p:nvGraphicFramePr>
          <p:xfrm>
            <a:off x="4642" y="135"/>
            <a:ext cx="41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957" imgH="190335" progId="Equation.DSMT4">
                    <p:embed/>
                  </p:oleObj>
                </mc:Choice>
                <mc:Fallback>
                  <p:oleObj name="Equation" r:id="rId8" imgW="164957" imgH="190335" progId="Equation.DSMT4">
                    <p:embed/>
                    <p:pic>
                      <p:nvPicPr>
                        <p:cNvPr id="18448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135"/>
                          <a:ext cx="41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5"/>
            <p:cNvGraphicFramePr>
              <a:graphicFrameLocks/>
            </p:cNvGraphicFramePr>
            <p:nvPr/>
          </p:nvGraphicFramePr>
          <p:xfrm>
            <a:off x="4354" y="1287"/>
            <a:ext cx="28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0417" imgH="190417" progId="Equation.3">
                    <p:embed/>
                  </p:oleObj>
                </mc:Choice>
                <mc:Fallback>
                  <p:oleObj name="公式" r:id="rId10" imgW="190417" imgH="190417" progId="Equation.3">
                    <p:embed/>
                    <p:pic>
                      <p:nvPicPr>
                        <p:cNvPr id="18449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1287"/>
                          <a:ext cx="28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6"/>
            <p:cNvGraphicFramePr>
              <a:graphicFrameLocks/>
            </p:cNvGraphicFramePr>
            <p:nvPr/>
          </p:nvGraphicFramePr>
          <p:xfrm>
            <a:off x="5074" y="519"/>
            <a:ext cx="263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9579" imgH="177646" progId="Equation.3">
                    <p:embed/>
                  </p:oleObj>
                </mc:Choice>
                <mc:Fallback>
                  <p:oleObj name="公式" r:id="rId12" imgW="139579" imgH="177646" progId="Equation.3">
                    <p:embed/>
                    <p:pic>
                      <p:nvPicPr>
                        <p:cNvPr id="1845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4" y="519"/>
                          <a:ext cx="263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7" name="Freeform 15"/>
            <p:cNvSpPr>
              <a:spLocks/>
            </p:cNvSpPr>
            <p:nvPr/>
          </p:nvSpPr>
          <p:spPr bwMode="auto">
            <a:xfrm>
              <a:off x="4670" y="567"/>
              <a:ext cx="1" cy="344"/>
            </a:xfrm>
            <a:custGeom>
              <a:avLst/>
              <a:gdLst>
                <a:gd name="T0" fmla="*/ 0 w 1"/>
                <a:gd name="T1" fmla="*/ 344 h 344"/>
                <a:gd name="T2" fmla="*/ 0 w 1"/>
                <a:gd name="T3" fmla="*/ 0 h 344"/>
                <a:gd name="T4" fmla="*/ 0 60000 65536"/>
                <a:gd name="T5" fmla="*/ 0 60000 65536"/>
                <a:gd name="T6" fmla="*/ 0 w 1"/>
                <a:gd name="T7" fmla="*/ 0 h 344"/>
                <a:gd name="T8" fmla="*/ 1 w 1"/>
                <a:gd name="T9" fmla="*/ 344 h 3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44">
                  <a:moveTo>
                    <a:pt x="0" y="34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08" name="Freeform 16"/>
            <p:cNvSpPr>
              <a:spLocks/>
            </p:cNvSpPr>
            <p:nvPr/>
          </p:nvSpPr>
          <p:spPr bwMode="auto">
            <a:xfrm>
              <a:off x="4414" y="907"/>
              <a:ext cx="252" cy="314"/>
            </a:xfrm>
            <a:custGeom>
              <a:avLst/>
              <a:gdLst>
                <a:gd name="T0" fmla="*/ 0 w 252"/>
                <a:gd name="T1" fmla="*/ 314 h 314"/>
                <a:gd name="T2" fmla="*/ 252 w 252"/>
                <a:gd name="T3" fmla="*/ 0 h 314"/>
                <a:gd name="T4" fmla="*/ 0 60000 65536"/>
                <a:gd name="T5" fmla="*/ 0 60000 65536"/>
                <a:gd name="T6" fmla="*/ 0 w 252"/>
                <a:gd name="T7" fmla="*/ 0 h 314"/>
                <a:gd name="T8" fmla="*/ 252 w 252"/>
                <a:gd name="T9" fmla="*/ 314 h 3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314">
                  <a:moveTo>
                    <a:pt x="0" y="314"/>
                  </a:moveTo>
                  <a:lnTo>
                    <a:pt x="252" y="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09" name="Freeform 17"/>
            <p:cNvSpPr>
              <a:spLocks/>
            </p:cNvSpPr>
            <p:nvPr/>
          </p:nvSpPr>
          <p:spPr bwMode="auto">
            <a:xfrm>
              <a:off x="4674" y="907"/>
              <a:ext cx="384" cy="8"/>
            </a:xfrm>
            <a:custGeom>
              <a:avLst/>
              <a:gdLst>
                <a:gd name="T0" fmla="*/ 0 w 384"/>
                <a:gd name="T1" fmla="*/ 0 h 8"/>
                <a:gd name="T2" fmla="*/ 384 w 384"/>
                <a:gd name="T3" fmla="*/ 8 h 8"/>
                <a:gd name="T4" fmla="*/ 0 60000 65536"/>
                <a:gd name="T5" fmla="*/ 0 60000 65536"/>
                <a:gd name="T6" fmla="*/ 0 w 384"/>
                <a:gd name="T7" fmla="*/ 0 h 8"/>
                <a:gd name="T8" fmla="*/ 384 w 38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8">
                  <a:moveTo>
                    <a:pt x="0" y="0"/>
                  </a:moveTo>
                  <a:lnTo>
                    <a:pt x="384" y="8"/>
                  </a:lnTo>
                </a:path>
              </a:pathLst>
            </a:cu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8457" name="Group 94"/>
          <p:cNvGrpSpPr>
            <a:grpSpLocks/>
          </p:cNvGrpSpPr>
          <p:nvPr/>
        </p:nvGrpSpPr>
        <p:grpSpPr bwMode="auto">
          <a:xfrm>
            <a:off x="3276600" y="260648"/>
            <a:ext cx="2801938" cy="635000"/>
            <a:chOff x="2064" y="225"/>
            <a:chExt cx="1765" cy="400"/>
          </a:xfrm>
        </p:grpSpPr>
        <p:graphicFrame>
          <p:nvGraphicFramePr>
            <p:cNvPr id="18446" name="Object 12"/>
            <p:cNvGraphicFramePr>
              <a:graphicFrameLocks noChangeAspect="1"/>
            </p:cNvGraphicFramePr>
            <p:nvPr/>
          </p:nvGraphicFramePr>
          <p:xfrm>
            <a:off x="2064" y="225"/>
            <a:ext cx="62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68300" imgH="228600" progId="Equation.3">
                    <p:embed/>
                  </p:oleObj>
                </mc:Choice>
                <mc:Fallback>
                  <p:oleObj name="公式" r:id="rId14" imgW="368300" imgH="228600" progId="Equation.3">
                    <p:embed/>
                    <p:pic>
                      <p:nvPicPr>
                        <p:cNvPr id="1844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5"/>
                          <a:ext cx="62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3"/>
            <p:cNvGraphicFramePr>
              <a:graphicFrameLocks noChangeAspect="1"/>
            </p:cNvGraphicFramePr>
            <p:nvPr/>
          </p:nvGraphicFramePr>
          <p:xfrm>
            <a:off x="3168" y="240"/>
            <a:ext cx="66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93529" imgH="228501" progId="Equation.3">
                    <p:embed/>
                  </p:oleObj>
                </mc:Choice>
                <mc:Fallback>
                  <p:oleObj name="公式" r:id="rId16" imgW="393529" imgH="228501" progId="Equation.3">
                    <p:embed/>
                    <p:pic>
                      <p:nvPicPr>
                        <p:cNvPr id="1844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0"/>
                          <a:ext cx="66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84213" y="908720"/>
            <a:ext cx="1936750" cy="522287"/>
            <a:chOff x="432" y="1776"/>
            <a:chExt cx="1220" cy="329"/>
          </a:xfrm>
        </p:grpSpPr>
        <p:graphicFrame>
          <p:nvGraphicFramePr>
            <p:cNvPr id="18444" name="Object 10"/>
            <p:cNvGraphicFramePr>
              <a:graphicFrameLocks/>
            </p:cNvGraphicFramePr>
            <p:nvPr/>
          </p:nvGraphicFramePr>
          <p:xfrm>
            <a:off x="432" y="1776"/>
            <a:ext cx="41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64957" imgH="190335" progId="Equation.3">
                    <p:embed/>
                  </p:oleObj>
                </mc:Choice>
                <mc:Fallback>
                  <p:oleObj name="公式" r:id="rId18" imgW="164957" imgH="190335" progId="Equation.3">
                    <p:embed/>
                    <p:pic>
                      <p:nvPicPr>
                        <p:cNvPr id="18444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776"/>
                          <a:ext cx="41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1"/>
            <p:cNvGraphicFramePr>
              <a:graphicFrameLocks/>
            </p:cNvGraphicFramePr>
            <p:nvPr/>
          </p:nvGraphicFramePr>
          <p:xfrm>
            <a:off x="864" y="1776"/>
            <a:ext cx="28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90417" imgH="190417" progId="Equation.3">
                    <p:embed/>
                  </p:oleObj>
                </mc:Choice>
                <mc:Fallback>
                  <p:oleObj name="公式" r:id="rId19" imgW="190417" imgH="190417" progId="Equation.3">
                    <p:embed/>
                    <p:pic>
                      <p:nvPicPr>
                        <p:cNvPr id="18445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776"/>
                          <a:ext cx="28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5" name="Text Box 23"/>
            <p:cNvSpPr txBox="1">
              <a:spLocks noChangeArrowheads="1"/>
            </p:cNvSpPr>
            <p:nvPr/>
          </p:nvSpPr>
          <p:spPr bwMode="auto">
            <a:xfrm>
              <a:off x="624" y="1802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与       同相</a:t>
              </a:r>
            </a:p>
          </p:txBody>
        </p:sp>
      </p:grpSp>
      <p:graphicFrame>
        <p:nvGraphicFramePr>
          <p:cNvPr id="168960" name="Object 0"/>
          <p:cNvGraphicFramePr>
            <a:graphicFrameLocks noChangeAspect="1"/>
          </p:cNvGraphicFramePr>
          <p:nvPr/>
        </p:nvGraphicFramePr>
        <p:xfrm>
          <a:off x="2946400" y="908720"/>
          <a:ext cx="1770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60113" imgH="203112" progId="Equation.DSMT4">
                  <p:embed/>
                </p:oleObj>
              </mc:Choice>
              <mc:Fallback>
                <p:oleObj name="Equation" r:id="rId20" imgW="660113" imgH="203112" progId="Equation.DSMT4">
                  <p:embed/>
                  <p:pic>
                    <p:nvPicPr>
                      <p:cNvPr id="1689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908720"/>
                        <a:ext cx="17700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1322388" y="4505325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 flipV="1">
            <a:off x="1322388" y="29051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 flipH="1">
            <a:off x="179388" y="45053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6083300" y="40290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x</a:t>
            </a:r>
            <a:endParaRPr lang="en-US" altLang="zh-CN"/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1246188" y="2405831"/>
            <a:ext cx="493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y</a:t>
            </a:r>
            <a:endParaRPr lang="en-US" altLang="zh-CN"/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484188" y="5267325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z</a:t>
            </a:r>
            <a:endParaRPr lang="en-US" altLang="zh-CN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865188" y="42005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O</a:t>
            </a:r>
            <a:endParaRPr lang="en-US" altLang="zh-CN"/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1627188" y="3057525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957" imgH="203024" progId="Equation.DSMT4">
                  <p:embed/>
                </p:oleObj>
              </mc:Choice>
              <mc:Fallback>
                <p:oleObj name="Equation" r:id="rId22" imgW="164957" imgH="203024" progId="Equation.DSMT4">
                  <p:embed/>
                  <p:pic>
                    <p:nvPicPr>
                      <p:cNvPr id="168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057525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295400" y="3657600"/>
            <a:ext cx="4114800" cy="1701800"/>
            <a:chOff x="1200" y="1239"/>
            <a:chExt cx="2592" cy="1072"/>
          </a:xfrm>
        </p:grpSpPr>
        <p:sp>
          <p:nvSpPr>
            <p:cNvPr id="18492" name="Freeform 34"/>
            <p:cNvSpPr>
              <a:spLocks/>
            </p:cNvSpPr>
            <p:nvPr/>
          </p:nvSpPr>
          <p:spPr bwMode="auto">
            <a:xfrm>
              <a:off x="1200" y="1239"/>
              <a:ext cx="2592" cy="1072"/>
            </a:xfrm>
            <a:custGeom>
              <a:avLst/>
              <a:gdLst>
                <a:gd name="T0" fmla="*/ 0 w 2592"/>
                <a:gd name="T1" fmla="*/ 537 h 1072"/>
                <a:gd name="T2" fmla="*/ 120 w 2592"/>
                <a:gd name="T3" fmla="*/ 255 h 1072"/>
                <a:gd name="T4" fmla="*/ 330 w 2592"/>
                <a:gd name="T5" fmla="*/ 3 h 1072"/>
                <a:gd name="T6" fmla="*/ 546 w 2592"/>
                <a:gd name="T7" fmla="*/ 273 h 1072"/>
                <a:gd name="T8" fmla="*/ 654 w 2592"/>
                <a:gd name="T9" fmla="*/ 531 h 1072"/>
                <a:gd name="T10" fmla="*/ 780 w 2592"/>
                <a:gd name="T11" fmla="*/ 825 h 1072"/>
                <a:gd name="T12" fmla="*/ 978 w 2592"/>
                <a:gd name="T13" fmla="*/ 1071 h 1072"/>
                <a:gd name="T14" fmla="*/ 1170 w 2592"/>
                <a:gd name="T15" fmla="*/ 819 h 1072"/>
                <a:gd name="T16" fmla="*/ 1296 w 2592"/>
                <a:gd name="T17" fmla="*/ 537 h 1072"/>
                <a:gd name="T18" fmla="*/ 1422 w 2592"/>
                <a:gd name="T19" fmla="*/ 243 h 1072"/>
                <a:gd name="T20" fmla="*/ 1626 w 2592"/>
                <a:gd name="T21" fmla="*/ 9 h 1072"/>
                <a:gd name="T22" fmla="*/ 1836 w 2592"/>
                <a:gd name="T23" fmla="*/ 261 h 1072"/>
                <a:gd name="T24" fmla="*/ 1956 w 2592"/>
                <a:gd name="T25" fmla="*/ 549 h 1072"/>
                <a:gd name="T26" fmla="*/ 2076 w 2592"/>
                <a:gd name="T27" fmla="*/ 819 h 1072"/>
                <a:gd name="T28" fmla="*/ 2274 w 2592"/>
                <a:gd name="T29" fmla="*/ 1047 h 1072"/>
                <a:gd name="T30" fmla="*/ 2454 w 2592"/>
                <a:gd name="T31" fmla="*/ 813 h 1072"/>
                <a:gd name="T32" fmla="*/ 2592 w 2592"/>
                <a:gd name="T33" fmla="*/ 537 h 10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92"/>
                <a:gd name="T52" fmla="*/ 0 h 1072"/>
                <a:gd name="T53" fmla="*/ 2592 w 2592"/>
                <a:gd name="T54" fmla="*/ 1072 h 10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92" h="1072">
                  <a:moveTo>
                    <a:pt x="0" y="537"/>
                  </a:moveTo>
                  <a:cubicBezTo>
                    <a:pt x="20" y="490"/>
                    <a:pt x="65" y="344"/>
                    <a:pt x="120" y="255"/>
                  </a:cubicBezTo>
                  <a:cubicBezTo>
                    <a:pt x="175" y="166"/>
                    <a:pt x="259" y="0"/>
                    <a:pt x="330" y="3"/>
                  </a:cubicBezTo>
                  <a:cubicBezTo>
                    <a:pt x="401" y="6"/>
                    <a:pt x="492" y="185"/>
                    <a:pt x="546" y="273"/>
                  </a:cubicBezTo>
                  <a:cubicBezTo>
                    <a:pt x="600" y="361"/>
                    <a:pt x="615" y="439"/>
                    <a:pt x="654" y="531"/>
                  </a:cubicBezTo>
                  <a:cubicBezTo>
                    <a:pt x="693" y="623"/>
                    <a:pt x="726" y="735"/>
                    <a:pt x="780" y="825"/>
                  </a:cubicBezTo>
                  <a:cubicBezTo>
                    <a:pt x="834" y="915"/>
                    <a:pt x="913" y="1072"/>
                    <a:pt x="978" y="1071"/>
                  </a:cubicBezTo>
                  <a:cubicBezTo>
                    <a:pt x="1043" y="1070"/>
                    <a:pt x="1117" y="908"/>
                    <a:pt x="1170" y="819"/>
                  </a:cubicBezTo>
                  <a:cubicBezTo>
                    <a:pt x="1223" y="730"/>
                    <a:pt x="1254" y="633"/>
                    <a:pt x="1296" y="537"/>
                  </a:cubicBezTo>
                  <a:cubicBezTo>
                    <a:pt x="1338" y="441"/>
                    <a:pt x="1367" y="331"/>
                    <a:pt x="1422" y="243"/>
                  </a:cubicBezTo>
                  <a:cubicBezTo>
                    <a:pt x="1477" y="155"/>
                    <a:pt x="1557" y="6"/>
                    <a:pt x="1626" y="9"/>
                  </a:cubicBezTo>
                  <a:cubicBezTo>
                    <a:pt x="1695" y="12"/>
                    <a:pt x="1781" y="171"/>
                    <a:pt x="1836" y="261"/>
                  </a:cubicBezTo>
                  <a:cubicBezTo>
                    <a:pt x="1891" y="351"/>
                    <a:pt x="1916" y="456"/>
                    <a:pt x="1956" y="549"/>
                  </a:cubicBezTo>
                  <a:cubicBezTo>
                    <a:pt x="1996" y="642"/>
                    <a:pt x="2023" y="736"/>
                    <a:pt x="2076" y="819"/>
                  </a:cubicBezTo>
                  <a:cubicBezTo>
                    <a:pt x="2129" y="902"/>
                    <a:pt x="2211" y="1048"/>
                    <a:pt x="2274" y="1047"/>
                  </a:cubicBezTo>
                  <a:cubicBezTo>
                    <a:pt x="2337" y="1046"/>
                    <a:pt x="2401" y="898"/>
                    <a:pt x="2454" y="813"/>
                  </a:cubicBezTo>
                  <a:cubicBezTo>
                    <a:pt x="2507" y="728"/>
                    <a:pt x="2563" y="594"/>
                    <a:pt x="2592" y="537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93" name="Line 35"/>
            <p:cNvSpPr>
              <a:spLocks noChangeShapeType="1"/>
            </p:cNvSpPr>
            <p:nvPr/>
          </p:nvSpPr>
          <p:spPr bwMode="auto">
            <a:xfrm flipV="1">
              <a:off x="1344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36"/>
            <p:cNvSpPr>
              <a:spLocks noChangeShapeType="1"/>
            </p:cNvSpPr>
            <p:nvPr/>
          </p:nvSpPr>
          <p:spPr bwMode="auto">
            <a:xfrm flipV="1">
              <a:off x="1524" y="1248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Line 37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38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7" name="Line 39"/>
            <p:cNvSpPr>
              <a:spLocks noChangeShapeType="1"/>
            </p:cNvSpPr>
            <p:nvPr/>
          </p:nvSpPr>
          <p:spPr bwMode="auto">
            <a:xfrm flipV="1">
              <a:off x="2172" y="1776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Line 40"/>
            <p:cNvSpPr>
              <a:spLocks noChangeShapeType="1"/>
            </p:cNvSpPr>
            <p:nvPr/>
          </p:nvSpPr>
          <p:spPr bwMode="auto">
            <a:xfrm flipV="1">
              <a:off x="2352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Line 41"/>
            <p:cNvSpPr>
              <a:spLocks noChangeShapeType="1"/>
            </p:cNvSpPr>
            <p:nvPr/>
          </p:nvSpPr>
          <p:spPr bwMode="auto">
            <a:xfrm flipV="1">
              <a:off x="2640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0" name="Line 42"/>
            <p:cNvSpPr>
              <a:spLocks noChangeShapeType="1"/>
            </p:cNvSpPr>
            <p:nvPr/>
          </p:nvSpPr>
          <p:spPr bwMode="auto">
            <a:xfrm flipV="1">
              <a:off x="2820" y="1248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1" name="Line 43"/>
            <p:cNvSpPr>
              <a:spLocks noChangeShapeType="1"/>
            </p:cNvSpPr>
            <p:nvPr/>
          </p:nvSpPr>
          <p:spPr bwMode="auto">
            <a:xfrm flipV="1">
              <a:off x="3019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Line 44"/>
            <p:cNvSpPr>
              <a:spLocks noChangeShapeType="1"/>
            </p:cNvSpPr>
            <p:nvPr/>
          </p:nvSpPr>
          <p:spPr bwMode="auto">
            <a:xfrm flipV="1">
              <a:off x="3312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45"/>
            <p:cNvSpPr>
              <a:spLocks noChangeShapeType="1"/>
            </p:cNvSpPr>
            <p:nvPr/>
          </p:nvSpPr>
          <p:spPr bwMode="auto">
            <a:xfrm flipV="1">
              <a:off x="3468" y="1776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Line 4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163638" y="3816350"/>
            <a:ext cx="4435475" cy="1781175"/>
            <a:chOff x="1100" y="1342"/>
            <a:chExt cx="2794" cy="1122"/>
          </a:xfrm>
        </p:grpSpPr>
        <p:sp>
          <p:nvSpPr>
            <p:cNvPr id="18475" name="Line 48"/>
            <p:cNvSpPr>
              <a:spLocks noChangeShapeType="1"/>
            </p:cNvSpPr>
            <p:nvPr/>
          </p:nvSpPr>
          <p:spPr bwMode="auto">
            <a:xfrm>
              <a:off x="1848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49"/>
            <p:cNvSpPr>
              <a:spLocks noChangeShapeType="1"/>
            </p:cNvSpPr>
            <p:nvPr/>
          </p:nvSpPr>
          <p:spPr bwMode="auto">
            <a:xfrm>
              <a:off x="2496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50"/>
            <p:cNvSpPr>
              <a:spLocks noChangeShapeType="1"/>
            </p:cNvSpPr>
            <p:nvPr/>
          </p:nvSpPr>
          <p:spPr bwMode="auto">
            <a:xfrm>
              <a:off x="3144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51"/>
            <p:cNvSpPr>
              <a:spLocks noChangeShapeType="1"/>
            </p:cNvSpPr>
            <p:nvPr/>
          </p:nvSpPr>
          <p:spPr bwMode="auto">
            <a:xfrm>
              <a:off x="3792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52"/>
            <p:cNvSpPr>
              <a:spLocks noChangeShapeType="1"/>
            </p:cNvSpPr>
            <p:nvPr/>
          </p:nvSpPr>
          <p:spPr bwMode="auto">
            <a:xfrm flipH="1">
              <a:off x="1200" y="177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53"/>
            <p:cNvSpPr>
              <a:spLocks noChangeShapeType="1"/>
            </p:cNvSpPr>
            <p:nvPr/>
          </p:nvSpPr>
          <p:spPr bwMode="auto">
            <a:xfrm flipH="1">
              <a:off x="1200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54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55"/>
            <p:cNvSpPr>
              <a:spLocks noChangeShapeType="1"/>
            </p:cNvSpPr>
            <p:nvPr/>
          </p:nvSpPr>
          <p:spPr bwMode="auto">
            <a:xfrm flipH="1">
              <a:off x="2016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56"/>
            <p:cNvSpPr>
              <a:spLocks noChangeShapeType="1"/>
            </p:cNvSpPr>
            <p:nvPr/>
          </p:nvSpPr>
          <p:spPr bwMode="auto">
            <a:xfrm flipH="1">
              <a:off x="2160" y="139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Line 57"/>
            <p:cNvSpPr>
              <a:spLocks noChangeShapeType="1"/>
            </p:cNvSpPr>
            <p:nvPr/>
          </p:nvSpPr>
          <p:spPr bwMode="auto">
            <a:xfrm flipH="1">
              <a:off x="2352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58"/>
            <p:cNvSpPr>
              <a:spLocks noChangeShapeType="1"/>
            </p:cNvSpPr>
            <p:nvPr/>
          </p:nvSpPr>
          <p:spPr bwMode="auto">
            <a:xfrm flipH="1">
              <a:off x="2496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59"/>
            <p:cNvSpPr>
              <a:spLocks noChangeShapeType="1"/>
            </p:cNvSpPr>
            <p:nvPr/>
          </p:nvSpPr>
          <p:spPr bwMode="auto">
            <a:xfrm flipH="1">
              <a:off x="2496" y="177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Line 60"/>
            <p:cNvSpPr>
              <a:spLocks noChangeShapeType="1"/>
            </p:cNvSpPr>
            <p:nvPr/>
          </p:nvSpPr>
          <p:spPr bwMode="auto">
            <a:xfrm flipH="1">
              <a:off x="2880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8" name="Line 61"/>
            <p:cNvSpPr>
              <a:spLocks noChangeShapeType="1"/>
            </p:cNvSpPr>
            <p:nvPr/>
          </p:nvSpPr>
          <p:spPr bwMode="auto">
            <a:xfrm flipH="1">
              <a:off x="3312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62"/>
            <p:cNvSpPr>
              <a:spLocks noChangeShapeType="1"/>
            </p:cNvSpPr>
            <p:nvPr/>
          </p:nvSpPr>
          <p:spPr bwMode="auto">
            <a:xfrm flipH="1">
              <a:off x="3456" y="134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Line 63"/>
            <p:cNvSpPr>
              <a:spLocks noChangeShapeType="1"/>
            </p:cNvSpPr>
            <p:nvPr/>
          </p:nvSpPr>
          <p:spPr bwMode="auto">
            <a:xfrm flipH="1">
              <a:off x="3648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Freeform 64"/>
            <p:cNvSpPr>
              <a:spLocks/>
            </p:cNvSpPr>
            <p:nvPr/>
          </p:nvSpPr>
          <p:spPr bwMode="auto">
            <a:xfrm>
              <a:off x="1100" y="1342"/>
              <a:ext cx="2794" cy="879"/>
            </a:xfrm>
            <a:custGeom>
              <a:avLst/>
              <a:gdLst>
                <a:gd name="T0" fmla="*/ 106 w 2794"/>
                <a:gd name="T1" fmla="*/ 440 h 879"/>
                <a:gd name="T2" fmla="*/ 100 w 2794"/>
                <a:gd name="T3" fmla="*/ 878 h 879"/>
                <a:gd name="T4" fmla="*/ 705 w 2794"/>
                <a:gd name="T5" fmla="*/ 447 h 879"/>
                <a:gd name="T6" fmla="*/ 1390 w 2794"/>
                <a:gd name="T7" fmla="*/ 50 h 879"/>
                <a:gd name="T8" fmla="*/ 1389 w 2794"/>
                <a:gd name="T9" fmla="*/ 435 h 879"/>
                <a:gd name="T10" fmla="*/ 1408 w 2794"/>
                <a:gd name="T11" fmla="*/ 866 h 879"/>
                <a:gd name="T12" fmla="*/ 2062 w 2794"/>
                <a:gd name="T13" fmla="*/ 434 h 879"/>
                <a:gd name="T14" fmla="*/ 2686 w 2794"/>
                <a:gd name="T15" fmla="*/ 2 h 879"/>
                <a:gd name="T16" fmla="*/ 2710 w 2794"/>
                <a:gd name="T17" fmla="*/ 446 h 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94"/>
                <a:gd name="T28" fmla="*/ 0 h 879"/>
                <a:gd name="T29" fmla="*/ 2794 w 2794"/>
                <a:gd name="T30" fmla="*/ 879 h 8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94" h="879">
                  <a:moveTo>
                    <a:pt x="106" y="440"/>
                  </a:moveTo>
                  <a:cubicBezTo>
                    <a:pt x="105" y="513"/>
                    <a:pt x="0" y="877"/>
                    <a:pt x="100" y="878"/>
                  </a:cubicBezTo>
                  <a:cubicBezTo>
                    <a:pt x="200" y="879"/>
                    <a:pt x="490" y="585"/>
                    <a:pt x="705" y="447"/>
                  </a:cubicBezTo>
                  <a:cubicBezTo>
                    <a:pt x="920" y="309"/>
                    <a:pt x="1276" y="52"/>
                    <a:pt x="1390" y="50"/>
                  </a:cubicBezTo>
                  <a:cubicBezTo>
                    <a:pt x="1504" y="48"/>
                    <a:pt x="1386" y="299"/>
                    <a:pt x="1389" y="435"/>
                  </a:cubicBezTo>
                  <a:cubicBezTo>
                    <a:pt x="1392" y="571"/>
                    <a:pt x="1296" y="866"/>
                    <a:pt x="1408" y="866"/>
                  </a:cubicBezTo>
                  <a:cubicBezTo>
                    <a:pt x="1520" y="866"/>
                    <a:pt x="1849" y="578"/>
                    <a:pt x="2062" y="434"/>
                  </a:cubicBezTo>
                  <a:cubicBezTo>
                    <a:pt x="2275" y="290"/>
                    <a:pt x="2578" y="0"/>
                    <a:pt x="2686" y="2"/>
                  </a:cubicBezTo>
                  <a:cubicBezTo>
                    <a:pt x="2794" y="4"/>
                    <a:pt x="2705" y="354"/>
                    <a:pt x="2710" y="446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8443" name="Object 9"/>
            <p:cNvGraphicFramePr>
              <a:graphicFrameLocks noChangeAspect="1"/>
            </p:cNvGraphicFramePr>
            <p:nvPr/>
          </p:nvGraphicFramePr>
          <p:xfrm>
            <a:off x="1248" y="2208"/>
            <a:ext cx="24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90417" imgH="203112" progId="Equation.3">
                    <p:embed/>
                  </p:oleObj>
                </mc:Choice>
                <mc:Fallback>
                  <p:oleObj name="公式" r:id="rId24" imgW="190417" imgH="203112" progId="Equation.3">
                    <p:embed/>
                    <p:pic>
                      <p:nvPicPr>
                        <p:cNvPr id="1844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08"/>
                          <a:ext cx="24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82" name="Line 66"/>
          <p:cNvSpPr>
            <a:spLocks noChangeShapeType="1"/>
          </p:cNvSpPr>
          <p:nvPr/>
        </p:nvSpPr>
        <p:spPr bwMode="auto">
          <a:xfrm>
            <a:off x="2236788" y="3667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62" name="Object 2"/>
          <p:cNvGraphicFramePr>
            <a:graphicFrameLocks/>
          </p:cNvGraphicFramePr>
          <p:nvPr/>
        </p:nvGraphicFramePr>
        <p:xfrm>
          <a:off x="3025700" y="1737097"/>
          <a:ext cx="23383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98197" imgH="215806" progId="Equation.DSMT4">
                  <p:embed/>
                </p:oleObj>
              </mc:Choice>
              <mc:Fallback>
                <p:oleObj name="Equation" r:id="rId26" imgW="698197" imgH="215806" progId="Equation.DSMT4">
                  <p:embed/>
                  <p:pic>
                    <p:nvPicPr>
                      <p:cNvPr id="16896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00" y="1737097"/>
                        <a:ext cx="2338388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" y="1557334"/>
            <a:ext cx="3962400" cy="1490660"/>
            <a:chOff x="2256" y="2220"/>
            <a:chExt cx="2496" cy="939"/>
          </a:xfrm>
        </p:grpSpPr>
        <p:sp>
          <p:nvSpPr>
            <p:cNvPr id="18473" name="Rectangle 69"/>
            <p:cNvSpPr>
              <a:spLocks noChangeArrowheads="1"/>
            </p:cNvSpPr>
            <p:nvPr/>
          </p:nvSpPr>
          <p:spPr bwMode="auto">
            <a:xfrm>
              <a:off x="2256" y="2220"/>
              <a:ext cx="172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33"/>
                  </a:solidFill>
                  <a:latin typeface="宋体" panose="02010600030101010101" pitchFamily="2" charset="-122"/>
                </a:rPr>
                <a:t>能流密度矢量</a:t>
              </a:r>
              <a:br>
                <a:rPr lang="en-US" altLang="zh-CN" sz="2800">
                  <a:solidFill>
                    <a:srgbClr val="FF0033"/>
                  </a:solidFill>
                  <a:latin typeface="宋体" panose="02010600030101010101" pitchFamily="2" charset="-122"/>
                </a:rPr>
              </a:br>
              <a:r>
                <a:rPr lang="en-US" altLang="zh-CN" sz="2800">
                  <a:solidFill>
                    <a:srgbClr val="FF0033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800">
                  <a:solidFill>
                    <a:srgbClr val="FF0033"/>
                  </a:solidFill>
                  <a:latin typeface="宋体" panose="02010600030101010101" pitchFamily="2" charset="-122"/>
                </a:rPr>
                <a:t>波印廷矢量</a:t>
              </a:r>
              <a:r>
                <a:rPr lang="en-US" altLang="zh-CN" sz="2800">
                  <a:solidFill>
                    <a:srgbClr val="FF0033"/>
                  </a:solidFill>
                  <a:latin typeface="宋体" panose="02010600030101010101" pitchFamily="2" charset="-122"/>
                </a:rPr>
                <a:t>)</a:t>
              </a:r>
              <a:endParaRPr lang="zh-CN" altLang="en-US" sz="2800">
                <a:solidFill>
                  <a:srgbClr val="FF0033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4" name="Rectangle 70"/>
            <p:cNvSpPr>
              <a:spLocks noChangeArrowheads="1"/>
            </p:cNvSpPr>
            <p:nvPr/>
          </p:nvSpPr>
          <p:spPr bwMode="auto">
            <a:xfrm>
              <a:off x="2304" y="2832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6588125" y="2781300"/>
          <a:ext cx="762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90" imgH="418918" progId="Equation.DSMT4">
                  <p:embed/>
                </p:oleObj>
              </mc:Choice>
              <mc:Fallback>
                <p:oleObj name="Equation" r:id="rId28" imgW="253890" imgH="418918" progId="Equation.DSMT4">
                  <p:embed/>
                  <p:pic>
                    <p:nvPicPr>
                      <p:cNvPr id="168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781300"/>
                        <a:ext cx="762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88" name="Line 72"/>
          <p:cNvSpPr>
            <a:spLocks noChangeShapeType="1"/>
          </p:cNvSpPr>
          <p:nvPr/>
        </p:nvSpPr>
        <p:spPr bwMode="auto">
          <a:xfrm>
            <a:off x="7426325" y="3238500"/>
            <a:ext cx="585788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8199438" y="3022600"/>
          <a:ext cx="4302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190440" progId="Equation.DSMT4">
                  <p:embed/>
                </p:oleObj>
              </mc:Choice>
              <mc:Fallback>
                <p:oleObj name="Equation" r:id="rId30" imgW="164880" imgH="190440" progId="Equation.DSMT4">
                  <p:embed/>
                  <p:pic>
                    <p:nvPicPr>
                      <p:cNvPr id="16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3022600"/>
                        <a:ext cx="4302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6604000" y="3686175"/>
          <a:ext cx="714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66584" imgH="418918" progId="Equation.DSMT4">
                  <p:embed/>
                </p:oleObj>
              </mc:Choice>
              <mc:Fallback>
                <p:oleObj name="Equation" r:id="rId32" imgW="266584" imgH="418918" progId="Equation.DSMT4">
                  <p:embed/>
                  <p:pic>
                    <p:nvPicPr>
                      <p:cNvPr id="168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686175"/>
                        <a:ext cx="714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8101013" y="3856038"/>
          <a:ext cx="4937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417" imgH="190417" progId="Equation.DSMT4">
                  <p:embed/>
                </p:oleObj>
              </mc:Choice>
              <mc:Fallback>
                <p:oleObj name="Equation" r:id="rId34" imgW="190417" imgH="190417" progId="Equation.DSMT4">
                  <p:embed/>
                  <p:pic>
                    <p:nvPicPr>
                      <p:cNvPr id="168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856038"/>
                        <a:ext cx="4937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92" name="Line 76"/>
          <p:cNvSpPr>
            <a:spLocks noChangeShapeType="1"/>
          </p:cNvSpPr>
          <p:nvPr/>
        </p:nvSpPr>
        <p:spPr bwMode="auto">
          <a:xfrm>
            <a:off x="7518400" y="4143375"/>
            <a:ext cx="53816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2843213" y="5368925"/>
          <a:ext cx="101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69696" imgH="241195" progId="Equation.DSMT4">
                  <p:embed/>
                </p:oleObj>
              </mc:Choice>
              <mc:Fallback>
                <p:oleObj name="Equation" r:id="rId36" imgW="469696" imgH="241195" progId="Equation.DSMT4">
                  <p:embed/>
                  <p:pic>
                    <p:nvPicPr>
                      <p:cNvPr id="168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68925"/>
                        <a:ext cx="101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4643438" y="5511800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7200" imgH="241300" progId="Equation.DSMT4">
                  <p:embed/>
                </p:oleObj>
              </mc:Choice>
              <mc:Fallback>
                <p:oleObj name="Equation" r:id="rId38" imgW="457200" imgH="241300" progId="Equation.DSMT4">
                  <p:embed/>
                  <p:pic>
                    <p:nvPicPr>
                      <p:cNvPr id="168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11800"/>
                        <a:ext cx="82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307" name="Text Box 91"/>
          <p:cNvSpPr txBox="1">
            <a:spLocks noChangeArrowheads="1"/>
          </p:cNvSpPr>
          <p:nvPr/>
        </p:nvSpPr>
        <p:spPr bwMode="auto">
          <a:xfrm>
            <a:off x="6084888" y="4975225"/>
            <a:ext cx="30591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1865</a:t>
            </a:r>
            <a:r>
              <a:rPr lang="zh-CN" altLang="en-US"/>
              <a:t>年麦克斯韦预言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1886</a:t>
            </a:r>
            <a:r>
              <a:rPr lang="zh-CN" altLang="en-US"/>
              <a:t>年赫兹实验验证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91"/>
              <p:cNvSpPr txBox="1">
                <a:spLocks noChangeArrowheads="1"/>
              </p:cNvSpPr>
              <p:nvPr/>
            </p:nvSpPr>
            <p:spPr bwMode="auto">
              <a:xfrm>
                <a:off x="678365" y="5950312"/>
                <a:ext cx="3741236" cy="804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/>
                  <a:t>真空中波速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1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365" y="5950312"/>
                <a:ext cx="3741236" cy="804707"/>
              </a:xfrm>
              <a:prstGeom prst="rect">
                <a:avLst/>
              </a:prstGeom>
              <a:blipFill rotWithShape="0">
                <a:blip r:embed="rId41"/>
                <a:stretch>
                  <a:fillRect l="-24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 Box 91"/>
          <p:cNvSpPr txBox="1">
            <a:spLocks noChangeArrowheads="1"/>
          </p:cNvSpPr>
          <p:nvPr/>
        </p:nvSpPr>
        <p:spPr bwMode="auto">
          <a:xfrm>
            <a:off x="4522495" y="6143282"/>
            <a:ext cx="374123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Wingdings" panose="05000000000000000000" pitchFamily="2" charset="2"/>
              </a:rPr>
              <a:t>  </a:t>
            </a:r>
            <a:r>
              <a:rPr lang="zh-CN" altLang="en-US">
                <a:sym typeface="Wingdings" panose="05000000000000000000" pitchFamily="2" charset="2"/>
              </a:rPr>
              <a:t>光就是电磁波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41" grpId="0" animBg="1"/>
      <p:bldP spid="137242" grpId="0" animBg="1"/>
      <p:bldP spid="137243" grpId="0" animBg="1"/>
      <p:bldP spid="137244" grpId="0" autoUpdateAnimBg="0"/>
      <p:bldP spid="137245" grpId="0" autoUpdateAnimBg="0"/>
      <p:bldP spid="137246" grpId="0" autoUpdateAnimBg="0"/>
      <p:bldP spid="137247" grpId="0" autoUpdateAnimBg="0"/>
      <p:bldP spid="137282" grpId="0" animBg="1"/>
      <p:bldP spid="137288" grpId="0" animBg="1"/>
      <p:bldP spid="137292" grpId="0" animBg="1"/>
      <p:bldP spid="137307" grpId="0" autoUpdateAnimBg="0"/>
      <p:bldP spid="81" grpId="0" autoUpdateAnimBg="0"/>
      <p:bldP spid="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17" name="组合 139316"/>
          <p:cNvGrpSpPr/>
          <p:nvPr/>
        </p:nvGrpSpPr>
        <p:grpSpPr>
          <a:xfrm>
            <a:off x="5489575" y="2997200"/>
            <a:ext cx="3762375" cy="4464050"/>
            <a:chOff x="4500" y="3936"/>
            <a:chExt cx="2730" cy="4737"/>
          </a:xfrm>
        </p:grpSpPr>
        <p:sp>
          <p:nvSpPr>
            <p:cNvPr id="139318" name="圆柱形 139317"/>
            <p:cNvSpPr/>
            <p:nvPr/>
          </p:nvSpPr>
          <p:spPr>
            <a:xfrm>
              <a:off x="5115" y="6848"/>
              <a:ext cx="1441" cy="9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0C0C0">
                    <a:alpha val="70000"/>
                  </a:srgbClr>
                </a:gs>
                <a:gs pos="5000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0" scaled="1"/>
              <a:tileRect/>
            </a:gra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9" name="文本框 139318"/>
            <p:cNvSpPr txBox="1"/>
            <p:nvPr/>
          </p:nvSpPr>
          <p:spPr>
            <a:xfrm>
              <a:off x="5175" y="7836"/>
              <a:ext cx="1305" cy="837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39320" name="椭圆 139319"/>
            <p:cNvSpPr/>
            <p:nvPr/>
          </p:nvSpPr>
          <p:spPr>
            <a:xfrm>
              <a:off x="5295" y="5652"/>
              <a:ext cx="1080" cy="285"/>
            </a:xfrm>
            <a:prstGeom prst="ellipse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1" name="直接连接符 139320"/>
            <p:cNvSpPr/>
            <p:nvPr/>
          </p:nvSpPr>
          <p:spPr>
            <a:xfrm>
              <a:off x="5843" y="4457"/>
              <a:ext cx="0" cy="336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139322" name="任意多边形 139321"/>
            <p:cNvSpPr/>
            <p:nvPr/>
          </p:nvSpPr>
          <p:spPr>
            <a:xfrm>
              <a:off x="6297" y="4695"/>
              <a:ext cx="858" cy="2282"/>
            </a:xfrm>
            <a:custGeom>
              <a:avLst/>
              <a:gdLst/>
              <a:ahLst/>
              <a:cxnLst/>
              <a:rect l="0" t="0" r="0" b="0"/>
              <a:pathLst>
                <a:path w="858" h="2282">
                  <a:moveTo>
                    <a:pt x="858" y="0"/>
                  </a:moveTo>
                  <a:cubicBezTo>
                    <a:pt x="741" y="250"/>
                    <a:pt x="276" y="1120"/>
                    <a:pt x="138" y="1500"/>
                  </a:cubicBezTo>
                  <a:cubicBezTo>
                    <a:pt x="0" y="1880"/>
                    <a:pt x="53" y="2119"/>
                    <a:pt x="31" y="228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3" name="任意多边形 139322"/>
            <p:cNvSpPr/>
            <p:nvPr/>
          </p:nvSpPr>
          <p:spPr>
            <a:xfrm>
              <a:off x="4500" y="4800"/>
              <a:ext cx="895" cy="2177"/>
            </a:xfrm>
            <a:custGeom>
              <a:avLst/>
              <a:gdLst/>
              <a:ahLst/>
              <a:cxnLst/>
              <a:rect l="0" t="0" r="0" b="0"/>
              <a:pathLst>
                <a:path w="895" h="2177">
                  <a:moveTo>
                    <a:pt x="0" y="0"/>
                  </a:moveTo>
                  <a:cubicBezTo>
                    <a:pt x="122" y="228"/>
                    <a:pt x="605" y="1002"/>
                    <a:pt x="750" y="1365"/>
                  </a:cubicBezTo>
                  <a:cubicBezTo>
                    <a:pt x="895" y="1728"/>
                    <a:pt x="844" y="2008"/>
                    <a:pt x="869" y="2177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4" name="任意多边形 139323"/>
            <p:cNvSpPr/>
            <p:nvPr/>
          </p:nvSpPr>
          <p:spPr>
            <a:xfrm>
              <a:off x="5112" y="4481"/>
              <a:ext cx="555" cy="2465"/>
            </a:xfrm>
            <a:custGeom>
              <a:avLst/>
              <a:gdLst/>
              <a:ahLst/>
              <a:cxnLst/>
              <a:rect l="0" t="0" r="0" b="0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5" name="任意多边形 139324"/>
            <p:cNvSpPr/>
            <p:nvPr/>
          </p:nvSpPr>
          <p:spPr>
            <a:xfrm flipH="1">
              <a:off x="6054" y="4481"/>
              <a:ext cx="555" cy="2465"/>
            </a:xfrm>
            <a:custGeom>
              <a:avLst/>
              <a:gdLst/>
              <a:ahLst/>
              <a:cxnLst/>
              <a:rect l="0" t="0" r="0" b="0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6" name="直接连接符 139325"/>
            <p:cNvSpPr/>
            <p:nvPr/>
          </p:nvSpPr>
          <p:spPr>
            <a:xfrm flipH="1" flipV="1">
              <a:off x="5837" y="4495"/>
              <a:ext cx="0" cy="240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139327" name="矩形 139326"/>
            <p:cNvSpPr/>
            <p:nvPr/>
          </p:nvSpPr>
          <p:spPr>
            <a:xfrm>
              <a:off x="5727" y="5768"/>
              <a:ext cx="210" cy="161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8" name="文本框 139327"/>
            <p:cNvSpPr txBox="1"/>
            <p:nvPr/>
          </p:nvSpPr>
          <p:spPr>
            <a:xfrm>
              <a:off x="5610" y="3936"/>
              <a:ext cx="585" cy="602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9329" name="文本框 139328"/>
            <p:cNvSpPr txBox="1"/>
            <p:nvPr/>
          </p:nvSpPr>
          <p:spPr>
            <a:xfrm>
              <a:off x="6375" y="4123"/>
              <a:ext cx="585" cy="602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9330" name="直接连接符 139329"/>
            <p:cNvSpPr/>
            <p:nvPr/>
          </p:nvSpPr>
          <p:spPr>
            <a:xfrm flipV="1">
              <a:off x="6405" y="4560"/>
              <a:ext cx="0" cy="46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139331" name="任意多边形 139330"/>
            <p:cNvSpPr/>
            <p:nvPr/>
          </p:nvSpPr>
          <p:spPr>
            <a:xfrm>
              <a:off x="6411" y="4998"/>
              <a:ext cx="369" cy="1"/>
            </a:xfrm>
            <a:custGeom>
              <a:avLst/>
              <a:gdLst/>
              <a:ahLst/>
              <a:cxnLst/>
              <a:rect l="0" t="0" r="0" b="0"/>
              <a:pathLst>
                <a:path w="369" h="1">
                  <a:moveTo>
                    <a:pt x="0" y="0"/>
                  </a:moveTo>
                  <a:lnTo>
                    <a:pt x="369" y="0"/>
                  </a:ln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32" name="文本框 139331"/>
            <p:cNvSpPr txBox="1"/>
            <p:nvPr/>
          </p:nvSpPr>
          <p:spPr>
            <a:xfrm>
              <a:off x="5940" y="4404"/>
              <a:ext cx="720" cy="468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 err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 err="1">
                  <a:latin typeface="Times New Roman" panose="02020603050405020304" pitchFamily="18" charset="0"/>
                </a:rPr>
                <a:t>z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9333" name="文本框 139332"/>
            <p:cNvSpPr txBox="1"/>
            <p:nvPr/>
          </p:nvSpPr>
          <p:spPr>
            <a:xfrm>
              <a:off x="6510" y="4599"/>
              <a:ext cx="720" cy="468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39339" name="文本框 139338"/>
          <p:cNvSpPr txBox="1"/>
          <p:nvPr/>
        </p:nvSpPr>
        <p:spPr>
          <a:xfrm>
            <a:off x="34925" y="32845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340" name="矩形 139339"/>
          <p:cNvSpPr/>
          <p:nvPr/>
        </p:nvSpPr>
        <p:spPr>
          <a:xfrm>
            <a:off x="682625" y="3284538"/>
            <a:ext cx="4608513" cy="946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圆环处总磁通量为外磁场磁通量与自身自感磁通之和 </a:t>
            </a:r>
          </a:p>
        </p:txBody>
      </p:sp>
      <p:graphicFrame>
        <p:nvGraphicFramePr>
          <p:cNvPr id="139341" name="对象 139340"/>
          <p:cNvGraphicFramePr/>
          <p:nvPr/>
        </p:nvGraphicFramePr>
        <p:xfrm>
          <a:off x="1042988" y="4292600"/>
          <a:ext cx="2303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665" imgH="241300" progId="Equation.3">
                  <p:embed/>
                </p:oleObj>
              </mc:Choice>
              <mc:Fallback>
                <p:oleObj r:id="rId2" imgW="1002665" imgH="241300" progId="Equation.3">
                  <p:embed/>
                  <p:pic>
                    <p:nvPicPr>
                      <p:cNvPr id="139341" name="对象 1393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4292600"/>
                        <a:ext cx="23034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43" name="矩形 139342"/>
          <p:cNvSpPr/>
          <p:nvPr/>
        </p:nvSpPr>
        <p:spPr>
          <a:xfrm>
            <a:off x="-36512" y="3068638"/>
            <a:ext cx="6011862" cy="71437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344" name="矩形 139343"/>
          <p:cNvSpPr/>
          <p:nvPr/>
        </p:nvSpPr>
        <p:spPr>
          <a:xfrm>
            <a:off x="720725" y="4868863"/>
            <a:ext cx="6804025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根据法拉第电磁感应定律 </a:t>
            </a:r>
          </a:p>
        </p:txBody>
      </p:sp>
      <p:sp>
        <p:nvSpPr>
          <p:cNvPr id="139266" name="文本框 139265"/>
          <p:cNvSpPr txBox="1"/>
          <p:nvPr/>
        </p:nvSpPr>
        <p:spPr>
          <a:xfrm>
            <a:off x="0" y="0"/>
            <a:ext cx="9144000" cy="3081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质量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，半径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，自感系数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的细超导圆环（零电阻）与一柱形磁铁同轴放置，圆环周围圆柱形对称的磁场可近似用磁感强度的竖直和径向分量                         和                  来表示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l-GR" altLang="zh-CN" sz="2800" i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l-GR" altLang="zh-CN" sz="2800" i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β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均为常数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分别为竖直和径向位置坐标。环中心初始坐标：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。初始圆环中没电流，当它被放开向下运动时，保持它的轴仍为竖直，试求圆环中的电流，圆环随后将如何运动？</a:t>
            </a:r>
          </a:p>
        </p:txBody>
      </p:sp>
      <p:graphicFrame>
        <p:nvGraphicFramePr>
          <p:cNvPr id="139334" name="对象 139333"/>
          <p:cNvGraphicFramePr/>
          <p:nvPr/>
        </p:nvGraphicFramePr>
        <p:xfrm>
          <a:off x="5003800" y="879475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228600" progId="Equation.3">
                  <p:embed/>
                </p:oleObj>
              </mc:Choice>
              <mc:Fallback>
                <p:oleObj r:id="rId4" imgW="989965" imgH="228600" progId="Equation.3">
                  <p:embed/>
                  <p:pic>
                    <p:nvPicPr>
                      <p:cNvPr id="139334" name="对象 1393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800" y="879475"/>
                        <a:ext cx="2298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6" name="对象 139335"/>
          <p:cNvGraphicFramePr/>
          <p:nvPr/>
        </p:nvGraphicFramePr>
        <p:xfrm>
          <a:off x="7556500" y="877888"/>
          <a:ext cx="16192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3100" imgH="228600" progId="Equation.3">
                  <p:embed/>
                </p:oleObj>
              </mc:Choice>
              <mc:Fallback>
                <p:oleObj r:id="rId6" imgW="673100" imgH="228600" progId="Equation.3">
                  <p:embed/>
                  <p:pic>
                    <p:nvPicPr>
                      <p:cNvPr id="139336" name="对象 1393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0" y="877888"/>
                        <a:ext cx="161925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5" name="对象 139344"/>
          <p:cNvGraphicFramePr/>
          <p:nvPr/>
        </p:nvGraphicFramePr>
        <p:xfrm>
          <a:off x="1476375" y="5445125"/>
          <a:ext cx="17351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9600" imgH="393700" progId="Equation.3">
                  <p:embed/>
                </p:oleObj>
              </mc:Choice>
              <mc:Fallback>
                <p:oleObj r:id="rId8" imgW="609600" imgH="393700" progId="Equation.3">
                  <p:embed/>
                  <p:pic>
                    <p:nvPicPr>
                      <p:cNvPr id="139345" name="对象 1393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6375" y="5445125"/>
                        <a:ext cx="1735138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9" grpId="0"/>
      <p:bldP spid="139340" grpId="0"/>
      <p:bldP spid="1393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矩形 142339"/>
          <p:cNvSpPr/>
          <p:nvPr/>
        </p:nvSpPr>
        <p:spPr>
          <a:xfrm>
            <a:off x="179388" y="246063"/>
            <a:ext cx="8713787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超导圆环电阻为零，因此磁通量变化率为零，</a:t>
            </a:r>
          </a:p>
        </p:txBody>
      </p:sp>
      <p:sp>
        <p:nvSpPr>
          <p:cNvPr id="142342" name="矩形 142341"/>
          <p:cNvSpPr/>
          <p:nvPr/>
        </p:nvSpPr>
        <p:spPr>
          <a:xfrm>
            <a:off x="0" y="3235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2341" name="对象 142340"/>
          <p:cNvGraphicFramePr/>
          <p:nvPr/>
        </p:nvGraphicFramePr>
        <p:xfrm>
          <a:off x="1331913" y="909638"/>
          <a:ext cx="5203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7865" imgH="241300" progId="Equation.3">
                  <p:embed/>
                </p:oleObj>
              </mc:Choice>
              <mc:Fallback>
                <p:oleObj r:id="rId2" imgW="1967865" imgH="241300" progId="Equation.3">
                  <p:embed/>
                  <p:pic>
                    <p:nvPicPr>
                      <p:cNvPr id="142341" name="对象 1423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909638"/>
                        <a:ext cx="52038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矩形 142342"/>
          <p:cNvSpPr/>
          <p:nvPr/>
        </p:nvSpPr>
        <p:spPr>
          <a:xfrm>
            <a:off x="107950" y="1614488"/>
            <a:ext cx="6702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由初始条件，通过超导环的磁通量恒为： </a:t>
            </a:r>
          </a:p>
        </p:txBody>
      </p:sp>
      <p:sp>
        <p:nvSpPr>
          <p:cNvPr id="142345" name="矩形 142344"/>
          <p:cNvSpPr/>
          <p:nvPr/>
        </p:nvSpPr>
        <p:spPr>
          <a:xfrm>
            <a:off x="0" y="3235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2344" name="对象 142343"/>
          <p:cNvGraphicFramePr/>
          <p:nvPr/>
        </p:nvGraphicFramePr>
        <p:xfrm>
          <a:off x="6589713" y="1541463"/>
          <a:ext cx="20161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3100" imgH="241300" progId="Equation.3">
                  <p:embed/>
                </p:oleObj>
              </mc:Choice>
              <mc:Fallback>
                <p:oleObj r:id="rId4" imgW="673100" imgH="241300" progId="Equation.3">
                  <p:embed/>
                  <p:pic>
                    <p:nvPicPr>
                      <p:cNvPr id="142344" name="对象 1423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9713" y="1541463"/>
                        <a:ext cx="2016125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6" name="组合 142345"/>
          <p:cNvGrpSpPr/>
          <p:nvPr/>
        </p:nvGrpSpPr>
        <p:grpSpPr>
          <a:xfrm>
            <a:off x="5489575" y="2493963"/>
            <a:ext cx="3762375" cy="4464050"/>
            <a:chOff x="4500" y="3936"/>
            <a:chExt cx="2730" cy="4737"/>
          </a:xfrm>
        </p:grpSpPr>
        <p:sp>
          <p:nvSpPr>
            <p:cNvPr id="142347" name="圆柱形 142346"/>
            <p:cNvSpPr/>
            <p:nvPr/>
          </p:nvSpPr>
          <p:spPr>
            <a:xfrm>
              <a:off x="5115" y="6848"/>
              <a:ext cx="1441" cy="9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0C0C0">
                    <a:alpha val="70000"/>
                  </a:srgbClr>
                </a:gs>
                <a:gs pos="5000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0" scaled="1"/>
              <a:tileRect/>
            </a:gra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" name="文本框 142347"/>
            <p:cNvSpPr txBox="1"/>
            <p:nvPr/>
          </p:nvSpPr>
          <p:spPr>
            <a:xfrm>
              <a:off x="5175" y="7836"/>
              <a:ext cx="1305" cy="837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42349" name="椭圆 142348"/>
            <p:cNvSpPr/>
            <p:nvPr/>
          </p:nvSpPr>
          <p:spPr>
            <a:xfrm>
              <a:off x="5295" y="5652"/>
              <a:ext cx="1080" cy="285"/>
            </a:xfrm>
            <a:prstGeom prst="ellipse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0" name="直接连接符 142349"/>
            <p:cNvSpPr/>
            <p:nvPr/>
          </p:nvSpPr>
          <p:spPr>
            <a:xfrm>
              <a:off x="5843" y="4457"/>
              <a:ext cx="0" cy="336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142351" name="任意多边形 142350"/>
            <p:cNvSpPr/>
            <p:nvPr/>
          </p:nvSpPr>
          <p:spPr>
            <a:xfrm>
              <a:off x="6297" y="4695"/>
              <a:ext cx="858" cy="2282"/>
            </a:xfrm>
            <a:custGeom>
              <a:avLst/>
              <a:gdLst/>
              <a:ahLst/>
              <a:cxnLst/>
              <a:rect l="0" t="0" r="0" b="0"/>
              <a:pathLst>
                <a:path w="858" h="2282">
                  <a:moveTo>
                    <a:pt x="858" y="0"/>
                  </a:moveTo>
                  <a:cubicBezTo>
                    <a:pt x="741" y="250"/>
                    <a:pt x="276" y="1120"/>
                    <a:pt x="138" y="1500"/>
                  </a:cubicBezTo>
                  <a:cubicBezTo>
                    <a:pt x="0" y="1880"/>
                    <a:pt x="53" y="2119"/>
                    <a:pt x="31" y="228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2" name="任意多边形 142351"/>
            <p:cNvSpPr/>
            <p:nvPr/>
          </p:nvSpPr>
          <p:spPr>
            <a:xfrm>
              <a:off x="4500" y="4800"/>
              <a:ext cx="895" cy="2177"/>
            </a:xfrm>
            <a:custGeom>
              <a:avLst/>
              <a:gdLst/>
              <a:ahLst/>
              <a:cxnLst/>
              <a:rect l="0" t="0" r="0" b="0"/>
              <a:pathLst>
                <a:path w="895" h="2177">
                  <a:moveTo>
                    <a:pt x="0" y="0"/>
                  </a:moveTo>
                  <a:cubicBezTo>
                    <a:pt x="122" y="228"/>
                    <a:pt x="605" y="1002"/>
                    <a:pt x="750" y="1365"/>
                  </a:cubicBezTo>
                  <a:cubicBezTo>
                    <a:pt x="895" y="1728"/>
                    <a:pt x="844" y="2008"/>
                    <a:pt x="869" y="2177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3" name="任意多边形 142352"/>
            <p:cNvSpPr/>
            <p:nvPr/>
          </p:nvSpPr>
          <p:spPr>
            <a:xfrm>
              <a:off x="5112" y="4481"/>
              <a:ext cx="555" cy="2465"/>
            </a:xfrm>
            <a:custGeom>
              <a:avLst/>
              <a:gdLst/>
              <a:ahLst/>
              <a:cxnLst/>
              <a:rect l="0" t="0" r="0" b="0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4" name="任意多边形 142353"/>
            <p:cNvSpPr/>
            <p:nvPr/>
          </p:nvSpPr>
          <p:spPr>
            <a:xfrm flipH="1">
              <a:off x="6054" y="4481"/>
              <a:ext cx="555" cy="2465"/>
            </a:xfrm>
            <a:custGeom>
              <a:avLst/>
              <a:gdLst/>
              <a:ahLst/>
              <a:cxnLst/>
              <a:rect l="0" t="0" r="0" b="0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5" name="直接连接符 142354"/>
            <p:cNvSpPr/>
            <p:nvPr/>
          </p:nvSpPr>
          <p:spPr>
            <a:xfrm flipH="1" flipV="1">
              <a:off x="5837" y="4495"/>
              <a:ext cx="0" cy="240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142356" name="矩形 142355"/>
            <p:cNvSpPr/>
            <p:nvPr/>
          </p:nvSpPr>
          <p:spPr>
            <a:xfrm>
              <a:off x="5727" y="5768"/>
              <a:ext cx="210" cy="161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7" name="文本框 142356"/>
            <p:cNvSpPr txBox="1"/>
            <p:nvPr/>
          </p:nvSpPr>
          <p:spPr>
            <a:xfrm>
              <a:off x="5610" y="3936"/>
              <a:ext cx="585" cy="602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2358" name="文本框 142357"/>
            <p:cNvSpPr txBox="1"/>
            <p:nvPr/>
          </p:nvSpPr>
          <p:spPr>
            <a:xfrm>
              <a:off x="6375" y="4123"/>
              <a:ext cx="585" cy="602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2359" name="直接连接符 142358"/>
            <p:cNvSpPr/>
            <p:nvPr/>
          </p:nvSpPr>
          <p:spPr>
            <a:xfrm flipV="1">
              <a:off x="6405" y="4560"/>
              <a:ext cx="0" cy="46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142360" name="任意多边形 142359"/>
            <p:cNvSpPr/>
            <p:nvPr/>
          </p:nvSpPr>
          <p:spPr>
            <a:xfrm>
              <a:off x="6411" y="4998"/>
              <a:ext cx="369" cy="1"/>
            </a:xfrm>
            <a:custGeom>
              <a:avLst/>
              <a:gdLst/>
              <a:ahLst/>
              <a:cxnLst/>
              <a:rect l="0" t="0" r="0" b="0"/>
              <a:pathLst>
                <a:path w="369" h="1">
                  <a:moveTo>
                    <a:pt x="0" y="0"/>
                  </a:moveTo>
                  <a:lnTo>
                    <a:pt x="369" y="0"/>
                  </a:ln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1" name="文本框 142360"/>
            <p:cNvSpPr txBox="1"/>
            <p:nvPr/>
          </p:nvSpPr>
          <p:spPr>
            <a:xfrm>
              <a:off x="5940" y="4404"/>
              <a:ext cx="720" cy="468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 err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 err="1">
                  <a:latin typeface="Times New Roman" panose="02020603050405020304" pitchFamily="18" charset="0"/>
                </a:rPr>
                <a:t>z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2362" name="文本框 142361"/>
            <p:cNvSpPr txBox="1"/>
            <p:nvPr/>
          </p:nvSpPr>
          <p:spPr>
            <a:xfrm>
              <a:off x="6510" y="4599"/>
              <a:ext cx="720" cy="468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42363" name="矩形 142362"/>
          <p:cNvSpPr/>
          <p:nvPr/>
        </p:nvSpPr>
        <p:spPr>
          <a:xfrm>
            <a:off x="107950" y="2478088"/>
            <a:ext cx="3130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圆环中感应电流为 </a:t>
            </a:r>
          </a:p>
        </p:txBody>
      </p:sp>
      <p:graphicFrame>
        <p:nvGraphicFramePr>
          <p:cNvPr id="142364" name="对象 142363"/>
          <p:cNvGraphicFramePr/>
          <p:nvPr/>
        </p:nvGraphicFramePr>
        <p:xfrm>
          <a:off x="3205163" y="2205038"/>
          <a:ext cx="21605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25500" imgH="419100" progId="Equation.3">
                  <p:embed/>
                </p:oleObj>
              </mc:Choice>
              <mc:Fallback>
                <p:oleObj r:id="rId6" imgW="825500" imgH="419100" progId="Equation.3">
                  <p:embed/>
                  <p:pic>
                    <p:nvPicPr>
                      <p:cNvPr id="142364" name="对象 1423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5163" y="2205038"/>
                        <a:ext cx="2160587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6" name="矩形 142365"/>
          <p:cNvSpPr/>
          <p:nvPr/>
        </p:nvSpPr>
        <p:spPr>
          <a:xfrm>
            <a:off x="107950" y="3357563"/>
            <a:ext cx="5689600" cy="946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圆环所受安培力根据对称性可知，总是沿竖直向上的</a:t>
            </a:r>
            <a:r>
              <a:rPr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方向， </a:t>
            </a:r>
          </a:p>
        </p:txBody>
      </p:sp>
      <p:graphicFrame>
        <p:nvGraphicFramePr>
          <p:cNvPr id="142367" name="对象 142366"/>
          <p:cNvGraphicFramePr/>
          <p:nvPr/>
        </p:nvGraphicFramePr>
        <p:xfrm>
          <a:off x="71438" y="4221163"/>
          <a:ext cx="65166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34030" imgH="393700" progId="Equation.3">
                  <p:embed/>
                </p:oleObj>
              </mc:Choice>
              <mc:Fallback>
                <p:oleObj r:id="rId8" imgW="3034030" imgH="393700" progId="Equation.3">
                  <p:embed/>
                  <p:pic>
                    <p:nvPicPr>
                      <p:cNvPr id="142367" name="对象 1423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38" y="4221163"/>
                        <a:ext cx="6516687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9" name="矩形 142368"/>
          <p:cNvSpPr/>
          <p:nvPr/>
        </p:nvSpPr>
        <p:spPr>
          <a:xfrm>
            <a:off x="179388" y="5084763"/>
            <a:ext cx="2416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圆环所受合力 </a:t>
            </a:r>
          </a:p>
        </p:txBody>
      </p:sp>
      <p:graphicFrame>
        <p:nvGraphicFramePr>
          <p:cNvPr id="142370" name="对象 142369"/>
          <p:cNvGraphicFramePr/>
          <p:nvPr/>
        </p:nvGraphicFramePr>
        <p:xfrm>
          <a:off x="182563" y="5619750"/>
          <a:ext cx="5148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89100" imgH="228600" progId="Equation.3">
                  <p:embed/>
                </p:oleObj>
              </mc:Choice>
              <mc:Fallback>
                <p:oleObj r:id="rId10" imgW="1689100" imgH="228600" progId="Equation.3">
                  <p:embed/>
                  <p:pic>
                    <p:nvPicPr>
                      <p:cNvPr id="142370" name="对象 1423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563" y="5619750"/>
                        <a:ext cx="5148262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2" name="矩形 142371"/>
          <p:cNvSpPr/>
          <p:nvPr/>
        </p:nvSpPr>
        <p:spPr>
          <a:xfrm>
            <a:off x="5076825" y="616585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762000" eaLnBrk="1" hangingPunct="1"/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简谐振动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3" grpId="0"/>
      <p:bldP spid="142363" grpId="0"/>
      <p:bldP spid="142366" grpId="0"/>
      <p:bldP spid="142369" grpId="0"/>
      <p:bldP spid="1423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25"/>
          <p:cNvGraphicFramePr>
            <a:graphicFrameLocks/>
          </p:cNvGraphicFramePr>
          <p:nvPr/>
        </p:nvGraphicFramePr>
        <p:xfrm>
          <a:off x="1400281" y="1444164"/>
          <a:ext cx="32781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393480" progId="Equation.DSMT4">
                  <p:embed/>
                </p:oleObj>
              </mc:Choice>
              <mc:Fallback>
                <p:oleObj name="Equation" r:id="rId2" imgW="1346040" imgH="393480" progId="Equation.DSMT4">
                  <p:embed/>
                  <p:pic>
                    <p:nvPicPr>
                      <p:cNvPr id="6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281" y="1444164"/>
                        <a:ext cx="3278188" cy="960438"/>
                      </a:xfrm>
                      <a:prstGeom prst="rect">
                        <a:avLst/>
                      </a:prstGeom>
                      <a:noFill/>
                      <a:ln w="762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71800" y="41591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电磁场的能量密度</a:t>
            </a:r>
          </a:p>
        </p:txBody>
      </p:sp>
      <p:graphicFrame>
        <p:nvGraphicFramePr>
          <p:cNvPr id="8" name="Object 1025"/>
          <p:cNvGraphicFramePr>
            <a:graphicFrameLocks/>
          </p:cNvGraphicFramePr>
          <p:nvPr/>
        </p:nvGraphicFramePr>
        <p:xfrm>
          <a:off x="4788024" y="1412776"/>
          <a:ext cx="26892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8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412776"/>
                        <a:ext cx="2689225" cy="960438"/>
                      </a:xfrm>
                      <a:prstGeom prst="rect">
                        <a:avLst/>
                      </a:prstGeom>
                      <a:noFill/>
                      <a:ln w="762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00281" y="2770584"/>
                <a:ext cx="5751446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对电磁波，可以证明有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ra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ra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81" y="2770584"/>
                <a:ext cx="5751446" cy="548868"/>
              </a:xfrm>
              <a:prstGeom prst="rect">
                <a:avLst/>
              </a:prstGeom>
              <a:blipFill>
                <a:blip r:embed="rId7"/>
                <a:stretch>
                  <a:fillRect l="-2227" t="-1208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79912" y="5154113"/>
                <a:ext cx="4632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ym typeface="Wingdings" panose="05000000000000000000" pitchFamily="2" charset="2"/>
                  </a:rPr>
                  <a:t>    </a:t>
                </a:r>
                <a:r>
                  <a:rPr lang="zh-CN" altLang="en-US" sz="2800" dirty="0"/>
                  <a:t>能流密度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𝒘𝒖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𝑬𝑯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54113"/>
                <a:ext cx="4632935" cy="523220"/>
              </a:xfrm>
              <a:prstGeom prst="rect">
                <a:avLst/>
              </a:prstGeom>
              <a:blipFill>
                <a:blip r:embed="rId8"/>
                <a:stretch>
                  <a:fillRect l="-2632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46215" y="5080526"/>
            <a:ext cx="2757136" cy="652463"/>
            <a:chOff x="310949" y="3587841"/>
            <a:chExt cx="2757136" cy="652463"/>
          </a:xfrm>
        </p:grpSpPr>
        <p:graphicFrame>
          <p:nvGraphicFramePr>
            <p:cNvPr id="12" name="Object 1025"/>
            <p:cNvGraphicFramePr>
              <a:graphicFrameLocks/>
            </p:cNvGraphicFramePr>
            <p:nvPr/>
          </p:nvGraphicFramePr>
          <p:xfrm>
            <a:off x="1275798" y="3587841"/>
            <a:ext cx="1792287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36560" imgH="266400" progId="Equation.DSMT4">
                    <p:embed/>
                  </p:oleObj>
                </mc:Choice>
                <mc:Fallback>
                  <p:oleObj name="Equation" r:id="rId9" imgW="736560" imgH="266400" progId="Equation.DSMT4">
                    <p:embed/>
                    <p:pic>
                      <p:nvPicPr>
                        <p:cNvPr id="12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798" y="3587841"/>
                          <a:ext cx="1792287" cy="652463"/>
                        </a:xfrm>
                        <a:prstGeom prst="rect">
                          <a:avLst/>
                        </a:prstGeom>
                        <a:noFill/>
                        <a:ln w="762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310949" y="369764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波速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5576" y="3904329"/>
            <a:ext cx="7085609" cy="652462"/>
            <a:chOff x="654743" y="2276872"/>
            <a:chExt cx="7085609" cy="652462"/>
          </a:xfrm>
        </p:grpSpPr>
        <p:graphicFrame>
          <p:nvGraphicFramePr>
            <p:cNvPr id="10" name="Object 1025"/>
            <p:cNvGraphicFramePr>
              <a:graphicFrameLocks/>
            </p:cNvGraphicFramePr>
            <p:nvPr/>
          </p:nvGraphicFramePr>
          <p:xfrm>
            <a:off x="1590377" y="2276872"/>
            <a:ext cx="6149975" cy="652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527200" imgH="266400" progId="Equation.DSMT4">
                    <p:embed/>
                  </p:oleObj>
                </mc:Choice>
                <mc:Fallback>
                  <p:oleObj name="Equation" r:id="rId11" imgW="2527200" imgH="266400" progId="Equation.DSMT4">
                    <p:embed/>
                    <p:pic>
                      <p:nvPicPr>
                        <p:cNvPr id="1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377" y="2276872"/>
                          <a:ext cx="6149975" cy="652462"/>
                        </a:xfrm>
                        <a:prstGeom prst="rect">
                          <a:avLst/>
                        </a:prstGeom>
                        <a:noFill/>
                        <a:ln w="762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654743" y="2357431"/>
              <a:ext cx="567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ym typeface="Wingdings" panose="05000000000000000000" pitchFamily="2" charset="2"/>
                </a:rPr>
                <a:t>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9219858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869854" y="1723520"/>
            <a:ext cx="4976910" cy="954086"/>
            <a:chOff x="1590377" y="3779825"/>
            <a:chExt cx="4976910" cy="954086"/>
          </a:xfrm>
        </p:grpSpPr>
        <p:graphicFrame>
          <p:nvGraphicFramePr>
            <p:cNvPr id="2" name="Object 2"/>
            <p:cNvGraphicFramePr>
              <a:graphicFrameLocks/>
            </p:cNvGraphicFramePr>
            <p:nvPr/>
          </p:nvGraphicFramePr>
          <p:xfrm>
            <a:off x="4228899" y="3960741"/>
            <a:ext cx="2338388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98197" imgH="215806" progId="Equation.DSMT4">
                    <p:embed/>
                  </p:oleObj>
                </mc:Choice>
                <mc:Fallback>
                  <p:oleObj name="Equation" r:id="rId2" imgW="698197" imgH="215806" progId="Equation.DSMT4">
                    <p:embed/>
                    <p:pic>
                      <p:nvPicPr>
                        <p:cNvPr id="2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899" y="3960741"/>
                          <a:ext cx="2338388" cy="682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69"/>
            <p:cNvSpPr>
              <a:spLocks noChangeArrowheads="1"/>
            </p:cNvSpPr>
            <p:nvPr/>
          </p:nvSpPr>
          <p:spPr bwMode="auto">
            <a:xfrm>
              <a:off x="1590377" y="3779825"/>
              <a:ext cx="2743200" cy="954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33"/>
                  </a:solidFill>
                  <a:latin typeface="宋体" panose="02010600030101010101" pitchFamily="2" charset="-122"/>
                </a:rPr>
                <a:t>能流密度矢量</a:t>
              </a:r>
              <a:br>
                <a:rPr lang="en-US" altLang="zh-CN" sz="2800" dirty="0">
                  <a:solidFill>
                    <a:srgbClr val="FF0033"/>
                  </a:solidFill>
                  <a:latin typeface="宋体" panose="02010600030101010101" pitchFamily="2" charset="-122"/>
                </a:rPr>
              </a:br>
              <a:r>
                <a:rPr lang="en-US" altLang="zh-CN" sz="2800" dirty="0">
                  <a:solidFill>
                    <a:srgbClr val="FF0033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FF0033"/>
                  </a:solidFill>
                  <a:latin typeface="宋体" panose="02010600030101010101" pitchFamily="2" charset="-122"/>
                </a:rPr>
                <a:t>波印廷矢量</a:t>
              </a:r>
              <a:r>
                <a:rPr lang="en-US" altLang="zh-CN" sz="2800" dirty="0">
                  <a:solidFill>
                    <a:srgbClr val="FF0033"/>
                  </a:solidFill>
                  <a:latin typeface="宋体" panose="02010600030101010101" pitchFamily="2" charset="-122"/>
                </a:rPr>
                <a:t>)</a:t>
              </a:r>
              <a:endParaRPr lang="zh-CN" altLang="en-US" sz="2800" dirty="0">
                <a:solidFill>
                  <a:srgbClr val="FF0033"/>
                </a:solidFill>
                <a:latin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727917" y="836712"/>
                <a:ext cx="38907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能流密度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𝒘𝒖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𝑬𝑯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17" y="836712"/>
                <a:ext cx="3890745" cy="523220"/>
              </a:xfrm>
              <a:prstGeom prst="rect">
                <a:avLst/>
              </a:prstGeom>
              <a:blipFill>
                <a:blip r:embed="rId5"/>
                <a:stretch>
                  <a:fillRect l="-3130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63520" y="4457800"/>
            <a:ext cx="8299067" cy="1879028"/>
            <a:chOff x="463520" y="4468005"/>
            <a:chExt cx="8299067" cy="1879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63520" y="4468005"/>
                  <a:ext cx="82990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800" dirty="0"/>
                    <a:t> 在一个周期内的平均值即电磁波的强度（光强） 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20" y="4468005"/>
                  <a:ext cx="8299067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5116" b="-279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1025"/>
                <p:cNvSpPr txBox="1"/>
                <p:nvPr/>
              </p:nvSpPr>
              <p:spPr bwMode="auto">
                <a:xfrm>
                  <a:off x="1861873" y="5383421"/>
                  <a:ext cx="3956050" cy="963612"/>
                </a:xfrm>
                <a:prstGeom prst="rect">
                  <a:avLst/>
                </a:prstGeom>
                <a:noFill/>
                <a:ln w="762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̄"/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6" name="Object 10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1873" y="5383421"/>
                  <a:ext cx="3956050" cy="9636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76200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436096" y="5449728"/>
                  <a:ext cx="16903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</a:t>
                  </a:r>
                  <a:br>
                    <a:rPr lang="en-US" altLang="zh-CN" dirty="0"/>
                  </a:br>
                  <a:r>
                    <a:rPr lang="zh-CN" altLang="en-US" dirty="0"/>
                    <a:t>为振幅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5449728"/>
                  <a:ext cx="1690343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131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065C9AF-F9EF-4FD4-B293-AB23C2D8E935}"/>
              </a:ext>
            </a:extLst>
          </p:cNvPr>
          <p:cNvSpPr/>
          <p:nvPr/>
        </p:nvSpPr>
        <p:spPr>
          <a:xfrm>
            <a:off x="2195736" y="3306093"/>
            <a:ext cx="5001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rgbClr val="202124"/>
                </a:solidFill>
                <a:latin typeface="Google Sans"/>
              </a:rPr>
              <a:t>单位是</a:t>
            </a:r>
            <a:r>
              <a:rPr lang="zh-CN" altLang="en-US" sz="2800" b="0" dirty="0">
                <a:solidFill>
                  <a:srgbClr val="040C28"/>
                </a:solidFill>
                <a:latin typeface="Google Sans"/>
              </a:rPr>
              <a:t>瓦特每平方米（</a:t>
            </a:r>
            <a:r>
              <a:rPr lang="en-US" altLang="zh-CN" sz="2800" b="0" dirty="0">
                <a:solidFill>
                  <a:srgbClr val="040C28"/>
                </a:solidFill>
                <a:latin typeface="Google Sans"/>
              </a:rPr>
              <a:t>W/m</a:t>
            </a:r>
            <a:r>
              <a:rPr lang="en-US" altLang="zh-CN" sz="2800" b="0" baseline="30000" dirty="0">
                <a:solidFill>
                  <a:srgbClr val="040C28"/>
                </a:solidFill>
                <a:latin typeface="Google Sans"/>
              </a:rPr>
              <a:t>2</a:t>
            </a:r>
            <a:r>
              <a:rPr lang="zh-CN" altLang="en-US" sz="2800" b="0" dirty="0">
                <a:solidFill>
                  <a:srgbClr val="040C28"/>
                </a:solidFill>
                <a:latin typeface="Google Sans"/>
              </a:rPr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841572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0" y="259100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第十五次作业：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10637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第四章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13, 14, 15, 16, 17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第八周单元测试和作业，参与讨论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17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40" y="3587300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032D1-0FA2-B185-B2AA-F88C1F687C64}"/>
              </a:ext>
            </a:extLst>
          </p:cNvPr>
          <p:cNvSpPr txBox="1"/>
          <p:nvPr/>
        </p:nvSpPr>
        <p:spPr>
          <a:xfrm>
            <a:off x="142040" y="1819740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第十六次作业：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F3331D-4CFC-4EF8-C14D-3A039BBC8D19}"/>
              </a:ext>
            </a:extLst>
          </p:cNvPr>
          <p:cNvSpPr txBox="1"/>
          <p:nvPr/>
        </p:nvSpPr>
        <p:spPr>
          <a:xfrm>
            <a:off x="0" y="26243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第四章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19,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20,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21,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22,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>
                <a:solidFill>
                  <a:srgbClr val="FF0000"/>
                </a:solidFill>
                <a:ea typeface="微软雅黑" panose="020B0503020204020204" pitchFamily="34" charset="-122"/>
              </a:rPr>
              <a:t>23</a:t>
            </a:r>
            <a:endParaRPr lang="en-US" altLang="zh-CN" sz="3600" b="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/>
          <p:cNvSpPr txBox="1">
            <a:spLocks noChangeArrowheads="1"/>
          </p:cNvSpPr>
          <p:nvPr/>
        </p:nvSpPr>
        <p:spPr bwMode="auto">
          <a:xfrm>
            <a:off x="2630016" y="1524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</a:rPr>
              <a:t>位移电流的引入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819" name="Object 3"/>
              <p:cNvSpPr txBox="1"/>
              <p:nvPr/>
            </p:nvSpPr>
            <p:spPr bwMode="auto">
              <a:xfrm>
                <a:off x="2610494" y="1023088"/>
                <a:ext cx="3062288" cy="796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zh-CN" altLang="en-US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acc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28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94" y="1023088"/>
                <a:ext cx="3062288" cy="796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824" name="Object 8"/>
              <p:cNvSpPr txBox="1"/>
              <p:nvPr/>
            </p:nvSpPr>
            <p:spPr bwMode="auto">
              <a:xfrm>
                <a:off x="5679014" y="2564307"/>
                <a:ext cx="3241104" cy="12053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8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9014" y="2564307"/>
                <a:ext cx="3241104" cy="1205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2133" y="4137875"/>
            <a:ext cx="5330649" cy="900113"/>
            <a:chOff x="240" y="3020"/>
            <a:chExt cx="2952" cy="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3" name="Object 9"/>
                <p:cNvSpPr txBox="1"/>
                <p:nvPr/>
              </p:nvSpPr>
              <p:spPr bwMode="auto">
                <a:xfrm>
                  <a:off x="1419" y="3020"/>
                  <a:ext cx="1773" cy="5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nary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53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9" y="3020"/>
                  <a:ext cx="1773" cy="567"/>
                </a:xfrm>
                <a:prstGeom prst="rect">
                  <a:avLst/>
                </a:prstGeom>
                <a:blipFill>
                  <a:blip r:embed="rId7"/>
                  <a:stretch>
                    <a:fillRect b="-35135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9" name="Text Box 19"/>
            <p:cNvSpPr txBox="1">
              <a:spLocks noChangeArrowheads="1"/>
            </p:cNvSpPr>
            <p:nvPr/>
          </p:nvSpPr>
          <p:spPr bwMode="auto">
            <a:xfrm>
              <a:off x="240" y="3216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/>
                <a:t>要求</a:t>
              </a:r>
              <a:r>
                <a:rPr lang="zh-CN" altLang="en-US" dirty="0">
                  <a:solidFill>
                    <a:srgbClr val="FF0000"/>
                  </a:solidFill>
                </a:rPr>
                <a:t>流连续</a:t>
              </a:r>
              <a:r>
                <a:rPr lang="zh-CN" altLang="en-US" dirty="0"/>
                <a:t>：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54106" y="5112193"/>
            <a:ext cx="4953000" cy="990600"/>
            <a:chOff x="816" y="3552"/>
            <a:chExt cx="3120" cy="624"/>
          </a:xfrm>
        </p:grpSpPr>
        <p:sp>
          <p:nvSpPr>
            <p:cNvPr id="2065" name="Line 21"/>
            <p:cNvSpPr>
              <a:spLocks noChangeShapeType="1"/>
            </p:cNvSpPr>
            <p:nvPr/>
          </p:nvSpPr>
          <p:spPr bwMode="auto">
            <a:xfrm flipH="1">
              <a:off x="1776" y="3552"/>
              <a:ext cx="14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Line 22"/>
            <p:cNvSpPr>
              <a:spLocks noChangeShapeType="1"/>
            </p:cNvSpPr>
            <p:nvPr/>
          </p:nvSpPr>
          <p:spPr bwMode="auto">
            <a:xfrm>
              <a:off x="2448" y="3600"/>
              <a:ext cx="24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Text Box 23"/>
            <p:cNvSpPr txBox="1">
              <a:spLocks noChangeArrowheads="1"/>
            </p:cNvSpPr>
            <p:nvPr/>
          </p:nvSpPr>
          <p:spPr bwMode="auto">
            <a:xfrm>
              <a:off x="816" y="3868"/>
              <a:ext cx="1488" cy="3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传导电流（老）</a:t>
              </a:r>
            </a:p>
          </p:txBody>
        </p:sp>
        <p:sp>
          <p:nvSpPr>
            <p:cNvPr id="2068" name="Text Box 24"/>
            <p:cNvSpPr txBox="1">
              <a:spLocks noChangeArrowheads="1"/>
            </p:cNvSpPr>
            <p:nvPr/>
          </p:nvSpPr>
          <p:spPr bwMode="auto">
            <a:xfrm>
              <a:off x="2448" y="3840"/>
              <a:ext cx="1488" cy="3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位移电流（新）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7504" y="2583024"/>
            <a:ext cx="5060362" cy="1143932"/>
            <a:chOff x="140139" y="3765476"/>
            <a:chExt cx="5060362" cy="1143932"/>
          </a:xfrm>
        </p:grpSpPr>
        <p:sp>
          <p:nvSpPr>
            <p:cNvPr id="2064" name="Text Box 31"/>
            <p:cNvSpPr txBox="1">
              <a:spLocks noChangeArrowheads="1"/>
            </p:cNvSpPr>
            <p:nvPr/>
          </p:nvSpPr>
          <p:spPr bwMode="auto">
            <a:xfrm>
              <a:off x="140139" y="3789040"/>
              <a:ext cx="2438401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/>
                <a:t>D</a:t>
              </a:r>
              <a:r>
                <a:rPr lang="en-US" altLang="zh-CN" dirty="0"/>
                <a:t> </a:t>
              </a:r>
              <a:r>
                <a:rPr lang="zh-CN" altLang="en-US" dirty="0"/>
                <a:t>的高斯定理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bject 8"/>
                <p:cNvSpPr txBox="1"/>
                <p:nvPr/>
              </p:nvSpPr>
              <p:spPr bwMode="auto">
                <a:xfrm>
                  <a:off x="2426196" y="3765476"/>
                  <a:ext cx="2774305" cy="11439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acc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acc>
                          </m:e>
                        </m:nary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196" y="3765476"/>
                  <a:ext cx="2774305" cy="11439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158612" y="2651534"/>
            <a:ext cx="4442988" cy="891158"/>
            <a:chOff x="191247" y="3833986"/>
            <a:chExt cx="4442988" cy="89115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8"/>
                <p:cNvGraphicFramePr>
                  <a:graphicFrameLocks noChangeAspect="1"/>
                </p:cNvGraphicFramePr>
                <p:nvPr/>
              </p:nvGraphicFramePr>
              <p:xfrm>
                <a:off x="2363062" y="3833986"/>
                <a:ext cx="422275" cy="819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203040" imgH="393480" progId="Equation.DSMT4">
                        <p:embed/>
                      </p:oleObj>
                    </mc:Choice>
                    <mc:Fallback>
                      <p:oleObj name="Equation" r:id="rId9" imgW="203040" imgH="393480" progId="Equation.DSMT4">
                        <p:embed/>
                        <p:pic>
                          <p:nvPicPr>
                            <p:cNvPr id="24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3062" y="3833986"/>
                              <a:ext cx="422275" cy="819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66184665"/>
                    </p:ext>
                  </p:extLst>
                </p:nvPr>
              </p:nvGraphicFramePr>
              <p:xfrm>
                <a:off x="2363062" y="3833986"/>
                <a:ext cx="422275" cy="819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93" name="Equation" r:id="rId16" imgW="203040" imgH="393480" progId="Equation.DSMT4">
                        <p:embed/>
                      </p:oleObj>
                    </mc:Choice>
                    <mc:Fallback>
                      <p:oleObj name="Equation" r:id="rId16" imgW="20304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3062" y="3833986"/>
                              <a:ext cx="422275" cy="819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Object 8"/>
                <p:cNvGraphicFramePr>
                  <a:graphicFrameLocks noChangeAspect="1"/>
                </p:cNvGraphicFramePr>
                <p:nvPr/>
              </p:nvGraphicFramePr>
              <p:xfrm>
                <a:off x="4211960" y="3853904"/>
                <a:ext cx="422275" cy="819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8" imgW="203040" imgH="393480" progId="Equation.DSMT4">
                        <p:embed/>
                      </p:oleObj>
                    </mc:Choice>
                    <mc:Fallback>
                      <p:oleObj name="Equation" r:id="rId18" imgW="203040" imgH="393480" progId="Equation.DSMT4">
                        <p:embed/>
                        <p:pic>
                          <p:nvPicPr>
                            <p:cNvPr id="25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1960" y="3853904"/>
                              <a:ext cx="422275" cy="819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1816981"/>
                    </p:ext>
                  </p:extLst>
                </p:nvPr>
              </p:nvGraphicFramePr>
              <p:xfrm>
                <a:off x="4211960" y="3853904"/>
                <a:ext cx="422275" cy="819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30" name="Equation" r:id="rId20" imgW="203040" imgH="393480" progId="Equation.DSMT4">
                        <p:embed/>
                      </p:oleObj>
                    </mc:Choice>
                    <mc:Fallback>
                      <p:oleObj name="Equation" r:id="rId20" imgW="20304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1960" y="3853904"/>
                              <a:ext cx="422275" cy="819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1247" y="4263479"/>
                  <a:ext cx="205020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dirty="0"/>
                    <a:t>两边对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zh-CN" altLang="en-US" dirty="0"/>
                    <a:t> 求导</a:t>
                  </a:r>
                </a:p>
              </p:txBody>
            </p:sp>
          </mc:Choice>
          <mc:Fallback xmlns="">
            <p:sp>
              <p:nvSpPr>
                <p:cNvPr id="26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247" y="4263479"/>
                  <a:ext cx="2050201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51" t="-14474" r="-2374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6449390" y="4653078"/>
            <a:ext cx="2176184" cy="830997"/>
            <a:chOff x="6488256" y="5309453"/>
            <a:chExt cx="2176184" cy="830997"/>
          </a:xfrm>
        </p:grpSpPr>
        <p:sp>
          <p:nvSpPr>
            <p:cNvPr id="162836" name="Text Box 20"/>
            <p:cNvSpPr txBox="1">
              <a:spLocks noChangeArrowheads="1"/>
            </p:cNvSpPr>
            <p:nvPr/>
          </p:nvSpPr>
          <p:spPr bwMode="auto">
            <a:xfrm>
              <a:off x="6488256" y="5309453"/>
              <a:ext cx="182816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/>
                <a:t>得到全电流</a:t>
              </a:r>
              <a:r>
                <a:rPr lang="zh-CN" altLang="en-US" b="1" dirty="0"/>
                <a:t>满足流连续</a:t>
              </a:r>
              <a:endParaRPr lang="en-US" altLang="zh-CN" b="1" dirty="0"/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8215177" y="5450681"/>
            <a:ext cx="44926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640" imgH="253800" progId="Equation.DSMT4">
                    <p:embed/>
                  </p:oleObj>
                </mc:Choice>
                <mc:Fallback>
                  <p:oleObj name="Equation" r:id="rId23" imgW="215640" imgH="253800" progId="Equation.DSMT4">
                    <p:embed/>
                    <p:pic>
                      <p:nvPicPr>
                        <p:cNvPr id="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5177" y="5450681"/>
                          <a:ext cx="44926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895600" y="1114995"/>
          <a:ext cx="19050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532" imgH="400042" progId="Equation.3">
                  <p:embed/>
                </p:oleObj>
              </mc:Choice>
              <mc:Fallback>
                <p:oleObj name="公式" r:id="rId2" imgW="609532" imgH="400042" progId="Equation.3">
                  <p:embed/>
                  <p:pic>
                    <p:nvPicPr>
                      <p:cNvPr id="121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14995"/>
                        <a:ext cx="1905000" cy="1173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301081" y="186308"/>
            <a:ext cx="5913438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位移电流 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d</a:t>
            </a:r>
            <a:r>
              <a:rPr lang="en-US" altLang="zh-CN" baseline="-25000" dirty="0"/>
              <a:t>        </a:t>
            </a:r>
            <a:r>
              <a:rPr lang="en-US" altLang="zh-CN" sz="2800" dirty="0"/>
              <a:t>Displacement Currents</a:t>
            </a:r>
            <a:endParaRPr lang="en-US" altLang="zh-CN" dirty="0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5562600" y="1365820"/>
          <a:ext cx="2057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76300" imgH="381000" progId="Equation.3">
                  <p:embed/>
                </p:oleObj>
              </mc:Choice>
              <mc:Fallback>
                <p:oleObj name="公式" r:id="rId4" imgW="876300" imgH="381000" progId="Equation.3">
                  <p:embed/>
                  <p:pic>
                    <p:nvPicPr>
                      <p:cNvPr id="121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65820"/>
                        <a:ext cx="2057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683568" y="2537110"/>
            <a:ext cx="605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位移电流 </a:t>
            </a:r>
            <a:r>
              <a:rPr lang="en-US" altLang="zh-CN" i="1" dirty="0"/>
              <a:t>I</a:t>
            </a:r>
            <a:r>
              <a:rPr lang="en-US" altLang="zh-CN" baseline="-25000" dirty="0"/>
              <a:t>d </a:t>
            </a:r>
            <a:r>
              <a:rPr lang="zh-CN" altLang="en-US" dirty="0"/>
              <a:t>等于电位移通量对时间的变化率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2971800" y="3200400"/>
          <a:ext cx="3657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86006" imgH="400042" progId="Equation.3">
                  <p:embed/>
                </p:oleObj>
              </mc:Choice>
              <mc:Fallback>
                <p:oleObj name="公式" r:id="rId6" imgW="1486006" imgH="400042" progId="Equation.3">
                  <p:embed/>
                  <p:pic>
                    <p:nvPicPr>
                      <p:cNvPr id="121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3657600" cy="954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09600" y="4495800"/>
            <a:ext cx="30480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位移电流 密度</a:t>
            </a:r>
            <a:endParaRPr lang="zh-CN" altLang="en-US"/>
          </a:p>
        </p:txBody>
      </p:sp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4267200" y="4343400"/>
          <a:ext cx="1981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52524" imgH="409489" progId="Equation.3">
                  <p:embed/>
                </p:oleObj>
              </mc:Choice>
              <mc:Fallback>
                <p:oleObj name="公式" r:id="rId8" imgW="552524" imgH="409489" progId="Equation.3">
                  <p:embed/>
                  <p:pic>
                    <p:nvPicPr>
                      <p:cNvPr id="121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1981200" cy="1112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3124200" y="4495800"/>
          <a:ext cx="40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7569" imgH="253670" progId="Equation.3">
                  <p:embed/>
                </p:oleObj>
              </mc:Choice>
              <mc:Fallback>
                <p:oleObj name="公式" r:id="rId10" imgW="177569" imgH="253670" progId="Equation.3">
                  <p:embed/>
                  <p:pic>
                    <p:nvPicPr>
                      <p:cNvPr id="1218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406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533400" y="5638800"/>
            <a:ext cx="7398179" cy="95410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位移电流与传导电流按相同的规律激发磁场。</a:t>
            </a:r>
          </a:p>
          <a:p>
            <a:pPr eaLnBrk="1" hangingPunct="1"/>
            <a:r>
              <a:rPr lang="zh-CN" altLang="en-US" sz="2800" dirty="0"/>
              <a:t>位移电流的假设是</a:t>
            </a:r>
            <a:r>
              <a:rPr lang="en-US" altLang="zh-CN" sz="2800" dirty="0"/>
              <a:t>Maxwell </a:t>
            </a:r>
            <a:r>
              <a:rPr lang="zh-CN" altLang="en-US" sz="2800" dirty="0"/>
              <a:t>电磁场理论的核心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 autoUpdateAnimBg="0"/>
      <p:bldP spid="121864" grpId="0" autoUpdateAnimBg="0"/>
      <p:bldP spid="121866" grpId="0" animBg="1" autoUpdateAnimBg="0"/>
      <p:bldP spid="12186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5638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81000" y="334963"/>
            <a:ext cx="8305800" cy="5794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传导电流与位移电流的比较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905000" y="1066800"/>
            <a:ext cx="70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solidFill>
                  <a:srgbClr val="FF3300"/>
                </a:solidFill>
              </a:rPr>
              <a:t>I</a:t>
            </a:r>
            <a:r>
              <a:rPr lang="en-US" altLang="zh-CN" sz="3600" baseline="-25000">
                <a:solidFill>
                  <a:srgbClr val="FF3300"/>
                </a:solidFill>
              </a:rPr>
              <a:t>c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172200" y="1066800"/>
            <a:ext cx="531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solidFill>
                  <a:srgbClr val="FF3300"/>
                </a:solidFill>
              </a:rPr>
              <a:t>I</a:t>
            </a:r>
            <a:r>
              <a:rPr lang="en-US" altLang="zh-CN" sz="3600" baseline="-25000">
                <a:solidFill>
                  <a:srgbClr val="FF3300"/>
                </a:solidFill>
              </a:rPr>
              <a:t>d</a:t>
            </a:r>
            <a:endParaRPr lang="en-US" altLang="zh-CN" sz="3600">
              <a:solidFill>
                <a:srgbClr val="CC3300"/>
              </a:solidFill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带电粒子宏观定向移动形成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08525" y="1828801"/>
            <a:ext cx="3860800" cy="1604963"/>
            <a:chOff x="2966" y="1152"/>
            <a:chExt cx="2432" cy="1011"/>
          </a:xfrm>
        </p:grpSpPr>
        <p:sp>
          <p:nvSpPr>
            <p:cNvPr id="4115" name="Text Box 7"/>
            <p:cNvSpPr txBox="1">
              <a:spLocks noChangeArrowheads="1"/>
            </p:cNvSpPr>
            <p:nvPr/>
          </p:nvSpPr>
          <p:spPr bwMode="auto">
            <a:xfrm>
              <a:off x="2966" y="1632"/>
              <a:ext cx="2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真空中是纯粹的变化的电场</a:t>
              </a:r>
            </a:p>
          </p:txBody>
        </p:sp>
        <p:graphicFrame>
          <p:nvGraphicFramePr>
            <p:cNvPr id="4098" name="Object 8"/>
            <p:cNvGraphicFramePr>
              <a:graphicFrameLocks noChangeAspect="1"/>
            </p:cNvGraphicFramePr>
            <p:nvPr/>
          </p:nvGraphicFramePr>
          <p:xfrm>
            <a:off x="3216" y="1152"/>
            <a:ext cx="1824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62100" imgH="406400" progId="Equation.DSMT4">
                    <p:embed/>
                  </p:oleObj>
                </mc:Choice>
                <mc:Fallback>
                  <p:oleObj name="Equation" r:id="rId2" imgW="1562100" imgH="406400" progId="Equation.DSMT4">
                    <p:embed/>
                    <p:pic>
                      <p:nvPicPr>
                        <p:cNvPr id="409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52"/>
                          <a:ext cx="1824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Text Box 9"/>
            <p:cNvSpPr txBox="1">
              <a:spLocks noChangeArrowheads="1"/>
            </p:cNvSpPr>
            <p:nvPr/>
          </p:nvSpPr>
          <p:spPr bwMode="auto">
            <a:xfrm>
              <a:off x="3014" y="1872"/>
              <a:ext cx="23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</p:grp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984250" y="4135438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只能在导体中流动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4724400" y="4054475"/>
            <a:ext cx="3673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存在于任何介质中</a:t>
            </a:r>
          </a:p>
        </p:txBody>
      </p:sp>
      <p:grpSp>
        <p:nvGrpSpPr>
          <p:cNvPr id="4107" name="Group 14"/>
          <p:cNvGrpSpPr>
            <a:grpSpLocks/>
          </p:cNvGrpSpPr>
          <p:nvPr/>
        </p:nvGrpSpPr>
        <p:grpSpPr bwMode="auto">
          <a:xfrm>
            <a:off x="457200" y="1295400"/>
            <a:ext cx="8305800" cy="5257800"/>
            <a:chOff x="288" y="816"/>
            <a:chExt cx="5232" cy="3312"/>
          </a:xfrm>
        </p:grpSpPr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 flipH="1">
              <a:off x="2784" y="816"/>
              <a:ext cx="0" cy="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6"/>
            <p:cNvSpPr>
              <a:spLocks noChangeShapeType="1"/>
            </p:cNvSpPr>
            <p:nvPr/>
          </p:nvSpPr>
          <p:spPr bwMode="auto">
            <a:xfrm>
              <a:off x="288" y="1104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17"/>
            <p:cNvSpPr>
              <a:spLocks noChangeShapeType="1"/>
            </p:cNvSpPr>
            <p:nvPr/>
          </p:nvSpPr>
          <p:spPr bwMode="auto">
            <a:xfrm>
              <a:off x="288" y="2400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18"/>
            <p:cNvSpPr>
              <a:spLocks noChangeShapeType="1"/>
            </p:cNvSpPr>
            <p:nvPr/>
          </p:nvSpPr>
          <p:spPr bwMode="auto">
            <a:xfrm>
              <a:off x="288" y="3264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>
              <a:off x="288" y="4128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609600" y="5426075"/>
            <a:ext cx="365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源于导体的导电性，导致电磁场的不对称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572000" y="5410200"/>
            <a:ext cx="365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源于电磁感应，导出电磁对称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122890" grpId="0" autoUpdateAnimBg="0"/>
      <p:bldP spid="122892" grpId="0" autoUpdateAnimBg="0"/>
      <p:bldP spid="122900" grpId="0" autoUpdateAnimBg="0"/>
      <p:bldP spid="1229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76200" y="328613"/>
            <a:ext cx="8229600" cy="57943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二、位移电流产生磁场，变化电场感生磁场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933" name="Object 5"/>
              <p:cNvSpPr txBox="1"/>
              <p:nvPr/>
            </p:nvSpPr>
            <p:spPr bwMode="auto">
              <a:xfrm>
                <a:off x="1187450" y="3860800"/>
                <a:ext cx="4032250" cy="11525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/>
                          </m:sSub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9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3860800"/>
                <a:ext cx="4032250" cy="115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934" name="Text Box 6"/>
              <p:cNvSpPr txBox="1">
                <a:spLocks noChangeArrowheads="1"/>
              </p:cNvSpPr>
              <p:nvPr/>
            </p:nvSpPr>
            <p:spPr bwMode="auto">
              <a:xfrm>
                <a:off x="611188" y="5499100"/>
                <a:ext cx="7848600" cy="954088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： 以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/>
                  <a:t> 为边线的任意曲面（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/>
                  <a:t> 的绕行方向与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 的法线方向成右手螺旋关系）</a:t>
                </a:r>
              </a:p>
            </p:txBody>
          </p:sp>
        </mc:Choice>
        <mc:Fallback xmlns="">
          <p:sp>
            <p:nvSpPr>
              <p:cNvPr id="12493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5499100"/>
                <a:ext cx="7848600" cy="954088"/>
              </a:xfrm>
              <a:prstGeom prst="rect">
                <a:avLst/>
              </a:prstGeom>
              <a:blipFill rotWithShape="0">
                <a:blip r:embed="rId8"/>
                <a:stretch>
                  <a:fillRect l="-1473" t="-7547" b="-13836"/>
                </a:stretch>
              </a:blipFill>
              <a:ln w="9525">
                <a:solidFill>
                  <a:srgbClr val="FF00FF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bject 8"/>
              <p:cNvSpPr txBox="1"/>
              <p:nvPr/>
            </p:nvSpPr>
            <p:spPr bwMode="auto">
              <a:xfrm>
                <a:off x="1488739" y="1967295"/>
                <a:ext cx="2849544" cy="12362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739" y="1967295"/>
                <a:ext cx="2849544" cy="1236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868144" y="1393825"/>
            <a:ext cx="2304876" cy="2331676"/>
            <a:chOff x="5868144" y="1393825"/>
            <a:chExt cx="2304876" cy="2331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5868144" y="1393825"/>
                  <a:ext cx="2304876" cy="1384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800" dirty="0"/>
                    <a:t>传导电流 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a14:m>
                  <a:endParaRPr lang="en-US" altLang="zh-CN" sz="2800" dirty="0"/>
                </a:p>
                <a:p>
                  <a:endParaRPr lang="en-US" altLang="zh-CN" sz="2800" dirty="0"/>
                </a:p>
                <a:p>
                  <a:r>
                    <a:rPr lang="zh-CN" altLang="en-US" sz="2800" dirty="0"/>
                    <a:t>位移电流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68144" y="1393825"/>
                  <a:ext cx="2304876" cy="1384995"/>
                </a:xfrm>
                <a:prstGeom prst="rect">
                  <a:avLst/>
                </a:prstGeom>
                <a:blipFill>
                  <a:blip r:embed="rId10"/>
                  <a:stretch>
                    <a:fillRect l="-5556" t="-6167" b="-1013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6084168" y="2931950"/>
                  <a:ext cx="1555298" cy="793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2931950"/>
                  <a:ext cx="1555298" cy="79355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62600" y="3581400"/>
            <a:ext cx="2944813" cy="3048000"/>
            <a:chOff x="3713" y="2112"/>
            <a:chExt cx="1855" cy="1920"/>
          </a:xfrm>
        </p:grpSpPr>
        <p:sp>
          <p:nvSpPr>
            <p:cNvPr id="6164" name="Freeform 3"/>
            <p:cNvSpPr>
              <a:spLocks/>
            </p:cNvSpPr>
            <p:nvPr/>
          </p:nvSpPr>
          <p:spPr bwMode="auto">
            <a:xfrm>
              <a:off x="4212" y="2344"/>
              <a:ext cx="770" cy="1168"/>
            </a:xfrm>
            <a:custGeom>
              <a:avLst/>
              <a:gdLst>
                <a:gd name="T0" fmla="*/ 0 w 770"/>
                <a:gd name="T1" fmla="*/ 200 h 1168"/>
                <a:gd name="T2" fmla="*/ 660 w 770"/>
                <a:gd name="T3" fmla="*/ 128 h 1168"/>
                <a:gd name="T4" fmla="*/ 660 w 770"/>
                <a:gd name="T5" fmla="*/ 968 h 1168"/>
                <a:gd name="T6" fmla="*/ 480 w 770"/>
                <a:gd name="T7" fmla="*/ 1160 h 1168"/>
                <a:gd name="T8" fmla="*/ 24 w 770"/>
                <a:gd name="T9" fmla="*/ 1016 h 1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0"/>
                <a:gd name="T16" fmla="*/ 0 h 1168"/>
                <a:gd name="T17" fmla="*/ 770 w 770"/>
                <a:gd name="T18" fmla="*/ 1168 h 1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0" h="1168">
                  <a:moveTo>
                    <a:pt x="0" y="200"/>
                  </a:moveTo>
                  <a:cubicBezTo>
                    <a:pt x="110" y="190"/>
                    <a:pt x="550" y="0"/>
                    <a:pt x="660" y="128"/>
                  </a:cubicBezTo>
                  <a:cubicBezTo>
                    <a:pt x="770" y="256"/>
                    <a:pt x="690" y="796"/>
                    <a:pt x="660" y="968"/>
                  </a:cubicBezTo>
                  <a:cubicBezTo>
                    <a:pt x="630" y="1140"/>
                    <a:pt x="586" y="1152"/>
                    <a:pt x="480" y="1160"/>
                  </a:cubicBezTo>
                  <a:cubicBezTo>
                    <a:pt x="374" y="1168"/>
                    <a:pt x="119" y="1046"/>
                    <a:pt x="24" y="1016"/>
                  </a:cubicBezTo>
                </a:path>
              </a:pathLst>
            </a:custGeom>
            <a:gradFill rotWithShape="0">
              <a:gsLst>
                <a:gs pos="0">
                  <a:srgbClr val="2F7676"/>
                </a:gs>
                <a:gs pos="50000">
                  <a:srgbClr val="66FFFF"/>
                </a:gs>
                <a:gs pos="100000">
                  <a:srgbClr val="2F7676"/>
                </a:gs>
              </a:gsLst>
              <a:lin ang="5400000" scaled="1"/>
            </a:gra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5" name="Freeform 4"/>
            <p:cNvSpPr>
              <a:spLocks/>
            </p:cNvSpPr>
            <p:nvPr/>
          </p:nvSpPr>
          <p:spPr bwMode="auto">
            <a:xfrm>
              <a:off x="3933" y="2532"/>
              <a:ext cx="288" cy="804"/>
            </a:xfrm>
            <a:custGeom>
              <a:avLst/>
              <a:gdLst>
                <a:gd name="T0" fmla="*/ 288 w 288"/>
                <a:gd name="T1" fmla="*/ 0 h 804"/>
                <a:gd name="T2" fmla="*/ 72 w 288"/>
                <a:gd name="T3" fmla="*/ 132 h 804"/>
                <a:gd name="T4" fmla="*/ 0 w 288"/>
                <a:gd name="T5" fmla="*/ 372 h 804"/>
                <a:gd name="T6" fmla="*/ 72 w 288"/>
                <a:gd name="T7" fmla="*/ 702 h 804"/>
                <a:gd name="T8" fmla="*/ 288 w 288"/>
                <a:gd name="T9" fmla="*/ 804 h 8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04"/>
                <a:gd name="T17" fmla="*/ 288 w 288"/>
                <a:gd name="T18" fmla="*/ 804 h 8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04">
                  <a:moveTo>
                    <a:pt x="288" y="0"/>
                  </a:moveTo>
                  <a:cubicBezTo>
                    <a:pt x="252" y="21"/>
                    <a:pt x="120" y="70"/>
                    <a:pt x="72" y="132"/>
                  </a:cubicBezTo>
                  <a:cubicBezTo>
                    <a:pt x="24" y="194"/>
                    <a:pt x="0" y="277"/>
                    <a:pt x="0" y="372"/>
                  </a:cubicBezTo>
                  <a:cubicBezTo>
                    <a:pt x="0" y="467"/>
                    <a:pt x="24" y="630"/>
                    <a:pt x="72" y="702"/>
                  </a:cubicBezTo>
                  <a:cubicBezTo>
                    <a:pt x="120" y="774"/>
                    <a:pt x="243" y="783"/>
                    <a:pt x="288" y="804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4653" y="2544"/>
              <a:ext cx="48" cy="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5181" y="2544"/>
              <a:ext cx="48" cy="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8" name="Freeform 7"/>
            <p:cNvSpPr>
              <a:spLocks/>
            </p:cNvSpPr>
            <p:nvPr/>
          </p:nvSpPr>
          <p:spPr bwMode="auto">
            <a:xfrm>
              <a:off x="3741" y="2944"/>
              <a:ext cx="906" cy="8"/>
            </a:xfrm>
            <a:custGeom>
              <a:avLst/>
              <a:gdLst>
                <a:gd name="T0" fmla="*/ 0 w 906"/>
                <a:gd name="T1" fmla="*/ 0 h 8"/>
                <a:gd name="T2" fmla="*/ 906 w 906"/>
                <a:gd name="T3" fmla="*/ 8 h 8"/>
                <a:gd name="T4" fmla="*/ 0 60000 65536"/>
                <a:gd name="T5" fmla="*/ 0 60000 65536"/>
                <a:gd name="T6" fmla="*/ 0 w 906"/>
                <a:gd name="T7" fmla="*/ 0 h 8"/>
                <a:gd name="T8" fmla="*/ 906 w 906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6" h="8">
                  <a:moveTo>
                    <a:pt x="0" y="0"/>
                  </a:moveTo>
                  <a:lnTo>
                    <a:pt x="906" y="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9" name="Freeform 8"/>
            <p:cNvSpPr>
              <a:spLocks/>
            </p:cNvSpPr>
            <p:nvPr/>
          </p:nvSpPr>
          <p:spPr bwMode="auto">
            <a:xfrm>
              <a:off x="5229" y="2880"/>
              <a:ext cx="339" cy="65"/>
            </a:xfrm>
            <a:custGeom>
              <a:avLst/>
              <a:gdLst>
                <a:gd name="T0" fmla="*/ 0 w 584"/>
                <a:gd name="T1" fmla="*/ 0 h 1"/>
                <a:gd name="T2" fmla="*/ 13 w 584"/>
                <a:gd name="T3" fmla="*/ 0 h 1"/>
                <a:gd name="T4" fmla="*/ 0 60000 65536"/>
                <a:gd name="T5" fmla="*/ 0 60000 65536"/>
                <a:gd name="T6" fmla="*/ 0 w 584"/>
                <a:gd name="T7" fmla="*/ 0 h 1"/>
                <a:gd name="T8" fmla="*/ 584 w 5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4" h="1">
                  <a:moveTo>
                    <a:pt x="0" y="0"/>
                  </a:moveTo>
                  <a:lnTo>
                    <a:pt x="5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0" name="Freeform 9"/>
            <p:cNvSpPr>
              <a:spLocks/>
            </p:cNvSpPr>
            <p:nvPr/>
          </p:nvSpPr>
          <p:spPr bwMode="auto">
            <a:xfrm>
              <a:off x="3741" y="3808"/>
              <a:ext cx="756" cy="2"/>
            </a:xfrm>
            <a:custGeom>
              <a:avLst/>
              <a:gdLst>
                <a:gd name="T0" fmla="*/ 0 w 756"/>
                <a:gd name="T1" fmla="*/ 0 h 2"/>
                <a:gd name="T2" fmla="*/ 756 w 756"/>
                <a:gd name="T3" fmla="*/ 2 h 2"/>
                <a:gd name="T4" fmla="*/ 0 60000 65536"/>
                <a:gd name="T5" fmla="*/ 0 60000 65536"/>
                <a:gd name="T6" fmla="*/ 0 w 756"/>
                <a:gd name="T7" fmla="*/ 0 h 2"/>
                <a:gd name="T8" fmla="*/ 756 w 75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6" h="2">
                  <a:moveTo>
                    <a:pt x="0" y="0"/>
                  </a:moveTo>
                  <a:lnTo>
                    <a:pt x="756" y="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1" name="Freeform 10"/>
            <p:cNvSpPr>
              <a:spLocks/>
            </p:cNvSpPr>
            <p:nvPr/>
          </p:nvSpPr>
          <p:spPr bwMode="auto">
            <a:xfrm>
              <a:off x="4977" y="3798"/>
              <a:ext cx="588" cy="1"/>
            </a:xfrm>
            <a:custGeom>
              <a:avLst/>
              <a:gdLst>
                <a:gd name="T0" fmla="*/ 0 w 588"/>
                <a:gd name="T1" fmla="*/ 0 h 1"/>
                <a:gd name="T2" fmla="*/ 588 w 588"/>
                <a:gd name="T3" fmla="*/ 0 h 1"/>
                <a:gd name="T4" fmla="*/ 0 60000 65536"/>
                <a:gd name="T5" fmla="*/ 0 60000 65536"/>
                <a:gd name="T6" fmla="*/ 0 w 588"/>
                <a:gd name="T7" fmla="*/ 0 h 1"/>
                <a:gd name="T8" fmla="*/ 588 w 5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8" h="1">
                  <a:moveTo>
                    <a:pt x="0" y="0"/>
                  </a:moveTo>
                  <a:lnTo>
                    <a:pt x="5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6172" name="AutoShape 11"/>
            <p:cNvCxnSpPr>
              <a:cxnSpLocks noChangeShapeType="1"/>
              <a:stCxn id="6170" idx="0"/>
              <a:endCxn id="6168" idx="0"/>
            </p:cNvCxnSpPr>
            <p:nvPr/>
          </p:nvCxnSpPr>
          <p:spPr bwMode="auto">
            <a:xfrm flipV="1">
              <a:off x="3741" y="2944"/>
              <a:ext cx="0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3" name="AutoShape 12"/>
            <p:cNvCxnSpPr>
              <a:cxnSpLocks noChangeShapeType="1"/>
              <a:stCxn id="6169" idx="1"/>
              <a:endCxn id="6171" idx="1"/>
            </p:cNvCxnSpPr>
            <p:nvPr/>
          </p:nvCxnSpPr>
          <p:spPr bwMode="auto">
            <a:xfrm flipH="1">
              <a:off x="5565" y="2880"/>
              <a:ext cx="3" cy="9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4" name="Oval 13"/>
            <p:cNvSpPr>
              <a:spLocks noChangeArrowheads="1"/>
            </p:cNvSpPr>
            <p:nvPr/>
          </p:nvSpPr>
          <p:spPr bwMode="auto">
            <a:xfrm>
              <a:off x="4653" y="3696"/>
              <a:ext cx="22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5" name="Text Box 14"/>
            <p:cNvSpPr txBox="1">
              <a:spLocks noChangeArrowheads="1"/>
            </p:cNvSpPr>
            <p:nvPr/>
          </p:nvSpPr>
          <p:spPr bwMode="auto">
            <a:xfrm>
              <a:off x="4605" y="3552"/>
              <a:ext cx="29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/>
                <a:t>~</a:t>
              </a:r>
            </a:p>
          </p:txBody>
        </p:sp>
        <p:sp>
          <p:nvSpPr>
            <p:cNvPr id="6176" name="Oval 15"/>
            <p:cNvSpPr>
              <a:spLocks noChangeArrowheads="1"/>
            </p:cNvSpPr>
            <p:nvPr/>
          </p:nvSpPr>
          <p:spPr bwMode="auto">
            <a:xfrm>
              <a:off x="4125" y="2544"/>
              <a:ext cx="192" cy="7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7" name="Freeform 16"/>
            <p:cNvSpPr>
              <a:spLocks/>
            </p:cNvSpPr>
            <p:nvPr/>
          </p:nvSpPr>
          <p:spPr bwMode="auto">
            <a:xfrm>
              <a:off x="4125" y="2785"/>
              <a:ext cx="47" cy="75"/>
            </a:xfrm>
            <a:custGeom>
              <a:avLst/>
              <a:gdLst>
                <a:gd name="T0" fmla="*/ 0 w 1"/>
                <a:gd name="T1" fmla="*/ 0 h 90"/>
                <a:gd name="T2" fmla="*/ 0 w 1"/>
                <a:gd name="T3" fmla="*/ 26 h 90"/>
                <a:gd name="T4" fmla="*/ 0 60000 65536"/>
                <a:gd name="T5" fmla="*/ 0 60000 65536"/>
                <a:gd name="T6" fmla="*/ 0 w 1"/>
                <a:gd name="T7" fmla="*/ 0 h 90"/>
                <a:gd name="T8" fmla="*/ 1 w 1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8" name="Text Box 17"/>
            <p:cNvSpPr txBox="1">
              <a:spLocks noChangeArrowheads="1"/>
            </p:cNvSpPr>
            <p:nvPr/>
          </p:nvSpPr>
          <p:spPr bwMode="auto">
            <a:xfrm>
              <a:off x="4077" y="288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L</a:t>
              </a:r>
            </a:p>
          </p:txBody>
        </p:sp>
        <p:sp>
          <p:nvSpPr>
            <p:cNvPr id="6179" name="Text Box 18"/>
            <p:cNvSpPr txBox="1">
              <a:spLocks noChangeArrowheads="1"/>
            </p:cNvSpPr>
            <p:nvPr/>
          </p:nvSpPr>
          <p:spPr bwMode="auto">
            <a:xfrm>
              <a:off x="3741" y="240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i="1" baseline="-25000"/>
                <a:t>1</a:t>
              </a:r>
              <a:endParaRPr lang="en-US" altLang="zh-CN" i="1"/>
            </a:p>
          </p:txBody>
        </p:sp>
        <p:sp>
          <p:nvSpPr>
            <p:cNvPr id="6180" name="Text Box 19"/>
            <p:cNvSpPr txBox="1">
              <a:spLocks noChangeArrowheads="1"/>
            </p:cNvSpPr>
            <p:nvPr/>
          </p:nvSpPr>
          <p:spPr bwMode="auto">
            <a:xfrm>
              <a:off x="3713" y="321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/>
                <a:t>i</a:t>
              </a:r>
            </a:p>
          </p:txBody>
        </p:sp>
        <p:sp>
          <p:nvSpPr>
            <p:cNvPr id="6181" name="Text Box 20"/>
            <p:cNvSpPr txBox="1">
              <a:spLocks noChangeArrowheads="1"/>
            </p:cNvSpPr>
            <p:nvPr/>
          </p:nvSpPr>
          <p:spPr bwMode="auto">
            <a:xfrm>
              <a:off x="4657" y="21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S</a:t>
              </a:r>
              <a:r>
                <a:rPr lang="en-US" altLang="zh-CN" baseline="-25000"/>
                <a:t>2</a:t>
              </a:r>
              <a:endParaRPr lang="en-US" altLang="zh-CN" i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973" name="Object 21"/>
              <p:cNvSpPr txBox="1"/>
              <p:nvPr/>
            </p:nvSpPr>
            <p:spPr bwMode="auto">
              <a:xfrm>
                <a:off x="395536" y="923926"/>
                <a:ext cx="2277814" cy="1135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97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923926"/>
                <a:ext cx="2277814" cy="1135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974" name="Object 22"/>
              <p:cNvSpPr txBox="1"/>
              <p:nvPr/>
            </p:nvSpPr>
            <p:spPr bwMode="auto">
              <a:xfrm>
                <a:off x="395536" y="2154350"/>
                <a:ext cx="1853952" cy="10492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974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154350"/>
                <a:ext cx="1853952" cy="1049226"/>
              </a:xfrm>
              <a:prstGeom prst="rect">
                <a:avLst/>
              </a:prstGeom>
              <a:blipFill>
                <a:blip r:embed="rId4"/>
                <a:stretch>
                  <a:fillRect b="-5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5975" name="Object 23"/>
          <p:cNvGraphicFramePr>
            <a:graphicFrameLocks noChangeAspect="1"/>
          </p:cNvGraphicFramePr>
          <p:nvPr/>
        </p:nvGraphicFramePr>
        <p:xfrm>
          <a:off x="2540000" y="2125663"/>
          <a:ext cx="17732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500" imgH="457200" progId="Equation.DSMT4">
                  <p:embed/>
                </p:oleObj>
              </mc:Choice>
              <mc:Fallback>
                <p:oleObj name="Equation" r:id="rId5" imgW="825500" imgH="457200" progId="Equation.DSMT4">
                  <p:embed/>
                  <p:pic>
                    <p:nvPicPr>
                      <p:cNvPr id="1259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125663"/>
                        <a:ext cx="17732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>
            <a:graphicFrameLocks noChangeAspect="1"/>
          </p:cNvGraphicFramePr>
          <p:nvPr/>
        </p:nvGraphicFramePr>
        <p:xfrm>
          <a:off x="4664075" y="2133600"/>
          <a:ext cx="14366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393700" progId="Equation.DSMT4">
                  <p:embed/>
                </p:oleObj>
              </mc:Choice>
              <mc:Fallback>
                <p:oleObj name="Equation" r:id="rId7" imgW="685800" imgH="393700" progId="Equation.DSMT4">
                  <p:embed/>
                  <p:pic>
                    <p:nvPicPr>
                      <p:cNvPr id="1259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133600"/>
                        <a:ext cx="14366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7" name="Object 25"/>
          <p:cNvGraphicFramePr>
            <a:graphicFrameLocks noChangeAspect="1"/>
          </p:cNvGraphicFramePr>
          <p:nvPr/>
        </p:nvGraphicFramePr>
        <p:xfrm>
          <a:off x="6496769" y="2071688"/>
          <a:ext cx="11715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393480" progId="Equation.DSMT4">
                  <p:embed/>
                </p:oleObj>
              </mc:Choice>
              <mc:Fallback>
                <p:oleObj name="Equation" r:id="rId9" imgW="545760" imgH="393480" progId="Equation.DSMT4">
                  <p:embed/>
                  <p:pic>
                    <p:nvPicPr>
                      <p:cNvPr id="1259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769" y="2071688"/>
                        <a:ext cx="11715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5979" name="Object 27"/>
              <p:cNvSpPr txBox="1"/>
              <p:nvPr/>
            </p:nvSpPr>
            <p:spPr bwMode="auto">
              <a:xfrm>
                <a:off x="1174750" y="5257800"/>
                <a:ext cx="2724150" cy="1149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979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750" y="5257800"/>
                <a:ext cx="2724150" cy="1149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5" name="Text Box 30"/>
          <p:cNvSpPr txBox="1">
            <a:spLocks noChangeArrowheads="1"/>
          </p:cNvSpPr>
          <p:nvPr/>
        </p:nvSpPr>
        <p:spPr bwMode="auto">
          <a:xfrm>
            <a:off x="228600" y="200025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再看磁场环路定理：含电容器的电路</a:t>
            </a:r>
          </a:p>
        </p:txBody>
      </p:sp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2771800" y="1219200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传导电流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804863" y="6351711"/>
            <a:ext cx="4055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安培环路定理对任意 </a:t>
            </a:r>
            <a:r>
              <a:rPr lang="en-US" altLang="zh-CN" i="1" dirty="0">
                <a:solidFill>
                  <a:srgbClr val="CC3300"/>
                </a:solidFill>
              </a:rPr>
              <a:t>S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成立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551113" y="1524000"/>
            <a:ext cx="3965576" cy="1600200"/>
            <a:chOff x="2208" y="960"/>
            <a:chExt cx="2498" cy="1008"/>
          </a:xfrm>
        </p:grpSpPr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208" y="1248"/>
              <a:ext cx="2352" cy="720"/>
            </a:xfrm>
            <a:prstGeom prst="rect">
              <a:avLst/>
            </a:prstGeom>
            <a:noFill/>
            <a:ln w="31750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3" name="Text Box 36"/>
            <p:cNvSpPr txBox="1">
              <a:spLocks noChangeArrowheads="1"/>
            </p:cNvSpPr>
            <p:nvPr/>
          </p:nvSpPr>
          <p:spPr bwMode="auto">
            <a:xfrm>
              <a:off x="3410" y="960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6600CC"/>
                  </a:solidFill>
                </a:rPr>
                <a:t>D</a:t>
              </a:r>
              <a:r>
                <a:rPr lang="zh-CN" altLang="en-US" dirty="0">
                  <a:solidFill>
                    <a:srgbClr val="6600CC"/>
                  </a:solidFill>
                </a:rPr>
                <a:t>的通量定理</a:t>
              </a:r>
            </a:p>
          </p:txBody>
        </p:sp>
      </p:grp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67544" y="3805535"/>
            <a:ext cx="1900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全电流连续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771800" y="2056766"/>
            <a:ext cx="1613748" cy="1732274"/>
            <a:chOff x="2771800" y="2056766"/>
            <a:chExt cx="1613748" cy="1732274"/>
          </a:xfrm>
        </p:grpSpPr>
        <p:sp>
          <p:nvSpPr>
            <p:cNvPr id="125984" name="Text Box 32"/>
            <p:cNvSpPr txBox="1">
              <a:spLocks noChangeArrowheads="1"/>
            </p:cNvSpPr>
            <p:nvPr/>
          </p:nvSpPr>
          <p:spPr bwMode="auto">
            <a:xfrm>
              <a:off x="2771800" y="3331840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3300"/>
                  </a:solidFill>
                </a:rPr>
                <a:t>位移电流</a:t>
              </a:r>
            </a:p>
          </p:txBody>
        </p:sp>
        <p:sp>
          <p:nvSpPr>
            <p:cNvPr id="4" name="圆角矩形标注 3"/>
            <p:cNvSpPr/>
            <p:nvPr/>
          </p:nvSpPr>
          <p:spPr bwMode="auto">
            <a:xfrm>
              <a:off x="2794714" y="2056766"/>
              <a:ext cx="1590834" cy="1201419"/>
            </a:xfrm>
            <a:prstGeom prst="wedgeRoundRectCallou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39" name="Object 23"/>
          <p:cNvGraphicFramePr>
            <a:graphicFrameLocks noChangeAspect="1"/>
          </p:cNvGraphicFramePr>
          <p:nvPr/>
        </p:nvGraphicFramePr>
        <p:xfrm>
          <a:off x="1526728" y="4293605"/>
          <a:ext cx="26463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457200" progId="Equation.DSMT4">
                  <p:embed/>
                </p:oleObj>
              </mc:Choice>
              <mc:Fallback>
                <p:oleObj name="Equation" r:id="rId12" imgW="1231560" imgH="457200" progId="Equation.DSMT4">
                  <p:embed/>
                  <p:pic>
                    <p:nvPicPr>
                      <p:cNvPr id="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28" y="4293605"/>
                        <a:ext cx="26463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3" grpId="0"/>
      <p:bldP spid="125974" grpId="0"/>
      <p:bldP spid="125979" grpId="0"/>
      <p:bldP spid="125983" grpId="0" autoUpdateAnimBg="0"/>
      <p:bldP spid="125986" grpId="0" autoUpdateAnimBg="0"/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702675" cy="13731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例：圆形电容器，面积为</a:t>
            </a:r>
            <a:r>
              <a:rPr lang="en-US" altLang="zh-CN" sz="2800"/>
              <a:t>S</a:t>
            </a:r>
            <a:r>
              <a:rPr lang="zh-CN" altLang="en-US" sz="2800"/>
              <a:t>，两极板间场强                             </a:t>
            </a:r>
          </a:p>
          <a:p>
            <a:pPr eaLnBrk="1" hangingPunct="1"/>
            <a:r>
              <a:rPr lang="zh-CN" altLang="en-US" sz="2800"/>
              <a:t>求：</a:t>
            </a:r>
            <a:r>
              <a:rPr lang="en-US" altLang="zh-CN" sz="2800"/>
              <a:t>(1)</a:t>
            </a:r>
            <a:r>
              <a:rPr lang="zh-CN" altLang="en-US" sz="2800"/>
              <a:t>两极板间与两极板平行同大的某一横截面的 </a:t>
            </a:r>
            <a:r>
              <a:rPr lang="en-US" altLang="zh-CN" sz="2800" i="1"/>
              <a:t>I</a:t>
            </a:r>
            <a:r>
              <a:rPr lang="en-US" altLang="zh-CN" sz="2800" baseline="-25000"/>
              <a:t>d.</a:t>
            </a:r>
          </a:p>
          <a:p>
            <a:pPr eaLnBrk="1" hangingPunct="1"/>
            <a:r>
              <a:rPr lang="en-US" altLang="zh-CN" sz="2800"/>
              <a:t>        (2)</a:t>
            </a:r>
            <a:r>
              <a:rPr lang="zh-CN" altLang="en-US" sz="2800"/>
              <a:t>空间的磁感应强度。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86600" y="5597525"/>
            <a:ext cx="1143000" cy="1143000"/>
            <a:chOff x="4563" y="2470"/>
            <a:chExt cx="720" cy="720"/>
          </a:xfrm>
        </p:grpSpPr>
        <p:sp>
          <p:nvSpPr>
            <p:cNvPr id="7236" name="Oval 4"/>
            <p:cNvSpPr>
              <a:spLocks noChangeArrowheads="1"/>
            </p:cNvSpPr>
            <p:nvPr/>
          </p:nvSpPr>
          <p:spPr bwMode="auto">
            <a:xfrm>
              <a:off x="4563" y="2470"/>
              <a:ext cx="720" cy="7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37" name="Text Box 5"/>
            <p:cNvSpPr txBox="1">
              <a:spLocks noChangeArrowheads="1"/>
            </p:cNvSpPr>
            <p:nvPr/>
          </p:nvSpPr>
          <p:spPr bwMode="auto">
            <a:xfrm>
              <a:off x="4800" y="2724"/>
              <a:ext cx="2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×</a:t>
              </a:r>
            </a:p>
          </p:txBody>
        </p:sp>
      </p:grp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6767513" y="152400"/>
          <a:ext cx="19812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25142" imgH="177723" progId="Equation.3">
                  <p:embed/>
                </p:oleObj>
              </mc:Choice>
              <mc:Fallback>
                <p:oleObj name="公式" r:id="rId2" imgW="825142" imgH="177723" progId="Equation.3">
                  <p:embed/>
                  <p:pic>
                    <p:nvPicPr>
                      <p:cNvPr id="71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152400"/>
                        <a:ext cx="19812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4925" y="1397000"/>
            <a:ext cx="95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解</a:t>
            </a:r>
            <a:r>
              <a:rPr lang="en-US" altLang="zh-CN" sz="2800"/>
              <a:t>(1)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900113" y="1412875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规定</a:t>
            </a:r>
            <a:r>
              <a:rPr lang="en-US" altLang="zh-CN" sz="2800"/>
              <a:t>S</a:t>
            </a:r>
            <a:r>
              <a:rPr lang="zh-CN" altLang="en-US" sz="2800"/>
              <a:t>法线方向向右为正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895850" y="1417638"/>
            <a:ext cx="990600" cy="1524000"/>
            <a:chOff x="4224" y="2160"/>
            <a:chExt cx="624" cy="960"/>
          </a:xfrm>
        </p:grpSpPr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4224" y="2160"/>
              <a:ext cx="96" cy="960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4752" y="2160"/>
              <a:ext cx="96" cy="960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33" name="Line 12"/>
            <p:cNvSpPr>
              <a:spLocks noChangeShapeType="1"/>
            </p:cNvSpPr>
            <p:nvPr/>
          </p:nvSpPr>
          <p:spPr bwMode="auto">
            <a:xfrm>
              <a:off x="436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13"/>
            <p:cNvSpPr>
              <a:spLocks noChangeShapeType="1"/>
            </p:cNvSpPr>
            <p:nvPr/>
          </p:nvSpPr>
          <p:spPr bwMode="auto">
            <a:xfrm>
              <a:off x="4368" y="26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Line 14"/>
            <p:cNvSpPr>
              <a:spLocks noChangeShapeType="1"/>
            </p:cNvSpPr>
            <p:nvPr/>
          </p:nvSpPr>
          <p:spPr bwMode="auto">
            <a:xfrm>
              <a:off x="4368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53050" y="2071688"/>
            <a:ext cx="1281113" cy="539750"/>
            <a:chOff x="3372" y="1305"/>
            <a:chExt cx="807" cy="340"/>
          </a:xfrm>
        </p:grpSpPr>
        <p:sp>
          <p:nvSpPr>
            <p:cNvPr id="7230" name="Line 16"/>
            <p:cNvSpPr>
              <a:spLocks noChangeShapeType="1"/>
            </p:cNvSpPr>
            <p:nvPr/>
          </p:nvSpPr>
          <p:spPr bwMode="auto">
            <a:xfrm>
              <a:off x="3372" y="1469"/>
              <a:ext cx="624" cy="0"/>
            </a:xfrm>
            <a:prstGeom prst="line">
              <a:avLst/>
            </a:prstGeom>
            <a:noFill/>
            <a:ln w="76200">
              <a:solidFill>
                <a:srgbClr val="FF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7" name="Object 17"/>
            <p:cNvGraphicFramePr>
              <a:graphicFrameLocks noChangeAspect="1"/>
            </p:cNvGraphicFramePr>
            <p:nvPr/>
          </p:nvGraphicFramePr>
          <p:xfrm>
            <a:off x="3923" y="1305"/>
            <a:ext cx="25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5" imgH="215619" progId="Equation.3">
                    <p:embed/>
                  </p:oleObj>
                </mc:Choice>
                <mc:Fallback>
                  <p:oleObj name="公式" r:id="rId4" imgW="164885" imgH="215619" progId="Equation.3">
                    <p:embed/>
                    <p:pic>
                      <p:nvPicPr>
                        <p:cNvPr id="718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305"/>
                          <a:ext cx="25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84775" y="914400"/>
            <a:ext cx="409575" cy="2027238"/>
            <a:chOff x="4406" y="1843"/>
            <a:chExt cx="258" cy="1277"/>
          </a:xfrm>
        </p:grpSpPr>
        <p:sp>
          <p:nvSpPr>
            <p:cNvPr id="7228" name="Line 19"/>
            <p:cNvSpPr>
              <a:spLocks noChangeShapeType="1"/>
            </p:cNvSpPr>
            <p:nvPr/>
          </p:nvSpPr>
          <p:spPr bwMode="auto">
            <a:xfrm>
              <a:off x="4512" y="2208"/>
              <a:ext cx="0" cy="912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Text Box 20"/>
            <p:cNvSpPr txBox="1">
              <a:spLocks noChangeArrowheads="1"/>
            </p:cNvSpPr>
            <p:nvPr/>
          </p:nvSpPr>
          <p:spPr bwMode="auto">
            <a:xfrm>
              <a:off x="4406" y="1843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CC3300"/>
                  </a:solidFill>
                </a:rPr>
                <a:t>S</a:t>
              </a:r>
            </a:p>
          </p:txBody>
        </p:sp>
      </p:grpSp>
      <p:graphicFrame>
        <p:nvGraphicFramePr>
          <p:cNvPr id="126997" name="Object 21"/>
          <p:cNvGraphicFramePr>
            <a:graphicFrameLocks noChangeAspect="1"/>
          </p:cNvGraphicFramePr>
          <p:nvPr/>
        </p:nvGraphicFramePr>
        <p:xfrm>
          <a:off x="411163" y="1971675"/>
          <a:ext cx="26050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36700" imgH="381000" progId="Equation.3">
                  <p:embed/>
                </p:oleObj>
              </mc:Choice>
              <mc:Fallback>
                <p:oleObj name="公式" r:id="rId6" imgW="1536700" imgH="381000" progId="Equation.3">
                  <p:embed/>
                  <p:pic>
                    <p:nvPicPr>
                      <p:cNvPr id="1269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971675"/>
                        <a:ext cx="26050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2987675" y="19891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=</a:t>
            </a:r>
            <a:r>
              <a:rPr lang="en-US" altLang="zh-CN" sz="2800" i="1"/>
              <a:t>ε</a:t>
            </a:r>
            <a:r>
              <a:rPr lang="en-US" altLang="zh-CN" sz="2800" baseline="-25000"/>
              <a:t>0 </a:t>
            </a:r>
            <a:r>
              <a:rPr lang="en-US" altLang="zh-CN" sz="2800" i="1"/>
              <a:t>ES</a:t>
            </a:r>
            <a:endParaRPr lang="en-US" altLang="zh-CN" sz="2800"/>
          </a:p>
        </p:txBody>
      </p:sp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76200" y="2640013"/>
          <a:ext cx="1295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22030" imgH="406224" progId="Equation.3">
                  <p:embed/>
                </p:oleObj>
              </mc:Choice>
              <mc:Fallback>
                <p:oleObj name="公式" r:id="rId8" imgW="622030" imgH="406224" progId="Equation.3">
                  <p:embed/>
                  <p:pic>
                    <p:nvPicPr>
                      <p:cNvPr id="1269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640013"/>
                        <a:ext cx="1295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1371600" y="2662238"/>
          <a:ext cx="139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725" imgH="406224" progId="Equation.DSMT4">
                  <p:embed/>
                </p:oleObj>
              </mc:Choice>
              <mc:Fallback>
                <p:oleObj name="Equation" r:id="rId10" imgW="634725" imgH="406224" progId="Equation.DSMT4">
                  <p:embed/>
                  <p:pic>
                    <p:nvPicPr>
                      <p:cNvPr id="1270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2238"/>
                        <a:ext cx="1390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/>
        </p:nvGraphicFramePr>
        <p:xfrm>
          <a:off x="2743200" y="2870200"/>
          <a:ext cx="2590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79500" imgH="228600" progId="Equation.3">
                  <p:embed/>
                </p:oleObj>
              </mc:Choice>
              <mc:Fallback>
                <p:oleObj name="公式" r:id="rId12" imgW="1079500" imgH="228600" progId="Equation.3">
                  <p:embed/>
                  <p:pic>
                    <p:nvPicPr>
                      <p:cNvPr id="1270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70200"/>
                        <a:ext cx="2590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136525" y="34702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6248400" y="5902325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左视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200900" y="5105400"/>
            <a:ext cx="914400" cy="1520825"/>
            <a:chOff x="4635" y="2160"/>
            <a:chExt cx="576" cy="958"/>
          </a:xfrm>
        </p:grpSpPr>
        <p:sp>
          <p:nvSpPr>
            <p:cNvPr id="7225" name="Oval 29"/>
            <p:cNvSpPr>
              <a:spLocks noChangeArrowheads="1"/>
            </p:cNvSpPr>
            <p:nvPr/>
          </p:nvSpPr>
          <p:spPr bwMode="auto">
            <a:xfrm>
              <a:off x="4635" y="2542"/>
              <a:ext cx="576" cy="576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26" name="Freeform 30"/>
            <p:cNvSpPr>
              <a:spLocks/>
            </p:cNvSpPr>
            <p:nvPr/>
          </p:nvSpPr>
          <p:spPr bwMode="auto">
            <a:xfrm>
              <a:off x="4659" y="2650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0 w 30"/>
                <a:gd name="T3" fmla="*/ 60 h 60"/>
                <a:gd name="T4" fmla="*/ 0 60000 65536"/>
                <a:gd name="T5" fmla="*/ 0 60000 65536"/>
                <a:gd name="T6" fmla="*/ 0 w 30"/>
                <a:gd name="T7" fmla="*/ 0 h 60"/>
                <a:gd name="T8" fmla="*/ 30 w 30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60">
                  <a:moveTo>
                    <a:pt x="30" y="0"/>
                  </a:moveTo>
                  <a:lnTo>
                    <a:pt x="0" y="6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27" name="Text Box 31"/>
            <p:cNvSpPr txBox="1">
              <a:spLocks noChangeArrowheads="1"/>
            </p:cNvSpPr>
            <p:nvPr/>
          </p:nvSpPr>
          <p:spPr bwMode="auto">
            <a:xfrm>
              <a:off x="4937" y="21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L</a:t>
              </a:r>
            </a:p>
          </p:txBody>
        </p:sp>
      </p:grpSp>
      <p:graphicFrame>
        <p:nvGraphicFramePr>
          <p:cNvPr id="127008" name="Object 32"/>
          <p:cNvGraphicFramePr>
            <a:graphicFrameLocks noChangeAspect="1"/>
          </p:cNvGraphicFramePr>
          <p:nvPr/>
        </p:nvGraphicFramePr>
        <p:xfrm>
          <a:off x="304800" y="4038600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336" imgH="380835" progId="Equation.DSMT4">
                  <p:embed/>
                </p:oleObj>
              </mc:Choice>
              <mc:Fallback>
                <p:oleObj name="Equation" r:id="rId14" imgW="609336" imgH="380835" progId="Equation.DSMT4">
                  <p:embed/>
                  <p:pic>
                    <p:nvPicPr>
                      <p:cNvPr id="1270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121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9" name="Object 33"/>
          <p:cNvGraphicFramePr>
            <a:graphicFrameLocks noChangeAspect="1"/>
          </p:cNvGraphicFramePr>
          <p:nvPr/>
        </p:nvGraphicFramePr>
        <p:xfrm>
          <a:off x="1524000" y="4191000"/>
          <a:ext cx="784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359" imgH="164957" progId="Equation.DSMT4">
                  <p:embed/>
                </p:oleObj>
              </mc:Choice>
              <mc:Fallback>
                <p:oleObj name="Equation" r:id="rId16" imgW="393359" imgH="164957" progId="Equation.DSMT4">
                  <p:embed/>
                  <p:pic>
                    <p:nvPicPr>
                      <p:cNvPr id="1270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784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2286000" y="4041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33169" imgH="228501" progId="Equation.DSMT4">
                  <p:embed/>
                </p:oleObj>
              </mc:Choice>
              <mc:Fallback>
                <p:oleObj name="Equation" r:id="rId18" imgW="533169" imgH="228501" progId="Equation.DSMT4">
                  <p:embed/>
                  <p:pic>
                    <p:nvPicPr>
                      <p:cNvPr id="1270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41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1" name="Object 35"/>
          <p:cNvGraphicFramePr>
            <a:graphicFrameLocks noChangeAspect="1"/>
          </p:cNvGraphicFramePr>
          <p:nvPr/>
        </p:nvGraphicFramePr>
        <p:xfrm>
          <a:off x="457200" y="4648200"/>
          <a:ext cx="1295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22030" imgH="406224" progId="Equation.DSMT4">
                  <p:embed/>
                </p:oleObj>
              </mc:Choice>
              <mc:Fallback>
                <p:oleObj name="Equation" r:id="rId20" imgW="622030" imgH="406224" progId="Equation.DSMT4">
                  <p:embed/>
                  <p:pic>
                    <p:nvPicPr>
                      <p:cNvPr id="1270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1295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2" name="Object 36"/>
          <p:cNvGraphicFramePr>
            <a:graphicFrameLocks noChangeAspect="1"/>
          </p:cNvGraphicFramePr>
          <p:nvPr/>
        </p:nvGraphicFramePr>
        <p:xfrm>
          <a:off x="1717675" y="4629150"/>
          <a:ext cx="1644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787058" imgH="444307" progId="Equation.3">
                  <p:embed/>
                </p:oleObj>
              </mc:Choice>
              <mc:Fallback>
                <p:oleObj name="公式" r:id="rId21" imgW="787058" imgH="444307" progId="Equation.3">
                  <p:embed/>
                  <p:pic>
                    <p:nvPicPr>
                      <p:cNvPr id="1270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629150"/>
                        <a:ext cx="16446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3" name="Object 37"/>
          <p:cNvGraphicFramePr>
            <a:graphicFrameLocks noChangeAspect="1"/>
          </p:cNvGraphicFramePr>
          <p:nvPr/>
        </p:nvGraphicFramePr>
        <p:xfrm>
          <a:off x="381000" y="5387975"/>
          <a:ext cx="1909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914003" imgH="406224" progId="Equation.3">
                  <p:embed/>
                </p:oleObj>
              </mc:Choice>
              <mc:Fallback>
                <p:oleObj name="公式" r:id="rId23" imgW="914003" imgH="406224" progId="Equation.3">
                  <p:embed/>
                  <p:pic>
                    <p:nvPicPr>
                      <p:cNvPr id="1270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87975"/>
                        <a:ext cx="19097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4" name="Object 38"/>
          <p:cNvGraphicFramePr>
            <a:graphicFrameLocks noChangeAspect="1"/>
          </p:cNvGraphicFramePr>
          <p:nvPr/>
        </p:nvGraphicFramePr>
        <p:xfrm>
          <a:off x="2362200" y="5387975"/>
          <a:ext cx="15652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748975" imgH="406224" progId="Equation.3">
                  <p:embed/>
                </p:oleObj>
              </mc:Choice>
              <mc:Fallback>
                <p:oleObj name="公式" r:id="rId25" imgW="748975" imgH="406224" progId="Equation.3">
                  <p:embed/>
                  <p:pic>
                    <p:nvPicPr>
                      <p:cNvPr id="1270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87975"/>
                        <a:ext cx="15652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/>
          <p:cNvGraphicFramePr>
            <a:graphicFrameLocks noChangeAspect="1"/>
          </p:cNvGraphicFramePr>
          <p:nvPr/>
        </p:nvGraphicFramePr>
        <p:xfrm>
          <a:off x="457200" y="6235700"/>
          <a:ext cx="31416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206500" imgH="241300" progId="Equation.3">
                  <p:embed/>
                </p:oleObj>
              </mc:Choice>
              <mc:Fallback>
                <p:oleObj name="公式" r:id="rId27" imgW="1206500" imgH="241300" progId="Equation.3">
                  <p:embed/>
                  <p:pic>
                    <p:nvPicPr>
                      <p:cNvPr id="1270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235700"/>
                        <a:ext cx="31416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6" name="Object 40"/>
          <p:cNvGraphicFramePr>
            <a:graphicFrameLocks noChangeAspect="1"/>
          </p:cNvGraphicFramePr>
          <p:nvPr/>
        </p:nvGraphicFramePr>
        <p:xfrm>
          <a:off x="4343400" y="4219575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380670" imgH="177646" progId="Equation.3">
                  <p:embed/>
                </p:oleObj>
              </mc:Choice>
              <mc:Fallback>
                <p:oleObj name="公式" r:id="rId29" imgW="380670" imgH="177646" progId="Equation.3">
                  <p:embed/>
                  <p:pic>
                    <p:nvPicPr>
                      <p:cNvPr id="1270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19575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7" name="Object 41"/>
          <p:cNvGraphicFramePr>
            <a:graphicFrameLocks noChangeAspect="1"/>
          </p:cNvGraphicFramePr>
          <p:nvPr/>
        </p:nvGraphicFramePr>
        <p:xfrm>
          <a:off x="5105400" y="4114800"/>
          <a:ext cx="3538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358310" imgH="241195" progId="Equation.3">
                  <p:embed/>
                </p:oleObj>
              </mc:Choice>
              <mc:Fallback>
                <p:oleObj name="公式" r:id="rId31" imgW="1358310" imgH="241195" progId="Equation.3">
                  <p:embed/>
                  <p:pic>
                    <p:nvPicPr>
                      <p:cNvPr id="1270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3538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8" name="Text Box 42"/>
          <p:cNvSpPr txBox="1">
            <a:spLocks noChangeArrowheads="1"/>
          </p:cNvSpPr>
          <p:nvPr/>
        </p:nvSpPr>
        <p:spPr bwMode="auto">
          <a:xfrm>
            <a:off x="684213" y="3429000"/>
            <a:ext cx="93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CC3300"/>
                </a:solidFill>
              </a:rPr>
              <a:t>r </a:t>
            </a:r>
            <a:r>
              <a:rPr lang="en-US" altLang="zh-CN" sz="2800">
                <a:solidFill>
                  <a:srgbClr val="CC3300"/>
                </a:solidFill>
              </a:rPr>
              <a:t>&lt; </a:t>
            </a:r>
            <a:r>
              <a:rPr lang="en-US" altLang="zh-CN" sz="2800" i="1">
                <a:solidFill>
                  <a:srgbClr val="CC3300"/>
                </a:solidFill>
              </a:rPr>
              <a:t>R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aphicFrame>
        <p:nvGraphicFramePr>
          <p:cNvPr id="127019" name="Object 43"/>
          <p:cNvGraphicFramePr>
            <a:graphicFrameLocks noChangeAspect="1"/>
          </p:cNvGraphicFramePr>
          <p:nvPr/>
        </p:nvGraphicFramePr>
        <p:xfrm>
          <a:off x="4267200" y="4524375"/>
          <a:ext cx="4038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574117" imgH="406224" progId="Equation.3">
                  <p:embed/>
                </p:oleObj>
              </mc:Choice>
              <mc:Fallback>
                <p:oleObj name="公式" r:id="rId33" imgW="1574117" imgH="406224" progId="Equation.3">
                  <p:embed/>
                  <p:pic>
                    <p:nvPicPr>
                      <p:cNvPr id="12701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24375"/>
                        <a:ext cx="4038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0" name="Line 44"/>
          <p:cNvSpPr>
            <a:spLocks noChangeShapeType="1"/>
          </p:cNvSpPr>
          <p:nvPr/>
        </p:nvSpPr>
        <p:spPr bwMode="auto">
          <a:xfrm>
            <a:off x="4191000" y="4114800"/>
            <a:ext cx="0" cy="2514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7022" name="Object 46"/>
          <p:cNvGraphicFramePr>
            <a:graphicFrameLocks noChangeAspect="1"/>
          </p:cNvGraphicFramePr>
          <p:nvPr/>
        </p:nvGraphicFramePr>
        <p:xfrm>
          <a:off x="8027988" y="1268413"/>
          <a:ext cx="2778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957" imgH="190335" progId="Equation.DSMT4">
                  <p:embed/>
                </p:oleObj>
              </mc:Choice>
              <mc:Fallback>
                <p:oleObj name="Equation" r:id="rId35" imgW="164957" imgH="190335" progId="Equation.DSMT4">
                  <p:embed/>
                  <p:pic>
                    <p:nvPicPr>
                      <p:cNvPr id="12702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268413"/>
                        <a:ext cx="2778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659563" y="1393825"/>
            <a:ext cx="2895600" cy="1668463"/>
            <a:chOff x="3600" y="1310"/>
            <a:chExt cx="1824" cy="1051"/>
          </a:xfrm>
        </p:grpSpPr>
        <p:grpSp>
          <p:nvGrpSpPr>
            <p:cNvPr id="7214" name="Group 48"/>
            <p:cNvGrpSpPr>
              <a:grpSpLocks/>
            </p:cNvGrpSpPr>
            <p:nvPr/>
          </p:nvGrpSpPr>
          <p:grpSpPr bwMode="auto">
            <a:xfrm>
              <a:off x="3600" y="1326"/>
              <a:ext cx="771" cy="1035"/>
              <a:chOff x="3600" y="1326"/>
              <a:chExt cx="771" cy="1035"/>
            </a:xfrm>
          </p:grpSpPr>
          <p:sp>
            <p:nvSpPr>
              <p:cNvPr id="7219" name="Oval 49"/>
              <p:cNvSpPr>
                <a:spLocks noChangeArrowheads="1"/>
              </p:cNvSpPr>
              <p:nvPr/>
            </p:nvSpPr>
            <p:spPr bwMode="auto">
              <a:xfrm>
                <a:off x="4109" y="1326"/>
                <a:ext cx="262" cy="1035"/>
              </a:xfrm>
              <a:prstGeom prst="ellipse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0" name="Line 50"/>
              <p:cNvSpPr>
                <a:spLocks noChangeShapeType="1"/>
              </p:cNvSpPr>
              <p:nvPr/>
            </p:nvSpPr>
            <p:spPr bwMode="auto">
              <a:xfrm flipV="1">
                <a:off x="3600" y="1858"/>
                <a:ext cx="652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Line 51"/>
              <p:cNvSpPr>
                <a:spLocks noChangeShapeType="1"/>
              </p:cNvSpPr>
              <p:nvPr/>
            </p:nvSpPr>
            <p:spPr bwMode="auto">
              <a:xfrm>
                <a:off x="3735" y="1866"/>
                <a:ext cx="2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Text Box 52"/>
              <p:cNvSpPr txBox="1">
                <a:spLocks noChangeArrowheads="1"/>
              </p:cNvSpPr>
              <p:nvPr/>
            </p:nvSpPr>
            <p:spPr bwMode="auto">
              <a:xfrm>
                <a:off x="3780" y="1598"/>
                <a:ext cx="9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i="1">
                    <a:solidFill>
                      <a:srgbClr val="FF0000"/>
                    </a:solidFill>
                  </a:rPr>
                  <a:t>I</a:t>
                </a:r>
                <a:endParaRPr lang="en-US" altLang="zh-CN" sz="2000" b="0"/>
              </a:p>
              <a:p>
                <a:endParaRPr lang="en-US" altLang="zh-CN" b="0"/>
              </a:p>
            </p:txBody>
          </p:sp>
          <p:sp>
            <p:nvSpPr>
              <p:cNvPr id="7223" name="Line 53"/>
              <p:cNvSpPr>
                <a:spLocks noChangeShapeType="1"/>
              </p:cNvSpPr>
              <p:nvPr/>
            </p:nvSpPr>
            <p:spPr bwMode="auto">
              <a:xfrm flipV="1">
                <a:off x="4243" y="1326"/>
                <a:ext cx="0" cy="54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4" name="Text Box 54"/>
              <p:cNvSpPr txBox="1">
                <a:spLocks noChangeArrowheads="1"/>
              </p:cNvSpPr>
              <p:nvPr/>
            </p:nvSpPr>
            <p:spPr bwMode="auto">
              <a:xfrm>
                <a:off x="4150" y="1423"/>
                <a:ext cx="12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S</a:t>
                </a:r>
              </a:p>
              <a:p>
                <a:endParaRPr lang="en-US" altLang="zh-CN" sz="2000" b="0"/>
              </a:p>
            </p:txBody>
          </p:sp>
        </p:grpSp>
        <p:grpSp>
          <p:nvGrpSpPr>
            <p:cNvPr id="7215" name="Group 55"/>
            <p:cNvGrpSpPr>
              <a:grpSpLocks/>
            </p:cNvGrpSpPr>
            <p:nvPr/>
          </p:nvGrpSpPr>
          <p:grpSpPr bwMode="auto">
            <a:xfrm>
              <a:off x="4704" y="1310"/>
              <a:ext cx="720" cy="1035"/>
              <a:chOff x="4704" y="1310"/>
              <a:chExt cx="720" cy="1035"/>
            </a:xfrm>
          </p:grpSpPr>
          <p:sp>
            <p:nvSpPr>
              <p:cNvPr id="7216" name="Oval 56"/>
              <p:cNvSpPr>
                <a:spLocks noChangeArrowheads="1"/>
              </p:cNvSpPr>
              <p:nvPr/>
            </p:nvSpPr>
            <p:spPr bwMode="auto">
              <a:xfrm>
                <a:off x="4704" y="1310"/>
                <a:ext cx="246" cy="103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7" name="Line 57"/>
              <p:cNvSpPr>
                <a:spLocks noChangeShapeType="1"/>
              </p:cNvSpPr>
              <p:nvPr/>
            </p:nvSpPr>
            <p:spPr bwMode="auto">
              <a:xfrm>
                <a:off x="4944" y="186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8" name="Line 58"/>
              <p:cNvSpPr>
                <a:spLocks noChangeShapeType="1"/>
              </p:cNvSpPr>
              <p:nvPr/>
            </p:nvSpPr>
            <p:spPr bwMode="auto">
              <a:xfrm>
                <a:off x="5119" y="1866"/>
                <a:ext cx="20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7775575" y="1571625"/>
            <a:ext cx="971550" cy="1335088"/>
            <a:chOff x="4303" y="1422"/>
            <a:chExt cx="612" cy="841"/>
          </a:xfrm>
        </p:grpSpPr>
        <p:sp>
          <p:nvSpPr>
            <p:cNvPr id="7205" name="Line 60"/>
            <p:cNvSpPr>
              <a:spLocks noChangeShapeType="1"/>
            </p:cNvSpPr>
            <p:nvPr/>
          </p:nvSpPr>
          <p:spPr bwMode="auto">
            <a:xfrm>
              <a:off x="4303" y="1422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61"/>
            <p:cNvSpPr>
              <a:spLocks noChangeShapeType="1"/>
            </p:cNvSpPr>
            <p:nvPr/>
          </p:nvSpPr>
          <p:spPr bwMode="auto">
            <a:xfrm>
              <a:off x="4362" y="1632"/>
              <a:ext cx="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62"/>
            <p:cNvSpPr>
              <a:spLocks noChangeShapeType="1"/>
            </p:cNvSpPr>
            <p:nvPr/>
          </p:nvSpPr>
          <p:spPr bwMode="auto">
            <a:xfrm flipV="1">
              <a:off x="4377" y="1863"/>
              <a:ext cx="4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63"/>
            <p:cNvSpPr>
              <a:spLocks noChangeShapeType="1"/>
            </p:cNvSpPr>
            <p:nvPr/>
          </p:nvSpPr>
          <p:spPr bwMode="auto">
            <a:xfrm flipV="1">
              <a:off x="4338" y="2149"/>
              <a:ext cx="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64"/>
            <p:cNvSpPr>
              <a:spLocks noChangeShapeType="1"/>
            </p:cNvSpPr>
            <p:nvPr/>
          </p:nvSpPr>
          <p:spPr bwMode="auto">
            <a:xfrm>
              <a:off x="4380" y="1958"/>
              <a:ext cx="5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65"/>
            <p:cNvSpPr>
              <a:spLocks noChangeShapeType="1"/>
            </p:cNvSpPr>
            <p:nvPr/>
          </p:nvSpPr>
          <p:spPr bwMode="auto">
            <a:xfrm flipV="1">
              <a:off x="4377" y="1764"/>
              <a:ext cx="3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66"/>
            <p:cNvSpPr>
              <a:spLocks noChangeShapeType="1"/>
            </p:cNvSpPr>
            <p:nvPr/>
          </p:nvSpPr>
          <p:spPr bwMode="auto">
            <a:xfrm>
              <a:off x="4380" y="2048"/>
              <a:ext cx="3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67"/>
            <p:cNvSpPr>
              <a:spLocks noChangeShapeType="1"/>
            </p:cNvSpPr>
            <p:nvPr/>
          </p:nvSpPr>
          <p:spPr bwMode="auto">
            <a:xfrm>
              <a:off x="4312" y="2263"/>
              <a:ext cx="5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68"/>
            <p:cNvSpPr>
              <a:spLocks noChangeShapeType="1"/>
            </p:cNvSpPr>
            <p:nvPr/>
          </p:nvSpPr>
          <p:spPr bwMode="auto">
            <a:xfrm>
              <a:off x="4338" y="1516"/>
              <a:ext cx="5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045" name="Text Box 69"/>
          <p:cNvSpPr txBox="1">
            <a:spLocks noChangeArrowheads="1"/>
          </p:cNvSpPr>
          <p:nvPr/>
        </p:nvSpPr>
        <p:spPr bwMode="auto">
          <a:xfrm>
            <a:off x="1676400" y="3505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dl</a:t>
            </a:r>
            <a:r>
              <a:rPr lang="zh-CN" altLang="en-US">
                <a:solidFill>
                  <a:schemeClr val="accent2"/>
                </a:solidFill>
              </a:rPr>
              <a:t>的绕行正方向和法线正方向符合右手螺旋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utoUpdateAnimBg="0"/>
      <p:bldP spid="126984" grpId="0" autoUpdateAnimBg="0"/>
      <p:bldP spid="126998" grpId="0" autoUpdateAnimBg="0"/>
      <p:bldP spid="127002" grpId="0" autoUpdateAnimBg="0"/>
      <p:bldP spid="127003" grpId="0" autoUpdateAnimBg="0"/>
      <p:bldP spid="127018" grpId="0" autoUpdateAnimBg="0"/>
      <p:bldP spid="127020" grpId="0" animBg="1"/>
      <p:bldP spid="1270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33400" y="254000"/>
            <a:ext cx="93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CC3300"/>
                </a:solidFill>
              </a:rPr>
              <a:t>r </a:t>
            </a:r>
            <a:r>
              <a:rPr lang="en-US" altLang="zh-CN" sz="2800">
                <a:solidFill>
                  <a:srgbClr val="CC3300"/>
                </a:solidFill>
              </a:rPr>
              <a:t>&gt; </a:t>
            </a:r>
            <a:r>
              <a:rPr lang="en-US" altLang="zh-CN" sz="2800" i="1">
                <a:solidFill>
                  <a:srgbClr val="CC3300"/>
                </a:solidFill>
              </a:rPr>
              <a:t>R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304800" y="990600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336" imgH="380835" progId="Equation.3">
                  <p:embed/>
                </p:oleObj>
              </mc:Choice>
              <mc:Fallback>
                <p:oleObj name="公式" r:id="rId2" imgW="609336" imgH="380835" progId="Equation.3">
                  <p:embed/>
                  <p:pic>
                    <p:nvPicPr>
                      <p:cNvPr id="128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121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524000" y="106680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0670" imgH="177646" progId="Equation.3">
                  <p:embed/>
                </p:oleObj>
              </mc:Choice>
              <mc:Fallback>
                <p:oleObj name="公式" r:id="rId4" imgW="380670" imgH="177646" progId="Equation.3">
                  <p:embed/>
                  <p:pic>
                    <p:nvPicPr>
                      <p:cNvPr id="128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2260600" y="946150"/>
          <a:ext cx="124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58558" imgH="266584" progId="Equation.3">
                  <p:embed/>
                </p:oleObj>
              </mc:Choice>
              <mc:Fallback>
                <p:oleObj name="公式" r:id="rId6" imgW="558558" imgH="266584" progId="Equation.3">
                  <p:embed/>
                  <p:pic>
                    <p:nvPicPr>
                      <p:cNvPr id="128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946150"/>
                        <a:ext cx="1244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Oval 6"/>
          <p:cNvSpPr>
            <a:spLocks noChangeArrowheads="1"/>
          </p:cNvSpPr>
          <p:nvPr/>
        </p:nvSpPr>
        <p:spPr bwMode="auto">
          <a:xfrm>
            <a:off x="7272338" y="723900"/>
            <a:ext cx="1143000" cy="11430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29438" y="381000"/>
            <a:ext cx="1985962" cy="1957388"/>
            <a:chOff x="4365" y="240"/>
            <a:chExt cx="1251" cy="1233"/>
          </a:xfrm>
        </p:grpSpPr>
        <p:sp>
          <p:nvSpPr>
            <p:cNvPr id="8217" name="Oval 8"/>
            <p:cNvSpPr>
              <a:spLocks noChangeArrowheads="1"/>
            </p:cNvSpPr>
            <p:nvPr/>
          </p:nvSpPr>
          <p:spPr bwMode="auto">
            <a:xfrm>
              <a:off x="4365" y="240"/>
              <a:ext cx="1152" cy="1152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8" name="Freeform 9"/>
            <p:cNvSpPr>
              <a:spLocks/>
            </p:cNvSpPr>
            <p:nvPr/>
          </p:nvSpPr>
          <p:spPr bwMode="auto">
            <a:xfrm>
              <a:off x="5181" y="1280"/>
              <a:ext cx="104" cy="64"/>
            </a:xfrm>
            <a:custGeom>
              <a:avLst/>
              <a:gdLst>
                <a:gd name="T0" fmla="*/ 104 w 104"/>
                <a:gd name="T1" fmla="*/ 0 h 64"/>
                <a:gd name="T2" fmla="*/ 0 w 104"/>
                <a:gd name="T3" fmla="*/ 64 h 64"/>
                <a:gd name="T4" fmla="*/ 0 60000 65536"/>
                <a:gd name="T5" fmla="*/ 0 60000 65536"/>
                <a:gd name="T6" fmla="*/ 0 w 104"/>
                <a:gd name="T7" fmla="*/ 0 h 64"/>
                <a:gd name="T8" fmla="*/ 104 w 104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64">
                  <a:moveTo>
                    <a:pt x="104" y="0"/>
                  </a:moveTo>
                  <a:lnTo>
                    <a:pt x="0" y="64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5363" y="114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/>
                <a:t>L</a:t>
              </a:r>
            </a:p>
          </p:txBody>
        </p:sp>
      </p:grpSp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3476625" y="1014413"/>
          <a:ext cx="31527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31366" imgH="228501" progId="Equation.3">
                  <p:embed/>
                </p:oleObj>
              </mc:Choice>
              <mc:Fallback>
                <p:oleObj name="公式" r:id="rId8" imgW="1231366" imgH="228501" progId="Equation.3">
                  <p:embed/>
                  <p:pic>
                    <p:nvPicPr>
                      <p:cNvPr id="128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014413"/>
                        <a:ext cx="31527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290513" y="1981200"/>
          <a:ext cx="4527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64534" imgH="406224" progId="Equation.3">
                  <p:embed/>
                </p:oleObj>
              </mc:Choice>
              <mc:Fallback>
                <p:oleObj name="公式" r:id="rId10" imgW="1764534" imgH="406224" progId="Equation.3">
                  <p:embed/>
                  <p:pic>
                    <p:nvPicPr>
                      <p:cNvPr id="1280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981200"/>
                        <a:ext cx="4527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365125" y="3114675"/>
            <a:ext cx="665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B</a:t>
            </a:r>
            <a:r>
              <a:rPr lang="en-US" altLang="zh-CN" sz="2800"/>
              <a:t> &gt; 0  </a:t>
            </a:r>
            <a:r>
              <a:rPr lang="zh-CN" altLang="zh-CN" sz="2800"/>
              <a:t>方向与回路绕行的方向相同，</a:t>
            </a:r>
          </a:p>
          <a:p>
            <a:pPr eaLnBrk="1" hangingPunct="1"/>
            <a:r>
              <a:rPr lang="en-US" altLang="zh-CN" sz="2800" i="1"/>
              <a:t>B</a:t>
            </a:r>
            <a:r>
              <a:rPr lang="en-US" altLang="zh-CN" sz="2800"/>
              <a:t> &lt; 0  </a:t>
            </a:r>
            <a:r>
              <a:rPr lang="zh-CN" altLang="zh-CN" sz="2800"/>
              <a:t>方向与回路绕行的方向相反。</a:t>
            </a:r>
            <a:endParaRPr lang="zh-CN" altLang="en-US" sz="280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62200" y="5334000"/>
            <a:ext cx="2019300" cy="838200"/>
            <a:chOff x="1488" y="3360"/>
            <a:chExt cx="1272" cy="528"/>
          </a:xfrm>
        </p:grpSpPr>
        <p:sp>
          <p:nvSpPr>
            <p:cNvPr id="8215" name="Line 15"/>
            <p:cNvSpPr>
              <a:spLocks noChangeShapeType="1"/>
            </p:cNvSpPr>
            <p:nvPr/>
          </p:nvSpPr>
          <p:spPr bwMode="auto">
            <a:xfrm flipV="1">
              <a:off x="1488" y="3360"/>
              <a:ext cx="480" cy="52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Freeform 16"/>
            <p:cNvSpPr>
              <a:spLocks/>
            </p:cNvSpPr>
            <p:nvPr/>
          </p:nvSpPr>
          <p:spPr bwMode="auto">
            <a:xfrm>
              <a:off x="1968" y="3360"/>
              <a:ext cx="792" cy="472"/>
            </a:xfrm>
            <a:custGeom>
              <a:avLst/>
              <a:gdLst>
                <a:gd name="T0" fmla="*/ 0 w 792"/>
                <a:gd name="T1" fmla="*/ 0 h 472"/>
                <a:gd name="T2" fmla="*/ 376 w 792"/>
                <a:gd name="T3" fmla="*/ 368 h 472"/>
                <a:gd name="T4" fmla="*/ 792 w 792"/>
                <a:gd name="T5" fmla="*/ 472 h 472"/>
                <a:gd name="T6" fmla="*/ 0 60000 65536"/>
                <a:gd name="T7" fmla="*/ 0 60000 65536"/>
                <a:gd name="T8" fmla="*/ 0 60000 65536"/>
                <a:gd name="T9" fmla="*/ 0 w 792"/>
                <a:gd name="T10" fmla="*/ 0 h 472"/>
                <a:gd name="T11" fmla="*/ 792 w 792"/>
                <a:gd name="T12" fmla="*/ 472 h 4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2" h="472">
                  <a:moveTo>
                    <a:pt x="0" y="0"/>
                  </a:moveTo>
                  <a:cubicBezTo>
                    <a:pt x="63" y="61"/>
                    <a:pt x="244" y="289"/>
                    <a:pt x="376" y="368"/>
                  </a:cubicBezTo>
                  <a:cubicBezTo>
                    <a:pt x="508" y="447"/>
                    <a:pt x="705" y="450"/>
                    <a:pt x="792" y="472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12925" y="4384675"/>
            <a:ext cx="3368675" cy="2286000"/>
            <a:chOff x="1142" y="2762"/>
            <a:chExt cx="2122" cy="1440"/>
          </a:xfrm>
        </p:grpSpPr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487" y="2831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9"/>
            <p:cNvSpPr>
              <a:spLocks noChangeShapeType="1"/>
            </p:cNvSpPr>
            <p:nvPr/>
          </p:nvSpPr>
          <p:spPr bwMode="auto">
            <a:xfrm>
              <a:off x="1488" y="38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1238" y="36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8211" name="Text Box 21"/>
            <p:cNvSpPr txBox="1">
              <a:spLocks noChangeArrowheads="1"/>
            </p:cNvSpPr>
            <p:nvPr/>
          </p:nvSpPr>
          <p:spPr bwMode="auto">
            <a:xfrm>
              <a:off x="1142" y="276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3073" y="377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sp>
          <p:nvSpPr>
            <p:cNvPr id="8213" name="Line 23"/>
            <p:cNvSpPr>
              <a:spLocks noChangeShapeType="1"/>
            </p:cNvSpPr>
            <p:nvPr/>
          </p:nvSpPr>
          <p:spPr bwMode="auto">
            <a:xfrm>
              <a:off x="1968" y="31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Text Box 24"/>
            <p:cNvSpPr txBox="1">
              <a:spLocks noChangeArrowheads="1"/>
            </p:cNvSpPr>
            <p:nvPr/>
          </p:nvSpPr>
          <p:spPr bwMode="auto">
            <a:xfrm>
              <a:off x="1862" y="391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</p:grpSp>
      <p:sp>
        <p:nvSpPr>
          <p:cNvPr id="8206" name="AutoShape 26"/>
          <p:cNvSpPr>
            <a:spLocks noChangeArrowheads="1"/>
          </p:cNvSpPr>
          <p:nvPr/>
        </p:nvSpPr>
        <p:spPr bwMode="auto">
          <a:xfrm>
            <a:off x="7696200" y="1143000"/>
            <a:ext cx="304800" cy="304800"/>
          </a:xfrm>
          <a:prstGeom prst="flowChartSummingJunction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1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340</TotalTime>
  <Words>1089</Words>
  <Application>Microsoft Office PowerPoint</Application>
  <PresentationFormat>全屏显示(4:3)</PresentationFormat>
  <Paragraphs>190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Google Sans</vt:lpstr>
      <vt:lpstr>等线</vt:lpstr>
      <vt:lpstr>宋体</vt:lpstr>
      <vt:lpstr>微软雅黑</vt:lpstr>
      <vt:lpstr>Bookman Old Style</vt:lpstr>
      <vt:lpstr>Cambria Math</vt:lpstr>
      <vt:lpstr>Symbol</vt:lpstr>
      <vt:lpstr>Times New Roman</vt:lpstr>
      <vt:lpstr>Wingdings</vt:lpstr>
      <vt:lpstr>Default Design</vt:lpstr>
      <vt:lpstr>公式</vt:lpstr>
      <vt:lpstr>Equation</vt:lpstr>
      <vt:lpstr>Equation.3</vt:lpstr>
      <vt:lpstr>第四章  电磁感应和电磁场（6学时）</vt:lpstr>
      <vt:lpstr>§4.6 麦克斯韦方程组 电磁波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43</cp:revision>
  <dcterms:created xsi:type="dcterms:W3CDTF">2024-09-10T06:08:35Z</dcterms:created>
  <dcterms:modified xsi:type="dcterms:W3CDTF">2024-11-13T02:27:21Z</dcterms:modified>
</cp:coreProperties>
</file>