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36" r:id="rId2"/>
    <p:sldId id="323" r:id="rId3"/>
    <p:sldId id="324" r:id="rId4"/>
    <p:sldId id="325" r:id="rId5"/>
    <p:sldId id="326" r:id="rId6"/>
    <p:sldId id="328" r:id="rId7"/>
    <p:sldId id="448" r:id="rId8"/>
    <p:sldId id="449" r:id="rId9"/>
    <p:sldId id="450" r:id="rId10"/>
    <p:sldId id="451" r:id="rId11"/>
    <p:sldId id="333" r:id="rId12"/>
    <p:sldId id="335" r:id="rId13"/>
    <p:sldId id="452" r:id="rId14"/>
    <p:sldId id="453" r:id="rId15"/>
    <p:sldId id="454" r:id="rId16"/>
    <p:sldId id="455" r:id="rId17"/>
    <p:sldId id="339" r:id="rId18"/>
    <p:sldId id="340" r:id="rId19"/>
    <p:sldId id="456" r:id="rId20"/>
    <p:sldId id="457" r:id="rId21"/>
    <p:sldId id="458" r:id="rId22"/>
    <p:sldId id="459" r:id="rId23"/>
    <p:sldId id="460" r:id="rId24"/>
    <p:sldId id="443" r:id="rId25"/>
    <p:sldId id="444" r:id="rId26"/>
    <p:sldId id="445" r:id="rId27"/>
    <p:sldId id="446" r:id="rId28"/>
    <p:sldId id="461" r:id="rId29"/>
    <p:sldId id="462" r:id="rId30"/>
    <p:sldId id="32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AD6C3B-ACCD-4DF3-964C-23734B905F21}" type="slidenum">
              <a:rPr lang="zh-CN" altLang="en-US" sz="1200"/>
              <a:pPr eaLnBrk="1" hangingPunct="1"/>
              <a:t>2</a:t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0954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11AC02-AC1B-4D76-B3FC-50A50B63F708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2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3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111E01-42E2-4801-BB24-EBFC8594C7AA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2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96B87-408A-4753-9F09-E7BBC5255144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32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m^2c^4=m0^2c^4+p^2c^2</a:t>
            </a:r>
            <a:r>
              <a:rPr lang="en-US" altLang="zh-CN" baseline="0"/>
              <a:t> =&gt; c^2(m^2-m0^2)=p^2 =&gt; (m+m0)(m-m0)c^2=p^2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96B87-408A-4753-9F09-E7BBC5255144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161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F4ECF4-23B7-4066-9DA1-9B0DD02FA2C3}" type="slidenum">
              <a:rPr lang="zh-CN" altLang="en-US" sz="1200"/>
              <a:pPr eaLnBrk="1" hangingPunct="1"/>
              <a:t>24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51126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</a:pPr>
            <a:endParaRPr lang="zh-CN" altLang="en-US" b="1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73376D-C499-4DD1-88DA-25A2B8173420}" type="slidenum">
              <a:rPr lang="zh-CN" altLang="en-US" sz="1200"/>
              <a:pPr eaLnBrk="1" hangingPunct="1"/>
              <a:t>25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074794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0B513A-937E-4943-847F-191F23D4D781}" type="slidenum">
              <a:rPr lang="zh-CN" altLang="en-US" sz="1200"/>
              <a:pPr eaLnBrk="1" hangingPunct="1"/>
              <a:t>26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6723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37.bin"/><Relationship Id="rId16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2.wmf"/><Relationship Id="rId3" Type="http://schemas.openxmlformats.org/officeDocument/2006/relationships/image" Target="../media/image59.png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1.wmf"/><Relationship Id="rId5" Type="http://schemas.openxmlformats.org/officeDocument/2006/relationships/image" Target="../media/image61.png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60.png"/><Relationship Id="rId9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61.emf"/><Relationship Id="rId21" Type="http://schemas.openxmlformats.org/officeDocument/2006/relationships/image" Target="../media/image70.w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8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5.wmf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9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6.wmf"/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wmf"/><Relationship Id="rId5" Type="http://schemas.openxmlformats.org/officeDocument/2006/relationships/image" Target="../media/image72.e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79.bin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1.emf"/><Relationship Id="rId14" Type="http://schemas.openxmlformats.org/officeDocument/2006/relationships/oleObject" Target="../embeddings/oleObject8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0.emf"/><Relationship Id="rId3" Type="http://schemas.openxmlformats.org/officeDocument/2006/relationships/image" Target="../media/image85.wmf"/><Relationship Id="rId7" Type="http://schemas.openxmlformats.org/officeDocument/2006/relationships/image" Target="../media/image87.emf"/><Relationship Id="rId12" Type="http://schemas.openxmlformats.org/officeDocument/2006/relationships/oleObject" Target="../embeddings/oleObject86.bin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9.emf"/><Relationship Id="rId5" Type="http://schemas.openxmlformats.org/officeDocument/2006/relationships/image" Target="../media/image86.wmf"/><Relationship Id="rId15" Type="http://schemas.openxmlformats.org/officeDocument/2006/relationships/image" Target="../media/image91.emf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82.bin"/><Relationship Id="rId9" Type="http://schemas.openxmlformats.org/officeDocument/2006/relationships/image" Target="../media/image88.emf"/><Relationship Id="rId14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6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94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7.emf"/><Relationship Id="rId20" Type="http://schemas.openxmlformats.org/officeDocument/2006/relationships/image" Target="../media/image9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1.wmf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92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6.emf"/><Relationship Id="rId22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hyperlink" Target="http://www.cpenet.org/picture/c-tp.htm" TargetMode="External"/><Relationship Id="rId10" Type="http://schemas.openxmlformats.org/officeDocument/2006/relationships/image" Target="../media/image4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107.wmf"/><Relationship Id="rId3" Type="http://schemas.openxmlformats.org/officeDocument/2006/relationships/image" Target="../media/image120.png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106.wmf"/><Relationship Id="rId20" Type="http://schemas.openxmlformats.org/officeDocument/2006/relationships/image" Target="../media/image10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oleObject" Target="../embeddings/oleObject100.bin"/><Relationship Id="rId5" Type="http://schemas.openxmlformats.org/officeDocument/2006/relationships/image" Target="../media/image102.wmf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3.wmf"/><Relationship Id="rId19" Type="http://schemas.openxmlformats.org/officeDocument/2006/relationships/oleObject" Target="../embeddings/oleObject104.bin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00.bin"/><Relationship Id="rId14" Type="http://schemas.openxmlformats.org/officeDocument/2006/relationships/image" Target="../media/image105.wmf"/><Relationship Id="rId22" Type="http://schemas.openxmlformats.org/officeDocument/2006/relationships/image" Target="../media/image10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14.emf"/><Relationship Id="rId3" Type="http://schemas.openxmlformats.org/officeDocument/2006/relationships/image" Target="../media/image128.png"/><Relationship Id="rId7" Type="http://schemas.openxmlformats.org/officeDocument/2006/relationships/image" Target="../media/image111.emf"/><Relationship Id="rId1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3.emf"/><Relationship Id="rId5" Type="http://schemas.openxmlformats.org/officeDocument/2006/relationships/image" Target="../media/image110.emf"/><Relationship Id="rId15" Type="http://schemas.openxmlformats.org/officeDocument/2006/relationships/image" Target="../media/image115.e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2.emf"/><Relationship Id="rId14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116.emf"/><Relationship Id="rId7" Type="http://schemas.openxmlformats.org/officeDocument/2006/relationships/image" Target="../media/image118.e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20.emf"/><Relationship Id="rId5" Type="http://schemas.openxmlformats.org/officeDocument/2006/relationships/image" Target="../media/image117.e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1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image" Target="../media/image121.emf"/><Relationship Id="rId7" Type="http://schemas.openxmlformats.org/officeDocument/2006/relationships/image" Target="../media/image123.emf"/><Relationship Id="rId12" Type="http://schemas.openxmlformats.org/officeDocument/2006/relationships/image" Target="../media/image126.png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38.png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jpeg"/><Relationship Id="rId5" Type="http://schemas.openxmlformats.org/officeDocument/2006/relationships/image" Target="../media/image132.png"/><Relationship Id="rId4" Type="http://schemas.openxmlformats.org/officeDocument/2006/relationships/image" Target="../media/image1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136.emf"/><Relationship Id="rId7" Type="http://schemas.openxmlformats.org/officeDocument/2006/relationships/image" Target="../media/image138.w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3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0" Type="http://schemas.openxmlformats.org/officeDocument/2006/relationships/image" Target="../media/image12.jpe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7" Type="http://schemas.openxmlformats.org/officeDocument/2006/relationships/oleObject" Target="../embeddings/oleObject1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emf"/><Relationship Id="rId18" Type="http://schemas.openxmlformats.org/officeDocument/2006/relationships/image" Target="../media/image29.png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8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2.emf"/><Relationship Id="rId5" Type="http://schemas.openxmlformats.org/officeDocument/2006/relationships/image" Target="../media/image29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5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image" Target="../media/image38.emf"/><Relationship Id="rId2" Type="http://schemas.openxmlformats.org/officeDocument/2006/relationships/oleObject" Target="../embeddings/oleObject30.bin"/><Relationship Id="rId16" Type="http://schemas.openxmlformats.org/officeDocument/2006/relationships/image" Target="../media/image4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emf"/><Relationship Id="rId5" Type="http://schemas.openxmlformats.org/officeDocument/2006/relationships/image" Target="../media/image34.wmf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46.png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emf"/><Relationship Id="rId1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">
            <a:extLst>
              <a:ext uri="{FF2B5EF4-FFF2-40B4-BE49-F238E27FC236}">
                <a16:creationId xmlns:a16="http://schemas.microsoft.com/office/drawing/2014/main" id="{4D686CE0-8FDF-99FB-CB1F-37D231538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8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WordArt 3">
            <a:extLst>
              <a:ext uri="{FF2B5EF4-FFF2-40B4-BE49-F238E27FC236}">
                <a16:creationId xmlns:a16="http://schemas.microsoft.com/office/drawing/2014/main" id="{143E89EF-7115-1907-9021-85643D5008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62200" y="990600"/>
            <a:ext cx="449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2540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中宋" panose="02010600040101010101" pitchFamily="2" charset="-122"/>
              </a:rPr>
              <a:t>大学物理</a:t>
            </a:r>
          </a:p>
        </p:txBody>
      </p:sp>
      <p:sp>
        <p:nvSpPr>
          <p:cNvPr id="3076" name="WordArt 4">
            <a:extLst>
              <a:ext uri="{FF2B5EF4-FFF2-40B4-BE49-F238E27FC236}">
                <a16:creationId xmlns:a16="http://schemas.microsoft.com/office/drawing/2014/main" id="{43FB98CD-53A0-5CD4-B676-F3DF8412FBA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33600" y="2590800"/>
            <a:ext cx="50292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>
                <a:ln w="2540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FD3F03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相对论</a:t>
            </a:r>
          </a:p>
        </p:txBody>
      </p:sp>
      <p:sp>
        <p:nvSpPr>
          <p:cNvPr id="120837" name="Text Box 5">
            <a:extLst>
              <a:ext uri="{FF2B5EF4-FFF2-40B4-BE49-F238E27FC236}">
                <a16:creationId xmlns:a16="http://schemas.microsoft.com/office/drawing/2014/main" id="{B209445F-B86F-4B67-8149-371B6BC46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937125"/>
            <a:ext cx="389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6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anose="020B0603020102020204" pitchFamily="34" charset="0"/>
                <a:ea typeface="宋体" panose="02010600030101010101" pitchFamily="2" charset="-122"/>
              </a:rPr>
              <a:t>RELATIVITY</a:t>
            </a:r>
          </a:p>
        </p:txBody>
      </p:sp>
    </p:spTree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0488" y="260648"/>
            <a:ext cx="26773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由</a:t>
            </a:r>
            <a:r>
              <a:rPr lang="en-US" altLang="zh-CN" sz="2800" b="1">
                <a:solidFill>
                  <a:schemeClr val="accent2"/>
                </a:solidFill>
              </a:rPr>
              <a:t>(1),(2)</a:t>
            </a:r>
            <a:r>
              <a:rPr lang="zh-CN" altLang="en-US" sz="2800" b="1">
                <a:solidFill>
                  <a:schemeClr val="accent2"/>
                </a:solidFill>
              </a:rPr>
              <a:t>二式得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128714" y="116632"/>
          <a:ext cx="56197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355320" progId="Equation.DSMT4">
                  <p:embed/>
                </p:oleObj>
              </mc:Choice>
              <mc:Fallback>
                <p:oleObj name="Equation" r:id="rId2" imgW="1968480" imgH="355320" progId="Equation.DSMT4">
                  <p:embed/>
                  <p:pic>
                    <p:nvPicPr>
                      <p:cNvPr id="286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714" y="116632"/>
                        <a:ext cx="56197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403648" y="3389620"/>
            <a:ext cx="3352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例如</a:t>
            </a:r>
            <a:r>
              <a:rPr lang="en-US" altLang="zh-CN" sz="2800" b="1">
                <a:solidFill>
                  <a:schemeClr val="accent2"/>
                </a:solidFill>
              </a:rPr>
              <a:t>: </a:t>
            </a:r>
            <a:r>
              <a:rPr lang="zh-CN" altLang="en-US" sz="2800" b="1">
                <a:solidFill>
                  <a:schemeClr val="accent2"/>
                </a:solidFill>
              </a:rPr>
              <a:t>静止电子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4299248" y="3378508"/>
          <a:ext cx="42402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3">
                  <p:embed/>
                </p:oleObj>
              </mc:Choice>
              <mc:Fallback>
                <p:oleObj name="Equation" r:id="rId4" imgW="1638000" imgH="241200" progId="Equation.3">
                  <p:embed/>
                  <p:pic>
                    <p:nvPicPr>
                      <p:cNvPr id="286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248" y="3378508"/>
                        <a:ext cx="424021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3" name="Group 41"/>
          <p:cNvGrpSpPr>
            <a:grpSpLocks/>
          </p:cNvGrpSpPr>
          <p:nvPr/>
        </p:nvGrpSpPr>
        <p:grpSpPr bwMode="auto">
          <a:xfrm>
            <a:off x="544909" y="2633464"/>
            <a:ext cx="7627938" cy="641350"/>
            <a:chOff x="288" y="1296"/>
            <a:chExt cx="4805" cy="404"/>
          </a:xfrm>
        </p:grpSpPr>
        <p:graphicFrame>
          <p:nvGraphicFramePr>
            <p:cNvPr id="28686" name="Object 14"/>
            <p:cNvGraphicFramePr>
              <a:graphicFrameLocks noChangeAspect="1"/>
            </p:cNvGraphicFramePr>
            <p:nvPr/>
          </p:nvGraphicFramePr>
          <p:xfrm>
            <a:off x="738" y="1296"/>
            <a:ext cx="1109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60240" imgH="241200" progId="Equation.DSMT4">
                    <p:embed/>
                  </p:oleObj>
                </mc:Choice>
                <mc:Fallback>
                  <p:oleObj name="Equation" r:id="rId6" imgW="660240" imgH="241200" progId="Equation.DSMT4">
                    <p:embed/>
                    <p:pic>
                      <p:nvPicPr>
                        <p:cNvPr id="286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1296"/>
                          <a:ext cx="1109" cy="404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1925" y="1316"/>
              <a:ext cx="31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静止能量  </a:t>
              </a:r>
              <a:r>
                <a:rPr lang="en-US" altLang="zh-CN" sz="2800" b="1">
                  <a:solidFill>
                    <a:schemeClr val="accent2"/>
                  </a:solidFill>
                </a:rPr>
                <a:t>(</a:t>
              </a:r>
              <a:r>
                <a:rPr lang="zh-CN" altLang="en-US" sz="2800" b="1">
                  <a:solidFill>
                    <a:schemeClr val="accent2"/>
                  </a:solidFill>
                </a:rPr>
                <a:t>物体内能之和</a:t>
              </a:r>
              <a:r>
                <a:rPr lang="en-US" altLang="zh-CN" sz="2800" b="1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288" y="1316"/>
              <a:ext cx="3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</a:rPr>
                <a:t>★</a:t>
              </a:r>
            </a:p>
          </p:txBody>
        </p:sp>
      </p:grpSp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1479848" y="3999220"/>
          <a:ext cx="1676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47640" imgH="228600" progId="Equation.3">
                  <p:embed/>
                </p:oleObj>
              </mc:Choice>
              <mc:Fallback>
                <p:oleObj name="公式" r:id="rId8" imgW="647640" imgH="228600" progId="Equation.3">
                  <p:embed/>
                  <p:pic>
                    <p:nvPicPr>
                      <p:cNvPr id="2869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848" y="3999220"/>
                        <a:ext cx="1676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5"/>
          <p:cNvGraphicFramePr>
            <a:graphicFrameLocks noChangeAspect="1"/>
          </p:cNvGraphicFramePr>
          <p:nvPr/>
        </p:nvGraphicFramePr>
        <p:xfrm>
          <a:off x="3384848" y="3999220"/>
          <a:ext cx="37338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09400" imgH="241200" progId="Equation.3">
                  <p:embed/>
                </p:oleObj>
              </mc:Choice>
              <mc:Fallback>
                <p:oleObj name="公式" r:id="rId10" imgW="1409400" imgH="241200" progId="Equation.3">
                  <p:embed/>
                  <p:pic>
                    <p:nvPicPr>
                      <p:cNvPr id="2869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848" y="3999220"/>
                        <a:ext cx="37338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403648" y="5066020"/>
            <a:ext cx="548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原子能就是开发利用静止能量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403648" y="4546908"/>
            <a:ext cx="5530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相当于</a:t>
            </a:r>
            <a:r>
              <a:rPr lang="en-US" altLang="zh-CN" sz="2800" b="1">
                <a:solidFill>
                  <a:schemeClr val="accent2"/>
                </a:solidFill>
              </a:rPr>
              <a:t>20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吨汽油燃烧的能量。</a:t>
            </a:r>
          </a:p>
        </p:txBody>
      </p:sp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4590860" y="5990224"/>
          <a:ext cx="1997364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28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0860" y="5990224"/>
                        <a:ext cx="1997364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4" name="Group 42"/>
          <p:cNvGrpSpPr>
            <a:grpSpLocks/>
          </p:cNvGrpSpPr>
          <p:nvPr/>
        </p:nvGrpSpPr>
        <p:grpSpPr bwMode="auto">
          <a:xfrm>
            <a:off x="552549" y="1388318"/>
            <a:ext cx="5716959" cy="744538"/>
            <a:chOff x="288" y="3729"/>
            <a:chExt cx="2994" cy="469"/>
          </a:xfrm>
        </p:grpSpPr>
        <p:sp>
          <p:nvSpPr>
            <p:cNvPr id="28706" name="Text Box 34"/>
            <p:cNvSpPr txBox="1">
              <a:spLocks noChangeArrowheads="1"/>
            </p:cNvSpPr>
            <p:nvPr/>
          </p:nvSpPr>
          <p:spPr bwMode="auto">
            <a:xfrm>
              <a:off x="288" y="3798"/>
              <a:ext cx="3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</a:rPr>
                <a:t>★</a:t>
              </a:r>
              <a:r>
                <a:rPr lang="en-US" altLang="zh-CN" sz="2800" b="1">
                  <a:solidFill>
                    <a:schemeClr val="accent2"/>
                  </a:solidFill>
                </a:rPr>
                <a:t> </a:t>
              </a:r>
            </a:p>
          </p:txBody>
        </p:sp>
        <p:graphicFrame>
          <p:nvGraphicFramePr>
            <p:cNvPr id="28707" name="Object 35"/>
            <p:cNvGraphicFramePr>
              <a:graphicFrameLocks noChangeAspect="1"/>
            </p:cNvGraphicFramePr>
            <p:nvPr/>
          </p:nvGraphicFramePr>
          <p:xfrm>
            <a:off x="643" y="3729"/>
            <a:ext cx="1836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66680" imgH="241200" progId="Equation.DSMT4">
                    <p:embed/>
                  </p:oleObj>
                </mc:Choice>
                <mc:Fallback>
                  <p:oleObj name="Equation" r:id="rId14" imgW="1066680" imgH="241200" progId="Equation.DSMT4">
                    <p:embed/>
                    <p:pic>
                      <p:nvPicPr>
                        <p:cNvPr id="2870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3729"/>
                          <a:ext cx="1836" cy="469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Text Box 36"/>
            <p:cNvSpPr txBox="1">
              <a:spLocks noChangeArrowheads="1"/>
            </p:cNvSpPr>
            <p:nvPr/>
          </p:nvSpPr>
          <p:spPr bwMode="auto">
            <a:xfrm>
              <a:off x="2695" y="3798"/>
              <a:ext cx="5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动能</a:t>
              </a:r>
            </a:p>
          </p:txBody>
        </p:sp>
      </p:grpSp>
      <p:grpSp>
        <p:nvGrpSpPr>
          <p:cNvPr id="28722" name="Group 50"/>
          <p:cNvGrpSpPr>
            <a:grpSpLocks/>
          </p:cNvGrpSpPr>
          <p:nvPr/>
        </p:nvGrpSpPr>
        <p:grpSpPr bwMode="auto">
          <a:xfrm>
            <a:off x="544909" y="5877276"/>
            <a:ext cx="4459289" cy="647701"/>
            <a:chOff x="288" y="3264"/>
            <a:chExt cx="2809" cy="408"/>
          </a:xfrm>
        </p:grpSpPr>
        <p:sp>
          <p:nvSpPr>
            <p:cNvPr id="28701" name="Text Box 29"/>
            <p:cNvSpPr txBox="1">
              <a:spLocks noChangeArrowheads="1"/>
            </p:cNvSpPr>
            <p:nvPr/>
          </p:nvSpPr>
          <p:spPr bwMode="auto">
            <a:xfrm>
              <a:off x="288" y="3296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</a:rPr>
                <a:t>★</a:t>
              </a:r>
            </a:p>
          </p:txBody>
        </p:sp>
        <p:sp>
          <p:nvSpPr>
            <p:cNvPr id="28703" name="Text Box 31"/>
            <p:cNvSpPr txBox="1">
              <a:spLocks noChangeArrowheads="1"/>
            </p:cNvSpPr>
            <p:nvPr/>
          </p:nvSpPr>
          <p:spPr bwMode="auto">
            <a:xfrm>
              <a:off x="1993" y="3342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总能量</a:t>
              </a:r>
            </a:p>
          </p:txBody>
        </p:sp>
        <p:graphicFrame>
          <p:nvGraphicFramePr>
            <p:cNvPr id="28721" name="Object 49"/>
            <p:cNvGraphicFramePr>
              <a:graphicFrameLocks noChangeAspect="1"/>
            </p:cNvGraphicFramePr>
            <p:nvPr/>
          </p:nvGraphicFramePr>
          <p:xfrm>
            <a:off x="772" y="3264"/>
            <a:ext cx="1055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71320" imgH="203040" progId="Equation.DSMT4">
                    <p:embed/>
                  </p:oleObj>
                </mc:Choice>
                <mc:Fallback>
                  <p:oleObj name="Equation" r:id="rId16" imgW="571320" imgH="203040" progId="Equation.DSMT4">
                    <p:embed/>
                    <p:pic>
                      <p:nvPicPr>
                        <p:cNvPr id="28721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" y="3264"/>
                          <a:ext cx="1055" cy="375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08610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8" grpId="0" autoUpdateAnimBg="0"/>
      <p:bldP spid="28698" grpId="0" autoUpdateAnimBg="0"/>
      <p:bldP spid="2869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70" name="Group 2"/>
          <p:cNvGrpSpPr>
            <a:grpSpLocks/>
          </p:cNvGrpSpPr>
          <p:nvPr/>
        </p:nvGrpSpPr>
        <p:grpSpPr bwMode="auto">
          <a:xfrm>
            <a:off x="304800" y="201960"/>
            <a:ext cx="1524000" cy="1066800"/>
            <a:chOff x="192" y="96"/>
            <a:chExt cx="960" cy="672"/>
          </a:xfrm>
        </p:grpSpPr>
        <p:sp>
          <p:nvSpPr>
            <p:cNvPr id="15381" name="AutoShape 3"/>
            <p:cNvSpPr>
              <a:spLocks noChangeArrowheads="1"/>
            </p:cNvSpPr>
            <p:nvPr/>
          </p:nvSpPr>
          <p:spPr bwMode="auto">
            <a:xfrm>
              <a:off x="192" y="96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2" name="Text Box 4"/>
            <p:cNvSpPr txBox="1">
              <a:spLocks noChangeArrowheads="1"/>
            </p:cNvSpPr>
            <p:nvPr/>
          </p:nvSpPr>
          <p:spPr bwMode="auto">
            <a:xfrm>
              <a:off x="288" y="240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讨论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80" name="Text Box 6"/>
              <p:cNvSpPr txBox="1">
                <a:spLocks noChangeArrowheads="1"/>
              </p:cNvSpPr>
              <p:nvPr/>
            </p:nvSpPr>
            <p:spPr bwMode="auto">
              <a:xfrm>
                <a:off x="299343" y="4119423"/>
                <a:ext cx="873715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chemeClr val="accent2"/>
                    </a:solidFill>
                  </a:rPr>
                  <a:t>2).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zh-CN" altLang="en-US" sz="2800" b="1">
                    <a:solidFill>
                      <a:srgbClr val="C00000"/>
                    </a:solidFill>
                  </a:rPr>
                  <a:t>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时，相对论动能公式约化为牛顿动能公式</a:t>
                </a:r>
              </a:p>
            </p:txBody>
          </p:sp>
        </mc:Choice>
        <mc:Fallback xmlns="">
          <p:sp>
            <p:nvSpPr>
              <p:cNvPr id="1538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9343" y="4119423"/>
                <a:ext cx="873715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96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9" name="Text Box 13"/>
              <p:cNvSpPr txBox="1">
                <a:spLocks noChangeArrowheads="1"/>
              </p:cNvSpPr>
              <p:nvPr/>
            </p:nvSpPr>
            <p:spPr bwMode="auto">
              <a:xfrm>
                <a:off x="226639" y="1344960"/>
                <a:ext cx="8762033" cy="963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450850" indent="-450850" eaLnBrk="1" hangingPunct="1"/>
                <a:r>
                  <a:rPr kumimoji="1" lang="en-US" altLang="zh-CN" sz="2800" b="1">
                    <a:solidFill>
                      <a:schemeClr val="accent2"/>
                    </a:solidFill>
                  </a:rPr>
                  <a:t>1).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相对论的的动能是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的差额，此动能区别于传统动能！</a:t>
                </a:r>
              </a:p>
            </p:txBody>
          </p:sp>
        </mc:Choice>
        <mc:Fallback xmlns="">
          <p:sp>
            <p:nvSpPr>
              <p:cNvPr id="1537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639" y="1344960"/>
                <a:ext cx="8762033" cy="963854"/>
              </a:xfrm>
              <a:prstGeom prst="rect">
                <a:avLst/>
              </a:prstGeom>
              <a:blipFill rotWithShape="0">
                <a:blip r:embed="rId4"/>
                <a:stretch>
                  <a:fillRect l="-1391" t="-8228" b="-151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78" name="Text Box 16"/>
              <p:cNvSpPr txBox="1">
                <a:spLocks noChangeArrowheads="1"/>
              </p:cNvSpPr>
              <p:nvPr/>
            </p:nvSpPr>
            <p:spPr bwMode="auto">
              <a:xfrm>
                <a:off x="2915816" y="375754"/>
                <a:ext cx="4896544" cy="595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 b="1">
                    <a:solidFill>
                      <a:srgbClr val="C00000"/>
                    </a:solidFill>
                  </a:rPr>
                  <a:t>动能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kumimoji="1" lang="en-US" altLang="zh-CN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kumimoji="1"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kumimoji="1" lang="zh-CN" altLang="en-US" sz="28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37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5816" y="375754"/>
                <a:ext cx="4896544" cy="595932"/>
              </a:xfrm>
              <a:prstGeom prst="rect">
                <a:avLst/>
              </a:prstGeom>
              <a:blipFill rotWithShape="0">
                <a:blip r:embed="rId5"/>
                <a:stretch>
                  <a:fillRect l="-3109" t="-15464" b="-298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0055" name="Object 58"/>
          <p:cNvGraphicFramePr>
            <a:graphicFrameLocks noChangeAspect="1"/>
          </p:cNvGraphicFramePr>
          <p:nvPr/>
        </p:nvGraphicFramePr>
        <p:xfrm>
          <a:off x="1259632" y="4714651"/>
          <a:ext cx="7239000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431800" progId="Equation.DSMT4">
                  <p:embed/>
                </p:oleObj>
              </mc:Choice>
              <mc:Fallback>
                <p:oleObj name="Equation" r:id="rId6" imgW="2870200" imgH="431800" progId="Equation.DSMT4">
                  <p:embed/>
                  <p:pic>
                    <p:nvPicPr>
                      <p:cNvPr id="13005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714651"/>
                        <a:ext cx="7239000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5435947" y="2276872"/>
          <a:ext cx="15843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393480" progId="Equation.DSMT4">
                  <p:embed/>
                </p:oleObj>
              </mc:Choice>
              <mc:Fallback>
                <p:oleObj name="Equation" r:id="rId8" imgW="736560" imgH="393480" progId="Equation.DSMT4">
                  <p:embed/>
                  <p:pic>
                    <p:nvPicPr>
                      <p:cNvPr id="143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947" y="2276872"/>
                        <a:ext cx="15843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1069900" y="3213100"/>
          <a:ext cx="42941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360" imgH="393480" progId="Equation.DSMT4">
                  <p:embed/>
                </p:oleObj>
              </mc:Choice>
              <mc:Fallback>
                <p:oleObj name="Equation" r:id="rId10" imgW="2133360" imgH="393480" progId="Equation.DSMT4">
                  <p:embed/>
                  <p:pic>
                    <p:nvPicPr>
                      <p:cNvPr id="143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00" y="3213100"/>
                        <a:ext cx="42941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21"/>
          <p:cNvGrpSpPr>
            <a:grpSpLocks/>
          </p:cNvGrpSpPr>
          <p:nvPr/>
        </p:nvGrpSpPr>
        <p:grpSpPr bwMode="auto">
          <a:xfrm>
            <a:off x="1200150" y="2276872"/>
            <a:ext cx="3155693" cy="792162"/>
            <a:chOff x="1200326" y="2636912"/>
            <a:chExt cx="3155957" cy="792088"/>
          </a:xfrm>
        </p:grpSpPr>
        <p:graphicFrame>
          <p:nvGraphicFramePr>
            <p:cNvPr id="15365" name="Object 57"/>
            <p:cNvGraphicFramePr>
              <a:graphicFrameLocks noChangeAspect="1"/>
            </p:cNvGraphicFramePr>
            <p:nvPr/>
          </p:nvGraphicFramePr>
          <p:xfrm>
            <a:off x="1200326" y="2636912"/>
            <a:ext cx="1543179" cy="792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0" imgH="393480" progId="Equation.DSMT4">
                    <p:embed/>
                  </p:oleObj>
                </mc:Choice>
                <mc:Fallback>
                  <p:oleObj name="Equation" r:id="rId12" imgW="774360" imgH="393480" progId="Equation.DSMT4">
                    <p:embed/>
                    <p:pic>
                      <p:nvPicPr>
                        <p:cNvPr id="15365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326" y="2636912"/>
                          <a:ext cx="1543179" cy="792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6" name="TextBox 19"/>
            <p:cNvSpPr txBox="1">
              <a:spLocks noChangeArrowheads="1"/>
            </p:cNvSpPr>
            <p:nvPr/>
          </p:nvSpPr>
          <p:spPr bwMode="auto">
            <a:xfrm>
              <a:off x="2772107" y="2823259"/>
              <a:ext cx="15841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传统动能</a:t>
              </a:r>
            </a:p>
          </p:txBody>
        </p:sp>
      </p:grp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96285" y="3356917"/>
            <a:ext cx="3024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速度贡献</a:t>
            </a:r>
            <a:r>
              <a:rPr lang="en-US" altLang="zh-CN" b="1"/>
              <a:t>+</a:t>
            </a:r>
            <a:r>
              <a:rPr lang="zh-CN" altLang="en-US" b="1"/>
              <a:t>质量贡献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251520" y="5805264"/>
            <a:ext cx="873715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31813" indent="-531813"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3). </a:t>
            </a:r>
            <a:r>
              <a:rPr kumimoji="1" lang="zh-CN" altLang="en-US" sz="2800" b="1">
                <a:solidFill>
                  <a:schemeClr val="accent2"/>
                </a:solidFill>
              </a:rPr>
              <a:t>将一个静止质量不为零的粒子加速到光速须作无穷大的功，故实物粒子速度不可能达到光速。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/>
      <p:bldP spid="15379" grpId="0"/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Text Box 11"/>
          <p:cNvSpPr txBox="1">
            <a:spLocks noChangeArrowheads="1"/>
          </p:cNvSpPr>
          <p:nvPr/>
        </p:nvSpPr>
        <p:spPr bwMode="auto">
          <a:xfrm>
            <a:off x="467544" y="1754813"/>
            <a:ext cx="84293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</a:rPr>
              <a:t>相对论质量是能量的量度，任何物体只要具有质量就就有能量（与运动与否无关）。</a:t>
            </a:r>
          </a:p>
        </p:txBody>
      </p:sp>
      <p:graphicFrame>
        <p:nvGraphicFramePr>
          <p:cNvPr id="17410" name="Object 29"/>
          <p:cNvGraphicFramePr>
            <a:graphicFrameLocks noChangeAspect="1"/>
          </p:cNvGraphicFramePr>
          <p:nvPr/>
        </p:nvGraphicFramePr>
        <p:xfrm>
          <a:off x="3203848" y="2996952"/>
          <a:ext cx="2630591" cy="57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38080" imgH="203040" progId="Equation.DSMT4">
                  <p:embed/>
                </p:oleObj>
              </mc:Choice>
              <mc:Fallback>
                <p:oleObj name="Equation" r:id="rId3" imgW="838080" imgH="203040" progId="Equation.DSMT4">
                  <p:embed/>
                  <p:pic>
                    <p:nvPicPr>
                      <p:cNvPr id="1741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996952"/>
                        <a:ext cx="2630591" cy="57451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258749" y="3648049"/>
            <a:ext cx="8896848" cy="1052513"/>
            <a:chOff x="0" y="2520"/>
            <a:chExt cx="5760" cy="663"/>
          </a:xfrm>
        </p:grpSpPr>
        <p:sp>
          <p:nvSpPr>
            <p:cNvPr id="17420" name="Text Box 17"/>
            <p:cNvSpPr txBox="1">
              <a:spLocks noChangeArrowheads="1"/>
            </p:cNvSpPr>
            <p:nvPr/>
          </p:nvSpPr>
          <p:spPr bwMode="auto">
            <a:xfrm>
              <a:off x="0" y="2520"/>
              <a:ext cx="54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chemeClr val="accent2"/>
                  </a:solidFill>
                </a:rPr>
                <a:t>意义</a:t>
              </a:r>
              <a:r>
                <a:rPr kumimoji="1" lang="en-US" altLang="zh-CN" sz="2800" b="1" dirty="0">
                  <a:solidFill>
                    <a:schemeClr val="accent2"/>
                  </a:solidFill>
                </a:rPr>
                <a:t>:</a:t>
              </a:r>
              <a:r>
                <a:rPr kumimoji="1" lang="zh-CN" altLang="en-US" sz="2800" b="1" dirty="0">
                  <a:solidFill>
                    <a:schemeClr val="accent2"/>
                  </a:solidFill>
                </a:rPr>
                <a:t>一物体质量变化</a:t>
              </a:r>
              <a:r>
                <a:rPr kumimoji="1" lang="zh-CN" altLang="en-US" sz="2000" b="1" dirty="0">
                  <a:solidFill>
                    <a:schemeClr val="accent2"/>
                  </a:solidFill>
                </a:rPr>
                <a:t>△</a:t>
              </a:r>
              <a:r>
                <a:rPr kumimoji="1" lang="en-US" altLang="zh-CN" sz="2800" b="1" i="1" dirty="0">
                  <a:solidFill>
                    <a:schemeClr val="accent2"/>
                  </a:solidFill>
                </a:rPr>
                <a:t>m</a:t>
              </a:r>
              <a:r>
                <a:rPr kumimoji="1" lang="en-US" altLang="zh-CN" sz="2800" b="1" dirty="0">
                  <a:solidFill>
                    <a:schemeClr val="accent2"/>
                  </a:solidFill>
                </a:rPr>
                <a:t>,</a:t>
              </a:r>
              <a:r>
                <a:rPr kumimoji="1" lang="zh-CN" altLang="en-US" sz="2800" b="1" dirty="0">
                  <a:solidFill>
                    <a:schemeClr val="accent2"/>
                  </a:solidFill>
                </a:rPr>
                <a:t>它的能量</a:t>
              </a:r>
              <a:r>
                <a:rPr kumimoji="1" lang="en-US" altLang="zh-CN" sz="2800" b="1" dirty="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2800" b="1" dirty="0">
                  <a:solidFill>
                    <a:schemeClr val="accent2"/>
                  </a:solidFill>
                </a:rPr>
                <a:t>动能</a:t>
              </a:r>
              <a:r>
                <a:rPr kumimoji="1" lang="en-US" altLang="zh-CN" sz="2800" b="1" dirty="0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2800" b="1" dirty="0">
                  <a:solidFill>
                    <a:schemeClr val="accent2"/>
                  </a:solidFill>
                </a:rPr>
                <a:t>同时改变</a:t>
              </a:r>
              <a:r>
                <a:rPr kumimoji="1" lang="zh-CN" altLang="en-US" sz="2000" b="1" dirty="0">
                  <a:solidFill>
                    <a:schemeClr val="accent2"/>
                  </a:solidFill>
                </a:rPr>
                <a:t>△</a:t>
              </a:r>
              <a:r>
                <a:rPr kumimoji="1" lang="en-US" altLang="zh-CN" sz="2800" b="1" i="1" dirty="0">
                  <a:solidFill>
                    <a:schemeClr val="accent2"/>
                  </a:solidFill>
                </a:rPr>
                <a:t>E</a:t>
              </a:r>
              <a:r>
                <a:rPr kumimoji="1" lang="en-US" altLang="zh-CN" sz="2800" b="1" dirty="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17421" name="Text Box 18"/>
            <p:cNvSpPr txBox="1">
              <a:spLocks noChangeArrowheads="1"/>
            </p:cNvSpPr>
            <p:nvPr/>
          </p:nvSpPr>
          <p:spPr bwMode="auto">
            <a:xfrm>
              <a:off x="480" y="2856"/>
              <a:ext cx="5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一物体能量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动能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改变 </a:t>
              </a:r>
              <a:r>
                <a:rPr kumimoji="1" lang="zh-CN" altLang="en-US" sz="2000" b="1">
                  <a:solidFill>
                    <a:schemeClr val="accent2"/>
                  </a:solidFill>
                </a:rPr>
                <a:t>△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E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,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它的质量同时改变</a:t>
              </a:r>
              <a:r>
                <a:rPr kumimoji="1" lang="zh-CN" altLang="en-US" sz="2000" b="1">
                  <a:solidFill>
                    <a:schemeClr val="accent2"/>
                  </a:solidFill>
                </a:rPr>
                <a:t>△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m</a:t>
              </a:r>
            </a:p>
          </p:txBody>
        </p:sp>
      </p:grp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258749" y="4918436"/>
            <a:ext cx="86586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/>
            <a:r>
              <a:rPr kumimoji="1" lang="zh-CN" altLang="en-US" sz="2800" b="1" dirty="0">
                <a:solidFill>
                  <a:srgbClr val="3333CC"/>
                </a:solidFill>
              </a:rPr>
              <a:t>质量与能量是物质的二个不同属性</a:t>
            </a:r>
            <a:r>
              <a:rPr kumimoji="1" lang="en-US" altLang="zh-CN" sz="2800" b="1" dirty="0">
                <a:solidFill>
                  <a:srgbClr val="3333CC"/>
                </a:solidFill>
              </a:rPr>
              <a:t>, </a:t>
            </a:r>
            <a:r>
              <a:rPr kumimoji="1" lang="zh-CN" altLang="en-US" sz="2800" b="1" dirty="0">
                <a:solidFill>
                  <a:srgbClr val="3333CC"/>
                </a:solidFill>
              </a:rPr>
              <a:t>它们紧密相关，但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不能</a:t>
            </a:r>
            <a:r>
              <a:rPr kumimoji="1" lang="zh-CN" altLang="en-US" sz="2800" b="1" dirty="0">
                <a:solidFill>
                  <a:srgbClr val="3333CC"/>
                </a:solidFill>
              </a:rPr>
              <a:t>认为是能量和质量可以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相互转化</a:t>
            </a:r>
            <a:r>
              <a:rPr kumimoji="1" lang="zh-CN" altLang="en-US" sz="2800" b="1" dirty="0">
                <a:solidFill>
                  <a:srgbClr val="3333CC"/>
                </a:solidFill>
              </a:rPr>
              <a:t>！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179512" y="179929"/>
            <a:ext cx="29186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</a:rPr>
              <a:t>2. </a:t>
            </a:r>
            <a:r>
              <a:rPr kumimoji="1" lang="zh-CN" altLang="en-US" sz="3200" b="1">
                <a:solidFill>
                  <a:schemeClr val="accent2"/>
                </a:solidFill>
              </a:rPr>
              <a:t>质能关系</a:t>
            </a:r>
            <a:endParaRPr kumimoji="1"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21" name="Object 29"/>
          <p:cNvGraphicFramePr>
            <a:graphicFrameLocks noChangeAspect="1"/>
          </p:cNvGraphicFramePr>
          <p:nvPr/>
        </p:nvGraphicFramePr>
        <p:xfrm>
          <a:off x="3463839" y="836712"/>
          <a:ext cx="1972257" cy="633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839" y="836712"/>
                        <a:ext cx="1972257" cy="633889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65133" y="5917360"/>
            <a:ext cx="5234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转化：质量少了，能量多了。</a:t>
            </a:r>
            <a:endParaRPr lang="en-US" altLang="zh-CN" b="1" dirty="0"/>
          </a:p>
          <a:p>
            <a:r>
              <a:rPr lang="zh-CN" altLang="en-US" b="1" dirty="0"/>
              <a:t>实际：质量少了，能量也少了。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34163" grpId="0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81223" y="1124744"/>
            <a:ext cx="80232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尽管质能互相依存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但在一个孤立系统内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（相对论）总能量和（相对论）总质量分别守恒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3568" y="4077072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以原子核反应为例：</a:t>
            </a:r>
          </a:p>
        </p:txBody>
      </p:sp>
      <p:sp>
        <p:nvSpPr>
          <p:cNvPr id="31769" name="Text Box 25"/>
          <p:cNvSpPr txBox="1">
            <a:spLocks noChangeArrowheads="1"/>
          </p:cNvSpPr>
          <p:nvPr/>
        </p:nvSpPr>
        <p:spPr bwMode="auto">
          <a:xfrm>
            <a:off x="1582093" y="4777988"/>
            <a:ext cx="586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反应前的总能量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反应后的总能量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1582093" y="5426060"/>
            <a:ext cx="586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反应前的总质量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反应后的总质量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51520" y="179929"/>
            <a:ext cx="5976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</a:rPr>
              <a:t>3. </a:t>
            </a:r>
            <a:r>
              <a:rPr kumimoji="1" lang="zh-CN" altLang="en-US" sz="3200" b="1">
                <a:solidFill>
                  <a:schemeClr val="accent2"/>
                </a:solidFill>
              </a:rPr>
              <a:t>相对论的能量守恒定律</a:t>
            </a:r>
            <a:endParaRPr kumimoji="1"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14" name="Object 29"/>
          <p:cNvGraphicFramePr>
            <a:graphicFrameLocks noChangeAspect="1"/>
          </p:cNvGraphicFramePr>
          <p:nvPr/>
        </p:nvGraphicFramePr>
        <p:xfrm>
          <a:off x="683568" y="2603166"/>
          <a:ext cx="7826114" cy="96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960" imgH="342720" progId="Equation.DSMT4">
                  <p:embed/>
                </p:oleObj>
              </mc:Choice>
              <mc:Fallback>
                <p:oleObj name="Equation" r:id="rId3" imgW="2793960" imgH="342720" progId="Equation.DSMT4">
                  <p:embed/>
                  <p:pic>
                    <p:nvPicPr>
                      <p:cNvPr id="1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03166"/>
                        <a:ext cx="7826114" cy="96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88221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7" grpId="0" autoUpdateAnimBg="0"/>
      <p:bldP spid="31768" grpId="0" autoUpdateAnimBg="0"/>
      <p:bldP spid="31769" grpId="0" autoUpdateAnimBg="0"/>
      <p:bldP spid="317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068547" y="117302"/>
          <a:ext cx="47942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253800" progId="Equation.DSMT4">
                  <p:embed/>
                </p:oleObj>
              </mc:Choice>
              <mc:Fallback>
                <p:oleObj name="Equation" r:id="rId2" imgW="2019240" imgH="253800" progId="Equation.DSMT4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547" y="117302"/>
                        <a:ext cx="47942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071722" y="726902"/>
          <a:ext cx="47894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253800" progId="Equation.DSMT4">
                  <p:embed/>
                </p:oleObj>
              </mc:Choice>
              <mc:Fallback>
                <p:oleObj name="Equation" r:id="rId4" imgW="2057400" imgH="253800" progId="Equation.DSMT4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722" y="726902"/>
                        <a:ext cx="47894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710397" y="11663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（孤立系统）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751672" y="72623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（孤立系统）</a:t>
            </a: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395536" y="1484784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在总质量守恒的条件下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系统内的核反应中静质量和</a:t>
            </a:r>
          </a:p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动质量可以互相转化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当静质量减少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动质量增加时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</a:p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系统以动能的形式放出能量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称为放能反应。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381000" y="2924944"/>
            <a:ext cx="845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相反动质量也可以减少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而静质量增加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系统吸收能量以静能的形式存储起来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称为吸能反应。</a:t>
            </a:r>
          </a:p>
        </p:txBody>
      </p:sp>
      <p:graphicFrame>
        <p:nvGraphicFramePr>
          <p:cNvPr id="69653" name="Object 21"/>
          <p:cNvGraphicFramePr>
            <a:graphicFrameLocks noChangeAspect="1"/>
          </p:cNvGraphicFramePr>
          <p:nvPr/>
        </p:nvGraphicFramePr>
        <p:xfrm>
          <a:off x="500063" y="4163169"/>
          <a:ext cx="4914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98600" imgH="253800" progId="Equation.DSMT4">
                  <p:embed/>
                </p:oleObj>
              </mc:Choice>
              <mc:Fallback>
                <p:oleObj name="Equation" r:id="rId6" imgW="2298600" imgH="253800" progId="Equation.DSMT4">
                  <p:embed/>
                  <p:pic>
                    <p:nvPicPr>
                      <p:cNvPr id="696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63169"/>
                        <a:ext cx="49149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AutoShape 22"/>
          <p:cNvSpPr>
            <a:spLocks noChangeArrowheads="1"/>
          </p:cNvSpPr>
          <p:nvPr/>
        </p:nvSpPr>
        <p:spPr bwMode="auto">
          <a:xfrm>
            <a:off x="2101552" y="5268763"/>
            <a:ext cx="609600" cy="152400"/>
          </a:xfrm>
          <a:prstGeom prst="notchedRightArrow">
            <a:avLst>
              <a:gd name="adj1" fmla="val 50000"/>
              <a:gd name="adj2" fmla="val 10000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69655" name="Object 23"/>
          <p:cNvGraphicFramePr>
            <a:graphicFrameLocks noChangeAspect="1"/>
          </p:cNvGraphicFramePr>
          <p:nvPr/>
        </p:nvGraphicFramePr>
        <p:xfrm>
          <a:off x="2915816" y="5061520"/>
          <a:ext cx="5048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279360" progId="Equation.DSMT4">
                  <p:embed/>
                </p:oleObj>
              </mc:Choice>
              <mc:Fallback>
                <p:oleObj name="Equation" r:id="rId8" imgW="2311200" imgH="279360" progId="Equation.DSMT4">
                  <p:embed/>
                  <p:pic>
                    <p:nvPicPr>
                      <p:cNvPr id="696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61520"/>
                        <a:ext cx="50482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AutoShape 24"/>
          <p:cNvSpPr>
            <a:spLocks noChangeArrowheads="1"/>
          </p:cNvSpPr>
          <p:nvPr/>
        </p:nvSpPr>
        <p:spPr bwMode="auto">
          <a:xfrm>
            <a:off x="6084168" y="4107068"/>
            <a:ext cx="1940768" cy="599913"/>
          </a:xfrm>
          <a:prstGeom prst="wedgeRoundRectCallout">
            <a:avLst>
              <a:gd name="adj1" fmla="val -35422"/>
              <a:gd name="adj2" fmla="val 11739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质量亏损</a:t>
            </a:r>
          </a:p>
        </p:txBody>
      </p:sp>
      <p:graphicFrame>
        <p:nvGraphicFramePr>
          <p:cNvPr id="69657" name="Object 25"/>
          <p:cNvGraphicFramePr>
            <a:graphicFrameLocks noChangeAspect="1"/>
          </p:cNvGraphicFramePr>
          <p:nvPr/>
        </p:nvGraphicFramePr>
        <p:xfrm>
          <a:off x="804863" y="5921077"/>
          <a:ext cx="26066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7760" imgH="253800" progId="Equation.DSMT4">
                  <p:embed/>
                </p:oleObj>
              </mc:Choice>
              <mc:Fallback>
                <p:oleObj name="Equation" r:id="rId10" imgW="977760" imgH="253800" progId="Equation.DSMT4">
                  <p:embed/>
                  <p:pic>
                    <p:nvPicPr>
                      <p:cNvPr id="696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921077"/>
                        <a:ext cx="2606675" cy="6762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3647256" y="600623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ea typeface="华文新魏" panose="02010800040101010101" pitchFamily="2" charset="-122"/>
              </a:rPr>
              <a:t>原子能就是开发利用静止能量</a:t>
            </a:r>
          </a:p>
        </p:txBody>
      </p:sp>
    </p:spTree>
    <p:extLst>
      <p:ext uri="{BB962C8B-B14F-4D97-AF65-F5344CB8AC3E}">
        <p14:creationId xmlns:p14="http://schemas.microsoft.com/office/powerpoint/2010/main" val="152532326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9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69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 autoUpdateAnimBg="0"/>
      <p:bldP spid="69640" grpId="0" autoUpdateAnimBg="0"/>
      <p:bldP spid="69641" grpId="0" autoUpdateAnimBg="0"/>
      <p:bldP spid="69642" grpId="0" autoUpdateAnimBg="0"/>
      <p:bldP spid="69654" grpId="0" animBg="1"/>
      <p:bldP spid="69656" grpId="0" animBg="1" autoUpdateAnimBg="0"/>
      <p:bldP spid="6965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111250" y="3861048"/>
          <a:ext cx="68135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53800" progId="Equation.3">
                  <p:embed/>
                </p:oleObj>
              </mc:Choice>
              <mc:Fallback>
                <p:oleObj name="Equation" r:id="rId2" imgW="2514600" imgH="253800" progId="Equation.3">
                  <p:embed/>
                  <p:pic>
                    <p:nvPicPr>
                      <p:cNvPr id="706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861048"/>
                        <a:ext cx="681355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1143000" y="5093493"/>
          <a:ext cx="66294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640" imgH="253800" progId="Equation.3">
                  <p:embed/>
                </p:oleObj>
              </mc:Choice>
              <mc:Fallback>
                <p:oleObj name="Equation" r:id="rId4" imgW="2501640" imgH="253800" progId="Equation.3">
                  <p:embed/>
                  <p:pic>
                    <p:nvPicPr>
                      <p:cNvPr id="706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93493"/>
                        <a:ext cx="66294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1143000" y="5690195"/>
          <a:ext cx="6781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63480" imgH="228600" progId="Equation.3">
                  <p:embed/>
                </p:oleObj>
              </mc:Choice>
              <mc:Fallback>
                <p:oleObj name="公式" r:id="rId6" imgW="2463480" imgH="228600" progId="Equation.3">
                  <p:embed/>
                  <p:pic>
                    <p:nvPicPr>
                      <p:cNvPr id="706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90195"/>
                        <a:ext cx="6781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81000" y="3356992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</a:rPr>
              <a:t>:  (1)</a:t>
            </a:r>
            <a:r>
              <a:rPr lang="zh-CN" altLang="en-US" sz="2800" b="1">
                <a:solidFill>
                  <a:schemeClr val="accent2"/>
                </a:solidFill>
              </a:rPr>
              <a:t>反应前总静止质量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1066800" y="4509120"/>
            <a:ext cx="3536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反应后总静止质量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257800" y="6227589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质量亏损</a:t>
            </a:r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1981200" y="6213301"/>
          <a:ext cx="28194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79280" imgH="228600" progId="Equation.3">
                  <p:embed/>
                </p:oleObj>
              </mc:Choice>
              <mc:Fallback>
                <p:oleObj name="公式" r:id="rId8" imgW="1079280" imgH="228600" progId="Equation.3">
                  <p:embed/>
                  <p:pic>
                    <p:nvPicPr>
                      <p:cNvPr id="706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6213301"/>
                        <a:ext cx="28194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79512" y="116632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</a:rPr>
              <a:t>: 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氢弹的核聚变</a:t>
            </a: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1089675" y="692696"/>
          <a:ext cx="7347238" cy="617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79480" imgH="266400" progId="Equation.DSMT4">
                  <p:embed/>
                </p:oleObj>
              </mc:Choice>
              <mc:Fallback>
                <p:oleObj name="Equation" r:id="rId10" imgW="2679480" imgH="266400" progId="Equation.DSMT4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675" y="692696"/>
                        <a:ext cx="7347238" cy="617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143000" y="1268760"/>
          <a:ext cx="1447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45760" imgH="177480" progId="Equation.3">
                  <p:embed/>
                </p:oleObj>
              </mc:Choice>
              <mc:Fallback>
                <p:oleObj name="公式" r:id="rId12" imgW="545760" imgH="177480" progId="Equation.3">
                  <p:embed/>
                  <p:pic>
                    <p:nvPicPr>
                      <p:cNvPr id="706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68760"/>
                        <a:ext cx="14478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4724400" y="1268760"/>
          <a:ext cx="1447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22080" imgH="177480" progId="Equation.3">
                  <p:embed/>
                </p:oleObj>
              </mc:Choice>
              <mc:Fallback>
                <p:oleObj name="公式" r:id="rId14" imgW="622080" imgH="177480" progId="Equation.3">
                  <p:embed/>
                  <p:pic>
                    <p:nvPicPr>
                      <p:cNvPr id="706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68760"/>
                        <a:ext cx="1447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6629400" y="1268760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09480" imgH="177480" progId="Equation.3">
                  <p:embed/>
                </p:oleObj>
              </mc:Choice>
              <mc:Fallback>
                <p:oleObj name="公式" r:id="rId16" imgW="609480" imgH="177480" progId="Equation.3">
                  <p:embed/>
                  <p:pic>
                    <p:nvPicPr>
                      <p:cNvPr id="706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268760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743200" y="1268760"/>
          <a:ext cx="16002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622080" imgH="177480" progId="Equation.3">
                  <p:embed/>
                </p:oleObj>
              </mc:Choice>
              <mc:Fallback>
                <p:oleObj name="公式" r:id="rId18" imgW="622080" imgH="177480" progId="Equation.3">
                  <p:embed/>
                  <p:pic>
                    <p:nvPicPr>
                      <p:cNvPr id="706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268760"/>
                        <a:ext cx="16002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115616" y="1700213"/>
          <a:ext cx="55292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98600" imgH="228600" progId="Equation.DSMT4">
                  <p:embed/>
                </p:oleObj>
              </mc:Choice>
              <mc:Fallback>
                <p:oleObj name="Equation" r:id="rId20" imgW="2298600" imgH="228600" progId="Equation.DSMT4">
                  <p:embed/>
                  <p:pic>
                    <p:nvPicPr>
                      <p:cNvPr id="706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700213"/>
                        <a:ext cx="55292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990600" y="2258869"/>
            <a:ext cx="6019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求</a:t>
            </a:r>
            <a:r>
              <a:rPr lang="en-US" altLang="zh-CN" sz="2800" b="1">
                <a:solidFill>
                  <a:schemeClr val="accent2"/>
                </a:solidFill>
              </a:rPr>
              <a:t>:  (</a:t>
            </a:r>
            <a:r>
              <a:rPr kumimoji="0" lang="en-US" altLang="zh-CN" sz="2800" b="1">
                <a:solidFill>
                  <a:schemeClr val="accent2"/>
                </a:solidFill>
              </a:rPr>
              <a:t>1)</a:t>
            </a:r>
            <a:r>
              <a:rPr kumimoji="0" lang="zh-CN" altLang="en-US" sz="2800" b="1">
                <a:solidFill>
                  <a:schemeClr val="accent2"/>
                </a:solidFill>
              </a:rPr>
              <a:t>形成一个氦核放出多少能量</a:t>
            </a:r>
            <a:r>
              <a:rPr kumimoji="0" lang="en-US" altLang="zh-CN" sz="2800" b="1">
                <a:solidFill>
                  <a:schemeClr val="accent2"/>
                </a:solidFill>
              </a:rPr>
              <a:t>? </a:t>
            </a:r>
          </a:p>
          <a:p>
            <a:r>
              <a:rPr kumimoji="0" lang="en-US" altLang="zh-CN" sz="2800" b="1">
                <a:solidFill>
                  <a:schemeClr val="accent2"/>
                </a:solidFill>
              </a:rPr>
              <a:t>       (2)</a:t>
            </a:r>
            <a:r>
              <a:rPr kumimoji="0" lang="zh-CN" altLang="en-US" sz="2800" b="1">
                <a:solidFill>
                  <a:schemeClr val="accent2"/>
                </a:solidFill>
              </a:rPr>
              <a:t>形成 </a:t>
            </a:r>
            <a:r>
              <a:rPr kumimoji="0" lang="en-US" altLang="zh-CN" sz="2800" b="1">
                <a:solidFill>
                  <a:schemeClr val="accent2"/>
                </a:solidFill>
              </a:rPr>
              <a:t>1</a:t>
            </a:r>
            <a:r>
              <a:rPr kumimoji="0" lang="en-US" altLang="zh-CN" sz="2800" b="1" i="1">
                <a:solidFill>
                  <a:schemeClr val="accent2"/>
                </a:solidFill>
              </a:rPr>
              <a:t>mol</a:t>
            </a:r>
            <a:r>
              <a:rPr kumimoji="0" lang="zh-CN" altLang="en-US" sz="2800" b="1">
                <a:solidFill>
                  <a:schemeClr val="accent2"/>
                </a:solidFill>
              </a:rPr>
              <a:t>氦核放出多少能量</a:t>
            </a:r>
            <a:r>
              <a:rPr kumimoji="0" lang="en-US" altLang="zh-CN" sz="2800" b="1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602553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8" grpId="0" autoUpdateAnimBg="0"/>
      <p:bldP spid="70669" grpId="0" autoUpdateAnimBg="0"/>
      <p:bldP spid="70670" grpId="0" autoUpdateAnimBg="0"/>
      <p:bldP spid="706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277688" y="3338989"/>
            <a:ext cx="8686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质能关系已被实验证实</a:t>
            </a:r>
            <a:r>
              <a:rPr lang="en-US" altLang="zh-CN" sz="2800" b="1"/>
              <a:t>: (</a:t>
            </a:r>
            <a:r>
              <a:rPr lang="zh-CN" altLang="en-US" sz="2800" b="1"/>
              <a:t>科克罗夫特</a:t>
            </a:r>
            <a:r>
              <a:rPr lang="en-US" altLang="zh-CN" sz="2800" b="1"/>
              <a:t>-</a:t>
            </a:r>
            <a:r>
              <a:rPr lang="zh-CN" altLang="en-US" sz="2800" b="1"/>
              <a:t>瓦尔顿实验</a:t>
            </a:r>
            <a:r>
              <a:rPr lang="en-US" altLang="zh-CN" sz="2800" b="1"/>
              <a:t>) </a:t>
            </a:r>
          </a:p>
          <a:p>
            <a:r>
              <a:rPr lang="zh-CN" altLang="en-US" sz="2800" b="1"/>
              <a:t>放射性蜕变、原子核反应、高能粒子实验中均得证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214064" y="4437112"/>
            <a:ext cx="853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思考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  <a:r>
              <a:rPr lang="zh-CN" altLang="en-US" sz="2800" b="1">
                <a:solidFill>
                  <a:schemeClr val="accent2"/>
                </a:solidFill>
              </a:rPr>
              <a:t>平常物体能量发生变化时为何测不出质量变化</a:t>
            </a:r>
            <a:r>
              <a:rPr lang="en-US" altLang="zh-CN" sz="2800" b="1">
                <a:solidFill>
                  <a:schemeClr val="accent2"/>
                </a:solidFill>
              </a:rPr>
              <a:t>?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219200" y="4917265"/>
          <a:ext cx="1905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3600" imgH="203040" progId="Equation.3">
                  <p:embed/>
                </p:oleObj>
              </mc:Choice>
              <mc:Fallback>
                <p:oleObj name="公式" r:id="rId2" imgW="723600" imgH="203040" progId="Equation.3">
                  <p:embed/>
                  <p:pic>
                    <p:nvPicPr>
                      <p:cNvPr id="68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917265"/>
                        <a:ext cx="1905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75" name="Group 67"/>
          <p:cNvGrpSpPr>
            <a:grpSpLocks/>
          </p:cNvGrpSpPr>
          <p:nvPr/>
        </p:nvGrpSpPr>
        <p:grpSpPr bwMode="auto">
          <a:xfrm>
            <a:off x="3352801" y="4915682"/>
            <a:ext cx="2255838" cy="590551"/>
            <a:chOff x="2112" y="3792"/>
            <a:chExt cx="1421" cy="372"/>
          </a:xfrm>
        </p:grpSpPr>
        <p:sp>
          <p:nvSpPr>
            <p:cNvPr id="68615" name="Text Box 7"/>
            <p:cNvSpPr txBox="1">
              <a:spLocks noChangeArrowheads="1"/>
            </p:cNvSpPr>
            <p:nvPr/>
          </p:nvSpPr>
          <p:spPr bwMode="auto">
            <a:xfrm>
              <a:off x="2112" y="3834"/>
              <a:ext cx="14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因为       </a:t>
              </a:r>
              <a:r>
                <a:rPr lang="zh-CN" altLang="zh-CN" sz="2800" b="1">
                  <a:solidFill>
                    <a:schemeClr val="accent2"/>
                  </a:solidFill>
                </a:rPr>
                <a:t>很大</a:t>
              </a:r>
              <a:endParaRPr lang="zh-CN" altLang="en-US" sz="2800" b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68616" name="Object 8"/>
            <p:cNvGraphicFramePr>
              <a:graphicFrameLocks noChangeAspect="1"/>
            </p:cNvGraphicFramePr>
            <p:nvPr/>
          </p:nvGraphicFramePr>
          <p:xfrm>
            <a:off x="2602" y="3792"/>
            <a:ext cx="29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203040" progId="Equation.3">
                    <p:embed/>
                  </p:oleObj>
                </mc:Choice>
                <mc:Fallback>
                  <p:oleObj name="公式" r:id="rId4" imgW="164880" imgH="203040" progId="Equation.3">
                    <p:embed/>
                    <p:pic>
                      <p:nvPicPr>
                        <p:cNvPr id="686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3792"/>
                          <a:ext cx="298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76" name="Group 68"/>
          <p:cNvGrpSpPr>
            <a:grpSpLocks/>
          </p:cNvGrpSpPr>
          <p:nvPr/>
        </p:nvGrpSpPr>
        <p:grpSpPr bwMode="auto">
          <a:xfrm>
            <a:off x="5746751" y="4941168"/>
            <a:ext cx="2208213" cy="544513"/>
            <a:chOff x="3620" y="3792"/>
            <a:chExt cx="1391" cy="343"/>
          </a:xfrm>
        </p:grpSpPr>
        <p:graphicFrame>
          <p:nvGraphicFramePr>
            <p:cNvPr id="68618" name="Object 10"/>
            <p:cNvGraphicFramePr>
              <a:graphicFrameLocks noChangeAspect="1"/>
            </p:cNvGraphicFramePr>
            <p:nvPr/>
          </p:nvGraphicFramePr>
          <p:xfrm>
            <a:off x="3620" y="3792"/>
            <a:ext cx="70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68280" imgH="177480" progId="Equation.3">
                    <p:embed/>
                  </p:oleObj>
                </mc:Choice>
                <mc:Fallback>
                  <p:oleObj name="公式" r:id="rId6" imgW="368280" imgH="177480" progId="Equation.3">
                    <p:embed/>
                    <p:pic>
                      <p:nvPicPr>
                        <p:cNvPr id="6861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3792"/>
                          <a:ext cx="70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9" name="Text Box 11"/>
            <p:cNvSpPr txBox="1">
              <a:spLocks noChangeArrowheads="1"/>
            </p:cNvSpPr>
            <p:nvPr/>
          </p:nvSpPr>
          <p:spPr bwMode="auto">
            <a:xfrm>
              <a:off x="4440" y="3805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极小</a:t>
              </a:r>
            </a:p>
          </p:txBody>
        </p:sp>
      </p:grp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516216" y="788613"/>
            <a:ext cx="25298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仅一个</a:t>
            </a:r>
            <a:r>
              <a:rPr kumimoji="0" lang="zh-CN" altLang="en-US" sz="2800" b="1">
                <a:solidFill>
                  <a:schemeClr val="accent2"/>
                </a:solidFill>
              </a:rPr>
              <a:t>氦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核）</a:t>
            </a:r>
          </a:p>
        </p:txBody>
      </p:sp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683568" y="148851"/>
          <a:ext cx="6876761" cy="1119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19160" imgH="457200" progId="Equation.DSMT4">
                  <p:embed/>
                </p:oleObj>
              </mc:Choice>
              <mc:Fallback>
                <p:oleObj name="Equation" r:id="rId8" imgW="2819160" imgH="457200" progId="Equation.DSMT4">
                  <p:embed/>
                  <p:pic>
                    <p:nvPicPr>
                      <p:cNvPr id="686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8851"/>
                        <a:ext cx="6876761" cy="1119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11560" y="1437310"/>
            <a:ext cx="792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(2)</a:t>
            </a:r>
          </a:p>
        </p:txBody>
      </p:sp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1374711" y="1412776"/>
          <a:ext cx="6941705" cy="62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84400" imgH="253800" progId="Equation.DSMT4">
                  <p:embed/>
                </p:oleObj>
              </mc:Choice>
              <mc:Fallback>
                <p:oleObj name="Equation" r:id="rId10" imgW="2984400" imgH="253800" progId="Equation.DSMT4">
                  <p:embed/>
                  <p:pic>
                    <p:nvPicPr>
                      <p:cNvPr id="686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11" y="1412776"/>
                        <a:ext cx="6941705" cy="62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4399047" y="1957270"/>
          <a:ext cx="2395682" cy="552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686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9047" y="1957270"/>
                        <a:ext cx="2395682" cy="552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815567" y="2708920"/>
            <a:ext cx="563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accent2"/>
                </a:solidFill>
              </a:rPr>
              <a:t>相当于燃烧 </a:t>
            </a:r>
            <a:r>
              <a:rPr kumimoji="0" lang="en-US" altLang="zh-CN" sz="2800" b="1">
                <a:solidFill>
                  <a:schemeClr val="accent2"/>
                </a:solidFill>
              </a:rPr>
              <a:t>60 </a:t>
            </a:r>
            <a:r>
              <a:rPr kumimoji="0" lang="zh-CN" altLang="en-US" sz="2800" b="1">
                <a:solidFill>
                  <a:schemeClr val="accent2"/>
                </a:solidFill>
              </a:rPr>
              <a:t>吨煤放出的能量</a:t>
            </a:r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611560" y="5661248"/>
            <a:ext cx="3788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比如</a:t>
            </a:r>
            <a:r>
              <a:rPr lang="en-US" altLang="zh-CN" sz="2800" b="1">
                <a:solidFill>
                  <a:schemeClr val="accent2"/>
                </a:solidFill>
              </a:rPr>
              <a:t>1mol C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的燃烧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68629" name="Object 21"/>
          <p:cNvGraphicFramePr>
            <a:graphicFrameLocks noChangeAspect="1"/>
          </p:cNvGraphicFramePr>
          <p:nvPr/>
        </p:nvGraphicFramePr>
        <p:xfrm>
          <a:off x="4010879" y="5684702"/>
          <a:ext cx="41735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01720" imgH="228600" progId="Equation.DSMT4">
                  <p:embed/>
                </p:oleObj>
              </mc:Choice>
              <mc:Fallback>
                <p:oleObj name="Equation" r:id="rId14" imgW="1701720" imgH="228600" progId="Equation.DSMT4">
                  <p:embed/>
                  <p:pic>
                    <p:nvPicPr>
                      <p:cNvPr id="686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879" y="5684702"/>
                        <a:ext cx="41735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611560" y="6270848"/>
            <a:ext cx="65181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12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克的</a:t>
            </a:r>
            <a:r>
              <a:rPr lang="en-US" altLang="zh-CN" sz="2800" b="1">
                <a:solidFill>
                  <a:schemeClr val="accent2"/>
                </a:solidFill>
              </a:rPr>
              <a:t>C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燃烧静质量减少为 </a:t>
            </a:r>
            <a:r>
              <a:rPr lang="en-US" altLang="zh-CN" sz="2800" b="1">
                <a:solidFill>
                  <a:schemeClr val="accent2"/>
                </a:solidFill>
              </a:rPr>
              <a:t>4.37</a:t>
            </a:r>
            <a:r>
              <a:rPr lang="en-US" altLang="zh-CN" sz="2800" b="1">
                <a:solidFill>
                  <a:schemeClr val="accent2"/>
                </a:solidFill>
                <a:sym typeface="Symbol" panose="05050102010706020507" pitchFamily="18" charset="2"/>
              </a:rPr>
              <a:t>10</a:t>
            </a:r>
            <a:r>
              <a:rPr lang="en-US" altLang="zh-CN" sz="28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-9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克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08138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  <p:bldP spid="68611" grpId="0" autoUpdateAnimBg="0"/>
      <p:bldP spid="68622" grpId="0" autoUpdateAnimBg="0"/>
      <p:bldP spid="68624" grpId="0" autoUpdateAnimBg="0"/>
      <p:bldP spid="68627" grpId="0" autoUpdateAnimBg="0"/>
      <p:bldP spid="68628" grpId="0" autoUpdateAnimBg="0"/>
      <p:bldP spid="686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" name="Text Box 2"/>
          <p:cNvSpPr txBox="1">
            <a:spLocks noChangeArrowheads="1"/>
          </p:cNvSpPr>
          <p:nvPr/>
        </p:nvSpPr>
        <p:spPr bwMode="auto">
          <a:xfrm>
            <a:off x="179512" y="178594"/>
            <a:ext cx="607159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indent="-723900" algn="just" eaLnBrk="1" hangingPunct="1">
              <a:spcBef>
                <a:spcPts val="12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</a:rPr>
              <a:t>1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设一质子以速度 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v</a:t>
            </a:r>
            <a:r>
              <a:rPr kumimoji="1" lang="en-US" altLang="zh-CN" sz="2800" b="1">
                <a:solidFill>
                  <a:schemeClr val="accent2"/>
                </a:solidFill>
              </a:rPr>
              <a:t>=0.80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c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运动。求其总能量、动能和动量。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0" y="12954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28600" y="1600200"/>
            <a:ext cx="8704263" cy="1793875"/>
            <a:chOff x="144" y="1008"/>
            <a:chExt cx="5483" cy="1130"/>
          </a:xfrm>
        </p:grpSpPr>
        <p:graphicFrame>
          <p:nvGraphicFramePr>
            <p:cNvPr id="21510" name="Object 32"/>
            <p:cNvGraphicFramePr>
              <a:graphicFrameLocks noChangeAspect="1"/>
            </p:cNvGraphicFramePr>
            <p:nvPr/>
          </p:nvGraphicFramePr>
          <p:xfrm>
            <a:off x="192" y="1488"/>
            <a:ext cx="2448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632720" imgH="2022480" progId="Equation.3">
                    <p:embed/>
                  </p:oleObj>
                </mc:Choice>
                <mc:Fallback>
                  <p:oleObj name="Equation" r:id="rId2" imgW="7632720" imgH="2022480" progId="Equation.3">
                    <p:embed/>
                    <p:pic>
                      <p:nvPicPr>
                        <p:cNvPr id="2151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488"/>
                          <a:ext cx="2448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Text Box 6"/>
            <p:cNvSpPr txBox="1">
              <a:spLocks noChangeArrowheads="1"/>
            </p:cNvSpPr>
            <p:nvPr/>
          </p:nvSpPr>
          <p:spPr bwMode="auto">
            <a:xfrm>
              <a:off x="144" y="1008"/>
              <a:ext cx="523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12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解：质子的静能量为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E</a:t>
              </a:r>
              <a:r>
                <a:rPr kumimoji="1" lang="en-US" altLang="zh-CN" sz="2800" b="1" baseline="-25000">
                  <a:solidFill>
                    <a:schemeClr val="accent2"/>
                  </a:solidFill>
                </a:rPr>
                <a:t>0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=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m</a:t>
              </a:r>
              <a:r>
                <a:rPr kumimoji="1" lang="en-US" altLang="zh-CN" sz="2800" b="1" baseline="-25000">
                  <a:solidFill>
                    <a:schemeClr val="accent2"/>
                  </a:solidFill>
                </a:rPr>
                <a:t>0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c</a:t>
              </a:r>
              <a:r>
                <a:rPr kumimoji="1" lang="en-US" altLang="zh-CN" sz="2800" b="1" baseline="30000">
                  <a:solidFill>
                    <a:schemeClr val="accent2"/>
                  </a:solidFill>
                </a:rPr>
                <a:t>2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=938MeV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，所以，质子的总能量为</a:t>
              </a:r>
              <a:endPara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1511" name="Object 34"/>
            <p:cNvGraphicFramePr>
              <a:graphicFrameLocks noChangeAspect="1"/>
            </p:cNvGraphicFramePr>
            <p:nvPr/>
          </p:nvGraphicFramePr>
          <p:xfrm>
            <a:off x="2689" y="1541"/>
            <a:ext cx="1775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981760" imgH="1920600" progId="Equation.3">
                    <p:embed/>
                  </p:oleObj>
                </mc:Choice>
                <mc:Fallback>
                  <p:oleObj name="Equation" r:id="rId4" imgW="5981760" imgH="1920600" progId="Equation.3">
                    <p:embed/>
                    <p:pic>
                      <p:nvPicPr>
                        <p:cNvPr id="21511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" y="1541"/>
                          <a:ext cx="1775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35"/>
            <p:cNvGraphicFramePr>
              <a:graphicFrameLocks noChangeAspect="1"/>
            </p:cNvGraphicFramePr>
            <p:nvPr/>
          </p:nvGraphicFramePr>
          <p:xfrm>
            <a:off x="4464" y="1696"/>
            <a:ext cx="1163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772080" imgH="648720" progId="Equation.3">
                    <p:embed/>
                  </p:oleObj>
                </mc:Choice>
                <mc:Fallback>
                  <p:oleObj name="Equation" r:id="rId6" imgW="3772080" imgH="648720" progId="Equation.3">
                    <p:embed/>
                    <p:pic>
                      <p:nvPicPr>
                        <p:cNvPr id="21512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96"/>
                          <a:ext cx="1163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381000" y="4649788"/>
            <a:ext cx="8621713" cy="2011362"/>
            <a:chOff x="240" y="2929"/>
            <a:chExt cx="5431" cy="1267"/>
          </a:xfrm>
        </p:grpSpPr>
        <p:sp>
          <p:nvSpPr>
            <p:cNvPr id="21519" name="Text Box 10"/>
            <p:cNvSpPr txBox="1">
              <a:spLocks noChangeArrowheads="1"/>
            </p:cNvSpPr>
            <p:nvPr/>
          </p:nvSpPr>
          <p:spPr bwMode="auto">
            <a:xfrm>
              <a:off x="240" y="3072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12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</a:rPr>
                <a:t>质子的动量为</a:t>
              </a:r>
            </a:p>
          </p:txBody>
        </p:sp>
        <p:graphicFrame>
          <p:nvGraphicFramePr>
            <p:cNvPr id="21507" name="Object 37"/>
            <p:cNvGraphicFramePr>
              <a:graphicFrameLocks noChangeAspect="1"/>
            </p:cNvGraphicFramePr>
            <p:nvPr/>
          </p:nvGraphicFramePr>
          <p:xfrm>
            <a:off x="260" y="3576"/>
            <a:ext cx="3360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85400" imgH="2022480" progId="Equation.3">
                    <p:embed/>
                  </p:oleObj>
                </mc:Choice>
                <mc:Fallback>
                  <p:oleObj name="Equation" r:id="rId8" imgW="10985400" imgH="2022480" progId="Equation.3">
                    <p:embed/>
                    <p:pic>
                      <p:nvPicPr>
                        <p:cNvPr id="2150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3576"/>
                          <a:ext cx="3360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8" name="Object 38"/>
            <p:cNvGraphicFramePr>
              <a:graphicFrameLocks noChangeAspect="1"/>
            </p:cNvGraphicFramePr>
            <p:nvPr/>
          </p:nvGraphicFramePr>
          <p:xfrm>
            <a:off x="3668" y="3716"/>
            <a:ext cx="2003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667560" imgH="954000" progId="Equation.3">
                    <p:embed/>
                  </p:oleObj>
                </mc:Choice>
                <mc:Fallback>
                  <p:oleObj name="Equation" r:id="rId10" imgW="6667560" imgH="954000" progId="Equation.3">
                    <p:embed/>
                    <p:pic>
                      <p:nvPicPr>
                        <p:cNvPr id="21508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8" y="3716"/>
                          <a:ext cx="2003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36"/>
            <p:cNvGraphicFramePr>
              <a:graphicFrameLocks noChangeAspect="1"/>
            </p:cNvGraphicFramePr>
            <p:nvPr/>
          </p:nvGraphicFramePr>
          <p:xfrm>
            <a:off x="1776" y="2929"/>
            <a:ext cx="2332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201080" imgH="1920600" progId="Equation.DSMT4">
                    <p:embed/>
                  </p:oleObj>
                </mc:Choice>
                <mc:Fallback>
                  <p:oleObj name="Equation" r:id="rId12" imgW="7201080" imgH="1920600" progId="Equation.DSMT4">
                    <p:embed/>
                    <p:pic>
                      <p:nvPicPr>
                        <p:cNvPr id="21509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929"/>
                          <a:ext cx="2332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381000" y="3505200"/>
            <a:ext cx="8032750" cy="1217613"/>
            <a:chOff x="240" y="2112"/>
            <a:chExt cx="5060" cy="767"/>
          </a:xfrm>
        </p:grpSpPr>
        <p:sp>
          <p:nvSpPr>
            <p:cNvPr id="21518" name="Text Box 4"/>
            <p:cNvSpPr txBox="1">
              <a:spLocks noChangeArrowheads="1"/>
            </p:cNvSpPr>
            <p:nvPr/>
          </p:nvSpPr>
          <p:spPr bwMode="auto">
            <a:xfrm>
              <a:off x="240" y="2112"/>
              <a:ext cx="15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ts val="12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质子的动能为</a:t>
              </a:r>
            </a:p>
          </p:txBody>
        </p:sp>
        <p:graphicFrame>
          <p:nvGraphicFramePr>
            <p:cNvPr id="21506" name="Object 39"/>
            <p:cNvGraphicFramePr>
              <a:graphicFrameLocks noChangeAspect="1"/>
            </p:cNvGraphicFramePr>
            <p:nvPr/>
          </p:nvGraphicFramePr>
          <p:xfrm>
            <a:off x="288" y="2495"/>
            <a:ext cx="50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6286680" imgH="470520" progId="Equation.3">
                    <p:embed/>
                  </p:oleObj>
                </mc:Choice>
                <mc:Fallback>
                  <p:oleObj name="公式" r:id="rId14" imgW="6286680" imgH="470520" progId="Equation.3">
                    <p:embed/>
                    <p:pic>
                      <p:nvPicPr>
                        <p:cNvPr id="21506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495"/>
                          <a:ext cx="501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Text Box 2"/>
          <p:cNvSpPr txBox="1">
            <a:spLocks noChangeArrowheads="1"/>
          </p:cNvSpPr>
          <p:nvPr/>
        </p:nvSpPr>
        <p:spPr bwMode="auto">
          <a:xfrm>
            <a:off x="304800" y="101600"/>
            <a:ext cx="83820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chemeClr val="accent2"/>
                </a:solidFill>
              </a:rPr>
              <a:t>2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.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两全同粒子，以相同的速率相向运动，碰后复合。求：复合粒子的速度和质量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457200" y="2667000"/>
            <a:ext cx="4343400" cy="560388"/>
            <a:chOff x="288" y="1680"/>
            <a:chExt cx="2736" cy="353"/>
          </a:xfrm>
        </p:grpSpPr>
        <p:sp>
          <p:nvSpPr>
            <p:cNvPr id="22549" name="Text Box 5"/>
            <p:cNvSpPr txBox="1">
              <a:spLocks noChangeArrowheads="1"/>
            </p:cNvSpPr>
            <p:nvPr/>
          </p:nvSpPr>
          <p:spPr bwMode="auto">
            <a:xfrm>
              <a:off x="288" y="1697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由能量守恒</a:t>
              </a:r>
            </a:p>
          </p:txBody>
        </p:sp>
        <p:graphicFrame>
          <p:nvGraphicFramePr>
            <p:cNvPr id="22536" name="Object 52"/>
            <p:cNvGraphicFramePr>
              <a:graphicFrameLocks noChangeAspect="1"/>
            </p:cNvGraphicFramePr>
            <p:nvPr/>
          </p:nvGraphicFramePr>
          <p:xfrm>
            <a:off x="1680" y="1680"/>
            <a:ext cx="134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74364" imgH="203112" progId="Equation.DSMT4">
                    <p:embed/>
                  </p:oleObj>
                </mc:Choice>
                <mc:Fallback>
                  <p:oleObj name="Equation" r:id="rId2" imgW="774364" imgH="203112" progId="Equation.DSMT4">
                    <p:embed/>
                    <p:pic>
                      <p:nvPicPr>
                        <p:cNvPr id="2253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80"/>
                          <a:ext cx="134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79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6400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解：对撞，动量守恒，复合后速度为零。设复合粒子质量为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M</a:t>
            </a:r>
            <a:endParaRPr kumimoji="1"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339979" y="3573893"/>
            <a:ext cx="4689482" cy="1798642"/>
            <a:chOff x="466" y="2601"/>
            <a:chExt cx="2954" cy="1133"/>
          </a:xfrm>
        </p:grpSpPr>
        <p:graphicFrame>
          <p:nvGraphicFramePr>
            <p:cNvPr id="22534" name="Object 53"/>
            <p:cNvGraphicFramePr>
              <a:graphicFrameLocks noChangeAspect="1"/>
            </p:cNvGraphicFramePr>
            <p:nvPr/>
          </p:nvGraphicFramePr>
          <p:xfrm>
            <a:off x="466" y="2601"/>
            <a:ext cx="2289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31560" imgH="647640" progId="Equation.DSMT4">
                    <p:embed/>
                  </p:oleObj>
                </mc:Choice>
                <mc:Fallback>
                  <p:oleObj name="Equation" r:id="rId4" imgW="1231560" imgH="647640" progId="Equation.DSMT4">
                    <p:embed/>
                    <p:pic>
                      <p:nvPicPr>
                        <p:cNvPr id="22534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" y="2601"/>
                          <a:ext cx="2289" cy="1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56"/>
            <p:cNvGraphicFramePr>
              <a:graphicFrameLocks noChangeAspect="1"/>
            </p:cNvGraphicFramePr>
            <p:nvPr/>
          </p:nvGraphicFramePr>
          <p:xfrm>
            <a:off x="2784" y="2784"/>
            <a:ext cx="6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92160" imgH="903240" progId="Equation.3">
                    <p:embed/>
                  </p:oleObj>
                </mc:Choice>
                <mc:Fallback>
                  <p:oleObj name="Equation" r:id="rId6" imgW="1892160" imgH="903240" progId="Equation.3">
                    <p:embed/>
                    <p:pic>
                      <p:nvPicPr>
                        <p:cNvPr id="22535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784"/>
                          <a:ext cx="6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281880" y="5355213"/>
            <a:ext cx="8610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系统的静止质量增加了。</a:t>
            </a:r>
          </a:p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原来两个粒子的动能，转化为新粒子的静能（静质量）</a:t>
            </a: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0" y="1219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019800" y="2286000"/>
            <a:ext cx="2736850" cy="1066800"/>
            <a:chOff x="3984" y="816"/>
            <a:chExt cx="1724" cy="672"/>
          </a:xfrm>
        </p:grpSpPr>
        <p:graphicFrame>
          <p:nvGraphicFramePr>
            <p:cNvPr id="22530" name="Object 57"/>
            <p:cNvGraphicFramePr>
              <a:graphicFrameLocks noChangeAspect="1"/>
            </p:cNvGraphicFramePr>
            <p:nvPr/>
          </p:nvGraphicFramePr>
          <p:xfrm>
            <a:off x="4452" y="1218"/>
            <a:ext cx="17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96880" imgH="903240" progId="Equation.3">
                    <p:embed/>
                  </p:oleObj>
                </mc:Choice>
                <mc:Fallback>
                  <p:oleObj name="Equation" r:id="rId8" imgW="596880" imgH="903240" progId="Equation.3">
                    <p:embed/>
                    <p:pic>
                      <p:nvPicPr>
                        <p:cNvPr id="2253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" y="1218"/>
                          <a:ext cx="178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Line 19"/>
            <p:cNvSpPr>
              <a:spLocks noChangeShapeType="1"/>
            </p:cNvSpPr>
            <p:nvPr/>
          </p:nvSpPr>
          <p:spPr bwMode="auto">
            <a:xfrm>
              <a:off x="4123" y="1104"/>
              <a:ext cx="140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Oval 20"/>
            <p:cNvSpPr>
              <a:spLocks noChangeArrowheads="1"/>
            </p:cNvSpPr>
            <p:nvPr/>
          </p:nvSpPr>
          <p:spPr bwMode="auto">
            <a:xfrm>
              <a:off x="4080" y="1056"/>
              <a:ext cx="43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Oval 21"/>
            <p:cNvSpPr>
              <a:spLocks noChangeArrowheads="1"/>
            </p:cNvSpPr>
            <p:nvPr/>
          </p:nvSpPr>
          <p:spPr bwMode="auto">
            <a:xfrm>
              <a:off x="5525" y="1056"/>
              <a:ext cx="43" cy="48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7" name="Line 22"/>
            <p:cNvSpPr>
              <a:spLocks noChangeShapeType="1"/>
            </p:cNvSpPr>
            <p:nvPr/>
          </p:nvSpPr>
          <p:spPr bwMode="auto">
            <a:xfrm>
              <a:off x="4128" y="1152"/>
              <a:ext cx="48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23"/>
            <p:cNvSpPr>
              <a:spLocks noChangeShapeType="1"/>
            </p:cNvSpPr>
            <p:nvPr/>
          </p:nvSpPr>
          <p:spPr bwMode="auto">
            <a:xfrm>
              <a:off x="5088" y="1152"/>
              <a:ext cx="48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1" name="Object 58"/>
            <p:cNvGraphicFramePr>
              <a:graphicFrameLocks noChangeAspect="1"/>
            </p:cNvGraphicFramePr>
            <p:nvPr/>
          </p:nvGraphicFramePr>
          <p:xfrm>
            <a:off x="5070" y="1220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47640" imgH="903240" progId="Equation.3">
                    <p:embed/>
                  </p:oleObj>
                </mc:Choice>
                <mc:Fallback>
                  <p:oleObj name="Equation" r:id="rId10" imgW="647640" imgH="903240" progId="Equation.3">
                    <p:embed/>
                    <p:pic>
                      <p:nvPicPr>
                        <p:cNvPr id="22531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1220"/>
                          <a:ext cx="19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2" name="Object 59"/>
            <p:cNvGraphicFramePr>
              <a:graphicFrameLocks noChangeAspect="1"/>
            </p:cNvGraphicFramePr>
            <p:nvPr/>
          </p:nvGraphicFramePr>
          <p:xfrm>
            <a:off x="3984" y="816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01800" imgH="903240" progId="Equation.3">
                    <p:embed/>
                  </p:oleObj>
                </mc:Choice>
                <mc:Fallback>
                  <p:oleObj name="Equation" r:id="rId12" imgW="901800" imgH="903240" progId="Equation.3">
                    <p:embed/>
                    <p:pic>
                      <p:nvPicPr>
                        <p:cNvPr id="22532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816"/>
                          <a:ext cx="2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3" name="Object 60"/>
            <p:cNvGraphicFramePr>
              <a:graphicFrameLocks noChangeAspect="1"/>
            </p:cNvGraphicFramePr>
            <p:nvPr/>
          </p:nvGraphicFramePr>
          <p:xfrm>
            <a:off x="5424" y="819"/>
            <a:ext cx="28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01800" imgH="903240" progId="Equation.3">
                    <p:embed/>
                  </p:oleObj>
                </mc:Choice>
                <mc:Fallback>
                  <p:oleObj name="Equation" r:id="rId14" imgW="901800" imgH="903240" progId="Equation.3">
                    <p:embed/>
                    <p:pic>
                      <p:nvPicPr>
                        <p:cNvPr id="22533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819"/>
                          <a:ext cx="284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79" grpId="0" autoUpdateAnimBg="0"/>
      <p:bldP spid="1403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98" name="Group 30"/>
          <p:cNvGrpSpPr>
            <a:grpSpLocks/>
          </p:cNvGrpSpPr>
          <p:nvPr/>
        </p:nvGrpSpPr>
        <p:grpSpPr bwMode="auto">
          <a:xfrm>
            <a:off x="533400" y="692696"/>
            <a:ext cx="6248400" cy="647700"/>
            <a:chOff x="336" y="528"/>
            <a:chExt cx="3936" cy="408"/>
          </a:xfrm>
        </p:grpSpPr>
        <p:sp>
          <p:nvSpPr>
            <p:cNvPr id="32770" name="Text Box 2"/>
            <p:cNvSpPr txBox="1">
              <a:spLocks noChangeArrowheads="1"/>
            </p:cNvSpPr>
            <p:nvPr/>
          </p:nvSpPr>
          <p:spPr bwMode="auto">
            <a:xfrm>
              <a:off x="336" y="576"/>
              <a:ext cx="39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物体</a:t>
              </a:r>
              <a:r>
                <a:rPr lang="en-US" altLang="zh-CN" sz="2800" b="1">
                  <a:solidFill>
                    <a:schemeClr val="accent2"/>
                  </a:solidFill>
                </a:rPr>
                <a:t>: </a:t>
              </a:r>
              <a:r>
                <a:rPr lang="zh-CN" altLang="en-US" sz="2800" b="1">
                  <a:solidFill>
                    <a:schemeClr val="accent2"/>
                  </a:solidFill>
                </a:rPr>
                <a:t>静止质量为        </a:t>
              </a:r>
              <a:r>
                <a:rPr lang="en-US" altLang="zh-CN" sz="2800" b="1">
                  <a:solidFill>
                    <a:schemeClr val="accent2"/>
                  </a:solidFill>
                </a:rPr>
                <a:t>, </a:t>
              </a:r>
              <a:r>
                <a:rPr lang="zh-CN" altLang="en-US" sz="2800" b="1">
                  <a:solidFill>
                    <a:schemeClr val="accent2"/>
                  </a:solidFill>
                </a:rPr>
                <a:t>速度为 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v</a:t>
              </a:r>
            </a:p>
          </p:txBody>
        </p:sp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2131" y="528"/>
            <a:ext cx="38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03040" imgH="228600" progId="Equation.3">
                    <p:embed/>
                  </p:oleObj>
                </mc:Choice>
                <mc:Fallback>
                  <p:oleObj name="公式" r:id="rId3" imgW="203040" imgH="228600" progId="Equation.3">
                    <p:embed/>
                    <p:pic>
                      <p:nvPicPr>
                        <p:cNvPr id="3277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528"/>
                          <a:ext cx="386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317376" y="3391504"/>
                <a:ext cx="4902696" cy="973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上式两边乘以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 并代入动量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𝒎𝒗</m:t>
                    </m:r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，能量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800" b="1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可得：</a:t>
                </a:r>
                <a:endParaRPr lang="en-US" altLang="zh-CN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277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376" y="3391504"/>
                <a:ext cx="4902696" cy="973600"/>
              </a:xfrm>
              <a:prstGeom prst="rect">
                <a:avLst/>
              </a:prstGeom>
              <a:blipFill rotWithShape="0">
                <a:blip r:embed="rId6"/>
                <a:stretch>
                  <a:fillRect l="-2488" t="-7500" r="-9826" b="-14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5545460" y="3519413"/>
          <a:ext cx="3275012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460" y="3519413"/>
                        <a:ext cx="3275012" cy="7016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67544" y="4933602"/>
            <a:ext cx="950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或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310506" y="4857402"/>
          <a:ext cx="26543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54080" imgH="291960" progId="Equation.DSMT4">
                  <p:embed/>
                </p:oleObj>
              </mc:Choice>
              <mc:Fallback>
                <p:oleObj name="Equation" r:id="rId9" imgW="1054080" imgH="291960" progId="Equation.DSMT4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506" y="4857402"/>
                        <a:ext cx="2654300" cy="7318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049960" y="4938538"/>
            <a:ext cx="495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高速运动物体能量与动量关系</a:t>
            </a:r>
          </a:p>
        </p:txBody>
      </p:sp>
      <p:grpSp>
        <p:nvGrpSpPr>
          <p:cNvPr id="32799" name="Group 31"/>
          <p:cNvGrpSpPr>
            <a:grpSpLocks/>
          </p:cNvGrpSpPr>
          <p:nvPr/>
        </p:nvGrpSpPr>
        <p:grpSpPr bwMode="auto">
          <a:xfrm>
            <a:off x="5768280" y="1556792"/>
            <a:ext cx="3124200" cy="1676400"/>
            <a:chOff x="3456" y="1056"/>
            <a:chExt cx="1968" cy="1056"/>
          </a:xfrm>
        </p:grpSpPr>
        <p:sp>
          <p:nvSpPr>
            <p:cNvPr id="32789" name="AutoShape 21"/>
            <p:cNvSpPr>
              <a:spLocks noChangeArrowheads="1"/>
            </p:cNvSpPr>
            <p:nvPr/>
          </p:nvSpPr>
          <p:spPr bwMode="auto">
            <a:xfrm>
              <a:off x="3888" y="1109"/>
              <a:ext cx="1536" cy="576"/>
            </a:xfrm>
            <a:prstGeom prst="rtTriangl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graphicFrame>
          <p:nvGraphicFramePr>
            <p:cNvPr id="32790" name="Object 22"/>
            <p:cNvGraphicFramePr>
              <a:graphicFrameLocks noChangeAspect="1"/>
            </p:cNvGraphicFramePr>
            <p:nvPr/>
          </p:nvGraphicFramePr>
          <p:xfrm>
            <a:off x="3456" y="1257"/>
            <a:ext cx="43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5640" imgH="164880" progId="Equation.3">
                    <p:embed/>
                  </p:oleObj>
                </mc:Choice>
                <mc:Fallback>
                  <p:oleObj name="Equation" r:id="rId11" imgW="215640" imgH="164880" progId="Equation.3">
                    <p:embed/>
                    <p:pic>
                      <p:nvPicPr>
                        <p:cNvPr id="327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257"/>
                          <a:ext cx="43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1" name="Object 23"/>
            <p:cNvGraphicFramePr>
              <a:graphicFrameLocks noChangeAspect="1"/>
            </p:cNvGraphicFramePr>
            <p:nvPr/>
          </p:nvGraphicFramePr>
          <p:xfrm>
            <a:off x="4289" y="1685"/>
            <a:ext cx="353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90440" imgH="228600" progId="Equation.3">
                    <p:embed/>
                  </p:oleObj>
                </mc:Choice>
                <mc:Fallback>
                  <p:oleObj name="公式" r:id="rId13" imgW="190440" imgH="228600" progId="Equation.3">
                    <p:embed/>
                    <p:pic>
                      <p:nvPicPr>
                        <p:cNvPr id="3279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9" y="1685"/>
                          <a:ext cx="353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2" name="Object 24"/>
            <p:cNvGraphicFramePr>
              <a:graphicFrameLocks noChangeAspect="1"/>
            </p:cNvGraphicFramePr>
            <p:nvPr/>
          </p:nvGraphicFramePr>
          <p:xfrm>
            <a:off x="4560" y="1056"/>
            <a:ext cx="29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52280" imgH="152280" progId="Equation.3">
                    <p:embed/>
                  </p:oleObj>
                </mc:Choice>
                <mc:Fallback>
                  <p:oleObj name="公式" r:id="rId15" imgW="152280" imgH="152280" progId="Equation.3">
                    <p:embed/>
                    <p:pic>
                      <p:nvPicPr>
                        <p:cNvPr id="3279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056"/>
                          <a:ext cx="290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0" name="Group 32"/>
          <p:cNvGrpSpPr>
            <a:grpSpLocks/>
          </p:cNvGrpSpPr>
          <p:nvPr/>
        </p:nvGrpSpPr>
        <p:grpSpPr bwMode="auto">
          <a:xfrm>
            <a:off x="467544" y="5750768"/>
            <a:ext cx="5562600" cy="620713"/>
            <a:chOff x="336" y="3504"/>
            <a:chExt cx="3504" cy="391"/>
          </a:xfrm>
        </p:grpSpPr>
        <p:sp>
          <p:nvSpPr>
            <p:cNvPr id="32794" name="Text Box 26"/>
            <p:cNvSpPr txBox="1">
              <a:spLocks noChangeArrowheads="1"/>
            </p:cNvSpPr>
            <p:nvPr/>
          </p:nvSpPr>
          <p:spPr bwMode="auto">
            <a:xfrm>
              <a:off x="336" y="3547"/>
              <a:ext cx="35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用                            代入上式</a:t>
              </a:r>
              <a:r>
                <a:rPr lang="en-US" altLang="zh-CN" sz="2800" b="1">
                  <a:solidFill>
                    <a:schemeClr val="accent2"/>
                  </a:solidFill>
                </a:rPr>
                <a:t>, </a:t>
              </a:r>
              <a:r>
                <a:rPr lang="zh-CN" altLang="en-US" sz="2800" b="1">
                  <a:solidFill>
                    <a:schemeClr val="accent2"/>
                  </a:solidFill>
                </a:rPr>
                <a:t>得</a:t>
              </a:r>
            </a:p>
          </p:txBody>
        </p:sp>
        <p:graphicFrame>
          <p:nvGraphicFramePr>
            <p:cNvPr id="32795" name="Object 27"/>
            <p:cNvGraphicFramePr>
              <a:graphicFrameLocks noChangeAspect="1"/>
            </p:cNvGraphicFramePr>
            <p:nvPr/>
          </p:nvGraphicFramePr>
          <p:xfrm>
            <a:off x="653" y="3504"/>
            <a:ext cx="150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27000" imgH="241200" progId="Equation.DSMT4">
                    <p:embed/>
                  </p:oleObj>
                </mc:Choice>
                <mc:Fallback>
                  <p:oleObj name="Equation" r:id="rId17" imgW="927000" imgH="241200" progId="Equation.DSMT4">
                    <p:embed/>
                    <p:pic>
                      <p:nvPicPr>
                        <p:cNvPr id="3279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3504"/>
                          <a:ext cx="150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97" name="Object 29"/>
          <p:cNvGraphicFramePr>
            <a:graphicFrameLocks noChangeAspect="1"/>
          </p:cNvGraphicFramePr>
          <p:nvPr/>
        </p:nvGraphicFramePr>
        <p:xfrm>
          <a:off x="5620841" y="5504706"/>
          <a:ext cx="269557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50680" imgH="457200" progId="Equation.DSMT4">
                  <p:embed/>
                </p:oleObj>
              </mc:Choice>
              <mc:Fallback>
                <p:oleObj name="Equation" r:id="rId19" imgW="850680" imgH="457200" progId="Equation.DSMT4">
                  <p:embed/>
                  <p:pic>
                    <p:nvPicPr>
                      <p:cNvPr id="327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841" y="5504706"/>
                        <a:ext cx="2695575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179512" y="116632"/>
            <a:ext cx="56886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00000"/>
                </a:solidFill>
              </a:rPr>
              <a:t>三、相对论能量和动量的关系</a:t>
            </a:r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1656990" y="1232867"/>
          <a:ext cx="27336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54080" imgH="431640" progId="Equation.DSMT4">
                  <p:embed/>
                </p:oleObj>
              </mc:Choice>
              <mc:Fallback>
                <p:oleObj name="Equation" r:id="rId21" imgW="1054080" imgH="431640" progId="Equation.DSMT4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990" y="1232867"/>
                        <a:ext cx="27336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27584" y="2492896"/>
            <a:ext cx="4089041" cy="623887"/>
            <a:chOff x="827584" y="2492896"/>
            <a:chExt cx="4089041" cy="623887"/>
          </a:xfrm>
        </p:grpSpPr>
        <p:graphicFrame>
          <p:nvGraphicFramePr>
            <p:cNvPr id="27" name="Object 7"/>
            <p:cNvGraphicFramePr>
              <a:graphicFrameLocks noChangeAspect="1"/>
            </p:cNvGraphicFramePr>
            <p:nvPr/>
          </p:nvGraphicFramePr>
          <p:xfrm>
            <a:off x="1622562" y="2492896"/>
            <a:ext cx="3294063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9720" imgH="241200" progId="Equation.DSMT4">
                    <p:embed/>
                  </p:oleObj>
                </mc:Choice>
                <mc:Fallback>
                  <p:oleObj name="Equation" r:id="rId23" imgW="1269720" imgH="241200" progId="Equation.DSMT4">
                    <p:embed/>
                    <p:pic>
                      <p:nvPicPr>
                        <p:cNvPr id="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562" y="2492896"/>
                          <a:ext cx="3294063" cy="623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右箭头 1"/>
            <p:cNvSpPr/>
            <p:nvPr/>
          </p:nvSpPr>
          <p:spPr>
            <a:xfrm>
              <a:off x="827584" y="2684735"/>
              <a:ext cx="397620" cy="2032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44905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utoUpdateAnimBg="0"/>
      <p:bldP spid="32780" grpId="0" autoUpdateAnimBg="0"/>
      <p:bldP spid="327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830263" y="2224088"/>
            <a:ext cx="7932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用一恒力加速一个粒子</a:t>
            </a:r>
            <a:r>
              <a:rPr kumimoji="1" lang="en-US" altLang="zh-CN" sz="2800" b="1">
                <a:solidFill>
                  <a:schemeClr val="accent2"/>
                </a:solidFill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依牛顿定律其加速度恒定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362200" y="3716338"/>
            <a:ext cx="6027738" cy="614362"/>
            <a:chOff x="1488" y="2341"/>
            <a:chExt cx="3797" cy="387"/>
          </a:xfrm>
        </p:grpSpPr>
        <p:graphicFrame>
          <p:nvGraphicFramePr>
            <p:cNvPr id="1028" name="Object 30"/>
            <p:cNvGraphicFramePr>
              <a:graphicFrameLocks noChangeAspect="1"/>
            </p:cNvGraphicFramePr>
            <p:nvPr/>
          </p:nvGraphicFramePr>
          <p:xfrm>
            <a:off x="1488" y="2400"/>
            <a:ext cx="113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028880" imgH="292680" progId="Equation.3">
                    <p:embed/>
                  </p:oleObj>
                </mc:Choice>
                <mc:Fallback>
                  <p:oleObj name="公式" r:id="rId5" imgW="1028880" imgH="292680" progId="Equation.3">
                    <p:embed/>
                    <p:pic>
                      <p:nvPicPr>
                        <p:cNvPr id="102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00"/>
                          <a:ext cx="113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31"/>
            <p:cNvGraphicFramePr>
              <a:graphicFrameLocks noChangeAspect="1"/>
            </p:cNvGraphicFramePr>
            <p:nvPr/>
          </p:nvGraphicFramePr>
          <p:xfrm>
            <a:off x="2965" y="2341"/>
            <a:ext cx="1036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130400" imgH="419760" progId="Equation.3">
                    <p:embed/>
                  </p:oleObj>
                </mc:Choice>
                <mc:Fallback>
                  <p:oleObj name="公式" r:id="rId7" imgW="1130400" imgH="419760" progId="Equation.3">
                    <p:embed/>
                    <p:pic>
                      <p:nvPicPr>
                        <p:cNvPr id="102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" y="2341"/>
                          <a:ext cx="1036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32"/>
            <p:cNvGraphicFramePr>
              <a:graphicFrameLocks noChangeAspect="1"/>
            </p:cNvGraphicFramePr>
            <p:nvPr/>
          </p:nvGraphicFramePr>
          <p:xfrm>
            <a:off x="4202" y="2358"/>
            <a:ext cx="1083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06360" imgH="394200" progId="Equation.3">
                    <p:embed/>
                  </p:oleObj>
                </mc:Choice>
                <mc:Fallback>
                  <p:oleObj name="公式" r:id="rId9" imgW="1206360" imgH="394200" progId="Equation.3">
                    <p:embed/>
                    <p:pic>
                      <p:nvPicPr>
                        <p:cNvPr id="103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2358"/>
                          <a:ext cx="1083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143000" y="2895600"/>
            <a:ext cx="4576763" cy="868363"/>
            <a:chOff x="720" y="1824"/>
            <a:chExt cx="2883" cy="547"/>
          </a:xfrm>
        </p:grpSpPr>
        <p:graphicFrame>
          <p:nvGraphicFramePr>
            <p:cNvPr id="1026" name="Object 29"/>
            <p:cNvGraphicFramePr>
              <a:graphicFrameLocks noChangeAspect="1"/>
            </p:cNvGraphicFramePr>
            <p:nvPr/>
          </p:nvGraphicFramePr>
          <p:xfrm>
            <a:off x="2304" y="1824"/>
            <a:ext cx="12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181160" imgH="343440" progId="Equation.3">
                    <p:embed/>
                  </p:oleObj>
                </mc:Choice>
                <mc:Fallback>
                  <p:oleObj name="公式" r:id="rId11" imgW="1181160" imgH="343440" progId="Equation.3">
                    <p:embed/>
                    <p:pic>
                      <p:nvPicPr>
                        <p:cNvPr id="1026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824"/>
                          <a:ext cx="12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0" name="Group 10"/>
            <p:cNvGrpSpPr>
              <a:grpSpLocks/>
            </p:cNvGrpSpPr>
            <p:nvPr/>
          </p:nvGrpSpPr>
          <p:grpSpPr bwMode="auto">
            <a:xfrm>
              <a:off x="720" y="1872"/>
              <a:ext cx="1029" cy="499"/>
              <a:chOff x="766" y="1949"/>
              <a:chExt cx="1029" cy="499"/>
            </a:xfrm>
          </p:grpSpPr>
          <p:sp>
            <p:nvSpPr>
              <p:cNvPr id="1041" name="Line 11"/>
              <p:cNvSpPr>
                <a:spLocks noChangeShapeType="1"/>
              </p:cNvSpPr>
              <p:nvPr/>
            </p:nvSpPr>
            <p:spPr bwMode="auto">
              <a:xfrm>
                <a:off x="1049" y="2091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820" name="Oval 12"/>
              <p:cNvSpPr>
                <a:spLocks noChangeArrowheads="1"/>
              </p:cNvSpPr>
              <p:nvPr/>
            </p:nvSpPr>
            <p:spPr bwMode="auto">
              <a:xfrm>
                <a:off x="845" y="1954"/>
                <a:ext cx="252" cy="252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3" name="Text Box 13"/>
              <p:cNvSpPr txBox="1">
                <a:spLocks noChangeArrowheads="1"/>
              </p:cNvSpPr>
              <p:nvPr/>
            </p:nvSpPr>
            <p:spPr bwMode="auto">
              <a:xfrm>
                <a:off x="766" y="2121"/>
                <a:ext cx="38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chemeClr val="accent2"/>
                    </a:solidFill>
                  </a:rPr>
                  <a:t>m</a:t>
                </a:r>
              </a:p>
            </p:txBody>
          </p:sp>
          <p:graphicFrame>
            <p:nvGraphicFramePr>
              <p:cNvPr id="1027" name="Object 33"/>
              <p:cNvGraphicFramePr>
                <a:graphicFrameLocks noChangeAspect="1"/>
              </p:cNvGraphicFramePr>
              <p:nvPr/>
            </p:nvGraphicFramePr>
            <p:xfrm>
              <a:off x="1488" y="1949"/>
              <a:ext cx="307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17520" imgH="317880" progId="Equation.3">
                      <p:embed/>
                    </p:oleObj>
                  </mc:Choice>
                  <mc:Fallback>
                    <p:oleObj name="Equation" r:id="rId13" imgW="317520" imgH="317880" progId="Equation.3">
                      <p:embed/>
                      <p:pic>
                        <p:nvPicPr>
                          <p:cNvPr id="1027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949"/>
                            <a:ext cx="307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9823" name="Text Box 15"/>
          <p:cNvSpPr txBox="1">
            <a:spLocks noChangeArrowheads="1"/>
          </p:cNvSpPr>
          <p:nvPr/>
        </p:nvSpPr>
        <p:spPr bwMode="auto">
          <a:xfrm>
            <a:off x="381000" y="45720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即按牛顿定律粒子速度可以超过光速。</a:t>
            </a:r>
          </a:p>
        </p:txBody>
      </p:sp>
      <p:pic>
        <p:nvPicPr>
          <p:cNvPr id="119824" name="Picture 16" descr="www.cpenet.orgrgncom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4419600"/>
            <a:ext cx="2166937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25" name="AutoShape 17"/>
          <p:cNvSpPr>
            <a:spLocks noChangeArrowheads="1"/>
          </p:cNvSpPr>
          <p:nvPr/>
        </p:nvSpPr>
        <p:spPr bwMode="auto">
          <a:xfrm>
            <a:off x="2743200" y="5181600"/>
            <a:ext cx="3124200" cy="1219200"/>
          </a:xfrm>
          <a:prstGeom prst="cloudCallout">
            <a:avLst>
              <a:gd name="adj1" fmla="val 124898"/>
              <a:gd name="adj2" fmla="val 75259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 b="1" i="1">
                <a:solidFill>
                  <a:srgbClr val="CC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？？？</a:t>
            </a:r>
          </a:p>
        </p:txBody>
      </p:sp>
      <p:sp>
        <p:nvSpPr>
          <p:cNvPr id="1039" name="Text Box 2"/>
          <p:cNvSpPr txBox="1">
            <a:spLocks noChangeArrowheads="1"/>
          </p:cNvSpPr>
          <p:nvPr/>
        </p:nvSpPr>
        <p:spPr bwMode="auto">
          <a:xfrm>
            <a:off x="107504" y="1265386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00000"/>
                </a:solidFill>
              </a:rPr>
              <a:t>一、相对论中的动量、质量</a:t>
            </a:r>
          </a:p>
        </p:txBody>
      </p:sp>
      <p:sp>
        <p:nvSpPr>
          <p:cNvPr id="20" name="Rectangle 43"/>
          <p:cNvSpPr>
            <a:spLocks noChangeArrowheads="1"/>
          </p:cNvSpPr>
          <p:nvPr/>
        </p:nvSpPr>
        <p:spPr bwMode="auto">
          <a:xfrm>
            <a:off x="0" y="83820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标题 6"/>
          <p:cNvSpPr txBox="1">
            <a:spLocks/>
          </p:cNvSpPr>
          <p:nvPr/>
        </p:nvSpPr>
        <p:spPr>
          <a:xfrm>
            <a:off x="685800" y="116632"/>
            <a:ext cx="7772400" cy="62315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kern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800" y="72406"/>
            <a:ext cx="7772400" cy="709714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kumimoji="1"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1.4 </a:t>
            </a:r>
            <a:r>
              <a:rPr kumimoji="1" lang="zh-CN" altLang="en-US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相对论动力学基础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  <p:bldP spid="119823" grpId="0" autoUpdateAnimBg="0"/>
      <p:bldP spid="11982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Text Box 4"/>
              <p:cNvSpPr txBox="1">
                <a:spLocks noChangeArrowheads="1"/>
              </p:cNvSpPr>
              <p:nvPr/>
            </p:nvSpPr>
            <p:spPr bwMode="auto">
              <a:xfrm>
                <a:off x="1136650" y="980728"/>
                <a:ext cx="545157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>
                    <a:solidFill>
                      <a:schemeClr val="accent2"/>
                    </a:solidFill>
                  </a:rPr>
                  <a:t>2)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光子静止质量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zh-CN" sz="2800" b="1">
                    <a:solidFill>
                      <a:schemeClr val="accent2"/>
                    </a:solidFill>
                  </a:rPr>
                  <a:t>:</a:t>
                </a:r>
                <a:endParaRPr lang="en-US" altLang="zh-CN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379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6650" y="980728"/>
                <a:ext cx="545157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235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2752728" y="1628800"/>
          <a:ext cx="43592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241200" progId="Equation.DSMT4">
                  <p:embed/>
                </p:oleObj>
              </mc:Choice>
              <mc:Fallback>
                <p:oleObj name="Equation" r:id="rId4" imgW="1562040" imgH="24120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8" y="1628800"/>
                        <a:ext cx="43592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5" name="Group 33"/>
          <p:cNvGrpSpPr>
            <a:grpSpLocks/>
          </p:cNvGrpSpPr>
          <p:nvPr/>
        </p:nvGrpSpPr>
        <p:grpSpPr bwMode="auto">
          <a:xfrm>
            <a:off x="2267615" y="2492896"/>
            <a:ext cx="5688024" cy="1141413"/>
            <a:chOff x="1303" y="1809"/>
            <a:chExt cx="3583" cy="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0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03" y="1968"/>
                  <a:ext cx="1008" cy="368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𝒑𝒄</m:t>
                        </m:r>
                      </m:oMath>
                    </m:oMathPara>
                  </a14:m>
                  <a:endParaRPr lang="en-US" altLang="zh-CN" b="1" i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380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3" y="1968"/>
                  <a:ext cx="1008" cy="36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803" name="Object 11"/>
                <p:cNvGraphicFramePr>
                  <a:graphicFrameLocks noChangeAspect="1"/>
                </p:cNvGraphicFramePr>
                <p:nvPr/>
              </p:nvGraphicFramePr>
              <p:xfrm>
                <a:off x="4071" y="1809"/>
                <a:ext cx="815" cy="71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444240" imgH="393480" progId="Equation.DSMT4">
                        <p:embed/>
                      </p:oleObj>
                    </mc:Choice>
                    <mc:Fallback>
                      <p:oleObj name="Equation" r:id="rId7" imgW="444240" imgH="393480" progId="Equation.DSMT4">
                        <p:embed/>
                        <p:pic>
                          <p:nvPicPr>
                            <p:cNvPr id="33803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1" y="1809"/>
                              <a:ext cx="815" cy="719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3803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8290233"/>
                    </p:ext>
                  </p:extLst>
                </p:nvPr>
              </p:nvGraphicFramePr>
              <p:xfrm>
                <a:off x="4071" y="1809"/>
                <a:ext cx="815" cy="71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9976" name="Equation" r:id="rId9" imgW="444240" imgH="393480" progId="Equation.DSMT4">
                        <p:embed/>
                      </p:oleObj>
                    </mc:Choice>
                    <mc:Fallback>
                      <p:oleObj name="Equation" r:id="rId9" imgW="444240" imgH="3934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1" y="1809"/>
                              <a:ext cx="815" cy="719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2989" y="2016"/>
              <a:ext cx="3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</a:rPr>
                <a:t>或</a:t>
              </a:r>
            </a:p>
          </p:txBody>
        </p:sp>
      </p:grp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179512" y="313492"/>
            <a:ext cx="5738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讨论</a:t>
            </a:r>
            <a:r>
              <a:rPr lang="en-US" altLang="zh-CN" sz="2800" b="1">
                <a:solidFill>
                  <a:schemeClr val="accent2"/>
                </a:solidFill>
              </a:rPr>
              <a:t>: 1) </a:t>
            </a:r>
            <a:r>
              <a:rPr lang="en-US" altLang="zh-CN" sz="2800" b="1" i="1">
                <a:solidFill>
                  <a:schemeClr val="accent2"/>
                </a:solidFill>
              </a:rPr>
              <a:t>v&lt;&lt;c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zh-CN" sz="2800" b="1">
                <a:solidFill>
                  <a:schemeClr val="accent2"/>
                </a:solidFill>
              </a:rPr>
              <a:t>时得经典力学结论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5549900" y="44450"/>
          <a:ext cx="272256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31560" imgH="457200" progId="Equation.DSMT4">
                  <p:embed/>
                </p:oleObj>
              </mc:Choice>
              <mc:Fallback>
                <p:oleObj name="Equation" r:id="rId11" imgW="1231560" imgH="457200" progId="Equation.DSMT4">
                  <p:embed/>
                  <p:pic>
                    <p:nvPicPr>
                      <p:cNvPr id="3381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44450"/>
                        <a:ext cx="2722563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2" name="Text Box 20"/>
          <p:cNvSpPr txBox="1">
            <a:spLocks noChangeArrowheads="1"/>
          </p:cNvSpPr>
          <p:nvPr/>
        </p:nvSpPr>
        <p:spPr bwMode="auto">
          <a:xfrm>
            <a:off x="334963" y="3822130"/>
            <a:ext cx="1798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accent2"/>
                </a:solidFill>
              </a:rPr>
              <a:t>光子能量</a:t>
            </a:r>
            <a:r>
              <a:rPr kumimoji="0"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2344738" y="3815780"/>
          <a:ext cx="13303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95000" imgH="177480" progId="Equation.DSMT4">
                  <p:embed/>
                </p:oleObj>
              </mc:Choice>
              <mc:Fallback>
                <p:oleObj name="Equation" r:id="rId13" imgW="495000" imgH="177480" progId="Equation.DSMT4">
                  <p:embed/>
                  <p:pic>
                    <p:nvPicPr>
                      <p:cNvPr id="3381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815780"/>
                        <a:ext cx="1330325" cy="4746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304800" y="4609530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accent2"/>
                </a:solidFill>
              </a:rPr>
              <a:t>光子动量</a:t>
            </a:r>
            <a:r>
              <a:rPr kumimoji="0"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2251075" y="4364038"/>
          <a:ext cx="38798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22360" imgH="393480" progId="Equation.DSMT4">
                  <p:embed/>
                </p:oleObj>
              </mc:Choice>
              <mc:Fallback>
                <p:oleObj name="Equation" r:id="rId15" imgW="1422360" imgH="393480" progId="Equation.DSMT4">
                  <p:embed/>
                  <p:pic>
                    <p:nvPicPr>
                      <p:cNvPr id="3381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364038"/>
                        <a:ext cx="38798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6781800" y="4364038"/>
          <a:ext cx="1143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9040" imgH="393480" progId="Equation.DSMT4">
                  <p:embed/>
                </p:oleObj>
              </mc:Choice>
              <mc:Fallback>
                <p:oleObj name="Equation" r:id="rId17" imgW="419040" imgH="393480" progId="Equation.DSMT4">
                  <p:embed/>
                  <p:pic>
                    <p:nvPicPr>
                      <p:cNvPr id="3381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364038"/>
                        <a:ext cx="1143000" cy="106997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04800" y="5810672"/>
            <a:ext cx="1905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accent2"/>
                </a:solidFill>
              </a:rPr>
              <a:t>光子质量</a:t>
            </a:r>
            <a:r>
              <a:rPr kumimoji="0"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2403475" y="5543972"/>
          <a:ext cx="13716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95000" imgH="393480" progId="Equation.DSMT4">
                  <p:embed/>
                </p:oleObj>
              </mc:Choice>
              <mc:Fallback>
                <p:oleObj name="Equation" r:id="rId19" imgW="495000" imgH="393480" progId="Equation.DSMT4">
                  <p:embed/>
                  <p:pic>
                    <p:nvPicPr>
                      <p:cNvPr id="3381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5543972"/>
                        <a:ext cx="13716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4495800" y="5567784"/>
          <a:ext cx="14430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20560" imgH="393480" progId="Equation.DSMT4">
                  <p:embed/>
                </p:oleObj>
              </mc:Choice>
              <mc:Fallback>
                <p:oleObj name="Equation" r:id="rId21" imgW="520560" imgH="393480" progId="Equation.DSMT4">
                  <p:embed/>
                  <p:pic>
                    <p:nvPicPr>
                      <p:cNvPr id="338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7784"/>
                        <a:ext cx="1443038" cy="10906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573965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812" grpId="0" autoUpdateAnimBg="0"/>
      <p:bldP spid="33814" grpId="0" autoUpdateAnimBg="0"/>
      <p:bldP spid="338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802" name="Text Box 2"/>
              <p:cNvSpPr txBox="1">
                <a:spLocks noChangeArrowheads="1"/>
              </p:cNvSpPr>
              <p:nvPr/>
            </p:nvSpPr>
            <p:spPr bwMode="auto">
              <a:xfrm>
                <a:off x="179512" y="101054"/>
                <a:ext cx="8964488" cy="13947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</a:rPr>
                  <a:t>例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3: 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已知二质点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A, B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静止质量均为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>
                    <a:solidFill>
                      <a:schemeClr val="accent2"/>
                    </a:solidFill>
                  </a:rPr>
                  <a:t>,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若质点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A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静止</a:t>
                </a:r>
              </a:p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          质点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B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 的动能向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A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运动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,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碰撞后合成一粒</a:t>
                </a:r>
              </a:p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          子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,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无能量释放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.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求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: 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合成粒子的静止质量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800" b="1">
                    <a:solidFill>
                      <a:schemeClr val="accent2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680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01054"/>
                <a:ext cx="8964488" cy="1394741"/>
              </a:xfrm>
              <a:prstGeom prst="rect">
                <a:avLst/>
              </a:prstGeom>
              <a:blipFill rotWithShape="0">
                <a:blip r:embed="rId3"/>
                <a:stretch>
                  <a:fillRect l="-1360" t="-6140" b="-12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304800" y="1902321"/>
            <a:ext cx="121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解</a:t>
            </a:r>
            <a:r>
              <a:rPr lang="en-US" altLang="zh-CN" sz="2800" b="1">
                <a:solidFill>
                  <a:schemeClr val="accent2"/>
                </a:solidFill>
              </a:rPr>
              <a:t>: 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1295400" y="1916609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二粒子的能量分别为</a:t>
            </a: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295400" y="2435721"/>
          <a:ext cx="6858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241200" progId="Equation.3">
                  <p:embed/>
                </p:oleObj>
              </mc:Choice>
              <mc:Fallback>
                <p:oleObj name="Equation" r:id="rId4" imgW="2438280" imgH="241200" progId="Equation.3">
                  <p:embed/>
                  <p:pic>
                    <p:nvPicPr>
                      <p:cNvPr id="768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5721"/>
                        <a:ext cx="6858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219200" y="3121521"/>
            <a:ext cx="6629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由能量守恒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合成后粒子的总能量为</a:t>
            </a:r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2743200" y="3654921"/>
          <a:ext cx="3429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41200" progId="Equation.3">
                  <p:embed/>
                </p:oleObj>
              </mc:Choice>
              <mc:Fallback>
                <p:oleObj name="Equation" r:id="rId6" imgW="1295280" imgH="241200" progId="Equation.3">
                  <p:embed/>
                  <p:pic>
                    <p:nvPicPr>
                      <p:cNvPr id="768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654921"/>
                        <a:ext cx="3429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1219200" y="4343400"/>
            <a:ext cx="3429000" cy="554038"/>
            <a:chOff x="768" y="2736"/>
            <a:chExt cx="2160" cy="349"/>
          </a:xfrm>
        </p:grpSpPr>
        <p:sp>
          <p:nvSpPr>
            <p:cNvPr id="76812" name="Text Box 12"/>
            <p:cNvSpPr txBox="1">
              <a:spLocks noChangeArrowheads="1"/>
            </p:cNvSpPr>
            <p:nvPr/>
          </p:nvSpPr>
          <p:spPr bwMode="auto">
            <a:xfrm>
              <a:off x="768" y="2744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由质能关系</a:t>
              </a:r>
            </a:p>
          </p:txBody>
        </p:sp>
        <p:graphicFrame>
          <p:nvGraphicFramePr>
            <p:cNvPr id="76813" name="Object 13"/>
            <p:cNvGraphicFramePr>
              <a:graphicFrameLocks noChangeAspect="1"/>
            </p:cNvGraphicFramePr>
            <p:nvPr/>
          </p:nvGraphicFramePr>
          <p:xfrm>
            <a:off x="1968" y="2736"/>
            <a:ext cx="96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203040" progId="Equation.3">
                    <p:embed/>
                  </p:oleObj>
                </mc:Choice>
                <mc:Fallback>
                  <p:oleObj name="Equation" r:id="rId8" imgW="558720" imgH="203040" progId="Equation.3">
                    <p:embed/>
                    <p:pic>
                      <p:nvPicPr>
                        <p:cNvPr id="768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36"/>
                          <a:ext cx="96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4826000" y="4391025"/>
          <a:ext cx="17160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28600" progId="Equation.3">
                  <p:embed/>
                </p:oleObj>
              </mc:Choice>
              <mc:Fallback>
                <p:oleObj name="Equation" r:id="rId10" imgW="698400" imgH="228600" progId="Equation.3">
                  <p:embed/>
                  <p:pic>
                    <p:nvPicPr>
                      <p:cNvPr id="768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4391025"/>
                        <a:ext cx="17160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1219200" y="4974927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由质速关系</a:t>
            </a:r>
          </a:p>
        </p:txBody>
      </p:sp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3276600" y="4862215"/>
          <a:ext cx="509905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73040" imgH="279360" progId="Equation.3">
                  <p:embed/>
                </p:oleObj>
              </mc:Choice>
              <mc:Fallback>
                <p:oleObj name="Equation" r:id="rId12" imgW="2273040" imgH="279360" progId="Equation.3">
                  <p:embed/>
                  <p:pic>
                    <p:nvPicPr>
                      <p:cNvPr id="768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62215"/>
                        <a:ext cx="509905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1219200" y="5594623"/>
            <a:ext cx="533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关键求复合粒子的速度</a:t>
            </a:r>
            <a:r>
              <a:rPr lang="en-US" altLang="zh-CN" sz="2800" b="1" i="1">
                <a:solidFill>
                  <a:schemeClr val="accent2"/>
                </a:solidFill>
              </a:rPr>
              <a:t>v = </a:t>
            </a:r>
            <a:r>
              <a:rPr lang="en-US" altLang="zh-CN" sz="2800" b="1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1219200" y="6185743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由动量守恒</a:t>
            </a:r>
          </a:p>
        </p:txBody>
      </p:sp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3352800" y="6109543"/>
          <a:ext cx="3200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1880" imgH="215640" progId="Equation.3">
                  <p:embed/>
                </p:oleObj>
              </mc:Choice>
              <mc:Fallback>
                <p:oleObj name="Equation" r:id="rId14" imgW="1091880" imgH="215640" progId="Equation.3">
                  <p:embed/>
                  <p:pic>
                    <p:nvPicPr>
                      <p:cNvPr id="7682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109543"/>
                        <a:ext cx="3200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1624608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332060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 autoUpdateAnimBg="0"/>
      <p:bldP spid="76808" grpId="0" autoUpdateAnimBg="0"/>
      <p:bldP spid="76810" grpId="0" autoUpdateAnimBg="0"/>
      <p:bldP spid="76816" grpId="0" autoUpdateAnimBg="0"/>
      <p:bldP spid="76818" grpId="0" autoUpdateAnimBg="0"/>
      <p:bldP spid="768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981200" y="298450"/>
          <a:ext cx="38608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393480" progId="Equation.3">
                  <p:embed/>
                </p:oleObj>
              </mc:Choice>
              <mc:Fallback>
                <p:oleObj name="Equation" r:id="rId2" imgW="1320480" imgH="393480" progId="Equation.3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98450"/>
                        <a:ext cx="38608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39552" y="1484784"/>
            <a:ext cx="487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对</a:t>
            </a:r>
            <a:r>
              <a:rPr lang="en-US" altLang="zh-CN" sz="2800" b="1">
                <a:solidFill>
                  <a:schemeClr val="accent2"/>
                </a:solidFill>
              </a:rPr>
              <a:t>B</a:t>
            </a:r>
            <a:r>
              <a:rPr lang="zh-CN" altLang="en-US" sz="2800" b="1">
                <a:solidFill>
                  <a:schemeClr val="accent2"/>
                </a:solidFill>
              </a:rPr>
              <a:t>应用能量与动量关系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即</a:t>
            </a:r>
          </a:p>
        </p:txBody>
      </p:sp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2286000" y="2164432"/>
          <a:ext cx="34480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41200" progId="Equation.3">
                  <p:embed/>
                </p:oleObj>
              </mc:Choice>
              <mc:Fallback>
                <p:oleObj name="Equation" r:id="rId4" imgW="1104840" imgH="241200" progId="Equation.3">
                  <p:embed/>
                  <p:pic>
                    <p:nvPicPr>
                      <p:cNvPr id="77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164432"/>
                        <a:ext cx="34480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2286000" y="3070448"/>
          <a:ext cx="26797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41200" progId="Equation.3">
                  <p:embed/>
                </p:oleObj>
              </mc:Choice>
              <mc:Fallback>
                <p:oleObj name="Equation" r:id="rId6" imgW="939600" imgH="241200" progId="Equation.3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70448"/>
                        <a:ext cx="26797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133600" y="3830489"/>
          <a:ext cx="4800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457200" progId="Equation.3">
                  <p:embed/>
                </p:oleObj>
              </mc:Choice>
              <mc:Fallback>
                <p:oleObj name="Equation" r:id="rId8" imgW="1739880" imgH="457200" progId="Equation.3">
                  <p:embed/>
                  <p:pic>
                    <p:nvPicPr>
                      <p:cNvPr id="77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30489"/>
                        <a:ext cx="48006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2057400" y="5197822"/>
          <a:ext cx="44132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15840" imgH="279360" progId="Equation.3">
                  <p:embed/>
                </p:oleObj>
              </mc:Choice>
              <mc:Fallback>
                <p:oleObj name="Equation" r:id="rId10" imgW="1815840" imgH="279360" progId="Equation.3">
                  <p:embed/>
                  <p:pic>
                    <p:nvPicPr>
                      <p:cNvPr id="778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97822"/>
                        <a:ext cx="44132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867795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457200" y="199925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accent2"/>
                </a:solidFill>
              </a:rPr>
              <a:t>解</a:t>
            </a:r>
            <a:r>
              <a:rPr kumimoji="0"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219200" y="1700808"/>
          <a:ext cx="548640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457200" progId="Equation.3">
                  <p:embed/>
                </p:oleObj>
              </mc:Choice>
              <mc:Fallback>
                <p:oleObj name="Equation" r:id="rId2" imgW="2095200" imgH="457200" progId="Equation.3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700808"/>
                        <a:ext cx="5486400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4559964" y="3078596"/>
          <a:ext cx="3684444" cy="548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190440" progId="Equation.DSMT4">
                  <p:embed/>
                </p:oleObj>
              </mc:Choice>
              <mc:Fallback>
                <p:oleObj name="Equation" r:id="rId4" imgW="1269720" imgH="190440" progId="Equation.DSMT4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964" y="3078596"/>
                        <a:ext cx="3684444" cy="548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1219200" y="3986808"/>
          <a:ext cx="632460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89040" imgH="419040" progId="Equation.3">
                  <p:embed/>
                </p:oleObj>
              </mc:Choice>
              <mc:Fallback>
                <p:oleObj name="Equation" r:id="rId6" imgW="2489040" imgH="41904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86808"/>
                        <a:ext cx="632460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981200" y="5206008"/>
          <a:ext cx="3276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200" imgH="228600" progId="Equation.3">
                  <p:embed/>
                </p:oleObj>
              </mc:Choice>
              <mc:Fallback>
                <p:oleObj name="Equation" r:id="rId8" imgW="1168200" imgH="228600" progId="Equation.3">
                  <p:embed/>
                  <p:pic>
                    <p:nvPicPr>
                      <p:cNvPr id="378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06008"/>
                        <a:ext cx="3276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81000" y="260648"/>
            <a:ext cx="838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0" lang="zh-CN" altLang="en-US" sz="2800" b="1">
                <a:solidFill>
                  <a:schemeClr val="accent2"/>
                </a:solidFill>
              </a:rPr>
              <a:t>例</a:t>
            </a:r>
            <a:r>
              <a:rPr kumimoji="0" lang="en-US" altLang="zh-CN" sz="2800" b="1">
                <a:solidFill>
                  <a:schemeClr val="accent2"/>
                </a:solidFill>
              </a:rPr>
              <a:t>4: </a:t>
            </a:r>
            <a:r>
              <a:rPr kumimoji="0" lang="zh-CN" altLang="en-US" sz="2800" b="1">
                <a:solidFill>
                  <a:schemeClr val="accent2"/>
                </a:solidFill>
              </a:rPr>
              <a:t>最强的宇宙射线具有 </a:t>
            </a:r>
            <a:r>
              <a:rPr kumimoji="0" lang="en-US" altLang="zh-CN" sz="2800" b="1">
                <a:solidFill>
                  <a:schemeClr val="accent2"/>
                </a:solidFill>
              </a:rPr>
              <a:t>50J</a:t>
            </a:r>
            <a:r>
              <a:rPr kumimoji="0" lang="en-US" altLang="zh-CN" sz="2800" b="1" i="1">
                <a:solidFill>
                  <a:schemeClr val="accent2"/>
                </a:solidFill>
              </a:rPr>
              <a:t> </a:t>
            </a:r>
            <a:r>
              <a:rPr kumimoji="0" lang="zh-CN" altLang="en-US" sz="2800" b="1">
                <a:solidFill>
                  <a:schemeClr val="accent2"/>
                </a:solidFill>
              </a:rPr>
              <a:t>能量</a:t>
            </a:r>
            <a:r>
              <a:rPr kumimoji="0" lang="en-US" altLang="zh-CN" sz="2800" b="1">
                <a:solidFill>
                  <a:schemeClr val="accent2"/>
                </a:solidFill>
              </a:rPr>
              <a:t>,</a:t>
            </a:r>
            <a:r>
              <a:rPr kumimoji="0" lang="zh-CN" altLang="en-US" sz="2800" b="1">
                <a:solidFill>
                  <a:schemeClr val="accent2"/>
                </a:solidFill>
              </a:rPr>
              <a:t>如这一射线由一个质子形成 </a:t>
            </a:r>
            <a:r>
              <a:rPr kumimoji="0" lang="en-US" altLang="zh-CN" sz="2800" b="1">
                <a:solidFill>
                  <a:schemeClr val="accent2"/>
                </a:solidFill>
              </a:rPr>
              <a:t>, </a:t>
            </a:r>
            <a:r>
              <a:rPr kumimoji="0" lang="zh-CN" altLang="en-US" sz="2800" b="1">
                <a:solidFill>
                  <a:schemeClr val="accent2"/>
                </a:solidFill>
              </a:rPr>
              <a:t>这一质子的速率与光速相差多少</a:t>
            </a:r>
            <a:r>
              <a:rPr kumimoji="0" lang="en-US" altLang="zh-CN" sz="2800" b="1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0" y="1408584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1981200" y="6154067"/>
                <a:ext cx="546162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kumimoji="0" lang="zh-CN" altLang="en-US" sz="2800" b="1">
                    <a:solidFill>
                      <a:schemeClr val="accent2"/>
                    </a:solidFill>
                  </a:rPr>
                  <a:t>思考：为什么不直接算速度 </a:t>
                </a:r>
                <a14:m>
                  <m:oMath xmlns:m="http://schemas.openxmlformats.org/officeDocument/2006/math">
                    <m:r>
                      <a:rPr kumimoji="0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kumimoji="0" lang="en-US" altLang="zh-CN" sz="2800" b="1">
                    <a:solidFill>
                      <a:schemeClr val="accent2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0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6154067"/>
                <a:ext cx="5461620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2232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-194446" y="3004523"/>
                <a:ext cx="49064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质子静止能量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altLang="zh-CN" dirty="0"/>
                  <a:t>J &lt;&lt; 50J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446" y="3004523"/>
                <a:ext cx="4906456" cy="954107"/>
              </a:xfrm>
              <a:prstGeom prst="rect">
                <a:avLst/>
              </a:prstGeom>
              <a:blipFill>
                <a:blip r:embed="rId12"/>
                <a:stretch>
                  <a:fillRect t="-8974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5862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  <p:bldP spid="10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0" y="667867"/>
            <a:ext cx="9144000" cy="96837"/>
          </a:xfrm>
          <a:prstGeom prst="rect">
            <a:avLst/>
          </a:prstGeom>
          <a:solidFill>
            <a:srgbClr val="CC3300">
              <a:alpha val="50195"/>
            </a:srgbClr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149225" y="800100"/>
            <a:ext cx="8383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</a:rPr>
              <a:t>一、</a:t>
            </a:r>
            <a:r>
              <a:rPr kumimoji="1" lang="zh-CN" altLang="en-US" sz="3200" b="1">
                <a:solidFill>
                  <a:srgbClr val="CC3300"/>
                </a:solidFill>
              </a:rPr>
              <a:t>狭义相对论的原则性缺陷</a:t>
            </a:r>
            <a:endParaRPr kumimoji="1" lang="zh-CN" altLang="en-US" sz="2800" b="1">
              <a:solidFill>
                <a:srgbClr val="CC3300"/>
              </a:solidFill>
            </a:endParaRP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827088" y="1422400"/>
            <a:ext cx="8316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solidFill>
                  <a:srgbClr val="3333CC"/>
                </a:solidFill>
              </a:rPr>
              <a:t>　非惯性系的时空结构及其中的物理定律不清楚</a:t>
            </a:r>
            <a:endParaRPr kumimoji="1" lang="zh-CN" altLang="de-DE" sz="2800" b="1">
              <a:solidFill>
                <a:srgbClr val="CC3300"/>
              </a:solidFill>
            </a:endParaRP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828675" y="1916113"/>
            <a:ext cx="755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 sz="2800" b="1">
                <a:solidFill>
                  <a:srgbClr val="3333CC"/>
                </a:solidFill>
              </a:rPr>
              <a:t>　万有引力定律没有得到修正</a:t>
            </a:r>
            <a:endParaRPr kumimoji="1" lang="zh-CN" altLang="de-DE" sz="2800" b="1">
              <a:solidFill>
                <a:srgbClr val="3333CC"/>
              </a:solidFill>
            </a:endParaRP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142875" y="4143375"/>
            <a:ext cx="8383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</a:rPr>
              <a:t>二、广义相对论的基本原理</a:t>
            </a: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1222375" y="5891213"/>
            <a:ext cx="6992938" cy="52863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</a:rPr>
              <a:t>  </a:t>
            </a:r>
            <a:r>
              <a:rPr kumimoji="1" lang="zh-CN" altLang="en-US" sz="2800" b="1">
                <a:solidFill>
                  <a:srgbClr val="CC3300"/>
                </a:solidFill>
              </a:rPr>
              <a:t>等    效    原    理：  </a:t>
            </a:r>
            <a:r>
              <a:rPr kumimoji="1" lang="zh-CN" altLang="en-US" sz="2800" b="1">
                <a:solidFill>
                  <a:srgbClr val="3333CC"/>
                </a:solidFill>
              </a:rPr>
              <a:t>引力 和加速度等 效。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1222375" y="4918075"/>
            <a:ext cx="7207250" cy="954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</a:rPr>
              <a:t>  </a:t>
            </a:r>
            <a:r>
              <a:rPr kumimoji="1" lang="zh-CN" altLang="en-US" sz="2800" b="1">
                <a:solidFill>
                  <a:srgbClr val="CC3300"/>
                </a:solidFill>
              </a:rPr>
              <a:t>广义相对性原理：  </a:t>
            </a:r>
            <a:r>
              <a:rPr kumimoji="1" lang="zh-CN" altLang="en-US" sz="2800" b="1">
                <a:solidFill>
                  <a:srgbClr val="3333CC"/>
                </a:solidFill>
              </a:rPr>
              <a:t>在一切参照系中，物理		                定律都有相同的形式。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14313" y="2500313"/>
            <a:ext cx="8643937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b="1"/>
              <a:t>     </a:t>
            </a:r>
            <a:r>
              <a:rPr kumimoji="1" lang="zh-CN" altLang="en-US" sz="2800" b="1">
                <a:solidFill>
                  <a:schemeClr val="accent2"/>
                </a:solidFill>
              </a:rPr>
              <a:t>从整体上说广义相对论是一个关于时间、空间和引力的理论，它指出，物质的存在会使时空发生弯曲，万有引力并不是真正的力，而是时空弯曲的表现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4147"/>
            <a:ext cx="7772400" cy="586541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  <a:defRPr/>
            </a:pPr>
            <a:r>
              <a:rPr kumimoji="1" lang="zh-CN" altLang="en-US" sz="36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广义相对论简介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 animBg="1"/>
      <p:bldP spid="163850" grpId="0"/>
      <p:bldP spid="163851" grpId="0"/>
      <p:bldP spid="163852" grpId="0"/>
      <p:bldP spid="163853" grpId="0"/>
      <p:bldP spid="163854" grpId="0" animBg="1"/>
      <p:bldP spid="163855" grpId="0" animBg="1"/>
      <p:bldP spid="1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4"/>
          <p:cNvSpPr txBox="1">
            <a:spLocks noChangeArrowheads="1"/>
          </p:cNvSpPr>
          <p:nvPr/>
        </p:nvSpPr>
        <p:spPr bwMode="auto">
          <a:xfrm>
            <a:off x="250825" y="115888"/>
            <a:ext cx="763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 b="1">
                <a:solidFill>
                  <a:srgbClr val="3333CC"/>
                </a:solidFill>
              </a:rPr>
              <a:t>　爱因斯坦升降机实验</a:t>
            </a:r>
            <a:endParaRPr kumimoji="1" lang="zh-CN" altLang="de-DE" b="1">
              <a:solidFill>
                <a:srgbClr val="3333CC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5900" y="728663"/>
            <a:ext cx="2160588" cy="2846387"/>
            <a:chOff x="544" y="572"/>
            <a:chExt cx="1361" cy="1793"/>
          </a:xfrm>
        </p:grpSpPr>
        <p:pic>
          <p:nvPicPr>
            <p:cNvPr id="33832" name="Picture 5" descr="elevator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56"/>
            <a:stretch>
              <a:fillRect/>
            </a:stretch>
          </p:blipFill>
          <p:spPr bwMode="auto">
            <a:xfrm>
              <a:off x="544" y="572"/>
              <a:ext cx="1361" cy="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33" name="Text Box 7"/>
            <p:cNvSpPr txBox="1">
              <a:spLocks noChangeArrowheads="1"/>
            </p:cNvSpPr>
            <p:nvPr/>
          </p:nvSpPr>
          <p:spPr bwMode="auto">
            <a:xfrm>
              <a:off x="544" y="2115"/>
              <a:ext cx="1361" cy="2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292929"/>
                  </a:solidFill>
                </a:rPr>
                <a:t>地 球 上 静 止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484438" y="2024063"/>
            <a:ext cx="287337" cy="144462"/>
            <a:chOff x="1565" y="1275"/>
            <a:chExt cx="136" cy="91"/>
          </a:xfrm>
        </p:grpSpPr>
        <p:sp>
          <p:nvSpPr>
            <p:cNvPr id="33830" name="Line 25"/>
            <p:cNvSpPr>
              <a:spLocks noChangeShapeType="1"/>
            </p:cNvSpPr>
            <p:nvPr/>
          </p:nvSpPr>
          <p:spPr bwMode="auto">
            <a:xfrm>
              <a:off x="1565" y="1275"/>
              <a:ext cx="1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26"/>
            <p:cNvSpPr>
              <a:spLocks noChangeShapeType="1"/>
            </p:cNvSpPr>
            <p:nvPr/>
          </p:nvSpPr>
          <p:spPr bwMode="auto">
            <a:xfrm>
              <a:off x="1565" y="1366"/>
              <a:ext cx="1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7967" name="Text Box 31"/>
          <p:cNvSpPr txBox="1">
            <a:spLocks noChangeArrowheads="1"/>
          </p:cNvSpPr>
          <p:nvPr/>
        </p:nvSpPr>
        <p:spPr bwMode="auto">
          <a:xfrm>
            <a:off x="5111750" y="765175"/>
            <a:ext cx="3924300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de-DE" b="1">
                <a:solidFill>
                  <a:srgbClr val="CC3300"/>
                </a:solidFill>
              </a:rPr>
              <a:t>真实引力场</a:t>
            </a:r>
            <a:r>
              <a:rPr kumimoji="1" lang="zh-CN" altLang="de-DE" b="1">
                <a:solidFill>
                  <a:srgbClr val="3333CC"/>
                </a:solidFill>
              </a:rPr>
              <a:t>和</a:t>
            </a:r>
            <a:r>
              <a:rPr kumimoji="1" lang="zh-CN" altLang="de-DE" b="1">
                <a:solidFill>
                  <a:srgbClr val="CC3300"/>
                </a:solidFill>
              </a:rPr>
              <a:t>非惯性系</a:t>
            </a:r>
            <a:r>
              <a:rPr kumimoji="1" lang="zh-CN" altLang="de-DE" b="1">
                <a:solidFill>
                  <a:srgbClr val="3333CC"/>
                </a:solidFill>
              </a:rPr>
              <a:t>无法区分，存在引力场的空间不是惯性系。</a:t>
            </a:r>
            <a:endParaRPr kumimoji="1" lang="de-DE" altLang="zh-CN" b="1">
              <a:solidFill>
                <a:srgbClr val="3333CC"/>
              </a:solidFill>
            </a:endParaRPr>
          </a:p>
        </p:txBody>
      </p:sp>
      <p:grpSp>
        <p:nvGrpSpPr>
          <p:cNvPr id="4" name="组合 40"/>
          <p:cNvGrpSpPr>
            <a:grpSpLocks/>
          </p:cNvGrpSpPr>
          <p:nvPr/>
        </p:nvGrpSpPr>
        <p:grpSpPr bwMode="auto">
          <a:xfrm>
            <a:off x="2843213" y="728663"/>
            <a:ext cx="2268537" cy="2879725"/>
            <a:chOff x="2843213" y="728663"/>
            <a:chExt cx="2268537" cy="2879725"/>
          </a:xfrm>
        </p:grpSpPr>
        <p:grpSp>
          <p:nvGrpSpPr>
            <p:cNvPr id="33825" name="Group 24"/>
            <p:cNvGrpSpPr>
              <a:grpSpLocks/>
            </p:cNvGrpSpPr>
            <p:nvPr/>
          </p:nvGrpSpPr>
          <p:grpSpPr bwMode="auto">
            <a:xfrm>
              <a:off x="2843213" y="728663"/>
              <a:ext cx="2197100" cy="2879725"/>
              <a:chOff x="3152" y="482"/>
              <a:chExt cx="1384" cy="1814"/>
            </a:xfrm>
          </p:grpSpPr>
          <p:pic>
            <p:nvPicPr>
              <p:cNvPr id="33827" name="Picture 6" descr="elevators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707"/>
              <a:stretch>
                <a:fillRect/>
              </a:stretch>
            </p:blipFill>
            <p:spPr bwMode="auto">
              <a:xfrm>
                <a:off x="3152" y="482"/>
                <a:ext cx="1384" cy="17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28" name="Text Box 8"/>
              <p:cNvSpPr txBox="1">
                <a:spLocks noChangeArrowheads="1"/>
              </p:cNvSpPr>
              <p:nvPr/>
            </p:nvSpPr>
            <p:spPr bwMode="auto">
              <a:xfrm>
                <a:off x="3152" y="2046"/>
                <a:ext cx="1384" cy="250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solidFill>
                      <a:srgbClr val="FFFFCC"/>
                    </a:solidFill>
                  </a:rPr>
                  <a:t>太空中向上加速</a:t>
                </a:r>
              </a:p>
            </p:txBody>
          </p:sp>
          <p:sp>
            <p:nvSpPr>
              <p:cNvPr id="33829" name="Line 22"/>
              <p:cNvSpPr>
                <a:spLocks noChangeShapeType="1"/>
              </p:cNvSpPr>
              <p:nvPr/>
            </p:nvSpPr>
            <p:spPr bwMode="auto">
              <a:xfrm flipV="1">
                <a:off x="4332" y="1026"/>
                <a:ext cx="0" cy="453"/>
              </a:xfrm>
              <a:prstGeom prst="line">
                <a:avLst/>
              </a:prstGeom>
              <a:noFill/>
              <a:ln w="57150">
                <a:solidFill>
                  <a:srgbClr val="CCCC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826" name="Text Box 33"/>
            <p:cNvSpPr txBox="1">
              <a:spLocks noChangeArrowheads="1"/>
            </p:cNvSpPr>
            <p:nvPr/>
          </p:nvSpPr>
          <p:spPr bwMode="auto">
            <a:xfrm>
              <a:off x="4716463" y="1628775"/>
              <a:ext cx="3952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CCCCFF"/>
                  </a:solidFill>
                </a:rPr>
                <a:t>g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879725" y="3824288"/>
            <a:ext cx="2171700" cy="2879725"/>
            <a:chOff x="3145" y="2364"/>
            <a:chExt cx="1368" cy="1814"/>
          </a:xfrm>
        </p:grpSpPr>
        <p:pic>
          <p:nvPicPr>
            <p:cNvPr id="33822" name="Picture 9" descr="elevator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07"/>
            <a:stretch>
              <a:fillRect/>
            </a:stretch>
          </p:blipFill>
          <p:spPr bwMode="auto">
            <a:xfrm>
              <a:off x="3145" y="2364"/>
              <a:ext cx="1368" cy="1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23" name="Text Box 10"/>
            <p:cNvSpPr txBox="1">
              <a:spLocks noChangeArrowheads="1"/>
            </p:cNvSpPr>
            <p:nvPr/>
          </p:nvSpPr>
          <p:spPr bwMode="auto">
            <a:xfrm>
              <a:off x="3145" y="3928"/>
              <a:ext cx="1368" cy="25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FFCC"/>
                  </a:solidFill>
                </a:rPr>
                <a:t>太 空 中 静 止</a:t>
              </a:r>
            </a:p>
          </p:txBody>
        </p:sp>
        <p:sp>
          <p:nvSpPr>
            <p:cNvPr id="33824" name="Rectangle 11"/>
            <p:cNvSpPr>
              <a:spLocks noChangeArrowheads="1"/>
            </p:cNvSpPr>
            <p:nvPr/>
          </p:nvSpPr>
          <p:spPr bwMode="auto">
            <a:xfrm>
              <a:off x="3659" y="2522"/>
              <a:ext cx="272" cy="136"/>
            </a:xfrm>
            <a:prstGeom prst="rect">
              <a:avLst/>
            </a:prstGeom>
            <a:solidFill>
              <a:srgbClr val="1C1C1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484438" y="5264150"/>
            <a:ext cx="287337" cy="144463"/>
            <a:chOff x="1565" y="1275"/>
            <a:chExt cx="136" cy="91"/>
          </a:xfrm>
        </p:grpSpPr>
        <p:sp>
          <p:nvSpPr>
            <p:cNvPr id="33820" name="Line 29"/>
            <p:cNvSpPr>
              <a:spLocks noChangeShapeType="1"/>
            </p:cNvSpPr>
            <p:nvPr/>
          </p:nvSpPr>
          <p:spPr bwMode="auto">
            <a:xfrm>
              <a:off x="1565" y="1275"/>
              <a:ext cx="1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1" name="Line 30"/>
            <p:cNvSpPr>
              <a:spLocks noChangeShapeType="1"/>
            </p:cNvSpPr>
            <p:nvPr/>
          </p:nvSpPr>
          <p:spPr bwMode="auto">
            <a:xfrm>
              <a:off x="1565" y="1366"/>
              <a:ext cx="1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50825" y="3824288"/>
            <a:ext cx="2233613" cy="2846387"/>
            <a:chOff x="158" y="2409"/>
            <a:chExt cx="1407" cy="1793"/>
          </a:xfrm>
        </p:grpSpPr>
        <p:pic>
          <p:nvPicPr>
            <p:cNvPr id="33816" name="Picture 14" descr="elevator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256"/>
            <a:stretch>
              <a:fillRect/>
            </a:stretch>
          </p:blipFill>
          <p:spPr bwMode="auto">
            <a:xfrm>
              <a:off x="158" y="2409"/>
              <a:ext cx="1361" cy="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17" name="Text Box 15"/>
            <p:cNvSpPr txBox="1">
              <a:spLocks noChangeArrowheads="1"/>
            </p:cNvSpPr>
            <p:nvPr/>
          </p:nvSpPr>
          <p:spPr bwMode="auto">
            <a:xfrm>
              <a:off x="158" y="3952"/>
              <a:ext cx="1361" cy="2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292929"/>
                  </a:solidFill>
                </a:rPr>
                <a:t>地球上自由下落</a:t>
              </a:r>
            </a:p>
          </p:txBody>
        </p:sp>
        <p:sp>
          <p:nvSpPr>
            <p:cNvPr id="33818" name="Line 16"/>
            <p:cNvSpPr>
              <a:spLocks noChangeShapeType="1"/>
            </p:cNvSpPr>
            <p:nvPr/>
          </p:nvSpPr>
          <p:spPr bwMode="auto">
            <a:xfrm>
              <a:off x="1315" y="3068"/>
              <a:ext cx="0" cy="453"/>
            </a:xfrm>
            <a:prstGeom prst="line">
              <a:avLst/>
            </a:prstGeom>
            <a:noFill/>
            <a:ln w="57150">
              <a:solidFill>
                <a:srgbClr val="CC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Text Box 34"/>
            <p:cNvSpPr txBox="1">
              <a:spLocks noChangeArrowheads="1"/>
            </p:cNvSpPr>
            <p:nvPr/>
          </p:nvSpPr>
          <p:spPr bwMode="auto">
            <a:xfrm>
              <a:off x="1316" y="3119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 i="1">
                  <a:solidFill>
                    <a:srgbClr val="CCCCFF"/>
                  </a:solidFill>
                </a:rPr>
                <a:t>g</a:t>
              </a:r>
            </a:p>
          </p:txBody>
        </p:sp>
      </p:grpSp>
      <p:sp>
        <p:nvSpPr>
          <p:cNvPr id="167972" name="Text Box 36"/>
          <p:cNvSpPr txBox="1">
            <a:spLocks noChangeArrowheads="1"/>
          </p:cNvSpPr>
          <p:nvPr/>
        </p:nvSpPr>
        <p:spPr bwMode="auto">
          <a:xfrm>
            <a:off x="5148263" y="3878263"/>
            <a:ext cx="3924300" cy="192722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de-DE" b="1">
                <a:solidFill>
                  <a:srgbClr val="3333CC"/>
                </a:solidFill>
              </a:rPr>
              <a:t>在</a:t>
            </a:r>
            <a:r>
              <a:rPr kumimoji="1" lang="zh-CN" altLang="de-DE" b="1">
                <a:solidFill>
                  <a:srgbClr val="CC3300"/>
                </a:solidFill>
              </a:rPr>
              <a:t>引力场</a:t>
            </a:r>
            <a:r>
              <a:rPr kumimoji="1" lang="zh-CN" altLang="de-DE" b="1">
                <a:solidFill>
                  <a:srgbClr val="3333CC"/>
                </a:solidFill>
              </a:rPr>
              <a:t>的任一局域都可引入一</a:t>
            </a:r>
            <a:r>
              <a:rPr kumimoji="1" lang="zh-CN" altLang="de-DE" b="1">
                <a:solidFill>
                  <a:srgbClr val="CC3300"/>
                </a:solidFill>
              </a:rPr>
              <a:t>自由降落系，</a:t>
            </a:r>
            <a:r>
              <a:rPr kumimoji="1" lang="zh-CN" altLang="de-DE" b="1">
                <a:solidFill>
                  <a:srgbClr val="3333CC"/>
                </a:solidFill>
              </a:rPr>
              <a:t>在其中消除了引力场，成为</a:t>
            </a:r>
            <a:r>
              <a:rPr kumimoji="1" lang="zh-CN" altLang="de-DE" b="1">
                <a:solidFill>
                  <a:srgbClr val="CC3300"/>
                </a:solidFill>
              </a:rPr>
              <a:t>“局域惯性系”</a:t>
            </a:r>
            <a:r>
              <a:rPr kumimoji="1" lang="zh-CN" altLang="de-DE" b="1">
                <a:solidFill>
                  <a:srgbClr val="3333CC"/>
                </a:solidFill>
              </a:rPr>
              <a:t>，狭义相对论的公式在其中成立。</a:t>
            </a:r>
            <a:endParaRPr kumimoji="1" lang="de-DE" altLang="zh-CN" b="1">
              <a:solidFill>
                <a:srgbClr val="3333CC"/>
              </a:solidFill>
            </a:endParaRP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3455988" y="5408613"/>
            <a:ext cx="969962" cy="179387"/>
            <a:chOff x="2178" y="3408"/>
            <a:chExt cx="611" cy="113"/>
          </a:xfrm>
        </p:grpSpPr>
        <p:sp>
          <p:nvSpPr>
            <p:cNvPr id="33814" name="Oval 38"/>
            <p:cNvSpPr>
              <a:spLocks noChangeArrowheads="1"/>
            </p:cNvSpPr>
            <p:nvPr/>
          </p:nvSpPr>
          <p:spPr bwMode="auto">
            <a:xfrm>
              <a:off x="2178" y="3408"/>
              <a:ext cx="9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33815" name="Line 37"/>
            <p:cNvSpPr>
              <a:spLocks noChangeShapeType="1"/>
            </p:cNvSpPr>
            <p:nvPr/>
          </p:nvSpPr>
          <p:spPr bwMode="auto">
            <a:xfrm>
              <a:off x="2200" y="3475"/>
              <a:ext cx="589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384550" y="2312988"/>
            <a:ext cx="1008063" cy="323850"/>
            <a:chOff x="2132" y="1457"/>
            <a:chExt cx="635" cy="204"/>
          </a:xfrm>
        </p:grpSpPr>
        <p:sp>
          <p:nvSpPr>
            <p:cNvPr id="33812" name="Oval 39"/>
            <p:cNvSpPr>
              <a:spLocks noChangeArrowheads="1"/>
            </p:cNvSpPr>
            <p:nvPr/>
          </p:nvSpPr>
          <p:spPr bwMode="auto">
            <a:xfrm>
              <a:off x="2132" y="1457"/>
              <a:ext cx="9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33813" name="Freeform 41"/>
            <p:cNvSpPr>
              <a:spLocks/>
            </p:cNvSpPr>
            <p:nvPr/>
          </p:nvSpPr>
          <p:spPr bwMode="auto">
            <a:xfrm>
              <a:off x="2177" y="1518"/>
              <a:ext cx="590" cy="143"/>
            </a:xfrm>
            <a:custGeom>
              <a:avLst/>
              <a:gdLst>
                <a:gd name="T0" fmla="*/ 0 w 590"/>
                <a:gd name="T1" fmla="*/ 7 h 143"/>
                <a:gd name="T2" fmla="*/ 204 w 590"/>
                <a:gd name="T3" fmla="*/ 7 h 143"/>
                <a:gd name="T4" fmla="*/ 363 w 590"/>
                <a:gd name="T5" fmla="*/ 52 h 143"/>
                <a:gd name="T6" fmla="*/ 590 w 590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143"/>
                <a:gd name="T14" fmla="*/ 590 w 590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143">
                  <a:moveTo>
                    <a:pt x="0" y="7"/>
                  </a:moveTo>
                  <a:cubicBezTo>
                    <a:pt x="71" y="3"/>
                    <a:pt x="143" y="0"/>
                    <a:pt x="204" y="7"/>
                  </a:cubicBezTo>
                  <a:cubicBezTo>
                    <a:pt x="265" y="14"/>
                    <a:pt x="299" y="29"/>
                    <a:pt x="363" y="52"/>
                  </a:cubicBezTo>
                  <a:cubicBezTo>
                    <a:pt x="427" y="75"/>
                    <a:pt x="508" y="109"/>
                    <a:pt x="590" y="143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827088" y="2384425"/>
            <a:ext cx="1008062" cy="323850"/>
            <a:chOff x="2132" y="1457"/>
            <a:chExt cx="635" cy="204"/>
          </a:xfrm>
        </p:grpSpPr>
        <p:sp>
          <p:nvSpPr>
            <p:cNvPr id="33810" name="Oval 44"/>
            <p:cNvSpPr>
              <a:spLocks noChangeArrowheads="1"/>
            </p:cNvSpPr>
            <p:nvPr/>
          </p:nvSpPr>
          <p:spPr bwMode="auto">
            <a:xfrm>
              <a:off x="2132" y="1457"/>
              <a:ext cx="9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33811" name="Freeform 45"/>
            <p:cNvSpPr>
              <a:spLocks/>
            </p:cNvSpPr>
            <p:nvPr/>
          </p:nvSpPr>
          <p:spPr bwMode="auto">
            <a:xfrm>
              <a:off x="2177" y="1518"/>
              <a:ext cx="590" cy="143"/>
            </a:xfrm>
            <a:custGeom>
              <a:avLst/>
              <a:gdLst>
                <a:gd name="T0" fmla="*/ 0 w 590"/>
                <a:gd name="T1" fmla="*/ 7 h 143"/>
                <a:gd name="T2" fmla="*/ 204 w 590"/>
                <a:gd name="T3" fmla="*/ 7 h 143"/>
                <a:gd name="T4" fmla="*/ 363 w 590"/>
                <a:gd name="T5" fmla="*/ 52 h 143"/>
                <a:gd name="T6" fmla="*/ 590 w 590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0"/>
                <a:gd name="T13" fmla="*/ 0 h 143"/>
                <a:gd name="T14" fmla="*/ 590 w 590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0" h="143">
                  <a:moveTo>
                    <a:pt x="0" y="7"/>
                  </a:moveTo>
                  <a:cubicBezTo>
                    <a:pt x="71" y="3"/>
                    <a:pt x="143" y="0"/>
                    <a:pt x="204" y="7"/>
                  </a:cubicBezTo>
                  <a:cubicBezTo>
                    <a:pt x="265" y="14"/>
                    <a:pt x="299" y="29"/>
                    <a:pt x="363" y="52"/>
                  </a:cubicBezTo>
                  <a:cubicBezTo>
                    <a:pt x="427" y="75"/>
                    <a:pt x="508" y="109"/>
                    <a:pt x="590" y="143"/>
                  </a:cubicBezTo>
                </a:path>
              </a:pathLst>
            </a:cu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7984" name="Text Box 48"/>
          <p:cNvSpPr txBox="1">
            <a:spLocks noChangeArrowheads="1"/>
          </p:cNvSpPr>
          <p:nvPr/>
        </p:nvSpPr>
        <p:spPr bwMode="auto">
          <a:xfrm>
            <a:off x="5111750" y="2420938"/>
            <a:ext cx="3995738" cy="1196975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de-DE" b="1">
                <a:solidFill>
                  <a:srgbClr val="3333CC"/>
                </a:solidFill>
              </a:rPr>
              <a:t>光线在引力场中发生弯曲，这是因为</a:t>
            </a:r>
            <a:r>
              <a:rPr kumimoji="1" lang="zh-CN" altLang="de-DE" b="1">
                <a:solidFill>
                  <a:srgbClr val="CC3300"/>
                </a:solidFill>
              </a:rPr>
              <a:t>空间本身弯曲</a:t>
            </a:r>
            <a:r>
              <a:rPr kumimoji="1" lang="zh-CN" altLang="de-DE" b="1">
                <a:solidFill>
                  <a:srgbClr val="3333CC"/>
                </a:solidFill>
              </a:rPr>
              <a:t>了，连带光线一起也被弯曲了。</a:t>
            </a:r>
            <a:endParaRPr kumimoji="1" lang="de-DE" altLang="zh-CN" b="1">
              <a:solidFill>
                <a:srgbClr val="3333CC"/>
              </a:solidFill>
            </a:endParaRPr>
          </a:p>
        </p:txBody>
      </p: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858838" y="5459413"/>
            <a:ext cx="969962" cy="179387"/>
            <a:chOff x="2178" y="3408"/>
            <a:chExt cx="611" cy="113"/>
          </a:xfrm>
        </p:grpSpPr>
        <p:sp>
          <p:nvSpPr>
            <p:cNvPr id="33808" name="Oval 38"/>
            <p:cNvSpPr>
              <a:spLocks noChangeArrowheads="1"/>
            </p:cNvSpPr>
            <p:nvPr/>
          </p:nvSpPr>
          <p:spPr bwMode="auto">
            <a:xfrm>
              <a:off x="2178" y="3408"/>
              <a:ext cx="90" cy="1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33809" name="Line 37"/>
            <p:cNvSpPr>
              <a:spLocks noChangeShapeType="1"/>
            </p:cNvSpPr>
            <p:nvPr/>
          </p:nvSpPr>
          <p:spPr bwMode="auto">
            <a:xfrm>
              <a:off x="2200" y="3475"/>
              <a:ext cx="589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7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7" grpId="0" animBg="1" autoUpdateAnimBg="0"/>
      <p:bldP spid="167972" grpId="0" animBg="1" autoUpdateAnimBg="0"/>
      <p:bldP spid="16798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4"/>
          <p:cNvSpPr txBox="1">
            <a:spLocks noChangeArrowheads="1"/>
          </p:cNvSpPr>
          <p:nvPr/>
        </p:nvSpPr>
        <p:spPr bwMode="auto">
          <a:xfrm>
            <a:off x="71438" y="200025"/>
            <a:ext cx="763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 b="1">
                <a:solidFill>
                  <a:srgbClr val="3333CC"/>
                </a:solidFill>
              </a:rPr>
              <a:t>　等效原理使引力场和弯曲的空间联系起来</a:t>
            </a:r>
            <a:endParaRPr kumimoji="1" lang="zh-CN" altLang="de-DE" b="1">
              <a:solidFill>
                <a:srgbClr val="3333CC"/>
              </a:solidFill>
            </a:endParaRPr>
          </a:p>
        </p:txBody>
      </p:sp>
      <p:pic>
        <p:nvPicPr>
          <p:cNvPr id="1689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836613"/>
            <a:ext cx="45370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967" name="Picture 7" descr="bhde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50" y="3789363"/>
            <a:ext cx="31591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968" name="Text Box 8"/>
          <p:cNvSpPr txBox="1">
            <a:spLocks noChangeArrowheads="1"/>
          </p:cNvSpPr>
          <p:nvPr/>
        </p:nvSpPr>
        <p:spPr bwMode="auto">
          <a:xfrm>
            <a:off x="323850" y="800100"/>
            <a:ext cx="3924300" cy="22828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3333CC"/>
                </a:solidFill>
              </a:rPr>
              <a:t>爱因斯坦广义相对论把</a:t>
            </a:r>
            <a:r>
              <a:rPr kumimoji="1" lang="zh-CN" altLang="en-US" b="1">
                <a:solidFill>
                  <a:srgbClr val="CC3300"/>
                </a:solidFill>
              </a:rPr>
              <a:t>非惯性系</a:t>
            </a:r>
            <a:r>
              <a:rPr kumimoji="1" lang="zh-CN" altLang="en-US" b="1">
                <a:solidFill>
                  <a:srgbClr val="3333CC"/>
                </a:solidFill>
              </a:rPr>
              <a:t>、</a:t>
            </a:r>
            <a:r>
              <a:rPr kumimoji="1" lang="zh-CN" altLang="en-US" b="1">
                <a:solidFill>
                  <a:srgbClr val="CC3300"/>
                </a:solidFill>
              </a:rPr>
              <a:t>引力场</a:t>
            </a:r>
            <a:r>
              <a:rPr kumimoji="1" lang="zh-CN" altLang="en-US" b="1">
                <a:solidFill>
                  <a:srgbClr val="3333CC"/>
                </a:solidFill>
              </a:rPr>
              <a:t>和</a:t>
            </a:r>
            <a:r>
              <a:rPr kumimoji="1" lang="zh-CN" altLang="en-US" b="1">
                <a:solidFill>
                  <a:srgbClr val="CC3300"/>
                </a:solidFill>
              </a:rPr>
              <a:t>弯曲空间统一起来</a:t>
            </a:r>
            <a:r>
              <a:rPr kumimoji="1" lang="zh-CN" altLang="en-US" b="1">
                <a:solidFill>
                  <a:srgbClr val="3333CC"/>
                </a:solidFill>
              </a:rPr>
              <a:t>，继承了狭义相对论的合理内容，将相对论物理学推广到非惯性系，同时解决了引力问题。</a:t>
            </a:r>
            <a:endParaRPr kumimoji="1" lang="zh-CN" altLang="de-DE" b="1">
              <a:solidFill>
                <a:srgbClr val="3333CC"/>
              </a:solidFill>
            </a:endParaRPr>
          </a:p>
        </p:txBody>
      </p: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87338" y="3254375"/>
            <a:ext cx="5400675" cy="82232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3333CC"/>
                </a:solidFill>
              </a:rPr>
              <a:t>描述</a:t>
            </a:r>
            <a:r>
              <a:rPr kumimoji="1" lang="zh-CN" altLang="en-US" b="1">
                <a:solidFill>
                  <a:srgbClr val="CC3300"/>
                </a:solidFill>
              </a:rPr>
              <a:t>弯曲空间</a:t>
            </a:r>
            <a:r>
              <a:rPr kumimoji="1" lang="zh-CN" altLang="en-US" b="1">
                <a:solidFill>
                  <a:srgbClr val="3333CC"/>
                </a:solidFill>
              </a:rPr>
              <a:t>的</a:t>
            </a:r>
            <a:r>
              <a:rPr kumimoji="1" lang="zh-CN" altLang="en-US" b="1">
                <a:solidFill>
                  <a:srgbClr val="CC3300"/>
                </a:solidFill>
              </a:rPr>
              <a:t>黎曼几何</a:t>
            </a:r>
            <a:r>
              <a:rPr kumimoji="1" lang="zh-CN" altLang="en-US" b="1">
                <a:solidFill>
                  <a:srgbClr val="3333CC"/>
                </a:solidFill>
              </a:rPr>
              <a:t>成为爱因斯坦建立广义相对论的强有力数学工具。</a:t>
            </a:r>
            <a:endParaRPr kumimoji="1" lang="zh-CN" altLang="de-DE" b="1">
              <a:solidFill>
                <a:srgbClr val="3333CC"/>
              </a:solidFill>
            </a:endParaRP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287338" y="4248150"/>
            <a:ext cx="5400675" cy="19177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3333CC"/>
                </a:solidFill>
              </a:rPr>
              <a:t>在</a:t>
            </a:r>
            <a:r>
              <a:rPr kumimoji="1" lang="zh-CN" altLang="en-US" b="1">
                <a:solidFill>
                  <a:srgbClr val="CC3300"/>
                </a:solidFill>
              </a:rPr>
              <a:t>黎曼空间</a:t>
            </a:r>
            <a:r>
              <a:rPr kumimoji="1" lang="zh-CN" altLang="en-US" b="1">
                <a:solidFill>
                  <a:srgbClr val="3333CC"/>
                </a:solidFill>
              </a:rPr>
              <a:t>建立的</a:t>
            </a:r>
            <a:r>
              <a:rPr kumimoji="1" lang="zh-CN" altLang="en-US" b="1">
                <a:solidFill>
                  <a:srgbClr val="CC3300"/>
                </a:solidFill>
              </a:rPr>
              <a:t>爱因斯坦场方程</a:t>
            </a:r>
            <a:r>
              <a:rPr kumimoji="1" lang="zh-CN" altLang="en-US" b="1">
                <a:solidFill>
                  <a:srgbClr val="3333CC"/>
                </a:solidFill>
              </a:rPr>
              <a:t>，此方程表明</a:t>
            </a:r>
            <a:r>
              <a:rPr kumimoji="1" lang="zh-CN" altLang="en-US" b="1">
                <a:solidFill>
                  <a:srgbClr val="CC3300"/>
                </a:solidFill>
              </a:rPr>
              <a:t>物质和时空是统一的</a:t>
            </a:r>
            <a:r>
              <a:rPr kumimoji="1" lang="zh-CN" altLang="en-US" b="1">
                <a:solidFill>
                  <a:srgbClr val="3333CC"/>
                </a:solidFill>
              </a:rPr>
              <a:t>，由物质的运动及其分布可以决定时空的结构，由已知的时空结构也可以推算出物质的运动。</a:t>
            </a:r>
            <a:endParaRPr kumimoji="1" lang="zh-CN" altLang="de-DE" b="1">
              <a:solidFill>
                <a:srgbClr val="3333CC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8" grpId="0" animBg="1" autoUpdateAnimBg="0"/>
      <p:bldP spid="168969" grpId="0" animBg="1" autoUpdateAnimBg="0"/>
      <p:bldP spid="16897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34925" y="80963"/>
            <a:ext cx="589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</a:rPr>
              <a:t>三、广义相对论的实验验证</a:t>
            </a:r>
          </a:p>
        </p:txBody>
      </p: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250825" y="5984875"/>
            <a:ext cx="763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 b="1">
                <a:solidFill>
                  <a:srgbClr val="3333CC"/>
                </a:solidFill>
              </a:rPr>
              <a:t>　雷达回波的时间延迟</a:t>
            </a:r>
            <a:endParaRPr kumimoji="1" lang="zh-CN" altLang="de-DE" b="1">
              <a:solidFill>
                <a:srgbClr val="3333CC"/>
              </a:solidFill>
            </a:endParaRP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250825" y="44450"/>
            <a:ext cx="8569325" cy="2484438"/>
            <a:chOff x="250825" y="44450"/>
            <a:chExt cx="8569325" cy="2484438"/>
          </a:xfrm>
        </p:grpSpPr>
        <p:sp>
          <p:nvSpPr>
            <p:cNvPr id="35855" name="Text Box 5"/>
            <p:cNvSpPr txBox="1">
              <a:spLocks noChangeArrowheads="1"/>
            </p:cNvSpPr>
            <p:nvPr/>
          </p:nvSpPr>
          <p:spPr bwMode="auto">
            <a:xfrm>
              <a:off x="250825" y="800100"/>
              <a:ext cx="5365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q"/>
              </a:pPr>
              <a:r>
                <a:rPr kumimoji="1" lang="zh-CN" altLang="en-US" b="1">
                  <a:solidFill>
                    <a:srgbClr val="3333CC"/>
                  </a:solidFill>
                </a:rPr>
                <a:t>　引力红移</a:t>
              </a:r>
              <a:endParaRPr kumimoji="1" lang="zh-CN" altLang="de-DE" b="1">
                <a:solidFill>
                  <a:srgbClr val="3333CC"/>
                </a:solidFill>
              </a:endParaRPr>
            </a:p>
          </p:txBody>
        </p:sp>
        <p:pic>
          <p:nvPicPr>
            <p:cNvPr id="35856" name="Picture 16" descr="FG13_0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06" t="1758" r="20065" b="3137"/>
            <a:stretch>
              <a:fillRect/>
            </a:stretch>
          </p:blipFill>
          <p:spPr bwMode="auto">
            <a:xfrm>
              <a:off x="5724525" y="44450"/>
              <a:ext cx="3095625" cy="2484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14"/>
          <p:cNvGrpSpPr>
            <a:grpSpLocks/>
          </p:cNvGrpSpPr>
          <p:nvPr/>
        </p:nvGrpSpPr>
        <p:grpSpPr bwMode="auto">
          <a:xfrm>
            <a:off x="250825" y="2241550"/>
            <a:ext cx="8605838" cy="2663825"/>
            <a:chOff x="250825" y="2241550"/>
            <a:chExt cx="8605838" cy="2663825"/>
          </a:xfrm>
        </p:grpSpPr>
        <p:sp>
          <p:nvSpPr>
            <p:cNvPr id="35850" name="Text Box 6"/>
            <p:cNvSpPr txBox="1">
              <a:spLocks noChangeArrowheads="1"/>
            </p:cNvSpPr>
            <p:nvPr/>
          </p:nvSpPr>
          <p:spPr bwMode="auto">
            <a:xfrm>
              <a:off x="250825" y="2241550"/>
              <a:ext cx="7634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q"/>
              </a:pPr>
              <a:r>
                <a:rPr kumimoji="1" lang="zh-CN" altLang="en-US" b="1">
                  <a:solidFill>
                    <a:srgbClr val="3333CC"/>
                  </a:solidFill>
                </a:rPr>
                <a:t>　引力场中的光线的偏折</a:t>
              </a:r>
              <a:endParaRPr kumimoji="1" lang="zh-CN" altLang="de-DE" b="1">
                <a:solidFill>
                  <a:srgbClr val="3333CC"/>
                </a:solidFill>
              </a:endParaRPr>
            </a:p>
          </p:txBody>
        </p:sp>
        <p:grpSp>
          <p:nvGrpSpPr>
            <p:cNvPr id="35851" name="Group 7"/>
            <p:cNvGrpSpPr>
              <a:grpSpLocks/>
            </p:cNvGrpSpPr>
            <p:nvPr/>
          </p:nvGrpSpPr>
          <p:grpSpPr bwMode="auto">
            <a:xfrm>
              <a:off x="431800" y="2852738"/>
              <a:ext cx="4248150" cy="2035175"/>
              <a:chOff x="1292" y="142"/>
              <a:chExt cx="3153" cy="1282"/>
            </a:xfrm>
          </p:grpSpPr>
          <p:pic>
            <p:nvPicPr>
              <p:cNvPr id="35853" name="Picture 8" descr="bg13m02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2" y="142"/>
                <a:ext cx="3153" cy="1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854" name="Picture 9" descr="pe07677_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5" y="527"/>
                <a:ext cx="540" cy="541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5852" name="Picture 17" descr="Gravity_well_bending_ligh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1388" y="2671763"/>
              <a:ext cx="4105275" cy="2233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285750" y="4986338"/>
            <a:ext cx="8535988" cy="1682750"/>
            <a:chOff x="285750" y="4986338"/>
            <a:chExt cx="8535988" cy="1682750"/>
          </a:xfrm>
        </p:grpSpPr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5750" y="5121275"/>
              <a:ext cx="7634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Char char="q"/>
              </a:pPr>
              <a:r>
                <a:rPr kumimoji="1" lang="zh-CN" altLang="en-US" b="1">
                  <a:solidFill>
                    <a:srgbClr val="3333CC"/>
                  </a:solidFill>
                </a:rPr>
                <a:t>　水星近日点的进动</a:t>
              </a:r>
              <a:endParaRPr kumimoji="1" lang="zh-CN" altLang="de-DE" b="1">
                <a:solidFill>
                  <a:srgbClr val="3333CC"/>
                </a:solidFill>
              </a:endParaRPr>
            </a:p>
          </p:txBody>
        </p:sp>
        <p:pic>
          <p:nvPicPr>
            <p:cNvPr id="35848" name="Picture 13" descr="bg13m02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738" y="4986338"/>
              <a:ext cx="2087562" cy="168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11" descr="qso223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8" t="25903" r="23888" b="27753"/>
            <a:stretch>
              <a:fillRect/>
            </a:stretch>
          </p:blipFill>
          <p:spPr bwMode="auto">
            <a:xfrm>
              <a:off x="6624638" y="5013325"/>
              <a:ext cx="2197100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86072" y="1124744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一、相对性原理和光速不变原理是狭义相对论的两</a:t>
            </a:r>
          </a:p>
          <a:p>
            <a:r>
              <a:rPr lang="zh-CN" altLang="en-US" sz="2800" b="1">
                <a:solidFill>
                  <a:schemeClr val="accent2"/>
                </a:solidFill>
              </a:rPr>
              <a:t>       条基本原理</a:t>
            </a:r>
            <a:r>
              <a:rPr lang="en-US" altLang="zh-CN" sz="2800" b="1">
                <a:solidFill>
                  <a:schemeClr val="accent2"/>
                </a:solidFill>
              </a:rPr>
              <a:t>; </a:t>
            </a:r>
            <a:r>
              <a:rPr lang="zh-CN" altLang="en-US" sz="2800" b="1">
                <a:solidFill>
                  <a:schemeClr val="accent2"/>
                </a:solidFill>
              </a:rPr>
              <a:t>记住并理解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86072" y="2132013"/>
            <a:ext cx="853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二、洛仑兹变换是相对论时空观的具体体现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由它可</a:t>
            </a:r>
          </a:p>
          <a:p>
            <a:r>
              <a:rPr lang="zh-CN" altLang="en-US" sz="2800" b="1">
                <a:solidFill>
                  <a:schemeClr val="accent2"/>
                </a:solidFill>
              </a:rPr>
              <a:t>       推出速度变换式</a:t>
            </a:r>
            <a:r>
              <a:rPr lang="en-US" altLang="zh-CN" sz="2800" b="1">
                <a:solidFill>
                  <a:schemeClr val="accent2"/>
                </a:solidFill>
              </a:rPr>
              <a:t>; </a:t>
            </a:r>
            <a:r>
              <a:rPr lang="zh-CN" altLang="en-US" sz="2800" b="1">
                <a:solidFill>
                  <a:schemeClr val="accent2"/>
                </a:solidFill>
              </a:rPr>
              <a:t>这两个变换式是研究许多问题</a:t>
            </a:r>
          </a:p>
          <a:p>
            <a:r>
              <a:rPr lang="zh-CN" altLang="en-US" sz="2800" b="1">
                <a:solidFill>
                  <a:schemeClr val="accent2"/>
                </a:solidFill>
              </a:rPr>
              <a:t>       的依据</a:t>
            </a:r>
            <a:r>
              <a:rPr lang="en-US" altLang="zh-CN" sz="2800" b="1">
                <a:solidFill>
                  <a:schemeClr val="accent2"/>
                </a:solidFill>
              </a:rPr>
              <a:t>; </a:t>
            </a:r>
            <a:r>
              <a:rPr lang="zh-CN" altLang="en-US" sz="2800" b="1">
                <a:solidFill>
                  <a:schemeClr val="accent2"/>
                </a:solidFill>
              </a:rPr>
              <a:t>记住并学会应用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286072" y="3501008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三、应用洛仑兹变换式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讨论了四个问题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14672" y="4077072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1.</a:t>
            </a:r>
            <a:r>
              <a:rPr lang="zh-CN" altLang="en-US" sz="2800" b="1">
                <a:solidFill>
                  <a:schemeClr val="accent2"/>
                </a:solidFill>
              </a:rPr>
              <a:t>同时的相对性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539552" y="4800600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2.</a:t>
            </a:r>
            <a:r>
              <a:rPr lang="zh-CN" altLang="en-US" sz="2800" b="1">
                <a:solidFill>
                  <a:schemeClr val="accent2"/>
                </a:solidFill>
              </a:rPr>
              <a:t>固有时最短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4064273" y="4702175"/>
          <a:ext cx="27574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279360" progId="Equation.3">
                  <p:embed/>
                </p:oleObj>
              </mc:Choice>
              <mc:Fallback>
                <p:oleObj name="Equation" r:id="rId2" imgW="1079280" imgH="279360" progId="Equation.3">
                  <p:embed/>
                  <p:pic>
                    <p:nvPicPr>
                      <p:cNvPr id="716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273" y="4702175"/>
                        <a:ext cx="2757487" cy="7080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AutoShape 11"/>
          <p:cNvSpPr>
            <a:spLocks noChangeArrowheads="1"/>
          </p:cNvSpPr>
          <p:nvPr/>
        </p:nvSpPr>
        <p:spPr bwMode="auto">
          <a:xfrm>
            <a:off x="1347664" y="5798676"/>
            <a:ext cx="3316288" cy="942692"/>
          </a:xfrm>
          <a:prstGeom prst="wedgeRoundRectCallout">
            <a:avLst>
              <a:gd name="adj1" fmla="val 36875"/>
              <a:gd name="adj2" fmla="val -10359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原时：同一点处两事件的</a:t>
            </a:r>
            <a:r>
              <a:rPr lang="zh-CN" altLang="en-US" sz="2800" b="1">
                <a:solidFill>
                  <a:schemeClr val="accent2"/>
                </a:solidFill>
                <a:ea typeface="华文新魏" panose="02010800040101010101" pitchFamily="2" charset="-122"/>
              </a:rPr>
              <a:t>时间间隔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5450160" y="5733256"/>
            <a:ext cx="2362200" cy="533400"/>
          </a:xfrm>
          <a:prstGeom prst="wedgeRoundRectCallout">
            <a:avLst>
              <a:gd name="adj1" fmla="val -70968"/>
              <a:gd name="adj2" fmla="val -13422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  <a:ea typeface="华文新魏" panose="02010800040101010101" pitchFamily="2" charset="-122"/>
              </a:rPr>
              <a:t>运动时间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80685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4000" b="1" kern="1200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狭义相对论小结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81085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684" grpId="0" autoUpdateAnimBg="0"/>
      <p:bldP spid="71685" grpId="0" autoUpdateAnimBg="0"/>
      <p:bldP spid="71686" grpId="0" autoUpdateAnimBg="0"/>
      <p:bldP spid="71687" grpId="0" autoUpdateAnimBg="0"/>
      <p:bldP spid="71691" grpId="0" animBg="1" autoUpdateAnimBg="0"/>
      <p:bldP spid="7169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67544" y="423144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3.</a:t>
            </a:r>
            <a:r>
              <a:rPr lang="zh-CN" altLang="en-US" sz="2800" b="1">
                <a:solidFill>
                  <a:schemeClr val="accent2"/>
                </a:solidFill>
              </a:rPr>
              <a:t>固有长度最长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4010744" y="332656"/>
          <a:ext cx="2774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279360" progId="Equation.3">
                  <p:embed/>
                </p:oleObj>
              </mc:Choice>
              <mc:Fallback>
                <p:oleObj name="Equation" r:id="rId2" imgW="1104840" imgH="279360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744" y="332656"/>
                        <a:ext cx="2774950" cy="698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5229944" y="1323256"/>
            <a:ext cx="2438400" cy="1058208"/>
          </a:xfrm>
          <a:prstGeom prst="wedgeRoundRectCallout">
            <a:avLst>
              <a:gd name="adj1" fmla="val -61733"/>
              <a:gd name="adj2" fmla="val -848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同时或不同时测量的</a:t>
            </a:r>
            <a:r>
              <a:rPr lang="zh-CN" altLang="en-US" sz="2800" b="1">
                <a:solidFill>
                  <a:schemeClr val="accent2"/>
                </a:solidFill>
                <a:ea typeface="华文新魏" panose="02010800040101010101" pitchFamily="2" charset="-122"/>
              </a:rPr>
              <a:t>静长度</a:t>
            </a:r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1419944" y="1323256"/>
            <a:ext cx="2945904" cy="1058208"/>
          </a:xfrm>
          <a:prstGeom prst="wedgeRoundRectCallout">
            <a:avLst>
              <a:gd name="adj1" fmla="val 41565"/>
              <a:gd name="adj2" fmla="val -8941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chemeClr val="accent2"/>
                </a:solidFill>
              </a:rPr>
              <a:t>沿运动方向同时测量的</a:t>
            </a:r>
            <a:r>
              <a:rPr lang="zh-CN" altLang="en-US" sz="2800" b="1">
                <a:solidFill>
                  <a:schemeClr val="accent2"/>
                </a:solidFill>
                <a:ea typeface="华文新魏" panose="02010800040101010101" pitchFamily="2" charset="-122"/>
              </a:rPr>
              <a:t>运动长度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457200" y="2564904"/>
            <a:ext cx="8229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4.</a:t>
            </a:r>
            <a:r>
              <a:rPr lang="zh-CN" altLang="en-US" sz="2800" b="1">
                <a:solidFill>
                  <a:schemeClr val="accent2"/>
                </a:solidFill>
              </a:rPr>
              <a:t>速度变换式给出了同一质点在两个惯性系中的变</a:t>
            </a:r>
          </a:p>
          <a:p>
            <a:r>
              <a:rPr lang="zh-CN" altLang="en-US" sz="2800" b="1">
                <a:solidFill>
                  <a:schemeClr val="accent2"/>
                </a:solidFill>
              </a:rPr>
              <a:t>   换关系</a:t>
            </a:r>
            <a:r>
              <a:rPr lang="en-US" altLang="zh-CN" sz="2800" b="1">
                <a:solidFill>
                  <a:schemeClr val="accent2"/>
                </a:solidFill>
              </a:rPr>
              <a:t>; </a:t>
            </a:r>
            <a:r>
              <a:rPr lang="zh-CN" altLang="en-US" sz="2800" b="1">
                <a:solidFill>
                  <a:schemeClr val="accent2"/>
                </a:solidFill>
              </a:rPr>
              <a:t>应用时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首先选定两个惯性系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分析质点</a:t>
            </a:r>
          </a:p>
          <a:p>
            <a:r>
              <a:rPr lang="zh-CN" altLang="en-US" sz="2800" b="1">
                <a:solidFill>
                  <a:schemeClr val="accent2"/>
                </a:solidFill>
              </a:rPr>
              <a:t>   相对两惯性系的速度及两惯性系相对运动的速度</a:t>
            </a:r>
            <a:r>
              <a:rPr lang="en-US" altLang="zh-CN" sz="2800" b="1">
                <a:solidFill>
                  <a:schemeClr val="accent2"/>
                </a:solidFill>
              </a:rPr>
              <a:t>,</a:t>
            </a:r>
          </a:p>
          <a:p>
            <a:r>
              <a:rPr lang="en-US" altLang="zh-CN" sz="2800" b="1">
                <a:solidFill>
                  <a:schemeClr val="accent2"/>
                </a:solidFill>
              </a:rPr>
              <a:t>   </a:t>
            </a:r>
            <a:r>
              <a:rPr lang="zh-CN" altLang="en-US" sz="2800" b="1">
                <a:solidFill>
                  <a:schemeClr val="accent2"/>
                </a:solidFill>
              </a:rPr>
              <a:t>而后用速度变换式</a:t>
            </a:r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28600" y="4495800"/>
            <a:ext cx="8458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四、在相对论动力学中</a:t>
            </a:r>
            <a:r>
              <a:rPr lang="en-US" altLang="zh-CN" sz="2800" b="1">
                <a:solidFill>
                  <a:schemeClr val="accent2"/>
                </a:solidFill>
              </a:rPr>
              <a:t>, </a:t>
            </a:r>
            <a:r>
              <a:rPr lang="zh-CN" altLang="en-US" sz="2800" b="1">
                <a:solidFill>
                  <a:schemeClr val="accent2"/>
                </a:solidFill>
              </a:rPr>
              <a:t>质速关系、能量与动量关系</a:t>
            </a:r>
          </a:p>
          <a:p>
            <a:r>
              <a:rPr lang="zh-CN" altLang="en-US" sz="2800" b="1">
                <a:solidFill>
                  <a:schemeClr val="accent2"/>
                </a:solidFill>
              </a:rPr>
              <a:t>      和质能关系是重点</a:t>
            </a:r>
            <a:r>
              <a:rPr lang="en-US" altLang="zh-CN" sz="2800" b="1">
                <a:solidFill>
                  <a:schemeClr val="accent2"/>
                </a:solidFill>
              </a:rPr>
              <a:t>; </a:t>
            </a:r>
            <a:r>
              <a:rPr lang="zh-CN" altLang="en-US" sz="2800" b="1">
                <a:solidFill>
                  <a:schemeClr val="accent2"/>
                </a:solidFill>
              </a:rPr>
              <a:t>记住并学会应用</a:t>
            </a: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839788" y="5507038"/>
          <a:ext cx="2560637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431640" progId="Equation.DSMT4">
                  <p:embed/>
                </p:oleObj>
              </mc:Choice>
              <mc:Fallback>
                <p:oleObj name="Equation" r:id="rId4" imgW="1054080" imgH="431640" progId="Equation.DSMT4">
                  <p:embed/>
                  <p:pic>
                    <p:nvPicPr>
                      <p:cNvPr id="727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5507038"/>
                        <a:ext cx="2560637" cy="10461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6938963" y="5721350"/>
          <a:ext cx="1482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727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5721350"/>
                        <a:ext cx="1482725" cy="527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3665538" y="5699125"/>
          <a:ext cx="28844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241200" progId="Equation.DSMT4">
                  <p:embed/>
                </p:oleObj>
              </mc:Choice>
              <mc:Fallback>
                <p:oleObj name="Equation" r:id="rId8" imgW="1117440" imgH="241200" progId="Equation.DSMT4">
                  <p:embed/>
                  <p:pic>
                    <p:nvPicPr>
                      <p:cNvPr id="727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5699125"/>
                        <a:ext cx="2884487" cy="6191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151015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 autoUpdateAnimBg="0"/>
      <p:bldP spid="72709" grpId="0" animBg="1" autoUpdateAnimBg="0"/>
      <p:bldP spid="72710" grpId="0" autoUpdateAnimBg="0"/>
      <p:bldP spid="727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Text Box 7"/>
          <p:cNvSpPr txBox="1">
            <a:spLocks noChangeArrowheads="1"/>
          </p:cNvSpPr>
          <p:nvPr/>
        </p:nvSpPr>
        <p:spPr bwMode="auto">
          <a:xfrm>
            <a:off x="2590800" y="2801938"/>
            <a:ext cx="3041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斯坦福加速器全貌</a:t>
            </a:r>
          </a:p>
        </p:txBody>
      </p:sp>
      <p:grpSp>
        <p:nvGrpSpPr>
          <p:cNvPr id="5" name="Group 149"/>
          <p:cNvGrpSpPr>
            <a:grpSpLocks/>
          </p:cNvGrpSpPr>
          <p:nvPr/>
        </p:nvGrpSpPr>
        <p:grpSpPr bwMode="auto">
          <a:xfrm>
            <a:off x="1219200" y="1600200"/>
            <a:ext cx="7620000" cy="1066800"/>
            <a:chOff x="768" y="1008"/>
            <a:chExt cx="4800" cy="672"/>
          </a:xfrm>
        </p:grpSpPr>
        <p:sp>
          <p:nvSpPr>
            <p:cNvPr id="2059" name="Oval 3"/>
            <p:cNvSpPr>
              <a:spLocks noChangeArrowheads="1"/>
            </p:cNvSpPr>
            <p:nvPr/>
          </p:nvSpPr>
          <p:spPr bwMode="auto">
            <a:xfrm flipV="1">
              <a:off x="864" y="110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7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0" name="Oval 4"/>
            <p:cNvSpPr>
              <a:spLocks noChangeArrowheads="1"/>
            </p:cNvSpPr>
            <p:nvPr/>
          </p:nvSpPr>
          <p:spPr bwMode="auto">
            <a:xfrm flipV="1">
              <a:off x="864" y="1104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87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61" name="Group 11"/>
            <p:cNvGrpSpPr>
              <a:grpSpLocks/>
            </p:cNvGrpSpPr>
            <p:nvPr/>
          </p:nvGrpSpPr>
          <p:grpSpPr bwMode="auto">
            <a:xfrm>
              <a:off x="768" y="1008"/>
              <a:ext cx="4308" cy="672"/>
              <a:chOff x="672" y="192"/>
              <a:chExt cx="4308" cy="672"/>
            </a:xfrm>
          </p:grpSpPr>
          <p:grpSp>
            <p:nvGrpSpPr>
              <p:cNvPr id="2071" name="Group 12"/>
              <p:cNvGrpSpPr>
                <a:grpSpLocks/>
              </p:cNvGrpSpPr>
              <p:nvPr/>
            </p:nvGrpSpPr>
            <p:grpSpPr bwMode="auto">
              <a:xfrm>
                <a:off x="672" y="192"/>
                <a:ext cx="4272" cy="672"/>
                <a:chOff x="672" y="192"/>
                <a:chExt cx="4272" cy="672"/>
              </a:xfrm>
            </p:grpSpPr>
            <p:grpSp>
              <p:nvGrpSpPr>
                <p:cNvPr id="2073" name="Group 13"/>
                <p:cNvGrpSpPr>
                  <a:grpSpLocks/>
                </p:cNvGrpSpPr>
                <p:nvPr/>
              </p:nvGrpSpPr>
              <p:grpSpPr bwMode="auto">
                <a:xfrm>
                  <a:off x="672" y="192"/>
                  <a:ext cx="4272" cy="336"/>
                  <a:chOff x="528" y="3552"/>
                  <a:chExt cx="4272" cy="336"/>
                </a:xfrm>
              </p:grpSpPr>
              <p:grpSp>
                <p:nvGrpSpPr>
                  <p:cNvPr id="2087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528" y="3552"/>
                    <a:ext cx="1200" cy="336"/>
                    <a:chOff x="1680" y="1056"/>
                    <a:chExt cx="1200" cy="336"/>
                  </a:xfrm>
                </p:grpSpPr>
                <p:sp>
                  <p:nvSpPr>
                    <p:cNvPr id="121871" name="Oval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056"/>
                      <a:ext cx="144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grpSp>
                  <p:nvGrpSpPr>
                    <p:cNvPr id="2108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1104"/>
                      <a:ext cx="1200" cy="288"/>
                      <a:chOff x="1680" y="1104"/>
                      <a:chExt cx="1200" cy="288"/>
                    </a:xfrm>
                  </p:grpSpPr>
                  <p:sp>
                    <p:nvSpPr>
                      <p:cNvPr id="121873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1104"/>
                        <a:ext cx="96" cy="288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21874" name="Rectangle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1104"/>
                        <a:ext cx="1104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21875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104"/>
                        <a:ext cx="96" cy="288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</p:grpSp>
                <p:sp>
                  <p:nvSpPr>
                    <p:cNvPr id="121876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056"/>
                      <a:ext cx="144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8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584" y="3552"/>
                    <a:ext cx="1200" cy="336"/>
                    <a:chOff x="1680" y="1056"/>
                    <a:chExt cx="1200" cy="336"/>
                  </a:xfrm>
                </p:grpSpPr>
                <p:sp>
                  <p:nvSpPr>
                    <p:cNvPr id="121878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056"/>
                      <a:ext cx="144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grpSp>
                  <p:nvGrpSpPr>
                    <p:cNvPr id="2102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1104"/>
                      <a:ext cx="1200" cy="288"/>
                      <a:chOff x="1680" y="1104"/>
                      <a:chExt cx="1200" cy="288"/>
                    </a:xfrm>
                  </p:grpSpPr>
                  <p:sp>
                    <p:nvSpPr>
                      <p:cNvPr id="121880" name="Oval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1104"/>
                        <a:ext cx="96" cy="288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21881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1104"/>
                        <a:ext cx="1104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21882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104"/>
                        <a:ext cx="96" cy="288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</p:grpSp>
                <p:sp>
                  <p:nvSpPr>
                    <p:cNvPr id="121883" name="Oval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056"/>
                      <a:ext cx="144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grpSp>
                <p:nvGrpSpPr>
                  <p:cNvPr id="2089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640" y="3552"/>
                    <a:ext cx="1200" cy="336"/>
                    <a:chOff x="1680" y="1056"/>
                    <a:chExt cx="1200" cy="336"/>
                  </a:xfrm>
                </p:grpSpPr>
                <p:sp>
                  <p:nvSpPr>
                    <p:cNvPr id="121885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056"/>
                      <a:ext cx="144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grpSp>
                  <p:nvGrpSpPr>
                    <p:cNvPr id="2096" name="Group 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1104"/>
                      <a:ext cx="1200" cy="288"/>
                      <a:chOff x="1680" y="1104"/>
                      <a:chExt cx="1200" cy="288"/>
                    </a:xfrm>
                  </p:grpSpPr>
                  <p:sp>
                    <p:nvSpPr>
                      <p:cNvPr id="121887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1104"/>
                        <a:ext cx="96" cy="288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21888" name="Rectangle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1104"/>
                        <a:ext cx="1104" cy="2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  <p:sp>
                    <p:nvSpPr>
                      <p:cNvPr id="121889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84" y="1104"/>
                        <a:ext cx="96" cy="288"/>
                      </a:xfrm>
                      <a:prstGeom prst="ellipse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chemeClr val="accent1">
                              <a:gamma/>
                              <a:shade val="3725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zh-CN" altLang="en-US"/>
                      </a:p>
                    </p:txBody>
                  </p:sp>
                </p:grpSp>
                <p:sp>
                  <p:nvSpPr>
                    <p:cNvPr id="121890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36" y="1056"/>
                      <a:ext cx="144" cy="33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  <p:sp>
                <p:nvSpPr>
                  <p:cNvPr id="12189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552"/>
                    <a:ext cx="132" cy="33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1"/>
                      </a:gs>
                      <a:gs pos="50000">
                        <a:schemeClr val="accent1">
                          <a:gamma/>
                          <a:shade val="37255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5400000" scaled="1"/>
                  </a:gradFill>
                  <a:ln w="571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zh-CN" altLang="en-US"/>
                  </a:p>
                </p:txBody>
              </p:sp>
              <p:grpSp>
                <p:nvGrpSpPr>
                  <p:cNvPr id="2091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696" y="3600"/>
                    <a:ext cx="1104" cy="288"/>
                    <a:chOff x="1680" y="1104"/>
                    <a:chExt cx="1200" cy="288"/>
                  </a:xfrm>
                </p:grpSpPr>
                <p:sp>
                  <p:nvSpPr>
                    <p:cNvPr id="121893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1104"/>
                      <a:ext cx="96" cy="288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189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1104"/>
                      <a:ext cx="1104" cy="288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  <p:sp>
                  <p:nvSpPr>
                    <p:cNvPr id="121895" name="Oval 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84" y="1104"/>
                      <a:ext cx="96" cy="288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chemeClr val="accent1"/>
                        </a:gs>
                        <a:gs pos="50000">
                          <a:schemeClr val="accent1">
                            <a:gamma/>
                            <a:shade val="3725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zh-CN" altLang="en-US"/>
                    </a:p>
                  </p:txBody>
                </p:sp>
              </p:grpSp>
            </p:grpSp>
            <p:sp>
              <p:nvSpPr>
                <p:cNvPr id="2074" name="Line 40"/>
                <p:cNvSpPr>
                  <a:spLocks noChangeShapeType="1"/>
                </p:cNvSpPr>
                <p:nvPr/>
              </p:nvSpPr>
              <p:spPr bwMode="auto">
                <a:xfrm>
                  <a:off x="720" y="5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5" name="Line 41"/>
                <p:cNvSpPr>
                  <a:spLocks noChangeShapeType="1"/>
                </p:cNvSpPr>
                <p:nvPr/>
              </p:nvSpPr>
              <p:spPr bwMode="auto">
                <a:xfrm>
                  <a:off x="2832" y="5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6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5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7" name="Line 43"/>
                <p:cNvSpPr>
                  <a:spLocks noChangeShapeType="1"/>
                </p:cNvSpPr>
                <p:nvPr/>
              </p:nvSpPr>
              <p:spPr bwMode="auto">
                <a:xfrm>
                  <a:off x="4896" y="5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8" name="Line 44"/>
                <p:cNvSpPr>
                  <a:spLocks noChangeShapeType="1"/>
                </p:cNvSpPr>
                <p:nvPr/>
              </p:nvSpPr>
              <p:spPr bwMode="auto">
                <a:xfrm>
                  <a:off x="1776" y="52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" name="Line 45"/>
                <p:cNvSpPr>
                  <a:spLocks noChangeShapeType="1"/>
                </p:cNvSpPr>
                <p:nvPr/>
              </p:nvSpPr>
              <p:spPr bwMode="auto">
                <a:xfrm>
                  <a:off x="720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0" name="Line 46"/>
                <p:cNvSpPr>
                  <a:spLocks noChangeShapeType="1"/>
                </p:cNvSpPr>
                <p:nvPr/>
              </p:nvSpPr>
              <p:spPr bwMode="auto">
                <a:xfrm>
                  <a:off x="1536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1" name="Line 47"/>
                <p:cNvSpPr>
                  <a:spLocks noChangeShapeType="1"/>
                </p:cNvSpPr>
                <p:nvPr/>
              </p:nvSpPr>
              <p:spPr bwMode="auto">
                <a:xfrm>
                  <a:off x="1728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2" name="Line 48"/>
                <p:cNvSpPr>
                  <a:spLocks noChangeShapeType="1"/>
                </p:cNvSpPr>
                <p:nvPr/>
              </p:nvSpPr>
              <p:spPr bwMode="auto">
                <a:xfrm>
                  <a:off x="2592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3" name="Line 49"/>
                <p:cNvSpPr>
                  <a:spLocks noChangeShapeType="1"/>
                </p:cNvSpPr>
                <p:nvPr/>
              </p:nvSpPr>
              <p:spPr bwMode="auto">
                <a:xfrm>
                  <a:off x="3936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4" name="Line 50"/>
                <p:cNvSpPr>
                  <a:spLocks noChangeShapeType="1"/>
                </p:cNvSpPr>
                <p:nvPr/>
              </p:nvSpPr>
              <p:spPr bwMode="auto">
                <a:xfrm>
                  <a:off x="4656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5" name="Line 51"/>
                <p:cNvSpPr>
                  <a:spLocks noChangeShapeType="1"/>
                </p:cNvSpPr>
                <p:nvPr/>
              </p:nvSpPr>
              <p:spPr bwMode="auto">
                <a:xfrm>
                  <a:off x="2832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6" name="Line 52"/>
                <p:cNvSpPr>
                  <a:spLocks noChangeShapeType="1"/>
                </p:cNvSpPr>
                <p:nvPr/>
              </p:nvSpPr>
              <p:spPr bwMode="auto">
                <a:xfrm>
                  <a:off x="3696" y="67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050" name="Object 79"/>
                <p:cNvGraphicFramePr>
                  <a:graphicFrameLocks noChangeAspect="1"/>
                </p:cNvGraphicFramePr>
                <p:nvPr/>
              </p:nvGraphicFramePr>
              <p:xfrm>
                <a:off x="912" y="528"/>
                <a:ext cx="748" cy="2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2" imgW="1079640" imgH="394200" progId="Equation.3">
                        <p:embed/>
                      </p:oleObj>
                    </mc:Choice>
                    <mc:Fallback>
                      <p:oleObj name="公式" r:id="rId2" imgW="1079640" imgH="394200" progId="Equation.3">
                        <p:embed/>
                        <p:pic>
                          <p:nvPicPr>
                            <p:cNvPr id="2050" name="Object 7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2" y="528"/>
                              <a:ext cx="748" cy="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1" name="Object 80"/>
                <p:cNvGraphicFramePr>
                  <a:graphicFrameLocks noChangeAspect="1"/>
                </p:cNvGraphicFramePr>
                <p:nvPr/>
              </p:nvGraphicFramePr>
              <p:xfrm>
                <a:off x="4032" y="528"/>
                <a:ext cx="748" cy="2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4" imgW="1079640" imgH="394200" progId="Equation.3">
                        <p:embed/>
                      </p:oleObj>
                    </mc:Choice>
                    <mc:Fallback>
                      <p:oleObj name="公式" r:id="rId4" imgW="1079640" imgH="394200" progId="Equation.3">
                        <p:embed/>
                        <p:pic>
                          <p:nvPicPr>
                            <p:cNvPr id="2051" name="Object 8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2" y="528"/>
                              <a:ext cx="748" cy="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2" name="Object 81"/>
                <p:cNvGraphicFramePr>
                  <a:graphicFrameLocks noChangeAspect="1"/>
                </p:cNvGraphicFramePr>
                <p:nvPr/>
              </p:nvGraphicFramePr>
              <p:xfrm>
                <a:off x="3024" y="528"/>
                <a:ext cx="748" cy="2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1079640" imgH="394200" progId="Equation.3">
                        <p:embed/>
                      </p:oleObj>
                    </mc:Choice>
                    <mc:Fallback>
                      <p:oleObj name="公式" r:id="rId6" imgW="1079640" imgH="394200" progId="Equation.3">
                        <p:embed/>
                        <p:pic>
                          <p:nvPicPr>
                            <p:cNvPr id="2052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528"/>
                              <a:ext cx="748" cy="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3" name="Object 82"/>
                <p:cNvGraphicFramePr>
                  <a:graphicFrameLocks noChangeAspect="1"/>
                </p:cNvGraphicFramePr>
                <p:nvPr/>
              </p:nvGraphicFramePr>
              <p:xfrm>
                <a:off x="1968" y="528"/>
                <a:ext cx="748" cy="27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1079640" imgH="394200" progId="Equation.3">
                        <p:embed/>
                      </p:oleObj>
                    </mc:Choice>
                    <mc:Fallback>
                      <p:oleObj name="公式" r:id="rId8" imgW="1079640" imgH="394200" progId="Equation.3">
                        <p:embed/>
                        <p:pic>
                          <p:nvPicPr>
                            <p:cNvPr id="2053" name="Object 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68" y="528"/>
                              <a:ext cx="748" cy="27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072" name="Oval 57"/>
              <p:cNvSpPr>
                <a:spLocks noChangeArrowheads="1"/>
              </p:cNvSpPr>
              <p:nvPr/>
            </p:nvSpPr>
            <p:spPr bwMode="auto">
              <a:xfrm>
                <a:off x="4848" y="192"/>
                <a:ext cx="132" cy="336"/>
              </a:xfrm>
              <a:prstGeom prst="ellipse">
                <a:avLst/>
              </a:prstGeom>
              <a:gradFill rotWithShape="0">
                <a:gsLst>
                  <a:gs pos="0">
                    <a:srgbClr val="FFFF00"/>
                  </a:gs>
                  <a:gs pos="50000">
                    <a:srgbClr val="5F5F00"/>
                  </a:gs>
                  <a:gs pos="100000">
                    <a:srgbClr val="FFFF00"/>
                  </a:gs>
                </a:gsLst>
                <a:lin ang="5400000" scaled="1"/>
              </a:gra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62" name="Group 58"/>
            <p:cNvGrpSpPr>
              <a:grpSpLocks/>
            </p:cNvGrpSpPr>
            <p:nvPr/>
          </p:nvGrpSpPr>
          <p:grpSpPr bwMode="auto">
            <a:xfrm>
              <a:off x="4992" y="1104"/>
              <a:ext cx="576" cy="192"/>
              <a:chOff x="4896" y="240"/>
              <a:chExt cx="576" cy="192"/>
            </a:xfrm>
          </p:grpSpPr>
          <p:sp>
            <p:nvSpPr>
              <p:cNvPr id="2069" name="Oval 59"/>
              <p:cNvSpPr>
                <a:spLocks noChangeArrowheads="1"/>
              </p:cNvSpPr>
              <p:nvPr/>
            </p:nvSpPr>
            <p:spPr bwMode="auto">
              <a:xfrm flipV="1">
                <a:off x="5280" y="24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7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70" name="Line 60"/>
              <p:cNvSpPr>
                <a:spLocks noChangeShapeType="1"/>
              </p:cNvSpPr>
              <p:nvPr/>
            </p:nvSpPr>
            <p:spPr bwMode="auto">
              <a:xfrm>
                <a:off x="4896" y="3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63" name="Group 61"/>
            <p:cNvGrpSpPr>
              <a:grpSpLocks/>
            </p:cNvGrpSpPr>
            <p:nvPr/>
          </p:nvGrpSpPr>
          <p:grpSpPr bwMode="auto">
            <a:xfrm>
              <a:off x="4992" y="1104"/>
              <a:ext cx="576" cy="192"/>
              <a:chOff x="4896" y="240"/>
              <a:chExt cx="576" cy="192"/>
            </a:xfrm>
          </p:grpSpPr>
          <p:sp>
            <p:nvSpPr>
              <p:cNvPr id="2067" name="Oval 62"/>
              <p:cNvSpPr>
                <a:spLocks noChangeArrowheads="1"/>
              </p:cNvSpPr>
              <p:nvPr/>
            </p:nvSpPr>
            <p:spPr bwMode="auto">
              <a:xfrm flipV="1">
                <a:off x="5280" y="24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7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8" name="Line 63"/>
              <p:cNvSpPr>
                <a:spLocks noChangeShapeType="1"/>
              </p:cNvSpPr>
              <p:nvPr/>
            </p:nvSpPr>
            <p:spPr bwMode="auto">
              <a:xfrm>
                <a:off x="4896" y="3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64" name="Group 64"/>
            <p:cNvGrpSpPr>
              <a:grpSpLocks/>
            </p:cNvGrpSpPr>
            <p:nvPr/>
          </p:nvGrpSpPr>
          <p:grpSpPr bwMode="auto">
            <a:xfrm>
              <a:off x="4992" y="1104"/>
              <a:ext cx="576" cy="192"/>
              <a:chOff x="4896" y="240"/>
              <a:chExt cx="576" cy="192"/>
            </a:xfrm>
          </p:grpSpPr>
          <p:sp>
            <p:nvSpPr>
              <p:cNvPr id="2065" name="Oval 65"/>
              <p:cNvSpPr>
                <a:spLocks noChangeArrowheads="1"/>
              </p:cNvSpPr>
              <p:nvPr/>
            </p:nvSpPr>
            <p:spPr bwMode="auto">
              <a:xfrm flipV="1">
                <a:off x="5280" y="240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0000"/>
                  </a:gs>
                  <a:gs pos="100000">
                    <a:srgbClr val="87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6" name="Line 66"/>
              <p:cNvSpPr>
                <a:spLocks noChangeShapeType="1"/>
              </p:cNvSpPr>
              <p:nvPr/>
            </p:nvSpPr>
            <p:spPr bwMode="auto">
              <a:xfrm>
                <a:off x="4896" y="3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Group 67"/>
          <p:cNvGrpSpPr>
            <a:grpSpLocks/>
          </p:cNvGrpSpPr>
          <p:nvPr/>
        </p:nvGrpSpPr>
        <p:grpSpPr bwMode="auto">
          <a:xfrm>
            <a:off x="457200" y="381000"/>
            <a:ext cx="7556500" cy="971550"/>
            <a:chOff x="96" y="2913"/>
            <a:chExt cx="4760" cy="612"/>
          </a:xfrm>
        </p:grpSpPr>
        <p:sp>
          <p:nvSpPr>
            <p:cNvPr id="2057" name="Text Box 68"/>
            <p:cNvSpPr txBox="1">
              <a:spLocks noChangeArrowheads="1"/>
            </p:cNvSpPr>
            <p:nvPr/>
          </p:nvSpPr>
          <p:spPr bwMode="auto">
            <a:xfrm>
              <a:off x="240" y="2913"/>
              <a:ext cx="46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人们曾在美国斯坦福直线加速器中加速电子，</a:t>
              </a:r>
            </a:p>
          </p:txBody>
        </p:sp>
        <p:sp>
          <p:nvSpPr>
            <p:cNvPr id="2058" name="Rectangle 69"/>
            <p:cNvSpPr>
              <a:spLocks noChangeArrowheads="1"/>
            </p:cNvSpPr>
            <p:nvPr/>
          </p:nvSpPr>
          <p:spPr bwMode="auto">
            <a:xfrm>
              <a:off x="96" y="3198"/>
              <a:ext cx="39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  加速器全长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2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英里，每米加以七百万伏</a:t>
              </a:r>
            </a:p>
          </p:txBody>
        </p:sp>
      </p:grpSp>
      <p:pic>
        <p:nvPicPr>
          <p:cNvPr id="1026" name="Picture 2" descr="科学网—[小资料，小科普] 直线加速器，辐射损失极微弱 - 杨正瓴的博文">
            <a:extLst>
              <a:ext uri="{FF2B5EF4-FFF2-40B4-BE49-F238E27FC236}">
                <a16:creationId xmlns:a16="http://schemas.microsoft.com/office/drawing/2014/main" id="{A6B7E083-0F4E-05BF-8C7E-D4E7D953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80" y="3400433"/>
            <a:ext cx="3752850" cy="33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0" y="928571"/>
            <a:ext cx="48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第十九、二十次作业：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0" y="20077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第一章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from 1-16 to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1-22,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24, 25, 26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0" y="49896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第十周单元测试和作业，参与讨论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40" y="3587300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252413"/>
            <a:ext cx="7799388" cy="1231900"/>
            <a:chOff x="192" y="48"/>
            <a:chExt cx="4913" cy="776"/>
          </a:xfrm>
        </p:grpSpPr>
        <p:sp>
          <p:nvSpPr>
            <p:cNvPr id="3087" name="Text Box 2"/>
            <p:cNvSpPr txBox="1">
              <a:spLocks noChangeArrowheads="1"/>
            </p:cNvSpPr>
            <p:nvPr/>
          </p:nvSpPr>
          <p:spPr bwMode="auto">
            <a:xfrm>
              <a:off x="192" y="60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依经典理论电子速达到</a:t>
              </a:r>
            </a:p>
          </p:txBody>
        </p:sp>
        <p:graphicFrame>
          <p:nvGraphicFramePr>
            <p:cNvPr id="3078" name="Object 22"/>
            <p:cNvGraphicFramePr>
              <a:graphicFrameLocks noChangeAspect="1"/>
            </p:cNvGraphicFramePr>
            <p:nvPr/>
          </p:nvGraphicFramePr>
          <p:xfrm>
            <a:off x="2611" y="48"/>
            <a:ext cx="236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755800" imgH="394200" progId="Equation.3">
                    <p:embed/>
                  </p:oleObj>
                </mc:Choice>
                <mc:Fallback>
                  <p:oleObj name="Equation" r:id="rId2" imgW="2755800" imgH="394200" progId="Equation.3">
                    <p:embed/>
                    <p:pic>
                      <p:nvPicPr>
                        <p:cNvPr id="307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1" y="48"/>
                          <a:ext cx="236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8" name="Group 4"/>
            <p:cNvGrpSpPr>
              <a:grpSpLocks/>
            </p:cNvGrpSpPr>
            <p:nvPr/>
          </p:nvGrpSpPr>
          <p:grpSpPr bwMode="auto">
            <a:xfrm>
              <a:off x="1344" y="473"/>
              <a:ext cx="3761" cy="351"/>
              <a:chOff x="1475" y="801"/>
              <a:chExt cx="3761" cy="351"/>
            </a:xfrm>
          </p:grpSpPr>
          <p:sp>
            <p:nvSpPr>
              <p:cNvPr id="3089" name="Text Box 5"/>
              <p:cNvSpPr txBox="1">
                <a:spLocks noChangeArrowheads="1"/>
              </p:cNvSpPr>
              <p:nvPr/>
            </p:nvSpPr>
            <p:spPr bwMode="auto">
              <a:xfrm>
                <a:off x="1475" y="801"/>
                <a:ext cx="1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而实测值为</a:t>
                </a:r>
              </a:p>
            </p:txBody>
          </p:sp>
          <p:graphicFrame>
            <p:nvGraphicFramePr>
              <p:cNvPr id="3079" name="Object 23"/>
              <p:cNvGraphicFramePr>
                <a:graphicFrameLocks noChangeAspect="1"/>
              </p:cNvGraphicFramePr>
              <p:nvPr/>
            </p:nvGraphicFramePr>
            <p:xfrm>
              <a:off x="2736" y="837"/>
              <a:ext cx="2500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009960" imgH="369000" progId="Equation.3">
                      <p:embed/>
                    </p:oleObj>
                  </mc:Choice>
                  <mc:Fallback>
                    <p:oleObj name="公式" r:id="rId4" imgW="3009960" imgH="369000" progId="Equation.3">
                      <p:embed/>
                      <p:pic>
                        <p:nvPicPr>
                          <p:cNvPr id="3079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837"/>
                            <a:ext cx="2500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23528" y="1628800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牛顿定律不再成立，必须改造！</a:t>
            </a:r>
            <a:endParaRPr lang="zh-CN" altLang="en-US" sz="280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323528" y="2204864"/>
            <a:ext cx="4464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如何改造呢？应满足：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23528" y="2852585"/>
            <a:ext cx="8521824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>
                <a:solidFill>
                  <a:schemeClr val="accent2"/>
                </a:solidFill>
              </a:rPr>
              <a:t>(1). 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在洛仑兹变换下具有不变性</a:t>
            </a:r>
            <a:r>
              <a:rPr kumimoji="1" lang="en-US" altLang="zh-CN" sz="2800" b="1">
                <a:solidFill>
                  <a:schemeClr val="accent2"/>
                </a:solidFill>
              </a:rPr>
              <a:t>——</a:t>
            </a:r>
            <a:r>
              <a:rPr kumimoji="1" lang="zh-CN" altLang="en-US" sz="2800" b="1">
                <a:solidFill>
                  <a:schemeClr val="accent2"/>
                </a:solidFill>
              </a:rPr>
              <a:t>满足惯性系等价原理及光速不变原理（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各种物理规律包括动量守恒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能量守恒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功和能量的关系，在不同惯性系中具有相同的形式）</a:t>
            </a:r>
          </a:p>
        </p:txBody>
      </p:sp>
      <p:grpSp>
        <p:nvGrpSpPr>
          <p:cNvPr id="22" name="Group 9"/>
          <p:cNvGrpSpPr>
            <a:grpSpLocks/>
          </p:cNvGrpSpPr>
          <p:nvPr/>
        </p:nvGrpSpPr>
        <p:grpSpPr bwMode="auto">
          <a:xfrm>
            <a:off x="323528" y="5055840"/>
            <a:ext cx="7223125" cy="533400"/>
            <a:chOff x="864" y="3388"/>
            <a:chExt cx="4550" cy="336"/>
          </a:xfrm>
        </p:grpSpPr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864" y="3397"/>
              <a:ext cx="251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</a:rPr>
                <a:t>(2). </a:t>
              </a:r>
              <a:r>
                <a:rPr kumimoji="1" lang="zh-CN" altLang="en-US" sz="2800" b="1">
                  <a:solidFill>
                    <a:srgbClr val="CC3300"/>
                  </a:solidFill>
                  <a:latin typeface="宋体" panose="02010600030101010101" pitchFamily="2" charset="-122"/>
                </a:rPr>
                <a:t>满足渐进性要求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——</a:t>
              </a:r>
              <a:endPara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24" name="Object 24"/>
            <p:cNvGraphicFramePr>
              <a:graphicFrameLocks noChangeAspect="1"/>
            </p:cNvGraphicFramePr>
            <p:nvPr/>
          </p:nvGraphicFramePr>
          <p:xfrm>
            <a:off x="3294" y="3418"/>
            <a:ext cx="112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06360" imgH="292680" progId="Equation.3">
                    <p:embed/>
                  </p:oleObj>
                </mc:Choice>
                <mc:Fallback>
                  <p:oleObj name="公式" r:id="rId6" imgW="1206360" imgH="292680" progId="Equation.3">
                    <p:embed/>
                    <p:pic>
                      <p:nvPicPr>
                        <p:cNvPr id="2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3418"/>
                          <a:ext cx="112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398" y="338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牛顿定律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442664" y="5696212"/>
                <a:ext cx="8521824" cy="1189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zh-CN" altLang="en-US" sz="2800" b="1">
                    <a:solidFill>
                      <a:schemeClr val="tx1"/>
                    </a:solidFill>
                  </a:rPr>
                  <a:t>爱因斯坦相信动量定理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𝒅𝒕</m:t>
                    </m:r>
                  </m:oMath>
                </a14:m>
                <a:r>
                  <a:rPr kumimoji="1" lang="zh-CN" altLang="en-US" sz="28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形式不变，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</m:oMath>
                </a14:m>
                <a:r>
                  <a:rPr kumimoji="1" lang="zh-CN" altLang="en-US" sz="28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既然不能无限增大以致超光速，那么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zh-CN" altLang="en-US" sz="2800" b="1">
                    <a:solidFill>
                      <a:schemeClr val="tx1"/>
                    </a:solidFill>
                    <a:latin typeface="宋体" panose="02010600030101010101" pitchFamily="2" charset="-122"/>
                  </a:rPr>
                  <a:t> 就得增大！</a:t>
                </a:r>
              </a:p>
            </p:txBody>
          </p:sp>
        </mc:Choice>
        <mc:Fallback xmlns="">
          <p:sp>
            <p:nvSpPr>
              <p:cNvPr id="2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664" y="5696212"/>
                <a:ext cx="8521824" cy="1189172"/>
              </a:xfrm>
              <a:prstGeom prst="rect">
                <a:avLst/>
              </a:prstGeom>
              <a:blipFill rotWithShape="0">
                <a:blip r:embed="rId9"/>
                <a:stretch>
                  <a:fillRect l="-1502" b="-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8" grpId="0" autoUpdateAnimBg="0"/>
      <p:bldP spid="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27857" y="2925860"/>
            <a:ext cx="8380413" cy="2519364"/>
            <a:chOff x="407" y="2428"/>
            <a:chExt cx="5279" cy="1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2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07" y="2428"/>
                  <a:ext cx="5279" cy="6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kumimoji="1" lang="en-US" altLang="zh-CN" sz="2800" b="1">
                      <a:solidFill>
                        <a:schemeClr val="accent2"/>
                      </a:solidFill>
                    </a:rPr>
                    <a:t> — </a:t>
                  </a:r>
                  <a:r>
                    <a:rPr kumimoji="1" lang="zh-CN" altLang="en-US" sz="2800" b="1">
                      <a:solidFill>
                        <a:schemeClr val="accent2"/>
                      </a:solidFill>
                    </a:rPr>
                    <a:t>静止质量</a:t>
                  </a:r>
                  <a:r>
                    <a:rPr kumimoji="1" lang="en-US" altLang="zh-CN" sz="2800" b="1">
                      <a:solidFill>
                        <a:schemeClr val="accent2"/>
                      </a:solidFill>
                    </a:rPr>
                    <a:t>, </a:t>
                  </a:r>
                </a:p>
                <a:p>
                  <a:pPr eaLnBrk="1" hangingPunct="1"/>
                  <a:r>
                    <a:rPr kumimoji="1" lang="zh-CN" altLang="en-US" sz="2800" b="1">
                      <a:solidFill>
                        <a:schemeClr val="accent2"/>
                      </a:solidFill>
                    </a:rPr>
                    <a:t>           与物体相对静止的观察者测得的质量</a:t>
                  </a:r>
                  <a:endParaRPr kumimoji="1" lang="en-US" altLang="zh-CN" sz="2800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22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7" y="2428"/>
                  <a:ext cx="5279" cy="60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280" b="-1465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20" name="Text Box 11"/>
            <p:cNvSpPr txBox="1">
              <a:spLocks noChangeArrowheads="1"/>
            </p:cNvSpPr>
            <p:nvPr/>
          </p:nvSpPr>
          <p:spPr bwMode="auto">
            <a:xfrm>
              <a:off x="432" y="3063"/>
              <a:ext cx="40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v    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—  </a:t>
              </a:r>
              <a:r>
                <a:rPr kumimoji="1" lang="zh-CN" altLang="zh-CN" sz="2800" b="1">
                  <a:solidFill>
                    <a:schemeClr val="accent2"/>
                  </a:solidFill>
                </a:rPr>
                <a:t>物体相对观察者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的</a:t>
              </a:r>
              <a:r>
                <a:rPr kumimoji="1" lang="zh-CN" altLang="zh-CN" sz="2800" b="1">
                  <a:solidFill>
                    <a:schemeClr val="accent2"/>
                  </a:solidFill>
                </a:rPr>
                <a:t>运动速度</a:t>
              </a:r>
              <a:endParaRPr kumimoji="1" lang="zh-CN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8221" name="Text Box 12"/>
            <p:cNvSpPr txBox="1">
              <a:spLocks noChangeArrowheads="1"/>
            </p:cNvSpPr>
            <p:nvPr/>
          </p:nvSpPr>
          <p:spPr bwMode="auto">
            <a:xfrm>
              <a:off x="432" y="3414"/>
              <a:ext cx="439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m   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—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运动质量 或 相对论质量，</a:t>
              </a:r>
              <a:endParaRPr kumimoji="1" lang="en-US" altLang="zh-CN" sz="2800" b="1">
                <a:solidFill>
                  <a:schemeClr val="accent2"/>
                </a:solidFill>
              </a:endParaRPr>
            </a:p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</a:rPr>
                <a:t>           </a:t>
              </a:r>
              <a:r>
                <a:rPr kumimoji="1" lang="zh-CN" altLang="zh-CN" sz="2800" b="1">
                  <a:solidFill>
                    <a:schemeClr val="accent2"/>
                  </a:solidFill>
                </a:rPr>
                <a:t>与物体相对运动的观察者测得的质量</a:t>
              </a:r>
              <a:endParaRPr kumimoji="1" lang="zh-CN" altLang="en-US" sz="28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8198" name="Group 78"/>
          <p:cNvGrpSpPr>
            <a:grpSpLocks/>
          </p:cNvGrpSpPr>
          <p:nvPr/>
        </p:nvGrpSpPr>
        <p:grpSpPr bwMode="auto">
          <a:xfrm>
            <a:off x="683568" y="1283221"/>
            <a:ext cx="3914783" cy="1209675"/>
            <a:chOff x="624" y="1296"/>
            <a:chExt cx="2466" cy="762"/>
          </a:xfrm>
        </p:grpSpPr>
        <p:graphicFrame>
          <p:nvGraphicFramePr>
            <p:cNvPr id="8195" name="Object 43"/>
            <p:cNvGraphicFramePr>
              <a:graphicFrameLocks noChangeAspect="1"/>
            </p:cNvGraphicFramePr>
            <p:nvPr/>
          </p:nvGraphicFramePr>
          <p:xfrm>
            <a:off x="624" y="1296"/>
            <a:ext cx="1799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19240" imgH="852120" progId="Equation.3">
                    <p:embed/>
                  </p:oleObj>
                </mc:Choice>
                <mc:Fallback>
                  <p:oleObj name="Equation" r:id="rId5" imgW="2019240" imgH="852120" progId="Equation.3">
                    <p:embed/>
                    <p:pic>
                      <p:nvPicPr>
                        <p:cNvPr id="819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96"/>
                          <a:ext cx="1799" cy="762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Text Box 13"/>
            <p:cNvSpPr txBox="1">
              <a:spLocks noChangeArrowheads="1"/>
            </p:cNvSpPr>
            <p:nvPr/>
          </p:nvSpPr>
          <p:spPr bwMode="auto">
            <a:xfrm>
              <a:off x="2517" y="1366"/>
              <a:ext cx="573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3300"/>
                  </a:solidFill>
                </a:rPr>
                <a:t>质速关系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950271" y="116632"/>
            <a:ext cx="4086225" cy="2819400"/>
            <a:chOff x="3090" y="1344"/>
            <a:chExt cx="2574" cy="1776"/>
          </a:xfrm>
        </p:grpSpPr>
        <p:grpSp>
          <p:nvGrpSpPr>
            <p:cNvPr id="8201" name="Group 15"/>
            <p:cNvGrpSpPr>
              <a:grpSpLocks/>
            </p:cNvGrpSpPr>
            <p:nvPr/>
          </p:nvGrpSpPr>
          <p:grpSpPr bwMode="auto">
            <a:xfrm>
              <a:off x="3434" y="1448"/>
              <a:ext cx="2134" cy="1444"/>
              <a:chOff x="3216" y="2208"/>
              <a:chExt cx="2256" cy="1632"/>
            </a:xfrm>
          </p:grpSpPr>
          <p:sp>
            <p:nvSpPr>
              <p:cNvPr id="8216" name="Line 16"/>
              <p:cNvSpPr>
                <a:spLocks noChangeShapeType="1"/>
              </p:cNvSpPr>
              <p:nvPr/>
            </p:nvSpPr>
            <p:spPr bwMode="auto">
              <a:xfrm>
                <a:off x="3216" y="3840"/>
                <a:ext cx="22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7" name="Line 17"/>
              <p:cNvSpPr>
                <a:spLocks noChangeShapeType="1"/>
              </p:cNvSpPr>
              <p:nvPr/>
            </p:nvSpPr>
            <p:spPr bwMode="auto">
              <a:xfrm flipV="1">
                <a:off x="3216" y="2208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2" name="Freeform 18"/>
            <p:cNvSpPr>
              <a:spLocks/>
            </p:cNvSpPr>
            <p:nvPr/>
          </p:nvSpPr>
          <p:spPr bwMode="auto">
            <a:xfrm>
              <a:off x="3420" y="1392"/>
              <a:ext cx="1668" cy="1214"/>
            </a:xfrm>
            <a:custGeom>
              <a:avLst/>
              <a:gdLst>
                <a:gd name="T0" fmla="*/ 1668 w 1668"/>
                <a:gd name="T1" fmla="*/ 0 h 1214"/>
                <a:gd name="T2" fmla="*/ 1476 w 1668"/>
                <a:gd name="T3" fmla="*/ 900 h 1214"/>
                <a:gd name="T4" fmla="*/ 792 w 1668"/>
                <a:gd name="T5" fmla="*/ 1164 h 1214"/>
                <a:gd name="T6" fmla="*/ 0 w 1668"/>
                <a:gd name="T7" fmla="*/ 1200 h 12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8"/>
                <a:gd name="T13" fmla="*/ 0 h 1214"/>
                <a:gd name="T14" fmla="*/ 1668 w 1668"/>
                <a:gd name="T15" fmla="*/ 1214 h 12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8" h="1214">
                  <a:moveTo>
                    <a:pt x="1668" y="0"/>
                  </a:moveTo>
                  <a:cubicBezTo>
                    <a:pt x="1634" y="150"/>
                    <a:pt x="1622" y="706"/>
                    <a:pt x="1476" y="900"/>
                  </a:cubicBezTo>
                  <a:cubicBezTo>
                    <a:pt x="1330" y="1094"/>
                    <a:pt x="1038" y="1114"/>
                    <a:pt x="792" y="1164"/>
                  </a:cubicBezTo>
                  <a:cubicBezTo>
                    <a:pt x="546" y="1214"/>
                    <a:pt x="165" y="1193"/>
                    <a:pt x="0" y="120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3" name="Line 19"/>
            <p:cNvSpPr>
              <a:spLocks noChangeShapeType="1"/>
            </p:cNvSpPr>
            <p:nvPr/>
          </p:nvSpPr>
          <p:spPr bwMode="auto">
            <a:xfrm flipV="1">
              <a:off x="5136" y="1406"/>
              <a:ext cx="0" cy="1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Text Box 20"/>
            <p:cNvSpPr txBox="1">
              <a:spLocks noChangeArrowheads="1"/>
            </p:cNvSpPr>
            <p:nvPr/>
          </p:nvSpPr>
          <p:spPr bwMode="auto">
            <a:xfrm>
              <a:off x="3090" y="2352"/>
              <a:ext cx="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m</a:t>
              </a:r>
              <a:r>
                <a:rPr kumimoji="1" lang="en-US" altLang="zh-CN" sz="2800" b="1" i="1" baseline="-25000">
                  <a:solidFill>
                    <a:schemeClr val="accent2"/>
                  </a:solidFill>
                </a:rPr>
                <a:t>0</a:t>
              </a:r>
              <a:endParaRPr kumimoji="1" lang="en-US" altLang="zh-CN" sz="2800" b="1" i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8194" name="Object 45"/>
            <p:cNvGraphicFramePr>
              <a:graphicFrameLocks noChangeAspect="1"/>
            </p:cNvGraphicFramePr>
            <p:nvPr/>
          </p:nvGraphicFramePr>
          <p:xfrm>
            <a:off x="5328" y="2610"/>
            <a:ext cx="33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46120" imgH="343440" progId="Equation.3">
                    <p:embed/>
                  </p:oleObj>
                </mc:Choice>
                <mc:Fallback>
                  <p:oleObj name="Equation" r:id="rId7" imgW="546120" imgH="343440" progId="Equation.3">
                    <p:embed/>
                    <p:pic>
                      <p:nvPicPr>
                        <p:cNvPr id="8194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610"/>
                          <a:ext cx="33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22"/>
            <p:cNvSpPr txBox="1">
              <a:spLocks noChangeArrowheads="1"/>
            </p:cNvSpPr>
            <p:nvPr/>
          </p:nvSpPr>
          <p:spPr bwMode="auto">
            <a:xfrm>
              <a:off x="3474" y="1344"/>
              <a:ext cx="5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m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(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v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)</a:t>
              </a:r>
            </a:p>
          </p:txBody>
        </p:sp>
        <p:sp>
          <p:nvSpPr>
            <p:cNvPr id="8206" name="Line 23"/>
            <p:cNvSpPr>
              <a:spLocks noChangeShapeType="1"/>
            </p:cNvSpPr>
            <p:nvPr/>
          </p:nvSpPr>
          <p:spPr bwMode="auto">
            <a:xfrm>
              <a:off x="3792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Line 24"/>
            <p:cNvSpPr>
              <a:spLocks noChangeShapeType="1"/>
            </p:cNvSpPr>
            <p:nvPr/>
          </p:nvSpPr>
          <p:spPr bwMode="auto">
            <a:xfrm>
              <a:off x="4128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Line 25"/>
            <p:cNvSpPr>
              <a:spLocks noChangeShapeType="1"/>
            </p:cNvSpPr>
            <p:nvPr/>
          </p:nvSpPr>
          <p:spPr bwMode="auto">
            <a:xfrm>
              <a:off x="4464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9" name="Line 26"/>
            <p:cNvSpPr>
              <a:spLocks noChangeShapeType="1"/>
            </p:cNvSpPr>
            <p:nvPr/>
          </p:nvSpPr>
          <p:spPr bwMode="auto">
            <a:xfrm>
              <a:off x="4800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0" name="Text Box 27"/>
            <p:cNvSpPr txBox="1">
              <a:spLocks noChangeArrowheads="1"/>
            </p:cNvSpPr>
            <p:nvPr/>
          </p:nvSpPr>
          <p:spPr bwMode="auto">
            <a:xfrm>
              <a:off x="3312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8211" name="Text Box 28"/>
            <p:cNvSpPr txBox="1">
              <a:spLocks noChangeArrowheads="1"/>
            </p:cNvSpPr>
            <p:nvPr/>
          </p:nvSpPr>
          <p:spPr bwMode="auto">
            <a:xfrm>
              <a:off x="3600" y="28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</a:rPr>
                <a:t>0.2</a:t>
              </a:r>
            </a:p>
          </p:txBody>
        </p:sp>
        <p:sp>
          <p:nvSpPr>
            <p:cNvPr id="8212" name="Text Box 29"/>
            <p:cNvSpPr txBox="1">
              <a:spLocks noChangeArrowheads="1"/>
            </p:cNvSpPr>
            <p:nvPr/>
          </p:nvSpPr>
          <p:spPr bwMode="auto">
            <a:xfrm>
              <a:off x="3936" y="28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</a:rPr>
                <a:t>0.4</a:t>
              </a:r>
            </a:p>
          </p:txBody>
        </p:sp>
        <p:sp>
          <p:nvSpPr>
            <p:cNvPr id="8213" name="Text Box 30"/>
            <p:cNvSpPr txBox="1">
              <a:spLocks noChangeArrowheads="1"/>
            </p:cNvSpPr>
            <p:nvPr/>
          </p:nvSpPr>
          <p:spPr bwMode="auto">
            <a:xfrm>
              <a:off x="4272" y="28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</a:rPr>
                <a:t>0.6</a:t>
              </a:r>
            </a:p>
          </p:txBody>
        </p:sp>
        <p:sp>
          <p:nvSpPr>
            <p:cNvPr id="8214" name="Text Box 31"/>
            <p:cNvSpPr txBox="1">
              <a:spLocks noChangeArrowheads="1"/>
            </p:cNvSpPr>
            <p:nvPr/>
          </p:nvSpPr>
          <p:spPr bwMode="auto">
            <a:xfrm>
              <a:off x="4656" y="28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</a:rPr>
                <a:t>0.8</a:t>
              </a:r>
            </a:p>
          </p:txBody>
        </p:sp>
        <p:sp>
          <p:nvSpPr>
            <p:cNvPr id="8215" name="Text Box 32"/>
            <p:cNvSpPr txBox="1">
              <a:spLocks noChangeArrowheads="1"/>
            </p:cNvSpPr>
            <p:nvPr/>
          </p:nvSpPr>
          <p:spPr bwMode="auto">
            <a:xfrm>
              <a:off x="5040" y="28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8200" name="Text Box 6"/>
          <p:cNvSpPr txBox="1">
            <a:spLocks noChangeArrowheads="1"/>
          </p:cNvSpPr>
          <p:nvPr/>
        </p:nvSpPr>
        <p:spPr bwMode="auto">
          <a:xfrm>
            <a:off x="253901" y="188640"/>
            <a:ext cx="2301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</a:rPr>
              <a:t>1. </a:t>
            </a:r>
            <a:r>
              <a:rPr kumimoji="1" lang="zh-CN" altLang="en-US" sz="3200" b="1">
                <a:solidFill>
                  <a:schemeClr val="accent2"/>
                </a:solidFill>
              </a:rPr>
              <a:t>质量</a:t>
            </a:r>
            <a:r>
              <a:rPr kumimoji="1" lang="en-US" altLang="zh-CN" sz="3200" b="1">
                <a:solidFill>
                  <a:schemeClr val="accent2"/>
                </a:solidFill>
              </a:rPr>
              <a:t>: </a:t>
            </a:r>
            <a:r>
              <a:rPr kumimoji="1" lang="en-US" altLang="zh-CN" sz="3200" b="1" i="1">
                <a:solidFill>
                  <a:schemeClr val="accent2"/>
                </a:solidFill>
              </a:rPr>
              <a:t>m</a:t>
            </a:r>
            <a:endParaRPr kumimoji="1" lang="en-US" altLang="zh-CN" sz="2800" b="1" i="1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4"/>
              <p:cNvSpPr txBox="1">
                <a:spLocks noChangeArrowheads="1"/>
              </p:cNvSpPr>
              <p:nvPr/>
            </p:nvSpPr>
            <p:spPr bwMode="auto">
              <a:xfrm>
                <a:off x="467545" y="5614906"/>
                <a:ext cx="8340352" cy="1126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kumimoji="1" lang="en-US" altLang="zh-CN" sz="2800" b="1"/>
                  <a:t>1901</a:t>
                </a:r>
                <a:r>
                  <a:rPr kumimoji="1" lang="zh-CN" altLang="en-US" sz="2800" b="1"/>
                  <a:t>年考夫曼发现从放射性镭中放出来的高速电子</a:t>
                </a:r>
                <a:r>
                  <a:rPr kumimoji="1" lang="en-US" altLang="zh-CN" sz="2800" b="1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800" b="1"/>
                  <a:t>射线</a:t>
                </a:r>
                <a:r>
                  <a:rPr kumimoji="1" lang="en-US" altLang="zh-CN" sz="2800" b="1"/>
                  <a:t>), </a:t>
                </a:r>
                <a:r>
                  <a:rPr kumimoji="1" lang="zh-CN" altLang="en-US" sz="2800" b="1"/>
                  <a:t>质量随速度变化而变化。</a:t>
                </a:r>
              </a:p>
            </p:txBody>
          </p:sp>
        </mc:Choice>
        <mc:Fallback xmlns="">
          <p:sp>
            <p:nvSpPr>
              <p:cNvPr id="3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5" y="5614906"/>
                <a:ext cx="8340352" cy="1126462"/>
              </a:xfrm>
              <a:prstGeom prst="rect">
                <a:avLst/>
              </a:prstGeom>
              <a:blipFill rotWithShape="0">
                <a:blip r:embed="rId9"/>
                <a:stretch>
                  <a:fillRect l="-1535" t="-3784" b="-102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5" name="Group 17"/>
          <p:cNvGrpSpPr>
            <a:grpSpLocks/>
          </p:cNvGrpSpPr>
          <p:nvPr/>
        </p:nvGrpSpPr>
        <p:grpSpPr bwMode="auto">
          <a:xfrm>
            <a:off x="243136" y="273968"/>
            <a:ext cx="1524000" cy="1066800"/>
            <a:chOff x="192" y="96"/>
            <a:chExt cx="960" cy="672"/>
          </a:xfrm>
        </p:grpSpPr>
        <p:sp>
          <p:nvSpPr>
            <p:cNvPr id="9241" name="AutoShape 18"/>
            <p:cNvSpPr>
              <a:spLocks noChangeArrowheads="1"/>
            </p:cNvSpPr>
            <p:nvPr/>
          </p:nvSpPr>
          <p:spPr bwMode="auto">
            <a:xfrm>
              <a:off x="192" y="96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2" name="Text Box 19"/>
            <p:cNvSpPr txBox="1">
              <a:spLocks noChangeArrowheads="1"/>
            </p:cNvSpPr>
            <p:nvPr/>
          </p:nvSpPr>
          <p:spPr bwMode="auto">
            <a:xfrm>
              <a:off x="288" y="240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讨论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95536" y="1652984"/>
            <a:ext cx="7924800" cy="623888"/>
            <a:chOff x="384" y="1248"/>
            <a:chExt cx="4992" cy="393"/>
          </a:xfrm>
        </p:grpSpPr>
        <p:sp>
          <p:nvSpPr>
            <p:cNvPr id="9239" name="Text Box 13"/>
            <p:cNvSpPr txBox="1">
              <a:spLocks noChangeArrowheads="1"/>
            </p:cNvSpPr>
            <p:nvPr/>
          </p:nvSpPr>
          <p:spPr bwMode="auto">
            <a:xfrm>
              <a:off x="384" y="1267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</a:rPr>
                <a:t>2) 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v&lt;&lt;c </a:t>
              </a:r>
              <a:r>
                <a:rPr kumimoji="1" lang="zh-CN" altLang="zh-CN" sz="2800" b="1">
                  <a:solidFill>
                    <a:schemeClr val="accent2"/>
                  </a:solidFill>
                </a:rPr>
                <a:t>时</a:t>
              </a:r>
              <a:endParaRPr kumimoji="1" lang="zh-CN" altLang="en-US" b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9223" name="Object 50"/>
            <p:cNvGraphicFramePr>
              <a:graphicFrameLocks noChangeAspect="1"/>
            </p:cNvGraphicFramePr>
            <p:nvPr/>
          </p:nvGraphicFramePr>
          <p:xfrm>
            <a:off x="1488" y="1248"/>
            <a:ext cx="129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90640" imgH="496080" progId="Equation.3">
                    <p:embed/>
                  </p:oleObj>
                </mc:Choice>
                <mc:Fallback>
                  <p:oleObj name="公式" r:id="rId2" imgW="1790640" imgH="496080" progId="Equation.3">
                    <p:embed/>
                    <p:pic>
                      <p:nvPicPr>
                        <p:cNvPr id="9223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48"/>
                          <a:ext cx="129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51"/>
            <p:cNvGraphicFramePr>
              <a:graphicFrameLocks noChangeAspect="1"/>
            </p:cNvGraphicFramePr>
            <p:nvPr/>
          </p:nvGraphicFramePr>
          <p:xfrm>
            <a:off x="2880" y="1267"/>
            <a:ext cx="76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927000" imgH="445320" progId="Equation.3">
                    <p:embed/>
                  </p:oleObj>
                </mc:Choice>
                <mc:Fallback>
                  <p:oleObj name="公式" r:id="rId4" imgW="927000" imgH="445320" progId="Equation.3">
                    <p:embed/>
                    <p:pic>
                      <p:nvPicPr>
                        <p:cNvPr id="9224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67"/>
                          <a:ext cx="76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Text Box 16"/>
            <p:cNvSpPr txBox="1">
              <a:spLocks noChangeArrowheads="1"/>
            </p:cNvSpPr>
            <p:nvPr/>
          </p:nvSpPr>
          <p:spPr bwMode="auto">
            <a:xfrm>
              <a:off x="3648" y="1267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</a:rPr>
                <a:t>符合经典结论</a:t>
              </a:r>
              <a:endParaRPr kumimoji="1" lang="zh-CN" altLang="en-US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95536" y="2422376"/>
            <a:ext cx="7543800" cy="2590800"/>
            <a:chOff x="384" y="2160"/>
            <a:chExt cx="4752" cy="1632"/>
          </a:xfrm>
        </p:grpSpPr>
        <p:sp>
          <p:nvSpPr>
            <p:cNvPr id="9228" name="Text Box 2"/>
            <p:cNvSpPr txBox="1">
              <a:spLocks noChangeArrowheads="1"/>
            </p:cNvSpPr>
            <p:nvPr/>
          </p:nvSpPr>
          <p:spPr bwMode="auto">
            <a:xfrm>
              <a:off x="384" y="2160"/>
              <a:ext cx="11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accent2"/>
                  </a:solidFill>
                </a:rPr>
                <a:t>3) 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v=c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  </a:t>
              </a:r>
              <a:r>
                <a:rPr kumimoji="1" lang="zh-CN" altLang="zh-CN" sz="2800" b="1">
                  <a:solidFill>
                    <a:schemeClr val="accent2"/>
                  </a:solidFill>
                </a:rPr>
                <a:t>时: </a:t>
              </a:r>
              <a:endParaRPr kumimoji="1" lang="en-US" altLang="zh-CN" sz="2800" b="1">
                <a:solidFill>
                  <a:schemeClr val="accent2"/>
                </a:solidFill>
              </a:endParaRPr>
            </a:p>
          </p:txBody>
        </p:sp>
        <p:grpSp>
          <p:nvGrpSpPr>
            <p:cNvPr id="9229" name="Group 3"/>
            <p:cNvGrpSpPr>
              <a:grpSpLocks/>
            </p:cNvGrpSpPr>
            <p:nvPr/>
          </p:nvGrpSpPr>
          <p:grpSpPr bwMode="auto">
            <a:xfrm>
              <a:off x="576" y="3045"/>
              <a:ext cx="4560" cy="397"/>
              <a:chOff x="624" y="2256"/>
              <a:chExt cx="4560" cy="397"/>
            </a:xfrm>
          </p:grpSpPr>
          <p:sp>
            <p:nvSpPr>
              <p:cNvPr id="9237" name="Text Box 4"/>
              <p:cNvSpPr txBox="1">
                <a:spLocks noChangeArrowheads="1"/>
              </p:cNvSpPr>
              <p:nvPr/>
            </p:nvSpPr>
            <p:spPr bwMode="auto">
              <a:xfrm>
                <a:off x="624" y="2278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若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:</a:t>
                </a:r>
              </a:p>
            </p:txBody>
          </p:sp>
          <p:graphicFrame>
            <p:nvGraphicFramePr>
              <p:cNvPr id="9222" name="Object 43"/>
              <p:cNvGraphicFramePr>
                <a:graphicFrameLocks noChangeAspect="1"/>
              </p:cNvGraphicFramePr>
              <p:nvPr/>
            </p:nvGraphicFramePr>
            <p:xfrm>
              <a:off x="1045" y="2256"/>
              <a:ext cx="790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901800" imgH="445320" progId="Equation.3">
                      <p:embed/>
                    </p:oleObj>
                  </mc:Choice>
                  <mc:Fallback>
                    <p:oleObj name="公式" r:id="rId6" imgW="901800" imgH="445320" progId="Equation.3">
                      <p:embed/>
                      <p:pic>
                        <p:nvPicPr>
                          <p:cNvPr id="9222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5" y="2256"/>
                            <a:ext cx="790" cy="3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8" name="Text Box 6"/>
              <p:cNvSpPr txBox="1">
                <a:spLocks noChangeArrowheads="1"/>
              </p:cNvSpPr>
              <p:nvPr/>
            </p:nvSpPr>
            <p:spPr bwMode="auto">
              <a:xfrm>
                <a:off x="1824" y="2269"/>
                <a:ext cx="33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则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: 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</a:rPr>
                  <a:t>m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=0/0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（</a:t>
                </a:r>
                <a:r>
                  <a:rPr kumimoji="1" lang="en-US" altLang="zh-CN" sz="2800" b="1" i="1">
                    <a:solidFill>
                      <a:schemeClr val="accent2"/>
                    </a:solidFill>
                  </a:rPr>
                  <a:t>m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可能有</a:t>
                </a:r>
                <a:r>
                  <a:rPr kumimoji="1" lang="zh-CN" altLang="zh-CN" sz="2800" b="1">
                    <a:solidFill>
                      <a:schemeClr val="accent2"/>
                    </a:solidFill>
                  </a:rPr>
                  <a:t>确定的值）</a:t>
                </a:r>
                <a:endParaRPr kumimoji="1" lang="zh-CN" altLang="en-US" sz="2800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230" name="Group 7"/>
            <p:cNvGrpSpPr>
              <a:grpSpLocks/>
            </p:cNvGrpSpPr>
            <p:nvPr/>
          </p:nvGrpSpPr>
          <p:grpSpPr bwMode="auto">
            <a:xfrm>
              <a:off x="960" y="3429"/>
              <a:ext cx="3360" cy="363"/>
              <a:chOff x="624" y="2640"/>
              <a:chExt cx="3360" cy="363"/>
            </a:xfrm>
          </p:grpSpPr>
          <p:sp>
            <p:nvSpPr>
              <p:cNvPr id="9236" name="Text Box 8"/>
              <p:cNvSpPr txBox="1">
                <a:spLocks noChangeArrowheads="1"/>
              </p:cNvSpPr>
              <p:nvPr/>
            </p:nvSpPr>
            <p:spPr bwMode="auto">
              <a:xfrm>
                <a:off x="624" y="2640"/>
                <a:ext cx="336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光子                就符合这种情况</a:t>
                </a:r>
              </a:p>
            </p:txBody>
          </p:sp>
          <p:graphicFrame>
            <p:nvGraphicFramePr>
              <p:cNvPr id="9221" name="Object 47"/>
              <p:cNvGraphicFramePr>
                <a:graphicFrameLocks noChangeAspect="1"/>
              </p:cNvGraphicFramePr>
              <p:nvPr/>
            </p:nvGraphicFramePr>
            <p:xfrm>
              <a:off x="1132" y="2640"/>
              <a:ext cx="904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130400" imgH="445320" progId="Equation.3">
                      <p:embed/>
                    </p:oleObj>
                  </mc:Choice>
                  <mc:Fallback>
                    <p:oleObj name="公式" r:id="rId8" imgW="1130400" imgH="445320" progId="Equation.3">
                      <p:embed/>
                      <p:pic>
                        <p:nvPicPr>
                          <p:cNvPr id="9221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2" y="2640"/>
                            <a:ext cx="904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1" name="Group 21"/>
            <p:cNvGrpSpPr>
              <a:grpSpLocks/>
            </p:cNvGrpSpPr>
            <p:nvPr/>
          </p:nvGrpSpPr>
          <p:grpSpPr bwMode="auto">
            <a:xfrm>
              <a:off x="576" y="2579"/>
              <a:ext cx="4128" cy="397"/>
              <a:chOff x="576" y="1641"/>
              <a:chExt cx="4128" cy="397"/>
            </a:xfrm>
          </p:grpSpPr>
          <p:graphicFrame>
            <p:nvGraphicFramePr>
              <p:cNvPr id="9219" name="Object 54"/>
              <p:cNvGraphicFramePr>
                <a:graphicFrameLocks noChangeAspect="1"/>
              </p:cNvGraphicFramePr>
              <p:nvPr/>
            </p:nvGraphicFramePr>
            <p:xfrm>
              <a:off x="997" y="1641"/>
              <a:ext cx="790" cy="3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901800" imgH="445320" progId="Equation.3">
                      <p:embed/>
                    </p:oleObj>
                  </mc:Choice>
                  <mc:Fallback>
                    <p:oleObj name="公式" r:id="rId10" imgW="901800" imgH="445320" progId="Equation.3">
                      <p:embed/>
                      <p:pic>
                        <p:nvPicPr>
                          <p:cNvPr id="9219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97" y="1641"/>
                            <a:ext cx="790" cy="3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32" name="Group 23"/>
              <p:cNvGrpSpPr>
                <a:grpSpLocks/>
              </p:cNvGrpSpPr>
              <p:nvPr/>
            </p:nvGrpSpPr>
            <p:grpSpPr bwMode="auto">
              <a:xfrm>
                <a:off x="1776" y="1650"/>
                <a:ext cx="2928" cy="327"/>
                <a:chOff x="1776" y="1890"/>
                <a:chExt cx="2928" cy="327"/>
              </a:xfrm>
            </p:grpSpPr>
            <p:sp>
              <p:nvSpPr>
                <p:cNvPr id="923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776" y="1890"/>
                  <a:ext cx="42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800" b="1">
                      <a:solidFill>
                        <a:schemeClr val="accent2"/>
                      </a:solidFill>
                    </a:rPr>
                    <a:t>则</a:t>
                  </a:r>
                  <a:r>
                    <a:rPr kumimoji="1" lang="en-US" altLang="zh-CN" sz="2800" b="1">
                      <a:solidFill>
                        <a:schemeClr val="accent2"/>
                      </a:solidFill>
                    </a:rPr>
                    <a:t>: </a:t>
                  </a:r>
                </a:p>
              </p:txBody>
            </p:sp>
            <p:graphicFrame>
              <p:nvGraphicFramePr>
                <p:cNvPr id="9220" name="Object 57"/>
                <p:cNvGraphicFramePr>
                  <a:graphicFrameLocks noChangeAspect="1"/>
                </p:cNvGraphicFramePr>
                <p:nvPr/>
              </p:nvGraphicFramePr>
              <p:xfrm>
                <a:off x="2224" y="1977"/>
                <a:ext cx="764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2" imgW="876240" imgH="267120" progId="Equation.3">
                        <p:embed/>
                      </p:oleObj>
                    </mc:Choice>
                    <mc:Fallback>
                      <p:oleObj name="公式" r:id="rId12" imgW="876240" imgH="267120" progId="Equation.3">
                        <p:embed/>
                        <p:pic>
                          <p:nvPicPr>
                            <p:cNvPr id="9220" name="Object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24" y="1977"/>
                              <a:ext cx="764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18" y="1890"/>
                  <a:ext cx="178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800" b="1">
                      <a:solidFill>
                        <a:schemeClr val="accent2"/>
                      </a:solidFill>
                    </a:rPr>
                    <a:t>无意义</a:t>
                  </a:r>
                  <a:r>
                    <a:rPr kumimoji="1" lang="en-US" altLang="zh-CN" sz="2800" b="1">
                      <a:solidFill>
                        <a:schemeClr val="accent2"/>
                      </a:solidFill>
                    </a:rPr>
                    <a:t>(</a:t>
                  </a:r>
                  <a:r>
                    <a:rPr kumimoji="1" lang="zh-CN" altLang="en-US" sz="2800" b="1">
                      <a:solidFill>
                        <a:schemeClr val="accent2"/>
                      </a:solidFill>
                    </a:rPr>
                    <a:t>不存在</a:t>
                  </a:r>
                  <a:r>
                    <a:rPr kumimoji="1" lang="en-US" altLang="zh-CN" sz="2800" b="1">
                      <a:solidFill>
                        <a:schemeClr val="accent2"/>
                      </a:solidFill>
                    </a:rPr>
                    <a:t>)</a:t>
                  </a:r>
                </a:p>
              </p:txBody>
            </p:sp>
          </p:grpSp>
          <p:sp>
            <p:nvSpPr>
              <p:cNvPr id="9233" name="Text Box 27"/>
              <p:cNvSpPr txBox="1">
                <a:spLocks noChangeArrowheads="1"/>
              </p:cNvSpPr>
              <p:nvPr/>
            </p:nvSpPr>
            <p:spPr bwMode="auto">
              <a:xfrm>
                <a:off x="576" y="1641"/>
                <a:ext cx="5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</a:rPr>
                  <a:t>若：</a:t>
                </a:r>
              </a:p>
            </p:txBody>
          </p:sp>
        </p:grpSp>
      </p:grpSp>
      <p:graphicFrame>
        <p:nvGraphicFramePr>
          <p:cNvPr id="28" name="Object 43"/>
          <p:cNvGraphicFramePr>
            <a:graphicFrameLocks noChangeAspect="1"/>
          </p:cNvGraphicFramePr>
          <p:nvPr/>
        </p:nvGraphicFramePr>
        <p:xfrm>
          <a:off x="3281206" y="5462837"/>
          <a:ext cx="3955090" cy="119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960" imgH="431640" progId="Equation.DSMT4">
                  <p:embed/>
                </p:oleObj>
              </mc:Choice>
              <mc:Fallback>
                <p:oleObj name="Equation" r:id="rId14" imgW="1434960" imgH="431640" progId="Equation.DSMT4">
                  <p:embed/>
                  <p:pic>
                    <p:nvPicPr>
                      <p:cNvPr id="2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206" y="5462837"/>
                        <a:ext cx="3955090" cy="119670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381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60822" y="5724545"/>
                <a:ext cx="1862906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1">
                    <a:solidFill>
                      <a:schemeClr val="accent2"/>
                    </a:solidFill>
                  </a:rPr>
                  <a:t>2. </a:t>
                </a:r>
                <a:r>
                  <a:rPr kumimoji="1" lang="zh-CN" altLang="en-US" sz="3200" b="1">
                    <a:solidFill>
                      <a:schemeClr val="accent2"/>
                    </a:solidFill>
                  </a:rPr>
                  <a:t>动量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kumimoji="1" lang="en-US" altLang="zh-CN" sz="3200" b="1">
                    <a:solidFill>
                      <a:schemeClr val="accent2"/>
                    </a:solidFill>
                  </a:rPr>
                  <a:t>:</a:t>
                </a:r>
                <a:endParaRPr kumimoji="1" lang="en-US" altLang="zh-CN" sz="2800" b="1" i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22" y="5724545"/>
                <a:ext cx="1862906" cy="584775"/>
              </a:xfrm>
              <a:prstGeom prst="rect">
                <a:avLst/>
              </a:prstGeom>
              <a:blipFill rotWithShape="0">
                <a:blip r:embed="rId17"/>
                <a:stretch>
                  <a:fillRect l="-8525" t="-17708" r="-15738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979712" y="116632"/>
                <a:ext cx="665976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chemeClr val="accent2"/>
                    </a:solidFill>
                  </a:rPr>
                  <a:t>1)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越大，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越大，惯性越大，加速度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越小，当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时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，物体速度 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不会超过光速。</a:t>
                </a:r>
              </a:p>
            </p:txBody>
          </p:sp>
        </mc:Choice>
        <mc:Fallback xmlns="">
          <p:sp>
            <p:nvSpPr>
              <p:cNvPr id="3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9712" y="116632"/>
                <a:ext cx="6659760" cy="1384995"/>
              </a:xfrm>
              <a:prstGeom prst="rect">
                <a:avLst/>
              </a:prstGeom>
              <a:blipFill rotWithShape="0">
                <a:blip r:embed="rId18"/>
                <a:stretch>
                  <a:fillRect l="-1923" t="-5727" r="-824" b="-101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251520" y="332656"/>
            <a:ext cx="74888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</a:rPr>
              <a:t>3.  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相对论动力学</a:t>
            </a:r>
            <a:r>
              <a:rPr lang="zh-CN" altLang="en-US" sz="3200" b="1">
                <a:solidFill>
                  <a:schemeClr val="accent2"/>
                </a:solidFill>
              </a:rPr>
              <a:t>基本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方程</a:t>
            </a: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动量定理</a:t>
            </a: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endParaRPr lang="zh-CN" altLang="en-US" sz="32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755576" y="1039992"/>
            <a:ext cx="7037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相对论中仍然保持了牛顿定律的原来框架。</a:t>
            </a: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979712" y="1640067"/>
          <a:ext cx="4343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393480" progId="Equation.3">
                  <p:embed/>
                </p:oleObj>
              </mc:Choice>
              <mc:Fallback>
                <p:oleObj name="Equation" r:id="rId2" imgW="1638000" imgH="393480" progId="Equation.3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40067"/>
                        <a:ext cx="43434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251520" y="4320877"/>
            <a:ext cx="8719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 b="1">
                <a:solidFill>
                  <a:schemeClr val="accent2"/>
                </a:solidFill>
              </a:rPr>
              <a:t>：</a:t>
            </a:r>
            <a:r>
              <a:rPr lang="en-US" altLang="zh-CN" sz="2800" b="1">
                <a:solidFill>
                  <a:schemeClr val="accent2"/>
                </a:solidFill>
              </a:rPr>
              <a:t>(1)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动力学</a:t>
            </a:r>
            <a:r>
              <a:rPr lang="zh-CN" altLang="en-US" sz="2800" b="1">
                <a:solidFill>
                  <a:schemeClr val="accent2"/>
                </a:solidFill>
              </a:rPr>
              <a:t>基本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方程在</a:t>
            </a:r>
            <a:r>
              <a:rPr lang="zh-CN" altLang="en-US" sz="2800" b="1">
                <a:solidFill>
                  <a:schemeClr val="accent2"/>
                </a:solidFill>
              </a:rPr>
              <a:t>洛伦兹变换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下具有不变性</a:t>
            </a:r>
          </a:p>
        </p:txBody>
      </p:sp>
      <p:grpSp>
        <p:nvGrpSpPr>
          <p:cNvPr id="66582" name="Group 22"/>
          <p:cNvGrpSpPr>
            <a:grpSpLocks/>
          </p:cNvGrpSpPr>
          <p:nvPr/>
        </p:nvGrpSpPr>
        <p:grpSpPr bwMode="auto">
          <a:xfrm>
            <a:off x="704279" y="2795389"/>
            <a:ext cx="3795713" cy="1209675"/>
            <a:chOff x="385" y="1632"/>
            <a:chExt cx="2391" cy="762"/>
          </a:xfrm>
        </p:grpSpPr>
        <p:sp>
          <p:nvSpPr>
            <p:cNvPr id="66569" name="Text Box 9"/>
            <p:cNvSpPr txBox="1">
              <a:spLocks noChangeArrowheads="1"/>
            </p:cNvSpPr>
            <p:nvPr/>
          </p:nvSpPr>
          <p:spPr bwMode="auto">
            <a:xfrm>
              <a:off x="385" y="1797"/>
              <a:ext cx="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其中</a:t>
              </a:r>
            </a:p>
          </p:txBody>
        </p:sp>
        <p:graphicFrame>
          <p:nvGraphicFramePr>
            <p:cNvPr id="66575" name="Object 15"/>
            <p:cNvGraphicFramePr>
              <a:graphicFrameLocks noChangeAspect="1"/>
            </p:cNvGraphicFramePr>
            <p:nvPr/>
          </p:nvGraphicFramePr>
          <p:xfrm>
            <a:off x="1000" y="1632"/>
            <a:ext cx="1776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02960" imgH="431640" progId="Equation.3">
                    <p:embed/>
                  </p:oleObj>
                </mc:Choice>
                <mc:Fallback>
                  <p:oleObj name="公式" r:id="rId4" imgW="1002960" imgH="431640" progId="Equation.3">
                    <p:embed/>
                    <p:pic>
                      <p:nvPicPr>
                        <p:cNvPr id="6657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1632"/>
                          <a:ext cx="1776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1332334" y="5006677"/>
            <a:ext cx="4957765" cy="1590675"/>
            <a:chOff x="1044" y="2832"/>
            <a:chExt cx="3123" cy="1002"/>
          </a:xfrm>
        </p:grpSpPr>
        <p:graphicFrame>
          <p:nvGraphicFramePr>
            <p:cNvPr id="66573" name="Object 13"/>
            <p:cNvGraphicFramePr>
              <a:graphicFrameLocks noChangeAspect="1"/>
            </p:cNvGraphicFramePr>
            <p:nvPr/>
          </p:nvGraphicFramePr>
          <p:xfrm>
            <a:off x="1406" y="2838"/>
            <a:ext cx="2761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63560" imgH="634680" progId="Equation.DSMT4">
                    <p:embed/>
                  </p:oleObj>
                </mc:Choice>
                <mc:Fallback>
                  <p:oleObj name="Equation" r:id="rId6" imgW="1663560" imgH="634680" progId="Equation.DSMT4">
                    <p:embed/>
                    <p:pic>
                      <p:nvPicPr>
                        <p:cNvPr id="6657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2838"/>
                          <a:ext cx="2761" cy="9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9" name="Text Box 19"/>
            <p:cNvSpPr txBox="1">
              <a:spLocks noChangeArrowheads="1"/>
            </p:cNvSpPr>
            <p:nvPr/>
          </p:nvSpPr>
          <p:spPr bwMode="auto">
            <a:xfrm>
              <a:off x="1044" y="2832"/>
              <a:ext cx="4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(2)</a:t>
              </a:r>
              <a:endParaRPr lang="en-US" altLang="zh-CN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91518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66464" y="1143000"/>
            <a:ext cx="8382000" cy="5181600"/>
            <a:chOff x="336" y="720"/>
            <a:chExt cx="5280" cy="3264"/>
          </a:xfrm>
        </p:grpSpPr>
        <p:sp>
          <p:nvSpPr>
            <p:cNvPr id="10249" name="Line 3"/>
            <p:cNvSpPr>
              <a:spLocks noChangeShapeType="1"/>
            </p:cNvSpPr>
            <p:nvPr/>
          </p:nvSpPr>
          <p:spPr bwMode="auto">
            <a:xfrm>
              <a:off x="336" y="1168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Line 4"/>
            <p:cNvSpPr>
              <a:spLocks noChangeShapeType="1"/>
            </p:cNvSpPr>
            <p:nvPr/>
          </p:nvSpPr>
          <p:spPr bwMode="auto">
            <a:xfrm>
              <a:off x="3504" y="720"/>
              <a:ext cx="0" cy="3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Text Box 5"/>
            <p:cNvSpPr txBox="1">
              <a:spLocks noChangeArrowheads="1"/>
            </p:cNvSpPr>
            <p:nvPr/>
          </p:nvSpPr>
          <p:spPr bwMode="auto">
            <a:xfrm>
              <a:off x="1943" y="81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经典力学</a:t>
              </a:r>
            </a:p>
          </p:txBody>
        </p:sp>
        <p:sp>
          <p:nvSpPr>
            <p:cNvPr id="10252" name="Text Box 6"/>
            <p:cNvSpPr txBox="1">
              <a:spLocks noChangeArrowheads="1"/>
            </p:cNvSpPr>
            <p:nvPr/>
          </p:nvSpPr>
          <p:spPr bwMode="auto">
            <a:xfrm>
              <a:off x="3779" y="810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相对论力学</a:t>
              </a:r>
            </a:p>
          </p:txBody>
        </p:sp>
        <p:sp>
          <p:nvSpPr>
            <p:cNvPr id="10253" name="Text Box 7"/>
            <p:cNvSpPr txBox="1">
              <a:spLocks noChangeArrowheads="1"/>
            </p:cNvSpPr>
            <p:nvPr/>
          </p:nvSpPr>
          <p:spPr bwMode="auto">
            <a:xfrm>
              <a:off x="382" y="1393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力的作用</a:t>
              </a:r>
            </a:p>
          </p:txBody>
        </p:sp>
        <p:graphicFrame>
          <p:nvGraphicFramePr>
            <p:cNvPr id="10242" name="Object 41"/>
            <p:cNvGraphicFramePr>
              <a:graphicFrameLocks noChangeAspect="1"/>
            </p:cNvGraphicFramePr>
            <p:nvPr/>
          </p:nvGraphicFramePr>
          <p:xfrm>
            <a:off x="2099" y="1268"/>
            <a:ext cx="257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200" imgH="343440" progId="Equation.3">
                    <p:embed/>
                  </p:oleObj>
                </mc:Choice>
                <mc:Fallback>
                  <p:oleObj name="Equation" r:id="rId2" imgW="241200" imgH="343440" progId="Equation.3">
                    <p:embed/>
                    <p:pic>
                      <p:nvPicPr>
                        <p:cNvPr id="10242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9" y="1268"/>
                          <a:ext cx="257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1530" y="1289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产生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356" y="1289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改变速度</a:t>
              </a:r>
            </a:p>
          </p:txBody>
        </p:sp>
        <p:sp>
          <p:nvSpPr>
            <p:cNvPr id="10256" name="Rectangle 11"/>
            <p:cNvSpPr>
              <a:spLocks noChangeArrowheads="1"/>
            </p:cNvSpPr>
            <p:nvPr/>
          </p:nvSpPr>
          <p:spPr bwMode="auto">
            <a:xfrm>
              <a:off x="1530" y="1602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的大小、方向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3825" y="1284"/>
              <a:ext cx="128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改变速度</a:t>
              </a:r>
            </a:p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改变质量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456" y="2155"/>
              <a:ext cx="94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accent2"/>
                  </a:solidFill>
                </a:rPr>
                <a:t>F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长时间</a:t>
              </a:r>
            </a:p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作用</a:t>
              </a:r>
            </a:p>
          </p:txBody>
        </p:sp>
        <p:graphicFrame>
          <p:nvGraphicFramePr>
            <p:cNvPr id="10243" name="Object 42"/>
            <p:cNvGraphicFramePr>
              <a:graphicFrameLocks noChangeAspect="1"/>
            </p:cNvGraphicFramePr>
            <p:nvPr/>
          </p:nvGraphicFramePr>
          <p:xfrm>
            <a:off x="1870" y="2200"/>
            <a:ext cx="1010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76240" imgH="343440" progId="Equation.3">
                    <p:embed/>
                  </p:oleObj>
                </mc:Choice>
                <mc:Fallback>
                  <p:oleObj name="Equation" r:id="rId4" imgW="876240" imgH="343440" progId="Equation.3">
                    <p:embed/>
                    <p:pic>
                      <p:nvPicPr>
                        <p:cNvPr id="10243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2200"/>
                          <a:ext cx="1010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43"/>
            <p:cNvGraphicFramePr>
              <a:graphicFrameLocks noChangeAspect="1"/>
            </p:cNvGraphicFramePr>
            <p:nvPr/>
          </p:nvGraphicFramePr>
          <p:xfrm>
            <a:off x="3722" y="2064"/>
            <a:ext cx="1558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41400" imgH="852120" progId="Equation.3">
                    <p:embed/>
                  </p:oleObj>
                </mc:Choice>
                <mc:Fallback>
                  <p:oleObj name="Equation" r:id="rId6" imgW="1841400" imgH="852120" progId="Equation.3">
                    <p:embed/>
                    <p:pic>
                      <p:nvPicPr>
                        <p:cNvPr id="10244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2064"/>
                          <a:ext cx="1558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Text Box 16"/>
            <p:cNvSpPr txBox="1">
              <a:spLocks noChangeArrowheads="1"/>
            </p:cNvSpPr>
            <p:nvPr/>
          </p:nvSpPr>
          <p:spPr bwMode="auto">
            <a:xfrm>
              <a:off x="416" y="312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力的方向</a:t>
              </a:r>
            </a:p>
          </p:txBody>
        </p:sp>
        <p:graphicFrame>
          <p:nvGraphicFramePr>
            <p:cNvPr id="10245" name="Object 44"/>
            <p:cNvGraphicFramePr>
              <a:graphicFrameLocks noChangeAspect="1"/>
            </p:cNvGraphicFramePr>
            <p:nvPr/>
          </p:nvGraphicFramePr>
          <p:xfrm>
            <a:off x="2264" y="3024"/>
            <a:ext cx="101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31920" imgH="775800" progId="Equation.3">
                    <p:embed/>
                  </p:oleObj>
                </mc:Choice>
                <mc:Fallback>
                  <p:oleObj name="Equation" r:id="rId8" imgW="1231920" imgH="775800" progId="Equation.3">
                    <p:embed/>
                    <p:pic>
                      <p:nvPicPr>
                        <p:cNvPr id="10245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3024"/>
                          <a:ext cx="101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Text Box 18"/>
            <p:cNvSpPr txBox="1">
              <a:spLocks noChangeArrowheads="1"/>
            </p:cNvSpPr>
            <p:nvPr/>
          </p:nvSpPr>
          <p:spPr bwMode="auto">
            <a:xfrm>
              <a:off x="1530" y="3121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决定于</a:t>
              </a:r>
            </a:p>
          </p:txBody>
        </p:sp>
        <p:sp>
          <p:nvSpPr>
            <p:cNvPr id="10261" name="Text Box 19"/>
            <p:cNvSpPr txBox="1">
              <a:spLocks noChangeArrowheads="1"/>
            </p:cNvSpPr>
            <p:nvPr/>
          </p:nvSpPr>
          <p:spPr bwMode="auto">
            <a:xfrm>
              <a:off x="3596" y="283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决定于</a:t>
              </a:r>
            </a:p>
          </p:txBody>
        </p:sp>
        <p:graphicFrame>
          <p:nvGraphicFramePr>
            <p:cNvPr id="10246" name="Object 45"/>
            <p:cNvGraphicFramePr>
              <a:graphicFrameLocks noChangeAspect="1"/>
            </p:cNvGraphicFramePr>
            <p:nvPr/>
          </p:nvGraphicFramePr>
          <p:xfrm>
            <a:off x="3734" y="3011"/>
            <a:ext cx="1767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46320" imgH="775800" progId="Equation.3">
                    <p:embed/>
                  </p:oleObj>
                </mc:Choice>
                <mc:Fallback>
                  <p:oleObj name="Equation" r:id="rId10" imgW="2146320" imgH="775800" progId="Equation.3">
                    <p:embed/>
                    <p:pic>
                      <p:nvPicPr>
                        <p:cNvPr id="10246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4" y="3011"/>
                          <a:ext cx="1767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Text Box 21"/>
            <p:cNvSpPr txBox="1">
              <a:spLocks noChangeArrowheads="1"/>
            </p:cNvSpPr>
            <p:nvPr/>
          </p:nvSpPr>
          <p:spPr bwMode="auto">
            <a:xfrm>
              <a:off x="3596" y="3621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的合矢量方向</a:t>
              </a:r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>
              <a:off x="336" y="2784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>
              <a:off x="336" y="2020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5" name="Line 24"/>
            <p:cNvSpPr>
              <a:spLocks noChangeShapeType="1"/>
            </p:cNvSpPr>
            <p:nvPr/>
          </p:nvSpPr>
          <p:spPr bwMode="auto">
            <a:xfrm>
              <a:off x="336" y="720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6" name="Line 25"/>
            <p:cNvSpPr>
              <a:spLocks noChangeShapeType="1"/>
            </p:cNvSpPr>
            <p:nvPr/>
          </p:nvSpPr>
          <p:spPr bwMode="auto">
            <a:xfrm>
              <a:off x="336" y="3984"/>
              <a:ext cx="5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Line 26"/>
            <p:cNvSpPr>
              <a:spLocks noChangeShapeType="1"/>
            </p:cNvSpPr>
            <p:nvPr/>
          </p:nvSpPr>
          <p:spPr bwMode="auto">
            <a:xfrm>
              <a:off x="1438" y="720"/>
              <a:ext cx="2" cy="3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8" name="Line 27"/>
            <p:cNvSpPr>
              <a:spLocks noChangeShapeType="1"/>
            </p:cNvSpPr>
            <p:nvPr/>
          </p:nvSpPr>
          <p:spPr bwMode="auto">
            <a:xfrm>
              <a:off x="336" y="720"/>
              <a:ext cx="0" cy="3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28"/>
            <p:cNvSpPr>
              <a:spLocks noChangeShapeType="1"/>
            </p:cNvSpPr>
            <p:nvPr/>
          </p:nvSpPr>
          <p:spPr bwMode="auto">
            <a:xfrm>
              <a:off x="5616" y="720"/>
              <a:ext cx="0" cy="3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8" name="Text Box 29"/>
          <p:cNvSpPr txBox="1">
            <a:spLocks noChangeArrowheads="1"/>
          </p:cNvSpPr>
          <p:nvPr/>
        </p:nvSpPr>
        <p:spPr bwMode="auto">
          <a:xfrm>
            <a:off x="611560" y="313492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(3)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方程虽保持了原牛顿定律的框架但内容却有别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79512" y="764704"/>
            <a:ext cx="38314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accent2"/>
                </a:solidFill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</a:rPr>
              <a:t>相对论中的动能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871240" y="1465620"/>
            <a:ext cx="226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动能定理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226860" y="1898000"/>
          <a:ext cx="5081444" cy="59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241200" progId="Equation.DSMT4">
                  <p:embed/>
                </p:oleObj>
              </mc:Choice>
              <mc:Fallback>
                <p:oleObj name="Equation" r:id="rId2" imgW="2044440" imgH="241200" progId="Equation.DSMT4">
                  <p:embed/>
                  <p:pic>
                    <p:nvPicPr>
                      <p:cNvPr id="2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6860" y="1898000"/>
                        <a:ext cx="5081444" cy="594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2699711" y="3397746"/>
            <a:ext cx="5400681" cy="895350"/>
            <a:chOff x="491" y="2278"/>
            <a:chExt cx="3402" cy="564"/>
          </a:xfrm>
        </p:grpSpPr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491" y="2278"/>
            <a:ext cx="2195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82680" imgH="330120" progId="Equation.DSMT4">
                    <p:embed/>
                  </p:oleObj>
                </mc:Choice>
                <mc:Fallback>
                  <p:oleObj name="Equation" r:id="rId4" imgW="1282680" imgH="330120" progId="Equation.DSMT4">
                    <p:embed/>
                    <p:pic>
                      <p:nvPicPr>
                        <p:cNvPr id="2766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2278"/>
                          <a:ext cx="2195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 Box 17"/>
            <p:cNvSpPr txBox="1">
              <a:spLocks noChangeArrowheads="1"/>
            </p:cNvSpPr>
            <p:nvPr/>
          </p:nvSpPr>
          <p:spPr bwMode="auto">
            <a:xfrm>
              <a:off x="3512" y="2409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</a:rPr>
                <a:t>(1)</a:t>
              </a:r>
            </a:p>
          </p:txBody>
        </p:sp>
      </p:grp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827584" y="4495800"/>
            <a:ext cx="3140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根据质速关系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3463661" y="4450184"/>
          <a:ext cx="2981614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279360" progId="Equation.DSMT4">
                  <p:embed/>
                </p:oleObj>
              </mc:Choice>
              <mc:Fallback>
                <p:oleObj name="Equation" r:id="rId6" imgW="1307880" imgH="279360" progId="Equation.DSMT4">
                  <p:embed/>
                  <p:pic>
                    <p:nvPicPr>
                      <p:cNvPr id="2767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661" y="4450184"/>
                        <a:ext cx="2981614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487167" y="260648"/>
            <a:ext cx="4405313" cy="1549400"/>
            <a:chOff x="4343400" y="980728"/>
            <a:chExt cx="4405313" cy="1549400"/>
          </a:xfrm>
        </p:grpSpPr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4343400" y="2068165"/>
              <a:ext cx="4370388" cy="461963"/>
              <a:chOff x="2736" y="1344"/>
              <a:chExt cx="2753" cy="291"/>
            </a:xfrm>
          </p:grpSpPr>
          <p:sp>
            <p:nvSpPr>
              <p:cNvPr id="27685" name="Line 37"/>
              <p:cNvSpPr>
                <a:spLocks noChangeShapeType="1"/>
              </p:cNvSpPr>
              <p:nvPr/>
            </p:nvSpPr>
            <p:spPr bwMode="auto">
              <a:xfrm>
                <a:off x="2736" y="1344"/>
                <a:ext cx="26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/>
              </a:p>
            </p:txBody>
          </p:sp>
          <p:sp>
            <p:nvSpPr>
              <p:cNvPr id="27686" name="Text Box 38"/>
              <p:cNvSpPr txBox="1">
                <a:spLocks noChangeArrowheads="1"/>
              </p:cNvSpPr>
              <p:nvPr/>
            </p:nvSpPr>
            <p:spPr bwMode="auto">
              <a:xfrm>
                <a:off x="5232" y="1344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chemeClr val="accent2"/>
                    </a:solidFill>
                  </a:rPr>
                  <a:t>X</a:t>
                </a:r>
              </a:p>
            </p:txBody>
          </p:sp>
        </p:grpSp>
        <p:grpSp>
          <p:nvGrpSpPr>
            <p:cNvPr id="27713" name="Group 65"/>
            <p:cNvGrpSpPr>
              <a:grpSpLocks/>
            </p:cNvGrpSpPr>
            <p:nvPr/>
          </p:nvGrpSpPr>
          <p:grpSpPr bwMode="auto">
            <a:xfrm>
              <a:off x="5257800" y="980728"/>
              <a:ext cx="3490913" cy="1103312"/>
              <a:chOff x="3312" y="659"/>
              <a:chExt cx="2199" cy="695"/>
            </a:xfrm>
          </p:grpSpPr>
          <p:grpSp>
            <p:nvGrpSpPr>
              <p:cNvPr id="27712" name="Group 64"/>
              <p:cNvGrpSpPr>
                <a:grpSpLocks/>
              </p:cNvGrpSpPr>
              <p:nvPr/>
            </p:nvGrpSpPr>
            <p:grpSpPr bwMode="auto">
              <a:xfrm>
                <a:off x="3312" y="960"/>
                <a:ext cx="2199" cy="394"/>
                <a:chOff x="3312" y="960"/>
                <a:chExt cx="2199" cy="394"/>
              </a:xfrm>
            </p:grpSpPr>
            <p:grpSp>
              <p:nvGrpSpPr>
                <p:cNvPr id="27711" name="Group 63"/>
                <p:cNvGrpSpPr>
                  <a:grpSpLocks/>
                </p:cNvGrpSpPr>
                <p:nvPr/>
              </p:nvGrpSpPr>
              <p:grpSpPr bwMode="auto">
                <a:xfrm>
                  <a:off x="3312" y="1008"/>
                  <a:ext cx="1968" cy="346"/>
                  <a:chOff x="3312" y="1008"/>
                  <a:chExt cx="1968" cy="346"/>
                </a:xfrm>
              </p:grpSpPr>
              <p:grpSp>
                <p:nvGrpSpPr>
                  <p:cNvPr id="27710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3312" y="1008"/>
                    <a:ext cx="1680" cy="346"/>
                    <a:chOff x="3312" y="1008"/>
                    <a:chExt cx="1680" cy="346"/>
                  </a:xfrm>
                </p:grpSpPr>
                <p:sp>
                  <p:nvSpPr>
                    <p:cNvPr id="27679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6" y="1008"/>
                      <a:ext cx="346" cy="346"/>
                    </a:xfrm>
                    <a:prstGeom prst="ellipse">
                      <a:avLst/>
                    </a:prstGeom>
                    <a:gradFill rotWithShape="0">
                      <a:gsLst>
                        <a:gs pos="0">
                          <a:srgbClr val="FFFF66"/>
                        </a:gs>
                        <a:gs pos="100000">
                          <a:srgbClr val="FFFF66">
                            <a:gamma/>
                            <a:shade val="66275"/>
                            <a:invGamma/>
                          </a:srgb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b="1"/>
                    </a:p>
                  </p:txBody>
                </p:sp>
                <p:sp>
                  <p:nvSpPr>
                    <p:cNvPr id="27680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12" y="1206"/>
                      <a:ext cx="1334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b="1"/>
                    </a:p>
                  </p:txBody>
                </p:sp>
              </p:grpSp>
              <p:sp>
                <p:nvSpPr>
                  <p:cNvPr id="2768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200"/>
                    <a:ext cx="48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b="1"/>
                  </a:p>
                </p:txBody>
              </p:sp>
            </p:grpSp>
            <p:graphicFrame>
              <p:nvGraphicFramePr>
                <p:cNvPr id="27682" name="Object 34"/>
                <p:cNvGraphicFramePr>
                  <a:graphicFrameLocks noChangeAspect="1"/>
                </p:cNvGraphicFramePr>
                <p:nvPr/>
              </p:nvGraphicFramePr>
              <p:xfrm>
                <a:off x="5239" y="960"/>
                <a:ext cx="272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164880" imgH="203040" progId="Equation.3">
                        <p:embed/>
                      </p:oleObj>
                    </mc:Choice>
                    <mc:Fallback>
                      <p:oleObj name="公式" r:id="rId8" imgW="164880" imgH="203040" progId="Equation.3">
                        <p:embed/>
                        <p:pic>
                          <p:nvPicPr>
                            <p:cNvPr id="27682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9" y="960"/>
                              <a:ext cx="272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694" name="Group 46"/>
              <p:cNvGrpSpPr>
                <a:grpSpLocks/>
              </p:cNvGrpSpPr>
              <p:nvPr/>
            </p:nvGrpSpPr>
            <p:grpSpPr bwMode="auto">
              <a:xfrm>
                <a:off x="4704" y="659"/>
                <a:ext cx="240" cy="301"/>
                <a:chOff x="4416" y="659"/>
                <a:chExt cx="240" cy="301"/>
              </a:xfrm>
            </p:grpSpPr>
            <p:graphicFrame>
              <p:nvGraphicFramePr>
                <p:cNvPr id="27683" name="Object 35"/>
                <p:cNvGraphicFramePr>
                  <a:graphicFrameLocks noChangeAspect="1"/>
                </p:cNvGraphicFramePr>
                <p:nvPr/>
              </p:nvGraphicFramePr>
              <p:xfrm>
                <a:off x="4442" y="659"/>
                <a:ext cx="214" cy="3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0" imgW="126720" imgH="177480" progId="Equation.3">
                        <p:embed/>
                      </p:oleObj>
                    </mc:Choice>
                    <mc:Fallback>
                      <p:oleObj name="Equation" r:id="rId10" imgW="126720" imgH="177480" progId="Equation.3">
                        <p:embed/>
                        <p:pic>
                          <p:nvPicPr>
                            <p:cNvPr id="27683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2" y="659"/>
                              <a:ext cx="214" cy="3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693" name="Line 45"/>
                <p:cNvSpPr>
                  <a:spLocks noChangeShapeType="1"/>
                </p:cNvSpPr>
                <p:nvPr/>
              </p:nvSpPr>
              <p:spPr bwMode="auto">
                <a:xfrm>
                  <a:off x="4416" y="9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b="1"/>
                </a:p>
              </p:txBody>
            </p:sp>
          </p:grpSp>
        </p:grpSp>
        <p:grpSp>
          <p:nvGrpSpPr>
            <p:cNvPr id="27688" name="Group 40"/>
            <p:cNvGrpSpPr>
              <a:grpSpLocks/>
            </p:cNvGrpSpPr>
            <p:nvPr/>
          </p:nvGrpSpPr>
          <p:grpSpPr bwMode="auto">
            <a:xfrm>
              <a:off x="4572000" y="1458565"/>
              <a:ext cx="1265238" cy="609600"/>
              <a:chOff x="2880" y="960"/>
              <a:chExt cx="797" cy="384"/>
            </a:xfrm>
          </p:grpSpPr>
          <p:grpSp>
            <p:nvGrpSpPr>
              <p:cNvPr id="27687" name="Group 39"/>
              <p:cNvGrpSpPr>
                <a:grpSpLocks/>
              </p:cNvGrpSpPr>
              <p:nvPr/>
            </p:nvGrpSpPr>
            <p:grpSpPr bwMode="auto">
              <a:xfrm>
                <a:off x="2880" y="990"/>
                <a:ext cx="576" cy="354"/>
                <a:chOff x="2880" y="990"/>
                <a:chExt cx="576" cy="354"/>
              </a:xfrm>
            </p:grpSpPr>
            <p:sp>
              <p:nvSpPr>
                <p:cNvPr id="27673" name="Oval 25"/>
                <p:cNvSpPr>
                  <a:spLocks noChangeArrowheads="1"/>
                </p:cNvSpPr>
                <p:nvPr/>
              </p:nvSpPr>
              <p:spPr bwMode="auto">
                <a:xfrm>
                  <a:off x="2880" y="990"/>
                  <a:ext cx="354" cy="3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66"/>
                    </a:gs>
                    <a:gs pos="100000">
                      <a:srgbClr val="FFFF66">
                        <a:gamma/>
                        <a:shade val="6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27674" name="Line 26"/>
                <p:cNvSpPr>
                  <a:spLocks noChangeShapeType="1"/>
                </p:cNvSpPr>
                <p:nvPr/>
              </p:nvSpPr>
              <p:spPr bwMode="auto">
                <a:xfrm>
                  <a:off x="3102" y="1167"/>
                  <a:ext cx="35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b="1"/>
                </a:p>
              </p:txBody>
            </p:sp>
          </p:grpSp>
          <p:graphicFrame>
            <p:nvGraphicFramePr>
              <p:cNvPr id="27675" name="Object 27"/>
              <p:cNvGraphicFramePr>
                <a:graphicFrameLocks noChangeAspect="1"/>
              </p:cNvGraphicFramePr>
              <p:nvPr/>
            </p:nvGraphicFramePr>
            <p:xfrm>
              <a:off x="3405" y="960"/>
              <a:ext cx="27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64880" imgH="203040" progId="Equation.3">
                      <p:embed/>
                    </p:oleObj>
                  </mc:Choice>
                  <mc:Fallback>
                    <p:oleObj name="公式" r:id="rId8" imgW="164880" imgH="203040" progId="Equation.3">
                      <p:embed/>
                      <p:pic>
                        <p:nvPicPr>
                          <p:cNvPr id="27675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5" y="960"/>
                            <a:ext cx="27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7697" name="Object 49"/>
          <p:cNvGraphicFramePr>
            <a:graphicFrameLocks noChangeAspect="1"/>
          </p:cNvGraphicFramePr>
          <p:nvPr/>
        </p:nvGraphicFramePr>
        <p:xfrm>
          <a:off x="1403648" y="5300663"/>
          <a:ext cx="3702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3880" imgH="241200" progId="Equation.DSMT4">
                  <p:embed/>
                </p:oleObj>
              </mc:Choice>
              <mc:Fallback>
                <p:oleObj name="Equation" r:id="rId13" imgW="1523880" imgH="241200" progId="Equation.DSMT4">
                  <p:embed/>
                  <p:pic>
                    <p:nvPicPr>
                      <p:cNvPr id="2769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300663"/>
                        <a:ext cx="3702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8" name="Text Box 50"/>
          <p:cNvSpPr txBox="1">
            <a:spLocks noChangeArrowheads="1"/>
          </p:cNvSpPr>
          <p:nvPr/>
        </p:nvSpPr>
        <p:spPr bwMode="auto">
          <a:xfrm>
            <a:off x="5442669" y="5301208"/>
            <a:ext cx="2225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</a:rPr>
              <a:t>两边微分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grpSp>
        <p:nvGrpSpPr>
          <p:cNvPr id="27716" name="Group 68"/>
          <p:cNvGrpSpPr>
            <a:grpSpLocks/>
          </p:cNvGrpSpPr>
          <p:nvPr/>
        </p:nvGrpSpPr>
        <p:grpSpPr bwMode="auto">
          <a:xfrm>
            <a:off x="987425" y="6057900"/>
            <a:ext cx="7113590" cy="647700"/>
            <a:chOff x="622" y="3816"/>
            <a:chExt cx="4481" cy="408"/>
          </a:xfrm>
        </p:grpSpPr>
        <p:graphicFrame>
          <p:nvGraphicFramePr>
            <p:cNvPr id="27704" name="Object 56"/>
            <p:cNvGraphicFramePr>
              <a:graphicFrameLocks noChangeAspect="1"/>
            </p:cNvGraphicFramePr>
            <p:nvPr/>
          </p:nvGraphicFramePr>
          <p:xfrm>
            <a:off x="622" y="3816"/>
            <a:ext cx="3473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55520" imgH="228600" progId="Equation.DSMT4">
                    <p:embed/>
                  </p:oleObj>
                </mc:Choice>
                <mc:Fallback>
                  <p:oleObj name="Equation" r:id="rId15" imgW="1955520" imgH="228600" progId="Equation.DSMT4">
                    <p:embed/>
                    <p:pic>
                      <p:nvPicPr>
                        <p:cNvPr id="27704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2" y="3816"/>
                          <a:ext cx="3473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5" name="Text Box 57"/>
            <p:cNvSpPr txBox="1">
              <a:spLocks noChangeArrowheads="1"/>
            </p:cNvSpPr>
            <p:nvPr/>
          </p:nvSpPr>
          <p:spPr bwMode="auto">
            <a:xfrm>
              <a:off x="4722" y="3838"/>
              <a:ext cx="3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accent2"/>
                  </a:solidFill>
                </a:rPr>
                <a:t>(2)</a:t>
              </a:r>
            </a:p>
          </p:txBody>
        </p:sp>
      </p:grp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107504" y="44624"/>
            <a:ext cx="609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00000"/>
                </a:solidFill>
              </a:rPr>
              <a:t>二、相对论中的能量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 Box 8"/>
              <p:cNvSpPr txBox="1">
                <a:spLocks noChangeArrowheads="1"/>
              </p:cNvSpPr>
              <p:nvPr/>
            </p:nvSpPr>
            <p:spPr bwMode="auto">
              <a:xfrm>
                <a:off x="827584" y="2402056"/>
                <a:ext cx="7306475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初态：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b="1">
                  <a:solidFill>
                    <a:schemeClr val="accent2"/>
                  </a:solidFill>
                </a:endParaRPr>
              </a:p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末态：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zh-CN" sz="2800" b="1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5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402056"/>
                <a:ext cx="7306475" cy="954107"/>
              </a:xfrm>
              <a:prstGeom prst="rect">
                <a:avLst/>
              </a:prstGeom>
              <a:blipFill rotWithShape="0">
                <a:blip r:embed="rId19"/>
                <a:stretch>
                  <a:fillRect l="-1753" t="-8280" b="-146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868864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6" grpId="0" autoUpdateAnimBg="0"/>
      <p:bldP spid="27666" grpId="0" autoUpdateAnimBg="0"/>
      <p:bldP spid="27698" grpId="0" autoUpdateAnimBg="0"/>
      <p:bldP spid="45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1222</TotalTime>
  <Words>1923</Words>
  <Application>Microsoft Office PowerPoint</Application>
  <PresentationFormat>全屏显示(4:3)</PresentationFormat>
  <Paragraphs>231</Paragraphs>
  <Slides>30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等线</vt:lpstr>
      <vt:lpstr>黑体</vt:lpstr>
      <vt:lpstr>华文新魏</vt:lpstr>
      <vt:lpstr>华文中宋</vt:lpstr>
      <vt:lpstr>宋体</vt:lpstr>
      <vt:lpstr>微软雅黑</vt:lpstr>
      <vt:lpstr>Cambria Math</vt:lpstr>
      <vt:lpstr>Franklin Gothic Medium</vt:lpstr>
      <vt:lpstr>Symbol</vt:lpstr>
      <vt:lpstr>Times New Roman</vt:lpstr>
      <vt:lpstr>Wingdings</vt:lpstr>
      <vt:lpstr>Default Design</vt:lpstr>
      <vt:lpstr>公式</vt:lpstr>
      <vt:lpstr>Equation</vt:lpstr>
      <vt:lpstr>PowerPoint 演示文稿</vt:lpstr>
      <vt:lpstr>1.4 相对论动力学基础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广义相对论简介</vt:lpstr>
      <vt:lpstr>PowerPoint 演示文稿</vt:lpstr>
      <vt:lpstr>PowerPoint 演示文稿</vt:lpstr>
      <vt:lpstr>PowerPoint 演示文稿</vt:lpstr>
      <vt:lpstr>狭义相对论小结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80</cp:revision>
  <dcterms:created xsi:type="dcterms:W3CDTF">2024-09-10T06:08:35Z</dcterms:created>
  <dcterms:modified xsi:type="dcterms:W3CDTF">2024-12-02T10:39:02Z</dcterms:modified>
</cp:coreProperties>
</file>