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516" r:id="rId2"/>
    <p:sldId id="567" r:id="rId3"/>
    <p:sldId id="555" r:id="rId4"/>
    <p:sldId id="562" r:id="rId5"/>
    <p:sldId id="564" r:id="rId6"/>
    <p:sldId id="582" r:id="rId7"/>
    <p:sldId id="556" r:id="rId8"/>
    <p:sldId id="557" r:id="rId9"/>
    <p:sldId id="595" r:id="rId10"/>
    <p:sldId id="559" r:id="rId11"/>
    <p:sldId id="560" r:id="rId12"/>
    <p:sldId id="573" r:id="rId13"/>
    <p:sldId id="575" r:id="rId14"/>
    <p:sldId id="561" r:id="rId15"/>
    <p:sldId id="583" r:id="rId16"/>
    <p:sldId id="566" r:id="rId17"/>
    <p:sldId id="534" r:id="rId18"/>
    <p:sldId id="504" r:id="rId19"/>
    <p:sldId id="503" r:id="rId20"/>
    <p:sldId id="591" r:id="rId21"/>
    <p:sldId id="593" r:id="rId22"/>
    <p:sldId id="539" r:id="rId23"/>
    <p:sldId id="540" r:id="rId24"/>
    <p:sldId id="585" r:id="rId25"/>
    <p:sldId id="590" r:id="rId26"/>
    <p:sldId id="541" r:id="rId27"/>
    <p:sldId id="542" r:id="rId28"/>
    <p:sldId id="329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事实上，德布罗意的博士论文有一百来页：</a:t>
            </a:r>
            <a:r>
              <a:rPr lang="en-US" altLang="zh-CN"/>
              <a:t>https://tel.archives-ouvertes.fr/tel-00006807/en/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F98A8-77E7-4EEF-A8B7-9EFB5E790D7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205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2024/12/9 Monday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9.wmf"/><Relationship Id="rId21" Type="http://schemas.openxmlformats.org/officeDocument/2006/relationships/image" Target="../media/image30.png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8.jpeg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6.jpeg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9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40.wmf"/><Relationship Id="rId7" Type="http://schemas.openxmlformats.org/officeDocument/2006/relationships/oleObject" Target="../embeddings/oleObject26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2.wmf"/><Relationship Id="rId5" Type="http://schemas.openxmlformats.org/officeDocument/2006/relationships/image" Target="../media/image41.e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33.bin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6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49.wmf"/><Relationship Id="rId7" Type="http://schemas.openxmlformats.org/officeDocument/2006/relationships/image" Target="../media/image51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5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7.wmf"/><Relationship Id="rId5" Type="http://schemas.openxmlformats.org/officeDocument/2006/relationships/image" Target="../media/image54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4.png"/><Relationship Id="rId5" Type="http://schemas.openxmlformats.org/officeDocument/2006/relationships/image" Target="../media/image10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074" descr="superbild"/>
          <p:cNvPicPr>
            <a:picLocks noChangeAspect="1" noChangeArrowheads="1"/>
          </p:cNvPicPr>
          <p:nvPr/>
        </p:nvPicPr>
        <p:blipFill>
          <a:blip r:embed="rId2">
            <a:lum bright="6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2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WordArt 3075"/>
          <p:cNvSpPr>
            <a:spLocks noChangeArrowheads="1" noChangeShapeType="1" noTextEdit="1"/>
          </p:cNvSpPr>
          <p:nvPr/>
        </p:nvSpPr>
        <p:spPr bwMode="auto">
          <a:xfrm>
            <a:off x="2362200" y="990600"/>
            <a:ext cx="44958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>
                <a:ln w="25400">
                  <a:solidFill>
                    <a:srgbClr val="FFCC99"/>
                  </a:solidFill>
                  <a:round/>
                  <a:headEnd/>
                  <a:tailEnd/>
                </a:ln>
                <a:solidFill>
                  <a:srgbClr val="3366FF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大学物理</a:t>
            </a:r>
          </a:p>
        </p:txBody>
      </p:sp>
      <p:sp>
        <p:nvSpPr>
          <p:cNvPr id="19460" name="WordArt 3076"/>
          <p:cNvSpPr>
            <a:spLocks noChangeArrowheads="1" noChangeShapeType="1" noTextEdit="1"/>
          </p:cNvSpPr>
          <p:nvPr/>
        </p:nvSpPr>
        <p:spPr bwMode="auto">
          <a:xfrm>
            <a:off x="1428750" y="2438400"/>
            <a:ext cx="6400800" cy="1981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8000" b="1" kern="10">
                <a:ln w="25400">
                  <a:solidFill>
                    <a:srgbClr val="00CCFF"/>
                  </a:solidFill>
                  <a:round/>
                  <a:headEnd/>
                  <a:tailEnd/>
                </a:ln>
                <a:solidFill>
                  <a:srgbClr val="FD3F03"/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量子物理</a:t>
            </a:r>
          </a:p>
        </p:txBody>
      </p:sp>
      <p:sp>
        <p:nvSpPr>
          <p:cNvPr id="541701" name="Text Box 3077"/>
          <p:cNvSpPr txBox="1">
            <a:spLocks noChangeArrowheads="1"/>
          </p:cNvSpPr>
          <p:nvPr/>
        </p:nvSpPr>
        <p:spPr bwMode="auto">
          <a:xfrm>
            <a:off x="1327150" y="4937125"/>
            <a:ext cx="65833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6000" b="1">
                <a:solidFill>
                  <a:srgbClr val="DDF4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Franklin Gothic Medium" pitchFamily="34" charset="0"/>
              </a:rPr>
              <a:t>QUANTUM PHYSICS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Text Box 2"/>
          <p:cNvSpPr txBox="1">
            <a:spLocks noChangeArrowheads="1"/>
          </p:cNvSpPr>
          <p:nvPr/>
        </p:nvSpPr>
        <p:spPr bwMode="auto">
          <a:xfrm>
            <a:off x="-76200" y="304800"/>
            <a:ext cx="8483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       2.  </a:t>
            </a:r>
            <a:r>
              <a:rPr kumimoji="1" lang="zh-CN" altLang="en-US" sz="2800" b="1">
                <a:solidFill>
                  <a:schemeClr val="accent2"/>
                </a:solidFill>
              </a:rPr>
              <a:t>同年，英国的汤姆逊用多晶体做电子衍射实验</a:t>
            </a:r>
            <a:r>
              <a:rPr kumimoji="1" lang="en-US" altLang="zh-CN" sz="2800" b="1">
                <a:solidFill>
                  <a:schemeClr val="accent2"/>
                </a:solidFill>
              </a:rPr>
              <a:t>,</a:t>
            </a:r>
          </a:p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            </a:t>
            </a:r>
            <a:r>
              <a:rPr kumimoji="1" lang="zh-CN" altLang="en-US" sz="2800" b="1">
                <a:solidFill>
                  <a:schemeClr val="accent2"/>
                </a:solidFill>
              </a:rPr>
              <a:t>也得到了电子衍射照片。        </a:t>
            </a:r>
          </a:p>
        </p:txBody>
      </p:sp>
      <p:graphicFrame>
        <p:nvGraphicFramePr>
          <p:cNvPr id="636928" name="Object 1024"/>
          <p:cNvGraphicFramePr>
            <a:graphicFrameLocks noChangeAspect="1"/>
          </p:cNvGraphicFramePr>
          <p:nvPr/>
        </p:nvGraphicFramePr>
        <p:xfrm>
          <a:off x="862013" y="1509713"/>
          <a:ext cx="3786187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548128" imgH="1798320" progId="Word.Document.8">
                  <p:embed/>
                </p:oleObj>
              </mc:Choice>
              <mc:Fallback>
                <p:oleObj name="Document" r:id="rId2" imgW="2548128" imgH="1798320" progId="Word.Document.8">
                  <p:embed/>
                  <p:pic>
                    <p:nvPicPr>
                      <p:cNvPr id="63692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509713"/>
                        <a:ext cx="3786187" cy="298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8021" name="Text Box 5"/>
          <p:cNvSpPr txBox="1">
            <a:spLocks noChangeArrowheads="1"/>
          </p:cNvSpPr>
          <p:nvPr/>
        </p:nvSpPr>
        <p:spPr bwMode="auto">
          <a:xfrm>
            <a:off x="609600" y="4997450"/>
            <a:ext cx="4953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十年后，戴维逊、汤姆逊因电子衍射实验的成果共获</a:t>
            </a:r>
            <a:r>
              <a:rPr kumimoji="1" lang="en-US" altLang="zh-CN" sz="2800" b="1">
                <a:solidFill>
                  <a:schemeClr val="accent2"/>
                </a:solidFill>
              </a:rPr>
              <a:t>1937</a:t>
            </a:r>
            <a:r>
              <a:rPr kumimoji="1" lang="zh-CN" altLang="en-US" sz="2800" b="1">
                <a:solidFill>
                  <a:schemeClr val="accent2"/>
                </a:solidFill>
              </a:rPr>
              <a:t>年度诺贝尔物理奖。</a:t>
            </a:r>
          </a:p>
        </p:txBody>
      </p:sp>
      <p:pic>
        <p:nvPicPr>
          <p:cNvPr id="512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57600"/>
            <a:ext cx="2743200" cy="263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5943600" y="1143000"/>
            <a:ext cx="2514600" cy="2433638"/>
            <a:chOff x="4024" y="480"/>
            <a:chExt cx="1406" cy="1438"/>
          </a:xfrm>
        </p:grpSpPr>
        <p:sp>
          <p:nvSpPr>
            <p:cNvPr id="5127" name="Rectangle 10"/>
            <p:cNvSpPr>
              <a:spLocks noChangeArrowheads="1"/>
            </p:cNvSpPr>
            <p:nvPr/>
          </p:nvSpPr>
          <p:spPr bwMode="auto">
            <a:xfrm>
              <a:off x="4024" y="480"/>
              <a:ext cx="1406" cy="13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Char char="•"/>
              </a:pPr>
              <a:endParaRPr lang="zh-CN" altLang="zh-CN" sz="1800">
                <a:latin typeface="Verdana" panose="020B0604030504040204" pitchFamily="34" charset="0"/>
              </a:endParaRPr>
            </a:p>
          </p:txBody>
        </p:sp>
        <p:sp>
          <p:nvSpPr>
            <p:cNvPr id="5128" name="TextBox 11"/>
            <p:cNvSpPr txBox="1">
              <a:spLocks noChangeArrowheads="1"/>
            </p:cNvSpPr>
            <p:nvPr/>
          </p:nvSpPr>
          <p:spPr bwMode="auto">
            <a:xfrm>
              <a:off x="4105" y="754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29" name="TextBox 12"/>
            <p:cNvSpPr txBox="1">
              <a:spLocks noChangeArrowheads="1"/>
            </p:cNvSpPr>
            <p:nvPr/>
          </p:nvSpPr>
          <p:spPr bwMode="auto">
            <a:xfrm>
              <a:off x="4694" y="1701"/>
              <a:ext cx="27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0" name="TextBox 13"/>
            <p:cNvSpPr txBox="1">
              <a:spLocks noChangeArrowheads="1"/>
            </p:cNvSpPr>
            <p:nvPr/>
          </p:nvSpPr>
          <p:spPr bwMode="auto">
            <a:xfrm>
              <a:off x="4297" y="1156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1" name="TextBox 14"/>
            <p:cNvSpPr txBox="1">
              <a:spLocks noChangeArrowheads="1"/>
            </p:cNvSpPr>
            <p:nvPr/>
          </p:nvSpPr>
          <p:spPr bwMode="auto">
            <a:xfrm>
              <a:off x="4393" y="799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2" name="TextBox 15"/>
            <p:cNvSpPr txBox="1">
              <a:spLocks noChangeArrowheads="1"/>
            </p:cNvSpPr>
            <p:nvPr/>
          </p:nvSpPr>
          <p:spPr bwMode="auto">
            <a:xfrm>
              <a:off x="4876" y="1156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3" name="TextBox 16"/>
            <p:cNvSpPr txBox="1">
              <a:spLocks noChangeArrowheads="1"/>
            </p:cNvSpPr>
            <p:nvPr/>
          </p:nvSpPr>
          <p:spPr bwMode="auto">
            <a:xfrm>
              <a:off x="4201" y="618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4" name="TextBox 17"/>
            <p:cNvSpPr txBox="1">
              <a:spLocks noChangeArrowheads="1"/>
            </p:cNvSpPr>
            <p:nvPr/>
          </p:nvSpPr>
          <p:spPr bwMode="auto">
            <a:xfrm>
              <a:off x="4694" y="754"/>
              <a:ext cx="273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  <p:sp>
          <p:nvSpPr>
            <p:cNvPr id="5135" name="TextBox 18"/>
            <p:cNvSpPr txBox="1">
              <a:spLocks noChangeArrowheads="1"/>
            </p:cNvSpPr>
            <p:nvPr/>
          </p:nvSpPr>
          <p:spPr bwMode="auto">
            <a:xfrm>
              <a:off x="4201" y="1564"/>
              <a:ext cx="27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Verdana" panose="020B0604030504040204" pitchFamily="34" charset="0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9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autoUpdateAnimBg="0"/>
      <p:bldP spid="59802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7952" name="Object 1024"/>
          <p:cNvGraphicFramePr>
            <a:graphicFrameLocks noChangeAspect="1"/>
          </p:cNvGraphicFramePr>
          <p:nvPr/>
        </p:nvGraphicFramePr>
        <p:xfrm>
          <a:off x="76200" y="1397000"/>
          <a:ext cx="89154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4287520" imgH="1562100" progId="Word.Document.8">
                  <p:embed/>
                </p:oleObj>
              </mc:Choice>
              <mc:Fallback>
                <p:oleObj name="文档" r:id="rId2" imgW="4287520" imgH="1562100" progId="Word.Document.8">
                  <p:embed/>
                  <p:pic>
                    <p:nvPicPr>
                      <p:cNvPr id="63795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397000"/>
                        <a:ext cx="89154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9043" name="Text Box 3"/>
          <p:cNvSpPr txBox="1">
            <a:spLocks noChangeArrowheads="1"/>
          </p:cNvSpPr>
          <p:nvPr/>
        </p:nvSpPr>
        <p:spPr bwMode="auto">
          <a:xfrm>
            <a:off x="152400" y="3810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3.  1961</a:t>
            </a:r>
            <a:r>
              <a:rPr kumimoji="1" lang="zh-CN" altLang="en-US" sz="2800" b="1">
                <a:solidFill>
                  <a:schemeClr val="accent2"/>
                </a:solidFill>
              </a:rPr>
              <a:t>年，约恩逊进行了电子的单缝、双缝和多缝衍射实验，得出了衍射条纹的照片。        </a:t>
            </a:r>
          </a:p>
        </p:txBody>
      </p:sp>
      <p:sp>
        <p:nvSpPr>
          <p:cNvPr id="599044" name="Text Box 4"/>
          <p:cNvSpPr txBox="1">
            <a:spLocks noChangeArrowheads="1"/>
          </p:cNvSpPr>
          <p:nvPr/>
        </p:nvSpPr>
        <p:spPr bwMode="auto">
          <a:xfrm>
            <a:off x="152400" y="4572000"/>
            <a:ext cx="8534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</a:rPr>
              <a:t>4.  </a:t>
            </a:r>
            <a:r>
              <a:rPr kumimoji="1" lang="zh-CN" altLang="en-US" sz="2800" b="1">
                <a:solidFill>
                  <a:schemeClr val="accent2"/>
                </a:solidFill>
              </a:rPr>
              <a:t>随后，用衍射实验证实了中子、质子、原子和分子等微观粒子都具有波动性，德布罗意公式对这些粒子同样正确。</a:t>
            </a:r>
          </a:p>
          <a:p>
            <a:pPr eaLnBrk="1" hangingPunct="1"/>
            <a:endParaRPr kumimoji="1" lang="en-US" altLang="zh-CN" sz="28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autoUpdateAnimBg="0"/>
      <p:bldP spid="5990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Text Box 2"/>
          <p:cNvSpPr txBox="1">
            <a:spLocks noChangeArrowheads="1"/>
          </p:cNvSpPr>
          <p:nvPr/>
        </p:nvSpPr>
        <p:spPr bwMode="auto">
          <a:xfrm>
            <a:off x="323850" y="1628775"/>
            <a:ext cx="82296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从波动光学可知，由于显微镜的分辨本领与波长成反比，光学显微镜的最小分辨距离大约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0.2 μm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，最大放大倍数也只有</a:t>
            </a:r>
            <a:r>
              <a:rPr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1000</a:t>
            </a:r>
            <a:r>
              <a:rPr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倍左右。</a:t>
            </a:r>
          </a:p>
        </p:txBody>
      </p:sp>
      <p:sp>
        <p:nvSpPr>
          <p:cNvPr id="615427" name="Rectangle 3"/>
          <p:cNvSpPr>
            <a:spLocks noChangeArrowheads="1"/>
          </p:cNvSpPr>
          <p:nvPr/>
        </p:nvSpPr>
        <p:spPr bwMode="auto">
          <a:xfrm>
            <a:off x="539750" y="620713"/>
            <a:ext cx="2224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990000"/>
                </a:solidFill>
              </a:rPr>
              <a:t>电子显微镜</a:t>
            </a:r>
          </a:p>
        </p:txBody>
      </p:sp>
      <p:sp>
        <p:nvSpPr>
          <p:cNvPr id="615428" name="Text Box 4"/>
          <p:cNvSpPr txBox="1">
            <a:spLocks noChangeArrowheads="1"/>
          </p:cNvSpPr>
          <p:nvPr/>
        </p:nvSpPr>
        <p:spPr bwMode="auto">
          <a:xfrm>
            <a:off x="323850" y="5119688"/>
            <a:ext cx="8012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第一台电子显微镜是由德国鲁斯卡（</a:t>
            </a:r>
            <a:r>
              <a:rPr lang="en-US" altLang="zh-CN" sz="2800" b="1">
                <a:solidFill>
                  <a:schemeClr val="accent2"/>
                </a:solidFill>
              </a:rPr>
              <a:t>E·Ruska</a:t>
            </a:r>
            <a:r>
              <a:rPr lang="zh-CN" altLang="en-US" sz="2800" b="1">
                <a:solidFill>
                  <a:schemeClr val="accent2"/>
                </a:solidFill>
              </a:rPr>
              <a:t>）研制成功，荣获</a:t>
            </a:r>
            <a:r>
              <a:rPr lang="en-US" altLang="zh-CN" sz="2800" b="1">
                <a:solidFill>
                  <a:schemeClr val="accent2"/>
                </a:solidFill>
              </a:rPr>
              <a:t>1986</a:t>
            </a:r>
            <a:r>
              <a:rPr lang="zh-CN" altLang="en-US" sz="2800" b="1">
                <a:solidFill>
                  <a:schemeClr val="accent2"/>
                </a:solidFill>
              </a:rPr>
              <a:t>年诺贝尔物理奖。</a:t>
            </a:r>
            <a:endParaRPr lang="zh-CN" altLang="en-US" sz="2800"/>
          </a:p>
        </p:txBody>
      </p:sp>
      <p:sp>
        <p:nvSpPr>
          <p:cNvPr id="615429" name="Text Box 5"/>
          <p:cNvSpPr txBox="1">
            <a:spLocks noChangeArrowheads="1"/>
          </p:cNvSpPr>
          <p:nvPr/>
        </p:nvSpPr>
        <p:spPr bwMode="auto">
          <a:xfrm>
            <a:off x="395288" y="3357563"/>
            <a:ext cx="81565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</a:rPr>
              <a:t>自从发现电子有波动性后，</a:t>
            </a:r>
            <a:r>
              <a:rPr lang="zh-CN" altLang="en-US" sz="2800" b="1">
                <a:solidFill>
                  <a:srgbClr val="008000"/>
                </a:solidFill>
              </a:rPr>
              <a:t>电子束德布罗意波长比光波波长短得多。而且极方便改变电子波的波长。</a:t>
            </a:r>
            <a:r>
              <a:rPr lang="zh-CN" altLang="en-US" sz="2800" b="1">
                <a:solidFill>
                  <a:schemeClr val="accent2"/>
                </a:solidFill>
              </a:rPr>
              <a:t>这样就能制造出用电子波代替光波的电子显微镜。</a:t>
            </a:r>
            <a:endParaRPr lang="zh-CN" altLang="en-US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26" grpId="0"/>
      <p:bldP spid="615427" grpId="0"/>
      <p:bldP spid="615428" grpId="0"/>
      <p:bldP spid="6154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1538288"/>
            <a:ext cx="2108200" cy="519112"/>
            <a:chOff x="192" y="1776"/>
            <a:chExt cx="1328" cy="327"/>
          </a:xfrm>
        </p:grpSpPr>
        <p:sp>
          <p:nvSpPr>
            <p:cNvPr id="7187" name="Text Box 4"/>
            <p:cNvSpPr txBox="1">
              <a:spLocks noChangeArrowheads="1"/>
            </p:cNvSpPr>
            <p:nvPr/>
          </p:nvSpPr>
          <p:spPr bwMode="auto">
            <a:xfrm>
              <a:off x="192" y="1776"/>
              <a:ext cx="6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Century Schoolbook" panose="02040604050505020304" pitchFamily="18" charset="0"/>
                </a:rPr>
                <a:t>由</a:t>
              </a:r>
            </a:p>
          </p:txBody>
        </p:sp>
        <p:graphicFrame>
          <p:nvGraphicFramePr>
            <p:cNvPr id="7176" name="Object 6"/>
            <p:cNvGraphicFramePr>
              <a:graphicFrameLocks noChangeAspect="1"/>
            </p:cNvGraphicFramePr>
            <p:nvPr/>
          </p:nvGraphicFramePr>
          <p:xfrm>
            <a:off x="576" y="1824"/>
            <a:ext cx="94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497950" imgH="393529" progId="Equation.3">
                    <p:embed/>
                  </p:oleObj>
                </mc:Choice>
                <mc:Fallback>
                  <p:oleObj name="公式" r:id="rId2" imgW="1497950" imgH="393529" progId="Equation.3">
                    <p:embed/>
                    <p:pic>
                      <p:nvPicPr>
                        <p:cNvPr id="717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824"/>
                          <a:ext cx="94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2438400" y="1614488"/>
            <a:ext cx="3352800" cy="519112"/>
            <a:chOff x="1632" y="1824"/>
            <a:chExt cx="2112" cy="327"/>
          </a:xfrm>
        </p:grpSpPr>
        <p:sp>
          <p:nvSpPr>
            <p:cNvPr id="7186" name="Text Box 7"/>
            <p:cNvSpPr txBox="1">
              <a:spLocks noChangeArrowheads="1"/>
            </p:cNvSpPr>
            <p:nvPr/>
          </p:nvSpPr>
          <p:spPr bwMode="auto">
            <a:xfrm>
              <a:off x="1632" y="1824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Century Schoolbook" panose="02040604050505020304" pitchFamily="18" charset="0"/>
                </a:rPr>
                <a:t>代入</a:t>
              </a:r>
            </a:p>
          </p:txBody>
        </p:sp>
        <p:graphicFrame>
          <p:nvGraphicFramePr>
            <p:cNvPr id="7175" name="Object 5"/>
            <p:cNvGraphicFramePr>
              <a:graphicFrameLocks noChangeAspect="1"/>
            </p:cNvGraphicFramePr>
            <p:nvPr/>
          </p:nvGraphicFramePr>
          <p:xfrm>
            <a:off x="2208" y="1824"/>
            <a:ext cx="153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38400" imgH="469900" progId="Equation.3">
                    <p:embed/>
                  </p:oleObj>
                </mc:Choice>
                <mc:Fallback>
                  <p:oleObj name="公式" r:id="rId4" imgW="2438400" imgH="469900" progId="Equation.3">
                    <p:embed/>
                    <p:pic>
                      <p:nvPicPr>
                        <p:cNvPr id="717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24"/>
                          <a:ext cx="153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8976" name="Object 0"/>
          <p:cNvGraphicFramePr>
            <a:graphicFrameLocks noChangeAspect="1"/>
          </p:cNvGraphicFramePr>
          <p:nvPr/>
        </p:nvGraphicFramePr>
        <p:xfrm>
          <a:off x="381000" y="2079625"/>
          <a:ext cx="10731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68400" imgH="1054100" progId="Equation.3">
                  <p:embed/>
                </p:oleObj>
              </mc:Choice>
              <mc:Fallback>
                <p:oleObj name="公式" r:id="rId6" imgW="1168400" imgH="1054100" progId="Equation.3">
                  <p:embed/>
                  <p:pic>
                    <p:nvPicPr>
                      <p:cNvPr id="63897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79625"/>
                        <a:ext cx="107315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77" name="Object 1"/>
          <p:cNvGraphicFramePr>
            <a:graphicFrameLocks noChangeAspect="1"/>
          </p:cNvGraphicFramePr>
          <p:nvPr/>
        </p:nvGraphicFramePr>
        <p:xfrm>
          <a:off x="3429000" y="2203450"/>
          <a:ext cx="56388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200900" imgH="1130300" progId="Equation.3">
                  <p:embed/>
                </p:oleObj>
              </mc:Choice>
              <mc:Fallback>
                <p:oleObj name="公式" r:id="rId8" imgW="7200900" imgH="1130300" progId="Equation.3">
                  <p:embed/>
                  <p:pic>
                    <p:nvPicPr>
                      <p:cNvPr id="63897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203450"/>
                        <a:ext cx="563880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78" name="Object 2"/>
          <p:cNvGraphicFramePr>
            <a:graphicFrameLocks noChangeAspect="1"/>
          </p:cNvGraphicFramePr>
          <p:nvPr/>
        </p:nvGraphicFramePr>
        <p:xfrm>
          <a:off x="1676400" y="2151063"/>
          <a:ext cx="16764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93900" imgH="1066800" progId="Equation.3">
                  <p:embed/>
                </p:oleObj>
              </mc:Choice>
              <mc:Fallback>
                <p:oleObj name="公式" r:id="rId10" imgW="1993900" imgH="1066800" progId="Equation.3">
                  <p:embed/>
                  <p:pic>
                    <p:nvPicPr>
                      <p:cNvPr id="6389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51063"/>
                        <a:ext cx="1676400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8979" name="Object 3"/>
          <p:cNvGraphicFramePr>
            <a:graphicFrameLocks noChangeAspect="1"/>
          </p:cNvGraphicFramePr>
          <p:nvPr/>
        </p:nvGraphicFramePr>
        <p:xfrm>
          <a:off x="713641" y="3196160"/>
          <a:ext cx="2346191" cy="520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14400" imgH="203040" progId="Equation.DSMT4">
                  <p:embed/>
                </p:oleObj>
              </mc:Choice>
              <mc:Fallback>
                <p:oleObj name="Equation" r:id="rId12" imgW="914400" imgH="203040" progId="Equation.DSMT4">
                  <p:embed/>
                  <p:pic>
                    <p:nvPicPr>
                      <p:cNvPr id="63897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41" y="3196160"/>
                        <a:ext cx="2346191" cy="5208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 type="none" w="med" len="lg"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485" name="Text Box 13"/>
          <p:cNvSpPr txBox="1">
            <a:spLocks noChangeArrowheads="1"/>
          </p:cNvSpPr>
          <p:nvPr/>
        </p:nvSpPr>
        <p:spPr bwMode="auto">
          <a:xfrm>
            <a:off x="304800" y="4211042"/>
            <a:ext cx="480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Century Schoolbook" panose="02040604050505020304" pitchFamily="18" charset="0"/>
              </a:rPr>
              <a:t>     </a:t>
            </a:r>
            <a:r>
              <a:rPr kumimoji="1" lang="zh-CN" altLang="en-US" sz="2800" b="1">
                <a:latin typeface="Century Schoolbook" panose="02040604050505020304" pitchFamily="18" charset="0"/>
              </a:rPr>
              <a:t>电子的德波波长很短，用电子显微镜，可放大</a:t>
            </a:r>
            <a:r>
              <a:rPr kumimoji="1" lang="en-US" altLang="zh-CN" sz="2800">
                <a:latin typeface="Century Schoolbook" panose="02040604050505020304" pitchFamily="18" charset="0"/>
              </a:rPr>
              <a:t>200</a:t>
            </a:r>
            <a:r>
              <a:rPr kumimoji="1" lang="zh-CN" altLang="en-US" sz="2800" b="1">
                <a:latin typeface="Century Schoolbook" panose="02040604050505020304" pitchFamily="18" charset="0"/>
              </a:rPr>
              <a:t>万倍。</a:t>
            </a:r>
          </a:p>
        </p:txBody>
      </p:sp>
      <p:sp>
        <p:nvSpPr>
          <p:cNvPr id="617490" name="Text Box 18"/>
          <p:cNvSpPr txBox="1">
            <a:spLocks noChangeArrowheads="1"/>
          </p:cNvSpPr>
          <p:nvPr/>
        </p:nvSpPr>
        <p:spPr bwMode="auto">
          <a:xfrm>
            <a:off x="250825" y="1052513"/>
            <a:ext cx="5853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Century Schoolbook" panose="02040604050505020304" pitchFamily="18" charset="0"/>
              </a:rPr>
              <a:t>解：</a:t>
            </a:r>
            <a:r>
              <a:rPr kumimoji="1" lang="zh-CN" altLang="en-US" sz="2800" b="1">
                <a:latin typeface="Century Schoolbook" panose="02040604050505020304" pitchFamily="18" charset="0"/>
              </a:rPr>
              <a:t>静止电子经电压</a:t>
            </a:r>
            <a:r>
              <a:rPr kumimoji="1" lang="en-US" altLang="zh-CN" sz="2800" i="1">
                <a:latin typeface="Century Schoolbook" panose="02040604050505020304" pitchFamily="18" charset="0"/>
              </a:rPr>
              <a:t>U</a:t>
            </a:r>
            <a:r>
              <a:rPr kumimoji="1" lang="zh-CN" altLang="zh-CN" sz="2800" b="1">
                <a:latin typeface="Century Schoolbook" panose="02040604050505020304" pitchFamily="18" charset="0"/>
              </a:rPr>
              <a:t>加速后的动能</a:t>
            </a:r>
            <a:endParaRPr kumimoji="1" lang="zh-CN" altLang="en-US" sz="2800" b="1">
              <a:latin typeface="Century Schoolbook" panose="02040604050505020304" pitchFamily="18" charset="0"/>
            </a:endParaRPr>
          </a:p>
        </p:txBody>
      </p:sp>
      <p:pic>
        <p:nvPicPr>
          <p:cNvPr id="617491" name="Picture 19" descr="电子显微镜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3284538"/>
            <a:ext cx="3995737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92" name="Picture 20" descr="电子显微镜拍摄的照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475" y="5218113"/>
            <a:ext cx="1600200" cy="144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93" name="Picture 21" descr="电子显微镜拍摄的照片2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5251450"/>
            <a:ext cx="13747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494" name="Picture 22" descr="电子显微镜拍摄的照片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675" y="5213350"/>
            <a:ext cx="1752600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495" name="Text Box 23"/>
          <p:cNvSpPr txBox="1">
            <a:spLocks noChangeArrowheads="1"/>
          </p:cNvSpPr>
          <p:nvPr/>
        </p:nvSpPr>
        <p:spPr bwMode="auto">
          <a:xfrm>
            <a:off x="0" y="188913"/>
            <a:ext cx="9144000" cy="519112"/>
          </a:xfrm>
          <a:prstGeom prst="rect">
            <a:avLst/>
          </a:prstGeom>
          <a:solidFill>
            <a:srgbClr val="FF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例题</a:t>
            </a:r>
            <a:r>
              <a:rPr kumimoji="1" lang="en-US" altLang="zh-CN" sz="2800" b="1">
                <a:solidFill>
                  <a:schemeClr val="accent2"/>
                </a:solidFill>
              </a:rPr>
              <a:t>1: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计算被</a:t>
            </a:r>
            <a:r>
              <a:rPr kumimoji="1" lang="en-US" altLang="zh-CN" sz="2800">
                <a:solidFill>
                  <a:schemeClr val="accent2"/>
                </a:solidFill>
              </a:rPr>
              <a:t>15000V 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电场加速运动电子的</a:t>
            </a:r>
            <a:r>
              <a:rPr kumimoji="1" lang="zh-CN" altLang="en-US" sz="2800" b="1">
                <a:solidFill>
                  <a:schemeClr val="accent2"/>
                </a:solidFill>
              </a:rPr>
              <a:t>德布罗意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波长。</a:t>
            </a:r>
          </a:p>
        </p:txBody>
      </p:sp>
      <p:graphicFrame>
        <p:nvGraphicFramePr>
          <p:cNvPr id="638980" name="Object 4"/>
          <p:cNvGraphicFramePr>
            <a:graphicFrameLocks noChangeAspect="1"/>
          </p:cNvGraphicFramePr>
          <p:nvPr/>
        </p:nvGraphicFramePr>
        <p:xfrm>
          <a:off x="6300788" y="765175"/>
          <a:ext cx="2260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2260600" imgH="1054100" progId="Equation.3">
                  <p:embed/>
                </p:oleObj>
              </mc:Choice>
              <mc:Fallback>
                <p:oleObj name="公式" r:id="rId18" imgW="2260600" imgH="1054100" progId="Equation.3">
                  <p:embed/>
                  <p:pic>
                    <p:nvPicPr>
                      <p:cNvPr id="638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765175"/>
                        <a:ext cx="2260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395536" y="3751088"/>
                <a:ext cx="4218504" cy="47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b="1">
                    <a:latin typeface="Century Schoolbook" panose="02040604050505020304" pitchFamily="18" charset="0"/>
                  </a:rPr>
                  <a:t>(</a:t>
                </a:r>
                <a:r>
                  <a:rPr kumimoji="1" lang="zh-CN" altLang="en-US" b="1">
                    <a:latin typeface="Century Schoolbook" panose="02040604050505020304" pitchFamily="18" charset="0"/>
                  </a:rPr>
                  <a:t>相对论下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p>
                    </m:sSup>
                  </m:oMath>
                </a14:m>
                <a:r>
                  <a:rPr kumimoji="1" lang="en-US" altLang="zh-CN" b="1">
                    <a:latin typeface="Century Schoolbook" panose="02040604050505020304" pitchFamily="18" charset="0"/>
                  </a:rPr>
                  <a:t>m)</a:t>
                </a:r>
                <a:endParaRPr kumimoji="1" lang="zh-CN" altLang="en-US" b="1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3751088"/>
                <a:ext cx="4218504" cy="470000"/>
              </a:xfrm>
              <a:prstGeom prst="rect">
                <a:avLst/>
              </a:prstGeom>
              <a:blipFill rotWithShape="0">
                <a:blip r:embed="rId21"/>
                <a:stretch>
                  <a:fillRect t="-12987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61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" dur="500"/>
                                        <p:tgtEl>
                                          <p:spTgt spid="617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6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617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5" grpId="0" autoUpdateAnimBg="0"/>
      <p:bldP spid="617490" grpId="0" autoUpdateAnimBg="0"/>
      <p:bldP spid="617495" grpId="0" animBg="1" autoUpdateAnimBg="0"/>
      <p:bldP spid="2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Text Box 2"/>
          <p:cNvSpPr txBox="1">
            <a:spLocks noChangeArrowheads="1"/>
          </p:cNvSpPr>
          <p:nvPr/>
        </p:nvSpPr>
        <p:spPr bwMode="auto">
          <a:xfrm>
            <a:off x="323850" y="765175"/>
            <a:ext cx="8027988" cy="579438"/>
          </a:xfrm>
          <a:prstGeom prst="rect">
            <a:avLst/>
          </a:prstGeom>
          <a:solidFill>
            <a:srgbClr val="FF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例题</a:t>
            </a:r>
            <a:r>
              <a:rPr kumimoji="1" lang="en-US" altLang="zh-CN" sz="2800" b="1">
                <a:solidFill>
                  <a:schemeClr val="accent2"/>
                </a:solidFill>
              </a:rPr>
              <a:t>2</a:t>
            </a:r>
            <a:r>
              <a:rPr kumimoji="1" lang="zh-CN" altLang="en-US" sz="2800" b="1">
                <a:solidFill>
                  <a:schemeClr val="accent2"/>
                </a:solidFill>
              </a:rPr>
              <a:t>：</a:t>
            </a:r>
            <a:r>
              <a:rPr kumimoji="1" lang="en-US" altLang="zh-CN" sz="2800" b="1">
                <a:solidFill>
                  <a:schemeClr val="accent2"/>
                </a:solidFill>
              </a:rPr>
              <a:t>m = 0.01kg</a:t>
            </a:r>
            <a:r>
              <a:rPr kumimoji="1" lang="zh-CN" altLang="en-US" sz="2800" b="1">
                <a:solidFill>
                  <a:schemeClr val="accent2"/>
                </a:solidFill>
              </a:rPr>
              <a:t>，</a:t>
            </a:r>
            <a:r>
              <a:rPr kumimoji="1" lang="en-US" altLang="zh-CN" sz="2800" b="1" i="1">
                <a:solidFill>
                  <a:schemeClr val="accent2"/>
                </a:solidFill>
              </a:rPr>
              <a:t>v </a:t>
            </a:r>
            <a:r>
              <a:rPr kumimoji="1" lang="en-US" altLang="zh-CN" sz="2800" b="1">
                <a:solidFill>
                  <a:schemeClr val="accent2"/>
                </a:solidFill>
              </a:rPr>
              <a:t>= 300m/s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的子弹，</a:t>
            </a:r>
            <a:r>
              <a:rPr kumimoji="1" lang="zh-CN" altLang="en-US" sz="2800" b="1">
                <a:solidFill>
                  <a:schemeClr val="accent2"/>
                </a:solidFill>
              </a:rPr>
              <a:t>求</a:t>
            </a:r>
            <a:r>
              <a:rPr kumimoji="1" lang="zh-CN" altLang="en-US" sz="3200" b="1">
                <a:solidFill>
                  <a:schemeClr val="accent2"/>
                </a:solidFill>
                <a:sym typeface="Symbol" panose="05050102010706020507" pitchFamily="18" charset="2"/>
              </a:rPr>
              <a:t>。</a:t>
            </a:r>
            <a:endParaRPr kumimoji="1" lang="zh-CN" altLang="en-US" sz="32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40000" name="Object 0"/>
          <p:cNvGraphicFramePr>
            <a:graphicFrameLocks noChangeAspect="1"/>
          </p:cNvGraphicFramePr>
          <p:nvPr/>
        </p:nvGraphicFramePr>
        <p:xfrm>
          <a:off x="971550" y="2276475"/>
          <a:ext cx="63246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3307" imgH="590615" progId="Equation.3">
                  <p:embed/>
                </p:oleObj>
              </mc:Choice>
              <mc:Fallback>
                <p:oleObj name="Equation" r:id="rId2" imgW="3143307" imgH="590615" progId="Equation.3">
                  <p:embed/>
                  <p:pic>
                    <p:nvPicPr>
                      <p:cNvPr id="64000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63246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0068" name="Text Box 4"/>
          <p:cNvSpPr txBox="1">
            <a:spLocks noChangeArrowheads="1"/>
          </p:cNvSpPr>
          <p:nvPr/>
        </p:nvSpPr>
        <p:spPr bwMode="auto">
          <a:xfrm>
            <a:off x="251520" y="4570413"/>
            <a:ext cx="8569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9900"/>
                </a:solidFill>
              </a:rPr>
              <a:t>讨论</a:t>
            </a:r>
            <a:r>
              <a:rPr kumimoji="1" lang="zh-CN" altLang="en-US" sz="2800" b="1">
                <a:solidFill>
                  <a:srgbClr val="009900"/>
                </a:solidFill>
                <a:ea typeface="黑体" panose="02010609060101010101" pitchFamily="49" charset="-122"/>
              </a:rPr>
              <a:t>：</a:t>
            </a:r>
            <a:r>
              <a:rPr kumimoji="1" lang="en-US" altLang="zh-CN" sz="2800" b="1" i="1">
                <a:solidFill>
                  <a:schemeClr val="accent2"/>
                </a:solidFill>
                <a:ea typeface="黑体" panose="02010609060101010101" pitchFamily="49" charset="-122"/>
              </a:rPr>
              <a:t>h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极其微小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sym typeface="Monotype Sorts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宏观物体的波长小得实验难以测量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  <a:sym typeface="Monotype Sorts"/>
              </a:rPr>
              <a:t>,</a:t>
            </a:r>
            <a:endParaRPr kumimoji="1" lang="en-US" altLang="zh-CN" sz="2800" b="1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      </a:t>
            </a:r>
            <a:r>
              <a:rPr kumimoji="1" lang="en-US" altLang="zh-CN" sz="2800" b="1">
                <a:solidFill>
                  <a:srgbClr val="CC3300"/>
                </a:solidFill>
              </a:rPr>
              <a:t>“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宏观物体只表现出粒子性</a:t>
            </a:r>
            <a:r>
              <a:rPr kumimoji="1" lang="zh-CN" altLang="en-US" sz="2800" b="1">
                <a:solidFill>
                  <a:srgbClr val="CC3300"/>
                </a:solidFill>
              </a:rPr>
              <a:t>”</a:t>
            </a:r>
            <a:endParaRPr kumimoji="1" lang="zh-CN" altLang="en-US" sz="2800" b="1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0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animBg="1" autoUpdateAnimBg="0"/>
      <p:bldP spid="6000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026"/>
          <p:cNvSpPr>
            <a:spLocks noChangeArrowheads="1"/>
          </p:cNvSpPr>
          <p:nvPr/>
        </p:nvSpPr>
        <p:spPr bwMode="auto">
          <a:xfrm>
            <a:off x="304800" y="304800"/>
            <a:ext cx="7624763" cy="519113"/>
          </a:xfrm>
          <a:prstGeom prst="rect">
            <a:avLst/>
          </a:prstGeom>
          <a:solidFill>
            <a:srgbClr val="FFDF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>
                <a:solidFill>
                  <a:schemeClr val="accent2"/>
                </a:solidFill>
                <a:latin typeface="Arial" panose="020B0604020202020204" pitchFamily="34" charset="0"/>
              </a:rPr>
              <a:t>：从德布罗意波导出玻尔角动量量子化条件 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57200" y="3048000"/>
            <a:ext cx="4387850" cy="1035050"/>
            <a:chOff x="975792" y="2105594"/>
            <a:chExt cx="4388296" cy="1035374"/>
          </a:xfrm>
        </p:grpSpPr>
        <p:graphicFrame>
          <p:nvGraphicFramePr>
            <p:cNvPr id="9218" name="Object 1027"/>
            <p:cNvGraphicFramePr>
              <a:graphicFrameLocks noChangeAspect="1"/>
            </p:cNvGraphicFramePr>
            <p:nvPr/>
          </p:nvGraphicFramePr>
          <p:xfrm>
            <a:off x="1221880" y="2105594"/>
            <a:ext cx="1813109" cy="962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61669" imgH="393529" progId="Equation.3">
                    <p:embed/>
                  </p:oleObj>
                </mc:Choice>
                <mc:Fallback>
                  <p:oleObj name="Equation" r:id="rId2" imgW="761669" imgH="393529" progId="Equation.3">
                    <p:embed/>
                    <p:pic>
                      <p:nvPicPr>
                        <p:cNvPr id="9218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880" y="2105594"/>
                          <a:ext cx="1813109" cy="962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9" name="Object 1028"/>
            <p:cNvGraphicFramePr>
              <a:graphicFrameLocks noChangeAspect="1"/>
            </p:cNvGraphicFramePr>
            <p:nvPr/>
          </p:nvGraphicFramePr>
          <p:xfrm>
            <a:off x="3488461" y="2204864"/>
            <a:ext cx="1803619" cy="854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48975" imgH="393529" progId="Equation.3">
                    <p:embed/>
                  </p:oleObj>
                </mc:Choice>
                <mc:Fallback>
                  <p:oleObj name="Equation" r:id="rId4" imgW="748975" imgH="393529" progId="Equation.3">
                    <p:embed/>
                    <p:pic>
                      <p:nvPicPr>
                        <p:cNvPr id="9219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8461" y="2204864"/>
                          <a:ext cx="1803619" cy="854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Rectangle 20"/>
            <p:cNvSpPr>
              <a:spLocks noChangeArrowheads="1"/>
            </p:cNvSpPr>
            <p:nvPr/>
          </p:nvSpPr>
          <p:spPr bwMode="auto">
            <a:xfrm>
              <a:off x="975792" y="2189758"/>
              <a:ext cx="4388296" cy="95121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rIns="0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rgbClr val="A50021"/>
                </a:buClr>
                <a:buSzPct val="75000"/>
              </a:pPr>
              <a:endParaRPr lang="zh-CN" altLang="zh-CN" sz="3200">
                <a:latin typeface="Arial" panose="020B0604020202020204" pitchFamily="34" charset="0"/>
              </a:endParaRPr>
            </a:p>
          </p:txBody>
        </p:sp>
      </p:grpSp>
      <p:sp>
        <p:nvSpPr>
          <p:cNvPr id="625673" name="TextBox 34"/>
          <p:cNvSpPr txBox="1">
            <a:spLocks noChangeArrowheads="1"/>
          </p:cNvSpPr>
          <p:nvPr/>
        </p:nvSpPr>
        <p:spPr bwMode="auto">
          <a:xfrm>
            <a:off x="457200" y="1219200"/>
            <a:ext cx="8077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定态与驻波：轨道周长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物质波长的整数倍。</a:t>
            </a:r>
          </a:p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定态能量不连续</a:t>
            </a:r>
          </a:p>
        </p:txBody>
      </p:sp>
      <p:grpSp>
        <p:nvGrpSpPr>
          <p:cNvPr id="3" name="Group 11"/>
          <p:cNvGrpSpPr>
            <a:grpSpLocks noChangeAspect="1"/>
          </p:cNvGrpSpPr>
          <p:nvPr/>
        </p:nvGrpSpPr>
        <p:grpSpPr bwMode="auto">
          <a:xfrm>
            <a:off x="5715000" y="1989138"/>
            <a:ext cx="2801938" cy="2735262"/>
            <a:chOff x="2355" y="8583"/>
            <a:chExt cx="2745" cy="2685"/>
          </a:xfrm>
        </p:grpSpPr>
        <p:sp>
          <p:nvSpPr>
            <p:cNvPr id="9225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355" y="8583"/>
              <a:ext cx="2745" cy="2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" name="Freeform 20"/>
            <p:cNvSpPr>
              <a:spLocks/>
            </p:cNvSpPr>
            <p:nvPr/>
          </p:nvSpPr>
          <p:spPr bwMode="auto">
            <a:xfrm>
              <a:off x="2355" y="8583"/>
              <a:ext cx="2745" cy="2685"/>
            </a:xfrm>
            <a:custGeom>
              <a:avLst/>
              <a:gdLst>
                <a:gd name="T0" fmla="*/ 15838966 w 1263"/>
                <a:gd name="T1" fmla="*/ 43585446 h 1233"/>
                <a:gd name="T2" fmla="*/ 15838966 w 1263"/>
                <a:gd name="T3" fmla="*/ 28195938 h 1233"/>
                <a:gd name="T4" fmla="*/ 23395172 w 1263"/>
                <a:gd name="T5" fmla="*/ 20546465 h 1233"/>
                <a:gd name="T6" fmla="*/ 32282031 w 1263"/>
                <a:gd name="T7" fmla="*/ 17362571 h 1233"/>
                <a:gd name="T8" fmla="*/ 41294434 w 1263"/>
                <a:gd name="T9" fmla="*/ 20546465 h 1233"/>
                <a:gd name="T10" fmla="*/ 50167279 w 1263"/>
                <a:gd name="T11" fmla="*/ 25131877 h 1233"/>
                <a:gd name="T12" fmla="*/ 57733305 w 1263"/>
                <a:gd name="T13" fmla="*/ 23615334 h 1233"/>
                <a:gd name="T14" fmla="*/ 65117321 w 1263"/>
                <a:gd name="T15" fmla="*/ 17362571 h 1233"/>
                <a:gd name="T16" fmla="*/ 69099261 w 1263"/>
                <a:gd name="T17" fmla="*/ 11267906 h 1233"/>
                <a:gd name="T18" fmla="*/ 77092437 w 1263"/>
                <a:gd name="T19" fmla="*/ 3661438 h 1233"/>
                <a:gd name="T20" fmla="*/ 86003081 w 1263"/>
                <a:gd name="T21" fmla="*/ 501093 h 1233"/>
                <a:gd name="T22" fmla="*/ 94982092 w 1263"/>
                <a:gd name="T23" fmla="*/ 6682605 h 1233"/>
                <a:gd name="T24" fmla="*/ 102425260 w 1263"/>
                <a:gd name="T25" fmla="*/ 18923829 h 1233"/>
                <a:gd name="T26" fmla="*/ 105492009 w 1263"/>
                <a:gd name="T27" fmla="*/ 34295245 h 1233"/>
                <a:gd name="T28" fmla="*/ 105492009 w 1263"/>
                <a:gd name="T29" fmla="*/ 32780148 h 1233"/>
                <a:gd name="T30" fmla="*/ 112923701 w 1263"/>
                <a:gd name="T31" fmla="*/ 38977892 h 1233"/>
                <a:gd name="T32" fmla="*/ 126375526 w 1263"/>
                <a:gd name="T33" fmla="*/ 37462969 h 1233"/>
                <a:gd name="T34" fmla="*/ 136751561 w 1263"/>
                <a:gd name="T35" fmla="*/ 40476718 h 1233"/>
                <a:gd name="T36" fmla="*/ 142784213 w 1263"/>
                <a:gd name="T37" fmla="*/ 51176088 h 1233"/>
                <a:gd name="T38" fmla="*/ 142784213 w 1263"/>
                <a:gd name="T39" fmla="*/ 58935957 h 1233"/>
                <a:gd name="T40" fmla="*/ 135284432 w 1263"/>
                <a:gd name="T41" fmla="*/ 74307147 h 1233"/>
                <a:gd name="T42" fmla="*/ 124894279 w 1263"/>
                <a:gd name="T43" fmla="*/ 78884668 h 1233"/>
                <a:gd name="T44" fmla="*/ 121898331 w 1263"/>
                <a:gd name="T45" fmla="*/ 89736924 h 1233"/>
                <a:gd name="T46" fmla="*/ 129340386 w 1263"/>
                <a:gd name="T47" fmla="*/ 107087391 h 1233"/>
                <a:gd name="T48" fmla="*/ 124894279 w 1263"/>
                <a:gd name="T49" fmla="*/ 123529044 h 1233"/>
                <a:gd name="T50" fmla="*/ 114400219 w 1263"/>
                <a:gd name="T51" fmla="*/ 128109561 h 1233"/>
                <a:gd name="T52" fmla="*/ 103890442 w 1263"/>
                <a:gd name="T53" fmla="*/ 128109561 h 1233"/>
                <a:gd name="T54" fmla="*/ 93514477 w 1263"/>
                <a:gd name="T55" fmla="*/ 123529044 h 1233"/>
                <a:gd name="T56" fmla="*/ 84483721 w 1263"/>
                <a:gd name="T57" fmla="*/ 123529044 h 1233"/>
                <a:gd name="T58" fmla="*/ 77092437 w 1263"/>
                <a:gd name="T59" fmla="*/ 126552828 h 1233"/>
                <a:gd name="T60" fmla="*/ 71051283 w 1263"/>
                <a:gd name="T61" fmla="*/ 135717067 h 1233"/>
                <a:gd name="T62" fmla="*/ 63640212 w 1263"/>
                <a:gd name="T63" fmla="*/ 143481012 h 1233"/>
                <a:gd name="T64" fmla="*/ 56208450 w 1263"/>
                <a:gd name="T65" fmla="*/ 143481012 h 1233"/>
                <a:gd name="T66" fmla="*/ 48700115 w 1263"/>
                <a:gd name="T67" fmla="*/ 141970549 h 1233"/>
                <a:gd name="T68" fmla="*/ 41294434 w 1263"/>
                <a:gd name="T69" fmla="*/ 137273103 h 1233"/>
                <a:gd name="T70" fmla="*/ 38192320 w 1263"/>
                <a:gd name="T71" fmla="*/ 126552828 h 1233"/>
                <a:gd name="T72" fmla="*/ 39836137 w 1263"/>
                <a:gd name="T73" fmla="*/ 117263367 h 1233"/>
                <a:gd name="T74" fmla="*/ 36725087 w 1263"/>
                <a:gd name="T75" fmla="*/ 109665060 h 1233"/>
                <a:gd name="T76" fmla="*/ 29337723 w 1263"/>
                <a:gd name="T77" fmla="*/ 105087470 h 1233"/>
                <a:gd name="T78" fmla="*/ 19851459 w 1263"/>
                <a:gd name="T79" fmla="*/ 107087391 h 1233"/>
                <a:gd name="T80" fmla="*/ 10594648 w 1263"/>
                <a:gd name="T81" fmla="*/ 105997260 h 1233"/>
                <a:gd name="T82" fmla="*/ 1563907 w 1263"/>
                <a:gd name="T83" fmla="*/ 96885284 h 1233"/>
                <a:gd name="T84" fmla="*/ 889686 w 1263"/>
                <a:gd name="T85" fmla="*/ 85025332 h 1233"/>
                <a:gd name="T86" fmla="*/ 6977046 w 1263"/>
                <a:gd name="T87" fmla="*/ 75863950 h 1233"/>
                <a:gd name="T88" fmla="*/ 18829736 w 1263"/>
                <a:gd name="T89" fmla="*/ 68088280 h 1233"/>
                <a:gd name="T90" fmla="*/ 22449327 w 1263"/>
                <a:gd name="T91" fmla="*/ 55317528 h 1233"/>
                <a:gd name="T92" fmla="*/ 18829736 w 1263"/>
                <a:gd name="T93" fmla="*/ 49665486 h 1233"/>
                <a:gd name="T94" fmla="*/ 15838966 w 1263"/>
                <a:gd name="T95" fmla="*/ 43585446 h 1233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63"/>
                <a:gd name="T145" fmla="*/ 0 h 1233"/>
                <a:gd name="T146" fmla="*/ 1263 w 1263"/>
                <a:gd name="T147" fmla="*/ 1233 h 1233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63" h="1233">
                  <a:moveTo>
                    <a:pt x="139" y="371"/>
                  </a:moveTo>
                  <a:cubicBezTo>
                    <a:pt x="130" y="341"/>
                    <a:pt x="128" y="273"/>
                    <a:pt x="139" y="240"/>
                  </a:cubicBezTo>
                  <a:cubicBezTo>
                    <a:pt x="150" y="207"/>
                    <a:pt x="181" y="190"/>
                    <a:pt x="205" y="175"/>
                  </a:cubicBezTo>
                  <a:cubicBezTo>
                    <a:pt x="229" y="160"/>
                    <a:pt x="257" y="148"/>
                    <a:pt x="283" y="148"/>
                  </a:cubicBezTo>
                  <a:cubicBezTo>
                    <a:pt x="309" y="148"/>
                    <a:pt x="336" y="164"/>
                    <a:pt x="362" y="175"/>
                  </a:cubicBezTo>
                  <a:cubicBezTo>
                    <a:pt x="388" y="186"/>
                    <a:pt x="416" y="210"/>
                    <a:pt x="440" y="214"/>
                  </a:cubicBezTo>
                  <a:cubicBezTo>
                    <a:pt x="464" y="218"/>
                    <a:pt x="484" y="212"/>
                    <a:pt x="506" y="201"/>
                  </a:cubicBezTo>
                  <a:cubicBezTo>
                    <a:pt x="528" y="190"/>
                    <a:pt x="554" y="165"/>
                    <a:pt x="571" y="148"/>
                  </a:cubicBezTo>
                  <a:cubicBezTo>
                    <a:pt x="588" y="131"/>
                    <a:pt x="588" y="116"/>
                    <a:pt x="606" y="96"/>
                  </a:cubicBezTo>
                  <a:cubicBezTo>
                    <a:pt x="624" y="76"/>
                    <a:pt x="651" y="46"/>
                    <a:pt x="676" y="31"/>
                  </a:cubicBezTo>
                  <a:cubicBezTo>
                    <a:pt x="701" y="16"/>
                    <a:pt x="728" y="0"/>
                    <a:pt x="754" y="4"/>
                  </a:cubicBezTo>
                  <a:cubicBezTo>
                    <a:pt x="780" y="8"/>
                    <a:pt x="809" y="31"/>
                    <a:pt x="833" y="57"/>
                  </a:cubicBezTo>
                  <a:cubicBezTo>
                    <a:pt x="857" y="83"/>
                    <a:pt x="883" y="122"/>
                    <a:pt x="898" y="161"/>
                  </a:cubicBezTo>
                  <a:cubicBezTo>
                    <a:pt x="913" y="200"/>
                    <a:pt x="921" y="272"/>
                    <a:pt x="925" y="292"/>
                  </a:cubicBezTo>
                  <a:cubicBezTo>
                    <a:pt x="929" y="312"/>
                    <a:pt x="914" y="272"/>
                    <a:pt x="925" y="279"/>
                  </a:cubicBezTo>
                  <a:cubicBezTo>
                    <a:pt x="936" y="286"/>
                    <a:pt x="960" y="325"/>
                    <a:pt x="990" y="332"/>
                  </a:cubicBezTo>
                  <a:cubicBezTo>
                    <a:pt x="1020" y="339"/>
                    <a:pt x="1073" y="317"/>
                    <a:pt x="1108" y="319"/>
                  </a:cubicBezTo>
                  <a:cubicBezTo>
                    <a:pt x="1143" y="321"/>
                    <a:pt x="1175" y="326"/>
                    <a:pt x="1199" y="345"/>
                  </a:cubicBezTo>
                  <a:cubicBezTo>
                    <a:pt x="1223" y="364"/>
                    <a:pt x="1243" y="410"/>
                    <a:pt x="1252" y="436"/>
                  </a:cubicBezTo>
                  <a:cubicBezTo>
                    <a:pt x="1261" y="462"/>
                    <a:pt x="1263" y="469"/>
                    <a:pt x="1252" y="502"/>
                  </a:cubicBezTo>
                  <a:cubicBezTo>
                    <a:pt x="1241" y="535"/>
                    <a:pt x="1212" y="605"/>
                    <a:pt x="1186" y="633"/>
                  </a:cubicBezTo>
                  <a:cubicBezTo>
                    <a:pt x="1160" y="661"/>
                    <a:pt x="1114" y="650"/>
                    <a:pt x="1095" y="672"/>
                  </a:cubicBezTo>
                  <a:cubicBezTo>
                    <a:pt x="1076" y="694"/>
                    <a:pt x="1063" y="724"/>
                    <a:pt x="1069" y="764"/>
                  </a:cubicBezTo>
                  <a:cubicBezTo>
                    <a:pt x="1075" y="804"/>
                    <a:pt x="1130" y="864"/>
                    <a:pt x="1134" y="912"/>
                  </a:cubicBezTo>
                  <a:cubicBezTo>
                    <a:pt x="1138" y="960"/>
                    <a:pt x="1117" y="1022"/>
                    <a:pt x="1095" y="1052"/>
                  </a:cubicBezTo>
                  <a:cubicBezTo>
                    <a:pt x="1073" y="1082"/>
                    <a:pt x="1034" y="1084"/>
                    <a:pt x="1003" y="1091"/>
                  </a:cubicBezTo>
                  <a:cubicBezTo>
                    <a:pt x="972" y="1098"/>
                    <a:pt x="941" y="1097"/>
                    <a:pt x="911" y="1091"/>
                  </a:cubicBezTo>
                  <a:cubicBezTo>
                    <a:pt x="881" y="1085"/>
                    <a:pt x="848" y="1059"/>
                    <a:pt x="820" y="1052"/>
                  </a:cubicBezTo>
                  <a:cubicBezTo>
                    <a:pt x="792" y="1045"/>
                    <a:pt x="765" y="1048"/>
                    <a:pt x="741" y="1052"/>
                  </a:cubicBezTo>
                  <a:cubicBezTo>
                    <a:pt x="717" y="1056"/>
                    <a:pt x="696" y="1061"/>
                    <a:pt x="676" y="1078"/>
                  </a:cubicBezTo>
                  <a:cubicBezTo>
                    <a:pt x="656" y="1095"/>
                    <a:pt x="643" y="1132"/>
                    <a:pt x="623" y="1156"/>
                  </a:cubicBezTo>
                  <a:cubicBezTo>
                    <a:pt x="603" y="1180"/>
                    <a:pt x="580" y="1211"/>
                    <a:pt x="558" y="1222"/>
                  </a:cubicBezTo>
                  <a:cubicBezTo>
                    <a:pt x="536" y="1233"/>
                    <a:pt x="515" y="1224"/>
                    <a:pt x="493" y="1222"/>
                  </a:cubicBezTo>
                  <a:cubicBezTo>
                    <a:pt x="471" y="1220"/>
                    <a:pt x="449" y="1218"/>
                    <a:pt x="427" y="1209"/>
                  </a:cubicBezTo>
                  <a:cubicBezTo>
                    <a:pt x="405" y="1200"/>
                    <a:pt x="377" y="1191"/>
                    <a:pt x="362" y="1169"/>
                  </a:cubicBezTo>
                  <a:cubicBezTo>
                    <a:pt x="347" y="1147"/>
                    <a:pt x="337" y="1106"/>
                    <a:pt x="335" y="1078"/>
                  </a:cubicBezTo>
                  <a:cubicBezTo>
                    <a:pt x="333" y="1050"/>
                    <a:pt x="351" y="1023"/>
                    <a:pt x="349" y="999"/>
                  </a:cubicBezTo>
                  <a:cubicBezTo>
                    <a:pt x="347" y="975"/>
                    <a:pt x="337" y="951"/>
                    <a:pt x="322" y="934"/>
                  </a:cubicBezTo>
                  <a:cubicBezTo>
                    <a:pt x="307" y="917"/>
                    <a:pt x="282" y="899"/>
                    <a:pt x="257" y="895"/>
                  </a:cubicBezTo>
                  <a:cubicBezTo>
                    <a:pt x="232" y="891"/>
                    <a:pt x="201" y="911"/>
                    <a:pt x="174" y="912"/>
                  </a:cubicBezTo>
                  <a:cubicBezTo>
                    <a:pt x="147" y="913"/>
                    <a:pt x="120" y="917"/>
                    <a:pt x="93" y="903"/>
                  </a:cubicBezTo>
                  <a:cubicBezTo>
                    <a:pt x="66" y="889"/>
                    <a:pt x="28" y="855"/>
                    <a:pt x="14" y="825"/>
                  </a:cubicBezTo>
                  <a:cubicBezTo>
                    <a:pt x="0" y="795"/>
                    <a:pt x="0" y="754"/>
                    <a:pt x="8" y="724"/>
                  </a:cubicBezTo>
                  <a:cubicBezTo>
                    <a:pt x="16" y="694"/>
                    <a:pt x="35" y="670"/>
                    <a:pt x="61" y="646"/>
                  </a:cubicBezTo>
                  <a:cubicBezTo>
                    <a:pt x="87" y="622"/>
                    <a:pt x="142" y="609"/>
                    <a:pt x="165" y="580"/>
                  </a:cubicBezTo>
                  <a:cubicBezTo>
                    <a:pt x="188" y="551"/>
                    <a:pt x="197" y="497"/>
                    <a:pt x="197" y="471"/>
                  </a:cubicBezTo>
                  <a:cubicBezTo>
                    <a:pt x="197" y="445"/>
                    <a:pt x="175" y="439"/>
                    <a:pt x="165" y="423"/>
                  </a:cubicBezTo>
                  <a:cubicBezTo>
                    <a:pt x="155" y="407"/>
                    <a:pt x="144" y="382"/>
                    <a:pt x="139" y="371"/>
                  </a:cubicBezTo>
                  <a:close/>
                </a:path>
              </a:pathLst>
            </a:custGeom>
            <a:noFill/>
            <a:ln w="952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9227" name="Group 12"/>
            <p:cNvGrpSpPr>
              <a:grpSpLocks/>
            </p:cNvGrpSpPr>
            <p:nvPr/>
          </p:nvGrpSpPr>
          <p:grpSpPr bwMode="auto">
            <a:xfrm>
              <a:off x="2538" y="8688"/>
              <a:ext cx="2399" cy="2403"/>
              <a:chOff x="528" y="2352"/>
              <a:chExt cx="1104" cy="1104"/>
            </a:xfrm>
          </p:grpSpPr>
          <p:grpSp>
            <p:nvGrpSpPr>
              <p:cNvPr id="9228" name="Group 14"/>
              <p:cNvGrpSpPr>
                <a:grpSpLocks/>
              </p:cNvGrpSpPr>
              <p:nvPr/>
            </p:nvGrpSpPr>
            <p:grpSpPr bwMode="auto">
              <a:xfrm>
                <a:off x="528" y="2400"/>
                <a:ext cx="1104" cy="1056"/>
                <a:chOff x="522" y="2352"/>
                <a:chExt cx="1104" cy="1056"/>
              </a:xfrm>
            </p:grpSpPr>
            <p:sp>
              <p:nvSpPr>
                <p:cNvPr id="923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858" y="2592"/>
                  <a:ext cx="19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br>
                    <a:rPr lang="en-US" altLang="zh-TW" sz="1200" b="1">
                      <a:ea typeface="PMingLiU" pitchFamily="18" charset="-120"/>
                      <a:cs typeface="Times New Roman" panose="02020603050405020304" pitchFamily="18" charset="0"/>
                    </a:rPr>
                  </a:br>
                  <a:r>
                    <a:rPr lang="en-US" altLang="zh-TW" b="1">
                      <a:solidFill>
                        <a:srgbClr val="000000"/>
                      </a:solidFill>
                      <a:ea typeface="PMingLiU" pitchFamily="18" charset="-120"/>
                      <a:cs typeface="Times New Roman" panose="02020603050405020304" pitchFamily="18" charset="0"/>
                    </a:rPr>
                    <a:t>r</a:t>
                  </a:r>
                  <a:endParaRPr lang="en-US" altLang="zh-TW" sz="3400" b="1">
                    <a:latin typeface="楷体_GB2312" pitchFamily="49" charset="-122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9231" name="Group 15"/>
                <p:cNvGrpSpPr>
                  <a:grpSpLocks/>
                </p:cNvGrpSpPr>
                <p:nvPr/>
              </p:nvGrpSpPr>
              <p:grpSpPr bwMode="auto">
                <a:xfrm>
                  <a:off x="522" y="2352"/>
                  <a:ext cx="1104" cy="1056"/>
                  <a:chOff x="3984" y="2016"/>
                  <a:chExt cx="1104" cy="1056"/>
                </a:xfrm>
              </p:grpSpPr>
              <p:sp>
                <p:nvSpPr>
                  <p:cNvPr id="9232" name="Oval 18"/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2016"/>
                    <a:ext cx="1104" cy="1056"/>
                  </a:xfrm>
                  <a:prstGeom prst="ellipse">
                    <a:avLst/>
                  </a:prstGeom>
                  <a:noFill/>
                  <a:ln w="9525">
                    <a:solidFill>
                      <a:srgbClr val="5B5249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zh-CN" sz="3400" b="1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  <p:sp>
                <p:nvSpPr>
                  <p:cNvPr id="9233" name="Line 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2016"/>
                    <a:ext cx="144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5B5249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4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464" y="2496"/>
                    <a:ext cx="96" cy="96"/>
                  </a:xfrm>
                  <a:prstGeom prst="ellipse">
                    <a:avLst/>
                  </a:prstGeom>
                  <a:solidFill>
                    <a:srgbClr val="C9DDF1"/>
                  </a:solidFill>
                  <a:ln w="9525">
                    <a:solidFill>
                      <a:srgbClr val="5B5249"/>
                    </a:solidFill>
                    <a:round/>
                    <a:headEnd/>
                    <a:tailEnd/>
                  </a:ln>
                </p:spPr>
                <p:txBody>
                  <a:bodyPr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/>
                    <a:endParaRPr lang="zh-CN" altLang="zh-CN" sz="3400" b="1">
                      <a:latin typeface="楷体_GB2312" pitchFamily="49" charset="-122"/>
                      <a:ea typeface="楷体_GB2312" pitchFamily="49" charset="-122"/>
                    </a:endParaRPr>
                  </a:p>
                </p:txBody>
              </p:sp>
            </p:grpSp>
          </p:grpSp>
          <p:sp>
            <p:nvSpPr>
              <p:cNvPr id="9229" name="Oval 13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 w="9525">
                <a:solidFill>
                  <a:srgbClr val="5B5249"/>
                </a:solidFill>
                <a:round/>
                <a:headEnd/>
                <a:tailEnd/>
              </a:ln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pic>
        <p:nvPicPr>
          <p:cNvPr id="625686" name="Picture 1046" descr="image0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029200"/>
            <a:ext cx="8135938" cy="152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7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8" name="Text Box 4"/>
          <p:cNvSpPr txBox="1">
            <a:spLocks noChangeArrowheads="1"/>
          </p:cNvSpPr>
          <p:nvPr/>
        </p:nvSpPr>
        <p:spPr bwMode="auto">
          <a:xfrm>
            <a:off x="458663" y="1974850"/>
            <a:ext cx="8505825" cy="35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   </a:t>
            </a:r>
            <a:r>
              <a:rPr lang="zh-CN" altLang="en-US" sz="2800" b="1">
                <a:solidFill>
                  <a:schemeClr val="accent2"/>
                </a:solidFill>
              </a:rPr>
              <a:t>在量子力学建立的初期，人们对德布罗意波的意义曾提出过各种各样的猜测，例如</a:t>
            </a:r>
            <a:r>
              <a:rPr lang="en-US" altLang="zh-CN" sz="2800" b="1">
                <a:solidFill>
                  <a:schemeClr val="accent2"/>
                </a:solidFill>
              </a:rPr>
              <a:t>:</a:t>
            </a:r>
          </a:p>
          <a:p>
            <a:pPr>
              <a:lnSpc>
                <a:spcPct val="115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   </a:t>
            </a:r>
            <a:r>
              <a:rPr lang="zh-CN" altLang="en-US" sz="2800" b="1">
                <a:solidFill>
                  <a:srgbClr val="008000"/>
                </a:solidFill>
              </a:rPr>
              <a:t>电子波是一个代表电子实体的波包，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8000"/>
                </a:solidFill>
              </a:rPr>
              <a:t>    电子本身是弥散于空间的物质波动，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8000"/>
                </a:solidFill>
              </a:rPr>
              <a:t>    电子的波动性是大量电子之间的相互作用等。</a:t>
            </a:r>
          </a:p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chemeClr val="accent2"/>
                </a:solidFill>
              </a:rPr>
              <a:t>但是，这些猜测最终都因不能圆满地解释实验现象而不得不放弃。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97746" y="6093296"/>
            <a:ext cx="5046662" cy="579438"/>
            <a:chOff x="1333" y="1200"/>
            <a:chExt cx="2113" cy="365"/>
          </a:xfrm>
        </p:grpSpPr>
        <p:sp>
          <p:nvSpPr>
            <p:cNvPr id="23560" name="Text Box 6"/>
            <p:cNvSpPr txBox="1">
              <a:spLocks noChangeArrowheads="1"/>
            </p:cNvSpPr>
            <p:nvPr/>
          </p:nvSpPr>
          <p:spPr bwMode="auto">
            <a:xfrm>
              <a:off x="1333" y="1200"/>
              <a:ext cx="170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CC3300"/>
                  </a:solidFill>
                </a:rPr>
                <a:t>德布罗意波：是</a:t>
              </a:r>
              <a:endParaRPr kumimoji="1" lang="zh-CN" altLang="en-US" sz="3200" b="1">
                <a:solidFill>
                  <a:schemeClr val="accent2"/>
                </a:solidFill>
              </a:endParaRPr>
            </a:p>
          </p:txBody>
        </p:sp>
        <p:sp>
          <p:nvSpPr>
            <p:cNvPr id="23561" name="Text Box 7"/>
            <p:cNvSpPr txBox="1">
              <a:spLocks noChangeArrowheads="1"/>
            </p:cNvSpPr>
            <p:nvPr/>
          </p:nvSpPr>
          <p:spPr bwMode="auto">
            <a:xfrm>
              <a:off x="2559" y="1200"/>
              <a:ext cx="8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solidFill>
                    <a:srgbClr val="CC3300"/>
                  </a:solidFill>
                </a:rPr>
                <a:t>概率波</a:t>
              </a:r>
              <a:endParaRPr kumimoji="1" lang="en-US" altLang="zh-CN" sz="3200" b="1">
                <a:solidFill>
                  <a:srgbClr val="CC3300"/>
                </a:solidFill>
              </a:endParaRPr>
            </a:p>
          </p:txBody>
        </p:sp>
      </p:grpSp>
      <p:sp>
        <p:nvSpPr>
          <p:cNvPr id="605192" name="Rectangle 8"/>
          <p:cNvSpPr>
            <a:spLocks noChangeArrowheads="1"/>
          </p:cNvSpPr>
          <p:nvPr/>
        </p:nvSpPr>
        <p:spPr bwMode="auto">
          <a:xfrm>
            <a:off x="357188" y="5499229"/>
            <a:ext cx="84296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1433513" indent="-1433513"/>
            <a:r>
              <a:rPr lang="en-US" altLang="zh-CN" sz="2800" b="1">
                <a:solidFill>
                  <a:schemeClr val="accent2"/>
                </a:solidFill>
              </a:rPr>
              <a:t>1926</a:t>
            </a:r>
            <a:r>
              <a:rPr lang="zh-CN" altLang="en-US" sz="2800" b="1">
                <a:solidFill>
                  <a:schemeClr val="accent2"/>
                </a:solidFill>
              </a:rPr>
              <a:t>年，玻恩 </a:t>
            </a:r>
            <a:r>
              <a:rPr lang="en-US" altLang="zh-CN" sz="2800" b="1">
                <a:solidFill>
                  <a:schemeClr val="accent2"/>
                </a:solidFill>
              </a:rPr>
              <a:t>(M. Born) </a:t>
            </a:r>
            <a:r>
              <a:rPr lang="zh-CN" altLang="en-US" sz="2800" b="1">
                <a:solidFill>
                  <a:schemeClr val="accent2"/>
                </a:solidFill>
              </a:rPr>
              <a:t>对波粒二象性给出了一种统计诠释</a:t>
            </a:r>
            <a:endParaRPr lang="zh-CN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34975" y="785813"/>
            <a:ext cx="86106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 b="1">
                <a:solidFill>
                  <a:srgbClr val="008000"/>
                </a:solidFill>
              </a:rPr>
              <a:t>问题：</a:t>
            </a:r>
            <a:r>
              <a:rPr lang="zh-CN" altLang="en-US" sz="2800" b="1">
                <a:solidFill>
                  <a:schemeClr val="accent2"/>
                </a:solidFill>
              </a:rPr>
              <a:t>粒子性和波动性，这两个完全不同的性质是如何统一到了微观粒子上呢？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642938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23559" name="Text Box 8"/>
          <p:cNvSpPr txBox="1">
            <a:spLocks noChangeArrowheads="1"/>
          </p:cNvSpPr>
          <p:nvPr/>
        </p:nvSpPr>
        <p:spPr bwMode="auto">
          <a:xfrm>
            <a:off x="-154360" y="-27384"/>
            <a:ext cx="868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b="1">
                <a:solidFill>
                  <a:srgbClr val="CC3300"/>
                </a:solidFill>
              </a:rPr>
              <a:t>    </a:t>
            </a:r>
            <a:r>
              <a:rPr lang="en-US" altLang="zh-CN" sz="3200" b="1">
                <a:solidFill>
                  <a:srgbClr val="CC3300"/>
                </a:solidFill>
              </a:rPr>
              <a:t>2.4.3  </a:t>
            </a:r>
            <a:r>
              <a:rPr lang="zh-CN" altLang="en-US" sz="3200" b="1">
                <a:solidFill>
                  <a:srgbClr val="CC3300"/>
                </a:solidFill>
              </a:rPr>
              <a:t>波函数的统计解释</a:t>
            </a:r>
            <a:endParaRPr kumimoji="1" lang="zh-CN" altLang="en-US" sz="2800" b="1">
              <a:solidFill>
                <a:srgbClr val="CC3300"/>
              </a:solidFill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8" grpId="0"/>
      <p:bldP spid="605192" grpId="0"/>
      <p:bldP spid="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6" name="Text Box 1028"/>
          <p:cNvSpPr txBox="1">
            <a:spLocks noChangeArrowheads="1"/>
          </p:cNvSpPr>
          <p:nvPr/>
        </p:nvSpPr>
        <p:spPr bwMode="auto">
          <a:xfrm>
            <a:off x="250825" y="1240556"/>
            <a:ext cx="56896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  </a:t>
            </a:r>
            <a:r>
              <a:rPr lang="zh-CN" altLang="en-US" sz="2800" b="1">
                <a:solidFill>
                  <a:schemeClr val="accent2"/>
                </a:solidFill>
              </a:rPr>
              <a:t>当入射电子流密度很小时，</a:t>
            </a:r>
            <a:r>
              <a:rPr lang="zh-CN" altLang="en-US" sz="2800" b="1">
                <a:solidFill>
                  <a:srgbClr val="CC3300"/>
                </a:solidFill>
              </a:rPr>
              <a:t>电子几乎是一个一个入射，</a:t>
            </a:r>
            <a:r>
              <a:rPr lang="zh-CN" altLang="en-US" sz="2800" b="1">
                <a:solidFill>
                  <a:schemeClr val="accent2"/>
                </a:solidFill>
              </a:rPr>
              <a:t>在屏上只能观察到几个亮点，它们落在屏上位置是随机分布的，如图 </a:t>
            </a:r>
            <a:r>
              <a:rPr lang="en-US" altLang="zh-CN" sz="2800" b="1">
                <a:solidFill>
                  <a:schemeClr val="accent2"/>
                </a:solidFill>
              </a:rPr>
              <a:t>( a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) </a:t>
            </a:r>
            <a:r>
              <a:rPr lang="zh-CN" altLang="en-US" sz="2800" b="1">
                <a:solidFill>
                  <a:schemeClr val="accent2"/>
                </a:solidFill>
              </a:rPr>
              <a:t>。</a:t>
            </a:r>
            <a:r>
              <a:rPr lang="zh-CN" altLang="en-US" sz="2800" b="1">
                <a:solidFill>
                  <a:srgbClr val="008000"/>
                </a:solidFill>
              </a:rPr>
              <a:t>由于每次电子打在屏上时总是出现一个亮点，所以电子总是“整个”地到达接收点</a:t>
            </a:r>
            <a:r>
              <a:rPr lang="zh-CN" altLang="en-US" sz="2800" b="1">
                <a:solidFill>
                  <a:schemeClr val="accent2"/>
                </a:solidFill>
              </a:rPr>
              <a:t>，这显示了电子的粒子性</a:t>
            </a:r>
          </a:p>
        </p:txBody>
      </p:sp>
      <p:sp>
        <p:nvSpPr>
          <p:cNvPr id="571397" name="Rectangle 1029"/>
          <p:cNvSpPr>
            <a:spLocks noChangeArrowheads="1"/>
          </p:cNvSpPr>
          <p:nvPr/>
        </p:nvSpPr>
        <p:spPr bwMode="auto">
          <a:xfrm>
            <a:off x="250825" y="257274"/>
            <a:ext cx="388912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accent2"/>
                </a:solidFill>
              </a:rPr>
              <a:t>1. </a:t>
            </a:r>
            <a:r>
              <a:rPr lang="zh-CN" altLang="en-US" sz="3200" b="1">
                <a:solidFill>
                  <a:schemeClr val="accent2"/>
                </a:solidFill>
              </a:rPr>
              <a:t>电子双缝干涉</a:t>
            </a:r>
          </a:p>
        </p:txBody>
      </p:sp>
      <p:sp>
        <p:nvSpPr>
          <p:cNvPr id="571398" name="Text Box 1030"/>
          <p:cNvSpPr txBox="1">
            <a:spLocks noChangeArrowheads="1"/>
          </p:cNvSpPr>
          <p:nvPr/>
        </p:nvSpPr>
        <p:spPr bwMode="auto">
          <a:xfrm>
            <a:off x="250825" y="4553669"/>
            <a:ext cx="8497888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chemeClr val="accent2"/>
                </a:solidFill>
              </a:rPr>
              <a:t>   </a:t>
            </a:r>
            <a:r>
              <a:rPr lang="zh-CN" altLang="en-US" sz="2800" b="1">
                <a:solidFill>
                  <a:schemeClr val="accent2"/>
                </a:solidFill>
              </a:rPr>
              <a:t>但随着时间的推移，</a:t>
            </a:r>
            <a:r>
              <a:rPr lang="zh-CN" altLang="en-US" sz="2800" b="1">
                <a:solidFill>
                  <a:srgbClr val="008000"/>
                </a:solidFill>
              </a:rPr>
              <a:t>打到屏上的电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8000"/>
                </a:solidFill>
              </a:rPr>
              <a:t>子越来越多，渐渐显现了与光的双缝实</a:t>
            </a:r>
          </a:p>
          <a:p>
            <a:pPr>
              <a:lnSpc>
                <a:spcPct val="110000"/>
              </a:lnSpc>
            </a:pPr>
            <a:r>
              <a:rPr lang="zh-CN" altLang="en-US" sz="2800" b="1">
                <a:solidFill>
                  <a:srgbClr val="008000"/>
                </a:solidFill>
              </a:rPr>
              <a:t>验相同的干涉图样</a:t>
            </a:r>
            <a:r>
              <a:rPr lang="en-US" altLang="zh-CN" sz="2800" b="1">
                <a:solidFill>
                  <a:srgbClr val="008000"/>
                </a:solidFill>
              </a:rPr>
              <a:t>,</a:t>
            </a: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如图 </a:t>
            </a:r>
            <a:r>
              <a:rPr lang="en-US" altLang="zh-CN" sz="2800" b="1">
                <a:solidFill>
                  <a:schemeClr val="accent2"/>
                </a:solidFill>
              </a:rPr>
              <a:t>( b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), ( c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), ( d</a:t>
            </a:r>
            <a:r>
              <a:rPr lang="en-US" altLang="zh-CN" sz="2800" b="1" i="1">
                <a:solidFill>
                  <a:schemeClr val="accent2"/>
                </a:solidFill>
              </a:rPr>
              <a:t> </a:t>
            </a:r>
            <a:r>
              <a:rPr lang="en-US" altLang="zh-CN" sz="2800" b="1">
                <a:solidFill>
                  <a:schemeClr val="accent2"/>
                </a:solidFill>
              </a:rPr>
              <a:t>) </a:t>
            </a:r>
            <a:r>
              <a:rPr lang="zh-CN" altLang="en-US" sz="2800" b="1">
                <a:solidFill>
                  <a:schemeClr val="accent2"/>
                </a:solidFill>
              </a:rPr>
              <a:t>，而干涉现象是波动的主要特征，这显示电子又是一种波动。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795963" y="196851"/>
            <a:ext cx="3262312" cy="4797425"/>
            <a:chOff x="6660" y="2865"/>
            <a:chExt cx="4140" cy="6687"/>
          </a:xfrm>
        </p:grpSpPr>
        <p:sp>
          <p:nvSpPr>
            <p:cNvPr id="24584" name="Text Box 1033"/>
            <p:cNvSpPr txBox="1">
              <a:spLocks noChangeArrowheads="1"/>
            </p:cNvSpPr>
            <p:nvPr/>
          </p:nvSpPr>
          <p:spPr bwMode="auto">
            <a:xfrm>
              <a:off x="7455" y="9084"/>
              <a:ext cx="3060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900">
                  <a:solidFill>
                    <a:srgbClr val="000000"/>
                  </a:solidFill>
                  <a:latin typeface="宋体" panose="02010600030101010101" pitchFamily="2" charset="-122"/>
                </a:rPr>
                <a:t>图</a:t>
              </a:r>
              <a:r>
                <a:rPr lang="en-US" altLang="zh-CN" sz="900">
                  <a:solidFill>
                    <a:srgbClr val="000000"/>
                  </a:solidFill>
                  <a:latin typeface="宋体" panose="02010600030101010101" pitchFamily="2" charset="-122"/>
                </a:rPr>
                <a:t>12-13 </a:t>
              </a:r>
              <a:r>
                <a:rPr lang="zh-CN" altLang="en-US" sz="900">
                  <a:solidFill>
                    <a:srgbClr val="000000"/>
                  </a:solidFill>
                </a:rPr>
                <a:t>电子双缝干涉实验结果</a:t>
              </a:r>
              <a:endParaRPr lang="zh-CN" altLang="en-US"/>
            </a:p>
          </p:txBody>
        </p:sp>
        <p:grpSp>
          <p:nvGrpSpPr>
            <p:cNvPr id="24585" name="Group 1034"/>
            <p:cNvGrpSpPr>
              <a:grpSpLocks/>
            </p:cNvGrpSpPr>
            <p:nvPr/>
          </p:nvGrpSpPr>
          <p:grpSpPr bwMode="auto">
            <a:xfrm>
              <a:off x="6660" y="2865"/>
              <a:ext cx="4140" cy="6000"/>
              <a:chOff x="6660" y="2865"/>
              <a:chExt cx="4140" cy="6000"/>
            </a:xfrm>
          </p:grpSpPr>
          <p:sp>
            <p:nvSpPr>
              <p:cNvPr id="24586" name="Text Box 1035"/>
              <p:cNvSpPr txBox="1">
                <a:spLocks noChangeArrowheads="1"/>
              </p:cNvSpPr>
              <p:nvPr/>
            </p:nvSpPr>
            <p:spPr bwMode="auto">
              <a:xfrm>
                <a:off x="6660" y="7338"/>
                <a:ext cx="72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sz="1000"/>
                  <a:t>(d)</a:t>
                </a:r>
                <a:endParaRPr lang="en-US" altLang="zh-CN"/>
              </a:p>
            </p:txBody>
          </p:sp>
          <p:grpSp>
            <p:nvGrpSpPr>
              <p:cNvPr id="24587" name="Group 1036"/>
              <p:cNvGrpSpPr>
                <a:grpSpLocks/>
              </p:cNvGrpSpPr>
              <p:nvPr/>
            </p:nvGrpSpPr>
            <p:grpSpPr bwMode="auto">
              <a:xfrm>
                <a:off x="6660" y="2865"/>
                <a:ext cx="4140" cy="6000"/>
                <a:chOff x="6660" y="2865"/>
                <a:chExt cx="4140" cy="6000"/>
              </a:xfrm>
            </p:grpSpPr>
            <p:sp>
              <p:nvSpPr>
                <p:cNvPr id="24588" name="Text Box 1037"/>
                <p:cNvSpPr txBox="1">
                  <a:spLocks noChangeArrowheads="1"/>
                </p:cNvSpPr>
                <p:nvPr/>
              </p:nvSpPr>
              <p:spPr bwMode="auto">
                <a:xfrm>
                  <a:off x="6705" y="5835"/>
                  <a:ext cx="720" cy="46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/>
                  <a:r>
                    <a:rPr lang="en-US" altLang="zh-CN" sz="1000"/>
                    <a:t>(c)</a:t>
                  </a:r>
                  <a:endParaRPr lang="en-US" altLang="zh-CN"/>
                </a:p>
              </p:txBody>
            </p:sp>
            <p:grpSp>
              <p:nvGrpSpPr>
                <p:cNvPr id="24589" name="Group 1038"/>
                <p:cNvGrpSpPr>
                  <a:grpSpLocks/>
                </p:cNvGrpSpPr>
                <p:nvPr/>
              </p:nvGrpSpPr>
              <p:grpSpPr bwMode="auto">
                <a:xfrm>
                  <a:off x="6660" y="2865"/>
                  <a:ext cx="4140" cy="6000"/>
                  <a:chOff x="6660" y="2865"/>
                  <a:chExt cx="4140" cy="6000"/>
                </a:xfrm>
              </p:grpSpPr>
              <p:sp>
                <p:nvSpPr>
                  <p:cNvPr id="24590" name="Text Box 10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5" y="4374"/>
                    <a:ext cx="72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/>
                    <a:r>
                      <a:rPr lang="en-US" altLang="zh-CN" sz="1000"/>
                      <a:t>(b)</a:t>
                    </a:r>
                    <a:endParaRPr lang="en-US" altLang="zh-CN"/>
                  </a:p>
                </p:txBody>
              </p:sp>
              <p:grpSp>
                <p:nvGrpSpPr>
                  <p:cNvPr id="24591" name="Group 1040"/>
                  <p:cNvGrpSpPr>
                    <a:grpSpLocks/>
                  </p:cNvGrpSpPr>
                  <p:nvPr/>
                </p:nvGrpSpPr>
                <p:grpSpPr bwMode="auto">
                  <a:xfrm>
                    <a:off x="6660" y="2865"/>
                    <a:ext cx="4140" cy="6000"/>
                    <a:chOff x="6660" y="2865"/>
                    <a:chExt cx="4140" cy="6000"/>
                  </a:xfrm>
                </p:grpSpPr>
                <p:sp>
                  <p:nvSpPr>
                    <p:cNvPr id="24592" name="Text Box 10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660" y="2865"/>
                      <a:ext cx="720" cy="46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just"/>
                      <a:r>
                        <a:rPr lang="en-US" altLang="zh-CN" sz="1000"/>
                        <a:t>(a)</a:t>
                      </a:r>
                      <a:endParaRPr lang="en-US" altLang="zh-CN"/>
                    </a:p>
                  </p:txBody>
                </p:sp>
                <p:grpSp>
                  <p:nvGrpSpPr>
                    <p:cNvPr id="24593" name="Group 10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3000"/>
                      <a:ext cx="3600" cy="5865"/>
                      <a:chOff x="7200" y="3000"/>
                      <a:chExt cx="3600" cy="5865"/>
                    </a:xfrm>
                  </p:grpSpPr>
                  <p:pic>
                    <p:nvPicPr>
                      <p:cNvPr id="24594" name="Picture 1043" descr="7个电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258" t="1772" r="3604" b="5960"/>
                      <a:stretch>
                        <a:fillRect/>
                      </a:stretch>
                    </p:blipFill>
                    <p:spPr bwMode="auto">
                      <a:xfrm>
                        <a:off x="7200" y="3000"/>
                        <a:ext cx="3600" cy="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4595" name="Picture 1044" descr="100个电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847" t="2151" r="3847" b="5051"/>
                      <a:stretch>
                        <a:fillRect/>
                      </a:stretch>
                    </p:blipFill>
                    <p:spPr bwMode="auto">
                      <a:xfrm>
                        <a:off x="7200" y="4485"/>
                        <a:ext cx="3600" cy="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4596" name="Picture 1045" descr="3000个电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276" r="8014" b="7843"/>
                      <a:stretch>
                        <a:fillRect/>
                      </a:stretch>
                    </p:blipFill>
                    <p:spPr bwMode="auto">
                      <a:xfrm>
                        <a:off x="7200" y="5955"/>
                        <a:ext cx="3600" cy="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  <p:pic>
                    <p:nvPicPr>
                      <p:cNvPr id="24597" name="Picture 1046" descr="70000个电子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8359" r="2702" b="2086"/>
                      <a:stretch>
                        <a:fillRect/>
                      </a:stretch>
                    </p:blipFill>
                    <p:spPr bwMode="auto">
                      <a:xfrm>
                        <a:off x="7200" y="7461"/>
                        <a:ext cx="3600" cy="1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grpSp>
              </p:grpSp>
            </p:grpSp>
          </p:grpSp>
        </p:grpSp>
      </p:grpSp>
      <p:sp>
        <p:nvSpPr>
          <p:cNvPr id="571417" name="Text Box 1049"/>
          <p:cNvSpPr txBox="1">
            <a:spLocks noChangeArrowheads="1"/>
          </p:cNvSpPr>
          <p:nvPr/>
        </p:nvSpPr>
        <p:spPr bwMode="auto">
          <a:xfrm>
            <a:off x="6227763" y="4581128"/>
            <a:ext cx="2916237" cy="396875"/>
          </a:xfrm>
          <a:prstGeom prst="rect">
            <a:avLst/>
          </a:prstGeom>
          <a:solidFill>
            <a:srgbClr val="BBFDE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>
                <a:solidFill>
                  <a:srgbClr val="CC3300"/>
                </a:solidFill>
              </a:rPr>
              <a:t>电子双缝干涉实验结果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6" grpId="0"/>
      <p:bldP spid="571397" grpId="0"/>
      <p:bldP spid="571398" grpId="0"/>
      <p:bldP spid="5714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Text Box 2"/>
          <p:cNvSpPr txBox="1">
            <a:spLocks noChangeArrowheads="1"/>
          </p:cNvSpPr>
          <p:nvPr/>
        </p:nvSpPr>
        <p:spPr bwMode="auto">
          <a:xfrm>
            <a:off x="430088" y="844281"/>
            <a:ext cx="3657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(1)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入射强电子流</a:t>
            </a:r>
            <a:endParaRPr kumimoji="1" lang="zh-CN" altLang="en-US" b="1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529411" name="Text Box 3"/>
          <p:cNvSpPr txBox="1">
            <a:spLocks noChangeArrowheads="1"/>
          </p:cNvSpPr>
          <p:nvPr/>
        </p:nvSpPr>
        <p:spPr bwMode="auto">
          <a:xfrm>
            <a:off x="430088" y="1911081"/>
            <a:ext cx="3505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3200" b="1">
                <a:solidFill>
                  <a:srgbClr val="CC3300"/>
                </a:solidFill>
                <a:latin typeface="宋体" panose="02010600030101010101" pitchFamily="2" charset="-122"/>
              </a:rPr>
              <a:t>(2)</a:t>
            </a:r>
            <a:r>
              <a:rPr kumimoji="1" lang="zh-CN" altLang="en-US" sz="3200" b="1">
                <a:solidFill>
                  <a:srgbClr val="CC3300"/>
                </a:solidFill>
                <a:latin typeface="宋体" panose="02010600030101010101" pitchFamily="2" charset="-122"/>
              </a:rPr>
              <a:t>入射弱电子流</a:t>
            </a:r>
            <a:endParaRPr kumimoji="1" lang="zh-CN" altLang="en-US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529414" name="Text Box 6"/>
          <p:cNvSpPr txBox="1">
            <a:spLocks noChangeArrowheads="1"/>
          </p:cNvSpPr>
          <p:nvPr/>
        </p:nvSpPr>
        <p:spPr bwMode="auto">
          <a:xfrm>
            <a:off x="353888" y="768081"/>
            <a:ext cx="86106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1" lang="en-US" altLang="zh-CN" sz="3200" b="1"/>
              <a:t>                           </a:t>
            </a:r>
            <a:r>
              <a:rPr kumimoji="1" lang="en-US" altLang="zh-CN" sz="3200" b="1">
                <a:solidFill>
                  <a:schemeClr val="accent2"/>
                </a:solidFill>
              </a:rPr>
              <a:t>: </a:t>
            </a:r>
            <a:r>
              <a:rPr kumimoji="1" lang="zh-CN" altLang="en-US" sz="2800" b="1">
                <a:solidFill>
                  <a:schemeClr val="accent2"/>
                </a:solidFill>
              </a:rPr>
              <a:t>底片上很快出现衍射图样，</a:t>
            </a:r>
            <a:endParaRPr kumimoji="1" lang="zh-CN" altLang="en-US" sz="2800" b="1">
              <a:solidFill>
                <a:schemeClr val="accent2"/>
              </a:solidFill>
              <a:sym typeface="Monotype Sorts"/>
            </a:endParaRPr>
          </a:p>
          <a:p>
            <a:pPr algn="ctr" eaLnBrk="1" hangingPunct="1">
              <a:lnSpc>
                <a:spcPct val="12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             许多电子在同一个实验中的</a:t>
            </a:r>
            <a:r>
              <a:rPr kumimoji="1" lang="zh-CN" altLang="en-US" sz="2800" b="1">
                <a:solidFill>
                  <a:srgbClr val="009900"/>
                </a:solidFill>
              </a:rPr>
              <a:t>统计结果</a:t>
            </a:r>
            <a:r>
              <a:rPr kumimoji="1" lang="en-US" altLang="zh-CN" sz="2800" b="1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29415" name="Text Box 7"/>
          <p:cNvSpPr txBox="1">
            <a:spLocks noChangeArrowheads="1"/>
          </p:cNvSpPr>
          <p:nvPr/>
        </p:nvSpPr>
        <p:spPr bwMode="auto">
          <a:xfrm>
            <a:off x="-327150" y="1925368"/>
            <a:ext cx="9247188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b="1"/>
              <a:t>                                                     </a:t>
            </a:r>
            <a:r>
              <a:rPr kumimoji="1" lang="en-US" altLang="zh-CN" b="1">
                <a:solidFill>
                  <a:schemeClr val="accent2"/>
                </a:solidFill>
              </a:rPr>
              <a:t>:</a:t>
            </a:r>
            <a:r>
              <a:rPr kumimoji="1" lang="zh-CN" altLang="en-US" sz="2800" b="1">
                <a:solidFill>
                  <a:schemeClr val="accent2"/>
                </a:solidFill>
              </a:rPr>
              <a:t>开始时电子无规分布，随着电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                            子增多，逐渐形成衍射图样</a:t>
            </a:r>
            <a:r>
              <a:rPr kumimoji="1" lang="zh-CN" altLang="en-US" sz="2800" b="1">
                <a:solidFill>
                  <a:schemeClr val="accent2"/>
                </a:solidFill>
                <a:sym typeface="Monotype Sorts"/>
              </a:rPr>
              <a:t>，</a:t>
            </a:r>
            <a:r>
              <a:rPr kumimoji="1" lang="zh-CN" altLang="en-US" sz="2800" b="1">
                <a:solidFill>
                  <a:schemeClr val="accent2"/>
                </a:solidFill>
              </a:rPr>
              <a:t>一个电子重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chemeClr val="accent2"/>
                </a:solidFill>
              </a:rPr>
              <a:t>                            复许多次相同实验表现出的</a:t>
            </a:r>
            <a:r>
              <a:rPr kumimoji="1" lang="zh-CN" altLang="en-US" sz="2800" b="1">
                <a:solidFill>
                  <a:srgbClr val="009900"/>
                </a:solidFill>
              </a:rPr>
              <a:t>统计结果</a:t>
            </a:r>
          </a:p>
        </p:txBody>
      </p:sp>
      <p:sp>
        <p:nvSpPr>
          <p:cNvPr id="529416" name="Text Box 8"/>
          <p:cNvSpPr txBox="1">
            <a:spLocks noChangeArrowheads="1"/>
          </p:cNvSpPr>
          <p:nvPr/>
        </p:nvSpPr>
        <p:spPr bwMode="auto">
          <a:xfrm>
            <a:off x="501650" y="183306"/>
            <a:ext cx="29680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accent2"/>
                </a:solidFill>
              </a:rPr>
              <a:t>2. </a:t>
            </a:r>
            <a:r>
              <a:rPr lang="zh-CN" altLang="en-US" sz="3200" b="1">
                <a:solidFill>
                  <a:schemeClr val="accent2"/>
                </a:solidFill>
              </a:rPr>
              <a:t>概率波解释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2212188" y="5626807"/>
            <a:ext cx="4697413" cy="1081088"/>
            <a:chOff x="1315" y="506"/>
            <a:chExt cx="2959" cy="681"/>
          </a:xfrm>
        </p:grpSpPr>
        <p:sp>
          <p:nvSpPr>
            <p:cNvPr id="10251" name="Text Box 4"/>
            <p:cNvSpPr txBox="1">
              <a:spLocks noChangeArrowheads="1"/>
            </p:cNvSpPr>
            <p:nvPr/>
          </p:nvSpPr>
          <p:spPr bwMode="auto">
            <a:xfrm>
              <a:off x="1315" y="506"/>
              <a:ext cx="974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>
                  <a:srgbClr val="0000CC"/>
                </a:buClr>
              </a:pPr>
              <a:r>
                <a:rPr kumimoji="1" lang="zh-CN" altLang="en-US" sz="2800" b="1">
                  <a:solidFill>
                    <a:srgbClr val="009900"/>
                  </a:solidFill>
                  <a:latin typeface="宋体" panose="02010600030101010101" pitchFamily="2" charset="-122"/>
                </a:rPr>
                <a:t>概率波的干涉</a:t>
              </a:r>
            </a:p>
          </p:txBody>
        </p:sp>
        <p:graphicFrame>
          <p:nvGraphicFramePr>
            <p:cNvPr id="10242" name="Object 0"/>
            <p:cNvGraphicFramePr>
              <a:graphicFrameLocks noChangeAspect="1"/>
            </p:cNvGraphicFramePr>
            <p:nvPr/>
          </p:nvGraphicFramePr>
          <p:xfrm>
            <a:off x="2353" y="537"/>
            <a:ext cx="1921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MP 图像" r:id="rId2" imgW="449640" imgH="487800" progId="Paint.Picture">
                    <p:embed/>
                  </p:oleObj>
                </mc:Choice>
                <mc:Fallback>
                  <p:oleObj name="BMP 图像" r:id="rId2" imgW="449640" imgH="487800" progId="Paint.Picture">
                    <p:embed/>
                    <p:pic>
                      <p:nvPicPr>
                        <p:cNvPr id="1024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3" y="537"/>
                          <a:ext cx="1921" cy="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9" name="Text Box 17"/>
          <p:cNvSpPr txBox="1">
            <a:spLocks noChangeArrowheads="1"/>
          </p:cNvSpPr>
          <p:nvPr/>
        </p:nvSpPr>
        <p:spPr bwMode="auto">
          <a:xfrm>
            <a:off x="520576" y="3649393"/>
            <a:ext cx="8012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529426" name="Text Box 18"/>
          <p:cNvSpPr txBox="1">
            <a:spLocks noChangeArrowheads="1"/>
          </p:cNvSpPr>
          <p:nvPr/>
        </p:nvSpPr>
        <p:spPr bwMode="auto">
          <a:xfrm>
            <a:off x="468188" y="3412856"/>
            <a:ext cx="82804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根据玻恩概率波的观点，干涉图样中强度大的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明纹地方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，就是到达那里的电子多，或者说，</a:t>
            </a: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电子到达那里的概率较大。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相反地，暗纹处就是到达那里的电子少</a:t>
            </a:r>
            <a:r>
              <a:rPr lang="en-US" altLang="zh-CN" sz="2800" b="1">
                <a:solidFill>
                  <a:srgbClr val="3333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或者说</a:t>
            </a:r>
            <a:r>
              <a:rPr lang="en-US" altLang="zh-CN" sz="2800" b="1">
                <a:solidFill>
                  <a:srgbClr val="3333CC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电子到达暗纹处的概率小。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2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0" grpId="0"/>
      <p:bldP spid="529411" grpId="0" autoUpdateAnimBg="0"/>
      <p:bldP spid="529414" grpId="0" autoUpdateAnimBg="0"/>
      <p:bldP spid="529415" grpId="0" autoUpdateAnimBg="0"/>
      <p:bldP spid="529416" grpId="0"/>
      <p:bldP spid="5294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505450" y="1412875"/>
            <a:ext cx="3200400" cy="3733800"/>
            <a:chOff x="3648" y="1872"/>
            <a:chExt cx="2016" cy="2352"/>
          </a:xfrm>
        </p:grpSpPr>
        <p:sp>
          <p:nvSpPr>
            <p:cNvPr id="25614" name="Line 42"/>
            <p:cNvSpPr>
              <a:spLocks noChangeShapeType="1"/>
            </p:cNvSpPr>
            <p:nvPr/>
          </p:nvSpPr>
          <p:spPr bwMode="auto">
            <a:xfrm rot="5400000" flipH="1">
              <a:off x="4448" y="3048"/>
              <a:ext cx="2352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43"/>
            <p:cNvSpPr>
              <a:spLocks noChangeShapeType="1"/>
            </p:cNvSpPr>
            <p:nvPr/>
          </p:nvSpPr>
          <p:spPr bwMode="auto">
            <a:xfrm rot="5400000">
              <a:off x="5235" y="2630"/>
              <a:ext cx="7" cy="78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Freeform 44" descr="深色上对角线"/>
            <p:cNvSpPr>
              <a:spLocks/>
            </p:cNvSpPr>
            <p:nvPr/>
          </p:nvSpPr>
          <p:spPr bwMode="auto">
            <a:xfrm rot="-5400000">
              <a:off x="4856" y="2196"/>
              <a:ext cx="1005" cy="611"/>
            </a:xfrm>
            <a:custGeom>
              <a:avLst/>
              <a:gdLst>
                <a:gd name="T0" fmla="*/ 0 w 1005"/>
                <a:gd name="T1" fmla="*/ 0 h 611"/>
                <a:gd name="T2" fmla="*/ 96 w 1005"/>
                <a:gd name="T3" fmla="*/ 108 h 611"/>
                <a:gd name="T4" fmla="*/ 294 w 1005"/>
                <a:gd name="T5" fmla="*/ 573 h 611"/>
                <a:gd name="T6" fmla="*/ 465 w 1005"/>
                <a:gd name="T7" fmla="*/ 336 h 611"/>
                <a:gd name="T8" fmla="*/ 645 w 1005"/>
                <a:gd name="T9" fmla="*/ 573 h 611"/>
                <a:gd name="T10" fmla="*/ 834 w 1005"/>
                <a:gd name="T11" fmla="*/ 432 h 611"/>
                <a:gd name="T12" fmla="*/ 1005 w 1005"/>
                <a:gd name="T13" fmla="*/ 570 h 6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5"/>
                <a:gd name="T22" fmla="*/ 0 h 611"/>
                <a:gd name="T23" fmla="*/ 1005 w 1005"/>
                <a:gd name="T24" fmla="*/ 611 h 6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5" h="611">
                  <a:moveTo>
                    <a:pt x="0" y="0"/>
                  </a:moveTo>
                  <a:cubicBezTo>
                    <a:pt x="16" y="20"/>
                    <a:pt x="47" y="13"/>
                    <a:pt x="96" y="108"/>
                  </a:cubicBezTo>
                  <a:cubicBezTo>
                    <a:pt x="145" y="203"/>
                    <a:pt x="233" y="535"/>
                    <a:pt x="294" y="573"/>
                  </a:cubicBezTo>
                  <a:cubicBezTo>
                    <a:pt x="355" y="611"/>
                    <a:pt x="407" y="336"/>
                    <a:pt x="465" y="336"/>
                  </a:cubicBezTo>
                  <a:cubicBezTo>
                    <a:pt x="523" y="336"/>
                    <a:pt x="584" y="557"/>
                    <a:pt x="645" y="573"/>
                  </a:cubicBezTo>
                  <a:cubicBezTo>
                    <a:pt x="706" y="589"/>
                    <a:pt x="774" y="432"/>
                    <a:pt x="834" y="432"/>
                  </a:cubicBezTo>
                  <a:cubicBezTo>
                    <a:pt x="894" y="432"/>
                    <a:pt x="970" y="541"/>
                    <a:pt x="1005" y="57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7" name="Freeform 45"/>
            <p:cNvSpPr>
              <a:spLocks/>
            </p:cNvSpPr>
            <p:nvPr/>
          </p:nvSpPr>
          <p:spPr bwMode="auto">
            <a:xfrm rot="16200000" flipH="1">
              <a:off x="4856" y="3216"/>
              <a:ext cx="1005" cy="611"/>
            </a:xfrm>
            <a:custGeom>
              <a:avLst/>
              <a:gdLst>
                <a:gd name="T0" fmla="*/ 0 w 1005"/>
                <a:gd name="T1" fmla="*/ 0 h 611"/>
                <a:gd name="T2" fmla="*/ 96 w 1005"/>
                <a:gd name="T3" fmla="*/ 108 h 611"/>
                <a:gd name="T4" fmla="*/ 294 w 1005"/>
                <a:gd name="T5" fmla="*/ 573 h 611"/>
                <a:gd name="T6" fmla="*/ 465 w 1005"/>
                <a:gd name="T7" fmla="*/ 336 h 611"/>
                <a:gd name="T8" fmla="*/ 645 w 1005"/>
                <a:gd name="T9" fmla="*/ 573 h 611"/>
                <a:gd name="T10" fmla="*/ 834 w 1005"/>
                <a:gd name="T11" fmla="*/ 432 h 611"/>
                <a:gd name="T12" fmla="*/ 1005 w 1005"/>
                <a:gd name="T13" fmla="*/ 570 h 6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05"/>
                <a:gd name="T22" fmla="*/ 0 h 611"/>
                <a:gd name="T23" fmla="*/ 1005 w 1005"/>
                <a:gd name="T24" fmla="*/ 611 h 6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05" h="611">
                  <a:moveTo>
                    <a:pt x="0" y="0"/>
                  </a:moveTo>
                  <a:cubicBezTo>
                    <a:pt x="16" y="20"/>
                    <a:pt x="47" y="13"/>
                    <a:pt x="96" y="108"/>
                  </a:cubicBezTo>
                  <a:cubicBezTo>
                    <a:pt x="145" y="203"/>
                    <a:pt x="233" y="535"/>
                    <a:pt x="294" y="573"/>
                  </a:cubicBezTo>
                  <a:cubicBezTo>
                    <a:pt x="355" y="611"/>
                    <a:pt x="407" y="336"/>
                    <a:pt x="465" y="336"/>
                  </a:cubicBezTo>
                  <a:cubicBezTo>
                    <a:pt x="523" y="336"/>
                    <a:pt x="584" y="557"/>
                    <a:pt x="645" y="573"/>
                  </a:cubicBezTo>
                  <a:cubicBezTo>
                    <a:pt x="706" y="589"/>
                    <a:pt x="774" y="432"/>
                    <a:pt x="834" y="432"/>
                  </a:cubicBezTo>
                  <a:cubicBezTo>
                    <a:pt x="894" y="432"/>
                    <a:pt x="970" y="541"/>
                    <a:pt x="1005" y="570"/>
                  </a:cubicBezTo>
                </a:path>
              </a:pathLst>
            </a:cu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5618" name="Line 46"/>
            <p:cNvSpPr>
              <a:spLocks noChangeShapeType="1"/>
            </p:cNvSpPr>
            <p:nvPr/>
          </p:nvSpPr>
          <p:spPr bwMode="auto">
            <a:xfrm>
              <a:off x="4416" y="2352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Line 47"/>
            <p:cNvSpPr>
              <a:spLocks noChangeShapeType="1"/>
            </p:cNvSpPr>
            <p:nvPr/>
          </p:nvSpPr>
          <p:spPr bwMode="auto">
            <a:xfrm>
              <a:off x="4416" y="3120"/>
              <a:ext cx="0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Line 48"/>
            <p:cNvSpPr>
              <a:spLocks noChangeShapeType="1"/>
            </p:cNvSpPr>
            <p:nvPr/>
          </p:nvSpPr>
          <p:spPr bwMode="auto">
            <a:xfrm>
              <a:off x="4416" y="3024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Line 49"/>
            <p:cNvSpPr>
              <a:spLocks noChangeShapeType="1"/>
            </p:cNvSpPr>
            <p:nvPr/>
          </p:nvSpPr>
          <p:spPr bwMode="auto">
            <a:xfrm flipV="1">
              <a:off x="4416" y="2832"/>
              <a:ext cx="288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Line 50"/>
            <p:cNvSpPr>
              <a:spLocks noChangeShapeType="1"/>
            </p:cNvSpPr>
            <p:nvPr/>
          </p:nvSpPr>
          <p:spPr bwMode="auto">
            <a:xfrm>
              <a:off x="4416" y="3072"/>
              <a:ext cx="288" cy="9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3" name="Line 51"/>
            <p:cNvSpPr>
              <a:spLocks noChangeShapeType="1"/>
            </p:cNvSpPr>
            <p:nvPr/>
          </p:nvSpPr>
          <p:spPr bwMode="auto">
            <a:xfrm>
              <a:off x="3840" y="3024"/>
              <a:ext cx="38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Text Box 52"/>
            <p:cNvSpPr txBox="1">
              <a:spLocks noChangeArrowheads="1"/>
            </p:cNvSpPr>
            <p:nvPr/>
          </p:nvSpPr>
          <p:spPr bwMode="auto">
            <a:xfrm>
              <a:off x="3648" y="3120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b="1">
                  <a:solidFill>
                    <a:schemeClr val="accent2"/>
                  </a:solidFill>
                </a:rPr>
                <a:t>光子流</a:t>
              </a:r>
            </a:p>
          </p:txBody>
        </p:sp>
        <p:sp>
          <p:nvSpPr>
            <p:cNvPr id="25625" name="Text Box 53"/>
            <p:cNvSpPr txBox="1">
              <a:spLocks noChangeArrowheads="1"/>
            </p:cNvSpPr>
            <p:nvPr/>
          </p:nvSpPr>
          <p:spPr bwMode="auto">
            <a:xfrm>
              <a:off x="4166" y="266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b="1" i="1">
                  <a:solidFill>
                    <a:schemeClr val="accent2"/>
                  </a:solidFill>
                </a:rPr>
                <a:t>S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420688" y="428625"/>
            <a:ext cx="7175500" cy="523875"/>
            <a:chOff x="265" y="527"/>
            <a:chExt cx="4520" cy="330"/>
          </a:xfrm>
        </p:grpSpPr>
        <p:sp>
          <p:nvSpPr>
            <p:cNvPr id="25612" name="Text Box 58"/>
            <p:cNvSpPr txBox="1">
              <a:spLocks noChangeArrowheads="1"/>
            </p:cNvSpPr>
            <p:nvPr/>
          </p:nvSpPr>
          <p:spPr bwMode="auto">
            <a:xfrm>
              <a:off x="884" y="527"/>
              <a:ext cx="39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9900"/>
                  </a:solidFill>
                </a:rPr>
                <a:t>光通过单缝形成明暗相间的衍射条纹</a:t>
              </a:r>
            </a:p>
          </p:txBody>
        </p:sp>
        <p:sp>
          <p:nvSpPr>
            <p:cNvPr id="25613" name="Text Box 59"/>
            <p:cNvSpPr txBox="1">
              <a:spLocks noChangeArrowheads="1"/>
            </p:cNvSpPr>
            <p:nvPr/>
          </p:nvSpPr>
          <p:spPr bwMode="auto">
            <a:xfrm>
              <a:off x="265" y="527"/>
              <a:ext cx="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009900"/>
                  </a:solidFill>
                </a:rPr>
                <a:t>说明：</a:t>
              </a:r>
            </a:p>
          </p:txBody>
        </p:sp>
      </p:grpSp>
      <p:sp>
        <p:nvSpPr>
          <p:cNvPr id="20" name="Text Box 107"/>
          <p:cNvSpPr txBox="1">
            <a:spLocks noChangeArrowheads="1"/>
          </p:cNvSpPr>
          <p:nvPr/>
        </p:nvSpPr>
        <p:spPr bwMode="auto">
          <a:xfrm>
            <a:off x="457200" y="4857750"/>
            <a:ext cx="71628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</a:rPr>
              <a:t>光子到达缝时</a:t>
            </a:r>
            <a:r>
              <a:rPr kumimoji="1" lang="en-US" altLang="zh-CN" sz="2800" b="1">
                <a:solidFill>
                  <a:schemeClr val="accent2"/>
                </a:solidFill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</a:rPr>
              <a:t>有沿各个方向运动的可能性</a:t>
            </a:r>
            <a:r>
              <a:rPr kumimoji="1" lang="en-US" altLang="zh-CN" sz="2800" b="1">
                <a:solidFill>
                  <a:schemeClr val="accent2"/>
                </a:solidFill>
              </a:rPr>
              <a:t>;</a:t>
            </a:r>
          </a:p>
          <a:p>
            <a:r>
              <a:rPr kumimoji="1" lang="zh-CN" altLang="en-US" sz="2800" b="1">
                <a:solidFill>
                  <a:schemeClr val="accent2"/>
                </a:solidFill>
              </a:rPr>
              <a:t>在屏幕上光子出现的概率具有波动的特征</a:t>
            </a:r>
            <a:r>
              <a:rPr kumimoji="1" lang="en-US" altLang="zh-CN" sz="2800" b="1">
                <a:solidFill>
                  <a:schemeClr val="accent2"/>
                </a:solidFill>
              </a:rPr>
              <a:t>; </a:t>
            </a:r>
          </a:p>
        </p:txBody>
      </p:sp>
      <p:sp>
        <p:nvSpPr>
          <p:cNvPr id="21" name="Text Box 131"/>
          <p:cNvSpPr txBox="1">
            <a:spLocks noChangeArrowheads="1"/>
          </p:cNvSpPr>
          <p:nvPr/>
        </p:nvSpPr>
        <p:spPr bwMode="auto">
          <a:xfrm>
            <a:off x="2207630" y="6084585"/>
            <a:ext cx="4668626" cy="584775"/>
          </a:xfrm>
          <a:prstGeom prst="rect">
            <a:avLst/>
          </a:prstGeom>
          <a:solidFill>
            <a:srgbClr val="FFFFCC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32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光波也是光子的概率波</a:t>
            </a: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28625" y="1357313"/>
            <a:ext cx="4643438" cy="1411287"/>
            <a:chOff x="192" y="2232"/>
            <a:chExt cx="2925" cy="889"/>
          </a:xfrm>
        </p:grpSpPr>
        <p:sp>
          <p:nvSpPr>
            <p:cNvPr id="25610" name="Text Box 102"/>
            <p:cNvSpPr txBox="1">
              <a:spLocks noChangeArrowheads="1"/>
            </p:cNvSpPr>
            <p:nvPr/>
          </p:nvSpPr>
          <p:spPr bwMode="auto">
            <a:xfrm>
              <a:off x="192" y="2232"/>
              <a:ext cx="16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波动说</a:t>
              </a:r>
              <a:r>
                <a:rPr lang="en-US" altLang="zh-CN" sz="2800" b="1">
                  <a:solidFill>
                    <a:schemeClr val="accent2"/>
                  </a:solidFill>
                </a:rPr>
                <a:t>:</a:t>
              </a:r>
            </a:p>
          </p:txBody>
        </p:sp>
        <p:sp>
          <p:nvSpPr>
            <p:cNvPr id="25611" name="Text Box 104"/>
            <p:cNvSpPr txBox="1">
              <a:spLocks noChangeArrowheads="1"/>
            </p:cNvSpPr>
            <p:nvPr/>
          </p:nvSpPr>
          <p:spPr bwMode="auto">
            <a:xfrm>
              <a:off x="192" y="2520"/>
              <a:ext cx="292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accent2"/>
                  </a:solidFill>
                </a:rPr>
                <a:t>光的衍射，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条纹明暗不同，表示光强不同，</a:t>
              </a:r>
              <a:r>
                <a:rPr lang="zh-CN" altLang="en-US" sz="2800" b="1">
                  <a:solidFill>
                    <a:schemeClr val="accent2"/>
                  </a:solidFill>
                </a:rPr>
                <a:t>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I </a:t>
              </a:r>
              <a:r>
                <a:rPr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 </a:t>
              </a:r>
              <a:r>
                <a:rPr lang="en-US" altLang="zh-CN" sz="28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E</a:t>
              </a:r>
              <a:r>
                <a:rPr lang="en-US" altLang="zh-CN" sz="2800" b="1" baseline="30000">
                  <a:solidFill>
                    <a:schemeClr val="accent2"/>
                  </a:solidFill>
                  <a:sym typeface="Symbol" panose="05050102010706020507" pitchFamily="18" charset="2"/>
                </a:rPr>
                <a:t>2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422275" y="3143250"/>
            <a:ext cx="4506913" cy="1411288"/>
            <a:chOff x="329" y="2853"/>
            <a:chExt cx="2937" cy="889"/>
          </a:xfrm>
        </p:grpSpPr>
        <p:sp>
          <p:nvSpPr>
            <p:cNvPr id="25608" name="Text Box 103"/>
            <p:cNvSpPr txBox="1">
              <a:spLocks noChangeArrowheads="1"/>
            </p:cNvSpPr>
            <p:nvPr/>
          </p:nvSpPr>
          <p:spPr bwMode="auto">
            <a:xfrm>
              <a:off x="329" y="2853"/>
              <a:ext cx="16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粒子说</a:t>
              </a:r>
              <a:r>
                <a:rPr lang="en-US" altLang="zh-CN" sz="2800" b="1">
                  <a:solidFill>
                    <a:schemeClr val="accent2"/>
                  </a:solidFill>
                </a:rPr>
                <a:t>:</a:t>
              </a:r>
            </a:p>
          </p:txBody>
        </p:sp>
        <p:sp>
          <p:nvSpPr>
            <p:cNvPr id="25609" name="Text Box 105"/>
            <p:cNvSpPr txBox="1">
              <a:spLocks noChangeArrowheads="1"/>
            </p:cNvSpPr>
            <p:nvPr/>
          </p:nvSpPr>
          <p:spPr bwMode="auto">
            <a:xfrm>
              <a:off x="333" y="3141"/>
              <a:ext cx="2933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</a:rPr>
                <a:t>光子的堆积，光强正比于光子数，</a:t>
              </a:r>
              <a:r>
                <a:rPr lang="zh-CN" altLang="en-US" sz="2800" b="1">
                  <a:solidFill>
                    <a:schemeClr val="accent2"/>
                  </a:solidFill>
                </a:rPr>
                <a:t>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I</a:t>
              </a:r>
              <a:r>
                <a:rPr lang="en-US" altLang="zh-CN" sz="2800" b="1">
                  <a:solidFill>
                    <a:schemeClr val="accent2"/>
                  </a:solidFill>
                </a:rPr>
                <a:t> </a:t>
              </a:r>
              <a:r>
                <a:rPr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 </a:t>
              </a:r>
              <a:r>
                <a:rPr lang="en-US" altLang="zh-CN" sz="28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n, 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800" b="1">
                  <a:solidFill>
                    <a:schemeClr val="accent2"/>
                  </a:solidFill>
                </a:rPr>
                <a:t> </a:t>
              </a:r>
              <a:r>
                <a:rPr lang="en-US" altLang="zh-CN" sz="2800" b="1">
                  <a:solidFill>
                    <a:schemeClr val="accent2"/>
                  </a:solidFill>
                  <a:sym typeface="Symbol" panose="05050102010706020507" pitchFamily="18" charset="2"/>
                </a:rPr>
                <a:t> </a:t>
              </a:r>
              <a:r>
                <a:rPr lang="en-US" altLang="zh-CN" sz="28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E</a:t>
              </a:r>
              <a:r>
                <a:rPr lang="en-US" altLang="zh-CN" sz="2800" b="1" baseline="30000">
                  <a:solidFill>
                    <a:schemeClr val="accent2"/>
                  </a:solidFill>
                  <a:sym typeface="Symbol" panose="05050102010706020507" pitchFamily="18" charset="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utoUpdateAnimBg="0"/>
      <p:bldP spid="21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34"/>
          <p:cNvGrpSpPr>
            <a:grpSpLocks/>
          </p:cNvGrpSpPr>
          <p:nvPr/>
        </p:nvGrpSpPr>
        <p:grpSpPr bwMode="auto">
          <a:xfrm>
            <a:off x="1547440" y="2408659"/>
            <a:ext cx="6985000" cy="2676525"/>
            <a:chOff x="793" y="1207"/>
            <a:chExt cx="4400" cy="1686"/>
          </a:xfrm>
        </p:grpSpPr>
        <p:sp>
          <p:nvSpPr>
            <p:cNvPr id="18437" name="Text Box 1028"/>
            <p:cNvSpPr txBox="1">
              <a:spLocks noChangeArrowheads="1"/>
            </p:cNvSpPr>
            <p:nvPr/>
          </p:nvSpPr>
          <p:spPr bwMode="auto">
            <a:xfrm>
              <a:off x="793" y="2528"/>
              <a:ext cx="44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00000"/>
                  </a:solidFill>
                </a:rPr>
                <a:t>2.4.4  </a:t>
              </a:r>
              <a:r>
                <a:rPr lang="zh-CN" altLang="en-US" sz="3200" b="1">
                  <a:solidFill>
                    <a:srgbClr val="C00000"/>
                  </a:solidFill>
                </a:rPr>
                <a:t>自由粒子波函数</a:t>
              </a:r>
            </a:p>
          </p:txBody>
        </p:sp>
        <p:sp>
          <p:nvSpPr>
            <p:cNvPr id="18438" name="Text Box 1029"/>
            <p:cNvSpPr txBox="1">
              <a:spLocks noChangeArrowheads="1"/>
            </p:cNvSpPr>
            <p:nvPr/>
          </p:nvSpPr>
          <p:spPr bwMode="auto">
            <a:xfrm>
              <a:off x="793" y="1616"/>
              <a:ext cx="39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C00000"/>
                  </a:solidFill>
                </a:rPr>
                <a:t>2.4.2  </a:t>
              </a:r>
              <a:r>
                <a:rPr kumimoji="1" lang="zh-CN" altLang="en-US" sz="3200" b="1">
                  <a:solidFill>
                    <a:srgbClr val="C00000"/>
                  </a:solidFill>
                </a:rPr>
                <a:t>德布罗意波的实验验证</a:t>
              </a:r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793" y="2074"/>
              <a:ext cx="2839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 b="1">
                  <a:solidFill>
                    <a:srgbClr val="C00000"/>
                  </a:solidFill>
                </a:rPr>
                <a:t>2.4.3  </a:t>
              </a:r>
              <a:r>
                <a:rPr lang="zh-CN" altLang="en-US" sz="3200" b="1">
                  <a:solidFill>
                    <a:srgbClr val="C00000"/>
                  </a:solidFill>
                </a:rPr>
                <a:t>波函数的统计解释</a:t>
              </a:r>
            </a:p>
          </p:txBody>
        </p:sp>
        <p:sp>
          <p:nvSpPr>
            <p:cNvPr id="18440" name="Text Box 1031"/>
            <p:cNvSpPr txBox="1">
              <a:spLocks noChangeArrowheads="1"/>
            </p:cNvSpPr>
            <p:nvPr/>
          </p:nvSpPr>
          <p:spPr bwMode="auto">
            <a:xfrm>
              <a:off x="793" y="1207"/>
              <a:ext cx="3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C00000"/>
                  </a:solidFill>
                </a:rPr>
                <a:t>2.4.1  </a:t>
              </a:r>
              <a:r>
                <a:rPr lang="zh-CN" altLang="en-US" sz="3200" b="1">
                  <a:solidFill>
                    <a:srgbClr val="C00000"/>
                  </a:solidFill>
                </a:rPr>
                <a:t>德布罗意波</a:t>
              </a:r>
            </a:p>
          </p:txBody>
        </p:sp>
      </p:grpSp>
      <p:sp>
        <p:nvSpPr>
          <p:cNvPr id="608264" name="Rectangle 1032"/>
          <p:cNvSpPr>
            <a:spLocks noChangeArrowheads="1"/>
          </p:cNvSpPr>
          <p:nvPr/>
        </p:nvSpPr>
        <p:spPr bwMode="auto">
          <a:xfrm>
            <a:off x="0" y="134076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780685"/>
          </a:xfrm>
        </p:spPr>
        <p:txBody>
          <a:bodyPr/>
          <a:lstStyle/>
          <a:p>
            <a:pPr lvl="0"/>
            <a:r>
              <a:rPr lang="en-US" altLang="zh-CN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§2.4  </a:t>
            </a:r>
            <a:r>
              <a:rPr lang="zh-CN" altLang="en-US" sz="3600" b="1" kern="120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粒子的波动性与波函数                               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685800" y="3011488"/>
            <a:ext cx="2895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5050"/>
                </a:solidFill>
                <a:ea typeface="楷体_GB2312" pitchFamily="49" charset="-122"/>
              </a:rPr>
              <a:t>2</a:t>
            </a:r>
            <a:r>
              <a:rPr kumimoji="1" lang="en-US" altLang="zh-CN" sz="32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3200" b="1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FF5050"/>
                </a:solidFill>
                <a:ea typeface="楷体_GB2312" pitchFamily="49" charset="-122"/>
              </a:rPr>
              <a:t>波动性</a:t>
            </a:r>
          </a:p>
        </p:txBody>
      </p:sp>
      <p:sp>
        <p:nvSpPr>
          <p:cNvPr id="611332" name="Text Box 4"/>
          <p:cNvSpPr txBox="1">
            <a:spLocks noChangeArrowheads="1"/>
          </p:cNvSpPr>
          <p:nvPr/>
        </p:nvSpPr>
        <p:spPr bwMode="auto">
          <a:xfrm>
            <a:off x="1143000" y="3773488"/>
            <a:ext cx="6813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相干叠加性：干涉</a:t>
            </a:r>
            <a:r>
              <a:rPr kumimoji="1" lang="zh-CN" altLang="en-US" sz="3200" b="1">
                <a:ea typeface="楷体_GB2312" pitchFamily="49" charset="-122"/>
              </a:rPr>
              <a:t>、</a:t>
            </a: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衍射现象</a:t>
            </a:r>
            <a:endParaRPr kumimoji="1"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1334" name="Text Box 6"/>
          <p:cNvSpPr txBox="1">
            <a:spLocks noChangeArrowheads="1"/>
          </p:cNvSpPr>
          <p:nvPr/>
        </p:nvSpPr>
        <p:spPr bwMode="auto">
          <a:xfrm>
            <a:off x="609600" y="11557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5050"/>
                </a:solidFill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rgbClr val="FF505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3200" b="1">
                <a:solidFill>
                  <a:srgbClr val="FF5050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FF5050"/>
                </a:solidFill>
                <a:ea typeface="楷体_GB2312" pitchFamily="49" charset="-122"/>
              </a:rPr>
              <a:t>粒子性</a:t>
            </a:r>
          </a:p>
        </p:txBody>
      </p:sp>
      <p:sp>
        <p:nvSpPr>
          <p:cNvPr id="611335" name="Text Box 7"/>
          <p:cNvSpPr txBox="1">
            <a:spLocks noChangeArrowheads="1"/>
          </p:cNvSpPr>
          <p:nvPr/>
        </p:nvSpPr>
        <p:spPr bwMode="auto">
          <a:xfrm>
            <a:off x="1066800" y="1841500"/>
            <a:ext cx="465732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u"/>
            </a:pPr>
            <a:r>
              <a:rPr kumimoji="1" lang="zh-CN" altLang="en-US" sz="3200" b="1">
                <a:latin typeface="楷体_GB2312" pitchFamily="49" charset="-122"/>
                <a:ea typeface="楷体_GB2312" pitchFamily="49" charset="-122"/>
              </a:rPr>
              <a:t>整体性：不可分割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381000" y="79375"/>
            <a:ext cx="6305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3.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正确理解微观粒子的波粒二象性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09600" y="4887883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2"/>
                </a:solidFill>
              </a:rPr>
              <a:t>波粒二象性：                                                  物质同时具有的两种属性，不同条件下表现不同属性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autoUpdateAnimBg="0"/>
      <p:bldP spid="611332" grpId="0" autoUpdateAnimBg="0"/>
      <p:bldP spid="611334" grpId="0" autoUpdateAnimBg="0"/>
      <p:bldP spid="611335" grpId="0" autoUpdateAnimBg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8"/>
          <p:cNvGrpSpPr>
            <a:grpSpLocks/>
          </p:cNvGrpSpPr>
          <p:nvPr/>
        </p:nvGrpSpPr>
        <p:grpSpPr bwMode="auto">
          <a:xfrm>
            <a:off x="165118" y="188640"/>
            <a:ext cx="9231412" cy="1008113"/>
            <a:chOff x="533400" y="1285860"/>
            <a:chExt cx="9231445" cy="1008129"/>
          </a:xfrm>
        </p:grpSpPr>
        <p:sp>
          <p:nvSpPr>
            <p:cNvPr id="630787" name="Rectangle 3"/>
            <p:cNvSpPr>
              <a:spLocks noChangeArrowheads="1"/>
            </p:cNvSpPr>
            <p:nvPr/>
          </p:nvSpPr>
          <p:spPr bwMode="auto">
            <a:xfrm>
              <a:off x="533400" y="1285860"/>
              <a:ext cx="8253442" cy="5842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latin typeface="+mn-ea"/>
                  <a:ea typeface="+mn-ea"/>
                </a:rPr>
                <a:t>经典粒子：</a:t>
              </a:r>
              <a:endParaRPr lang="en-US" altLang="zh-CN" sz="3200" b="1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2549632" y="1339887"/>
              <a:ext cx="7215213" cy="95410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accent2"/>
                  </a:solidFill>
                  <a:latin typeface="+mn-ea"/>
                </a:rPr>
                <a:t>确定的轨道，位置和速度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zh-CN" altLang="en-US" sz="2800" b="1">
                  <a:solidFill>
                    <a:srgbClr val="FF0000"/>
                  </a:solidFill>
                  <a:latin typeface="+mn-ea"/>
                </a:rPr>
                <a:t>现象）</a:t>
              </a:r>
              <a:r>
                <a:rPr lang="zh-CN" altLang="en-US" sz="2800" b="1">
                  <a:solidFill>
                    <a:schemeClr val="accent2"/>
                  </a:solidFill>
                  <a:latin typeface="+mn-ea"/>
                </a:rPr>
                <a:t>        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+mn-ea"/>
                </a:rPr>
                <a:t>质量、电荷等“颗粒性”属性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（本质）</a:t>
              </a:r>
            </a:p>
          </p:txBody>
        </p:sp>
      </p:grpSp>
      <p:grpSp>
        <p:nvGrpSpPr>
          <p:cNvPr id="3" name="组合 9"/>
          <p:cNvGrpSpPr>
            <a:grpSpLocks/>
          </p:cNvGrpSpPr>
          <p:nvPr/>
        </p:nvGrpSpPr>
        <p:grpSpPr bwMode="auto">
          <a:xfrm>
            <a:off x="251513" y="1412776"/>
            <a:ext cx="9505063" cy="1026095"/>
            <a:chOff x="499460" y="3327630"/>
            <a:chExt cx="9505126" cy="1025948"/>
          </a:xfrm>
        </p:grpSpPr>
        <p:sp>
          <p:nvSpPr>
            <p:cNvPr id="5" name="矩形 4"/>
            <p:cNvSpPr/>
            <p:nvPr/>
          </p:nvSpPr>
          <p:spPr>
            <a:xfrm>
              <a:off x="499460" y="3327630"/>
              <a:ext cx="2016238" cy="5841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chemeClr val="accent2"/>
                  </a:solidFill>
                  <a:latin typeface="+mn-ea"/>
                  <a:ea typeface="+mn-ea"/>
                </a:rPr>
                <a:t>经典波：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2432158" y="3399628"/>
              <a:ext cx="7572428" cy="95395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chemeClr val="accent2"/>
                  </a:solidFill>
                  <a:latin typeface="+mn-ea"/>
                </a:rPr>
                <a:t>物理量的空间分布周期性的变化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（</a:t>
              </a:r>
              <a:r>
                <a:rPr lang="zh-CN" altLang="en-US" sz="2800" b="1">
                  <a:solidFill>
                    <a:srgbClr val="FF0000"/>
                  </a:solidFill>
                  <a:latin typeface="+mn-ea"/>
                </a:rPr>
                <a:t>现象）</a:t>
              </a:r>
              <a:br>
                <a:rPr lang="en-US" altLang="zh-CN" sz="2800" b="1">
                  <a:solidFill>
                    <a:srgbClr val="FF0000"/>
                  </a:solidFill>
                  <a:latin typeface="+mn-ea"/>
                </a:rPr>
              </a:br>
              <a:r>
                <a:rPr lang="zh-CN" altLang="en-US" sz="2800" b="1">
                  <a:solidFill>
                    <a:schemeClr val="accent2"/>
                  </a:solidFill>
                  <a:latin typeface="+mn-ea"/>
                </a:rPr>
                <a:t>发生</a:t>
              </a:r>
              <a:r>
                <a:rPr lang="zh-CN" altLang="en-US" sz="2800" b="1" dirty="0">
                  <a:solidFill>
                    <a:schemeClr val="accent2"/>
                  </a:solidFill>
                  <a:latin typeface="+mn-ea"/>
                </a:rPr>
                <a:t>干涉、衍射，即相干叠加性。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（本质）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1520" y="2772217"/>
            <a:ext cx="3275256" cy="5847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+mn-ea"/>
                <a:ea typeface="+mn-ea"/>
              </a:rPr>
              <a:t>看现象似乎矛盾</a:t>
            </a:r>
            <a:r>
              <a:rPr lang="en-US" altLang="zh-CN" sz="3200" b="1">
                <a:solidFill>
                  <a:srgbClr val="FF0000"/>
                </a:solidFill>
                <a:latin typeface="+mn-ea"/>
                <a:ea typeface="+mn-ea"/>
              </a:rPr>
              <a:t>:</a:t>
            </a:r>
            <a:endParaRPr lang="zh-CN" altLang="en-US" sz="3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4549" y="6074132"/>
            <a:ext cx="8143875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+mn-ea"/>
              </a:rPr>
              <a:t>同时具有颗粒</a:t>
            </a:r>
            <a:r>
              <a:rPr lang="zh-CN" altLang="en-US" sz="2800" b="1" dirty="0">
                <a:latin typeface="+mn-ea"/>
              </a:rPr>
              <a:t>性</a:t>
            </a:r>
            <a:r>
              <a:rPr lang="zh-CN" altLang="en-US" sz="2800" b="1">
                <a:latin typeface="+mn-ea"/>
              </a:rPr>
              <a:t>和相干性，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既是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粒子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又是波！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33376" y="2852936"/>
            <a:ext cx="55152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+mn-ea"/>
              </a:rPr>
              <a:t>既有确定的位置又有周期的分布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0698" y="4492277"/>
            <a:ext cx="84677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+mn-ea"/>
              </a:rPr>
              <a:t>比如电子，无论怎样去探测其质量或电荷，都是作为一个整体出现的，说明具有粒子性；而电子的双缝干涉又表明其具有相干性，即具有波动性。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0309" y="3636313"/>
            <a:ext cx="32752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>
                <a:solidFill>
                  <a:srgbClr val="FF0000"/>
                </a:solidFill>
                <a:latin typeface="+mn-ea"/>
              </a:rPr>
              <a:t>看本质则可共存</a:t>
            </a:r>
            <a:r>
              <a:rPr lang="en-US" altLang="zh-CN" sz="3200" b="1">
                <a:solidFill>
                  <a:srgbClr val="FF0000"/>
                </a:solidFill>
                <a:latin typeface="+mn-ea"/>
              </a:rPr>
              <a:t>: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563888" y="3645024"/>
            <a:ext cx="5403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>
                <a:latin typeface="+mn-ea"/>
              </a:rPr>
              <a:t>电荷整体出现且概率幅相干叠加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3" grpId="0"/>
      <p:bldP spid="14" grpId="0"/>
      <p:bldP spid="15" grpId="0"/>
      <p:bldP spid="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1258888"/>
            <a:ext cx="9144000" cy="2962275"/>
            <a:chOff x="0" y="210"/>
            <a:chExt cx="5760" cy="1866"/>
          </a:xfrm>
        </p:grpSpPr>
        <p:sp>
          <p:nvSpPr>
            <p:cNvPr id="12301" name="Text Box 8"/>
            <p:cNvSpPr txBox="1">
              <a:spLocks noChangeArrowheads="1"/>
            </p:cNvSpPr>
            <p:nvPr/>
          </p:nvSpPr>
          <p:spPr bwMode="auto">
            <a:xfrm>
              <a:off x="159" y="210"/>
              <a:ext cx="5261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为了定量地描述微观粒子的状态，量子力学中引入了</a:t>
              </a:r>
              <a:r>
                <a:rPr lang="zh-CN" altLang="en-US" sz="2800" b="1">
                  <a:solidFill>
                    <a:srgbClr val="C00000"/>
                  </a:solidFill>
                  <a:latin typeface="宋体" panose="02010600030101010101" pitchFamily="2" charset="-122"/>
                </a:rPr>
                <a:t>波函数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。波函数由 </a:t>
              </a:r>
              <a:r>
                <a:rPr lang="zh-CN" altLang="en-US" sz="2800" b="1">
                  <a:solidFill>
                    <a:srgbClr val="C00000"/>
                  </a:solidFill>
                  <a:latin typeface="宋体" panose="02010600030101010101" pitchFamily="2" charset="-122"/>
                </a:rPr>
                <a:t>      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 来描述，它是时间和空间的</a:t>
              </a:r>
              <a:r>
                <a:rPr lang="zh-CN" altLang="en-US" sz="2800" b="1">
                  <a:solidFill>
                    <a:srgbClr val="3333CC"/>
                  </a:solidFill>
                </a:rPr>
                <a:t>复函数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。在一般情况下，微观粒子的波函数是复函数，它本身并不代表任何可观测的物理量。</a:t>
              </a:r>
            </a:p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   </a:t>
              </a:r>
              <a:endParaRPr lang="zh-CN" altLang="en-US" sz="2800" b="1">
                <a:solidFill>
                  <a:srgbClr val="0099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2293" name="Object 1027"/>
            <p:cNvGraphicFramePr>
              <a:graphicFrameLocks noChangeAspect="1"/>
            </p:cNvGraphicFramePr>
            <p:nvPr/>
          </p:nvGraphicFramePr>
          <p:xfrm>
            <a:off x="2350" y="518"/>
            <a:ext cx="65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7200" imgH="203040" progId="Equation.DSMT4">
                    <p:embed/>
                  </p:oleObj>
                </mc:Choice>
                <mc:Fallback>
                  <p:oleObj name="Equation" r:id="rId2" imgW="457200" imgH="203040" progId="Equation.DSMT4">
                    <p:embed/>
                    <p:pic>
                      <p:nvPicPr>
                        <p:cNvPr id="12293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518"/>
                          <a:ext cx="65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2" name="Rectangle 10"/>
            <p:cNvSpPr>
              <a:spLocks noChangeArrowheads="1"/>
            </p:cNvSpPr>
            <p:nvPr/>
          </p:nvSpPr>
          <p:spPr bwMode="auto">
            <a:xfrm>
              <a:off x="0" y="2076"/>
              <a:ext cx="5760" cy="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00" name="Text Box 13"/>
              <p:cNvSpPr txBox="1">
                <a:spLocks noChangeArrowheads="1"/>
              </p:cNvSpPr>
              <p:nvPr/>
            </p:nvSpPr>
            <p:spPr bwMode="auto">
              <a:xfrm>
                <a:off x="1318519" y="4940470"/>
                <a:ext cx="6061793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波函数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𝜳</m:t>
                    </m:r>
                    <m:d>
                      <m:dPr>
                        <m:ctrlP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  <m:r>
                          <a:rPr lang="zh-CN" altLang="en-US" sz="28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 本身无直接物理意义</a:t>
                </a:r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algn="ctr" eaLnBrk="1" hangingPunct="1"/>
                <a:endParaRPr kumimoji="1" lang="en-US" altLang="zh-CN" sz="2800" b="1">
                  <a:solidFill>
                    <a:schemeClr val="accent2"/>
                  </a:solidFill>
                </a:endParaRPr>
              </a:p>
              <a:p>
                <a:pPr algn="ctr" eaLnBrk="1" hangingPunct="1"/>
                <a:r>
                  <a:rPr kumimoji="1" lang="zh-CN" altLang="en-US" sz="2800" b="1">
                    <a:solidFill>
                      <a:schemeClr val="accent2"/>
                    </a:solidFill>
                  </a:rPr>
                  <a:t>其模的平方才有意义！</a:t>
                </a:r>
              </a:p>
            </p:txBody>
          </p:sp>
        </mc:Choice>
        <mc:Fallback xmlns="">
          <p:sp>
            <p:nvSpPr>
              <p:cNvPr id="123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8519" y="4940470"/>
                <a:ext cx="6061793" cy="1384995"/>
              </a:xfrm>
              <a:prstGeom prst="rect">
                <a:avLst/>
              </a:prstGeom>
              <a:blipFill rotWithShape="0">
                <a:blip r:embed="rId5"/>
                <a:stretch>
                  <a:fillRect t="-5263" b="-105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7" name="Text Box 11"/>
          <p:cNvSpPr txBox="1">
            <a:spLocks noChangeArrowheads="1"/>
          </p:cNvSpPr>
          <p:nvPr/>
        </p:nvSpPr>
        <p:spPr bwMode="auto">
          <a:xfrm>
            <a:off x="323850" y="260350"/>
            <a:ext cx="571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4.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玻恩假定：波函数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64208" y="3870374"/>
            <a:ext cx="601558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9900"/>
                </a:solidFill>
                <a:latin typeface="宋体" panose="02010600030101010101" pitchFamily="2" charset="-122"/>
              </a:rPr>
              <a:t>那么，波函数有什么物理意义呢？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Text Box 1026"/>
          <p:cNvSpPr txBox="1">
            <a:spLocks noChangeArrowheads="1"/>
          </p:cNvSpPr>
          <p:nvPr/>
        </p:nvSpPr>
        <p:spPr bwMode="auto">
          <a:xfrm>
            <a:off x="395288" y="274737"/>
            <a:ext cx="345598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rgbClr val="009900"/>
                </a:solidFill>
              </a:rPr>
              <a:t>波函数</a:t>
            </a:r>
            <a:r>
              <a:rPr lang="zh-CN" altLang="en-US" sz="2800" b="1">
                <a:solidFill>
                  <a:srgbClr val="009900"/>
                </a:solidFill>
              </a:rPr>
              <a:t>模的平方</a:t>
            </a:r>
          </a:p>
        </p:txBody>
      </p:sp>
      <p:graphicFrame>
        <p:nvGraphicFramePr>
          <p:cNvPr id="644096" name="Object 1024"/>
          <p:cNvGraphicFramePr>
            <a:graphicFrameLocks noChangeAspect="1"/>
          </p:cNvGraphicFramePr>
          <p:nvPr/>
        </p:nvGraphicFramePr>
        <p:xfrm>
          <a:off x="2008733" y="1188740"/>
          <a:ext cx="4435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279360" progId="Equation.DSMT4">
                  <p:embed/>
                </p:oleObj>
              </mc:Choice>
              <mc:Fallback>
                <p:oleObj name="Equation" r:id="rId2" imgW="1600200" imgH="279360" progId="Equation.DSMT4">
                  <p:embed/>
                  <p:pic>
                    <p:nvPicPr>
                      <p:cNvPr id="64409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733" y="1188740"/>
                        <a:ext cx="44354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18269" y="2165424"/>
            <a:ext cx="8430444" cy="2261933"/>
            <a:chOff x="318269" y="2165424"/>
            <a:chExt cx="8430444" cy="2261933"/>
          </a:xfrm>
        </p:grpSpPr>
        <p:sp>
          <p:nvSpPr>
            <p:cNvPr id="578564" name="Text Box 1028"/>
            <p:cNvSpPr txBox="1">
              <a:spLocks noChangeArrowheads="1"/>
            </p:cNvSpPr>
            <p:nvPr/>
          </p:nvSpPr>
          <p:spPr bwMode="auto">
            <a:xfrm>
              <a:off x="323850" y="2204864"/>
              <a:ext cx="8424863" cy="1475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</a:rPr>
                <a:t>代表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t </a:t>
              </a:r>
              <a:r>
                <a:rPr lang="zh-CN" altLang="en-US" sz="2800" b="1">
                  <a:solidFill>
                    <a:srgbClr val="3333CC"/>
                  </a:solidFill>
                </a:rPr>
                <a:t>时刻在空间坐标</a:t>
              </a:r>
              <a:r>
                <a:rPr lang="zh-CN" altLang="en-US" sz="2800" b="1" i="1">
                  <a:solidFill>
                    <a:srgbClr val="3333CC"/>
                  </a:solidFill>
                </a:rPr>
                <a:t>    </a:t>
              </a:r>
              <a:r>
                <a:rPr lang="zh-CN" altLang="en-US" sz="2800" b="1">
                  <a:solidFill>
                    <a:srgbClr val="3333CC"/>
                  </a:solidFill>
                </a:rPr>
                <a:t>附近单位体积内发现粒子的概率，即粒子出现的</a:t>
              </a:r>
              <a:r>
                <a:rPr lang="zh-CN" altLang="en-US" sz="2800" b="1">
                  <a:solidFill>
                    <a:srgbClr val="990000"/>
                  </a:solidFill>
                </a:rPr>
                <a:t>概率密度</a:t>
              </a:r>
              <a:r>
                <a:rPr lang="zh-CN" altLang="en-US" sz="2800" b="1">
                  <a:solidFill>
                    <a:srgbClr val="3333CC"/>
                  </a:solidFill>
                </a:rPr>
                <a:t>。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因此波函数 </a:t>
              </a:r>
              <a:r>
                <a:rPr kumimoji="1" lang="en-US" altLang="zh-CN" sz="2800" b="1" i="1">
                  <a:solidFill>
                    <a:schemeClr val="accent2"/>
                  </a:solidFill>
                  <a:latin typeface="Symbol" panose="05050102010706020507" pitchFamily="18" charset="2"/>
                </a:rPr>
                <a:t>y 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又叫</a:t>
              </a:r>
              <a:r>
                <a:rPr kumimoji="1" lang="zh-CN" altLang="en-US" sz="2800" b="1">
                  <a:solidFill>
                    <a:srgbClr val="C00000"/>
                  </a:solidFill>
                </a:rPr>
                <a:t>概率幅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。</a:t>
              </a:r>
              <a:endParaRPr lang="zh-CN" alt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4097" name="Object 1025"/>
                <p:cNvGraphicFramePr>
                  <a:graphicFrameLocks noChangeAspect="1"/>
                </p:cNvGraphicFramePr>
                <p:nvPr/>
              </p:nvGraphicFramePr>
              <p:xfrm>
                <a:off x="3851275" y="2165424"/>
                <a:ext cx="363538" cy="4714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公式" r:id="rId4" imgW="114287" imgH="152512" progId="Equation.3">
                        <p:embed/>
                      </p:oleObj>
                    </mc:Choice>
                    <mc:Fallback>
                      <p:oleObj name="公式" r:id="rId4" imgW="114287" imgH="152512" progId="Equation.3">
                        <p:embed/>
                        <p:pic>
                          <p:nvPicPr>
                            <p:cNvPr id="644097" name="Object 10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1275" y="2165424"/>
                              <a:ext cx="363538" cy="47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19050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4097" name="Object 102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28616559"/>
                    </p:ext>
                  </p:extLst>
                </p:nvPr>
              </p:nvGraphicFramePr>
              <p:xfrm>
                <a:off x="3851275" y="2165424"/>
                <a:ext cx="363538" cy="4714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360" name="公式" r:id="rId7" imgW="114287" imgH="152512" progId="Equation.3">
                        <p:embed/>
                      </p:oleObj>
                    </mc:Choice>
                    <mc:Fallback>
                      <p:oleObj name="公式" r:id="rId7" imgW="114287" imgH="152512" progId="Equation.3">
                        <p:embed/>
                        <p:pic>
                          <p:nvPicPr>
                            <p:cNvPr id="0" name="Object 10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51275" y="2165424"/>
                              <a:ext cx="363538" cy="4714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19050">
                                  <a:solidFill>
                                    <a:srgbClr val="0000FF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24" name="Text Box 1034"/>
                <p:cNvSpPr txBox="1">
                  <a:spLocks noChangeArrowheads="1"/>
                </p:cNvSpPr>
                <p:nvPr/>
              </p:nvSpPr>
              <p:spPr bwMode="auto">
                <a:xfrm>
                  <a:off x="318269" y="3861048"/>
                  <a:ext cx="5765899" cy="5663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110000"/>
                    </a:lnSpc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accent2"/>
                      </a:solidFill>
                    </a:rPr>
                    <a:t>其中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𝝍</m:t>
                              </m:r>
                            </m:e>
                            <m:sup>
                              <m:r>
                                <a:rPr lang="en-US" altLang="zh-CN" sz="2800" b="1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groupChr>
                          <m:r>
                            <a:rPr lang="zh-CN" altLang="en-US" sz="2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sz="2800" b="1">
                      <a:solidFill>
                        <a:schemeClr val="accent2"/>
                      </a:solidFill>
                    </a:rPr>
                    <a:t> 是 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𝝍</m:t>
                          </m:r>
                          <m:r>
                            <a:rPr lang="zh-CN" altLang="en-US" sz="2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28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groupChr>
                          <m:r>
                            <a:rPr lang="zh-CN" altLang="en-US" sz="2800" b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8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a14:m>
                  <a:r>
                    <a:rPr lang="zh-CN" altLang="en-US" sz="2800" b="1">
                      <a:solidFill>
                        <a:schemeClr val="accent2"/>
                      </a:solidFill>
                    </a:rPr>
                    <a:t> 的复共轭 </a:t>
                  </a:r>
                </a:p>
              </p:txBody>
            </p:sp>
          </mc:Choice>
          <mc:Fallback xmlns="">
            <p:sp>
              <p:nvSpPr>
                <p:cNvPr id="13324" name="Text Box 10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8269" y="3861048"/>
                  <a:ext cx="5765899" cy="56630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14" t="-12903" b="-19355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44098" name="Object 1026"/>
          <p:cNvGraphicFramePr>
            <a:graphicFrameLocks noChangeAspect="1"/>
          </p:cNvGraphicFramePr>
          <p:nvPr/>
        </p:nvGraphicFramePr>
        <p:xfrm>
          <a:off x="2987972" y="5675461"/>
          <a:ext cx="3024188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91726" imgH="266584" progId="Equation.3">
                  <p:embed/>
                </p:oleObj>
              </mc:Choice>
              <mc:Fallback>
                <p:oleObj name="公式" r:id="rId10" imgW="1091726" imgH="266584" progId="Equation.3">
                  <p:embed/>
                  <p:pic>
                    <p:nvPicPr>
                      <p:cNvPr id="644098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972" y="5675461"/>
                        <a:ext cx="3024188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23528" y="4955381"/>
            <a:ext cx="5143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3333CC"/>
                </a:solidFill>
              </a:rPr>
              <a:t>在体积元中发现粒子的概率</a:t>
            </a:r>
            <a:endParaRPr lang="zh-CN" altLang="en-US" sz="2800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2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4" name="Rectangle 2"/>
          <p:cNvSpPr>
            <a:spLocks noChangeArrowheads="1"/>
          </p:cNvSpPr>
          <p:nvPr/>
        </p:nvSpPr>
        <p:spPr bwMode="auto">
          <a:xfrm>
            <a:off x="0" y="869950"/>
            <a:ext cx="9144000" cy="76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9804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152400" y="120650"/>
            <a:ext cx="868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>
                <a:solidFill>
                  <a:srgbClr val="3333CC"/>
                </a:solidFill>
              </a:rPr>
              <a:t>统计解释对波函数的要求</a:t>
            </a:r>
          </a:p>
        </p:txBody>
      </p:sp>
      <p:sp>
        <p:nvSpPr>
          <p:cNvPr id="627716" name="Rectangle 4"/>
          <p:cNvSpPr>
            <a:spLocks noChangeArrowheads="1"/>
          </p:cNvSpPr>
          <p:nvPr/>
        </p:nvSpPr>
        <p:spPr bwMode="auto">
          <a:xfrm>
            <a:off x="409128" y="1196752"/>
            <a:ext cx="891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统计解释赋予波函数物理含义，对波函数有何要求？</a:t>
            </a:r>
            <a:endParaRPr lang="zh-CN" altLang="en-US" sz="280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7720" name="Text Box 8"/>
              <p:cNvSpPr txBox="1">
                <a:spLocks noChangeArrowheads="1"/>
              </p:cNvSpPr>
              <p:nvPr/>
            </p:nvSpPr>
            <p:spPr bwMode="auto">
              <a:xfrm>
                <a:off x="323528" y="1988840"/>
                <a:ext cx="8458200" cy="595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|</a:t>
                </a:r>
                <a:r>
                  <a:rPr lang="zh-CN" altLang="en-US" sz="32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波函数</a:t>
                </a:r>
                <a:r>
                  <a:rPr lang="en-US" altLang="zh-CN" sz="32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b="1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p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3200" b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：某时刻，空间分布的概率密度</a:t>
                </a:r>
              </a:p>
            </p:txBody>
          </p:sp>
        </mc:Choice>
        <mc:Fallback xmlns="">
          <p:sp>
            <p:nvSpPr>
              <p:cNvPr id="62772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988840"/>
                <a:ext cx="8458200" cy="595932"/>
              </a:xfrm>
              <a:prstGeom prst="rect">
                <a:avLst/>
              </a:prstGeom>
              <a:blipFill rotWithShape="0">
                <a:blip r:embed="rId2"/>
                <a:stretch>
                  <a:fillRect l="-1801" t="-15306" b="-285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7721" name="Text Box 9"/>
              <p:cNvSpPr txBox="1">
                <a:spLocks noChangeArrowheads="1"/>
              </p:cNvSpPr>
              <p:nvPr/>
            </p:nvSpPr>
            <p:spPr bwMode="auto">
              <a:xfrm>
                <a:off x="323528" y="2852936"/>
                <a:ext cx="8305800" cy="3321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3200" b="1">
                    <a:solidFill>
                      <a:srgbClr val="008000"/>
                    </a:solidFill>
                  </a:rPr>
                  <a:t>对波函数的要求：</a:t>
                </a:r>
              </a:p>
              <a:p>
                <a:pPr marL="514350" indent="-514350">
                  <a:spcBef>
                    <a:spcPct val="50000"/>
                  </a:spcBef>
                  <a:buAutoNum type="arabicPeriod"/>
                </a:pPr>
                <a:r>
                  <a:rPr lang="zh-CN" altLang="en-US" sz="3200" b="1">
                    <a:solidFill>
                      <a:srgbClr val="C00000"/>
                    </a:solidFill>
                  </a:rPr>
                  <a:t>可相差任一常数因子</a:t>
                </a:r>
                <a:r>
                  <a:rPr lang="zh-CN" altLang="en-US" sz="3200" b="1">
                    <a:solidFill>
                      <a:schemeClr val="accent2"/>
                    </a:solidFill>
                  </a:rPr>
                  <a:t>：</a:t>
                </a:r>
                <a:r>
                  <a:rPr lang="en-US" altLang="zh-CN" sz="3200" b="1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3200" b="1">
                    <a:solidFill>
                      <a:schemeClr val="accent2"/>
                    </a:solidFill>
                  </a:rPr>
                  <a:t>与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𝝍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3200" b="1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3200" b="1">
                    <a:solidFill>
                      <a:schemeClr val="accent2"/>
                    </a:solidFill>
                  </a:rPr>
                  <a:t>代表相同的状态。</a:t>
                </a:r>
                <a:endParaRPr lang="en-US" altLang="zh-CN" sz="3200" b="1">
                  <a:solidFill>
                    <a:schemeClr val="accent2"/>
                  </a:solidFill>
                </a:endParaRPr>
              </a:p>
              <a:p>
                <a:pPr marL="514350" indent="-514350">
                  <a:spcBef>
                    <a:spcPct val="50000"/>
                  </a:spcBef>
                  <a:buAutoNum type="arabicPeriod"/>
                </a:pPr>
                <a:r>
                  <a:rPr lang="zh-CN" altLang="en-US" sz="3200" b="1">
                    <a:solidFill>
                      <a:srgbClr val="C00000"/>
                    </a:solidFill>
                  </a:rPr>
                  <a:t>归一</a:t>
                </a:r>
                <a:r>
                  <a:rPr lang="zh-CN" altLang="en-US" sz="3200" b="1">
                    <a:solidFill>
                      <a:schemeClr val="accent2"/>
                    </a:solidFill>
                  </a:rPr>
                  <a:t>：全空间积分 </a:t>
                </a:r>
                <a:r>
                  <a:rPr lang="en-US" altLang="zh-CN" sz="3200" b="1">
                    <a:solidFill>
                      <a:schemeClr val="accent2"/>
                    </a:solidFill>
                  </a:rPr>
                  <a:t>= 1</a:t>
                </a:r>
                <a:r>
                  <a:rPr lang="zh-CN" altLang="en-US" sz="3200" b="1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sz="3200" b="1">
                    <a:solidFill>
                      <a:schemeClr val="accent2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</m:d>
                      </m:e>
                      <m:sup>
                        <m:r>
                          <a:rPr lang="en-US" altLang="zh-CN" sz="32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3200" b="1">
                  <a:solidFill>
                    <a:schemeClr val="accent2"/>
                  </a:solidFill>
                </a:endParaRPr>
              </a:p>
              <a:p>
                <a:pPr marL="514350" indent="-514350">
                  <a:spcBef>
                    <a:spcPct val="50000"/>
                  </a:spcBef>
                  <a:buAutoNum type="arabicPeriod"/>
                </a:pPr>
                <a:r>
                  <a:rPr lang="zh-CN" altLang="en-US" sz="3200" b="1">
                    <a:solidFill>
                      <a:srgbClr val="C00000"/>
                    </a:solidFill>
                  </a:rPr>
                  <a:t>单值、有限、连续</a:t>
                </a:r>
                <a:endParaRPr lang="en-US" altLang="zh-CN" sz="32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772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852936"/>
                <a:ext cx="8305800" cy="3321422"/>
              </a:xfrm>
              <a:prstGeom prst="rect">
                <a:avLst/>
              </a:prstGeom>
              <a:blipFill rotWithShape="0">
                <a:blip r:embed="rId3"/>
                <a:stretch>
                  <a:fillRect l="-1834" t="-3119" b="-4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7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27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7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27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27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7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7716" grpId="0"/>
      <p:bldP spid="6277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" y="38100"/>
            <a:ext cx="8839200" cy="692150"/>
            <a:chOff x="96" y="60"/>
            <a:chExt cx="5568" cy="436"/>
          </a:xfrm>
        </p:grpSpPr>
        <p:sp>
          <p:nvSpPr>
            <p:cNvPr id="14354" name="Text Box 3"/>
            <p:cNvSpPr txBox="1">
              <a:spLocks noChangeArrowheads="1"/>
            </p:cNvSpPr>
            <p:nvPr/>
          </p:nvSpPr>
          <p:spPr bwMode="auto">
            <a:xfrm>
              <a:off x="96" y="96"/>
              <a:ext cx="5568" cy="365"/>
            </a:xfrm>
            <a:prstGeom prst="rect">
              <a:avLst/>
            </a:prstGeom>
            <a:solidFill>
              <a:srgbClr val="FFEB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1" lang="zh-CN" altLang="en-US" sz="32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例：将波函数                归一化。</a:t>
              </a:r>
              <a:endParaRPr kumimoji="1" lang="zh-CN" altLang="en-US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14343" name="Object 4"/>
            <p:cNvGraphicFramePr>
              <a:graphicFrameLocks noChangeAspect="1"/>
            </p:cNvGraphicFramePr>
            <p:nvPr/>
          </p:nvGraphicFramePr>
          <p:xfrm>
            <a:off x="1758" y="60"/>
            <a:ext cx="1769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371718" imgH="380876" progId="Equation.3">
                    <p:embed/>
                  </p:oleObj>
                </mc:Choice>
                <mc:Fallback>
                  <p:oleObj name="公式" r:id="rId2" imgW="1371718" imgH="380876" progId="Equation.3">
                    <p:embed/>
                    <p:pic>
                      <p:nvPicPr>
                        <p:cNvPr id="1434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60"/>
                          <a:ext cx="1769" cy="436"/>
                        </a:xfrm>
                        <a:prstGeom prst="rect">
                          <a:avLst/>
                        </a:prstGeom>
                        <a:solidFill>
                          <a:srgbClr val="FFEBE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533400" y="3429000"/>
            <a:ext cx="6934200" cy="1071563"/>
            <a:chOff x="336" y="2160"/>
            <a:chExt cx="4368" cy="675"/>
          </a:xfrm>
        </p:grpSpPr>
        <p:sp>
          <p:nvSpPr>
            <p:cNvPr id="14353" name="Text Box 6"/>
            <p:cNvSpPr txBox="1">
              <a:spLocks noChangeArrowheads="1"/>
            </p:cNvSpPr>
            <p:nvPr/>
          </p:nvSpPr>
          <p:spPr bwMode="auto">
            <a:xfrm>
              <a:off x="336" y="2371"/>
              <a:ext cx="15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计算积分得：</a:t>
              </a:r>
            </a:p>
          </p:txBody>
        </p:sp>
        <p:graphicFrame>
          <p:nvGraphicFramePr>
            <p:cNvPr id="14341" name="Object 7"/>
            <p:cNvGraphicFramePr>
              <a:graphicFrameLocks noChangeAspect="1"/>
            </p:cNvGraphicFramePr>
            <p:nvPr/>
          </p:nvGraphicFramePr>
          <p:xfrm>
            <a:off x="1776" y="2160"/>
            <a:ext cx="1152" cy="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04907" imgH="400042" progId="Equation.3">
                    <p:embed/>
                  </p:oleObj>
                </mc:Choice>
                <mc:Fallback>
                  <p:oleObj name="Equation" r:id="rId4" imgW="704907" imgH="400042" progId="Equation.3">
                    <p:embed/>
                    <p:pic>
                      <p:nvPicPr>
                        <p:cNvPr id="1434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160"/>
                          <a:ext cx="1152" cy="6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8"/>
            <p:cNvGraphicFramePr>
              <a:graphicFrameLocks noChangeAspect="1"/>
            </p:cNvGraphicFramePr>
            <p:nvPr/>
          </p:nvGraphicFramePr>
          <p:xfrm>
            <a:off x="3312" y="2160"/>
            <a:ext cx="1392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8651" imgH="400042" progId="Equation.3">
                    <p:embed/>
                  </p:oleObj>
                </mc:Choice>
                <mc:Fallback>
                  <p:oleObj name="Equation" r:id="rId6" imgW="828651" imgH="400042" progId="Equation.3">
                    <p:embed/>
                    <p:pic>
                      <p:nvPicPr>
                        <p:cNvPr id="143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160"/>
                          <a:ext cx="1392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609600" y="4648200"/>
            <a:ext cx="7315200" cy="1812925"/>
            <a:chOff x="384" y="2928"/>
            <a:chExt cx="4608" cy="1142"/>
          </a:xfrm>
        </p:grpSpPr>
        <p:sp>
          <p:nvSpPr>
            <p:cNvPr id="14351" name="Text Box 10"/>
            <p:cNvSpPr txBox="1">
              <a:spLocks noChangeArrowheads="1"/>
            </p:cNvSpPr>
            <p:nvPr/>
          </p:nvSpPr>
          <p:spPr bwMode="auto">
            <a:xfrm>
              <a:off x="384" y="2928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则</a:t>
              </a:r>
              <a:r>
                <a:rPr kumimoji="1" lang="zh-CN" altLang="en-US" sz="2800" b="1">
                  <a:solidFill>
                    <a:srgbClr val="CC3300"/>
                  </a:solidFill>
                  <a:latin typeface="宋体" panose="02010600030101010101" pitchFamily="2" charset="-122"/>
                </a:rPr>
                <a:t>归一化的波函数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为</a:t>
              </a:r>
              <a:r>
                <a:rPr kumimoji="1" lang="en-US" altLang="zh-CN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:</a:t>
              </a:r>
            </a:p>
          </p:txBody>
        </p:sp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672" y="3523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graphicFrame>
          <p:nvGraphicFramePr>
            <p:cNvPr id="14340" name="Object 12"/>
            <p:cNvGraphicFramePr>
              <a:graphicFrameLocks noChangeAspect="1"/>
            </p:cNvGraphicFramePr>
            <p:nvPr/>
          </p:nvGraphicFramePr>
          <p:xfrm>
            <a:off x="1156" y="3294"/>
            <a:ext cx="2838" cy="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476279" imgH="400042" progId="Equation.3">
                    <p:embed/>
                  </p:oleObj>
                </mc:Choice>
                <mc:Fallback>
                  <p:oleObj name="公式" r:id="rId8" imgW="1476279" imgH="400042" progId="Equation.3">
                    <p:embed/>
                    <p:pic>
                      <p:nvPicPr>
                        <p:cNvPr id="1434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294"/>
                          <a:ext cx="2838" cy="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669925" y="2438400"/>
            <a:ext cx="5273675" cy="1196975"/>
            <a:chOff x="422" y="1536"/>
            <a:chExt cx="3322" cy="754"/>
          </a:xfrm>
        </p:grpSpPr>
        <p:graphicFrame>
          <p:nvGraphicFramePr>
            <p:cNvPr id="14339" name="Object 14"/>
            <p:cNvGraphicFramePr>
              <a:graphicFrameLocks noChangeAspect="1"/>
            </p:cNvGraphicFramePr>
            <p:nvPr/>
          </p:nvGraphicFramePr>
          <p:xfrm>
            <a:off x="1632" y="1536"/>
            <a:ext cx="2112" cy="7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81034" imgH="457267" progId="Equation.3">
                    <p:embed/>
                  </p:oleObj>
                </mc:Choice>
                <mc:Fallback>
                  <p:oleObj name="Equation" r:id="rId10" imgW="981034" imgH="457267" progId="Equation.3">
                    <p:embed/>
                    <p:pic>
                      <p:nvPicPr>
                        <p:cNvPr id="1433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536"/>
                          <a:ext cx="2112" cy="7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0" name="Text Box 15"/>
            <p:cNvSpPr txBox="1">
              <a:spLocks noChangeArrowheads="1"/>
            </p:cNvSpPr>
            <p:nvPr/>
          </p:nvSpPr>
          <p:spPr bwMode="auto">
            <a:xfrm>
              <a:off x="422" y="1756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归一化它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09600" y="1004888"/>
            <a:ext cx="7543800" cy="1328737"/>
            <a:chOff x="384" y="633"/>
            <a:chExt cx="4752" cy="837"/>
          </a:xfrm>
        </p:grpSpPr>
        <p:sp>
          <p:nvSpPr>
            <p:cNvPr id="14349" name="Text Box 17"/>
            <p:cNvSpPr txBox="1">
              <a:spLocks noChangeArrowheads="1"/>
            </p:cNvSpPr>
            <p:nvPr/>
          </p:nvSpPr>
          <p:spPr bwMode="auto">
            <a:xfrm>
              <a:off x="384" y="633"/>
              <a:ext cx="47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设归一化因子为</a:t>
              </a:r>
              <a:r>
                <a:rPr kumimoji="1" lang="en-US" altLang="zh-CN" sz="2800" b="1" i="1">
                  <a:solidFill>
                    <a:schemeClr val="accent2"/>
                  </a:solidFill>
                </a:rPr>
                <a:t>A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宋体" panose="02010600030101010101" pitchFamily="2" charset="-122"/>
                </a:rPr>
                <a:t>，则波函数为</a:t>
              </a:r>
            </a:p>
          </p:txBody>
        </p:sp>
        <p:graphicFrame>
          <p:nvGraphicFramePr>
            <p:cNvPr id="14338" name="Object 18"/>
            <p:cNvGraphicFramePr>
              <a:graphicFrameLocks noChangeAspect="1"/>
            </p:cNvGraphicFramePr>
            <p:nvPr/>
          </p:nvGraphicFramePr>
          <p:xfrm>
            <a:off x="1247" y="981"/>
            <a:ext cx="2222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543014" imgH="380876" progId="Equation.3">
                    <p:embed/>
                  </p:oleObj>
                </mc:Choice>
                <mc:Fallback>
                  <p:oleObj name="公式" r:id="rId12" imgW="1543014" imgH="380876" progId="Equation.3">
                    <p:embed/>
                    <p:pic>
                      <p:nvPicPr>
                        <p:cNvPr id="14338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981"/>
                          <a:ext cx="2222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BEB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Text Box 2"/>
          <p:cNvSpPr txBox="1">
            <a:spLocks noChangeArrowheads="1"/>
          </p:cNvSpPr>
          <p:nvPr/>
        </p:nvSpPr>
        <p:spPr bwMode="auto">
          <a:xfrm>
            <a:off x="251296" y="185266"/>
            <a:ext cx="6985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00000"/>
                </a:solidFill>
              </a:rPr>
              <a:t>2.4.4  </a:t>
            </a:r>
            <a:r>
              <a:rPr lang="zh-CN" altLang="en-US" sz="3200" b="1">
                <a:solidFill>
                  <a:srgbClr val="C00000"/>
                </a:solidFill>
              </a:rPr>
              <a:t>自由粒子波函数</a:t>
            </a:r>
          </a:p>
        </p:txBody>
      </p:sp>
      <p:sp>
        <p:nvSpPr>
          <p:cNvPr id="579587" name="Text Box 3"/>
          <p:cNvSpPr txBox="1">
            <a:spLocks noChangeArrowheads="1"/>
          </p:cNvSpPr>
          <p:nvPr/>
        </p:nvSpPr>
        <p:spPr bwMode="auto">
          <a:xfrm>
            <a:off x="323850" y="2133600"/>
            <a:ext cx="698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沿</a:t>
            </a:r>
            <a:r>
              <a:rPr lang="en-US" altLang="zh-CN" sz="2800" b="1" i="1">
                <a:solidFill>
                  <a:srgbClr val="3333CC"/>
                </a:solidFill>
              </a:rPr>
              <a:t>x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轴正方向传播的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经典平面波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的波函数为</a:t>
            </a:r>
          </a:p>
        </p:txBody>
      </p:sp>
      <p:sp>
        <p:nvSpPr>
          <p:cNvPr id="15368" name="Rectangle 4"/>
          <p:cNvSpPr>
            <a:spLocks noChangeArrowheads="1"/>
          </p:cNvSpPr>
          <p:nvPr/>
        </p:nvSpPr>
        <p:spPr bwMode="auto">
          <a:xfrm>
            <a:off x="0" y="42878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579589" name="Object 5"/>
          <p:cNvGraphicFramePr>
            <a:graphicFrameLocks noChangeAspect="1"/>
          </p:cNvGraphicFramePr>
          <p:nvPr/>
        </p:nvGraphicFramePr>
        <p:xfrm>
          <a:off x="1187450" y="2925763"/>
          <a:ext cx="43926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73200" imgH="215900" progId="Equation.3">
                  <p:embed/>
                </p:oleObj>
              </mc:Choice>
              <mc:Fallback>
                <p:oleObj name="公式" r:id="rId2" imgW="1473200" imgH="215900" progId="Equation.3">
                  <p:embed/>
                  <p:pic>
                    <p:nvPicPr>
                      <p:cNvPr id="579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25763"/>
                        <a:ext cx="4392613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395288" y="3767138"/>
            <a:ext cx="3313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它的复数形式为</a:t>
            </a:r>
          </a:p>
        </p:txBody>
      </p:sp>
      <p:graphicFrame>
        <p:nvGraphicFramePr>
          <p:cNvPr id="579591" name="Object 7"/>
          <p:cNvGraphicFramePr>
            <a:graphicFrameLocks noChangeAspect="1"/>
          </p:cNvGraphicFramePr>
          <p:nvPr/>
        </p:nvGraphicFramePr>
        <p:xfrm>
          <a:off x="1066800" y="4538663"/>
          <a:ext cx="482600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9200" imgH="228600" progId="Equation.3">
                  <p:embed/>
                </p:oleObj>
              </mc:Choice>
              <mc:Fallback>
                <p:oleObj name="公式" r:id="rId4" imgW="1219200" imgH="228600" progId="Equation.3">
                  <p:embed/>
                  <p:pic>
                    <p:nvPicPr>
                      <p:cNvPr id="579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38663"/>
                        <a:ext cx="482600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50825" y="5545138"/>
            <a:ext cx="8642350" cy="1008062"/>
            <a:chOff x="158" y="2886"/>
            <a:chExt cx="5444" cy="635"/>
          </a:xfrm>
        </p:grpSpPr>
        <p:sp>
          <p:nvSpPr>
            <p:cNvPr id="15374" name="Text Box 10"/>
            <p:cNvSpPr txBox="1">
              <a:spLocks noChangeArrowheads="1"/>
            </p:cNvSpPr>
            <p:nvPr/>
          </p:nvSpPr>
          <p:spPr bwMode="auto">
            <a:xfrm>
              <a:off x="158" y="2886"/>
              <a:ext cx="544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一个自由粒子有动能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</a:rPr>
                <a:t>E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和动量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p </a:t>
              </a:r>
              <a:r>
                <a:rPr lang="en-US" altLang="zh-CN" sz="2800" b="1" i="1" baseline="-25000">
                  <a:solidFill>
                    <a:srgbClr val="3333CC"/>
                  </a:solidFill>
                </a:rPr>
                <a:t>x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，其对应的德布罗意波可用角频率        和波矢量        来表示。 </a:t>
              </a:r>
            </a:p>
          </p:txBody>
        </p:sp>
        <p:graphicFrame>
          <p:nvGraphicFramePr>
            <p:cNvPr id="15364" name="Object 11"/>
            <p:cNvGraphicFramePr>
              <a:graphicFrameLocks noChangeAspect="1"/>
            </p:cNvGraphicFramePr>
            <p:nvPr/>
          </p:nvGraphicFramePr>
          <p:xfrm>
            <a:off x="1374" y="3191"/>
            <a:ext cx="8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28715" imgH="171408" progId="Equation.3">
                    <p:embed/>
                  </p:oleObj>
                </mc:Choice>
                <mc:Fallback>
                  <p:oleObj name="公式" r:id="rId6" imgW="628715" imgH="171408" progId="Equation.3">
                    <p:embed/>
                    <p:pic>
                      <p:nvPicPr>
                        <p:cNvPr id="1536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191"/>
                          <a:ext cx="86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2"/>
            <p:cNvGraphicFramePr>
              <a:graphicFrameLocks noChangeAspect="1"/>
            </p:cNvGraphicFramePr>
            <p:nvPr/>
          </p:nvGraphicFramePr>
          <p:xfrm>
            <a:off x="3174" y="3170"/>
            <a:ext cx="828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647628" imgH="219186" progId="Equation.3">
                    <p:embed/>
                  </p:oleObj>
                </mc:Choice>
                <mc:Fallback>
                  <p:oleObj name="公式" r:id="rId8" imgW="647628" imgH="219186" progId="Equation.3">
                    <p:embed/>
                    <p:pic>
                      <p:nvPicPr>
                        <p:cNvPr id="1536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4" y="3170"/>
                          <a:ext cx="828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9597" name="Rectangle 13"/>
          <p:cNvSpPr>
            <a:spLocks noChangeArrowheads="1"/>
          </p:cNvSpPr>
          <p:nvPr/>
        </p:nvSpPr>
        <p:spPr bwMode="auto">
          <a:xfrm>
            <a:off x="0" y="976536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5373" name="Text Box 14"/>
          <p:cNvSpPr txBox="1">
            <a:spLocks noChangeArrowheads="1"/>
          </p:cNvSpPr>
          <p:nvPr/>
        </p:nvSpPr>
        <p:spPr bwMode="auto">
          <a:xfrm>
            <a:off x="457200" y="12954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自由粒子：空间各点概率相同，平面波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9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6" grpId="0"/>
      <p:bldP spid="579587" grpId="0"/>
      <p:bldP spid="579590" grpId="0"/>
      <p:bldP spid="57959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144" name="Object 1024"/>
          <p:cNvGraphicFramePr>
            <a:graphicFrameLocks noChangeAspect="1"/>
          </p:cNvGraphicFramePr>
          <p:nvPr/>
        </p:nvGraphicFramePr>
        <p:xfrm>
          <a:off x="2286000" y="936625"/>
          <a:ext cx="4419600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330120" progId="Equation.DSMT4">
                  <p:embed/>
                </p:oleObj>
              </mc:Choice>
              <mc:Fallback>
                <p:oleObj name="Equation" r:id="rId2" imgW="1257120" imgH="330120" progId="Equation.DSMT4">
                  <p:embed/>
                  <p:pic>
                    <p:nvPicPr>
                      <p:cNvPr id="646144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36625"/>
                        <a:ext cx="4419600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0614" name="Text Box 6"/>
          <p:cNvSpPr txBox="1">
            <a:spLocks noChangeArrowheads="1"/>
          </p:cNvSpPr>
          <p:nvPr/>
        </p:nvSpPr>
        <p:spPr bwMode="auto">
          <a:xfrm>
            <a:off x="319980" y="2438400"/>
            <a:ext cx="85725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式中</a:t>
            </a:r>
            <a:r>
              <a:rPr lang="en-US" altLang="zh-CN" sz="2800" b="1" i="1">
                <a:solidFill>
                  <a:srgbClr val="3333CC"/>
                </a:solidFill>
              </a:rPr>
              <a:t>m</a:t>
            </a:r>
            <a:r>
              <a:rPr lang="zh-CN" altLang="en-US" sz="2800" b="1">
                <a:solidFill>
                  <a:srgbClr val="3333CC"/>
                </a:solidFill>
                <a:latin typeface="宋体" panose="02010600030101010101" pitchFamily="2" charset="-122"/>
              </a:rPr>
              <a:t>为粒子质量。因为自由粒子不受外力场作用，其动能就是总能量。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2400" y="304800"/>
            <a:ext cx="9144000" cy="561975"/>
            <a:chOff x="0" y="192"/>
            <a:chExt cx="5760" cy="354"/>
          </a:xfrm>
        </p:grpSpPr>
        <p:sp>
          <p:nvSpPr>
            <p:cNvPr id="16400" name="Text Box 8"/>
            <p:cNvSpPr txBox="1">
              <a:spLocks noChangeArrowheads="1"/>
            </p:cNvSpPr>
            <p:nvPr/>
          </p:nvSpPr>
          <p:spPr bwMode="auto">
            <a:xfrm>
              <a:off x="0" y="192"/>
              <a:ext cx="5760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用 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</a:rPr>
                <a:t>E 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和 </a:t>
              </a:r>
              <a:r>
                <a:rPr lang="en-US" altLang="zh-CN" sz="2800" b="1" i="1">
                  <a:solidFill>
                    <a:srgbClr val="3333CC"/>
                  </a:solidFill>
                </a:rPr>
                <a:t>p </a:t>
              </a:r>
              <a:r>
                <a:rPr lang="en-US" altLang="zh-CN" sz="2800" b="1" i="1" baseline="-25000">
                  <a:solidFill>
                    <a:srgbClr val="3333CC"/>
                  </a:solidFill>
                </a:rPr>
                <a:t>x 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代替   和</a:t>
              </a:r>
              <a:r>
                <a:rPr lang="en-US" altLang="zh-CN" sz="2800" b="1" i="1">
                  <a:solidFill>
                    <a:srgbClr val="3333CC"/>
                  </a:solidFill>
                  <a:latin typeface="宋体" panose="02010600030101010101" pitchFamily="2" charset="-122"/>
                </a:rPr>
                <a:t>k</a:t>
              </a:r>
              <a:r>
                <a:rPr lang="zh-CN" altLang="en-US" sz="2800" b="1" i="1">
                  <a:solidFill>
                    <a:srgbClr val="3333CC"/>
                  </a:solidFill>
                  <a:latin typeface="宋体" panose="02010600030101010101" pitchFamily="2" charset="-122"/>
                </a:rPr>
                <a:t>，</a:t>
              </a:r>
              <a:r>
                <a:rPr lang="zh-CN" altLang="en-US" sz="2800" b="1">
                  <a:solidFill>
                    <a:srgbClr val="3333CC"/>
                  </a:solidFill>
                  <a:latin typeface="宋体" panose="02010600030101010101" pitchFamily="2" charset="-122"/>
                </a:rPr>
                <a:t>直接写出自由粒子平面波函数</a:t>
              </a:r>
            </a:p>
          </p:txBody>
        </p:sp>
        <p:graphicFrame>
          <p:nvGraphicFramePr>
            <p:cNvPr id="16390" name="Object 1028"/>
            <p:cNvGraphicFramePr>
              <a:graphicFrameLocks noChangeAspect="1"/>
            </p:cNvGraphicFramePr>
            <p:nvPr/>
          </p:nvGraphicFramePr>
          <p:xfrm>
            <a:off x="1728" y="288"/>
            <a:ext cx="24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2927" imgH="133347" progId="Equation.3">
                    <p:embed/>
                  </p:oleObj>
                </mc:Choice>
                <mc:Fallback>
                  <p:oleObj name="公式" r:id="rId4" imgW="142927" imgH="133347" progId="Equation.3">
                    <p:embed/>
                    <p:pic>
                      <p:nvPicPr>
                        <p:cNvPr id="1639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88"/>
                          <a:ext cx="24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57163" y="4492626"/>
            <a:ext cx="9139238" cy="1981200"/>
            <a:chOff x="11" y="2411"/>
            <a:chExt cx="5757" cy="1248"/>
          </a:xfrm>
        </p:grpSpPr>
        <p:grpSp>
          <p:nvGrpSpPr>
            <p:cNvPr id="16396" name="Group 13"/>
            <p:cNvGrpSpPr>
              <a:grpSpLocks/>
            </p:cNvGrpSpPr>
            <p:nvPr/>
          </p:nvGrpSpPr>
          <p:grpSpPr bwMode="auto">
            <a:xfrm>
              <a:off x="1440" y="3011"/>
              <a:ext cx="3620" cy="648"/>
              <a:chOff x="340" y="2435"/>
              <a:chExt cx="3620" cy="648"/>
            </a:xfrm>
          </p:grpSpPr>
          <p:sp>
            <p:nvSpPr>
              <p:cNvPr id="16399" name="Text Box 4"/>
              <p:cNvSpPr txBox="1">
                <a:spLocks noChangeArrowheads="1"/>
              </p:cNvSpPr>
              <p:nvPr/>
            </p:nvSpPr>
            <p:spPr bwMode="auto">
              <a:xfrm>
                <a:off x="340" y="2614"/>
                <a:ext cx="2858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在非相对论情况下</a:t>
                </a:r>
              </a:p>
            </p:txBody>
          </p:sp>
          <p:graphicFrame>
            <p:nvGraphicFramePr>
              <p:cNvPr id="16389" name="Object 1027"/>
              <p:cNvGraphicFramePr>
                <a:graphicFrameLocks noChangeAspect="1"/>
              </p:cNvGraphicFramePr>
              <p:nvPr/>
            </p:nvGraphicFramePr>
            <p:xfrm>
              <a:off x="2463" y="2435"/>
              <a:ext cx="1497" cy="6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558800" imgH="419100" progId="Equation.DSMT4">
                      <p:embed/>
                    </p:oleObj>
                  </mc:Choice>
                  <mc:Fallback>
                    <p:oleObj name="Equation" r:id="rId6" imgW="558800" imgH="419100" progId="Equation.DSMT4">
                      <p:embed/>
                      <p:pic>
                        <p:nvPicPr>
                          <p:cNvPr id="16389" name="Object 10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63" y="2435"/>
                            <a:ext cx="1497" cy="6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397" name="Group 16"/>
            <p:cNvGrpSpPr>
              <a:grpSpLocks/>
            </p:cNvGrpSpPr>
            <p:nvPr/>
          </p:nvGrpSpPr>
          <p:grpSpPr bwMode="auto">
            <a:xfrm>
              <a:off x="11" y="2411"/>
              <a:ext cx="5757" cy="792"/>
              <a:chOff x="147" y="1307"/>
              <a:chExt cx="5757" cy="792"/>
            </a:xfrm>
          </p:grpSpPr>
          <p:sp>
            <p:nvSpPr>
              <p:cNvPr id="16398" name="Text Box 3"/>
              <p:cNvSpPr txBox="1">
                <a:spLocks noChangeArrowheads="1"/>
              </p:cNvSpPr>
              <p:nvPr/>
            </p:nvSpPr>
            <p:spPr bwMode="auto">
              <a:xfrm>
                <a:off x="1528" y="1488"/>
                <a:ext cx="4376" cy="3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10000"/>
                  </a:lnSpc>
                  <a:spcBef>
                    <a:spcPct val="50000"/>
                  </a:spcBef>
                </a:pPr>
                <a:r>
                  <a:rPr lang="zh-CN" altLang="en-US" sz="2800" b="1">
                    <a:latin typeface="宋体" panose="02010600030101010101" pitchFamily="2" charset="-122"/>
                  </a:rPr>
                  <a:t>代表归一化常数，</a:t>
                </a:r>
                <a:r>
                  <a:rPr lang="en-US" altLang="zh-CN" sz="2800" b="1" i="1">
                    <a:latin typeface="宋体" panose="02010600030101010101" pitchFamily="2" charset="-122"/>
                  </a:rPr>
                  <a:t>E </a:t>
                </a:r>
                <a:r>
                  <a:rPr lang="zh-CN" altLang="en-US" sz="2800" b="1">
                    <a:latin typeface="宋体" panose="02010600030101010101" pitchFamily="2" charset="-122"/>
                  </a:rPr>
                  <a:t>是自由粒子的动能。</a:t>
                </a:r>
                <a:r>
                  <a:rPr lang="zh-CN" altLang="en-US" sz="2800" b="1">
                    <a:solidFill>
                      <a:srgbClr val="3333CC"/>
                    </a:solidFill>
                    <a:latin typeface="宋体" panose="02010600030101010101" pitchFamily="2" charset="-122"/>
                  </a:rPr>
                  <a:t> </a:t>
                </a:r>
              </a:p>
            </p:txBody>
          </p:sp>
          <p:graphicFrame>
            <p:nvGraphicFramePr>
              <p:cNvPr id="16388" name="Object 1026"/>
              <p:cNvGraphicFramePr>
                <a:graphicFrameLocks noChangeAspect="1"/>
              </p:cNvGraphicFramePr>
              <p:nvPr/>
            </p:nvGraphicFramePr>
            <p:xfrm>
              <a:off x="147" y="1307"/>
              <a:ext cx="1434" cy="7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480" imgH="457200" progId="Equation.DSMT4">
                      <p:embed/>
                    </p:oleObj>
                  </mc:Choice>
                  <mc:Fallback>
                    <p:oleObj name="Equation" r:id="rId8" imgW="825480" imgH="457200" progId="Equation.DSMT4">
                      <p:embed/>
                      <p:pic>
                        <p:nvPicPr>
                          <p:cNvPr id="16388" name="Object 10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" y="1307"/>
                            <a:ext cx="1434" cy="7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323800" y="3545462"/>
            <a:ext cx="8496303" cy="882651"/>
            <a:chOff x="82" y="2279"/>
            <a:chExt cx="5352" cy="556"/>
          </a:xfrm>
        </p:grpSpPr>
        <p:sp>
          <p:nvSpPr>
            <p:cNvPr id="16395" name="Text Box 14"/>
            <p:cNvSpPr txBox="1">
              <a:spLocks noChangeArrowheads="1"/>
            </p:cNvSpPr>
            <p:nvPr/>
          </p:nvSpPr>
          <p:spPr bwMode="auto">
            <a:xfrm>
              <a:off x="82" y="2345"/>
              <a:ext cx="19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FF0000"/>
                  </a:solidFill>
                </a:rPr>
                <a:t>平面波归一化：</a:t>
              </a:r>
            </a:p>
          </p:txBody>
        </p:sp>
        <p:graphicFrame>
          <p:nvGraphicFramePr>
            <p:cNvPr id="16387" name="Object 1025"/>
            <p:cNvGraphicFramePr>
              <a:graphicFrameLocks noChangeAspect="1"/>
            </p:cNvGraphicFramePr>
            <p:nvPr/>
          </p:nvGraphicFramePr>
          <p:xfrm>
            <a:off x="1972" y="2279"/>
            <a:ext cx="3462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92160" imgH="304560" progId="Equation.DSMT4">
                    <p:embed/>
                  </p:oleObj>
                </mc:Choice>
                <mc:Fallback>
                  <p:oleObj name="Equation" r:id="rId10" imgW="1892160" imgH="304560" progId="Equation.DSMT4">
                    <p:embed/>
                    <p:pic>
                      <p:nvPicPr>
                        <p:cNvPr id="16387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2" y="2279"/>
                          <a:ext cx="3462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4" grpId="0" autoUpdateAnimBg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0" y="928571"/>
            <a:ext cx="4823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第二十二次作业：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0" y="200774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第二章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from 2-10 to 2-19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ea typeface="微软雅黑" panose="020B0503020204020204" pitchFamily="34" charset="-122"/>
              </a:rPr>
              <a:t>SPOC2</a:t>
            </a:r>
            <a:r>
              <a:rPr lang="zh-CN" altLang="en-US" sz="3600" dirty="0">
                <a:ea typeface="微软雅黑" panose="020B0503020204020204" pitchFamily="34" charset="-122"/>
              </a:rPr>
              <a:t>第三周单元测试和作业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15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40" y="3587300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(12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107950" y="1700213"/>
            <a:ext cx="59404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chemeClr val="accent2"/>
                </a:solidFill>
              </a:rPr>
              <a:t>   </a:t>
            </a:r>
            <a:r>
              <a:rPr kumimoji="1" lang="zh-CN" altLang="en-US" sz="2800" b="1">
                <a:solidFill>
                  <a:schemeClr val="accent2"/>
                </a:solidFill>
              </a:rPr>
              <a:t>从辩证思维出发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法国青年物理学家</a:t>
            </a:r>
            <a:r>
              <a:rPr kumimoji="1" lang="zh-CN" altLang="en-US" sz="2800" b="1">
                <a:solidFill>
                  <a:srgbClr val="438600"/>
                </a:solidFill>
                <a:latin typeface="宋体" panose="02010600030101010101" pitchFamily="2" charset="-122"/>
              </a:rPr>
              <a:t>德布罗意  </a:t>
            </a:r>
            <a:r>
              <a:rPr kumimoji="1" lang="en-US" altLang="zh-CN" sz="2800" b="1">
                <a:solidFill>
                  <a:srgbClr val="438600"/>
                </a:solidFill>
                <a:latin typeface="宋体" panose="02010600030101010101" pitchFamily="2" charset="-122"/>
              </a:rPr>
              <a:t>(</a:t>
            </a:r>
            <a:r>
              <a:rPr kumimoji="1" lang="en-US" altLang="zh-CN" sz="2800" b="1">
                <a:solidFill>
                  <a:srgbClr val="438600"/>
                </a:solidFill>
              </a:rPr>
              <a:t>de Broglie</a:t>
            </a:r>
            <a:r>
              <a:rPr kumimoji="1" lang="en-US" altLang="zh-CN" sz="2800" b="1">
                <a:solidFill>
                  <a:srgbClr val="4386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提出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既然光具有粒子性</a:t>
            </a:r>
            <a:r>
              <a:rPr kumimoji="1" lang="en-US" altLang="zh-CN" sz="2800" b="1">
                <a:solidFill>
                  <a:srgbClr val="CC3300"/>
                </a:solidFill>
                <a:latin typeface="宋体" panose="02010600030101010101" pitchFamily="2" charset="-122"/>
              </a:rPr>
              <a:t>,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是否实物粒子如电子也应当具有波动性？ 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27763" y="5559425"/>
            <a:ext cx="2667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b="1">
                <a:solidFill>
                  <a:srgbClr val="CC3300"/>
                </a:solidFill>
                <a:latin typeface="宋体" panose="02010600030101010101" pitchFamily="2" charset="-122"/>
              </a:rPr>
              <a:t>德布罗意</a:t>
            </a:r>
            <a:r>
              <a:rPr kumimoji="1"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获得</a:t>
            </a:r>
            <a:r>
              <a:rPr kumimoji="1" lang="en-US" altLang="zh-CN" b="1">
                <a:solidFill>
                  <a:schemeClr val="accent2"/>
                </a:solidFill>
                <a:latin typeface="宋体" panose="02010600030101010101" pitchFamily="2" charset="-122"/>
              </a:rPr>
              <a:t>1929</a:t>
            </a:r>
            <a:r>
              <a:rPr kumimoji="1" lang="zh-CN" altLang="en-US" b="1">
                <a:solidFill>
                  <a:schemeClr val="accent2"/>
                </a:solidFill>
                <a:latin typeface="宋体" panose="02010600030101010101" pitchFamily="2" charset="-122"/>
              </a:rPr>
              <a:t>年诺贝尔物理学奖</a:t>
            </a:r>
          </a:p>
        </p:txBody>
      </p:sp>
      <p:sp>
        <p:nvSpPr>
          <p:cNvPr id="593934" name="Text Box 14"/>
          <p:cNvSpPr txBox="1">
            <a:spLocks noChangeArrowheads="1"/>
          </p:cNvSpPr>
          <p:nvPr/>
        </p:nvSpPr>
        <p:spPr bwMode="auto">
          <a:xfrm>
            <a:off x="107504" y="185266"/>
            <a:ext cx="5867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CC3300"/>
                </a:solidFill>
              </a:rPr>
              <a:t>2.4.1  </a:t>
            </a:r>
            <a:r>
              <a:rPr lang="zh-CN" altLang="en-US" sz="3200" b="1">
                <a:solidFill>
                  <a:srgbClr val="CC3300"/>
                </a:solidFill>
              </a:rPr>
              <a:t>德布罗意波</a:t>
            </a:r>
          </a:p>
        </p:txBody>
      </p:sp>
      <p:sp>
        <p:nvSpPr>
          <p:cNvPr id="593935" name="Rectangle 15"/>
          <p:cNvSpPr>
            <a:spLocks noChangeArrowheads="1"/>
          </p:cNvSpPr>
          <p:nvPr/>
        </p:nvSpPr>
        <p:spPr bwMode="auto">
          <a:xfrm>
            <a:off x="323850" y="4292600"/>
            <a:ext cx="5400675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>
                <a:solidFill>
                  <a:schemeClr val="accent2"/>
                </a:solidFill>
              </a:rPr>
              <a:t>     1924.11.29 </a:t>
            </a:r>
            <a:r>
              <a:rPr kumimoji="1" lang="zh-CN" altLang="en-US" sz="2800" b="1">
                <a:solidFill>
                  <a:schemeClr val="accent2"/>
                </a:solidFill>
              </a:rPr>
              <a:t>德布</a:t>
            </a:r>
            <a:r>
              <a:rPr kumimoji="1" lang="zh-CN" altLang="en-US" b="1">
                <a:solidFill>
                  <a:schemeClr val="accent2"/>
                </a:solidFill>
              </a:rPr>
              <a:t>罗</a:t>
            </a:r>
            <a:r>
              <a:rPr kumimoji="1" lang="zh-CN" altLang="en-US" sz="2800" b="1">
                <a:solidFill>
                  <a:schemeClr val="accent2"/>
                </a:solidFill>
              </a:rPr>
              <a:t>意把题为“量子理论的研究”的博士论文提交巴黎大学。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156325" y="1052513"/>
            <a:ext cx="2987675" cy="4292600"/>
            <a:chOff x="3969" y="754"/>
            <a:chExt cx="1791" cy="2614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4107" y="2792"/>
              <a:ext cx="1632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CC3300"/>
                  </a:solidFill>
                </a:rPr>
                <a:t>L.V. de Broglie</a:t>
              </a:r>
              <a:r>
                <a:rPr kumimoji="1" lang="en-US" altLang="zh-CN" sz="2800" b="1">
                  <a:solidFill>
                    <a:srgbClr val="FF0000"/>
                  </a:solidFill>
                </a:rPr>
                <a:t> 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(</a:t>
              </a:r>
              <a:r>
                <a:rPr kumimoji="1" lang="zh-CN" altLang="en-US" sz="2800" b="1">
                  <a:solidFill>
                    <a:schemeClr val="accent2"/>
                  </a:solidFill>
                </a:rPr>
                <a:t>法</a:t>
              </a:r>
              <a:r>
                <a:rPr kumimoji="1" lang="en-US" altLang="zh-CN" sz="2800" b="1">
                  <a:solidFill>
                    <a:schemeClr val="accent2"/>
                  </a:solidFill>
                </a:rPr>
                <a:t>1892-1986)</a:t>
              </a:r>
            </a:p>
          </p:txBody>
        </p:sp>
        <p:pic>
          <p:nvPicPr>
            <p:cNvPr id="19465" name="Picture 16" descr="de_Brogli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939"/>
            <a:stretch>
              <a:fillRect/>
            </a:stretch>
          </p:blipFill>
          <p:spPr bwMode="auto">
            <a:xfrm>
              <a:off x="3969" y="754"/>
              <a:ext cx="1791" cy="2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0" y="9080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" name="圆角矩形标注 3"/>
          <p:cNvSpPr/>
          <p:nvPr/>
        </p:nvSpPr>
        <p:spPr bwMode="auto">
          <a:xfrm>
            <a:off x="2392218" y="5606212"/>
            <a:ext cx="3187894" cy="935735"/>
          </a:xfrm>
          <a:prstGeom prst="wedgeRoundRectCallout">
            <a:avLst>
              <a:gd name="adj1" fmla="val -17512"/>
              <a:gd name="adj2" fmla="val -96685"/>
              <a:gd name="adj3" fmla="val 166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85738" indent="-185738"/>
            <a:r>
              <a:rPr lang="zh-CN" altLang="en-US" b="1" dirty="0"/>
              <a:t>只有一页多纸的博         士论文？          </a:t>
            </a:r>
          </a:p>
        </p:txBody>
      </p:sp>
      <p:sp>
        <p:nvSpPr>
          <p:cNvPr id="3" name="矩形 2"/>
          <p:cNvSpPr/>
          <p:nvPr/>
        </p:nvSpPr>
        <p:spPr>
          <a:xfrm>
            <a:off x="4283968" y="6033645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戏说！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5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5" grpId="0" autoUpdateAnimBg="0"/>
      <p:bldP spid="593926" grpId="0" autoUpdateAnimBg="0"/>
      <p:bldP spid="593934" grpId="0"/>
      <p:bldP spid="593935" grpId="0"/>
      <p:bldP spid="593938" grpId="0" animBg="1"/>
      <p:bldP spid="4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2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373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3200" b="1">
                <a:solidFill>
                  <a:schemeClr val="accent2"/>
                </a:solidFill>
                <a:latin typeface="宋体" panose="02010600030101010101" pitchFamily="2" charset="-122"/>
              </a:rPr>
              <a:t>德布罗意假设</a:t>
            </a:r>
            <a:r>
              <a:rPr kumimoji="1" lang="en-US" altLang="zh-CN" sz="3200" b="1">
                <a:solidFill>
                  <a:schemeClr val="accent2"/>
                </a:solidFill>
                <a:latin typeface="宋体" panose="02010600030101010101" pitchFamily="2" charset="-122"/>
              </a:rPr>
              <a:t>:</a:t>
            </a:r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71564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实物粒子具有波动性，与之相联系的波称为</a:t>
            </a:r>
            <a:r>
              <a:rPr kumimoji="1" lang="zh-CN" altLang="en-US" sz="2800" b="1">
                <a:solidFill>
                  <a:srgbClr val="CC3300"/>
                </a:solidFill>
                <a:latin typeface="宋体" panose="02010600030101010101" pitchFamily="2" charset="-122"/>
              </a:rPr>
              <a:t>德布罗意波。</a:t>
            </a:r>
            <a:endParaRPr kumimoji="1" lang="zh-CN" altLang="en-US" sz="2800" b="1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63713" y="3716338"/>
            <a:ext cx="3290887" cy="1219200"/>
            <a:chOff x="1111" y="2341"/>
            <a:chExt cx="2073" cy="768"/>
          </a:xfrm>
        </p:grpSpPr>
        <p:graphicFrame>
          <p:nvGraphicFramePr>
            <p:cNvPr id="1028" name="Object 9"/>
            <p:cNvGraphicFramePr>
              <a:graphicFrameLocks noChangeAspect="1"/>
            </p:cNvGraphicFramePr>
            <p:nvPr/>
          </p:nvGraphicFramePr>
          <p:xfrm>
            <a:off x="2427" y="2341"/>
            <a:ext cx="757" cy="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31613" imgH="406224" progId="Equation.3">
                    <p:embed/>
                  </p:oleObj>
                </mc:Choice>
                <mc:Fallback>
                  <p:oleObj name="公式" r:id="rId2" imgW="431613" imgH="406224" progId="Equation.3">
                    <p:embed/>
                    <p:pic>
                      <p:nvPicPr>
                        <p:cNvPr id="102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7" y="2341"/>
                          <a:ext cx="757" cy="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11"/>
            <p:cNvGraphicFramePr>
              <a:graphicFrameLocks noChangeAspect="1"/>
            </p:cNvGraphicFramePr>
            <p:nvPr/>
          </p:nvGraphicFramePr>
          <p:xfrm>
            <a:off x="1111" y="2341"/>
            <a:ext cx="816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19054" imgH="419207" progId="Equation.3">
                    <p:embed/>
                  </p:oleObj>
                </mc:Choice>
                <mc:Fallback>
                  <p:oleObj name="公式" r:id="rId4" imgW="419054" imgH="419207" progId="Equation.3">
                    <p:embed/>
                    <p:pic>
                      <p:nvPicPr>
                        <p:cNvPr id="102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341"/>
                          <a:ext cx="816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1692275" y="2276475"/>
            <a:ext cx="3616325" cy="1066800"/>
            <a:chOff x="1066" y="1434"/>
            <a:chExt cx="2278" cy="672"/>
          </a:xfrm>
        </p:grpSpPr>
        <p:graphicFrame>
          <p:nvGraphicFramePr>
            <p:cNvPr id="1026" name="Object 10"/>
            <p:cNvGraphicFramePr>
              <a:graphicFrameLocks noChangeAspect="1"/>
            </p:cNvGraphicFramePr>
            <p:nvPr/>
          </p:nvGraphicFramePr>
          <p:xfrm>
            <a:off x="2336" y="1616"/>
            <a:ext cx="100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20248" imgH="177646" progId="Equation.3">
                    <p:embed/>
                  </p:oleObj>
                </mc:Choice>
                <mc:Fallback>
                  <p:oleObj name="公式" r:id="rId6" imgW="520248" imgH="177646" progId="Equation.3">
                    <p:embed/>
                    <p:pic>
                      <p:nvPicPr>
                        <p:cNvPr id="1026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16"/>
                          <a:ext cx="1008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2"/>
            <p:cNvGraphicFramePr>
              <a:graphicFrameLocks noChangeAspect="1"/>
            </p:cNvGraphicFramePr>
            <p:nvPr/>
          </p:nvGraphicFramePr>
          <p:xfrm>
            <a:off x="1066" y="1434"/>
            <a:ext cx="807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419054" imgH="400042" progId="Equation.3">
                    <p:embed/>
                  </p:oleObj>
                </mc:Choice>
                <mc:Fallback>
                  <p:oleObj name="公式" r:id="rId8" imgW="419054" imgH="400042" progId="Equation.3">
                    <p:embed/>
                    <p:pic>
                      <p:nvPicPr>
                        <p:cNvPr id="102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434"/>
                          <a:ext cx="807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1102" name="Rectangle 14"/>
          <p:cNvSpPr>
            <a:spLocks noChangeArrowheads="1"/>
          </p:cNvSpPr>
          <p:nvPr/>
        </p:nvSpPr>
        <p:spPr bwMode="auto">
          <a:xfrm>
            <a:off x="900113" y="530066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ym typeface="Symbol" panose="05050102010706020507" pitchFamily="18" charset="2"/>
              </a:rPr>
              <a:t> </a:t>
            </a:r>
            <a:r>
              <a:rPr kumimoji="1" lang="en-US" altLang="zh-CN" sz="2800" b="1"/>
              <a:t>─ </a:t>
            </a:r>
            <a:r>
              <a:rPr kumimoji="1" lang="zh-CN" altLang="en-US" sz="2800" b="1"/>
              <a:t>德布罗意波长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2" grpId="0" autoUpdateAnimBg="0"/>
      <p:bldP spid="601093" grpId="0" autoUpdateAnimBg="0"/>
      <p:bldP spid="6011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ChangeArrowheads="1"/>
          </p:cNvSpPr>
          <p:nvPr/>
        </p:nvSpPr>
        <p:spPr bwMode="auto">
          <a:xfrm>
            <a:off x="611188" y="1484313"/>
            <a:ext cx="768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chemeClr val="accent2"/>
                </a:solidFill>
              </a:rPr>
              <a:t>朗之万把德布罗意的文章寄给爱因斯坦，</a:t>
            </a:r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611188" y="2636838"/>
            <a:ext cx="80772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</a:rPr>
              <a:t>爱因斯坦说：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</a:rPr>
              <a:t>“</a:t>
            </a:r>
            <a:r>
              <a:rPr kumimoji="1" lang="zh-CN" altLang="en-US" sz="3200" b="1">
                <a:solidFill>
                  <a:srgbClr val="CC3300"/>
                </a:solidFill>
              </a:rPr>
              <a:t>揭开了自然界巨大帷幕的一角</a:t>
            </a:r>
            <a:r>
              <a:rPr kumimoji="1" lang="zh-CN" altLang="en-US" sz="3200" b="1">
                <a:solidFill>
                  <a:schemeClr val="accent2"/>
                </a:solidFill>
              </a:rPr>
              <a:t>”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chemeClr val="accent2"/>
                </a:solidFill>
              </a:rPr>
              <a:t>“</a:t>
            </a:r>
            <a:r>
              <a:rPr kumimoji="1" lang="zh-CN" altLang="en-US" sz="3200" b="1">
                <a:solidFill>
                  <a:srgbClr val="CC3300"/>
                </a:solidFill>
              </a:rPr>
              <a:t>瞧瞧吧，看来疯狂，可真是站得住脚呢</a:t>
            </a:r>
            <a:r>
              <a:rPr kumimoji="1" lang="zh-CN" altLang="en-US" sz="3200" b="1">
                <a:solidFill>
                  <a:schemeClr val="accent2"/>
                </a:solidFill>
              </a:rPr>
              <a:t>”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8" grpId="0"/>
      <p:bldP spid="6031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050"/>
          <p:cNvSpPr txBox="1">
            <a:spLocks noChangeArrowheads="1"/>
          </p:cNvSpPr>
          <p:nvPr/>
        </p:nvSpPr>
        <p:spPr bwMode="auto">
          <a:xfrm>
            <a:off x="304800" y="1233488"/>
            <a:ext cx="8610600" cy="47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/>
              <a:t>1910</a:t>
            </a:r>
            <a:r>
              <a:rPr lang="zh-CN" altLang="en-US" sz="3200" b="1"/>
              <a:t>年，文学学士，历史专业，后转投学物理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1913</a:t>
            </a:r>
            <a:r>
              <a:rPr lang="zh-CN" altLang="en-US" sz="3200" b="1"/>
              <a:t>年，理学学士，适逢一战，服役</a:t>
            </a:r>
            <a:r>
              <a:rPr lang="en-US" altLang="zh-CN" sz="3200" b="1"/>
              <a:t>6</a:t>
            </a:r>
            <a:r>
              <a:rPr lang="zh-CN" altLang="en-US" sz="3200" b="1"/>
              <a:t>年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1919</a:t>
            </a:r>
            <a:r>
              <a:rPr lang="zh-CN" altLang="en-US" sz="3200" b="1"/>
              <a:t>年，师从郎之万，攻读博士学位</a:t>
            </a:r>
          </a:p>
          <a:p>
            <a:pPr>
              <a:spcBef>
                <a:spcPct val="50000"/>
              </a:spcBef>
            </a:pPr>
            <a:r>
              <a:rPr lang="en-US" altLang="zh-CN" sz="3200" b="1"/>
              <a:t>1924</a:t>
            </a:r>
            <a:r>
              <a:rPr lang="zh-CN" altLang="en-US" sz="3200" b="1"/>
              <a:t>年，毕业论文，德布罗意假设</a:t>
            </a:r>
          </a:p>
          <a:p>
            <a:pPr>
              <a:spcBef>
                <a:spcPct val="50000"/>
              </a:spcBef>
            </a:pPr>
            <a:r>
              <a:rPr lang="zh-CN" altLang="en-US" sz="3200" b="1"/>
              <a:t>        此论文被寄送到欧洲各地，其中一份辗转到薛定谔手中，薛定谔方程。</a:t>
            </a:r>
            <a:endParaRPr lang="en-US" altLang="zh-CN" sz="3200" b="1"/>
          </a:p>
          <a:p>
            <a:pPr>
              <a:spcBef>
                <a:spcPct val="50000"/>
              </a:spcBef>
            </a:pPr>
            <a:r>
              <a:rPr lang="en-US" altLang="zh-CN" sz="3200" b="1"/>
              <a:t>1929</a:t>
            </a:r>
            <a:r>
              <a:rPr lang="zh-CN" altLang="en-US" sz="3200" b="1"/>
              <a:t>年，获得诺贝尔物理学奖</a:t>
            </a:r>
          </a:p>
        </p:txBody>
      </p:sp>
    </p:spTree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4946" name="Text Box 2"/>
              <p:cNvSpPr txBox="1">
                <a:spLocks noChangeArrowheads="1"/>
              </p:cNvSpPr>
              <p:nvPr/>
            </p:nvSpPr>
            <p:spPr bwMode="auto">
              <a:xfrm>
                <a:off x="323850" y="908050"/>
                <a:ext cx="510588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>
                    <a:solidFill>
                      <a:schemeClr val="accent2"/>
                    </a:solidFill>
                  </a:rPr>
                  <a:t>1.  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戴维逊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zh-CN" altLang="en-US" sz="2800" b="1">
                    <a:solidFill>
                      <a:schemeClr val="accent2"/>
                    </a:solidFill>
                  </a:rPr>
                  <a:t>革末实验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(1927</a:t>
                </a:r>
                <a:r>
                  <a:rPr kumimoji="1" lang="zh-CN" altLang="en-US" sz="2800" b="1">
                    <a:solidFill>
                      <a:schemeClr val="accent2"/>
                    </a:solidFill>
                  </a:rPr>
                  <a:t>年）</a:t>
                </a:r>
              </a:p>
            </p:txBody>
          </p:sp>
        </mc:Choice>
        <mc:Fallback xmlns="">
          <p:sp>
            <p:nvSpPr>
              <p:cNvPr id="59494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850" y="908050"/>
                <a:ext cx="5105885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387" t="-16279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5004" name="Text Box 60"/>
          <p:cNvSpPr txBox="1">
            <a:spLocks noChangeArrowheads="1"/>
          </p:cNvSpPr>
          <p:nvPr/>
        </p:nvSpPr>
        <p:spPr bwMode="auto">
          <a:xfrm>
            <a:off x="3707904" y="1484784"/>
            <a:ext cx="536182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使一束电子投射到镍晶体特定晶面上，探测器测量沿不同方向散射的电子束的强度。</a:t>
            </a:r>
          </a:p>
        </p:txBody>
      </p:sp>
      <p:sp>
        <p:nvSpPr>
          <p:cNvPr id="595005" name="Text Box 61"/>
          <p:cNvSpPr txBox="1">
            <a:spLocks noChangeArrowheads="1"/>
          </p:cNvSpPr>
          <p:nvPr/>
        </p:nvSpPr>
        <p:spPr bwMode="auto">
          <a:xfrm>
            <a:off x="304800" y="76200"/>
            <a:ext cx="621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CC3300"/>
                </a:solidFill>
              </a:rPr>
              <a:t>2.4.2  </a:t>
            </a:r>
            <a:r>
              <a:rPr kumimoji="1" lang="zh-CN" altLang="en-US" sz="3200" b="1">
                <a:solidFill>
                  <a:srgbClr val="CC3300"/>
                </a:solidFill>
              </a:rPr>
              <a:t>德布罗意波的实验验证</a:t>
            </a:r>
          </a:p>
        </p:txBody>
      </p:sp>
      <p:sp>
        <p:nvSpPr>
          <p:cNvPr id="2058" name="Rectangle 62"/>
          <p:cNvSpPr>
            <a:spLocks noChangeArrowheads="1"/>
          </p:cNvSpPr>
          <p:nvPr/>
        </p:nvSpPr>
        <p:spPr bwMode="auto">
          <a:xfrm>
            <a:off x="0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512" y="1813157"/>
            <a:ext cx="4850298" cy="481966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6345" y="3037293"/>
            <a:ext cx="3899363" cy="363206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5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utoUpdateAnimBg="0"/>
      <p:bldP spid="595004" grpId="0"/>
      <p:bldP spid="59500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2"/>
          <p:cNvSpPr txBox="1">
            <a:spLocks noChangeArrowheads="1"/>
          </p:cNvSpPr>
          <p:nvPr/>
        </p:nvSpPr>
        <p:spPr bwMode="auto">
          <a:xfrm>
            <a:off x="395536" y="1628800"/>
            <a:ext cx="657583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</a:rPr>
              <a:t>像</a:t>
            </a:r>
            <a:r>
              <a:rPr kumimoji="1" lang="en-US" altLang="zh-CN" sz="2800" b="1">
                <a:solidFill>
                  <a:srgbClr val="CC3300"/>
                </a:solidFill>
              </a:rPr>
              <a:t>X</a:t>
            </a:r>
            <a:r>
              <a:rPr kumimoji="1" lang="zh-CN" altLang="en-US" sz="2800" b="1">
                <a:solidFill>
                  <a:srgbClr val="CC3300"/>
                </a:solidFill>
              </a:rPr>
              <a:t>射线一样，散射电子束具有波动性，</a:t>
            </a:r>
            <a:endParaRPr kumimoji="1" lang="en-US" altLang="zh-CN" sz="2800" b="1">
              <a:solidFill>
                <a:srgbClr val="CC3300"/>
              </a:solidFill>
            </a:endParaRPr>
          </a:p>
          <a:p>
            <a:pPr eaLnBrk="1" hangingPunct="1"/>
            <a:r>
              <a:rPr kumimoji="1" lang="zh-CN" altLang="en-US" sz="2800" b="1">
                <a:solidFill>
                  <a:srgbClr val="CC3300"/>
                </a:solidFill>
              </a:rPr>
              <a:t>电子束极大的方向满足光栅衍射方程</a:t>
            </a:r>
          </a:p>
        </p:txBody>
      </p:sp>
      <p:graphicFrame>
        <p:nvGraphicFramePr>
          <p:cNvPr id="634880" name="Object 1024"/>
          <p:cNvGraphicFramePr>
            <a:graphicFrameLocks noChangeAspect="1"/>
          </p:cNvGraphicFramePr>
          <p:nvPr/>
        </p:nvGraphicFramePr>
        <p:xfrm>
          <a:off x="2703761" y="2747988"/>
          <a:ext cx="21177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03040" progId="Equation.DSMT4">
                  <p:embed/>
                </p:oleObj>
              </mc:Choice>
              <mc:Fallback>
                <p:oleObj name="Equation" r:id="rId2" imgW="787320" imgH="203040" progId="Equation.DSMT4">
                  <p:embed/>
                  <p:pic>
                    <p:nvPicPr>
                      <p:cNvPr id="63488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761" y="2747988"/>
                        <a:ext cx="21177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7"/>
          <p:cNvGrpSpPr>
            <a:grpSpLocks/>
          </p:cNvGrpSpPr>
          <p:nvPr/>
        </p:nvGrpSpPr>
        <p:grpSpPr bwMode="auto">
          <a:xfrm>
            <a:off x="395536" y="4534495"/>
            <a:ext cx="6696073" cy="1774824"/>
            <a:chOff x="295" y="881"/>
            <a:chExt cx="4218" cy="1118"/>
          </a:xfrm>
        </p:grpSpPr>
        <p:graphicFrame>
          <p:nvGraphicFramePr>
            <p:cNvPr id="3076" name="Object 2051"/>
            <p:cNvGraphicFramePr>
              <a:graphicFrameLocks noChangeAspect="1"/>
            </p:cNvGraphicFramePr>
            <p:nvPr/>
          </p:nvGraphicFramePr>
          <p:xfrm>
            <a:off x="2699" y="881"/>
            <a:ext cx="181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79032" imgH="203112" progId="Equation.3">
                    <p:embed/>
                  </p:oleObj>
                </mc:Choice>
                <mc:Fallback>
                  <p:oleObj name="公式" r:id="rId4" imgW="1079032" imgH="203112" progId="Equation.3">
                    <p:embed/>
                    <p:pic>
                      <p:nvPicPr>
                        <p:cNvPr id="3076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881"/>
                          <a:ext cx="181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2052"/>
            <p:cNvGraphicFramePr>
              <a:graphicFrameLocks noChangeAspect="1"/>
            </p:cNvGraphicFramePr>
            <p:nvPr/>
          </p:nvGraphicFramePr>
          <p:xfrm>
            <a:off x="2426" y="1640"/>
            <a:ext cx="1906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91726" imgH="203112" progId="Equation.3">
                    <p:embed/>
                  </p:oleObj>
                </mc:Choice>
                <mc:Fallback>
                  <p:oleObj name="公式" r:id="rId6" imgW="1091726" imgH="203112" progId="Equation.3">
                    <p:embed/>
                    <p:pic>
                      <p:nvPicPr>
                        <p:cNvPr id="3077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640"/>
                          <a:ext cx="1906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7" name="Rectangle 1030"/>
            <p:cNvSpPr>
              <a:spLocks noChangeArrowheads="1"/>
            </p:cNvSpPr>
            <p:nvPr/>
          </p:nvSpPr>
          <p:spPr bwMode="auto">
            <a:xfrm>
              <a:off x="300" y="913"/>
              <a:ext cx="2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镍单晶表面的原子间距</a:t>
              </a:r>
            </a:p>
          </p:txBody>
        </p:sp>
        <p:sp>
          <p:nvSpPr>
            <p:cNvPr id="3088" name="Rectangle 1031"/>
            <p:cNvSpPr>
              <a:spLocks noChangeArrowheads="1"/>
            </p:cNvSpPr>
            <p:nvPr/>
          </p:nvSpPr>
          <p:spPr bwMode="auto">
            <a:xfrm>
              <a:off x="295" y="1321"/>
              <a:ext cx="39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chemeClr val="accent2"/>
                  </a:solidFill>
                </a:rPr>
                <a:t>取</a:t>
              </a:r>
              <a:r>
                <a:rPr lang="en-US" altLang="zh-CN" sz="2800" b="1" i="1">
                  <a:solidFill>
                    <a:schemeClr val="accent2"/>
                  </a:solidFill>
                </a:rPr>
                <a:t>k</a:t>
              </a:r>
              <a:r>
                <a:rPr lang="en-US" altLang="zh-CN" sz="2800" b="1">
                  <a:solidFill>
                    <a:schemeClr val="accent2"/>
                  </a:solidFill>
                </a:rPr>
                <a:t>=1, </a:t>
              </a:r>
              <a:r>
                <a:rPr lang="zh-CN" altLang="en-US" sz="2800" b="1">
                  <a:solidFill>
                    <a:schemeClr val="accent2"/>
                  </a:solidFill>
                </a:rPr>
                <a:t>由光栅衍射公式可得电子的波长</a:t>
              </a:r>
            </a:p>
          </p:txBody>
        </p:sp>
      </p:grpSp>
      <p:sp>
        <p:nvSpPr>
          <p:cNvPr id="3086" name="Rectangle 1040"/>
          <p:cNvSpPr>
            <a:spLocks noChangeArrowheads="1"/>
          </p:cNvSpPr>
          <p:nvPr/>
        </p:nvSpPr>
        <p:spPr bwMode="auto">
          <a:xfrm>
            <a:off x="409824" y="5066234"/>
            <a:ext cx="184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 rot="10800000" flipV="1">
            <a:off x="1542938" y="3501008"/>
            <a:ext cx="1512017" cy="487799"/>
          </a:xfrm>
          <a:prstGeom prst="wedgeRoundRectCallout">
            <a:avLst>
              <a:gd name="adj1" fmla="val -32583"/>
              <a:gd name="adj2" fmla="val -97871"/>
              <a:gd name="adj3" fmla="val 16667"/>
            </a:avLst>
          </a:prstGeom>
          <a:noFill/>
          <a:ln w="19050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</a:rPr>
              <a:t>光栅常数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314728" y="1907369"/>
            <a:ext cx="2548781" cy="2381833"/>
            <a:chOff x="6204218" y="548680"/>
            <a:chExt cx="2548781" cy="238183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969" t="21931"/>
            <a:stretch/>
          </p:blipFill>
          <p:spPr>
            <a:xfrm>
              <a:off x="6204218" y="1022606"/>
              <a:ext cx="2548781" cy="1907907"/>
            </a:xfrm>
            <a:prstGeom prst="rect">
              <a:avLst/>
            </a:prstGeom>
          </p:spPr>
        </p:pic>
        <p:cxnSp>
          <p:nvCxnSpPr>
            <p:cNvPr id="7" name="直接箭头连接符 6"/>
            <p:cNvCxnSpPr/>
            <p:nvPr/>
          </p:nvCxnSpPr>
          <p:spPr bwMode="auto">
            <a:xfrm flipH="1">
              <a:off x="7092280" y="548680"/>
              <a:ext cx="1324645" cy="1152128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7092280" y="1733228"/>
              <a:ext cx="1660719" cy="360982"/>
            </a:xfrm>
            <a:prstGeom prst="straightConnector1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</p:cxnSp>
        <p:sp>
          <p:nvSpPr>
            <p:cNvPr id="10" name="弧形 9"/>
            <p:cNvSpPr/>
            <p:nvPr/>
          </p:nvSpPr>
          <p:spPr bwMode="auto">
            <a:xfrm>
              <a:off x="6948264" y="1422605"/>
              <a:ext cx="432048" cy="537418"/>
            </a:xfrm>
            <a:prstGeom prst="arc">
              <a:avLst>
                <a:gd name="adj1" fmla="val 18534495"/>
                <a:gd name="adj2" fmla="val 1551020"/>
              </a:avLst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7221609" y="1334619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𝝋</m:t>
                        </m:r>
                      </m:oMath>
                    </m:oMathPara>
                  </a14:m>
                  <a:endParaRPr lang="zh-CN" altLang="en-US" b="1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609" y="1334619"/>
                  <a:ext cx="648072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1038"/>
              <p:cNvSpPr>
                <a:spLocks noChangeArrowheads="1"/>
              </p:cNvSpPr>
              <p:nvPr/>
            </p:nvSpPr>
            <p:spPr bwMode="auto">
              <a:xfrm>
                <a:off x="395288" y="298445"/>
                <a:ext cx="874871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ctr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实验表明，当入射电子的能量为</a:t>
                </a:r>
                <a:r>
                  <a:rPr lang="en-US" altLang="zh-CN" sz="2800" b="1">
                    <a:solidFill>
                      <a:schemeClr val="accent2"/>
                    </a:solidFill>
                  </a:rPr>
                  <a:t>54eV</a:t>
                </a:r>
                <a:r>
                  <a:rPr lang="zh-CN" altLang="en-US" sz="2800" b="1">
                    <a:solidFill>
                      <a:schemeClr val="accent2"/>
                    </a:solidFill>
                  </a:rPr>
                  <a:t>时，在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𝝋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sSup>
                      <m:sSupPr>
                        <m:ctrlP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zh-CN" sz="2800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zh-CN" altLang="en-US" sz="2800" b="1">
                    <a:solidFill>
                      <a:schemeClr val="accent2"/>
                    </a:solidFill>
                  </a:rPr>
                  <a:t> 方向上散射电子束强度最大。</a:t>
                </a:r>
              </a:p>
            </p:txBody>
          </p:sp>
        </mc:Choice>
        <mc:Fallback xmlns="">
          <p:sp>
            <p:nvSpPr>
              <p:cNvPr id="26" name="Rectangle 10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298445"/>
                <a:ext cx="8748712" cy="954107"/>
              </a:xfrm>
              <a:prstGeom prst="rect">
                <a:avLst/>
              </a:prstGeom>
              <a:blipFill rotWithShape="0">
                <a:blip r:embed="rId11"/>
                <a:stretch>
                  <a:fillRect l="-1463" t="-8333" b="-1602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308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7200" y="260350"/>
            <a:ext cx="384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</a:rPr>
              <a:t>根据德布罗意公式	</a:t>
            </a:r>
          </a:p>
        </p:txBody>
      </p:sp>
      <p:graphicFrame>
        <p:nvGraphicFramePr>
          <p:cNvPr id="3" name="Object 1025"/>
          <p:cNvGraphicFramePr>
            <a:graphicFrameLocks noChangeAspect="1"/>
          </p:cNvGraphicFramePr>
          <p:nvPr/>
        </p:nvGraphicFramePr>
        <p:xfrm>
          <a:off x="719683" y="868363"/>
          <a:ext cx="355600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61992" imgH="457267" progId="Equation.DSMT4">
                  <p:embed/>
                </p:oleObj>
              </mc:Choice>
              <mc:Fallback>
                <p:oleObj name="Equation" r:id="rId2" imgW="1361992" imgH="457267" progId="Equation.DSMT4">
                  <p:embed/>
                  <p:pic>
                    <p:nvPicPr>
                      <p:cNvPr id="3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83" y="868363"/>
                        <a:ext cx="355600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26"/>
          <p:cNvGraphicFramePr>
            <a:graphicFrameLocks noChangeAspect="1"/>
          </p:cNvGraphicFramePr>
          <p:nvPr/>
        </p:nvGraphicFramePr>
        <p:xfrm>
          <a:off x="5226818" y="860425"/>
          <a:ext cx="3449638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93480" progId="Equation.DSMT4">
                  <p:embed/>
                </p:oleObj>
              </mc:Choice>
              <mc:Fallback>
                <p:oleObj name="Equation" r:id="rId4" imgW="1396800" imgH="393480" progId="Equation.DSMT4">
                  <p:embed/>
                  <p:pic>
                    <p:nvPicPr>
                      <p:cNvPr id="4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818" y="860425"/>
                        <a:ext cx="3449638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27"/>
          <p:cNvGraphicFramePr>
            <a:graphicFrameLocks noChangeAspect="1"/>
          </p:cNvGraphicFramePr>
          <p:nvPr/>
        </p:nvGraphicFramePr>
        <p:xfrm>
          <a:off x="1152475" y="2105025"/>
          <a:ext cx="7019925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495000" progId="Equation.DSMT4">
                  <p:embed/>
                </p:oleObj>
              </mc:Choice>
              <mc:Fallback>
                <p:oleObj name="Equation" r:id="rId6" imgW="2692080" imgH="495000" progId="Equation.DSMT4">
                  <p:embed/>
                  <p:pic>
                    <p:nvPicPr>
                      <p:cNvPr id="5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475" y="2105025"/>
                        <a:ext cx="7019925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32"/>
          <p:cNvSpPr>
            <a:spLocks noChangeArrowheads="1"/>
          </p:cNvSpPr>
          <p:nvPr/>
        </p:nvSpPr>
        <p:spPr bwMode="auto">
          <a:xfrm>
            <a:off x="306388" y="3644672"/>
            <a:ext cx="775885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8000"/>
                </a:solidFill>
              </a:rPr>
              <a:t>在实验中，由衍射条件得出的波长与德布罗意波</a:t>
            </a:r>
          </a:p>
          <a:p>
            <a:r>
              <a:rPr lang="zh-CN" altLang="en-US" sz="2800" b="1">
                <a:solidFill>
                  <a:srgbClr val="008000"/>
                </a:solidFill>
              </a:rPr>
              <a:t>长公式计算结果符合得很好。</a:t>
            </a:r>
            <a:endParaRPr lang="en-US" altLang="zh-CN" sz="2800" b="1">
              <a:solidFill>
                <a:srgbClr val="008000"/>
              </a:solidFill>
            </a:endParaRPr>
          </a:p>
          <a:p>
            <a:endParaRPr lang="en-US" altLang="zh-CN" sz="2800" b="1">
              <a:solidFill>
                <a:srgbClr val="008000"/>
              </a:solidFill>
            </a:endParaRPr>
          </a:p>
          <a:p>
            <a:r>
              <a:rPr lang="zh-CN" altLang="en-US" sz="2800" b="1">
                <a:solidFill>
                  <a:schemeClr val="accent2"/>
                </a:solidFill>
              </a:rPr>
              <a:t>这证明电子象</a:t>
            </a:r>
            <a:r>
              <a:rPr lang="en-US" altLang="zh-CN" sz="2800" b="1" i="1">
                <a:solidFill>
                  <a:schemeClr val="accent2"/>
                </a:solidFill>
              </a:rPr>
              <a:t>X</a:t>
            </a:r>
            <a:r>
              <a:rPr lang="zh-CN" altLang="en-US" sz="2800" b="1">
                <a:solidFill>
                  <a:schemeClr val="accent2"/>
                </a:solidFill>
              </a:rPr>
              <a:t>射线一样具有波动性，</a:t>
            </a:r>
            <a:endParaRPr lang="en-US" altLang="zh-CN" sz="2800" b="1">
              <a:solidFill>
                <a:schemeClr val="accent2"/>
              </a:solidFill>
            </a:endParaRPr>
          </a:p>
          <a:p>
            <a:r>
              <a:rPr lang="zh-CN" altLang="en-US" sz="2800" b="1">
                <a:solidFill>
                  <a:schemeClr val="accent2"/>
                </a:solidFill>
              </a:rPr>
              <a:t>也同时证明了德布罗意公式的正确性。</a:t>
            </a:r>
          </a:p>
        </p:txBody>
      </p:sp>
      <p:sp>
        <p:nvSpPr>
          <p:cNvPr id="15" name="Rectangle 1041"/>
          <p:cNvSpPr>
            <a:spLocks noChangeArrowheads="1"/>
          </p:cNvSpPr>
          <p:nvPr/>
        </p:nvSpPr>
        <p:spPr bwMode="auto">
          <a:xfrm>
            <a:off x="323850" y="6149975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德布罗意获得</a:t>
            </a:r>
            <a:r>
              <a:rPr kumimoji="1" lang="en-US" altLang="zh-CN" sz="2800" b="1">
                <a:solidFill>
                  <a:schemeClr val="accent2"/>
                </a:solidFill>
                <a:latin typeface="宋体" panose="02010600030101010101" pitchFamily="2" charset="-122"/>
              </a:rPr>
              <a:t>1929</a:t>
            </a:r>
            <a:r>
              <a:rPr kumimoji="1" lang="zh-CN" altLang="en-US" sz="2800" b="1">
                <a:solidFill>
                  <a:schemeClr val="accent2"/>
                </a:solidFill>
                <a:latin typeface="宋体" panose="02010600030101010101" pitchFamily="2" charset="-122"/>
              </a:rPr>
              <a:t>年诺贝尔物理学奖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4" grpId="0"/>
      <p:bldP spid="1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1262</TotalTime>
  <Words>1802</Words>
  <Application>Microsoft Office PowerPoint</Application>
  <PresentationFormat>全屏显示(4:3)</PresentationFormat>
  <Paragraphs>173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52" baseType="lpstr">
      <vt:lpstr>Monotype Sorts</vt:lpstr>
      <vt:lpstr>PMingLiU</vt:lpstr>
      <vt:lpstr>等线</vt:lpstr>
      <vt:lpstr>黑体</vt:lpstr>
      <vt:lpstr>华文新魏</vt:lpstr>
      <vt:lpstr>华文中宋</vt:lpstr>
      <vt:lpstr>KaiTi</vt:lpstr>
      <vt:lpstr>楷体_GB2312</vt:lpstr>
      <vt:lpstr>宋体</vt:lpstr>
      <vt:lpstr>微软雅黑</vt:lpstr>
      <vt:lpstr>Arial</vt:lpstr>
      <vt:lpstr>Cambria Math</vt:lpstr>
      <vt:lpstr>Century Schoolbook</vt:lpstr>
      <vt:lpstr>Franklin Gothic Medium</vt:lpstr>
      <vt:lpstr>Symbol</vt:lpstr>
      <vt:lpstr>Times New Roman</vt:lpstr>
      <vt:lpstr>Verdana</vt:lpstr>
      <vt:lpstr>Wingdings</vt:lpstr>
      <vt:lpstr>Default Design</vt:lpstr>
      <vt:lpstr>公式</vt:lpstr>
      <vt:lpstr>Equation</vt:lpstr>
      <vt:lpstr>Document</vt:lpstr>
      <vt:lpstr>文档</vt:lpstr>
      <vt:lpstr>BMP 图像</vt:lpstr>
      <vt:lpstr>PowerPoint 演示文稿</vt:lpstr>
      <vt:lpstr>§2.4  粒子的波动性与波函数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92</cp:revision>
  <dcterms:created xsi:type="dcterms:W3CDTF">2024-09-10T06:08:35Z</dcterms:created>
  <dcterms:modified xsi:type="dcterms:W3CDTF">2024-12-09T14:28:06Z</dcterms:modified>
</cp:coreProperties>
</file>