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90" r:id="rId2"/>
    <p:sldId id="650" r:id="rId3"/>
    <p:sldId id="651" r:id="rId4"/>
    <p:sldId id="652" r:id="rId5"/>
    <p:sldId id="684" r:id="rId6"/>
    <p:sldId id="685" r:id="rId7"/>
    <p:sldId id="656" r:id="rId8"/>
    <p:sldId id="686" r:id="rId9"/>
    <p:sldId id="687" r:id="rId10"/>
    <p:sldId id="658" r:id="rId11"/>
    <p:sldId id="659" r:id="rId12"/>
    <p:sldId id="660" r:id="rId13"/>
    <p:sldId id="661" r:id="rId14"/>
    <p:sldId id="662" r:id="rId15"/>
    <p:sldId id="663" r:id="rId16"/>
    <p:sldId id="688" r:id="rId17"/>
    <p:sldId id="689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6" r:id="rId30"/>
    <p:sldId id="677" r:id="rId31"/>
    <p:sldId id="678" r:id="rId32"/>
    <p:sldId id="32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2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67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18" Type="http://schemas.openxmlformats.org/officeDocument/2006/relationships/image" Target="../media/image17.png"/><Relationship Id="rId3" Type="http://schemas.openxmlformats.org/officeDocument/2006/relationships/image" Target="../media/image9.wmf"/><Relationship Id="rId21" Type="http://schemas.openxmlformats.org/officeDocument/2006/relationships/image" Target="../media/image20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png"/><Relationship Id="rId2" Type="http://schemas.openxmlformats.org/officeDocument/2006/relationships/oleObject" Target="../embeddings/oleObject9.bin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17.wmf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4.png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18.wmf"/><Relationship Id="rId10" Type="http://schemas.openxmlformats.org/officeDocument/2006/relationships/image" Target="../media/image38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9.wmf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1969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331640" y="1772816"/>
            <a:ext cx="6842720" cy="22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薛定谔方程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一维势场中的粒子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原子中的电子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80685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4000" b="1" kern="120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第三章  薛定谔方程及其应用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6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</a:rPr>
              <a:t>2. </a:t>
            </a:r>
            <a:r>
              <a:rPr kumimoji="1" lang="zh-CN" altLang="en-US" sz="3200" b="1">
                <a:solidFill>
                  <a:schemeClr val="accent2"/>
                </a:solidFill>
              </a:rPr>
              <a:t>推广到三维势场中粒子</a:t>
            </a:r>
          </a:p>
        </p:txBody>
      </p:sp>
      <p:graphicFrame>
        <p:nvGraphicFramePr>
          <p:cNvPr id="605184" name="Object 1024"/>
          <p:cNvGraphicFramePr>
            <a:graphicFrameLocks noChangeAspect="1"/>
          </p:cNvGraphicFramePr>
          <p:nvPr/>
        </p:nvGraphicFramePr>
        <p:xfrm>
          <a:off x="1345654" y="908720"/>
          <a:ext cx="59626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444240" progId="Equation.DSMT4">
                  <p:embed/>
                </p:oleObj>
              </mc:Choice>
              <mc:Fallback>
                <p:oleObj name="Equation" r:id="rId2" imgW="2501640" imgH="444240" progId="Equation.DSMT4">
                  <p:embed/>
                  <p:pic>
                    <p:nvPicPr>
                      <p:cNvPr id="60518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654" y="908720"/>
                        <a:ext cx="59626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5688" y="2126506"/>
            <a:ext cx="6578600" cy="1014413"/>
            <a:chOff x="288" y="1628"/>
            <a:chExt cx="4144" cy="639"/>
          </a:xfrm>
        </p:grpSpPr>
        <p:sp>
          <p:nvSpPr>
            <p:cNvPr id="7183" name="Text Box 5"/>
            <p:cNvSpPr txBox="1">
              <a:spLocks noChangeArrowheads="1"/>
            </p:cNvSpPr>
            <p:nvPr/>
          </p:nvSpPr>
          <p:spPr bwMode="auto">
            <a:xfrm>
              <a:off x="288" y="1728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引入拉普拉斯算符</a:t>
              </a:r>
            </a:p>
          </p:txBody>
        </p:sp>
        <p:graphicFrame>
          <p:nvGraphicFramePr>
            <p:cNvPr id="7174" name="Object 1028"/>
            <p:cNvGraphicFramePr>
              <a:graphicFrameLocks noChangeAspect="1"/>
            </p:cNvGraphicFramePr>
            <p:nvPr/>
          </p:nvGraphicFramePr>
          <p:xfrm>
            <a:off x="2400" y="1628"/>
            <a:ext cx="2032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25600" imgH="1015920" progId="Equation.3">
                    <p:embed/>
                  </p:oleObj>
                </mc:Choice>
                <mc:Fallback>
                  <p:oleObj name="Equation" r:id="rId4" imgW="3225600" imgH="1015920" progId="Equation.3">
                    <p:embed/>
                    <p:pic>
                      <p:nvPicPr>
                        <p:cNvPr id="7174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28"/>
                          <a:ext cx="2032" cy="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62000" y="3356992"/>
            <a:ext cx="6059488" cy="1027113"/>
            <a:chOff x="472" y="2304"/>
            <a:chExt cx="3817" cy="647"/>
          </a:xfrm>
        </p:grpSpPr>
        <p:sp>
          <p:nvSpPr>
            <p:cNvPr id="7182" name="Text Box 8"/>
            <p:cNvSpPr txBox="1">
              <a:spLocks noChangeArrowheads="1"/>
            </p:cNvSpPr>
            <p:nvPr/>
          </p:nvSpPr>
          <p:spPr bwMode="auto">
            <a:xfrm>
              <a:off x="472" y="244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上式写成</a:t>
              </a:r>
            </a:p>
          </p:txBody>
        </p:sp>
        <p:graphicFrame>
          <p:nvGraphicFramePr>
            <p:cNvPr id="7173" name="Object 1027"/>
            <p:cNvGraphicFramePr>
              <a:graphicFrameLocks noChangeAspect="1"/>
            </p:cNvGraphicFramePr>
            <p:nvPr/>
          </p:nvGraphicFramePr>
          <p:xfrm>
            <a:off x="1854" y="2304"/>
            <a:ext cx="2435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74640" imgH="419040" progId="Equation.DSMT4">
                    <p:embed/>
                  </p:oleObj>
                </mc:Choice>
                <mc:Fallback>
                  <p:oleObj name="Equation" r:id="rId6" imgW="1574640" imgH="419040" progId="Equation.DSMT4">
                    <p:embed/>
                    <p:pic>
                      <p:nvPicPr>
                        <p:cNvPr id="7173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2304"/>
                          <a:ext cx="2435" cy="647"/>
                        </a:xfrm>
                        <a:prstGeom prst="rect">
                          <a:avLst/>
                        </a:prstGeom>
                        <a:solidFill>
                          <a:srgbClr val="FFFFBF"/>
                        </a:solidFill>
                        <a:ln w="2857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5800" y="4423792"/>
            <a:ext cx="6145213" cy="1103313"/>
            <a:chOff x="421" y="2880"/>
            <a:chExt cx="3871" cy="695"/>
          </a:xfrm>
        </p:grpSpPr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421" y="3072"/>
              <a:ext cx="1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 哈密顿算符为</a:t>
              </a:r>
            </a:p>
          </p:txBody>
        </p:sp>
        <p:graphicFrame>
          <p:nvGraphicFramePr>
            <p:cNvPr id="7172" name="Object 1026"/>
            <p:cNvGraphicFramePr>
              <a:graphicFrameLocks noChangeAspect="1"/>
            </p:cNvGraphicFramePr>
            <p:nvPr/>
          </p:nvGraphicFramePr>
          <p:xfrm>
            <a:off x="2415" y="2880"/>
            <a:ext cx="1877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30040" imgH="419040" progId="Equation.DSMT4">
                    <p:embed/>
                  </p:oleObj>
                </mc:Choice>
                <mc:Fallback>
                  <p:oleObj name="Equation" r:id="rId8" imgW="1130040" imgH="419040" progId="Equation.DSMT4">
                    <p:embed/>
                    <p:pic>
                      <p:nvPicPr>
                        <p:cNvPr id="7172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2880"/>
                          <a:ext cx="1877" cy="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21741" y="5730878"/>
            <a:ext cx="6262688" cy="1004888"/>
            <a:chOff x="304" y="3676"/>
            <a:chExt cx="3945" cy="633"/>
          </a:xfrm>
        </p:grpSpPr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304" y="3677"/>
              <a:ext cx="216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可得同样的一般形式</a:t>
              </a:r>
              <a:endParaRPr kumimoji="1" lang="en-US" altLang="zh-CN" sz="2800" b="1">
                <a:solidFill>
                  <a:schemeClr val="accent2"/>
                </a:solidFill>
              </a:endParaRPr>
            </a:p>
            <a:p>
              <a:pPr algn="ctr"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薛定谔方程</a:t>
              </a:r>
              <a:endParaRPr kumimoji="1" lang="en-US" altLang="zh-CN" sz="2800" b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7171" name="Object 1025"/>
            <p:cNvGraphicFramePr>
              <a:graphicFrameLocks noChangeAspect="1"/>
            </p:cNvGraphicFramePr>
            <p:nvPr/>
          </p:nvGraphicFramePr>
          <p:xfrm>
            <a:off x="2946" y="3676"/>
            <a:ext cx="1303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5480" imgH="393480" progId="Equation.DSMT4">
                    <p:embed/>
                  </p:oleObj>
                </mc:Choice>
                <mc:Fallback>
                  <p:oleObj name="Equation" r:id="rId10" imgW="825480" imgH="393480" progId="Equation.DSMT4">
                    <p:embed/>
                    <p:pic>
                      <p:nvPicPr>
                        <p:cNvPr id="7171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" y="3676"/>
                          <a:ext cx="1303" cy="633"/>
                        </a:xfrm>
                        <a:prstGeom prst="rect">
                          <a:avLst/>
                        </a:prstGeom>
                        <a:solidFill>
                          <a:srgbClr val="FDFFB9"/>
                        </a:solidFill>
                        <a:ln w="19050">
                          <a:solidFill>
                            <a:srgbClr val="00B05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标注 6"/>
              <p:cNvSpPr/>
              <p:nvPr/>
            </p:nvSpPr>
            <p:spPr bwMode="auto">
              <a:xfrm>
                <a:off x="7164289" y="4103668"/>
                <a:ext cx="1979712" cy="2349667"/>
              </a:xfrm>
              <a:prstGeom prst="wedgeRectCallout">
                <a:avLst>
                  <a:gd name="adj1" fmla="val -70754"/>
                  <a:gd name="adj2" fmla="val -14281"/>
                </a:avLst>
              </a:pr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b="1" dirty="0"/>
                  <a:t>当维度确定后，不同体系的区别仅在于势场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b="1" dirty="0"/>
                  <a:t> 的不同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7" name="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289" y="4103668"/>
                <a:ext cx="1979712" cy="2349667"/>
              </a:xfrm>
              <a:prstGeom prst="wedgeRectCallout">
                <a:avLst>
                  <a:gd name="adj1" fmla="val -70754"/>
                  <a:gd name="adj2" fmla="val -14281"/>
                </a:avLst>
              </a:prstGeom>
              <a:blipFill>
                <a:blip r:embed="rId12"/>
                <a:stretch>
                  <a:fillRect t="-2314" r="-4798" b="-514"/>
                </a:stretch>
              </a:blip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Text Box 2"/>
          <p:cNvSpPr txBox="1">
            <a:spLocks noChangeArrowheads="1"/>
          </p:cNvSpPr>
          <p:nvPr/>
        </p:nvSpPr>
        <p:spPr bwMode="auto">
          <a:xfrm>
            <a:off x="250825" y="798513"/>
            <a:ext cx="4244975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800" b="1"/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这就是薛定谔（</a:t>
            </a:r>
            <a:r>
              <a:rPr lang="en-US" altLang="zh-CN" sz="2800" b="1">
                <a:solidFill>
                  <a:schemeClr val="accent2"/>
                </a:solidFill>
              </a:rPr>
              <a:t>1926</a:t>
            </a:r>
            <a:r>
              <a:rPr kumimoji="1" lang="zh-CN" altLang="en-US" sz="2800" b="1">
                <a:solidFill>
                  <a:srgbClr val="009900"/>
                </a:solidFill>
              </a:rPr>
              <a:t>）</a:t>
            </a:r>
            <a:r>
              <a:rPr kumimoji="1" lang="zh-CN" altLang="en-US" sz="2800" b="1">
                <a:solidFill>
                  <a:schemeClr val="accent2"/>
                </a:solidFill>
              </a:rPr>
              <a:t>提出的</a:t>
            </a:r>
            <a:r>
              <a:rPr lang="zh-CN" altLang="en-US" sz="2800" b="1">
                <a:solidFill>
                  <a:schemeClr val="accent2"/>
                </a:solidFill>
              </a:rPr>
              <a:t>描述微观粒子运动规律的</a:t>
            </a:r>
            <a:r>
              <a:rPr kumimoji="1" lang="zh-CN" altLang="en-US" sz="2800" b="1">
                <a:solidFill>
                  <a:schemeClr val="accent2"/>
                </a:solidFill>
              </a:rPr>
              <a:t>非相对论的</a:t>
            </a:r>
            <a:r>
              <a:rPr kumimoji="1" lang="zh-CN" altLang="en-US" sz="2800" b="1">
                <a:solidFill>
                  <a:srgbClr val="CC3300"/>
                </a:solidFill>
              </a:rPr>
              <a:t>波动方程</a:t>
            </a:r>
            <a:r>
              <a:rPr kumimoji="1" lang="zh-CN" altLang="en-US" sz="2800" b="1">
                <a:solidFill>
                  <a:schemeClr val="accent2"/>
                </a:solidFill>
              </a:rPr>
              <a:t>：</a:t>
            </a:r>
          </a:p>
        </p:txBody>
      </p:sp>
      <p:graphicFrame>
        <p:nvGraphicFramePr>
          <p:cNvPr id="606208" name="Object 1024"/>
          <p:cNvGraphicFramePr>
            <a:graphicFrameLocks noChangeAspect="1"/>
          </p:cNvGraphicFramePr>
          <p:nvPr/>
        </p:nvGraphicFramePr>
        <p:xfrm>
          <a:off x="703263" y="3048000"/>
          <a:ext cx="66706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482400" progId="Equation.DSMT4">
                  <p:embed/>
                </p:oleObj>
              </mc:Choice>
              <mc:Fallback>
                <p:oleObj name="Equation" r:id="rId2" imgW="2450880" imgH="482400" progId="Equation.DSMT4">
                  <p:embed/>
                  <p:pic>
                    <p:nvPicPr>
                      <p:cNvPr id="6062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048000"/>
                        <a:ext cx="66706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6" name="Text Box 4"/>
          <p:cNvSpPr txBox="1">
            <a:spLocks noChangeArrowheads="1"/>
          </p:cNvSpPr>
          <p:nvPr/>
        </p:nvSpPr>
        <p:spPr bwMode="auto">
          <a:xfrm>
            <a:off x="684213" y="4837113"/>
            <a:ext cx="76819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9900"/>
                </a:solidFill>
              </a:rPr>
              <a:t>狄拉克（</a:t>
            </a:r>
            <a:r>
              <a:rPr lang="en-US" altLang="zh-CN" sz="2800" b="1">
                <a:solidFill>
                  <a:srgbClr val="009900"/>
                </a:solidFill>
              </a:rPr>
              <a:t>1928</a:t>
            </a:r>
            <a:r>
              <a:rPr lang="zh-CN" altLang="en-US" sz="2800" b="1">
                <a:solidFill>
                  <a:srgbClr val="009900"/>
                </a:solidFill>
              </a:rPr>
              <a:t>）</a:t>
            </a:r>
            <a:r>
              <a:rPr kumimoji="1" lang="zh-CN" altLang="en-US" sz="2800" b="1">
                <a:solidFill>
                  <a:schemeClr val="accent2"/>
                </a:solidFill>
              </a:rPr>
              <a:t>提出了相对论性的</a:t>
            </a:r>
            <a:r>
              <a:rPr lang="zh-CN" altLang="en-US" sz="2800" b="1">
                <a:solidFill>
                  <a:srgbClr val="CC3300"/>
                </a:solidFill>
              </a:rPr>
              <a:t>狄拉克</a:t>
            </a:r>
            <a:r>
              <a:rPr kumimoji="1" lang="zh-CN" altLang="en-US" sz="2800" b="1">
                <a:solidFill>
                  <a:srgbClr val="CC3300"/>
                </a:solidFill>
              </a:rPr>
              <a:t>方程</a:t>
            </a:r>
            <a:r>
              <a:rPr kumimoji="1" lang="zh-CN" altLang="en-US" sz="2800" b="1">
                <a:solidFill>
                  <a:schemeClr val="accent2"/>
                </a:solidFill>
              </a:rPr>
              <a:t>，</a:t>
            </a:r>
          </a:p>
          <a:p>
            <a:pPr>
              <a:lnSpc>
                <a:spcPct val="115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它们是量子力学的基本方程，二人分享了</a:t>
            </a:r>
            <a:r>
              <a:rPr kumimoji="1" lang="en-US" altLang="zh-CN" sz="2800" b="1">
                <a:solidFill>
                  <a:schemeClr val="accent2"/>
                </a:solidFill>
              </a:rPr>
              <a:t>1933</a:t>
            </a:r>
            <a:r>
              <a:rPr kumimoji="1" lang="zh-CN" altLang="en-US" sz="2800" b="1">
                <a:solidFill>
                  <a:schemeClr val="accent2"/>
                </a:solidFill>
              </a:rPr>
              <a:t>年</a:t>
            </a:r>
          </a:p>
          <a:p>
            <a:pPr>
              <a:lnSpc>
                <a:spcPct val="115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诺贝尔物理学奖。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87900" y="182563"/>
            <a:ext cx="4171950" cy="2598737"/>
            <a:chOff x="2880" y="1099"/>
            <a:chExt cx="2628" cy="1637"/>
          </a:xfrm>
        </p:grpSpPr>
        <p:graphicFrame>
          <p:nvGraphicFramePr>
            <p:cNvPr id="8195" name="Object 1025"/>
            <p:cNvGraphicFramePr>
              <a:graphicFrameLocks noChangeAspect="1"/>
            </p:cNvGraphicFramePr>
            <p:nvPr/>
          </p:nvGraphicFramePr>
          <p:xfrm>
            <a:off x="2880" y="1195"/>
            <a:ext cx="1824" cy="1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6201720" imgH="5238000" progId="MS_ClipArt_Gallery.2">
                    <p:embed/>
                  </p:oleObj>
                </mc:Choice>
                <mc:Fallback>
                  <p:oleObj name="剪辑" r:id="rId4" imgW="6201720" imgH="5238000" progId="MS_ClipArt_Gallery.2">
                    <p:embed/>
                    <p:pic>
                      <p:nvPicPr>
                        <p:cNvPr id="8195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95"/>
                          <a:ext cx="1824" cy="1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1026"/>
            <p:cNvGraphicFramePr>
              <a:graphicFrameLocks noChangeAspect="1"/>
            </p:cNvGraphicFramePr>
            <p:nvPr/>
          </p:nvGraphicFramePr>
          <p:xfrm>
            <a:off x="4704" y="1099"/>
            <a:ext cx="804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6" imgW="2573280" imgH="5222520" progId="MS_ClipArt_Gallery.2">
                    <p:embed/>
                  </p:oleObj>
                </mc:Choice>
                <mc:Fallback>
                  <p:oleObj name="剪辑" r:id="rId6" imgW="2573280" imgH="5222520" progId="MS_ClipArt_Gallery.2">
                    <p:embed/>
                    <p:pic>
                      <p:nvPicPr>
                        <p:cNvPr id="8196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099"/>
                          <a:ext cx="804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 autoUpdateAnimBg="0"/>
      <p:bldP spid="5713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457200" y="2405831"/>
            <a:ext cx="661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将上式代入一般薛定谔方程并除以上式得</a:t>
            </a:r>
          </a:p>
        </p:txBody>
      </p:sp>
      <p:graphicFrame>
        <p:nvGraphicFramePr>
          <p:cNvPr id="607232" name="Object 1024"/>
          <p:cNvGraphicFramePr>
            <a:graphicFrameLocks noChangeAspect="1"/>
          </p:cNvGraphicFramePr>
          <p:nvPr/>
        </p:nvGraphicFramePr>
        <p:xfrm>
          <a:off x="228600" y="3276600"/>
          <a:ext cx="86868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444240" progId="Equation.DSMT4">
                  <p:embed/>
                </p:oleObj>
              </mc:Choice>
              <mc:Fallback>
                <p:oleObj name="Equation" r:id="rId2" imgW="2831760" imgH="444240" progId="Equation.DSMT4">
                  <p:embed/>
                  <p:pic>
                    <p:nvPicPr>
                      <p:cNvPr id="60723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86868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33" name="Object 1025"/>
          <p:cNvGraphicFramePr>
            <a:graphicFrameLocks noChangeAspect="1"/>
          </p:cNvGraphicFramePr>
          <p:nvPr/>
        </p:nvGraphicFramePr>
        <p:xfrm>
          <a:off x="1358662" y="1728470"/>
          <a:ext cx="3008789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03040" progId="Equation.DSMT4">
                  <p:embed/>
                </p:oleObj>
              </mc:Choice>
              <mc:Fallback>
                <p:oleObj name="Equation" r:id="rId4" imgW="1155600" imgH="203040" progId="Equation.DSMT4">
                  <p:embed/>
                  <p:pic>
                    <p:nvPicPr>
                      <p:cNvPr id="60723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662" y="1728470"/>
                        <a:ext cx="3008789" cy="53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152400" y="1124744"/>
            <a:ext cx="8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9900"/>
                </a:solidFill>
              </a:rPr>
              <a:t>若势能函数</a:t>
            </a:r>
            <a:r>
              <a:rPr kumimoji="1" lang="en-US" altLang="zh-CN" sz="2800" b="1" i="1">
                <a:solidFill>
                  <a:srgbClr val="009900"/>
                </a:solidFill>
              </a:rPr>
              <a:t>U</a:t>
            </a:r>
            <a:r>
              <a:rPr kumimoji="1" lang="en-US" altLang="zh-CN" sz="2800" b="1">
                <a:solidFill>
                  <a:srgbClr val="009900"/>
                </a:solidFill>
              </a:rPr>
              <a:t>=</a:t>
            </a:r>
            <a:r>
              <a:rPr kumimoji="1" lang="en-US" altLang="zh-CN" sz="2800" b="1" i="1">
                <a:solidFill>
                  <a:srgbClr val="009900"/>
                </a:solidFill>
              </a:rPr>
              <a:t>U</a:t>
            </a:r>
            <a:r>
              <a:rPr kumimoji="1" lang="en-US" altLang="zh-CN" sz="2800" b="1">
                <a:solidFill>
                  <a:srgbClr val="009900"/>
                </a:solidFill>
              </a:rPr>
              <a:t>(r)</a:t>
            </a:r>
            <a:r>
              <a:rPr kumimoji="1" lang="zh-CN" altLang="en-US" sz="2800" b="1">
                <a:solidFill>
                  <a:srgbClr val="009900"/>
                </a:solidFill>
              </a:rPr>
              <a:t>不含时间，</a:t>
            </a:r>
            <a:r>
              <a:rPr kumimoji="1" lang="en-US" altLang="zh-CN" sz="2800" b="1">
                <a:solidFill>
                  <a:srgbClr val="009900"/>
                </a:solidFill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</a:rPr>
              <a:t>则波函数可以分离变量  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512" y="116632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 b="1">
                <a:solidFill>
                  <a:srgbClr val="C00000"/>
                </a:solidFill>
              </a:rPr>
              <a:t>3.1.3  </a:t>
            </a:r>
            <a:r>
              <a:rPr lang="zh-CN" altLang="en-US" sz="3200" b="1">
                <a:solidFill>
                  <a:srgbClr val="C00000"/>
                </a:solidFill>
              </a:rPr>
              <a:t>定态薛定谔方程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19400" y="4648200"/>
            <a:ext cx="3505200" cy="1676400"/>
            <a:chOff x="1776" y="2928"/>
            <a:chExt cx="2208" cy="1056"/>
          </a:xfrm>
        </p:grpSpPr>
        <p:sp>
          <p:nvSpPr>
            <p:cNvPr id="9225" name="AutoShape 41"/>
            <p:cNvSpPr>
              <a:spLocks noChangeArrowheads="1"/>
            </p:cNvSpPr>
            <p:nvPr/>
          </p:nvSpPr>
          <p:spPr bwMode="auto">
            <a:xfrm>
              <a:off x="1776" y="2928"/>
              <a:ext cx="2208" cy="1056"/>
            </a:xfrm>
            <a:prstGeom prst="wedgeEllipseCallout">
              <a:avLst>
                <a:gd name="adj1" fmla="val 43162"/>
                <a:gd name="adj2" fmla="val -71116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lang="zh-CN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9226" name="Text Box 42"/>
            <p:cNvSpPr txBox="1">
              <a:spLocks noChangeArrowheads="1"/>
            </p:cNvSpPr>
            <p:nvPr/>
          </p:nvSpPr>
          <p:spPr bwMode="auto">
            <a:xfrm>
              <a:off x="2016" y="3176"/>
              <a:ext cx="1776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kumimoji="1" lang="zh-CN" altLang="en-US" b="1">
                  <a:latin typeface="宋体" panose="02010600030101010101" pitchFamily="2" charset="-122"/>
                </a:rPr>
                <a:t>等式两边自变量不同，故应等于与 </a:t>
              </a:r>
              <a:r>
                <a:rPr kumimoji="1" lang="en-US" altLang="zh-CN" b="1" i="1">
                  <a:latin typeface="宋体" panose="02010600030101010101" pitchFamily="2" charset="-122"/>
                </a:rPr>
                <a:t>r,t</a:t>
              </a:r>
              <a:r>
                <a:rPr kumimoji="1" lang="zh-CN" altLang="en-US" b="1">
                  <a:latin typeface="宋体" panose="02010600030101010101" pitchFamily="2" charset="-122"/>
                </a:rPr>
                <a:t>都无关的常数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</p:grpSp>
      <p:sp>
        <p:nvSpPr>
          <p:cNvPr id="572426" name="Text Box 10"/>
          <p:cNvSpPr txBox="1">
            <a:spLocks noChangeArrowheads="1"/>
          </p:cNvSpPr>
          <p:nvPr/>
        </p:nvSpPr>
        <p:spPr bwMode="auto">
          <a:xfrm>
            <a:off x="6081464" y="5940569"/>
            <a:ext cx="2667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设此常数 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3200" b="1" i="1">
                <a:solidFill>
                  <a:srgbClr val="FF0000"/>
                </a:solidFill>
                <a:latin typeface="宋体" panose="02010600030101010101" pitchFamily="2" charset="-122"/>
              </a:rPr>
              <a:t> E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83252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autoUpdateAnimBg="0"/>
      <p:bldP spid="572421" grpId="0" autoUpdateAnimBg="0"/>
      <p:bldP spid="5724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ext Box 4"/>
          <p:cNvSpPr txBox="1">
            <a:spLocks noChangeArrowheads="1"/>
          </p:cNvSpPr>
          <p:nvPr/>
        </p:nvSpPr>
        <p:spPr bwMode="auto">
          <a:xfrm>
            <a:off x="251792" y="18864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Verdana" panose="020B0604030504040204" pitchFamily="34" charset="0"/>
              </a:rPr>
              <a:t>两个独立的方程：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03275" y="914401"/>
            <a:ext cx="7440615" cy="1117600"/>
            <a:chOff x="506" y="576"/>
            <a:chExt cx="4687" cy="704"/>
          </a:xfrm>
        </p:grpSpPr>
        <p:graphicFrame>
          <p:nvGraphicFramePr>
            <p:cNvPr id="10245" name="Object 45"/>
            <p:cNvGraphicFramePr>
              <a:graphicFrameLocks noChangeAspect="1"/>
            </p:cNvGraphicFramePr>
            <p:nvPr/>
          </p:nvGraphicFramePr>
          <p:xfrm>
            <a:off x="506" y="576"/>
            <a:ext cx="2854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70000" imgH="482400" progId="Equation.DSMT4">
                    <p:embed/>
                  </p:oleObj>
                </mc:Choice>
                <mc:Fallback>
                  <p:oleObj name="Equation" r:id="rId2" imgW="2070000" imgH="482400" progId="Equation.DSMT4">
                    <p:embed/>
                    <p:pic>
                      <p:nvPicPr>
                        <p:cNvPr id="1024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576"/>
                          <a:ext cx="2854" cy="704"/>
                        </a:xfrm>
                        <a:prstGeom prst="rect">
                          <a:avLst/>
                        </a:prstGeom>
                        <a:solidFill>
                          <a:srgbClr val="FFFFB5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Text Box 11"/>
            <p:cNvSpPr txBox="1">
              <a:spLocks noChangeArrowheads="1"/>
            </p:cNvSpPr>
            <p:nvPr/>
          </p:nvSpPr>
          <p:spPr bwMode="auto">
            <a:xfrm>
              <a:off x="3650" y="748"/>
              <a:ext cx="15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>
                  <a:latin typeface="Verdana" panose="020B0604030504040204" pitchFamily="34" charset="0"/>
                  <a:ea typeface="隶书" panose="02010509060101010101" pitchFamily="49" charset="-122"/>
                </a:rPr>
                <a:t>二阶微分方程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54125" y="2232918"/>
            <a:ext cx="7462843" cy="979488"/>
            <a:chOff x="550" y="1743"/>
            <a:chExt cx="4701" cy="617"/>
          </a:xfrm>
        </p:grpSpPr>
        <p:graphicFrame>
          <p:nvGraphicFramePr>
            <p:cNvPr id="10244" name="Object 53"/>
            <p:cNvGraphicFramePr>
              <a:graphicFrameLocks noChangeAspect="1"/>
            </p:cNvGraphicFramePr>
            <p:nvPr/>
          </p:nvGraphicFramePr>
          <p:xfrm>
            <a:off x="550" y="1743"/>
            <a:ext cx="157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50680" imgH="393480" progId="Equation.DSMT4">
                    <p:embed/>
                  </p:oleObj>
                </mc:Choice>
                <mc:Fallback>
                  <p:oleObj name="Equation" r:id="rId4" imgW="850680" imgH="393480" progId="Equation.DSMT4">
                    <p:embed/>
                    <p:pic>
                      <p:nvPicPr>
                        <p:cNvPr id="1024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1743"/>
                          <a:ext cx="1571" cy="61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3708" y="1872"/>
              <a:ext cx="15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>
                  <a:latin typeface="Verdana" panose="020B0604030504040204" pitchFamily="34" charset="0"/>
                  <a:ea typeface="隶书" panose="02010509060101010101" pitchFamily="49" charset="-122"/>
                </a:rPr>
                <a:t>一阶微分方程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04800" y="3645024"/>
            <a:ext cx="5867400" cy="1447800"/>
            <a:chOff x="192" y="2064"/>
            <a:chExt cx="3696" cy="912"/>
          </a:xfrm>
        </p:grpSpPr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192" y="2064"/>
              <a:ext cx="3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Verdana" panose="020B0604030504040204" pitchFamily="34" charset="0"/>
                </a:rPr>
                <a:t>先解相对简单的一阶微分方程</a:t>
              </a:r>
              <a:endParaRPr lang="zh-CN" altLang="en-US" sz="2800" b="1">
                <a:latin typeface="Verdana" panose="020B0604030504040204" pitchFamily="34" charset="0"/>
                <a:ea typeface="隶书" panose="02010509060101010101" pitchFamily="49" charset="-122"/>
              </a:endParaRPr>
            </a:p>
          </p:txBody>
        </p:sp>
        <p:grpSp>
          <p:nvGrpSpPr>
            <p:cNvPr id="10254" name="Group 13"/>
            <p:cNvGrpSpPr>
              <a:grpSpLocks/>
            </p:cNvGrpSpPr>
            <p:nvPr/>
          </p:nvGrpSpPr>
          <p:grpSpPr bwMode="auto">
            <a:xfrm>
              <a:off x="192" y="2448"/>
              <a:ext cx="3247" cy="528"/>
              <a:chOff x="336" y="2640"/>
              <a:chExt cx="3247" cy="528"/>
            </a:xfrm>
          </p:grpSpPr>
          <p:graphicFrame>
            <p:nvGraphicFramePr>
              <p:cNvPr id="10243" name="Object 6"/>
              <p:cNvGraphicFramePr>
                <a:graphicFrameLocks noChangeAspect="1"/>
              </p:cNvGraphicFramePr>
              <p:nvPr/>
            </p:nvGraphicFramePr>
            <p:xfrm>
              <a:off x="2208" y="2640"/>
              <a:ext cx="1375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76240" imgH="330120" progId="Equation.DSMT4">
                      <p:embed/>
                    </p:oleObj>
                  </mc:Choice>
                  <mc:Fallback>
                    <p:oleObj name="Equation" r:id="rId6" imgW="876240" imgH="330120" progId="Equation.DSMT4">
                      <p:embed/>
                      <p:pic>
                        <p:nvPicPr>
                          <p:cNvPr id="10243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640"/>
                            <a:ext cx="1375" cy="5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5" name="Rectangle 15"/>
              <p:cNvSpPr>
                <a:spLocks noChangeArrowheads="1"/>
              </p:cNvSpPr>
              <p:nvPr/>
            </p:nvSpPr>
            <p:spPr bwMode="auto">
              <a:xfrm>
                <a:off x="336" y="2832"/>
                <a:ext cx="19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800" b="1">
                    <a:latin typeface="Verdana" panose="020B0604030504040204" pitchFamily="34" charset="0"/>
                  </a:rPr>
                  <a:t>得到时间部分的解</a:t>
                </a:r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04800" y="5085184"/>
            <a:ext cx="7004051" cy="838200"/>
            <a:chOff x="192" y="2931"/>
            <a:chExt cx="4412" cy="528"/>
          </a:xfrm>
        </p:grpSpPr>
        <p:graphicFrame>
          <p:nvGraphicFramePr>
            <p:cNvPr id="10242" name="Object 40"/>
            <p:cNvGraphicFramePr>
              <a:graphicFrameLocks noChangeAspect="1"/>
            </p:cNvGraphicFramePr>
            <p:nvPr/>
          </p:nvGraphicFramePr>
          <p:xfrm>
            <a:off x="1475" y="2931"/>
            <a:ext cx="312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55520" imgH="330120" progId="Equation.DSMT4">
                    <p:embed/>
                  </p:oleObj>
                </mc:Choice>
                <mc:Fallback>
                  <p:oleObj name="Equation" r:id="rId8" imgW="1955520" imgH="330120" progId="Equation.DSMT4">
                    <p:embed/>
                    <p:pic>
                      <p:nvPicPr>
                        <p:cNvPr id="1024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2931"/>
                          <a:ext cx="312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2" name="Text Box 17"/>
            <p:cNvSpPr txBox="1">
              <a:spLocks noChangeArrowheads="1"/>
            </p:cNvSpPr>
            <p:nvPr/>
          </p:nvSpPr>
          <p:spPr bwMode="auto">
            <a:xfrm>
              <a:off x="192" y="3129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时空合解：</a:t>
              </a:r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51520" y="6093296"/>
            <a:ext cx="7527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Verdana" panose="020B0604030504040204" pitchFamily="34" charset="0"/>
              </a:rPr>
              <a:t>如上形式的波函数称为 </a:t>
            </a:r>
            <a:r>
              <a:rPr lang="zh-CN" altLang="en-US" sz="2800" b="1">
                <a:solidFill>
                  <a:srgbClr val="C00000"/>
                </a:solidFill>
                <a:latin typeface="Verdana" panose="020B0604030504040204" pitchFamily="34" charset="0"/>
              </a:rPr>
              <a:t>定态波函数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 autoUpdateAnimBg="0"/>
      <p:bldP spid="2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9280" name="Object 1024"/>
          <p:cNvGraphicFramePr>
            <a:graphicFrameLocks noChangeAspect="1"/>
          </p:cNvGraphicFramePr>
          <p:nvPr/>
        </p:nvGraphicFramePr>
        <p:xfrm>
          <a:off x="1121742" y="2026866"/>
          <a:ext cx="69786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279360" progId="Equation.DSMT4">
                  <p:embed/>
                </p:oleObj>
              </mc:Choice>
              <mc:Fallback>
                <p:oleObj name="Equation" r:id="rId2" imgW="2577960" imgH="279360" progId="Equation.DSMT4">
                  <p:embed/>
                  <p:pic>
                    <p:nvPicPr>
                      <p:cNvPr id="60928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742" y="2026866"/>
                        <a:ext cx="69786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1539" y="980728"/>
            <a:ext cx="1874397" cy="849027"/>
            <a:chOff x="3792" y="2160"/>
            <a:chExt cx="960" cy="442"/>
          </a:xfrm>
        </p:grpSpPr>
        <p:sp>
          <p:nvSpPr>
            <p:cNvPr id="11272" name="AutoShape 4"/>
            <p:cNvSpPr>
              <a:spLocks noChangeArrowheads="1"/>
            </p:cNvSpPr>
            <p:nvPr/>
          </p:nvSpPr>
          <p:spPr bwMode="auto">
            <a:xfrm flipV="1">
              <a:off x="3792" y="2160"/>
              <a:ext cx="960" cy="432"/>
            </a:xfrm>
            <a:prstGeom prst="wedgeRoundRectCallout">
              <a:avLst>
                <a:gd name="adj1" fmla="val 49658"/>
                <a:gd name="adj2" fmla="val -91294"/>
                <a:gd name="adj3" fmla="val 16667"/>
              </a:avLst>
            </a:prstGeom>
            <a:solidFill>
              <a:srgbClr val="CCFFFF"/>
            </a:solidFill>
            <a:ln w="28575">
              <a:solidFill>
                <a:srgbClr val="5FBE00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/>
            </a:p>
          </p:txBody>
        </p:sp>
        <p:sp>
          <p:nvSpPr>
            <p:cNvPr id="11273" name="Text Box 5"/>
            <p:cNvSpPr txBox="1">
              <a:spLocks noChangeArrowheads="1"/>
            </p:cNvSpPr>
            <p:nvPr/>
          </p:nvSpPr>
          <p:spPr bwMode="auto">
            <a:xfrm>
              <a:off x="3803" y="2160"/>
              <a:ext cx="92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b="1">
                  <a:solidFill>
                    <a:schemeClr val="accent2"/>
                  </a:solidFill>
                </a:rPr>
                <a:t>概率密度与</a:t>
              </a:r>
            </a:p>
            <a:p>
              <a:pPr algn="ctr"/>
              <a:r>
                <a:rPr kumimoji="1" lang="zh-CN" altLang="en-US" b="1">
                  <a:solidFill>
                    <a:schemeClr val="accent2"/>
                  </a:solidFill>
                </a:rPr>
                <a:t>时间无关</a:t>
              </a:r>
            </a:p>
          </p:txBody>
        </p:sp>
      </p:grp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467544" y="2924944"/>
            <a:ext cx="83391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</a:rPr>
              <a:t>即在定态下概率分布不随时间改变</a:t>
            </a:r>
            <a:endParaRPr lang="en-US" altLang="zh-CN" sz="2800" b="1">
              <a:solidFill>
                <a:srgbClr val="3333CC"/>
              </a:solidFill>
            </a:endParaRPr>
          </a:p>
          <a:p>
            <a:r>
              <a:rPr lang="zh-CN" altLang="en-US" sz="2800" b="1">
                <a:solidFill>
                  <a:schemeClr val="accent2"/>
                </a:solidFill>
              </a:rPr>
              <a:t>所有物理量的平均值（概率平均）都不随时间改变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en-US" sz="2800" b="1">
                <a:solidFill>
                  <a:srgbClr val="3333CC"/>
                </a:solidFill>
              </a:rPr>
              <a:t>这正是定态这一名称的由来。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395536" y="1268041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概率密度：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4472" name="Text Box 8"/>
              <p:cNvSpPr txBox="1">
                <a:spLocks noChangeArrowheads="1"/>
              </p:cNvSpPr>
              <p:nvPr/>
            </p:nvSpPr>
            <p:spPr bwMode="auto">
              <a:xfrm>
                <a:off x="467544" y="4293096"/>
                <a:ext cx="8640960" cy="11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具有能量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800" b="1"/>
                  <a:t> 的定态下，时间演化完全由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𝒊𝑬𝒕</m:t>
                            </m:r>
                          </m:num>
                          <m:den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800" b="1"/>
                  <a:t> 确定</a:t>
                </a:r>
                <a:br>
                  <a:rPr lang="en-US" altLang="zh-CN" sz="2800" b="1"/>
                </a:br>
                <a:r>
                  <a:rPr lang="zh-CN" altLang="en-US" sz="2800" b="1"/>
                  <a:t>波函数只需研究空间部分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/>
                  <a:t>，其满足的方程</a:t>
                </a:r>
              </a:p>
            </p:txBody>
          </p:sp>
        </mc:Choice>
        <mc:Fallback xmlns="">
          <p:sp>
            <p:nvSpPr>
              <p:cNvPr id="574472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293096"/>
                <a:ext cx="8640960" cy="1130374"/>
              </a:xfrm>
              <a:prstGeom prst="rect">
                <a:avLst/>
              </a:prstGeom>
              <a:blipFill rotWithShape="0">
                <a:blip r:embed="rId5"/>
                <a:stretch>
                  <a:fillRect l="-1482" b="-123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18480" y="188640"/>
            <a:ext cx="7681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定态：能量确定的态，是一种特殊态</a:t>
            </a:r>
            <a:endParaRPr lang="zh-CN" altLang="en-US" sz="3200" b="1">
              <a:solidFill>
                <a:schemeClr val="accent2"/>
              </a:solidFill>
            </a:endParaRPr>
          </a:p>
        </p:txBody>
      </p:sp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3203848" y="5534496"/>
          <a:ext cx="2335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41200" progId="Equation.DSMT4">
                  <p:embed/>
                </p:oleObj>
              </mc:Choice>
              <mc:Fallback>
                <p:oleObj name="Equation" r:id="rId6" imgW="1066680" imgH="241200" progId="Equation.DSMT4">
                  <p:embed/>
                  <p:pic>
                    <p:nvPicPr>
                      <p:cNvPr id="1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534496"/>
                        <a:ext cx="2335212" cy="558800"/>
                      </a:xfrm>
                      <a:prstGeom prst="rect">
                        <a:avLst/>
                      </a:prstGeom>
                      <a:solidFill>
                        <a:srgbClr val="FFFFB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7544" y="6237312"/>
            <a:ext cx="5889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称为 </a:t>
            </a:r>
            <a:r>
              <a:rPr lang="zh-CN" altLang="en-US" sz="2800" b="1">
                <a:solidFill>
                  <a:srgbClr val="CC3300"/>
                </a:solidFill>
              </a:rPr>
              <a:t>定态薛定谔方程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0" grpId="0" autoUpdateAnimBg="0"/>
      <p:bldP spid="574471" grpId="0" autoUpdateAnimBg="0"/>
      <p:bldP spid="574472" grpId="0" autoUpdateAnimBg="0"/>
      <p:bldP spid="9" grpId="0" autoUpdateAnimBg="0"/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5490" name="Text Box 2"/>
              <p:cNvSpPr txBox="1">
                <a:spLocks noChangeArrowheads="1"/>
              </p:cNvSpPr>
              <p:nvPr/>
            </p:nvSpPr>
            <p:spPr bwMode="auto">
              <a:xfrm>
                <a:off x="434280" y="2996952"/>
                <a:ext cx="8530208" cy="299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en-US" altLang="zh-CN" sz="2800" b="1">
                    <a:solidFill>
                      <a:schemeClr val="accent2"/>
                    </a:solidFill>
                  </a:rPr>
                  <a:t>    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若算符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作用到某一波函数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上等于一个数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乘以这个波函数</a:t>
                </a:r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则称这个波函数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是该算符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的</a:t>
                </a:r>
                <a:r>
                  <a:rPr kumimoji="1" lang="zh-CN" altLang="en-US" sz="2800" b="1">
                    <a:solidFill>
                      <a:srgbClr val="009900"/>
                    </a:solidFill>
                  </a:rPr>
                  <a:t>本征函数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，这个数值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称为该算符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的</a:t>
                </a:r>
                <a:r>
                  <a:rPr kumimoji="1" lang="zh-CN" altLang="en-US" sz="2800" b="1">
                    <a:solidFill>
                      <a:srgbClr val="009900"/>
                    </a:solidFill>
                  </a:rPr>
                  <a:t>本征值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，这个方程称为该算符的</a:t>
                </a:r>
                <a:r>
                  <a:rPr kumimoji="1" lang="zh-CN" altLang="en-US" sz="2800" b="1">
                    <a:solidFill>
                      <a:srgbClr val="009900"/>
                    </a:solidFill>
                  </a:rPr>
                  <a:t>本征方程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7549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80" y="2996952"/>
                <a:ext cx="8530208" cy="2992614"/>
              </a:xfrm>
              <a:prstGeom prst="rect">
                <a:avLst/>
              </a:prstGeom>
              <a:blipFill rotWithShape="0">
                <a:blip r:embed="rId3"/>
                <a:stretch>
                  <a:fillRect l="-1429" t="-2444" r="-1429" b="-28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539552" y="188640"/>
            <a:ext cx="7013577" cy="1728781"/>
            <a:chOff x="833" y="25"/>
            <a:chExt cx="4418" cy="1089"/>
          </a:xfrm>
        </p:grpSpPr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833" y="25"/>
              <a:ext cx="291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rgbClr val="CC3300"/>
                  </a:solidFill>
                </a:rPr>
                <a:t>定态薛定谔方程的意义</a:t>
              </a:r>
              <a:r>
                <a:rPr kumimoji="1" lang="zh-CN" altLang="en-US" sz="2800" b="1">
                  <a:solidFill>
                    <a:srgbClr val="CC3300"/>
                  </a:solidFill>
                </a:rPr>
                <a:t>：</a:t>
              </a:r>
            </a:p>
          </p:txBody>
        </p:sp>
        <p:graphicFrame>
          <p:nvGraphicFramePr>
            <p:cNvPr id="12290" name="Object 0"/>
            <p:cNvGraphicFramePr>
              <a:graphicFrameLocks noChangeAspect="1"/>
            </p:cNvGraphicFramePr>
            <p:nvPr/>
          </p:nvGraphicFramePr>
          <p:xfrm>
            <a:off x="1833" y="531"/>
            <a:ext cx="3418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63480" imgH="419040" progId="Equation.DSMT4">
                    <p:embed/>
                  </p:oleObj>
                </mc:Choice>
                <mc:Fallback>
                  <p:oleObj name="Equation" r:id="rId4" imgW="2463480" imgH="419040" progId="Equation.DSMT4">
                    <p:embed/>
                    <p:pic>
                      <p:nvPicPr>
                        <p:cNvPr id="1229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531"/>
                          <a:ext cx="3418" cy="58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5498" name="Text Box 10"/>
          <p:cNvSpPr txBox="1">
            <a:spLocks noChangeArrowheads="1"/>
          </p:cNvSpPr>
          <p:nvPr/>
        </p:nvSpPr>
        <p:spPr bwMode="auto">
          <a:xfrm>
            <a:off x="914400" y="2276872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算符，本征值，本征函数</a:t>
            </a:r>
          </a:p>
        </p:txBody>
      </p:sp>
      <p:sp>
        <p:nvSpPr>
          <p:cNvPr id="575499" name="Rectangle 11"/>
          <p:cNvSpPr>
            <a:spLocks noChangeArrowheads="1"/>
          </p:cNvSpPr>
          <p:nvPr/>
        </p:nvSpPr>
        <p:spPr bwMode="auto">
          <a:xfrm>
            <a:off x="425896" y="6093296"/>
            <a:ext cx="861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A50021"/>
                </a:solidFill>
              </a:rPr>
              <a:t>定态薛定谔方程式就是哈密顿算符的本征方程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utoUpdateAnimBg="0"/>
      <p:bldP spid="575498" grpId="0" autoUpdateAnimBg="0"/>
      <p:bldP spid="5754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1520" y="188640"/>
                <a:ext cx="8685749" cy="2038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若粒子处于束缚态 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>
                    <a:solidFill>
                      <a:schemeClr val="accent2"/>
                    </a:solidFill>
                  </a:rPr>
                  <a:t> )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，它的能量取一系列分立值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,⋯)</m:t>
                    </m:r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，则相应的定态波函数可表示为</a:t>
                </a:r>
                <a:endParaRPr lang="en-US" altLang="zh-CN" sz="2800" b="1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685749" cy="2038187"/>
              </a:xfrm>
              <a:prstGeom prst="rect">
                <a:avLst/>
              </a:prstGeom>
              <a:blipFill rotWithShape="0">
                <a:blip r:embed="rId2"/>
                <a:stretch>
                  <a:fillRect l="-1404" t="-3892" r="-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6730" y="2582895"/>
                <a:ext cx="8757758" cy="2430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由于薛定谔方程是线性微分方程，它的通解可以写成由一系列定态解叠加的形式</a:t>
                </a:r>
                <a:endParaRPr lang="en-US" altLang="zh-CN" sz="2800" b="1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b="1">
                  <a:solidFill>
                    <a:schemeClr val="accent2"/>
                  </a:solidFill>
                </a:endParaRPr>
              </a:p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为展开系数。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0" y="2582895"/>
                <a:ext cx="8757758" cy="2430281"/>
              </a:xfrm>
              <a:prstGeom prst="rect">
                <a:avLst/>
              </a:prstGeom>
              <a:blipFill rotWithShape="0">
                <a:blip r:embed="rId3"/>
                <a:stretch>
                  <a:fillRect l="-1461" t="-2764" r="-1392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6368" y="5301208"/>
                <a:ext cx="888213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态叠加原理正是来自于薛定谔方程的线性性：</a:t>
                </a:r>
                <a:endParaRPr lang="en-US" altLang="zh-CN" sz="2800" b="1">
                  <a:solidFill>
                    <a:schemeClr val="accent2"/>
                  </a:solidFill>
                </a:endParaRPr>
              </a:p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是薛定谔方程的解，则它们的线性组合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也是薛定谔方程的解。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8" y="5301208"/>
                <a:ext cx="8882136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373" t="-6167" b="-10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5822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241484"/>
            <a:ext cx="496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求解薛定谔方程的一般步骤：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372200" y="329530"/>
          <a:ext cx="20716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419040" progId="Equation.DSMT4">
                  <p:embed/>
                </p:oleObj>
              </mc:Choice>
              <mc:Fallback>
                <p:oleObj name="Equation" r:id="rId2" imgW="825480" imgH="419040" progId="Equation.DSMT4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329530"/>
                        <a:ext cx="2071688" cy="1011238"/>
                      </a:xfrm>
                      <a:prstGeom prst="rect">
                        <a:avLst/>
                      </a:prstGeom>
                      <a:solidFill>
                        <a:srgbClr val="FDFFB9"/>
                      </a:solidFill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0973" y="952344"/>
                <a:ext cx="8905563" cy="13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先求解定态薛定谔方程，</a:t>
                </a:r>
                <a:br>
                  <a:rPr lang="en-US" altLang="zh-CN" sz="2800" b="1">
                    <a:solidFill>
                      <a:schemeClr val="accent2"/>
                    </a:solidFill>
                  </a:rPr>
                </a:br>
                <a:r>
                  <a:rPr lang="zh-CN" altLang="en-US" sz="2800" b="1">
                    <a:solidFill>
                      <a:schemeClr val="accent2"/>
                    </a:solidFill>
                  </a:rPr>
                  <a:t>即哈密顿算符的本征值问题</a:t>
                </a:r>
                <a:br>
                  <a:rPr lang="en-US" altLang="zh-CN" sz="2800" b="1" i="1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800" b="1" i="1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" y="952344"/>
                <a:ext cx="8905563" cy="1396536"/>
              </a:xfrm>
              <a:prstGeom prst="rect">
                <a:avLst/>
              </a:prstGeom>
              <a:blipFill rotWithShape="0">
                <a:blip r:embed="rId5"/>
                <a:stretch>
                  <a:fillRect l="-1233" t="-5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67545" y="2636912"/>
                <a:ext cx="7254552" cy="1568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将薛定谔方程的解写成定态解的线性组合</a:t>
                </a:r>
                <a:br>
                  <a:rPr lang="en-US" altLang="zh-CN" sz="2800" b="1">
                    <a:solidFill>
                      <a:schemeClr val="accent2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</m:d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5" y="2636912"/>
                <a:ext cx="7254552" cy="1568506"/>
              </a:xfrm>
              <a:prstGeom prst="rect">
                <a:avLst/>
              </a:prstGeom>
              <a:blipFill rotWithShape="0">
                <a:blip r:embed="rId6"/>
                <a:stretch>
                  <a:fillRect l="-1513" t="-5447" r="-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7544" y="4345940"/>
                <a:ext cx="72545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根据初始条件定出展开系数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45940"/>
                <a:ext cx="7254552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513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12273" y="5229200"/>
            <a:ext cx="8480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关键是第一步，后两步是例行公事</a:t>
            </a:r>
            <a:endParaRPr lang="en-US" altLang="zh-CN" sz="2800" b="1"/>
          </a:p>
          <a:p>
            <a:pPr>
              <a:lnSpc>
                <a:spcPct val="150000"/>
              </a:lnSpc>
            </a:pPr>
            <a:r>
              <a:rPr lang="zh-CN" altLang="en-US" sz="2800" b="1"/>
              <a:t>所以，很多问题中我们经常只去求解定态薛定谔方程</a:t>
            </a:r>
          </a:p>
        </p:txBody>
      </p:sp>
    </p:spTree>
    <p:extLst>
      <p:ext uri="{BB962C8B-B14F-4D97-AF65-F5344CB8AC3E}">
        <p14:creationId xmlns:p14="http://schemas.microsoft.com/office/powerpoint/2010/main" val="7574108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2339975" y="333375"/>
            <a:ext cx="5111750" cy="89693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de-DE" sz="4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量子</a:t>
            </a:r>
            <a:r>
              <a:rPr lang="zh-CN" altLang="de-DE" sz="4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力学的建立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2551113"/>
            <a:ext cx="1893888" cy="2633662"/>
            <a:chOff x="336" y="1605"/>
            <a:chExt cx="1152" cy="1659"/>
          </a:xfrm>
        </p:grpSpPr>
        <p:sp>
          <p:nvSpPr>
            <p:cNvPr id="576516" name="Rectangle 4"/>
            <p:cNvSpPr>
              <a:spLocks noChangeArrowheads="1"/>
            </p:cNvSpPr>
            <p:nvPr/>
          </p:nvSpPr>
          <p:spPr bwMode="auto">
            <a:xfrm>
              <a:off x="624" y="1605"/>
              <a:ext cx="384" cy="1024"/>
            </a:xfrm>
            <a:prstGeom prst="rect">
              <a:avLst/>
            </a:prstGeom>
            <a:solidFill>
              <a:schemeClr val="accent2"/>
            </a:solidFill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 algn="ctr">
                <a:spcBef>
                  <a:spcPct val="10000"/>
                </a:spcBef>
                <a:buFont typeface="Wingdings" pitchFamily="2" charset="2"/>
                <a:buNone/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经典物理</a:t>
              </a:r>
              <a:endParaRPr lang="de-DE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76517" name="Text Box 5"/>
            <p:cNvSpPr txBox="1">
              <a:spLocks noChangeArrowheads="1"/>
            </p:cNvSpPr>
            <p:nvPr/>
          </p:nvSpPr>
          <p:spPr bwMode="auto">
            <a:xfrm>
              <a:off x="336" y="2968"/>
              <a:ext cx="1152" cy="29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- 1900 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年）</a:t>
              </a:r>
              <a:endParaRPr lang="zh-CN" altLang="de-DE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808538" y="2136775"/>
            <a:ext cx="2209800" cy="2508250"/>
            <a:chOff x="3120" y="1344"/>
            <a:chExt cx="1392" cy="1580"/>
          </a:xfrm>
        </p:grpSpPr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3120" y="1344"/>
              <a:ext cx="1392" cy="1580"/>
            </a:xfrm>
            <a:prstGeom prst="rightArrow">
              <a:avLst>
                <a:gd name="adj1" fmla="val 51037"/>
                <a:gd name="adj2" fmla="val 30556"/>
              </a:avLst>
            </a:prstGeom>
            <a:solidFill>
              <a:srgbClr val="C0C0C0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82800" bIns="82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6520" name="Text Box 8"/>
            <p:cNvSpPr txBox="1">
              <a:spLocks noChangeArrowheads="1"/>
            </p:cNvSpPr>
            <p:nvPr/>
          </p:nvSpPr>
          <p:spPr bwMode="auto">
            <a:xfrm>
              <a:off x="3175" y="1736"/>
              <a:ext cx="1179" cy="79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kumimoji="1"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德布洛意物质波</a:t>
              </a:r>
              <a:endParaRPr lang="zh-CN" altLang="en-US" sz="1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sym typeface="Symbol" pitchFamily="18" charset="2"/>
                </a:rPr>
                <a:t>海森伯矩阵力学</a:t>
              </a:r>
            </a:p>
            <a:p>
              <a:pPr>
                <a:defRPr/>
              </a:pPr>
              <a:r>
                <a:rPr kumimoji="1"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薛定谔</a:t>
              </a: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sym typeface="Symbol" pitchFamily="18" charset="2"/>
                </a:rPr>
                <a:t>波动力学</a:t>
              </a:r>
            </a:p>
            <a:p>
              <a:pPr>
                <a:defRPr/>
              </a:pP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sym typeface="Symbol" pitchFamily="18" charset="2"/>
                </a:rPr>
                <a:t>狄拉克量子力学</a:t>
              </a:r>
              <a:r>
                <a:rPr lang="zh-CN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 </a:t>
              </a:r>
              <a:endParaRPr lang="zh-CN" altLang="de-DE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637338" y="2517775"/>
            <a:ext cx="2362200" cy="2679700"/>
            <a:chOff x="4272" y="1584"/>
            <a:chExt cx="1440" cy="1688"/>
          </a:xfrm>
        </p:grpSpPr>
        <p:sp>
          <p:nvSpPr>
            <p:cNvPr id="576522" name="Rectangle 10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656" y="1584"/>
              <a:ext cx="432" cy="1024"/>
            </a:xfrm>
            <a:prstGeom prst="rect">
              <a:avLst/>
            </a:prstGeom>
            <a:solidFill>
              <a:schemeClr val="accent2"/>
            </a:solidFill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 algn="ctr">
                <a:spcBef>
                  <a:spcPct val="10000"/>
                </a:spcBef>
                <a:buFont typeface="Wingdings" pitchFamily="2" charset="2"/>
                <a:buNone/>
                <a:defRPr/>
              </a:pPr>
              <a:r>
                <a:rPr lang="de-DE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量子力学</a:t>
              </a:r>
            </a:p>
          </p:txBody>
        </p:sp>
        <p:sp>
          <p:nvSpPr>
            <p:cNvPr id="576523" name="Text Box 11"/>
            <p:cNvSpPr txBox="1">
              <a:spLocks noChangeArrowheads="1"/>
            </p:cNvSpPr>
            <p:nvPr/>
          </p:nvSpPr>
          <p:spPr bwMode="auto">
            <a:xfrm>
              <a:off x="4272" y="2976"/>
              <a:ext cx="1440" cy="29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1923 - 1927 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年）</a:t>
              </a:r>
              <a:endParaRPr lang="zh-CN" altLang="de-DE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531938" y="2060575"/>
            <a:ext cx="2252662" cy="2508250"/>
            <a:chOff x="1056" y="1296"/>
            <a:chExt cx="1419" cy="1580"/>
          </a:xfrm>
        </p:grpSpPr>
        <p:sp>
          <p:nvSpPr>
            <p:cNvPr id="23563" name="AutoShape 13"/>
            <p:cNvSpPr>
              <a:spLocks noChangeArrowheads="1"/>
            </p:cNvSpPr>
            <p:nvPr/>
          </p:nvSpPr>
          <p:spPr bwMode="auto">
            <a:xfrm>
              <a:off x="1056" y="1296"/>
              <a:ext cx="1392" cy="1580"/>
            </a:xfrm>
            <a:prstGeom prst="rightArrow">
              <a:avLst>
                <a:gd name="adj1" fmla="val 51037"/>
                <a:gd name="adj2" fmla="val 30556"/>
              </a:avLst>
            </a:prstGeom>
            <a:solidFill>
              <a:srgbClr val="C0C0C0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tIns="82800" bIns="828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6526" name="Text Box 14"/>
            <p:cNvSpPr txBox="1">
              <a:spLocks noChangeArrowheads="1"/>
            </p:cNvSpPr>
            <p:nvPr/>
          </p:nvSpPr>
          <p:spPr bwMode="auto">
            <a:xfrm>
              <a:off x="1056" y="1777"/>
              <a:ext cx="1419" cy="664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>
                <a:buFont typeface="Wingdings" pitchFamily="2" charset="2"/>
                <a:buNone/>
                <a:defRPr/>
              </a:pP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普朗克能量量子化</a:t>
              </a:r>
            </a:p>
            <a:p>
              <a:pPr>
                <a:spcBef>
                  <a:spcPct val="10000"/>
                </a:spcBef>
                <a:buFont typeface="Wingdings" pitchFamily="2" charset="2"/>
                <a:buNone/>
                <a:defRPr/>
              </a:pP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sym typeface="Symbol" pitchFamily="18" charset="2"/>
                </a:rPr>
                <a:t>爱因斯坦光量子论</a:t>
              </a:r>
            </a:p>
            <a:p>
              <a:pPr>
                <a:spcBef>
                  <a:spcPct val="10000"/>
                </a:spcBef>
                <a:buFont typeface="Wingdings" pitchFamily="2" charset="2"/>
                <a:buNone/>
                <a:defRPr/>
              </a:pP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玻尔</a:t>
              </a:r>
              <a:r>
                <a:rPr lang="zh-CN" altLang="en-US" sz="1800" b="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sym typeface="Symbol" pitchFamily="18" charset="2"/>
                </a:rPr>
                <a:t>量子论</a:t>
              </a:r>
              <a:endParaRPr lang="zh-CN" altLang="de-DE" sz="1800" b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sym typeface="Symbol" pitchFamily="18" charset="2"/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208338" y="2551113"/>
            <a:ext cx="2438400" cy="2633662"/>
            <a:chOff x="2112" y="1605"/>
            <a:chExt cx="1536" cy="1659"/>
          </a:xfrm>
        </p:grpSpPr>
        <p:sp>
          <p:nvSpPr>
            <p:cNvPr id="576528" name="Rectangle 1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92" y="1605"/>
              <a:ext cx="384" cy="1024"/>
            </a:xfrm>
            <a:prstGeom prst="rect">
              <a:avLst/>
            </a:prstGeom>
            <a:solidFill>
              <a:schemeClr val="accent2"/>
            </a:solidFill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 algn="ctr">
                <a:spcBef>
                  <a:spcPct val="10000"/>
                </a:spcBef>
                <a:buFont typeface="Wingdings" pitchFamily="2" charset="2"/>
                <a:buNone/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</a:rPr>
                <a:t>旧量子论</a:t>
              </a:r>
              <a:endParaRPr lang="de-DE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576529" name="Text Box 17"/>
            <p:cNvSpPr txBox="1">
              <a:spLocks noChangeArrowheads="1"/>
            </p:cNvSpPr>
            <p:nvPr/>
          </p:nvSpPr>
          <p:spPr bwMode="auto">
            <a:xfrm>
              <a:off x="2112" y="2968"/>
              <a:ext cx="1536" cy="296"/>
            </a:xfrm>
            <a:prstGeom prst="rect">
              <a:avLst/>
            </a:prstGeom>
            <a:noFill/>
            <a:ln w="57150" cmpd="thickThin">
              <a:noFill/>
              <a:miter lim="800000"/>
              <a:headEnd/>
              <a:tailEnd/>
            </a:ln>
            <a:effectLst/>
          </p:spPr>
          <p:txBody>
            <a:bodyPr tIns="82800" bIns="82800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（</a:t>
              </a: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1900 - 1913 </a:t>
              </a: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年）</a:t>
              </a:r>
              <a:endParaRPr lang="zh-CN" altLang="de-DE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76530" name="Rectangle 18"/>
          <p:cNvSpPr>
            <a:spLocks noChangeArrowheads="1"/>
          </p:cNvSpPr>
          <p:nvPr/>
        </p:nvSpPr>
        <p:spPr bwMode="auto">
          <a:xfrm>
            <a:off x="0" y="1268413"/>
            <a:ext cx="9144000" cy="115887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 autoUpdateAnimBg="0"/>
      <p:bldP spid="5765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1547813" y="549275"/>
            <a:ext cx="555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birthday of quantum mechanics</a:t>
            </a:r>
          </a:p>
        </p:txBody>
      </p:sp>
      <p:sp>
        <p:nvSpPr>
          <p:cNvPr id="24579" name="AutoShape 3" descr="hamilton"/>
          <p:cNvSpPr>
            <a:spLocks noChangeAspect="1" noChangeArrowheads="1"/>
          </p:cNvSpPr>
          <p:nvPr/>
        </p:nvSpPr>
        <p:spPr bwMode="auto">
          <a:xfrm>
            <a:off x="3652838" y="2286000"/>
            <a:ext cx="18399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AutoShape 4" descr="hamilton"/>
          <p:cNvSpPr>
            <a:spLocks noChangeAspect="1" noChangeArrowheads="1"/>
          </p:cNvSpPr>
          <p:nvPr/>
        </p:nvSpPr>
        <p:spPr bwMode="auto">
          <a:xfrm>
            <a:off x="3652838" y="2286000"/>
            <a:ext cx="18399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AutoShape 5" descr="hamilton"/>
          <p:cNvSpPr>
            <a:spLocks noChangeAspect="1" noChangeArrowheads="1"/>
          </p:cNvSpPr>
          <p:nvPr/>
        </p:nvSpPr>
        <p:spPr bwMode="auto">
          <a:xfrm>
            <a:off x="3652838" y="2286000"/>
            <a:ext cx="18399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4582" name="Picture 6" descr="planck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1341438"/>
            <a:ext cx="32639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148263" y="5734050"/>
            <a:ext cx="3971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CC0000"/>
                </a:solidFill>
                <a:latin typeface="Tahoma" panose="020B0604030504040204" pitchFamily="34" charset="0"/>
              </a:rPr>
              <a:t>Max Planck (1858-1947)</a:t>
            </a:r>
          </a:p>
          <a:p>
            <a:pPr algn="ctr" eaLnBrk="1" hangingPunct="1"/>
            <a:r>
              <a:rPr kumimoji="1" lang="en-US" altLang="zh-CN">
                <a:latin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1918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868363" y="1341438"/>
            <a:ext cx="3271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99"/>
                </a:solidFill>
                <a:latin typeface="Comic Sans MS" panose="030F0702030302020204" pitchFamily="66" charset="0"/>
              </a:rPr>
              <a:t>14 December 1900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922338" y="2133600"/>
            <a:ext cx="391318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>
                <a:solidFill>
                  <a:srgbClr val="006600"/>
                </a:solidFill>
                <a:latin typeface="Comic Sans MS" panose="030F0702030302020204" pitchFamily="66" charset="0"/>
              </a:rPr>
              <a:t>Planck (age 42)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006600"/>
                </a:solidFill>
                <a:latin typeface="Comic Sans MS" panose="030F0702030302020204" pitchFamily="66" charset="0"/>
              </a:rPr>
              <a:t>suggests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>
                <a:solidFill>
                  <a:srgbClr val="006600"/>
                </a:solidFill>
                <a:latin typeface="Comic Sans MS" panose="030F0702030302020204" pitchFamily="66" charset="0"/>
              </a:rPr>
              <a:t>radiation is </a:t>
            </a:r>
            <a:r>
              <a:rPr kumimoji="1" lang="en-US" altLang="zh-CN" sz="2800">
                <a:solidFill>
                  <a:srgbClr val="CC3300"/>
                </a:solidFill>
                <a:latin typeface="Comic Sans MS" panose="030F0702030302020204" pitchFamily="66" charset="0"/>
              </a:rPr>
              <a:t>quantized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>
                <a:solidFill>
                  <a:srgbClr val="000066"/>
                </a:solidFill>
                <a:latin typeface="Comic Sans MS" panose="030F0702030302020204" pitchFamily="66" charset="0"/>
              </a:rPr>
              <a:t>E = h</a:t>
            </a:r>
            <a:r>
              <a:rPr kumimoji="1" lang="en-US" altLang="zh-CN" sz="2800" b="1">
                <a:solidFill>
                  <a:srgbClr val="000066"/>
                </a:solidFill>
                <a:latin typeface="Symbol" panose="05050102010706020507" pitchFamily="18" charset="2"/>
              </a:rPr>
              <a:t>n</a:t>
            </a:r>
            <a:r>
              <a:rPr kumimoji="1" lang="en-US" altLang="zh-CN" sz="2800" b="1">
                <a:solidFill>
                  <a:srgbClr val="000066"/>
                </a:solidFill>
                <a:latin typeface="Comic Sans MS" panose="030F0702030302020204" pitchFamily="66" charset="0"/>
              </a:rPr>
              <a:t>  </a:t>
            </a:r>
            <a:r>
              <a:rPr kumimoji="1" lang="en-US" altLang="zh-CN" sz="2800" b="1">
                <a:solidFill>
                  <a:srgbClr val="000066"/>
                </a:solidFill>
                <a:latin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>
                <a:solidFill>
                  <a:srgbClr val="000066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800" b="1">
                <a:solidFill>
                  <a:srgbClr val="000066"/>
                </a:solidFill>
                <a:latin typeface="Comic Sans MS" panose="030F0702030302020204" pitchFamily="66" charset="0"/>
              </a:rPr>
              <a:t>h = 6.626x10</a:t>
            </a:r>
            <a:r>
              <a:rPr kumimoji="1" lang="en-US" altLang="zh-CN" sz="2800" b="1" baseline="30000">
                <a:solidFill>
                  <a:srgbClr val="000066"/>
                </a:solidFill>
                <a:latin typeface="Comic Sans MS" panose="030F0702030302020204" pitchFamily="66" charset="0"/>
              </a:rPr>
              <a:t>-34</a:t>
            </a:r>
            <a:r>
              <a:rPr kumimoji="1" lang="en-US" altLang="zh-CN" sz="2800" b="1">
                <a:solidFill>
                  <a:srgbClr val="000066"/>
                </a:solidFill>
                <a:latin typeface="Comic Sans MS" panose="030F0702030302020204" pitchFamily="66" charset="0"/>
              </a:rPr>
              <a:t> J•s</a:t>
            </a:r>
            <a:endParaRPr kumimoji="1" lang="en-US" altLang="zh-CN" sz="280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eaLnBrk="1" hangingPunct="1"/>
            <a:endParaRPr kumimoji="1" lang="en-US" altLang="zh-CN" sz="280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1331416" y="4725144"/>
            <a:ext cx="698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00000"/>
                </a:solidFill>
              </a:rPr>
              <a:t>3.1.3  </a:t>
            </a:r>
            <a:r>
              <a:rPr lang="zh-CN" altLang="en-US" sz="3200" b="1">
                <a:solidFill>
                  <a:srgbClr val="C00000"/>
                </a:solidFill>
              </a:rPr>
              <a:t>定态薛定谔方程</a:t>
            </a:r>
            <a:r>
              <a:rPr lang="zh-CN" altLang="en-US" sz="2800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1331416" y="2778050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00000"/>
                </a:solidFill>
              </a:rPr>
              <a:t>3.1.1  </a:t>
            </a:r>
            <a:r>
              <a:rPr lang="zh-CN" altLang="en-US" sz="3200" b="1">
                <a:solidFill>
                  <a:srgbClr val="C00000"/>
                </a:solidFill>
              </a:rPr>
              <a:t>自由粒子薛定谔方程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0" y="1557338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331416" y="3722064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00000"/>
                </a:solidFill>
              </a:rPr>
              <a:t>3.1.2  </a:t>
            </a:r>
            <a:r>
              <a:rPr lang="zh-CN" altLang="en-US" sz="3200" b="1">
                <a:solidFill>
                  <a:srgbClr val="C00000"/>
                </a:solidFill>
              </a:rPr>
              <a:t>薛定谔方程和哈密顿量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pPr lvl="0"/>
            <a:r>
              <a:rPr lang="en-US" altLang="zh-CN" sz="4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</a:t>
            </a:r>
            <a:r>
              <a:rPr lang="en-US" altLang="zh-CN" sz="3600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3.1    </a:t>
            </a:r>
            <a:r>
              <a:rPr kumimoji="0"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薛定谔方程</a:t>
            </a:r>
            <a:br>
              <a:rPr kumimoji="0"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lang="zh-CN" altLang="en-US" sz="40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(Schrödinger Equation)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/>
      <p:bldP spid="562179" grpId="0"/>
      <p:bldP spid="562180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85800" y="692150"/>
            <a:ext cx="4173538" cy="60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1897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Thompson (age 41)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       </a:t>
            </a:r>
            <a:r>
              <a:rPr lang="en-US" altLang="zh-CN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1906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measures the </a:t>
            </a:r>
            <a:r>
              <a:rPr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electron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"plum pudding" model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1905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Einstein (age 26)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proposes the</a:t>
            </a:r>
            <a:r>
              <a:rPr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 photon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1911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Rutherford (age 40)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infers the </a:t>
            </a:r>
            <a:r>
              <a:rPr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nucleus  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rgbClr val="CC3300"/>
              </a:solidFill>
              <a:latin typeface="Comic Sans MS" panose="030F0702030302020204" pitchFamily="66" charset="0"/>
            </a:endParaRPr>
          </a:p>
          <a:p>
            <a:pPr eaLnBrk="1" hangingPunct="1"/>
            <a:endParaRPr kumimoji="1" lang="en-US" altLang="zh-CN">
              <a:latin typeface="Tahoma" panose="020B0604030504040204" pitchFamily="34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700338" y="333375"/>
            <a:ext cx="321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3300"/>
                </a:solidFill>
                <a:latin typeface="Comic Sans MS" panose="030F0702030302020204" pitchFamily="66" charset="0"/>
              </a:rPr>
              <a:t>Status of physics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630738" y="5661025"/>
            <a:ext cx="44783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CC0000"/>
                </a:solidFill>
                <a:latin typeface="Tahoma" panose="020B0604030504040204" pitchFamily="34" charset="0"/>
              </a:rPr>
              <a:t>Albert Einstein (1879-1955)</a:t>
            </a:r>
          </a:p>
          <a:p>
            <a:pPr algn="ctr" eaLnBrk="1" hangingPunct="1"/>
            <a:r>
              <a:rPr kumimoji="1" lang="en-US" altLang="zh-CN" b="1">
                <a:solidFill>
                  <a:srgbClr val="000099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1921</a:t>
            </a:r>
          </a:p>
          <a:p>
            <a:pPr algn="ctr" eaLnBrk="1" hangingPunct="1"/>
            <a:endParaRPr kumimoji="1" lang="en-US" altLang="zh-CN" b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pic>
        <p:nvPicPr>
          <p:cNvPr id="25605" name="Picture 5" descr="ein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052513"/>
            <a:ext cx="33432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268413"/>
            <a:ext cx="4538663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1913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Bohr</a:t>
            </a:r>
            <a:r>
              <a:rPr lang="en-US" altLang="zh-CN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(age 28)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constructs a theory of atom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1921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Bohr Institute opened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     in </a:t>
            </a:r>
            <a:r>
              <a:rPr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Copenhagen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(Denmark)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It became a leading center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for quantum physics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(Pauli, Heisenberg, Dirac, …)  </a:t>
            </a:r>
            <a:b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</a:br>
            <a:endParaRPr lang="en-US" altLang="zh-CN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6627" name="Picture 3" descr="bohr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25538"/>
            <a:ext cx="32464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246688" y="5805488"/>
            <a:ext cx="389731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CC3300"/>
                </a:solidFill>
                <a:latin typeface="Tahoma" panose="020B0604030504040204" pitchFamily="34" charset="0"/>
              </a:rPr>
              <a:t>Niels </a:t>
            </a:r>
            <a:r>
              <a:rPr kumimoji="1" lang="en-US" altLang="zh-CN" b="1">
                <a:solidFill>
                  <a:srgbClr val="CC0000"/>
                </a:solidFill>
                <a:latin typeface="Tahoma" panose="020B0604030504040204" pitchFamily="34" charset="0"/>
              </a:rPr>
              <a:t>Bohr (1885-1962)</a:t>
            </a:r>
            <a:r>
              <a:rPr kumimoji="1" lang="en-US" altLang="zh-CN">
                <a:latin typeface="Tahoma" panose="020B0604030504040204" pitchFamily="34" charset="0"/>
              </a:rPr>
              <a:t> </a:t>
            </a:r>
          </a:p>
          <a:p>
            <a:pPr algn="ctr" eaLnBrk="1" hangingPunct="1"/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1922</a:t>
            </a:r>
          </a:p>
          <a:p>
            <a:pPr algn="ctr" eaLnBrk="1" hangingPunct="1"/>
            <a:endParaRPr kumimoji="1" lang="en-US" altLang="zh-CN">
              <a:latin typeface="Tahoma" panose="020B0604030504040204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00338" y="404813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3300"/>
                </a:solidFill>
                <a:latin typeface="Comic Sans MS" panose="030F0702030302020204" pitchFamily="66" charset="0"/>
              </a:rPr>
              <a:t>old quantum theory</a:t>
            </a:r>
          </a:p>
        </p:txBody>
      </p:sp>
      <p:sp>
        <p:nvSpPr>
          <p:cNvPr id="579590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01663" y="6245225"/>
            <a:ext cx="1162050" cy="423863"/>
          </a:xfrm>
          <a:prstGeom prst="rect">
            <a:avLst/>
          </a:prstGeom>
          <a:solidFill>
            <a:srgbClr val="006600"/>
          </a:solidFill>
          <a:ln w="57150" cmpd="thickThin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旧量子论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900113" y="188913"/>
            <a:ext cx="730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matrix formulation of quantum mechanics</a:t>
            </a:r>
          </a:p>
        </p:txBody>
      </p:sp>
      <p:pic>
        <p:nvPicPr>
          <p:cNvPr id="27651" name="Picture 3" descr="heisen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16113"/>
            <a:ext cx="2667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319588" y="5661025"/>
            <a:ext cx="45481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CC0000"/>
                </a:solidFill>
                <a:latin typeface="Tahoma" panose="020B0604030504040204" pitchFamily="34" charset="0"/>
              </a:rPr>
              <a:t>Werner Heisenberg (1901-1976)</a:t>
            </a:r>
          </a:p>
          <a:p>
            <a:pPr algn="ctr" eaLnBrk="1" hangingPunct="1"/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1932</a:t>
            </a:r>
            <a:r>
              <a:rPr kumimoji="1" lang="en-US" altLang="zh-CN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65760" y="765175"/>
            <a:ext cx="82125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1925</a:t>
            </a:r>
            <a:r>
              <a:rPr kumimoji="1" lang="en-US" altLang="zh-CN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  at Göttingen (Germany) </a:t>
            </a:r>
          </a:p>
          <a:p>
            <a:pPr algn="ctr" eaLnBrk="1" hangingPunct="1"/>
            <a:r>
              <a:rPr kumimoji="1" lang="en-US" altLang="zh-CN" sz="2000" dirty="0">
                <a:solidFill>
                  <a:srgbClr val="006600"/>
                </a:solidFill>
                <a:latin typeface="Comic Sans MS" panose="030F0702030302020204" pitchFamily="66" charset="0"/>
              </a:rPr>
              <a:t>M. Born (age 43)  W. Heisenberg (age 23)  P. Jordan (age 22)</a:t>
            </a:r>
            <a:r>
              <a:rPr kumimoji="1" lang="en-US" altLang="zh-CN" sz="2000" dirty="0">
                <a:latin typeface="Tahoma" panose="020B0604030504040204" pitchFamily="34" charset="0"/>
              </a:rPr>
              <a:t> </a:t>
            </a:r>
          </a:p>
        </p:txBody>
      </p:sp>
      <p:pic>
        <p:nvPicPr>
          <p:cNvPr id="27654" name="Picture 6" descr="bor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16113"/>
            <a:ext cx="25923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27063" y="5661025"/>
            <a:ext cx="32242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CC0000"/>
                </a:solidFill>
                <a:latin typeface="Tahoma" panose="020B0604030504040204" pitchFamily="34" charset="0"/>
              </a:rPr>
              <a:t>Max Born (1882-1970)</a:t>
            </a:r>
          </a:p>
          <a:p>
            <a:pPr algn="ctr" eaLnBrk="1" hangingPunct="1"/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1954</a:t>
            </a:r>
            <a:r>
              <a:rPr kumimoji="1" lang="en-US" altLang="zh-CN">
                <a:latin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539750" y="260350"/>
            <a:ext cx="72795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wavefunction formulation of quantum mechanics</a:t>
            </a:r>
          </a:p>
        </p:txBody>
      </p:sp>
      <p:pic>
        <p:nvPicPr>
          <p:cNvPr id="28675" name="Picture 3" descr="schro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08175"/>
            <a:ext cx="2463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775922" y="5489575"/>
            <a:ext cx="42498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rgbClr val="CC0000"/>
                </a:solidFill>
                <a:latin typeface="Tahoma" panose="020B0604030504040204" pitchFamily="34" charset="0"/>
              </a:rPr>
              <a:t>Erwin Schr</a:t>
            </a:r>
            <a:r>
              <a:rPr kumimoji="1" lang="en-US" altLang="zh-CN" sz="2000">
                <a:solidFill>
                  <a:srgbClr val="CC0000"/>
                </a:solidFill>
              </a:rPr>
              <a:t>ö</a:t>
            </a:r>
            <a:r>
              <a:rPr kumimoji="1" lang="en-US" altLang="zh-CN" sz="2000">
                <a:solidFill>
                  <a:srgbClr val="CC0000"/>
                </a:solidFill>
                <a:latin typeface="Tahoma" panose="020B0604030504040204" pitchFamily="34" charset="0"/>
              </a:rPr>
              <a:t>dinger (1887-1961)</a:t>
            </a:r>
          </a:p>
          <a:p>
            <a:pPr algn="ctr" eaLnBrk="1" hangingPunct="1">
              <a:spcBef>
                <a:spcPct val="15000"/>
              </a:spcBef>
            </a:pPr>
            <a:r>
              <a:rPr lang="en-US" altLang="zh-CN" sz="18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1933</a:t>
            </a:r>
            <a:r>
              <a:rPr kumimoji="1" lang="en-US" altLang="zh-CN" sz="20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765175"/>
            <a:ext cx="4572000" cy="9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</a:rPr>
              <a:t> 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</a:rPr>
              <a:t>1923 </a:t>
            </a:r>
            <a:r>
              <a:rPr lang="en-US" altLang="zh-CN" sz="2000">
                <a:solidFill>
                  <a:srgbClr val="006600"/>
                </a:solidFill>
                <a:latin typeface="Comic Sans MS" panose="030F0702030302020204" pitchFamily="66" charset="0"/>
              </a:rPr>
              <a:t>De Broglie (age 31)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mic Sans MS" panose="030F0702030302020204" pitchFamily="66" charset="0"/>
              </a:rPr>
              <a:t>matter has wave properties</a:t>
            </a:r>
          </a:p>
        </p:txBody>
      </p:sp>
      <p:pic>
        <p:nvPicPr>
          <p:cNvPr id="28678" name="Picture 6" descr="debr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8175"/>
            <a:ext cx="24352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24758" y="5489575"/>
            <a:ext cx="4044697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solidFill>
                  <a:srgbClr val="CC0000"/>
                </a:solidFill>
                <a:latin typeface="Tahoma" panose="020B0604030504040204" pitchFamily="34" charset="0"/>
              </a:rPr>
              <a:t>Louis de Broglie (1892-1987)</a:t>
            </a:r>
            <a:r>
              <a:rPr kumimoji="1" lang="en-US" altLang="zh-CN" sz="2000" dirty="0">
                <a:latin typeface="Tahoma" panose="020B0604030504040204" pitchFamily="34" charset="0"/>
              </a:rPr>
              <a:t>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altLang="zh-CN" sz="1800" b="1" dirty="0">
                <a:solidFill>
                  <a:srgbClr val="008080"/>
                </a:solidFill>
                <a:latin typeface="Comic Sans MS" panose="030F0702030302020204" pitchFamily="66" charset="0"/>
              </a:rPr>
              <a:t>Nobel Prize 1929</a:t>
            </a:r>
            <a:endParaRPr kumimoji="1" lang="en-US" altLang="zh-CN" sz="2000" dirty="0">
              <a:latin typeface="Tahoma" panose="020B0604030504040204" pitchFamily="34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267200" y="765175"/>
            <a:ext cx="5029200" cy="9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</a:rPr>
              <a:t> 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</a:rPr>
              <a:t>1926 </a:t>
            </a:r>
            <a:r>
              <a:rPr lang="en-US" altLang="zh-CN" sz="2000">
                <a:solidFill>
                  <a:srgbClr val="006600"/>
                </a:solidFill>
                <a:latin typeface="Comic Sans MS" panose="030F0702030302020204" pitchFamily="66" charset="0"/>
              </a:rPr>
              <a:t>Schrödinger (age 39)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00"/>
                </a:solidFill>
                <a:latin typeface="Comic Sans MS" panose="030F0702030302020204" pitchFamily="66" charset="0"/>
              </a:rPr>
              <a:t>Schrödinger equation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419600" y="993775"/>
            <a:ext cx="0" cy="55626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29468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0099"/>
                </a:solidFill>
                <a:latin typeface="Comic Sans MS" pitchFamily="66" charset="0"/>
              </a:rPr>
              <a:t>       1926</a:t>
            </a: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   Erwin Schrödinger in Austria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                  Carl Eckert (age 24) in America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Proved:   </a:t>
            </a:r>
            <a:r>
              <a:rPr kumimoji="1" lang="en-US" altLang="zh-CN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wave mechanics = matrix mechanics</a:t>
            </a: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   </a:t>
            </a:r>
            <a:r>
              <a:rPr kumimoji="1" lang="en-US" altLang="zh-CN" sz="2000">
                <a:solidFill>
                  <a:srgbClr val="000099"/>
                </a:solidFill>
                <a:latin typeface="Comic Sans MS" pitchFamily="66" charset="0"/>
              </a:rPr>
              <a:t>(Schrödinger and Heisenberg theories equivalent mathematically)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8080"/>
                </a:solidFill>
                <a:latin typeface="Comic Sans MS" pitchFamily="66" charset="0"/>
              </a:rPr>
              <a:t>Schrödinger's wave mechanics eventually became the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8080"/>
                </a:solidFill>
                <a:latin typeface="Comic Sans MS" pitchFamily="66" charset="0"/>
              </a:rPr>
              <a:t>method of choice, because it is less abstract and easier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8080"/>
                </a:solidFill>
                <a:latin typeface="Comic Sans MS" pitchFamily="66" charset="0"/>
              </a:rPr>
              <a:t>to understand than Heisenberg's matrix mechanics</a:t>
            </a:r>
          </a:p>
          <a:p>
            <a:pPr marL="457200" indent="-457200" eaLnBrk="1" hangingPunct="1">
              <a:defRPr/>
            </a:pPr>
            <a:endParaRPr kumimoji="1" lang="en-US" altLang="zh-CN">
              <a:solidFill>
                <a:srgbClr val="008080"/>
              </a:solidFill>
              <a:latin typeface="Comic Sans MS" pitchFamily="66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Neumann (mathematician) invented operator theory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8080"/>
                </a:solidFill>
                <a:latin typeface="Comic Sans MS" pitchFamily="66" charset="0"/>
              </a:rPr>
              <a:t>Largely because of his work (publish his book in 1932),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8080"/>
                </a:solidFill>
                <a:latin typeface="Comic Sans MS" pitchFamily="66" charset="0"/>
              </a:rPr>
              <a:t>quantum physics and operator theory can be viewed as </a:t>
            </a:r>
          </a:p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008080"/>
                </a:solidFill>
                <a:latin typeface="Comic Sans MS" pitchFamily="66" charset="0"/>
              </a:rPr>
              <a:t>two aspects of the same subject.</a:t>
            </a:r>
            <a:r>
              <a:rPr kumimoji="1" lang="en-US" altLang="zh-CN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pPr marL="457200" indent="-457200" eaLnBrk="1" hangingPunct="1">
              <a:defRPr/>
            </a:pPr>
            <a:endParaRPr kumimoji="1" lang="en-US" altLang="zh-CN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1187450" y="333375"/>
            <a:ext cx="6624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wave mechanics = matrix mechanics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232400" y="5414963"/>
            <a:ext cx="3309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CC0000"/>
                </a:solidFill>
                <a:latin typeface="Tahoma" panose="020B0604030504040204" pitchFamily="34" charset="0"/>
              </a:rPr>
              <a:t>Paul Dirac (1902-1984)</a:t>
            </a:r>
            <a:endParaRPr kumimoji="1" lang="en-US" altLang="zh-CN">
              <a:latin typeface="Tahoma" panose="020B0604030504040204" pitchFamily="34" charset="0"/>
            </a:endParaRPr>
          </a:p>
          <a:p>
            <a:pPr algn="ctr" eaLnBrk="1" hangingPunct="1"/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1933</a:t>
            </a:r>
            <a:endParaRPr kumimoji="1" lang="en-US" altLang="zh-CN">
              <a:latin typeface="Tahoma" panose="020B0604030504040204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65100" y="620713"/>
            <a:ext cx="417671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zh-CN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    1925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Pauli (age 25) </a:t>
            </a:r>
            <a:r>
              <a:rPr lang="en-US" altLang="zh-CN" sz="1800"/>
              <a:t>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Pauli exclusion principle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09550" y="5416550"/>
            <a:ext cx="3965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CC0000"/>
                </a:solidFill>
                <a:latin typeface="Tahoma" panose="020B0604030504040204" pitchFamily="34" charset="0"/>
              </a:rPr>
              <a:t>Wolfgang Pauli (1900-1958)</a:t>
            </a:r>
          </a:p>
          <a:p>
            <a:pPr algn="ctr" eaLnBrk="1" hangingPunct="1"/>
            <a:r>
              <a:rPr lang="en-US" altLang="zh-CN" sz="2000" b="1">
                <a:solidFill>
                  <a:srgbClr val="008080"/>
                </a:solidFill>
                <a:latin typeface="Comic Sans MS" panose="030F0702030302020204" pitchFamily="66" charset="0"/>
              </a:rPr>
              <a:t>Nobel Prize 1945</a:t>
            </a:r>
            <a:r>
              <a:rPr kumimoji="1" lang="en-US" altLang="zh-CN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38600" y="531813"/>
            <a:ext cx="54864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 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1928 </a:t>
            </a: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Dirac (age 26)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Dirac equation </a:t>
            </a:r>
            <a:r>
              <a:rPr lang="en-US" altLang="zh-CN" sz="2000">
                <a:solidFill>
                  <a:srgbClr val="006600"/>
                </a:solidFill>
                <a:latin typeface="Comic Sans MS" panose="030F0702030302020204" pitchFamily="66" charset="0"/>
              </a:rPr>
              <a:t>(quantum+relativity)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341813" y="765175"/>
            <a:ext cx="0" cy="55626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30727" name="Picture 7" descr="pau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911350"/>
            <a:ext cx="2468563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 descr="dir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11350"/>
            <a:ext cx="23733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0" y="914400"/>
            <a:ext cx="9144000" cy="4338638"/>
            <a:chOff x="0" y="563"/>
            <a:chExt cx="5760" cy="2733"/>
          </a:xfrm>
        </p:grpSpPr>
        <p:pic>
          <p:nvPicPr>
            <p:cNvPr id="31750" name="Picture 5" descr="solva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43"/>
            <a:stretch>
              <a:fillRect/>
            </a:stretch>
          </p:blipFill>
          <p:spPr bwMode="auto">
            <a:xfrm>
              <a:off x="0" y="563"/>
              <a:ext cx="5760" cy="2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1" name="Text Box 6"/>
            <p:cNvSpPr txBox="1">
              <a:spLocks noChangeArrowheads="1"/>
            </p:cNvSpPr>
            <p:nvPr/>
          </p:nvSpPr>
          <p:spPr bwMode="auto">
            <a:xfrm>
              <a:off x="1519" y="1957"/>
              <a:ext cx="5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D3D3D3"/>
                  </a:solidFill>
                  <a:latin typeface="Arial Black" panose="020B0A04020102020204" pitchFamily="34" charset="0"/>
                  <a:ea typeface="华文中宋" panose="02010600040101010101" pitchFamily="2" charset="-122"/>
                </a:rPr>
                <a:t>M. Curie</a:t>
              </a:r>
            </a:p>
          </p:txBody>
        </p:sp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3958" y="1964"/>
              <a:ext cx="5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D3D3D3"/>
                  </a:solidFill>
                  <a:latin typeface="Arial Black" panose="020B0A04020102020204" pitchFamily="34" charset="0"/>
                  <a:ea typeface="华文中宋" panose="02010600040101010101" pitchFamily="2" charset="-122"/>
                </a:rPr>
                <a:t>Lorentz</a:t>
              </a:r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156" y="1783"/>
              <a:ext cx="5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D3D3D3"/>
                  </a:solidFill>
                  <a:latin typeface="Arial Black" panose="020B0A04020102020204" pitchFamily="34" charset="0"/>
                  <a:ea typeface="华文中宋" panose="02010600040101010101" pitchFamily="2" charset="-122"/>
                </a:rPr>
                <a:t>Compton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200" y="1957"/>
              <a:ext cx="46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D3D3D3"/>
                  </a:solidFill>
                  <a:latin typeface="Arial Black" panose="020B0A04020102020204" pitchFamily="34" charset="0"/>
                  <a:ea typeface="华文中宋" panose="02010600040101010101" pitchFamily="2" charset="-122"/>
                </a:rPr>
                <a:t>Solvay</a:t>
              </a:r>
            </a:p>
          </p:txBody>
        </p:sp>
        <p:sp>
          <p:nvSpPr>
            <p:cNvPr id="31755" name="Text Box 10"/>
            <p:cNvSpPr txBox="1">
              <a:spLocks noChangeArrowheads="1"/>
            </p:cNvSpPr>
            <p:nvPr/>
          </p:nvSpPr>
          <p:spPr bwMode="auto">
            <a:xfrm>
              <a:off x="4916" y="1199"/>
              <a:ext cx="55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solidFill>
                    <a:srgbClr val="D3D3D3"/>
                  </a:solidFill>
                  <a:latin typeface="Arial Black" panose="020B0A04020102020204" pitchFamily="34" charset="0"/>
                  <a:ea typeface="华文中宋" panose="02010600040101010101" pitchFamily="2" charset="-122"/>
                </a:rPr>
                <a:t>Brillouin</a:t>
              </a:r>
            </a:p>
          </p:txBody>
        </p:sp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174" y="1103"/>
              <a:ext cx="3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200">
                  <a:latin typeface="Arial Black" panose="020B0A04020102020204" pitchFamily="34" charset="0"/>
                  <a:ea typeface="华文中宋" panose="02010600040101010101" pitchFamily="2" charset="-122"/>
                </a:rPr>
                <a:t>Deby</a:t>
              </a:r>
            </a:p>
          </p:txBody>
        </p:sp>
      </p:grpSp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1458913" y="24606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The 5th Solvay Conference</a:t>
            </a:r>
            <a:r>
              <a:rPr kumimoji="1" lang="en-US" altLang="zh-CN" sz="2800">
                <a:latin typeface="Comic Sans MS" pitchFamily="66" charset="0"/>
              </a:rPr>
              <a:t> </a:t>
            </a:r>
            <a:r>
              <a:rPr kumimoji="1" lang="en-US" altLang="zh-CN" sz="2800" b="1">
                <a:solidFill>
                  <a:srgbClr val="C02500"/>
                </a:solidFill>
                <a:latin typeface="Comic Sans MS" pitchFamily="66" charset="0"/>
              </a:rPr>
              <a:t>in 1927</a:t>
            </a:r>
          </a:p>
        </p:txBody>
      </p:sp>
      <p:pic>
        <p:nvPicPr>
          <p:cNvPr id="31748" name="图片 11" descr="6e8843f0d6f4c7d25b3015432146eec4_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0425"/>
            <a:ext cx="9144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68313" y="5626100"/>
            <a:ext cx="8402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i="1">
                <a:solidFill>
                  <a:srgbClr val="000099"/>
                </a:solidFill>
              </a:rPr>
              <a:t>Held in Belgium, </a:t>
            </a:r>
          </a:p>
          <a:p>
            <a:pPr algn="ctr" eaLnBrk="1" hangingPunct="1"/>
            <a:r>
              <a:rPr kumimoji="1" lang="en-US" altLang="zh-CN" i="1">
                <a:solidFill>
                  <a:srgbClr val="000099"/>
                </a:solidFill>
              </a:rPr>
              <a:t>the conference was attended by the world's most notable physicists </a:t>
            </a:r>
          </a:p>
          <a:p>
            <a:pPr algn="ctr" eaLnBrk="1" hangingPunct="1"/>
            <a:r>
              <a:rPr kumimoji="1" lang="en-US" altLang="zh-CN" i="1">
                <a:solidFill>
                  <a:srgbClr val="000099"/>
                </a:solidFill>
              </a:rPr>
              <a:t>to discuss the newly formulated quantum theory.</a:t>
            </a:r>
            <a:endParaRPr kumimoji="1"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0" y="806450"/>
            <a:ext cx="929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A number of scientists, including Schrödinger, de Broglie,</a:t>
            </a:r>
          </a:p>
          <a:p>
            <a:pPr eaLnBrk="1" hangingPunct="1"/>
            <a:r>
              <a:rPr kumimoji="1"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 and most prominently Einstein, remained unhappy with the </a:t>
            </a:r>
          </a:p>
          <a:p>
            <a:pPr eaLnBrk="1" hangingPunct="1"/>
            <a:r>
              <a:rPr kumimoji="1"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standard probabilistic interpretation of quantum mechanics.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0" y="606514"/>
            <a:ext cx="9144000" cy="1600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96900" y="2709863"/>
            <a:ext cx="7973658" cy="3194721"/>
          </a:xfrm>
          <a:prstGeom prst="rect">
            <a:avLst/>
          </a:prstGeom>
          <a:solidFill>
            <a:srgbClr val="99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800" dirty="0">
              <a:solidFill>
                <a:srgbClr val="80000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Comic Sans MS" panose="030F0702030302020204" pitchFamily="66" charset="0"/>
                <a:ea typeface="华文行楷" panose="02010800040101010101" pitchFamily="2" charset="-122"/>
              </a:rPr>
              <a:t>         </a:t>
            </a:r>
          </a:p>
          <a:p>
            <a:pPr eaLnBrk="1" hangingPunct="1"/>
            <a:r>
              <a:rPr kumimoji="1" lang="en-US" altLang="zh-CN" sz="2800" dirty="0">
                <a:latin typeface="Comic Sans MS" panose="030F0702030302020204" pitchFamily="66" charset="0"/>
                <a:ea typeface="华文行楷" panose="02010800040101010101" pitchFamily="2" charset="-122"/>
              </a:rPr>
              <a:t>"Anyone who has not been shocked by </a:t>
            </a:r>
          </a:p>
          <a:p>
            <a:pPr eaLnBrk="1" hangingPunct="1"/>
            <a:r>
              <a:rPr kumimoji="1" lang="en-US" altLang="zh-CN" sz="2800" dirty="0">
                <a:latin typeface="Comic Sans MS" panose="030F0702030302020204" pitchFamily="66" charset="0"/>
                <a:ea typeface="华文行楷" panose="02010800040101010101" pitchFamily="2" charset="-122"/>
              </a:rPr>
              <a:t>quantum physics has not understood it." </a:t>
            </a:r>
          </a:p>
          <a:p>
            <a:pPr eaLnBrk="1" hangingPunct="1"/>
            <a:endParaRPr kumimoji="1" lang="en-US" altLang="zh-CN" sz="28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  <a:p>
            <a:pPr eaLnBrk="1" hangingPunct="1"/>
            <a:r>
              <a:rPr kumimoji="1" lang="en-US" altLang="zh-CN" sz="2800" dirty="0">
                <a:latin typeface="Comic Sans MS" panose="030F0702030302020204" pitchFamily="66" charset="0"/>
                <a:ea typeface="华文行楷" panose="02010800040101010101" pitchFamily="2" charset="-122"/>
              </a:rPr>
              <a:t>                                   - Niels Bohr</a:t>
            </a:r>
          </a:p>
          <a:p>
            <a:pPr eaLnBrk="1" hangingPunct="1"/>
            <a:endParaRPr kumimoji="1" lang="en-US" altLang="zh-CN" sz="2800" dirty="0"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1000" y="1341438"/>
            <a:ext cx="8512175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It was applied to </a:t>
            </a:r>
            <a:r>
              <a:rPr kumimoji="1"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atoms</a:t>
            </a: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,</a:t>
            </a:r>
            <a:r>
              <a:rPr kumimoji="1"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 molecules</a:t>
            </a: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, and </a:t>
            </a:r>
            <a:r>
              <a:rPr kumimoji="1"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solids</a:t>
            </a: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.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It solved with ease the problem of helium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It was used to explain </a:t>
            </a:r>
            <a:r>
              <a:rPr kumimoji="1" lang="en-US" altLang="zh-CN">
                <a:solidFill>
                  <a:srgbClr val="CC3300"/>
                </a:solidFill>
                <a:latin typeface="Comic Sans MS" panose="030F0702030302020204" pitchFamily="66" charset="0"/>
              </a:rPr>
              <a:t>chemical bonding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It resolved various questions: structure of stars,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                                              nature of superconductors,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                                                 :                                    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>
                <a:solidFill>
                  <a:srgbClr val="006600"/>
                </a:solidFill>
                <a:latin typeface="Comic Sans MS" panose="030F0702030302020204" pitchFamily="66" charset="0"/>
              </a:rPr>
              <a:t>Even today it is being applied to new problems. </a:t>
            </a:r>
          </a:p>
        </p:txBody>
      </p:sp>
      <p:sp>
        <p:nvSpPr>
          <p:cNvPr id="586755" name="Rectangle 3"/>
          <p:cNvSpPr>
            <a:spLocks noChangeArrowheads="1"/>
          </p:cNvSpPr>
          <p:nvPr/>
        </p:nvSpPr>
        <p:spPr bwMode="auto">
          <a:xfrm>
            <a:off x="1258888" y="388938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applications of quantum mechanics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90513" y="5445125"/>
            <a:ext cx="8458200" cy="609600"/>
            <a:chOff x="240" y="3600"/>
            <a:chExt cx="5328" cy="384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40" y="3641"/>
              <a:ext cx="5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CC3300"/>
                  </a:solidFill>
                  <a:latin typeface="Comic Sans MS" panose="030F0702030302020204" pitchFamily="66" charset="0"/>
                </a:rPr>
                <a:t>Quantum mechanics has been tremendously successful !</a:t>
              </a:r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>
              <a:off x="240" y="3600"/>
              <a:ext cx="5328" cy="3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533400" y="4648200"/>
            <a:ext cx="7864475" cy="990600"/>
            <a:chOff x="334" y="2950"/>
            <a:chExt cx="4954" cy="624"/>
          </a:xfrm>
        </p:grpSpPr>
        <p:sp>
          <p:nvSpPr>
            <p:cNvPr id="16398" name="Rectangle 1027"/>
            <p:cNvSpPr>
              <a:spLocks noChangeArrowheads="1"/>
            </p:cNvSpPr>
            <p:nvPr/>
          </p:nvSpPr>
          <p:spPr bwMode="auto">
            <a:xfrm>
              <a:off x="334" y="2950"/>
              <a:ext cx="495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如果原子处在叠加态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,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在叠加态中，各个本征态以</a:t>
              </a:r>
            </a:p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一定的概率出现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16389" name="Object 1027"/>
            <p:cNvGraphicFramePr>
              <a:graphicFrameLocks noChangeAspect="1"/>
            </p:cNvGraphicFramePr>
            <p:nvPr/>
          </p:nvGraphicFramePr>
          <p:xfrm>
            <a:off x="2206" y="3258"/>
            <a:ext cx="148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920" imgH="215640" progId="Equation.3">
                    <p:embed/>
                  </p:oleObj>
                </mc:Choice>
                <mc:Fallback>
                  <p:oleObj name="Equation" r:id="rId2" imgW="1015920" imgH="215640" progId="Equation.3">
                    <p:embed/>
                    <p:pic>
                      <p:nvPicPr>
                        <p:cNvPr id="16389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3258"/>
                          <a:ext cx="148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29"/>
          <p:cNvGrpSpPr>
            <a:grpSpLocks/>
          </p:cNvGrpSpPr>
          <p:nvPr/>
        </p:nvGrpSpPr>
        <p:grpSpPr bwMode="auto">
          <a:xfrm>
            <a:off x="457200" y="5749925"/>
            <a:ext cx="8077200" cy="1031875"/>
            <a:chOff x="306" y="3526"/>
            <a:chExt cx="5088" cy="650"/>
          </a:xfrm>
        </p:grpSpPr>
        <p:sp>
          <p:nvSpPr>
            <p:cNvPr id="16397" name="Text Box 1030"/>
            <p:cNvSpPr txBox="1">
              <a:spLocks noChangeArrowheads="1"/>
            </p:cNvSpPr>
            <p:nvPr/>
          </p:nvSpPr>
          <p:spPr bwMode="auto">
            <a:xfrm>
              <a:off x="306" y="3526"/>
              <a:ext cx="5088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也叫</a:t>
              </a:r>
              <a:r>
                <a:rPr kumimoji="1" lang="zh-CN" altLang="en-US" sz="2800" b="1">
                  <a:solidFill>
                    <a:srgbClr val="CC3300"/>
                  </a:solidFill>
                  <a:latin typeface="宋体" panose="02010600030101010101" pitchFamily="2" charset="-122"/>
                </a:rPr>
                <a:t>非本征态，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处于该态粒子的能量没有确定的实验测量值与它对应，需求能量算符的平均值。</a:t>
              </a:r>
              <a:endParaRPr kumimoji="1" lang="zh-CN" altLang="en-US" sz="2800" b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6388" name="Object 1026"/>
            <p:cNvGraphicFramePr>
              <a:graphicFrameLocks noChangeAspect="1"/>
            </p:cNvGraphicFramePr>
            <p:nvPr/>
          </p:nvGraphicFramePr>
          <p:xfrm>
            <a:off x="336" y="3572"/>
            <a:ext cx="76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388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572"/>
                          <a:ext cx="76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5968" name="Object 1024"/>
          <p:cNvGraphicFramePr>
            <a:graphicFrameLocks noChangeAspect="1"/>
          </p:cNvGraphicFramePr>
          <p:nvPr/>
        </p:nvGraphicFramePr>
        <p:xfrm>
          <a:off x="609600" y="1219200"/>
          <a:ext cx="12144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457200" progId="Equation.DSMT4">
                  <p:embed/>
                </p:oleObj>
              </mc:Choice>
              <mc:Fallback>
                <p:oleObj name="Equation" r:id="rId6" imgW="558720" imgH="457200" progId="Equation.DSMT4">
                  <p:embed/>
                  <p:pic>
                    <p:nvPicPr>
                      <p:cNvPr id="59596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12144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69" name="Object 1025"/>
          <p:cNvGraphicFramePr>
            <a:graphicFrameLocks noChangeAspect="1"/>
          </p:cNvGraphicFramePr>
          <p:nvPr/>
        </p:nvGraphicFramePr>
        <p:xfrm>
          <a:off x="609600" y="2514600"/>
          <a:ext cx="12906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59596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12906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40" name="Text Box 1040"/>
          <p:cNvSpPr txBox="1">
            <a:spLocks noChangeArrowheads="1"/>
          </p:cNvSpPr>
          <p:nvPr/>
        </p:nvSpPr>
        <p:spPr bwMode="auto">
          <a:xfrm>
            <a:off x="228600" y="4572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二能级，两定态，基态和激发态，彼此正交归一，表示如下</a:t>
            </a:r>
          </a:p>
        </p:txBody>
      </p:sp>
      <p:sp>
        <p:nvSpPr>
          <p:cNvPr id="589841" name="Text Box 1041"/>
          <p:cNvSpPr txBox="1">
            <a:spLocks noChangeArrowheads="1"/>
          </p:cNvSpPr>
          <p:nvPr/>
        </p:nvSpPr>
        <p:spPr bwMode="auto">
          <a:xfrm>
            <a:off x="1981200" y="1447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完全处于第一个定态</a:t>
            </a:r>
          </a:p>
        </p:txBody>
      </p:sp>
      <p:sp>
        <p:nvSpPr>
          <p:cNvPr id="589842" name="Text Box 1042"/>
          <p:cNvSpPr txBox="1">
            <a:spLocks noChangeArrowheads="1"/>
          </p:cNvSpPr>
          <p:nvPr/>
        </p:nvSpPr>
        <p:spPr bwMode="auto">
          <a:xfrm>
            <a:off x="2057400" y="2743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完全处于第二个定态</a:t>
            </a:r>
          </a:p>
        </p:txBody>
      </p:sp>
      <p:sp>
        <p:nvSpPr>
          <p:cNvPr id="589843" name="Text Box 1043"/>
          <p:cNvSpPr txBox="1">
            <a:spLocks noChangeArrowheads="1"/>
          </p:cNvSpPr>
          <p:nvPr/>
        </p:nvSpPr>
        <p:spPr bwMode="auto">
          <a:xfrm>
            <a:off x="4800600" y="20574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两个定态作为态矢量的基矢</a:t>
            </a:r>
          </a:p>
        </p:txBody>
      </p:sp>
      <p:sp>
        <p:nvSpPr>
          <p:cNvPr id="589844" name="Text Box 1044"/>
          <p:cNvSpPr txBox="1">
            <a:spLocks noChangeArrowheads="1"/>
          </p:cNvSpPr>
          <p:nvPr/>
        </p:nvSpPr>
        <p:spPr bwMode="auto">
          <a:xfrm>
            <a:off x="457200" y="38100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思考，如何理解波函数表达式中的</a:t>
            </a:r>
            <a:r>
              <a:rPr lang="zh-CN" altLang="en-US" b="1">
                <a:solidFill>
                  <a:srgbClr val="FF0000"/>
                </a:solidFill>
              </a:rPr>
              <a:t>态指标</a:t>
            </a:r>
            <a:r>
              <a:rPr lang="zh-CN" altLang="en-US" b="1">
                <a:solidFill>
                  <a:schemeClr val="accent2"/>
                </a:solidFill>
              </a:rPr>
              <a:t>，基矢和</a:t>
            </a:r>
            <a:r>
              <a:rPr lang="zh-CN" altLang="en-US" b="1">
                <a:solidFill>
                  <a:srgbClr val="FF0000"/>
                </a:solidFill>
              </a:rPr>
              <a:t>态矢量</a:t>
            </a:r>
            <a:r>
              <a:rPr lang="zh-CN" altLang="en-US" b="1">
                <a:solidFill>
                  <a:schemeClr val="accent2"/>
                </a:solidFill>
              </a:rPr>
              <a:t>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5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5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40" grpId="0" autoUpdateAnimBg="0"/>
      <p:bldP spid="589841" grpId="0" autoUpdateAnimBg="0"/>
      <p:bldP spid="589842" grpId="0" autoUpdateAnimBg="0"/>
      <p:bldP spid="589843" grpId="0" autoUpdateAnimBg="0"/>
      <p:bldP spid="5898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514350" y="2336800"/>
            <a:ext cx="85502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</a:rPr>
              <a:t>     </a:t>
            </a:r>
            <a:r>
              <a:rPr kumimoji="1" lang="zh-CN" altLang="en-US" sz="2800" b="1">
                <a:solidFill>
                  <a:schemeClr val="accent2"/>
                </a:solidFill>
              </a:rPr>
              <a:t>在</a:t>
            </a:r>
            <a:r>
              <a:rPr kumimoji="1" lang="zh-CN" altLang="en-US" sz="2800" b="1">
                <a:solidFill>
                  <a:srgbClr val="339966"/>
                </a:solidFill>
              </a:rPr>
              <a:t>经典力学</a:t>
            </a:r>
            <a:r>
              <a:rPr kumimoji="1" lang="zh-CN" altLang="en-US" sz="2800" b="1">
                <a:solidFill>
                  <a:schemeClr val="accent2"/>
                </a:solidFill>
              </a:rPr>
              <a:t>中，物体的运动满足</a:t>
            </a:r>
            <a:r>
              <a:rPr kumimoji="1" lang="zh-CN" altLang="en-US" sz="2800" b="1" u="sng">
                <a:solidFill>
                  <a:srgbClr val="009900"/>
                </a:solidFill>
              </a:rPr>
              <a:t>牛顿定律</a:t>
            </a:r>
            <a:r>
              <a:rPr kumimoji="1" lang="zh-CN" altLang="en-US" sz="2800" b="1">
                <a:solidFill>
                  <a:schemeClr val="accent2"/>
                </a:solidFill>
              </a:rPr>
              <a:t>，它给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出了物体运动状态随时间的变化规律。</a:t>
            </a:r>
          </a:p>
        </p:txBody>
      </p:sp>
      <p:sp>
        <p:nvSpPr>
          <p:cNvPr id="563203" name="Text Box 3"/>
          <p:cNvSpPr txBox="1">
            <a:spLocks noChangeArrowheads="1"/>
          </p:cNvSpPr>
          <p:nvPr/>
        </p:nvSpPr>
        <p:spPr bwMode="auto">
          <a:xfrm>
            <a:off x="395288" y="3614738"/>
            <a:ext cx="8305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accent2"/>
                </a:solidFill>
              </a:rPr>
              <a:t>       </a:t>
            </a:r>
            <a:r>
              <a:rPr kumimoji="1" lang="zh-CN" altLang="en-US" sz="2800" b="1">
                <a:solidFill>
                  <a:schemeClr val="accent2"/>
                </a:solidFill>
              </a:rPr>
              <a:t>在</a:t>
            </a:r>
            <a:r>
              <a:rPr kumimoji="1" lang="zh-CN" altLang="en-US" sz="2800" b="1">
                <a:solidFill>
                  <a:srgbClr val="CC3300"/>
                </a:solidFill>
              </a:rPr>
              <a:t>量子力学</a:t>
            </a:r>
            <a:r>
              <a:rPr kumimoji="1" lang="zh-CN" altLang="en-US" sz="2800" b="1">
                <a:solidFill>
                  <a:schemeClr val="accent2"/>
                </a:solidFill>
              </a:rPr>
              <a:t>中，微观粒子的运动规律用</a:t>
            </a:r>
            <a:r>
              <a:rPr kumimoji="1" lang="zh-CN" altLang="en-US" sz="2800" b="1" u="sng">
                <a:solidFill>
                  <a:srgbClr val="CC3300"/>
                </a:solidFill>
              </a:rPr>
              <a:t>薛定谔方程</a:t>
            </a:r>
            <a:r>
              <a:rPr kumimoji="1" lang="zh-CN" altLang="en-US" sz="2800" b="1">
                <a:solidFill>
                  <a:schemeClr val="accent2"/>
                </a:solidFill>
              </a:rPr>
              <a:t>描述。所谓微观粒子的运动规律</a:t>
            </a:r>
            <a:r>
              <a:rPr kumimoji="1" lang="en-US" altLang="zh-CN" sz="2800" b="1">
                <a:solidFill>
                  <a:schemeClr val="accent2"/>
                </a:solidFill>
              </a:rPr>
              <a:t>,  </a:t>
            </a:r>
            <a:r>
              <a:rPr kumimoji="1" lang="zh-CN" altLang="en-US" sz="2800" b="1">
                <a:solidFill>
                  <a:schemeClr val="accent2"/>
                </a:solidFill>
              </a:rPr>
              <a:t>也就是波函数 </a:t>
            </a:r>
            <a:r>
              <a:rPr kumimoji="1" lang="en-US" altLang="zh-CN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ψ </a:t>
            </a:r>
            <a:r>
              <a:rPr kumimoji="1" lang="zh-CN" altLang="en-US" sz="2800" b="1">
                <a:solidFill>
                  <a:schemeClr val="accent2"/>
                </a:solidFill>
              </a:rPr>
              <a:t>随时间的变化规律。</a:t>
            </a: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395288" y="152400"/>
            <a:ext cx="84597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3333CC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A50021"/>
                </a:solidFill>
                <a:latin typeface="宋体" panose="02010600030101010101" pitchFamily="2" charset="-122"/>
              </a:rPr>
              <a:t>玻恩的统计观点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解释了微观粒子波动性和粒子性之间的关系，但是并没有说明波函数是如何随时间变化的，我们还需要知道</a:t>
            </a:r>
            <a:r>
              <a:rPr lang="zh-CN" altLang="en-US" sz="2800" b="1">
                <a:solidFill>
                  <a:srgbClr val="009900"/>
                </a:solidFill>
                <a:latin typeface="宋体" panose="02010600030101010101" pitchFamily="2" charset="-122"/>
              </a:rPr>
              <a:t>微观粒子的运动遵循什么样的规律？</a:t>
            </a:r>
          </a:p>
        </p:txBody>
      </p:sp>
      <p:sp>
        <p:nvSpPr>
          <p:cNvPr id="563205" name="Rectangle 5"/>
          <p:cNvSpPr>
            <a:spLocks noChangeArrowheads="1"/>
          </p:cNvSpPr>
          <p:nvPr/>
        </p:nvSpPr>
        <p:spPr bwMode="auto">
          <a:xfrm>
            <a:off x="533400" y="5334000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CC3300"/>
                </a:solidFill>
              </a:rPr>
              <a:t>        </a:t>
            </a:r>
            <a:r>
              <a:rPr kumimoji="1" lang="zh-CN" altLang="en-US" sz="2800" b="1">
                <a:solidFill>
                  <a:srgbClr val="CC3300"/>
                </a:solidFill>
              </a:rPr>
              <a:t>薛定谔方程是量子力学的基本方程，在量子力学中的地位就相当于经典力学中牛顿方程的地位</a:t>
            </a:r>
            <a:r>
              <a:rPr kumimoji="1" lang="zh-CN" altLang="en-US" sz="2800" b="1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2" grpId="0" autoUpdateAnimBg="0"/>
      <p:bldP spid="563203" grpId="0" autoUpdateAnimBg="0"/>
      <p:bldP spid="563204" grpId="0" autoUpdateAnimBg="0"/>
      <p:bldP spid="56320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457200" y="1905000"/>
            <a:ext cx="7924800" cy="1057275"/>
            <a:chOff x="0" y="1392"/>
            <a:chExt cx="4992" cy="666"/>
          </a:xfrm>
        </p:grpSpPr>
        <p:graphicFrame>
          <p:nvGraphicFramePr>
            <p:cNvPr id="17414" name="Object 2052"/>
            <p:cNvGraphicFramePr>
              <a:graphicFrameLocks noChangeAspect="1"/>
            </p:cNvGraphicFramePr>
            <p:nvPr/>
          </p:nvGraphicFramePr>
          <p:xfrm>
            <a:off x="2784" y="1469"/>
            <a:ext cx="456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3800" imgH="279360" progId="Equation.DSMT4">
                    <p:embed/>
                  </p:oleObj>
                </mc:Choice>
                <mc:Fallback>
                  <p:oleObj name="Equation" r:id="rId2" imgW="253800" imgH="279360" progId="Equation.DSMT4">
                    <p:embed/>
                    <p:pic>
                      <p:nvPicPr>
                        <p:cNvPr id="17414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469"/>
                          <a:ext cx="456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Rectangle 1028"/>
            <p:cNvSpPr>
              <a:spLocks noChangeArrowheads="1"/>
            </p:cNvSpPr>
            <p:nvPr/>
          </p:nvSpPr>
          <p:spPr bwMode="auto">
            <a:xfrm>
              <a:off x="0" y="1593"/>
              <a:ext cx="2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上述叠加态表示原子以概率</a:t>
              </a:r>
            </a:p>
          </p:txBody>
        </p:sp>
        <p:sp>
          <p:nvSpPr>
            <p:cNvPr id="17427" name="Rectangle 1030"/>
            <p:cNvSpPr>
              <a:spLocks noChangeArrowheads="1"/>
            </p:cNvSpPr>
            <p:nvPr/>
          </p:nvSpPr>
          <p:spPr bwMode="auto">
            <a:xfrm>
              <a:off x="3120" y="1584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处在基态</a:t>
              </a:r>
            </a:p>
          </p:txBody>
        </p:sp>
        <p:graphicFrame>
          <p:nvGraphicFramePr>
            <p:cNvPr id="17415" name="Object 2053"/>
            <p:cNvGraphicFramePr>
              <a:graphicFrameLocks noChangeAspect="1"/>
            </p:cNvGraphicFramePr>
            <p:nvPr/>
          </p:nvGraphicFramePr>
          <p:xfrm>
            <a:off x="4176" y="1392"/>
            <a:ext cx="81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8720" imgH="457200" progId="Equation.3">
                    <p:embed/>
                  </p:oleObj>
                </mc:Choice>
                <mc:Fallback>
                  <p:oleObj name="Equation" r:id="rId4" imgW="558720" imgH="457200" progId="Equation.3">
                    <p:embed/>
                    <p:pic>
                      <p:nvPicPr>
                        <p:cNvPr id="17415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92"/>
                          <a:ext cx="816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48"/>
          <p:cNvGrpSpPr>
            <a:grpSpLocks/>
          </p:cNvGrpSpPr>
          <p:nvPr/>
        </p:nvGrpSpPr>
        <p:grpSpPr bwMode="auto">
          <a:xfrm>
            <a:off x="990600" y="3101975"/>
            <a:ext cx="6394450" cy="1089025"/>
            <a:chOff x="48" y="2016"/>
            <a:chExt cx="4028" cy="686"/>
          </a:xfrm>
        </p:grpSpPr>
        <p:graphicFrame>
          <p:nvGraphicFramePr>
            <p:cNvPr id="17412" name="Object 2050"/>
            <p:cNvGraphicFramePr>
              <a:graphicFrameLocks noChangeAspect="1"/>
            </p:cNvGraphicFramePr>
            <p:nvPr/>
          </p:nvGraphicFramePr>
          <p:xfrm>
            <a:off x="1296" y="2064"/>
            <a:ext cx="50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279360" progId="Equation.DSMT4">
                    <p:embed/>
                  </p:oleObj>
                </mc:Choice>
                <mc:Fallback>
                  <p:oleObj name="Equation" r:id="rId6" imgW="266400" imgH="279360" progId="Equation.DSMT4">
                    <p:embed/>
                    <p:pic>
                      <p:nvPicPr>
                        <p:cNvPr id="17412" name="Object 2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064"/>
                          <a:ext cx="50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Rectangle 1034"/>
            <p:cNvSpPr>
              <a:spLocks noChangeArrowheads="1"/>
            </p:cNvSpPr>
            <p:nvPr/>
          </p:nvSpPr>
          <p:spPr bwMode="auto">
            <a:xfrm>
              <a:off x="48" y="2169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同时以概率</a:t>
              </a:r>
            </a:p>
          </p:txBody>
        </p:sp>
        <p:sp>
          <p:nvSpPr>
            <p:cNvPr id="17425" name="Rectangle 1036"/>
            <p:cNvSpPr>
              <a:spLocks noChangeArrowheads="1"/>
            </p:cNvSpPr>
            <p:nvPr/>
          </p:nvSpPr>
          <p:spPr bwMode="auto">
            <a:xfrm>
              <a:off x="1920" y="218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处在激发态</a:t>
              </a:r>
            </a:p>
          </p:txBody>
        </p:sp>
        <p:graphicFrame>
          <p:nvGraphicFramePr>
            <p:cNvPr id="17413" name="Object 2051"/>
            <p:cNvGraphicFramePr>
              <a:graphicFrameLocks noChangeAspect="1"/>
            </p:cNvGraphicFramePr>
            <p:nvPr/>
          </p:nvGraphicFramePr>
          <p:xfrm>
            <a:off x="3216" y="2016"/>
            <a:ext cx="860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1320" imgH="457200" progId="Equation.3">
                    <p:embed/>
                  </p:oleObj>
                </mc:Choice>
                <mc:Fallback>
                  <p:oleObj name="Equation" r:id="rId8" imgW="571320" imgH="457200" progId="Equation.3">
                    <p:embed/>
                    <p:pic>
                      <p:nvPicPr>
                        <p:cNvPr id="17413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16"/>
                          <a:ext cx="860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1406" name="Rectangle 1038"/>
          <p:cNvSpPr>
            <a:spLocks noChangeArrowheads="1"/>
          </p:cNvSpPr>
          <p:nvPr/>
        </p:nvSpPr>
        <p:spPr bwMode="auto">
          <a:xfrm>
            <a:off x="381000" y="4343400"/>
            <a:ext cx="845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基态和激发态构成二能级原子状态的一组矢量空间的基矢，也叫能量本征态。二能级原子的任一其他的态可以按这基矢展开。</a:t>
            </a:r>
          </a:p>
        </p:txBody>
      </p:sp>
      <p:grpSp>
        <p:nvGrpSpPr>
          <p:cNvPr id="4" name="Group 1039"/>
          <p:cNvGrpSpPr>
            <a:grpSpLocks/>
          </p:cNvGrpSpPr>
          <p:nvPr/>
        </p:nvGrpSpPr>
        <p:grpSpPr bwMode="auto">
          <a:xfrm>
            <a:off x="609600" y="304800"/>
            <a:ext cx="7497763" cy="1158875"/>
            <a:chOff x="384" y="192"/>
            <a:chExt cx="4723" cy="730"/>
          </a:xfrm>
        </p:grpSpPr>
        <p:graphicFrame>
          <p:nvGraphicFramePr>
            <p:cNvPr id="17411" name="Object 2049"/>
            <p:cNvGraphicFramePr>
              <a:graphicFrameLocks noChangeAspect="1"/>
            </p:cNvGraphicFramePr>
            <p:nvPr/>
          </p:nvGraphicFramePr>
          <p:xfrm>
            <a:off x="4204" y="192"/>
            <a:ext cx="903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96880" imgH="482400" progId="Equation.3">
                    <p:embed/>
                  </p:oleObj>
                </mc:Choice>
                <mc:Fallback>
                  <p:oleObj name="Equation" r:id="rId10" imgW="596880" imgH="482400" progId="Equation.3">
                    <p:embed/>
                    <p:pic>
                      <p:nvPicPr>
                        <p:cNvPr id="17411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192"/>
                          <a:ext cx="903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Text Box 1041"/>
            <p:cNvSpPr txBox="1">
              <a:spLocks noChangeArrowheads="1"/>
            </p:cNvSpPr>
            <p:nvPr/>
          </p:nvSpPr>
          <p:spPr bwMode="auto">
            <a:xfrm>
              <a:off x="614" y="31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7423" name="Rectangle 1042"/>
            <p:cNvSpPr>
              <a:spLocks noChangeArrowheads="1"/>
            </p:cNvSpPr>
            <p:nvPr/>
          </p:nvSpPr>
          <p:spPr bwMode="auto">
            <a:xfrm>
              <a:off x="384" y="336"/>
              <a:ext cx="3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一般来说，二能级原子，任一状态为</a:t>
              </a:r>
            </a:p>
          </p:txBody>
        </p:sp>
      </p:grpSp>
      <p:grpSp>
        <p:nvGrpSpPr>
          <p:cNvPr id="5" name="Group 1046"/>
          <p:cNvGrpSpPr>
            <a:grpSpLocks/>
          </p:cNvGrpSpPr>
          <p:nvPr/>
        </p:nvGrpSpPr>
        <p:grpSpPr bwMode="auto">
          <a:xfrm>
            <a:off x="609600" y="1295400"/>
            <a:ext cx="4572000" cy="731838"/>
            <a:chOff x="192" y="816"/>
            <a:chExt cx="2880" cy="461"/>
          </a:xfrm>
        </p:grpSpPr>
        <p:graphicFrame>
          <p:nvGraphicFramePr>
            <p:cNvPr id="17410" name="Object 2048"/>
            <p:cNvGraphicFramePr>
              <a:graphicFrameLocks noChangeAspect="1"/>
            </p:cNvGraphicFramePr>
            <p:nvPr/>
          </p:nvGraphicFramePr>
          <p:xfrm>
            <a:off x="1536" y="816"/>
            <a:ext cx="1536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520" imgH="279360" progId="Equation.DSMT4">
                    <p:embed/>
                  </p:oleObj>
                </mc:Choice>
                <mc:Fallback>
                  <p:oleObj name="Equation" r:id="rId12" imgW="812520" imgH="279360" progId="Equation.DSMT4">
                    <p:embed/>
                    <p:pic>
                      <p:nvPicPr>
                        <p:cNvPr id="17410" name="Object 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816"/>
                          <a:ext cx="1536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045"/>
            <p:cNvSpPr>
              <a:spLocks noChangeArrowheads="1"/>
            </p:cNvSpPr>
            <p:nvPr/>
          </p:nvSpPr>
          <p:spPr bwMode="auto">
            <a:xfrm>
              <a:off x="192" y="912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归一性要求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49"/>
          <p:cNvSpPr txBox="1">
            <a:spLocks noChangeArrowheads="1"/>
          </p:cNvSpPr>
          <p:nvPr/>
        </p:nvSpPr>
        <p:spPr bwMode="auto">
          <a:xfrm>
            <a:off x="357188" y="5715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事实上，不仅仅是能量算符，任何一个算符的本征态都是一组正交完备集，可以作为基矢来表达所有算符的本征态矢量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357313" y="2143125"/>
            <a:ext cx="5857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态矢量作用何在？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2938" y="3357563"/>
            <a:ext cx="757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求</a:t>
            </a:r>
            <a:r>
              <a:rPr lang="en-US" altLang="zh-CN" sz="2800" b="1">
                <a:solidFill>
                  <a:schemeClr val="accent2"/>
                </a:solidFill>
              </a:rPr>
              <a:t>F</a:t>
            </a:r>
            <a:r>
              <a:rPr lang="zh-CN" altLang="en-US" sz="2800" b="1">
                <a:solidFill>
                  <a:schemeClr val="accent2"/>
                </a:solidFill>
              </a:rPr>
              <a:t>的本征方程！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14375" y="4214813"/>
            <a:ext cx="728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用</a:t>
            </a:r>
            <a:r>
              <a:rPr lang="en-US" altLang="zh-CN" sz="2800" b="1">
                <a:solidFill>
                  <a:schemeClr val="accent2"/>
                </a:solidFill>
              </a:rPr>
              <a:t>H</a:t>
            </a:r>
            <a:r>
              <a:rPr lang="zh-CN" altLang="en-US" sz="2800" b="1">
                <a:solidFill>
                  <a:schemeClr val="accent2"/>
                </a:solidFill>
              </a:rPr>
              <a:t>的本征矢作为基矢来表示的本征方程！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4375" y="51435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矩阵表示，表象变换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0" y="642247"/>
            <a:ext cx="48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第二十四次作业：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172142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第三章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from 3-1 to 3-10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39" y="4011012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ea typeface="微软雅黑" panose="020B0503020204020204" pitchFamily="34" charset="-122"/>
              </a:rPr>
              <a:t>SPOC2</a:t>
            </a:r>
            <a:r>
              <a:rPr lang="zh-CN" altLang="en-US" sz="3600" dirty="0">
                <a:ea typeface="微软雅黑" panose="020B0503020204020204" pitchFamily="34" charset="-122"/>
              </a:rPr>
              <a:t>第三、四周单元测试和作业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40" y="2866217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26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B9E19-33D3-20BC-60E4-98CFB8BE44D5}"/>
              </a:ext>
            </a:extLst>
          </p:cNvPr>
          <p:cNvSpPr txBox="1"/>
          <p:nvPr/>
        </p:nvSpPr>
        <p:spPr>
          <a:xfrm>
            <a:off x="142039" y="52113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ea typeface="微软雅黑" panose="020B0503020204020204" pitchFamily="34" charset="-122"/>
              </a:rPr>
              <a:t>SPOC2</a:t>
            </a:r>
            <a:r>
              <a:rPr lang="zh-CN" altLang="en-US" sz="3600" dirty="0">
                <a:ea typeface="微软雅黑" panose="020B0503020204020204" pitchFamily="34" charset="-122"/>
              </a:rPr>
              <a:t>期末考试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(2025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3398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9900"/>
                </a:solidFill>
              </a:rPr>
              <a:t>薛定谔方程的诞生：</a:t>
            </a:r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95288" y="1560513"/>
            <a:ext cx="39481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德布罗意论文寄送到维也纳大学，德拜命中年讲师薛定谔解读该论文</a:t>
            </a:r>
          </a:p>
        </p:txBody>
      </p:sp>
      <p:sp>
        <p:nvSpPr>
          <p:cNvPr id="564228" name="Text Box 4"/>
          <p:cNvSpPr txBox="1">
            <a:spLocks noChangeArrowheads="1"/>
          </p:cNvSpPr>
          <p:nvPr/>
        </p:nvSpPr>
        <p:spPr bwMode="auto">
          <a:xfrm>
            <a:off x="395536" y="5043488"/>
            <a:ext cx="799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德拜</a:t>
            </a:r>
            <a:r>
              <a:rPr kumimoji="1" lang="en-US" altLang="zh-CN" sz="2800" b="1">
                <a:solidFill>
                  <a:schemeClr val="accent2"/>
                </a:solidFill>
              </a:rPr>
              <a:t>:“</a:t>
            </a:r>
            <a:r>
              <a:rPr kumimoji="1" lang="zh-CN" altLang="en-US" sz="2800" b="1">
                <a:solidFill>
                  <a:srgbClr val="CC3300"/>
                </a:solidFill>
              </a:rPr>
              <a:t>既然是波，总应该有一个波动方程</a:t>
            </a:r>
            <a:r>
              <a:rPr kumimoji="1" lang="zh-CN" altLang="en-US" sz="2800" b="1">
                <a:solidFill>
                  <a:schemeClr val="accent2"/>
                </a:solidFill>
              </a:rPr>
              <a:t>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533400"/>
            <a:ext cx="4171950" cy="2598738"/>
            <a:chOff x="2880" y="1099"/>
            <a:chExt cx="2628" cy="1637"/>
          </a:xfrm>
        </p:grpSpPr>
        <p:graphicFrame>
          <p:nvGraphicFramePr>
            <p:cNvPr id="1026" name="Object 0"/>
            <p:cNvGraphicFramePr>
              <a:graphicFrameLocks noChangeAspect="1"/>
            </p:cNvGraphicFramePr>
            <p:nvPr/>
          </p:nvGraphicFramePr>
          <p:xfrm>
            <a:off x="2880" y="1195"/>
            <a:ext cx="1824" cy="1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6201720" imgH="5238000" progId="MS_ClipArt_Gallery.2">
                    <p:embed/>
                  </p:oleObj>
                </mc:Choice>
                <mc:Fallback>
                  <p:oleObj name="剪辑" r:id="rId2" imgW="6201720" imgH="5238000" progId="MS_ClipArt_Gallery.2">
                    <p:embed/>
                    <p:pic>
                      <p:nvPicPr>
                        <p:cNvPr id="1026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95"/>
                          <a:ext cx="1824" cy="1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"/>
            <p:cNvGraphicFramePr>
              <a:graphicFrameLocks noChangeAspect="1"/>
            </p:cNvGraphicFramePr>
            <p:nvPr/>
          </p:nvGraphicFramePr>
          <p:xfrm>
            <a:off x="4704" y="1099"/>
            <a:ext cx="804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2573280" imgH="5222520" progId="MS_ClipArt_Gallery.2">
                    <p:embed/>
                  </p:oleObj>
                </mc:Choice>
                <mc:Fallback>
                  <p:oleObj name="剪辑" r:id="rId4" imgW="2573280" imgH="5222520" progId="MS_ClipArt_Gallery.2">
                    <p:embed/>
                    <p:pic>
                      <p:nvPicPr>
                        <p:cNvPr id="1027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099"/>
                          <a:ext cx="804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67200" y="1501775"/>
            <a:ext cx="5486400" cy="2384425"/>
            <a:chOff x="5664" y="1714"/>
            <a:chExt cx="3456" cy="1502"/>
          </a:xfrm>
        </p:grpSpPr>
        <p:sp>
          <p:nvSpPr>
            <p:cNvPr id="1035" name="Text Box 9"/>
            <p:cNvSpPr txBox="1">
              <a:spLocks noChangeArrowheads="1"/>
            </p:cNvSpPr>
            <p:nvPr/>
          </p:nvSpPr>
          <p:spPr bwMode="auto">
            <a:xfrm>
              <a:off x="7056" y="2774"/>
              <a:ext cx="20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CC00"/>
                  </a:solidFill>
                </a:rPr>
                <a:t>瑞士联邦工业大学</a:t>
              </a:r>
            </a:p>
            <a:p>
              <a:pPr eaLnBrk="1" hangingPunct="1"/>
              <a:r>
                <a:rPr kumimoji="1" lang="zh-CN" altLang="en-US" sz="2000" b="1">
                  <a:solidFill>
                    <a:srgbClr val="00CC00"/>
                  </a:solidFill>
                </a:rPr>
                <a:t>物理讨论会（</a:t>
              </a:r>
              <a:r>
                <a:rPr kumimoji="1" lang="en-US" altLang="zh-CN" sz="2000" b="1">
                  <a:solidFill>
                    <a:srgbClr val="00CC00"/>
                  </a:solidFill>
                </a:rPr>
                <a:t>1926</a:t>
              </a:r>
              <a:r>
                <a:rPr kumimoji="1" lang="zh-CN" altLang="en-US" sz="2000" b="1">
                  <a:solidFill>
                    <a:srgbClr val="00CC00"/>
                  </a:solidFill>
                </a:rPr>
                <a:t>）</a:t>
              </a:r>
            </a:p>
          </p:txBody>
        </p:sp>
        <p:grpSp>
          <p:nvGrpSpPr>
            <p:cNvPr id="1036" name="Group 10"/>
            <p:cNvGrpSpPr>
              <a:grpSpLocks/>
            </p:cNvGrpSpPr>
            <p:nvPr/>
          </p:nvGrpSpPr>
          <p:grpSpPr bwMode="auto">
            <a:xfrm>
              <a:off x="5664" y="1714"/>
              <a:ext cx="2773" cy="969"/>
              <a:chOff x="2666" y="2919"/>
              <a:chExt cx="2773" cy="969"/>
            </a:xfrm>
          </p:grpSpPr>
          <p:sp>
            <p:nvSpPr>
              <p:cNvPr id="1037" name="Text Box 11"/>
              <p:cNvSpPr txBox="1">
                <a:spLocks noChangeArrowheads="1"/>
              </p:cNvSpPr>
              <p:nvPr/>
            </p:nvSpPr>
            <p:spPr bwMode="auto">
              <a:xfrm>
                <a:off x="5098" y="2919"/>
                <a:ext cx="341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CC00"/>
                    </a:solidFill>
                  </a:rPr>
                  <a:t>德</a:t>
                </a:r>
              </a:p>
              <a:p>
                <a:pPr eaLnBrk="1" hangingPunct="1"/>
                <a:r>
                  <a:rPr kumimoji="1" lang="zh-CN" altLang="en-US" sz="2800" b="1">
                    <a:solidFill>
                      <a:srgbClr val="00CC00"/>
                    </a:solidFill>
                  </a:rPr>
                  <a:t>拜</a:t>
                </a:r>
              </a:p>
            </p:txBody>
          </p:sp>
          <p:sp>
            <p:nvSpPr>
              <p:cNvPr id="1038" name="Text Box 12"/>
              <p:cNvSpPr txBox="1">
                <a:spLocks noChangeArrowheads="1"/>
              </p:cNvSpPr>
              <p:nvPr/>
            </p:nvSpPr>
            <p:spPr bwMode="auto">
              <a:xfrm>
                <a:off x="2666" y="3140"/>
                <a:ext cx="310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solidFill>
                      <a:srgbClr val="00CC00"/>
                    </a:solidFill>
                  </a:rPr>
                  <a:t>薛</a:t>
                </a:r>
              </a:p>
              <a:p>
                <a:pPr eaLnBrk="1" hangingPunct="1"/>
                <a:r>
                  <a:rPr kumimoji="1" lang="zh-CN" altLang="en-US" b="1">
                    <a:solidFill>
                      <a:srgbClr val="00CC00"/>
                    </a:solidFill>
                  </a:rPr>
                  <a:t>定</a:t>
                </a:r>
              </a:p>
              <a:p>
                <a:pPr eaLnBrk="1" hangingPunct="1"/>
                <a:r>
                  <a:rPr kumimoji="1" lang="zh-CN" altLang="en-US" b="1">
                    <a:solidFill>
                      <a:srgbClr val="00CC00"/>
                    </a:solidFill>
                  </a:rPr>
                  <a:t>谔</a:t>
                </a:r>
              </a:p>
            </p:txBody>
          </p:sp>
        </p:grpSp>
      </p:grpSp>
      <p:sp>
        <p:nvSpPr>
          <p:cNvPr id="564237" name="Text Box 13"/>
          <p:cNvSpPr txBox="1">
            <a:spLocks noChangeArrowheads="1"/>
          </p:cNvSpPr>
          <p:nvPr/>
        </p:nvSpPr>
        <p:spPr bwMode="auto">
          <a:xfrm>
            <a:off x="508000" y="5894388"/>
            <a:ext cx="808513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9900"/>
                </a:solidFill>
              </a:rPr>
              <a:t>再读，凑出来薛定谔方程</a:t>
            </a:r>
            <a:r>
              <a:rPr lang="zh-CN" altLang="en-US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564238" name="Text Box 14"/>
          <p:cNvSpPr txBox="1">
            <a:spLocks noChangeArrowheads="1"/>
          </p:cNvSpPr>
          <p:nvPr/>
        </p:nvSpPr>
        <p:spPr bwMode="auto">
          <a:xfrm>
            <a:off x="395288" y="3356992"/>
            <a:ext cx="563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</a:rPr>
              <a:t>通篇物质波，波即粒子，粒子即波读得云里雾里，不知所云</a:t>
            </a:r>
            <a:br>
              <a:rPr kumimoji="1" lang="en-US" altLang="zh-CN" sz="2800" b="1">
                <a:solidFill>
                  <a:schemeClr val="accent2"/>
                </a:solidFill>
              </a:rPr>
            </a:br>
            <a:r>
              <a:rPr kumimoji="1" lang="zh-CN" altLang="en-US" sz="2800" b="1">
                <a:solidFill>
                  <a:schemeClr val="accent2"/>
                </a:solidFill>
              </a:rPr>
              <a:t>物质波到底是什么？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4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utoUpdateAnimBg="0"/>
      <p:bldP spid="564228" grpId="0" autoUpdateAnimBg="0"/>
      <p:bldP spid="564237" grpId="0" autoUpdateAnimBg="0"/>
      <p:bldP spid="56423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327992" y="1109687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宋体" panose="02010600030101010101" pitchFamily="2" charset="-122"/>
              </a:rPr>
              <a:t>薛定谔从最简单的波着手分析：平面波！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07504" y="116632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 b="1">
                <a:solidFill>
                  <a:srgbClr val="C00000"/>
                </a:solidFill>
              </a:rPr>
              <a:t>3.1.1  </a:t>
            </a:r>
            <a:r>
              <a:rPr lang="zh-CN" altLang="en-US" sz="3200" b="1">
                <a:solidFill>
                  <a:srgbClr val="C00000"/>
                </a:solidFill>
              </a:rPr>
              <a:t>自由粒子薛定谔方程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83252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51520" y="1855388"/>
            <a:ext cx="482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设粒子沿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x</a:t>
            </a:r>
            <a:r>
              <a:rPr kumimoji="1" lang="zh-CN" altLang="en-US" sz="2800" b="1">
                <a:solidFill>
                  <a:schemeClr val="accent2"/>
                </a:solidFill>
              </a:rPr>
              <a:t>方向运动</a:t>
            </a:r>
            <a:r>
              <a:rPr kumimoji="1" lang="en-US" altLang="zh-CN" sz="2800" b="1">
                <a:solidFill>
                  <a:schemeClr val="accent2"/>
                </a:solidFill>
              </a:rPr>
              <a:t>, </a:t>
            </a:r>
            <a:r>
              <a:rPr kumimoji="1" lang="zh-CN" altLang="en-US" sz="2800" b="1">
                <a:solidFill>
                  <a:schemeClr val="accent2"/>
                </a:solidFill>
              </a:rPr>
              <a:t>波函数为</a:t>
            </a:r>
          </a:p>
        </p:txBody>
      </p:sp>
      <p:graphicFrame>
        <p:nvGraphicFramePr>
          <p:cNvPr id="11" name="Object 0"/>
          <p:cNvGraphicFramePr>
            <a:graphicFrameLocks noChangeAspect="1"/>
          </p:cNvGraphicFramePr>
          <p:nvPr/>
        </p:nvGraphicFramePr>
        <p:xfrm>
          <a:off x="5292080" y="1616171"/>
          <a:ext cx="3048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330120" progId="Equation.DSMT4">
                  <p:embed/>
                </p:oleObj>
              </mc:Choice>
              <mc:Fallback>
                <p:oleObj name="Equation" r:id="rId2" imgW="1269720" imgH="330120" progId="Equation.DSMT4">
                  <p:embed/>
                  <p:pic>
                    <p:nvPicPr>
                      <p:cNvPr id="1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616171"/>
                        <a:ext cx="30480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512" y="2671397"/>
            <a:ext cx="16561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对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t </a:t>
            </a:r>
            <a:r>
              <a:rPr kumimoji="1" lang="zh-CN" altLang="en-US" sz="2800" b="1">
                <a:solidFill>
                  <a:schemeClr val="accent2"/>
                </a:solidFill>
              </a:rPr>
              <a:t>求</a:t>
            </a:r>
            <a:br>
              <a:rPr kumimoji="1" lang="en-US" altLang="zh-CN" sz="2800" b="1">
                <a:solidFill>
                  <a:schemeClr val="accent2"/>
                </a:solidFill>
              </a:rPr>
            </a:br>
            <a:r>
              <a:rPr kumimoji="1" lang="zh-CN" altLang="en-US" sz="2800" b="1">
                <a:solidFill>
                  <a:schemeClr val="accent2"/>
                </a:solidFill>
              </a:rPr>
              <a:t>一阶偏导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051720" y="2636912"/>
          <a:ext cx="23479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393480" progId="Equation.DSMT4">
                  <p:embed/>
                </p:oleObj>
              </mc:Choice>
              <mc:Fallback>
                <p:oleObj name="Equation" r:id="rId4" imgW="888840" imgH="39348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6912"/>
                        <a:ext cx="23479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2051720" y="4221286"/>
          <a:ext cx="23812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419040" progId="Equation.DSMT4">
                  <p:embed/>
                </p:oleObj>
              </mc:Choice>
              <mc:Fallback>
                <p:oleObj name="Equation" r:id="rId6" imgW="901440" imgH="419040" progId="Equation.DSMT4">
                  <p:embed/>
                  <p:pic>
                    <p:nvPicPr>
                      <p:cNvPr id="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21286"/>
                        <a:ext cx="23812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9512" y="4309158"/>
            <a:ext cx="16561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对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x </a:t>
            </a:r>
            <a:r>
              <a:rPr kumimoji="1" lang="zh-CN" altLang="en-US" sz="2800" b="1">
                <a:solidFill>
                  <a:schemeClr val="accent2"/>
                </a:solidFill>
              </a:rPr>
              <a:t>求</a:t>
            </a:r>
            <a:br>
              <a:rPr kumimoji="1" lang="en-US" altLang="zh-CN" sz="2800" b="1">
                <a:solidFill>
                  <a:schemeClr val="accent2"/>
                </a:solidFill>
              </a:rPr>
            </a:br>
            <a:r>
              <a:rPr kumimoji="1" lang="zh-CN" altLang="en-US" sz="2800" b="1">
                <a:solidFill>
                  <a:schemeClr val="accent2"/>
                </a:solidFill>
              </a:rPr>
              <a:t>二阶偏导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48994" y="2653034"/>
            <a:ext cx="2718965" cy="992188"/>
            <a:chOff x="4648994" y="2653034"/>
            <a:chExt cx="2718965" cy="992188"/>
          </a:xfrm>
        </p:grpSpPr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5220072" y="2653034"/>
            <a:ext cx="2147887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12520" imgH="393480" progId="Equation.DSMT4">
                    <p:embed/>
                  </p:oleObj>
                </mc:Choice>
                <mc:Fallback>
                  <p:oleObj name="Equation" r:id="rId8" imgW="812520" imgH="393480" progId="Equation.DSMT4">
                    <p:embed/>
                    <p:pic>
                      <p:nvPicPr>
                        <p:cNvPr id="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2653034"/>
                          <a:ext cx="2147887" cy="992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右箭头 1"/>
            <p:cNvSpPr/>
            <p:nvPr/>
          </p:nvSpPr>
          <p:spPr bwMode="auto">
            <a:xfrm>
              <a:off x="4648994" y="3069083"/>
              <a:ext cx="211038" cy="239217"/>
            </a:xfrm>
            <a:prstGeom prst="rightArrow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44008" y="4245719"/>
            <a:ext cx="3479477" cy="1055687"/>
            <a:chOff x="4644008" y="4245719"/>
            <a:chExt cx="3479477" cy="1055687"/>
          </a:xfrm>
        </p:grpSpPr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5004048" y="4245719"/>
            <a:ext cx="3119437" cy="1055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80800" imgH="419040" progId="Equation.DSMT4">
                    <p:embed/>
                  </p:oleObj>
                </mc:Choice>
                <mc:Fallback>
                  <p:oleObj name="Equation" r:id="rId10" imgW="1180800" imgH="419040" progId="Equation.DSMT4">
                    <p:embed/>
                    <p:pic>
                      <p:nvPicPr>
                        <p:cNvPr id="2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4245719"/>
                          <a:ext cx="3119437" cy="1055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右箭头 23"/>
            <p:cNvSpPr/>
            <p:nvPr/>
          </p:nvSpPr>
          <p:spPr bwMode="auto">
            <a:xfrm>
              <a:off x="4644008" y="4725342"/>
              <a:ext cx="211038" cy="239217"/>
            </a:xfrm>
            <a:prstGeom prst="rightArrow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74183" y="2881042"/>
            <a:ext cx="2578526" cy="2432918"/>
            <a:chOff x="5174183" y="2881042"/>
            <a:chExt cx="2578526" cy="2432918"/>
          </a:xfrm>
        </p:grpSpPr>
        <p:sp>
          <p:nvSpPr>
            <p:cNvPr id="3" name="流程图: 可选过程 2"/>
            <p:cNvSpPr/>
            <p:nvPr/>
          </p:nvSpPr>
          <p:spPr bwMode="auto">
            <a:xfrm>
              <a:off x="7081810" y="4293294"/>
              <a:ext cx="670899" cy="1020666"/>
            </a:xfrm>
            <a:prstGeom prst="flowChartAlternateProcess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流程图: 可选过程 25"/>
            <p:cNvSpPr/>
            <p:nvPr/>
          </p:nvSpPr>
          <p:spPr bwMode="auto">
            <a:xfrm>
              <a:off x="6697989" y="2881042"/>
              <a:ext cx="284526" cy="476148"/>
            </a:xfrm>
            <a:prstGeom prst="flowChartAlternateProcess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832118" y="3438422"/>
              <a:ext cx="557398" cy="773640"/>
              <a:chOff x="6840252" y="3645024"/>
              <a:chExt cx="467164" cy="709394"/>
            </a:xfrm>
          </p:grpSpPr>
          <p:cxnSp>
            <p:nvCxnSpPr>
              <p:cNvPr id="5" name="直接连接符 4"/>
              <p:cNvCxnSpPr/>
              <p:nvPr/>
            </p:nvCxnSpPr>
            <p:spPr bwMode="auto">
              <a:xfrm>
                <a:off x="6840252" y="3657381"/>
                <a:ext cx="396044" cy="69703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6911372" y="3645024"/>
                <a:ext cx="396044" cy="697037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174183" y="3687613"/>
              <a:ext cx="18460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FF0000"/>
                  </a:solidFill>
                </a:rPr>
                <a:t>对自由粒子</a:t>
              </a:r>
            </a:p>
          </p:txBody>
        </p:sp>
      </p:grp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2617043" y="5685681"/>
          <a:ext cx="5267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93680" imgH="419040" progId="Equation.DSMT4">
                  <p:embed/>
                </p:oleObj>
              </mc:Choice>
              <mc:Fallback>
                <p:oleObj name="Equation" r:id="rId12" imgW="1993680" imgH="419040" progId="Equation.DSMT4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043" y="5685681"/>
                        <a:ext cx="52673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27992" y="5805264"/>
            <a:ext cx="208376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自由粒子的薛定谔方程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056605" y="3140893"/>
            <a:ext cx="742779" cy="3099269"/>
            <a:chOff x="8056605" y="3140893"/>
            <a:chExt cx="742779" cy="3099269"/>
          </a:xfrm>
        </p:grpSpPr>
        <p:sp>
          <p:nvSpPr>
            <p:cNvPr id="7" name="右大括号 6"/>
            <p:cNvSpPr/>
            <p:nvPr/>
          </p:nvSpPr>
          <p:spPr bwMode="auto">
            <a:xfrm>
              <a:off x="8272487" y="3140893"/>
              <a:ext cx="187944" cy="1584449"/>
            </a:xfrm>
            <a:prstGeom prst="rightBrace">
              <a:avLst>
                <a:gd name="adj1" fmla="val 73203"/>
                <a:gd name="adj2" fmla="val 49519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 bwMode="auto">
            <a:xfrm>
              <a:off x="8056605" y="3917092"/>
              <a:ext cx="742779" cy="2323070"/>
            </a:xfrm>
            <a:custGeom>
              <a:avLst/>
              <a:gdLst>
                <a:gd name="connsiteX0" fmla="*/ 444844 w 742779"/>
                <a:gd name="connsiteY0" fmla="*/ 0 h 2323070"/>
                <a:gd name="connsiteX1" fmla="*/ 704336 w 742779"/>
                <a:gd name="connsiteY1" fmla="*/ 123567 h 2323070"/>
                <a:gd name="connsiteX2" fmla="*/ 741406 w 742779"/>
                <a:gd name="connsiteY2" fmla="*/ 691978 h 2323070"/>
                <a:gd name="connsiteX3" fmla="*/ 704336 w 742779"/>
                <a:gd name="connsiteY3" fmla="*/ 1767016 h 2323070"/>
                <a:gd name="connsiteX4" fmla="*/ 556054 w 742779"/>
                <a:gd name="connsiteY4" fmla="*/ 2100649 h 2323070"/>
                <a:gd name="connsiteX5" fmla="*/ 0 w 742779"/>
                <a:gd name="connsiteY5" fmla="*/ 2323070 h 232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779" h="2323070">
                  <a:moveTo>
                    <a:pt x="444844" y="0"/>
                  </a:moveTo>
                  <a:cubicBezTo>
                    <a:pt x="549876" y="4118"/>
                    <a:pt x="654909" y="8237"/>
                    <a:pt x="704336" y="123567"/>
                  </a:cubicBezTo>
                  <a:cubicBezTo>
                    <a:pt x="753763" y="238897"/>
                    <a:pt x="741406" y="418070"/>
                    <a:pt x="741406" y="691978"/>
                  </a:cubicBezTo>
                  <a:cubicBezTo>
                    <a:pt x="741406" y="965886"/>
                    <a:pt x="735228" y="1532238"/>
                    <a:pt x="704336" y="1767016"/>
                  </a:cubicBezTo>
                  <a:cubicBezTo>
                    <a:pt x="673444" y="2001794"/>
                    <a:pt x="673443" y="2007973"/>
                    <a:pt x="556054" y="2100649"/>
                  </a:cubicBezTo>
                  <a:cubicBezTo>
                    <a:pt x="438665" y="2193325"/>
                    <a:pt x="219332" y="2258197"/>
                    <a:pt x="0" y="232307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03548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2" grpId="0" autoUpdateAnimBg="0"/>
      <p:bldP spid="10" grpId="0" autoUpdateAnimBg="0"/>
      <p:bldP spid="13" grpId="0" autoUpdateAnimBg="0"/>
      <p:bldP spid="22" grpId="0" autoUpdateAnimBg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9512" y="116632"/>
            <a:ext cx="4553744" cy="992187"/>
            <a:chOff x="179512" y="116632"/>
            <a:chExt cx="4553744" cy="992187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79512" y="134722"/>
              <a:ext cx="165618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对 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t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求</a:t>
              </a:r>
              <a:br>
                <a:rPr kumimoji="1" lang="en-US" altLang="zh-CN" sz="2800" b="1">
                  <a:solidFill>
                    <a:schemeClr val="accent2"/>
                  </a:solidFill>
                </a:rPr>
              </a:br>
              <a:r>
                <a:rPr kumimoji="1" lang="zh-CN" altLang="en-US" sz="2800" b="1">
                  <a:solidFill>
                    <a:schemeClr val="accent2"/>
                  </a:solidFill>
                </a:rPr>
                <a:t>一阶偏导</a:t>
              </a:r>
            </a:p>
          </p:txBody>
        </p:sp>
        <p:graphicFrame>
          <p:nvGraphicFramePr>
            <p:cNvPr id="19" name="Object 3"/>
            <p:cNvGraphicFramePr>
              <a:graphicFrameLocks noChangeAspect="1"/>
            </p:cNvGraphicFramePr>
            <p:nvPr/>
          </p:nvGraphicFramePr>
          <p:xfrm>
            <a:off x="2483768" y="116632"/>
            <a:ext cx="2249488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50680" imgH="393480" progId="Equation.DSMT4">
                    <p:embed/>
                  </p:oleObj>
                </mc:Choice>
                <mc:Fallback>
                  <p:oleObj name="Equation" r:id="rId2" imgW="850680" imgH="393480" progId="Equation.DSMT4">
                    <p:embed/>
                    <p:pic>
                      <p:nvPicPr>
                        <p:cNvPr id="1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116632"/>
                          <a:ext cx="2249488" cy="992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79512" y="1328067"/>
            <a:ext cx="4439084" cy="992188"/>
            <a:chOff x="179512" y="1328067"/>
            <a:chExt cx="4439084" cy="992188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79512" y="1359931"/>
              <a:ext cx="1656184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对 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x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求</a:t>
              </a:r>
              <a:br>
                <a:rPr kumimoji="1" lang="en-US" altLang="zh-CN" sz="2800" b="1">
                  <a:solidFill>
                    <a:schemeClr val="accent2"/>
                  </a:solidFill>
                </a:rPr>
              </a:br>
              <a:r>
                <a:rPr kumimoji="1" lang="zh-CN" altLang="en-US" sz="2800" b="1">
                  <a:solidFill>
                    <a:schemeClr val="accent2"/>
                  </a:solidFill>
                </a:rPr>
                <a:t>一阶偏导</a:t>
              </a:r>
            </a:p>
          </p:txBody>
        </p:sp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2103996" y="1328067"/>
            <a:ext cx="2514600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52200" imgH="393480" progId="Equation.DSMT4">
                    <p:embed/>
                  </p:oleObj>
                </mc:Choice>
                <mc:Fallback>
                  <p:oleObj name="Equation" r:id="rId4" imgW="952200" imgH="393480" progId="Equation.DSMT4">
                    <p:embed/>
                    <p:pic>
                      <p:nvPicPr>
                        <p:cNvPr id="2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996" y="1328067"/>
                          <a:ext cx="2514600" cy="992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3608288" y="3356992"/>
          <a:ext cx="35560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19040" progId="Equation.DSMT4">
                  <p:embed/>
                </p:oleObj>
              </mc:Choice>
              <mc:Fallback>
                <p:oleObj name="Equation" r:id="rId6" imgW="1346040" imgH="419040" progId="Equation.DSMT4">
                  <p:embed/>
                  <p:pic>
                    <p:nvPicPr>
                      <p:cNvPr id="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288" y="3356992"/>
                        <a:ext cx="35560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00000" y="3477901"/>
            <a:ext cx="28758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同样可得自由粒子薛定谔方程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092280" y="532408"/>
            <a:ext cx="1553157" cy="2520627"/>
            <a:chOff x="7174872" y="3140893"/>
            <a:chExt cx="1553157" cy="2520627"/>
          </a:xfrm>
        </p:grpSpPr>
        <p:sp>
          <p:nvSpPr>
            <p:cNvPr id="7" name="右大括号 6"/>
            <p:cNvSpPr/>
            <p:nvPr/>
          </p:nvSpPr>
          <p:spPr bwMode="auto">
            <a:xfrm>
              <a:off x="8272487" y="3140893"/>
              <a:ext cx="187944" cy="1584449"/>
            </a:xfrm>
            <a:prstGeom prst="rightBrace">
              <a:avLst>
                <a:gd name="adj1" fmla="val 73203"/>
                <a:gd name="adj2" fmla="val 49519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任意多边形 22"/>
            <p:cNvSpPr/>
            <p:nvPr/>
          </p:nvSpPr>
          <p:spPr bwMode="auto">
            <a:xfrm>
              <a:off x="7174872" y="3917092"/>
              <a:ext cx="1553157" cy="1744428"/>
            </a:xfrm>
            <a:custGeom>
              <a:avLst/>
              <a:gdLst>
                <a:gd name="connsiteX0" fmla="*/ 444844 w 742779"/>
                <a:gd name="connsiteY0" fmla="*/ 0 h 2323070"/>
                <a:gd name="connsiteX1" fmla="*/ 704336 w 742779"/>
                <a:gd name="connsiteY1" fmla="*/ 123567 h 2323070"/>
                <a:gd name="connsiteX2" fmla="*/ 741406 w 742779"/>
                <a:gd name="connsiteY2" fmla="*/ 691978 h 2323070"/>
                <a:gd name="connsiteX3" fmla="*/ 704336 w 742779"/>
                <a:gd name="connsiteY3" fmla="*/ 1767016 h 2323070"/>
                <a:gd name="connsiteX4" fmla="*/ 556054 w 742779"/>
                <a:gd name="connsiteY4" fmla="*/ 2100649 h 2323070"/>
                <a:gd name="connsiteX5" fmla="*/ 0 w 742779"/>
                <a:gd name="connsiteY5" fmla="*/ 2323070 h 2323070"/>
                <a:gd name="connsiteX0" fmla="*/ 509729 w 741414"/>
                <a:gd name="connsiteY0" fmla="*/ 0 h 2323070"/>
                <a:gd name="connsiteX1" fmla="*/ 704336 w 741414"/>
                <a:gd name="connsiteY1" fmla="*/ 123567 h 2323070"/>
                <a:gd name="connsiteX2" fmla="*/ 741406 w 741414"/>
                <a:gd name="connsiteY2" fmla="*/ 691978 h 2323070"/>
                <a:gd name="connsiteX3" fmla="*/ 704336 w 741414"/>
                <a:gd name="connsiteY3" fmla="*/ 1767016 h 2323070"/>
                <a:gd name="connsiteX4" fmla="*/ 556054 w 741414"/>
                <a:gd name="connsiteY4" fmla="*/ 2100649 h 2323070"/>
                <a:gd name="connsiteX5" fmla="*/ 0 w 741414"/>
                <a:gd name="connsiteY5" fmla="*/ 2323070 h 2323070"/>
                <a:gd name="connsiteX0" fmla="*/ 615903 w 741406"/>
                <a:gd name="connsiteY0" fmla="*/ 0 h 2323070"/>
                <a:gd name="connsiteX1" fmla="*/ 704336 w 741406"/>
                <a:gd name="connsiteY1" fmla="*/ 123567 h 2323070"/>
                <a:gd name="connsiteX2" fmla="*/ 741406 w 741406"/>
                <a:gd name="connsiteY2" fmla="*/ 691978 h 2323070"/>
                <a:gd name="connsiteX3" fmla="*/ 704336 w 741406"/>
                <a:gd name="connsiteY3" fmla="*/ 1767016 h 2323070"/>
                <a:gd name="connsiteX4" fmla="*/ 556054 w 741406"/>
                <a:gd name="connsiteY4" fmla="*/ 2100649 h 2323070"/>
                <a:gd name="connsiteX5" fmla="*/ 0 w 741406"/>
                <a:gd name="connsiteY5" fmla="*/ 2323070 h 232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1406" h="2323070">
                  <a:moveTo>
                    <a:pt x="615903" y="0"/>
                  </a:moveTo>
                  <a:cubicBezTo>
                    <a:pt x="720935" y="4118"/>
                    <a:pt x="683419" y="8237"/>
                    <a:pt x="704336" y="123567"/>
                  </a:cubicBezTo>
                  <a:cubicBezTo>
                    <a:pt x="725253" y="238897"/>
                    <a:pt x="741406" y="418070"/>
                    <a:pt x="741406" y="691978"/>
                  </a:cubicBezTo>
                  <a:cubicBezTo>
                    <a:pt x="741406" y="965886"/>
                    <a:pt x="735228" y="1532238"/>
                    <a:pt x="704336" y="1767016"/>
                  </a:cubicBezTo>
                  <a:cubicBezTo>
                    <a:pt x="673444" y="2001794"/>
                    <a:pt x="673443" y="2007973"/>
                    <a:pt x="556054" y="2100649"/>
                  </a:cubicBezTo>
                  <a:cubicBezTo>
                    <a:pt x="438665" y="2193325"/>
                    <a:pt x="219332" y="2258197"/>
                    <a:pt x="0" y="232307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2483768" y="116632"/>
          <a:ext cx="22494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680" imgH="393480" progId="Equation.DSMT4">
                  <p:embed/>
                </p:oleObj>
              </mc:Choice>
              <mc:Fallback>
                <p:oleObj name="Equation" r:id="rId8" imgW="850680" imgH="393480" progId="Equation.DSMT4">
                  <p:embed/>
                  <p:pic>
                    <p:nvPicPr>
                      <p:cNvPr id="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16632"/>
                        <a:ext cx="22494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2101148" y="1331979"/>
          <a:ext cx="25146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393480" progId="Equation.DSMT4">
                  <p:embed/>
                </p:oleObj>
              </mc:Choice>
              <mc:Fallback>
                <p:oleObj name="Equation" r:id="rId10" imgW="952200" imgH="393480" progId="Equation.DSMT4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148" y="1331979"/>
                        <a:ext cx="25146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5292080" y="156542"/>
            <a:ext cx="2426345" cy="992188"/>
            <a:chOff x="5292080" y="156542"/>
            <a:chExt cx="2426345" cy="992188"/>
          </a:xfrm>
        </p:grpSpPr>
        <p:sp>
          <p:nvSpPr>
            <p:cNvPr id="35" name="右箭头 34"/>
            <p:cNvSpPr/>
            <p:nvPr/>
          </p:nvSpPr>
          <p:spPr bwMode="auto">
            <a:xfrm>
              <a:off x="5292080" y="532408"/>
              <a:ext cx="211038" cy="239217"/>
            </a:xfrm>
            <a:prstGeom prst="rightArrow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38" name="Object 3"/>
            <p:cNvGraphicFramePr>
              <a:graphicFrameLocks noChangeAspect="1"/>
            </p:cNvGraphicFramePr>
            <p:nvPr/>
          </p:nvGraphicFramePr>
          <p:xfrm>
            <a:off x="6072188" y="156542"/>
            <a:ext cx="1646237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22080" imgH="393480" progId="Equation.DSMT4">
                    <p:embed/>
                  </p:oleObj>
                </mc:Choice>
                <mc:Fallback>
                  <p:oleObj name="Equation" r:id="rId12" imgW="622080" imgH="393480" progId="Equation.DSMT4">
                    <p:embed/>
                    <p:pic>
                      <p:nvPicPr>
                        <p:cNvPr id="3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88" y="156542"/>
                          <a:ext cx="1646237" cy="992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5297066" y="1340767"/>
            <a:ext cx="2676947" cy="992188"/>
            <a:chOff x="5297066" y="1340767"/>
            <a:chExt cx="2676947" cy="992188"/>
          </a:xfrm>
        </p:grpSpPr>
        <p:sp>
          <p:nvSpPr>
            <p:cNvPr id="36" name="右箭头 35"/>
            <p:cNvSpPr/>
            <p:nvPr/>
          </p:nvSpPr>
          <p:spPr bwMode="auto">
            <a:xfrm>
              <a:off x="5297066" y="1776115"/>
              <a:ext cx="211038" cy="239217"/>
            </a:xfrm>
            <a:prstGeom prst="rightArrow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/>
          </p:nvGraphicFramePr>
          <p:xfrm>
            <a:off x="6062663" y="1340767"/>
            <a:ext cx="1911350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23600" imgH="393480" progId="Equation.DSMT4">
                    <p:embed/>
                  </p:oleObj>
                </mc:Choice>
                <mc:Fallback>
                  <p:oleObj name="Equation" r:id="rId14" imgW="723600" imgH="393480" progId="Equation.DSMT4">
                    <p:embed/>
                    <p:pic>
                      <p:nvPicPr>
                        <p:cNvPr id="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2663" y="1340767"/>
                          <a:ext cx="1911350" cy="992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1403648" y="2736093"/>
                <a:ext cx="4896544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对自由粒子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=(</m:t>
                    </m:r>
                    <m:f>
                      <m:fPr>
                        <m:type m:val="lin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2736093"/>
                <a:ext cx="4896544" cy="532966"/>
              </a:xfrm>
              <a:prstGeom prst="rect">
                <a:avLst/>
              </a:prstGeom>
              <a:blipFill rotWithShape="0">
                <a:blip r:embed="rId17"/>
                <a:stretch>
                  <a:fillRect t="-14943" b="-275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00000" y="4635133"/>
                <a:ext cx="8564488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在量子力学中，把对波函数进行某种运算或作用的符号称为  </a:t>
                </a:r>
                <a:r>
                  <a:rPr kumimoji="1" lang="zh-CN" altLang="en-US" sz="2800" b="1">
                    <a:solidFill>
                      <a:srgbClr val="C00000"/>
                    </a:solidFill>
                  </a:rPr>
                  <a:t>算符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，用代表力学量的文字上加上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来表示</a:t>
                </a:r>
              </a:p>
            </p:txBody>
          </p:sp>
        </mc:Choice>
        <mc:Fallback xmlns="">
          <p:sp>
            <p:nvSpPr>
              <p:cNvPr id="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00" y="4635133"/>
                <a:ext cx="8564488" cy="954107"/>
              </a:xfrm>
              <a:prstGeom prst="rect">
                <a:avLst/>
              </a:prstGeom>
              <a:blipFill rotWithShape="0">
                <a:blip r:embed="rId18"/>
                <a:stretch>
                  <a:fillRect l="-1495" t="-6369" b="-146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5"/>
              <p:cNvSpPr txBox="1">
                <a:spLocks noChangeArrowheads="1"/>
              </p:cNvSpPr>
              <p:nvPr/>
            </p:nvSpPr>
            <p:spPr bwMode="auto">
              <a:xfrm>
                <a:off x="3779912" y="2736093"/>
                <a:ext cx="4050085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9912" y="2736093"/>
                <a:ext cx="4050085" cy="5329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467544" y="5681327"/>
            <a:ext cx="3744416" cy="911596"/>
            <a:chOff x="467544" y="5681327"/>
            <a:chExt cx="3744416" cy="911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23996" y="5681327"/>
                  <a:ext cx="1987964" cy="911596"/>
                </a:xfrm>
                <a:prstGeom prst="rect">
                  <a:avLst/>
                </a:prstGeom>
                <a:noFill/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  <m:f>
                          <m:fPr>
                            <m:ctrlP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8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996" y="5681327"/>
                  <a:ext cx="1987964" cy="9115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467544" y="5875515"/>
              <a:ext cx="17360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</a:rPr>
                <a:t>能量算符 </a:t>
              </a:r>
              <a:endParaRPr lang="zh-CN" altLang="en-US" sz="28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60032" y="5681327"/>
            <a:ext cx="3888432" cy="1044116"/>
            <a:chOff x="4860032" y="5681327"/>
            <a:chExt cx="3888432" cy="1044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544476" y="5681327"/>
                  <a:ext cx="2203988" cy="911596"/>
                </a:xfrm>
                <a:prstGeom prst="rect">
                  <a:avLst/>
                </a:prstGeom>
                <a:noFill/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kumimoji="1"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  <m:f>
                          <m:fPr>
                            <m:ctrlP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</m:num>
                          <m:den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𝝏</m:t>
                            </m:r>
                            <m:r>
                              <a:rPr kumimoji="1"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kumimoji="1" lang="zh-CN" altLang="en-US" sz="2800" b="1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44476" y="5681327"/>
                  <a:ext cx="2203988" cy="9115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/>
            <p:cNvSpPr/>
            <p:nvPr/>
          </p:nvSpPr>
          <p:spPr>
            <a:xfrm>
              <a:off x="4860032" y="5875515"/>
              <a:ext cx="17272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2800" b="1">
                  <a:solidFill>
                    <a:schemeClr val="accent2"/>
                  </a:solidFill>
                </a:rPr>
                <a:t>动量算符 </a:t>
              </a:r>
              <a:endParaRPr lang="zh-CN" altLang="en-US" sz="28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40900" y="6263778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zh-CN" altLang="en-US" b="1"/>
                <a:t>方向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48862088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3491880" y="2197242"/>
                <a:ext cx="2203988" cy="583686"/>
              </a:xfrm>
              <a:prstGeom prst="rect">
                <a:avLst/>
              </a:prstGeom>
              <a:noFill/>
              <a:ln w="19050">
                <a:solidFill>
                  <a:srgbClr val="00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kumimoji="1" lang="en-US" altLang="zh-CN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</m:oMath>
                  </m:oMathPara>
                </a14:m>
                <a:endParaRPr kumimoji="1" lang="zh-CN" altLang="en-US" sz="28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2197242"/>
                <a:ext cx="2203988" cy="5836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323528" y="188640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</a:rPr>
              <a:t>推广到三维，不同方向的动量算符： 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711828" y="824319"/>
                <a:ext cx="2203988" cy="9115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828" y="824319"/>
                <a:ext cx="2203988" cy="9115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3376124" y="787418"/>
                <a:ext cx="2203988" cy="98539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6124" y="787418"/>
                <a:ext cx="2203988" cy="9853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6040420" y="824319"/>
                <a:ext cx="2203988" cy="91159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20" y="824319"/>
                <a:ext cx="2203988" cy="911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336043" y="2197242"/>
            <a:ext cx="3082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>
                <a:solidFill>
                  <a:schemeClr val="accent2"/>
                </a:solidFill>
              </a:rPr>
              <a:t>写成矢量形式：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3491880" y="3133346"/>
                <a:ext cx="2203988" cy="583686"/>
              </a:xfrm>
              <a:prstGeom prst="rect">
                <a:avLst/>
              </a:prstGeom>
              <a:noFill/>
              <a:ln w="19050">
                <a:solidFill>
                  <a:srgbClr val="00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kumimoji="1" lang="zh-CN" altLang="en-US" sz="28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880" y="3133346"/>
                <a:ext cx="2203988" cy="58368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52725" y="3149289"/>
            <a:ext cx="3082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位置算符：</a:t>
            </a:r>
          </a:p>
        </p:txBody>
      </p:sp>
      <p:sp>
        <p:nvSpPr>
          <p:cNvPr id="30" name="矩形 29"/>
          <p:cNvSpPr/>
          <p:nvPr/>
        </p:nvSpPr>
        <p:spPr>
          <a:xfrm>
            <a:off x="323528" y="4005064"/>
            <a:ext cx="4867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位置动量对易关系：</a:t>
            </a: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820365" y="4293096"/>
          <a:ext cx="7712075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080" imgH="507960" progId="Equation.DSMT4">
                  <p:embed/>
                </p:oleObj>
              </mc:Choice>
              <mc:Fallback>
                <p:oleObj name="Equation" r:id="rId8" imgW="2908080" imgH="507960" progId="Equation.DSMT4">
                  <p:embed/>
                  <p:pic>
                    <p:nvPicPr>
                      <p:cNvPr id="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365" y="4293096"/>
                        <a:ext cx="7712075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FFD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5364088" y="5838521"/>
            <a:ext cx="3386408" cy="94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不对易的两个算符不可交换顺序！</a:t>
            </a: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611560" y="6028738"/>
          <a:ext cx="4652819" cy="56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228600" progId="Equation.DSMT4">
                  <p:embed/>
                </p:oleObj>
              </mc:Choice>
              <mc:Fallback>
                <p:oleObj name="Equation" r:id="rId10" imgW="1930320" imgH="228600" progId="Equation.DSMT4">
                  <p:embed/>
                  <p:pic>
                    <p:nvPicPr>
                      <p:cNvPr id="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028738"/>
                        <a:ext cx="4652819" cy="568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FFD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8" grpId="0" animBg="1"/>
      <p:bldP spid="29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7504" y="116632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lang="en-US" altLang="zh-CN" sz="3200">
                <a:solidFill>
                  <a:srgbClr val="C00000"/>
                </a:solidFill>
              </a:rPr>
              <a:t> 3</a:t>
            </a:r>
            <a:r>
              <a:rPr lang="en-US" altLang="zh-CN" sz="3200" b="1">
                <a:solidFill>
                  <a:srgbClr val="C00000"/>
                </a:solidFill>
              </a:rPr>
              <a:t>.1.2  </a:t>
            </a:r>
            <a:r>
              <a:rPr lang="zh-CN" altLang="en-US" sz="3200" b="1">
                <a:solidFill>
                  <a:srgbClr val="C00000"/>
                </a:solidFill>
              </a:rPr>
              <a:t>薛定谔方程和哈密顿量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0" y="83252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251520" y="1124744"/>
                <a:ext cx="8640960" cy="2260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如果粒子在一维势场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中运动，其总能量就是动能与势能之和。在力学中，用坐标和动量表示的总能量又称为</a:t>
                </a:r>
                <a:r>
                  <a:rPr kumimoji="1" lang="zh-CN" altLang="en-US" sz="2800" b="1">
                    <a:solidFill>
                      <a:srgbClr val="C00000"/>
                    </a:solidFill>
                  </a:rPr>
                  <a:t>哈密顿量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，用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表示为</a:t>
                </a:r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24744"/>
                <a:ext cx="8640960" cy="2260619"/>
              </a:xfrm>
              <a:prstGeom prst="rect">
                <a:avLst/>
              </a:prstGeom>
              <a:blipFill rotWithShape="0">
                <a:blip r:embed="rId2"/>
                <a:stretch>
                  <a:fillRect l="-1410" t="-3784" r="-14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512" y="3514858"/>
            <a:ext cx="28083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相应算符则称为</a:t>
            </a:r>
            <a:endParaRPr kumimoji="1" lang="en-US" altLang="zh-CN" sz="2800" b="1">
              <a:solidFill>
                <a:schemeClr val="accent2"/>
              </a:solidFill>
            </a:endParaRPr>
          </a:p>
          <a:p>
            <a:pPr algn="ctr" eaLnBrk="1" hangingPunct="1"/>
            <a:r>
              <a:rPr kumimoji="1" lang="zh-CN" altLang="en-US" sz="2800" b="1">
                <a:solidFill>
                  <a:srgbClr val="C00000"/>
                </a:solidFill>
              </a:rPr>
              <a:t>哈密顿算符</a:t>
            </a:r>
            <a:endParaRPr kumimoji="1" lang="zh-CN" altLang="en-US" sz="2800" b="1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07904" y="3469155"/>
                <a:ext cx="3751220" cy="967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469155"/>
                <a:ext cx="3751220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257978" y="4707141"/>
                <a:ext cx="86345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设描述粒子在该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势场中运动的波函数为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978" y="4707141"/>
                <a:ext cx="863450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11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39235" y="5486526"/>
                <a:ext cx="4716356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能量算符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作用在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上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35" y="5486526"/>
                <a:ext cx="4716356" cy="534762"/>
              </a:xfrm>
              <a:prstGeom prst="rect">
                <a:avLst/>
              </a:prstGeom>
              <a:blipFill rotWithShape="0">
                <a:blip r:embed="rId5"/>
                <a:stretch>
                  <a:fillRect l="-2713" t="-1250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3023" y="6062590"/>
                <a:ext cx="5125121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哈密顿算符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作用在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上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23" y="6062590"/>
                <a:ext cx="5125121" cy="534762"/>
              </a:xfrm>
              <a:prstGeom prst="rect">
                <a:avLst/>
              </a:prstGeom>
              <a:blipFill rotWithShape="0">
                <a:blip r:embed="rId6"/>
                <a:stretch>
                  <a:fillRect l="-2497" t="-13793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300192" y="5733256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应该相等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5940152" y="5753907"/>
            <a:ext cx="216024" cy="576064"/>
          </a:xfrm>
          <a:prstGeom prst="rightBrace">
            <a:avLst>
              <a:gd name="adj1" fmla="val 38669"/>
              <a:gd name="adj2" fmla="val 50000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3197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076056" y="159886"/>
                <a:ext cx="3751220" cy="967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9886"/>
                <a:ext cx="3751220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335261" y="1484313"/>
          <a:ext cx="44608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444240" progId="Equation.DSMT4">
                  <p:embed/>
                </p:oleObj>
              </mc:Choice>
              <mc:Fallback>
                <p:oleObj name="Equation" r:id="rId4" imgW="1777680" imgH="44424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261" y="1484313"/>
                        <a:ext cx="4460875" cy="1073150"/>
                      </a:xfrm>
                      <a:prstGeom prst="rect">
                        <a:avLst/>
                      </a:prstGeom>
                      <a:solidFill>
                        <a:srgbClr val="FDFFB9"/>
                      </a:solidFill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71800" y="216247"/>
                <a:ext cx="1750479" cy="9115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16247"/>
                <a:ext cx="1750479" cy="9115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5536" y="404664"/>
                <a:ext cx="1818896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kumimoji="1" lang="en-US" altLang="zh-CN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𝝍</m:t>
                      </m:r>
                    </m:oMath>
                  </m:oMathPara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1818896" cy="5347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箭头 10"/>
          <p:cNvSpPr/>
          <p:nvPr/>
        </p:nvSpPr>
        <p:spPr bwMode="auto">
          <a:xfrm>
            <a:off x="467544" y="1844824"/>
            <a:ext cx="477400" cy="327997"/>
          </a:xfrm>
          <a:prstGeom prst="right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6444208" y="1484313"/>
          <a:ext cx="20716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419040" progId="Equation.DSMT4">
                  <p:embed/>
                </p:oleObj>
              </mc:Choice>
              <mc:Fallback>
                <p:oleObj name="Equation" r:id="rId8" imgW="825480" imgH="419040" progId="Equation.DSMT4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484313"/>
                        <a:ext cx="2071688" cy="1011238"/>
                      </a:xfrm>
                      <a:prstGeom prst="rect">
                        <a:avLst/>
                      </a:prstGeom>
                      <a:solidFill>
                        <a:srgbClr val="FDFFB9"/>
                      </a:solidFill>
                      <a:ln w="2857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259144" y="3370312"/>
            <a:ext cx="1371600" cy="1066800"/>
            <a:chOff x="192" y="0"/>
            <a:chExt cx="864" cy="672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92" y="0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36" y="14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讨论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67744" y="26369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一维薛定谔方程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04248" y="263691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63236" y="3376181"/>
                <a:ext cx="2132700" cy="598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3200" b="1">
                    <a:solidFill>
                      <a:schemeClr val="accent2"/>
                    </a:solidFill>
                  </a:rPr>
                  <a:t>1.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kumimoji="1"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kumimoji="1"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kumimoji="1" lang="en-US" altLang="zh-CN" sz="3200" b="1">
                    <a:solidFill>
                      <a:schemeClr val="accent2"/>
                    </a:solidFill>
                  </a:rPr>
                  <a:t> ?</a:t>
                </a:r>
                <a:endParaRPr kumimoji="1" lang="zh-CN" altLang="en-US" sz="32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236" y="3376181"/>
                <a:ext cx="2132700" cy="598177"/>
              </a:xfrm>
              <a:prstGeom prst="rect">
                <a:avLst/>
              </a:prstGeom>
              <a:blipFill rotWithShape="0">
                <a:blip r:embed="rId10"/>
                <a:stretch>
                  <a:fillRect l="-7429" t="-11224" r="-6286" b="-3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716016" y="3417483"/>
                <a:ext cx="362227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非也！否则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417483"/>
                <a:ext cx="3622274" cy="534762"/>
              </a:xfrm>
              <a:prstGeom prst="rect">
                <a:avLst/>
              </a:prstGeom>
              <a:blipFill rotWithShape="0">
                <a:blip r:embed="rId11"/>
                <a:stretch>
                  <a:fillRect l="-3535" t="-13793" b="-28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24348" y="4941168"/>
                <a:ext cx="8568132" cy="1891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能量算符（对时间求导）与哈密顿算符（用动量和位置表示的总能）并不恒等。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与体系无关，对任何体系都一样。而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与体系有关，不同体系具有不同的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，事实上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就是描述体系性质的量。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8" y="4941168"/>
                <a:ext cx="8568132" cy="1891543"/>
              </a:xfrm>
              <a:prstGeom prst="rect">
                <a:avLst/>
              </a:prstGeom>
              <a:blipFill rotWithShape="0">
                <a:blip r:embed="rId12"/>
                <a:stretch>
                  <a:fillRect l="-1422" t="-3548" r="-5619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265590" y="4005064"/>
                <a:ext cx="5906810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≢</m:t>
                    </m:r>
                    <m:acc>
                      <m:accPr>
                        <m:chr m:val="̂"/>
                        <m:ctrlPr>
                          <a:rPr kumimoji="1"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kumimoji="1" lang="zh-CN" altLang="en-US" b="1">
                    <a:solidFill>
                      <a:schemeClr val="accent2"/>
                    </a:solidFill>
                  </a:rPr>
                  <a:t> 才不至于任意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kumimoji="1" lang="zh-CN" altLang="en-US" b="1">
                    <a:solidFill>
                      <a:schemeClr val="accent2"/>
                    </a:solidFill>
                  </a:rPr>
                  <a:t> 都满足薛定谔方程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90" y="4005064"/>
                <a:ext cx="5906810" cy="471539"/>
              </a:xfrm>
              <a:prstGeom prst="rect">
                <a:avLst/>
              </a:prstGeom>
              <a:blipFill rotWithShape="0">
                <a:blip r:embed="rId13"/>
                <a:stretch>
                  <a:fillRect t="-12987" r="-929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310270" y="4478414"/>
                <a:ext cx="5070042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zh-CN" altLang="en-US" b="1">
                    <a:solidFill>
                      <a:schemeClr val="accent2"/>
                    </a:solidFill>
                  </a:rPr>
                  <a:t>只有某些特定的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kumimoji="1" lang="zh-CN" altLang="en-US" b="1">
                    <a:solidFill>
                      <a:schemeClr val="accent2"/>
                    </a:solidFill>
                  </a:rPr>
                  <a:t> 才满足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kumimoji="1" lang="en-US" altLang="zh-CN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kumimoji="1" lang="en-US" altLang="zh-CN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kumimoji="1" lang="zh-CN" altLang="en-US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270" y="4478414"/>
                <a:ext cx="5070042" cy="471539"/>
              </a:xfrm>
              <a:prstGeom prst="rect">
                <a:avLst/>
              </a:prstGeom>
              <a:blipFill rotWithShape="0">
                <a:blip r:embed="rId14"/>
                <a:stretch>
                  <a:fillRect l="-1923" t="-12987" r="-3606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4209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6" grpId="0"/>
      <p:bldP spid="17" grpId="0"/>
      <p:bldP spid="19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1374</TotalTime>
  <Words>1988</Words>
  <Application>Microsoft Office PowerPoint</Application>
  <PresentationFormat>全屏显示(4:3)</PresentationFormat>
  <Paragraphs>271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等线</vt:lpstr>
      <vt:lpstr>华文行楷</vt:lpstr>
      <vt:lpstr>宋体</vt:lpstr>
      <vt:lpstr>微软雅黑</vt:lpstr>
      <vt:lpstr>Arial</vt:lpstr>
      <vt:lpstr>Arial Black</vt:lpstr>
      <vt:lpstr>Cambria Math</vt:lpstr>
      <vt:lpstr>Comic Sans MS</vt:lpstr>
      <vt:lpstr>Symbol</vt:lpstr>
      <vt:lpstr>Tahoma</vt:lpstr>
      <vt:lpstr>Times New Roman</vt:lpstr>
      <vt:lpstr>Verdana</vt:lpstr>
      <vt:lpstr>Wingdings</vt:lpstr>
      <vt:lpstr>Default Design</vt:lpstr>
      <vt:lpstr>剪辑</vt:lpstr>
      <vt:lpstr>Equation</vt:lpstr>
      <vt:lpstr>第三章  薛定谔方程及其应用</vt:lpstr>
      <vt:lpstr> § 3.1    薛定谔方程      (Schrödinger Equation)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104</cp:revision>
  <dcterms:created xsi:type="dcterms:W3CDTF">2024-09-10T06:08:35Z</dcterms:created>
  <dcterms:modified xsi:type="dcterms:W3CDTF">2024-12-16T12:58:51Z</dcterms:modified>
</cp:coreProperties>
</file>