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690" r:id="rId2"/>
    <p:sldId id="602" r:id="rId3"/>
    <p:sldId id="603" r:id="rId4"/>
    <p:sldId id="604" r:id="rId5"/>
    <p:sldId id="605" r:id="rId6"/>
    <p:sldId id="606" r:id="rId7"/>
    <p:sldId id="607" r:id="rId8"/>
    <p:sldId id="608" r:id="rId9"/>
    <p:sldId id="609" r:id="rId10"/>
    <p:sldId id="610" r:id="rId11"/>
    <p:sldId id="612" r:id="rId12"/>
    <p:sldId id="639" r:id="rId13"/>
    <p:sldId id="640" r:id="rId14"/>
    <p:sldId id="637" r:id="rId15"/>
    <p:sldId id="615" r:id="rId16"/>
    <p:sldId id="616" r:id="rId17"/>
    <p:sldId id="628" r:id="rId18"/>
    <p:sldId id="627" r:id="rId19"/>
    <p:sldId id="629" r:id="rId20"/>
    <p:sldId id="611" r:id="rId21"/>
    <p:sldId id="617" r:id="rId22"/>
    <p:sldId id="618" r:id="rId23"/>
    <p:sldId id="619" r:id="rId24"/>
    <p:sldId id="620" r:id="rId25"/>
    <p:sldId id="621" r:id="rId26"/>
    <p:sldId id="622" r:id="rId27"/>
    <p:sldId id="583" r:id="rId28"/>
    <p:sldId id="584" r:id="rId29"/>
    <p:sldId id="585" r:id="rId30"/>
    <p:sldId id="592" r:id="rId31"/>
    <p:sldId id="576" r:id="rId32"/>
    <p:sldId id="578" r:id="rId33"/>
    <p:sldId id="631" r:id="rId34"/>
    <p:sldId id="632" r:id="rId35"/>
    <p:sldId id="633" r:id="rId36"/>
    <p:sldId id="634" r:id="rId37"/>
    <p:sldId id="635" r:id="rId38"/>
    <p:sldId id="636" r:id="rId39"/>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83" y="5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2024/12/18 Wednesday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B00B8C8A-A73B-48B0-9540-A9EE2F30B4BB}" type="slidenum">
              <a:rPr lang="en-US" altLang="zh-CN" sz="1200"/>
              <a:pPr/>
              <a:t>18</a:t>
            </a:fld>
            <a:endParaRPr lang="en-US" altLang="zh-CN" sz="120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1081053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9AA13450-D8E1-48F8-ABFF-BEA0598297FC}" type="slidenum">
              <a:rPr lang="en-US" altLang="zh-CN" sz="1200"/>
              <a:pPr/>
              <a:t>19</a:t>
            </a:fld>
            <a:endParaRPr lang="en-US" altLang="zh-CN" sz="120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827611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fld id="{7F600C53-9FFC-43D6-A23B-4BB37A191DBC}" type="slidenum">
              <a:rPr lang="en-US" altLang="zh-CN"/>
              <a:pPr/>
              <a:t>‹#›</a:t>
            </a:fld>
            <a:endParaRPr lang="en-US" altLang="zh-CN"/>
          </a:p>
        </p:txBody>
      </p:sp>
    </p:spTree>
    <p:extLst>
      <p:ext uri="{BB962C8B-B14F-4D97-AF65-F5344CB8AC3E}">
        <p14:creationId xmlns:p14="http://schemas.microsoft.com/office/powerpoint/2010/main" val="3311167191"/>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2024/12/18 Wednesday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2024/12/18 Wednesday</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53.wmf"/><Relationship Id="rId1" Type="http://schemas.openxmlformats.org/officeDocument/2006/relationships/slideLayout" Target="../slideLayouts/slideLayout7.xml"/><Relationship Id="rId6" Type="http://schemas.openxmlformats.org/officeDocument/2006/relationships/oleObject" Target="../embeddings/oleObject53.bin"/><Relationship Id="rId5" Type="http://schemas.openxmlformats.org/officeDocument/2006/relationships/image" Target="../media/image55.png"/><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6.png"/><Relationship Id="rId18" Type="http://schemas.openxmlformats.org/officeDocument/2006/relationships/image" Target="../media/image71.png"/><Relationship Id="rId3" Type="http://schemas.openxmlformats.org/officeDocument/2006/relationships/image" Target="../media/image60.png"/><Relationship Id="rId7" Type="http://schemas.openxmlformats.org/officeDocument/2006/relationships/image" Target="../media/image54.emf"/><Relationship Id="rId12" Type="http://schemas.openxmlformats.org/officeDocument/2006/relationships/image" Target="../media/image65.png"/><Relationship Id="rId17" Type="http://schemas.openxmlformats.org/officeDocument/2006/relationships/image" Target="../media/image70.png"/><Relationship Id="rId16"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oleObject" Target="../embeddings/oleObject540.bin"/><Relationship Id="rId11" Type="http://schemas.openxmlformats.org/officeDocument/2006/relationships/image" Target="../media/image64.png"/><Relationship Id="rId5" Type="http://schemas.openxmlformats.org/officeDocument/2006/relationships/image" Target="../media/image54.emf"/><Relationship Id="rId15" Type="http://schemas.openxmlformats.org/officeDocument/2006/relationships/image" Target="../media/image68.png"/><Relationship Id="rId10" Type="http://schemas.openxmlformats.org/officeDocument/2006/relationships/image" Target="../media/image63.png"/><Relationship Id="rId4" Type="http://schemas.openxmlformats.org/officeDocument/2006/relationships/oleObject" Target="../embeddings/oleObject54.bin"/><Relationship Id="rId9" Type="http://schemas.openxmlformats.org/officeDocument/2006/relationships/image" Target="../media/image62.png"/><Relationship Id="rId14" Type="http://schemas.openxmlformats.org/officeDocument/2006/relationships/image" Target="../media/image58.png"/></Relationships>
</file>

<file path=ppt/slides/_rels/slide1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12" Type="http://schemas.openxmlformats.org/officeDocument/2006/relationships/image" Target="../media/image79.png"/><Relationship Id="rId2" Type="http://schemas.openxmlformats.org/officeDocument/2006/relationships/image" Target="../media/image72.png"/><Relationship Id="rId1" Type="http://schemas.openxmlformats.org/officeDocument/2006/relationships/slideLayout" Target="../slideLayouts/slideLayout7.xml"/><Relationship Id="rId6" Type="http://schemas.openxmlformats.org/officeDocument/2006/relationships/image" Target="../media/image76.png"/><Relationship Id="rId11" Type="http://schemas.openxmlformats.org/officeDocument/2006/relationships/image" Target="../media/image71.png"/><Relationship Id="rId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7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1.png"/><Relationship Id="rId7" Type="http://schemas.openxmlformats.org/officeDocument/2006/relationships/image" Target="../media/image55.wmf"/><Relationship Id="rId1" Type="http://schemas.openxmlformats.org/officeDocument/2006/relationships/slideLayout" Target="../slideLayouts/slideLayout7.xml"/><Relationship Id="rId6" Type="http://schemas.openxmlformats.org/officeDocument/2006/relationships/oleObject" Target="../embeddings/oleObject55.bin"/><Relationship Id="rId5" Type="http://schemas.openxmlformats.org/officeDocument/2006/relationships/image" Target="../media/image83.png"/><Relationship Id="rId4" Type="http://schemas.openxmlformats.org/officeDocument/2006/relationships/image" Target="../media/image82.png"/></Relationships>
</file>

<file path=ppt/slides/_rels/slide15.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wmf"/><Relationship Id="rId7" Type="http://schemas.openxmlformats.org/officeDocument/2006/relationships/image" Target="../media/image58.emf"/><Relationship Id="rId2"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58.bin"/><Relationship Id="rId5" Type="http://schemas.openxmlformats.org/officeDocument/2006/relationships/image" Target="../media/image57.wmf"/><Relationship Id="rId4" Type="http://schemas.openxmlformats.org/officeDocument/2006/relationships/oleObject" Target="../embeddings/oleObject57.bin"/></Relationships>
</file>

<file path=ppt/slides/_rels/slide1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3.emf"/><Relationship Id="rId2"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62.bin"/><Relationship Id="rId5" Type="http://schemas.openxmlformats.org/officeDocument/2006/relationships/image" Target="../media/image82.wmf"/><Relationship Id="rId4" Type="http://schemas.openxmlformats.org/officeDocument/2006/relationships/oleObject" Target="../embeddings/oleObject6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89.wmf"/><Relationship Id="rId3" Type="http://schemas.openxmlformats.org/officeDocument/2006/relationships/image" Target="../media/image84.wmf"/><Relationship Id="rId7" Type="http://schemas.openxmlformats.org/officeDocument/2006/relationships/image" Target="../media/image86.emf"/><Relationship Id="rId12" Type="http://schemas.openxmlformats.org/officeDocument/2006/relationships/oleObject" Target="../embeddings/oleObject68.bin"/><Relationship Id="rId2" Type="http://schemas.openxmlformats.org/officeDocument/2006/relationships/oleObject" Target="../embeddings/oleObject63.bin"/><Relationship Id="rId1" Type="http://schemas.openxmlformats.org/officeDocument/2006/relationships/slideLayout" Target="../slideLayouts/slideLayout7.xml"/><Relationship Id="rId6" Type="http://schemas.openxmlformats.org/officeDocument/2006/relationships/oleObject" Target="../embeddings/oleObject65.bin"/><Relationship Id="rId11" Type="http://schemas.openxmlformats.org/officeDocument/2006/relationships/image" Target="../media/image88.wmf"/><Relationship Id="rId5" Type="http://schemas.openxmlformats.org/officeDocument/2006/relationships/image" Target="../media/image85.emf"/><Relationship Id="rId15" Type="http://schemas.openxmlformats.org/officeDocument/2006/relationships/image" Target="../media/image90.wmf"/><Relationship Id="rId10" Type="http://schemas.openxmlformats.org/officeDocument/2006/relationships/oleObject" Target="../embeddings/oleObject67.bin"/><Relationship Id="rId4" Type="http://schemas.openxmlformats.org/officeDocument/2006/relationships/oleObject" Target="../embeddings/oleObject64.bin"/><Relationship Id="rId9" Type="http://schemas.openxmlformats.org/officeDocument/2006/relationships/image" Target="../media/image87.emf"/><Relationship Id="rId14" Type="http://schemas.openxmlformats.org/officeDocument/2006/relationships/oleObject" Target="../embeddings/oleObject6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91.emf"/><Relationship Id="rId7" Type="http://schemas.openxmlformats.org/officeDocument/2006/relationships/image" Target="../media/image93.emf"/><Relationship Id="rId2" Type="http://schemas.openxmlformats.org/officeDocument/2006/relationships/oleObject" Target="../embeddings/oleObject70.bin"/><Relationship Id="rId1" Type="http://schemas.openxmlformats.org/officeDocument/2006/relationships/slideLayout" Target="../slideLayouts/slideLayout12.xml"/><Relationship Id="rId6" Type="http://schemas.openxmlformats.org/officeDocument/2006/relationships/oleObject" Target="../embeddings/oleObject72.bin"/><Relationship Id="rId11" Type="http://schemas.openxmlformats.org/officeDocument/2006/relationships/image" Target="../media/image95.wmf"/><Relationship Id="rId5" Type="http://schemas.openxmlformats.org/officeDocument/2006/relationships/image" Target="../media/image92.w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94.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8.bin"/><Relationship Id="rId3" Type="http://schemas.openxmlformats.org/officeDocument/2006/relationships/image" Target="../media/image96.emf"/><Relationship Id="rId7" Type="http://schemas.openxmlformats.org/officeDocument/2006/relationships/image" Target="../media/image98.emf"/><Relationship Id="rId2" Type="http://schemas.openxmlformats.org/officeDocument/2006/relationships/oleObject" Target="../embeddings/oleObject75.bin"/><Relationship Id="rId1" Type="http://schemas.openxmlformats.org/officeDocument/2006/relationships/slideLayout" Target="../slideLayouts/slideLayout12.xml"/><Relationship Id="rId6" Type="http://schemas.openxmlformats.org/officeDocument/2006/relationships/oleObject" Target="../embeddings/oleObject77.bin"/><Relationship Id="rId11" Type="http://schemas.openxmlformats.org/officeDocument/2006/relationships/image" Target="../media/image100.emf"/><Relationship Id="rId5" Type="http://schemas.openxmlformats.org/officeDocument/2006/relationships/image" Target="../media/image97.emf"/><Relationship Id="rId10" Type="http://schemas.openxmlformats.org/officeDocument/2006/relationships/oleObject" Target="../embeddings/oleObject79.bin"/><Relationship Id="rId4" Type="http://schemas.openxmlformats.org/officeDocument/2006/relationships/oleObject" Target="../embeddings/oleObject76.bin"/><Relationship Id="rId9" Type="http://schemas.openxmlformats.org/officeDocument/2006/relationships/image" Target="../media/image99.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101.wmf"/><Relationship Id="rId7" Type="http://schemas.openxmlformats.org/officeDocument/2006/relationships/image" Target="../media/image103.emf"/><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5" Type="http://schemas.openxmlformats.org/officeDocument/2006/relationships/image" Target="../media/image102.wmf"/><Relationship Id="rId4" Type="http://schemas.openxmlformats.org/officeDocument/2006/relationships/oleObject" Target="../embeddings/oleObject81.bin"/><Relationship Id="rId9" Type="http://schemas.openxmlformats.org/officeDocument/2006/relationships/image" Target="../media/image104.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105.wmf"/><Relationship Id="rId7" Type="http://schemas.openxmlformats.org/officeDocument/2006/relationships/image" Target="../media/image107.e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11" Type="http://schemas.openxmlformats.org/officeDocument/2006/relationships/image" Target="../media/image109.emf"/><Relationship Id="rId5" Type="http://schemas.openxmlformats.org/officeDocument/2006/relationships/image" Target="../media/image106.e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108.e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92.bin"/><Relationship Id="rId3" Type="http://schemas.openxmlformats.org/officeDocument/2006/relationships/image" Target="../media/image110.wmf"/><Relationship Id="rId7" Type="http://schemas.openxmlformats.org/officeDocument/2006/relationships/image" Target="../media/image112.emf"/><Relationship Id="rId2" Type="http://schemas.openxmlformats.org/officeDocument/2006/relationships/oleObject" Target="../embeddings/oleObject89.bin"/><Relationship Id="rId1" Type="http://schemas.openxmlformats.org/officeDocument/2006/relationships/slideLayout" Target="../slideLayouts/slideLayout7.xml"/><Relationship Id="rId6" Type="http://schemas.openxmlformats.org/officeDocument/2006/relationships/oleObject" Target="../embeddings/oleObject91.bin"/><Relationship Id="rId11" Type="http://schemas.openxmlformats.org/officeDocument/2006/relationships/image" Target="../media/image114.emf"/><Relationship Id="rId5" Type="http://schemas.openxmlformats.org/officeDocument/2006/relationships/image" Target="../media/image111.emf"/><Relationship Id="rId10" Type="http://schemas.openxmlformats.org/officeDocument/2006/relationships/oleObject" Target="../embeddings/oleObject93.bin"/><Relationship Id="rId4" Type="http://schemas.openxmlformats.org/officeDocument/2006/relationships/oleObject" Target="../embeddings/oleObject90.bin"/><Relationship Id="rId9" Type="http://schemas.openxmlformats.org/officeDocument/2006/relationships/image" Target="../media/image113.emf"/></Relationships>
</file>

<file path=ppt/slides/_rels/slide27.x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7.emf"/><Relationship Id="rId2" Type="http://schemas.openxmlformats.org/officeDocument/2006/relationships/oleObject" Target="../embeddings/oleObject94.bin"/><Relationship Id="rId1" Type="http://schemas.openxmlformats.org/officeDocument/2006/relationships/slideLayout" Target="../slideLayouts/slideLayout7.xml"/><Relationship Id="rId6" Type="http://schemas.openxmlformats.org/officeDocument/2006/relationships/oleObject" Target="../embeddings/oleObject96.bin"/><Relationship Id="rId5" Type="http://schemas.openxmlformats.org/officeDocument/2006/relationships/image" Target="../media/image116.wmf"/><Relationship Id="rId4" Type="http://schemas.openxmlformats.org/officeDocument/2006/relationships/oleObject" Target="../embeddings/oleObject95.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100.bin"/><Relationship Id="rId3" Type="http://schemas.openxmlformats.org/officeDocument/2006/relationships/image" Target="../media/image118.wmf"/><Relationship Id="rId7" Type="http://schemas.openxmlformats.org/officeDocument/2006/relationships/image" Target="../media/image120.wmf"/><Relationship Id="rId2" Type="http://schemas.openxmlformats.org/officeDocument/2006/relationships/oleObject" Target="../embeddings/oleObject97.bin"/><Relationship Id="rId1" Type="http://schemas.openxmlformats.org/officeDocument/2006/relationships/slideLayout" Target="../slideLayouts/slideLayout7.xml"/><Relationship Id="rId6" Type="http://schemas.openxmlformats.org/officeDocument/2006/relationships/oleObject" Target="../embeddings/oleObject99.bin"/><Relationship Id="rId5" Type="http://schemas.openxmlformats.org/officeDocument/2006/relationships/image" Target="../media/image119.wmf"/><Relationship Id="rId4" Type="http://schemas.openxmlformats.org/officeDocument/2006/relationships/oleObject" Target="../embeddings/oleObject98.bin"/><Relationship Id="rId9" Type="http://schemas.openxmlformats.org/officeDocument/2006/relationships/image" Target="../media/image116.w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104.bin"/><Relationship Id="rId13" Type="http://schemas.openxmlformats.org/officeDocument/2006/relationships/image" Target="../media/image138.png"/><Relationship Id="rId3" Type="http://schemas.openxmlformats.org/officeDocument/2006/relationships/image" Target="../media/image121.emf"/><Relationship Id="rId7" Type="http://schemas.openxmlformats.org/officeDocument/2006/relationships/image" Target="../media/image123.emf"/><Relationship Id="rId2" Type="http://schemas.openxmlformats.org/officeDocument/2006/relationships/oleObject" Target="../embeddings/oleObject101.bin"/><Relationship Id="rId1" Type="http://schemas.openxmlformats.org/officeDocument/2006/relationships/slideLayout" Target="../slideLayouts/slideLayout7.xml"/><Relationship Id="rId6" Type="http://schemas.openxmlformats.org/officeDocument/2006/relationships/oleObject" Target="../embeddings/oleObject103.bin"/><Relationship Id="rId11" Type="http://schemas.openxmlformats.org/officeDocument/2006/relationships/image" Target="../media/image125.emf"/><Relationship Id="rId5" Type="http://schemas.openxmlformats.org/officeDocument/2006/relationships/image" Target="../media/image122.e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124.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3.emf"/><Relationship Id="rId12" Type="http://schemas.openxmlformats.org/officeDocument/2006/relationships/oleObject" Target="../embeddings/oleObject6.bin"/><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emf"/><Relationship Id="rId5" Type="http://schemas.openxmlformats.org/officeDocument/2006/relationships/image" Target="../media/image2.emf"/><Relationship Id="rId15" Type="http://schemas.openxmlformats.org/officeDocument/2006/relationships/image" Target="../media/image7.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 Id="rId14" Type="http://schemas.openxmlformats.org/officeDocument/2006/relationships/oleObject" Target="../embeddings/oleObject7.bin"/></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109.bin"/><Relationship Id="rId3" Type="http://schemas.openxmlformats.org/officeDocument/2006/relationships/image" Target="../media/image126.wmf"/><Relationship Id="rId7" Type="http://schemas.openxmlformats.org/officeDocument/2006/relationships/image" Target="../media/image128.wmf"/><Relationship Id="rId2" Type="http://schemas.openxmlformats.org/officeDocument/2006/relationships/oleObject" Target="../embeddings/oleObject106.bin"/><Relationship Id="rId1" Type="http://schemas.openxmlformats.org/officeDocument/2006/relationships/slideLayout" Target="../slideLayouts/slideLayout7.xml"/><Relationship Id="rId6" Type="http://schemas.openxmlformats.org/officeDocument/2006/relationships/oleObject" Target="../embeddings/oleObject108.bin"/><Relationship Id="rId5" Type="http://schemas.openxmlformats.org/officeDocument/2006/relationships/image" Target="../media/image127.wmf"/><Relationship Id="rId4" Type="http://schemas.openxmlformats.org/officeDocument/2006/relationships/oleObject" Target="../embeddings/oleObject107.bin"/><Relationship Id="rId9" Type="http://schemas.openxmlformats.org/officeDocument/2006/relationships/image" Target="../media/image129.wmf"/></Relationships>
</file>

<file path=ppt/slides/_rels/slide31.xml.rels><?xml version="1.0" encoding="UTF-8" standalone="yes"?>
<Relationships xmlns="http://schemas.openxmlformats.org/package/2006/relationships"><Relationship Id="rId3" Type="http://schemas.openxmlformats.org/officeDocument/2006/relationships/image" Target="../media/image130.emf"/><Relationship Id="rId7" Type="http://schemas.openxmlformats.org/officeDocument/2006/relationships/image" Target="../media/image132.emf"/><Relationship Id="rId2" Type="http://schemas.openxmlformats.org/officeDocument/2006/relationships/oleObject" Target="../embeddings/oleObject110.bin"/><Relationship Id="rId1" Type="http://schemas.openxmlformats.org/officeDocument/2006/relationships/slideLayout" Target="../slideLayouts/slideLayout7.xml"/><Relationship Id="rId6" Type="http://schemas.openxmlformats.org/officeDocument/2006/relationships/oleObject" Target="../embeddings/oleObject112.bin"/><Relationship Id="rId5" Type="http://schemas.openxmlformats.org/officeDocument/2006/relationships/image" Target="../media/image131.emf"/><Relationship Id="rId4" Type="http://schemas.openxmlformats.org/officeDocument/2006/relationships/oleObject" Target="../embeddings/oleObject111.bin"/></Relationships>
</file>

<file path=ppt/slides/_rels/slide32.xml.rels><?xml version="1.0" encoding="UTF-8" standalone="yes"?>
<Relationships xmlns="http://schemas.openxmlformats.org/package/2006/relationships"><Relationship Id="rId3" Type="http://schemas.openxmlformats.org/officeDocument/2006/relationships/image" Target="../media/image133.emf"/><Relationship Id="rId2" Type="http://schemas.openxmlformats.org/officeDocument/2006/relationships/oleObject" Target="../embeddings/oleObject113.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117.bin"/><Relationship Id="rId3" Type="http://schemas.openxmlformats.org/officeDocument/2006/relationships/image" Target="../media/image134.emf"/><Relationship Id="rId7" Type="http://schemas.openxmlformats.org/officeDocument/2006/relationships/image" Target="../media/image136.wmf"/><Relationship Id="rId2" Type="http://schemas.openxmlformats.org/officeDocument/2006/relationships/oleObject" Target="../embeddings/oleObject114.bin"/><Relationship Id="rId1" Type="http://schemas.openxmlformats.org/officeDocument/2006/relationships/slideLayout" Target="../slideLayouts/slideLayout7.xml"/><Relationship Id="rId6" Type="http://schemas.openxmlformats.org/officeDocument/2006/relationships/oleObject" Target="../embeddings/oleObject116.bin"/><Relationship Id="rId5" Type="http://schemas.openxmlformats.org/officeDocument/2006/relationships/image" Target="../media/image135.emf"/><Relationship Id="rId4" Type="http://schemas.openxmlformats.org/officeDocument/2006/relationships/oleObject" Target="../embeddings/oleObject115.bin"/><Relationship Id="rId9" Type="http://schemas.openxmlformats.org/officeDocument/2006/relationships/image" Target="../media/image137.e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21.bin"/><Relationship Id="rId13" Type="http://schemas.openxmlformats.org/officeDocument/2006/relationships/image" Target="../media/image143.emf"/><Relationship Id="rId3" Type="http://schemas.openxmlformats.org/officeDocument/2006/relationships/image" Target="../media/image138.wmf"/><Relationship Id="rId7" Type="http://schemas.openxmlformats.org/officeDocument/2006/relationships/image" Target="../media/image140.emf"/><Relationship Id="rId12" Type="http://schemas.openxmlformats.org/officeDocument/2006/relationships/oleObject" Target="../embeddings/oleObject123.bin"/><Relationship Id="rId2" Type="http://schemas.openxmlformats.org/officeDocument/2006/relationships/oleObject" Target="../embeddings/oleObject118.bin"/><Relationship Id="rId1" Type="http://schemas.openxmlformats.org/officeDocument/2006/relationships/slideLayout" Target="../slideLayouts/slideLayout7.xml"/><Relationship Id="rId6" Type="http://schemas.openxmlformats.org/officeDocument/2006/relationships/oleObject" Target="../embeddings/oleObject120.bin"/><Relationship Id="rId11" Type="http://schemas.openxmlformats.org/officeDocument/2006/relationships/image" Target="../media/image142.emf"/><Relationship Id="rId5" Type="http://schemas.openxmlformats.org/officeDocument/2006/relationships/image" Target="../media/image139.emf"/><Relationship Id="rId15" Type="http://schemas.openxmlformats.org/officeDocument/2006/relationships/image" Target="../media/image144.emf"/><Relationship Id="rId10" Type="http://schemas.openxmlformats.org/officeDocument/2006/relationships/oleObject" Target="../embeddings/oleObject122.bin"/><Relationship Id="rId4" Type="http://schemas.openxmlformats.org/officeDocument/2006/relationships/oleObject" Target="../embeddings/oleObject119.bin"/><Relationship Id="rId9" Type="http://schemas.openxmlformats.org/officeDocument/2006/relationships/image" Target="../media/image141.emf"/><Relationship Id="rId14" Type="http://schemas.openxmlformats.org/officeDocument/2006/relationships/oleObject" Target="../embeddings/oleObject124.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28.bin"/><Relationship Id="rId13" Type="http://schemas.openxmlformats.org/officeDocument/2006/relationships/image" Target="../media/image150.emf"/><Relationship Id="rId3" Type="http://schemas.openxmlformats.org/officeDocument/2006/relationships/image" Target="../media/image145.emf"/><Relationship Id="rId7" Type="http://schemas.openxmlformats.org/officeDocument/2006/relationships/image" Target="../media/image147.emf"/><Relationship Id="rId12" Type="http://schemas.openxmlformats.org/officeDocument/2006/relationships/oleObject" Target="../embeddings/oleObject130.bin"/><Relationship Id="rId2" Type="http://schemas.openxmlformats.org/officeDocument/2006/relationships/oleObject" Target="../embeddings/oleObject125.bin"/><Relationship Id="rId1" Type="http://schemas.openxmlformats.org/officeDocument/2006/relationships/slideLayout" Target="../slideLayouts/slideLayout7.xml"/><Relationship Id="rId6" Type="http://schemas.openxmlformats.org/officeDocument/2006/relationships/oleObject" Target="../embeddings/oleObject127.bin"/><Relationship Id="rId11" Type="http://schemas.openxmlformats.org/officeDocument/2006/relationships/image" Target="../media/image149.emf"/><Relationship Id="rId5" Type="http://schemas.openxmlformats.org/officeDocument/2006/relationships/image" Target="../media/image146.emf"/><Relationship Id="rId10" Type="http://schemas.openxmlformats.org/officeDocument/2006/relationships/oleObject" Target="../embeddings/oleObject129.bin"/><Relationship Id="rId4" Type="http://schemas.openxmlformats.org/officeDocument/2006/relationships/oleObject" Target="../embeddings/oleObject126.bin"/><Relationship Id="rId9" Type="http://schemas.openxmlformats.org/officeDocument/2006/relationships/image" Target="../media/image148.e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4.bin"/><Relationship Id="rId13" Type="http://schemas.openxmlformats.org/officeDocument/2006/relationships/image" Target="../media/image156.emf"/><Relationship Id="rId3" Type="http://schemas.openxmlformats.org/officeDocument/2006/relationships/image" Target="../media/image151.emf"/><Relationship Id="rId7" Type="http://schemas.openxmlformats.org/officeDocument/2006/relationships/image" Target="../media/image153.emf"/><Relationship Id="rId12" Type="http://schemas.openxmlformats.org/officeDocument/2006/relationships/oleObject" Target="../embeddings/oleObject136.bin"/><Relationship Id="rId2" Type="http://schemas.openxmlformats.org/officeDocument/2006/relationships/oleObject" Target="../embeddings/oleObject131.bin"/><Relationship Id="rId1" Type="http://schemas.openxmlformats.org/officeDocument/2006/relationships/slideLayout" Target="../slideLayouts/slideLayout7.xml"/><Relationship Id="rId6" Type="http://schemas.openxmlformats.org/officeDocument/2006/relationships/oleObject" Target="../embeddings/oleObject133.bin"/><Relationship Id="rId11" Type="http://schemas.openxmlformats.org/officeDocument/2006/relationships/image" Target="../media/image155.emf"/><Relationship Id="rId5" Type="http://schemas.openxmlformats.org/officeDocument/2006/relationships/image" Target="../media/image152.emf"/><Relationship Id="rId10" Type="http://schemas.openxmlformats.org/officeDocument/2006/relationships/oleObject" Target="../embeddings/oleObject135.bin"/><Relationship Id="rId4" Type="http://schemas.openxmlformats.org/officeDocument/2006/relationships/oleObject" Target="../embeddings/oleObject132.bin"/><Relationship Id="rId9" Type="http://schemas.openxmlformats.org/officeDocument/2006/relationships/image" Target="../media/image154.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40.bin"/><Relationship Id="rId3" Type="http://schemas.openxmlformats.org/officeDocument/2006/relationships/image" Target="../media/image157.emf"/><Relationship Id="rId7" Type="http://schemas.openxmlformats.org/officeDocument/2006/relationships/image" Target="../media/image159.emf"/><Relationship Id="rId2" Type="http://schemas.openxmlformats.org/officeDocument/2006/relationships/oleObject" Target="../embeddings/oleObject137.bin"/><Relationship Id="rId1" Type="http://schemas.openxmlformats.org/officeDocument/2006/relationships/slideLayout" Target="../slideLayouts/slideLayout7.xml"/><Relationship Id="rId6" Type="http://schemas.openxmlformats.org/officeDocument/2006/relationships/oleObject" Target="../embeddings/oleObject139.bin"/><Relationship Id="rId11" Type="http://schemas.openxmlformats.org/officeDocument/2006/relationships/image" Target="../media/image161.wmf"/><Relationship Id="rId5" Type="http://schemas.openxmlformats.org/officeDocument/2006/relationships/image" Target="../media/image158.wmf"/><Relationship Id="rId10" Type="http://schemas.openxmlformats.org/officeDocument/2006/relationships/oleObject" Target="../embeddings/oleObject141.bin"/><Relationship Id="rId4" Type="http://schemas.openxmlformats.org/officeDocument/2006/relationships/oleObject" Target="../embeddings/oleObject138.bin"/><Relationship Id="rId9" Type="http://schemas.openxmlformats.org/officeDocument/2006/relationships/image" Target="../media/image160.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45.bin"/><Relationship Id="rId3" Type="http://schemas.openxmlformats.org/officeDocument/2006/relationships/image" Target="../media/image162.emf"/><Relationship Id="rId7" Type="http://schemas.openxmlformats.org/officeDocument/2006/relationships/image" Target="../media/image164.emf"/><Relationship Id="rId2" Type="http://schemas.openxmlformats.org/officeDocument/2006/relationships/oleObject" Target="../embeddings/oleObject142.bin"/><Relationship Id="rId1" Type="http://schemas.openxmlformats.org/officeDocument/2006/relationships/slideLayout" Target="../slideLayouts/slideLayout7.xml"/><Relationship Id="rId6" Type="http://schemas.openxmlformats.org/officeDocument/2006/relationships/oleObject" Target="../embeddings/oleObject144.bin"/><Relationship Id="rId5" Type="http://schemas.openxmlformats.org/officeDocument/2006/relationships/image" Target="../media/image163.wmf"/><Relationship Id="rId4" Type="http://schemas.openxmlformats.org/officeDocument/2006/relationships/oleObject" Target="../embeddings/oleObject143.bin"/><Relationship Id="rId9" Type="http://schemas.openxmlformats.org/officeDocument/2006/relationships/image" Target="../media/image16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0.emf"/><Relationship Id="rId12" Type="http://schemas.openxmlformats.org/officeDocument/2006/relationships/oleObject" Target="../embeddings/oleObject13.bin"/><Relationship Id="rId17" Type="http://schemas.openxmlformats.org/officeDocument/2006/relationships/image" Target="../media/image15.emf"/><Relationship Id="rId2" Type="http://schemas.openxmlformats.org/officeDocument/2006/relationships/oleObject" Target="../embeddings/oleObject8.bin"/><Relationship Id="rId16"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0.bin"/><Relationship Id="rId11" Type="http://schemas.openxmlformats.org/officeDocument/2006/relationships/image" Target="../media/image12.emf"/><Relationship Id="rId5" Type="http://schemas.openxmlformats.org/officeDocument/2006/relationships/image" Target="../media/image9.wmf"/><Relationship Id="rId15" Type="http://schemas.openxmlformats.org/officeDocument/2006/relationships/image" Target="../media/image14.e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1.emf"/><Relationship Id="rId1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1.wmf"/><Relationship Id="rId18" Type="http://schemas.openxmlformats.org/officeDocument/2006/relationships/oleObject" Target="../embeddings/oleObject24.bin"/><Relationship Id="rId3" Type="http://schemas.openxmlformats.org/officeDocument/2006/relationships/image" Target="../media/image16.emf"/><Relationship Id="rId21" Type="http://schemas.openxmlformats.org/officeDocument/2006/relationships/image" Target="../media/image25.emf"/><Relationship Id="rId7" Type="http://schemas.openxmlformats.org/officeDocument/2006/relationships/image" Target="../media/image18.emf"/><Relationship Id="rId12" Type="http://schemas.openxmlformats.org/officeDocument/2006/relationships/oleObject" Target="../embeddings/oleObject21.bin"/><Relationship Id="rId17" Type="http://schemas.openxmlformats.org/officeDocument/2006/relationships/image" Target="../media/image23.emf"/><Relationship Id="rId25" Type="http://schemas.openxmlformats.org/officeDocument/2006/relationships/image" Target="../media/image27.emf"/><Relationship Id="rId2" Type="http://schemas.openxmlformats.org/officeDocument/2006/relationships/oleObject" Target="../embeddings/oleObject16.bin"/><Relationship Id="rId16" Type="http://schemas.openxmlformats.org/officeDocument/2006/relationships/oleObject" Target="../embeddings/oleObject23.bin"/><Relationship Id="rId20" Type="http://schemas.openxmlformats.org/officeDocument/2006/relationships/oleObject" Target="../embeddings/oleObject25.bin"/><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20.emf"/><Relationship Id="rId24" Type="http://schemas.openxmlformats.org/officeDocument/2006/relationships/oleObject" Target="../embeddings/oleObject27.bin"/><Relationship Id="rId5" Type="http://schemas.openxmlformats.org/officeDocument/2006/relationships/image" Target="../media/image17.emf"/><Relationship Id="rId15" Type="http://schemas.openxmlformats.org/officeDocument/2006/relationships/image" Target="../media/image22.emf"/><Relationship Id="rId23" Type="http://schemas.openxmlformats.org/officeDocument/2006/relationships/image" Target="../media/image26.emf"/><Relationship Id="rId10" Type="http://schemas.openxmlformats.org/officeDocument/2006/relationships/oleObject" Target="../embeddings/oleObject20.bin"/><Relationship Id="rId19" Type="http://schemas.openxmlformats.org/officeDocument/2006/relationships/image" Target="../media/image24.emf"/><Relationship Id="rId4" Type="http://schemas.openxmlformats.org/officeDocument/2006/relationships/oleObject" Target="../embeddings/oleObject17.bin"/><Relationship Id="rId9" Type="http://schemas.openxmlformats.org/officeDocument/2006/relationships/image" Target="../media/image19.emf"/><Relationship Id="rId14" Type="http://schemas.openxmlformats.org/officeDocument/2006/relationships/oleObject" Target="../embeddings/oleObject22.bin"/><Relationship Id="rId22" Type="http://schemas.openxmlformats.org/officeDocument/2006/relationships/oleObject" Target="../embeddings/oleObject26.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oleObject" Target="../embeddings/oleObject33.bin"/><Relationship Id="rId17" Type="http://schemas.openxmlformats.org/officeDocument/2006/relationships/image" Target="../media/image35.emf"/><Relationship Id="rId2" Type="http://schemas.openxmlformats.org/officeDocument/2006/relationships/oleObject" Target="../embeddings/oleObject28.bin"/><Relationship Id="rId16"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32.emf"/><Relationship Id="rId5" Type="http://schemas.openxmlformats.org/officeDocument/2006/relationships/image" Target="../media/image29.wmf"/><Relationship Id="rId15" Type="http://schemas.openxmlformats.org/officeDocument/2006/relationships/image" Target="../media/image34.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1.emf"/><Relationship Id="rId14" Type="http://schemas.openxmlformats.org/officeDocument/2006/relationships/oleObject" Target="../embeddings/oleObject3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41.emf"/><Relationship Id="rId3" Type="http://schemas.openxmlformats.org/officeDocument/2006/relationships/image" Target="../media/image36.emf"/><Relationship Id="rId7" Type="http://schemas.openxmlformats.org/officeDocument/2006/relationships/image" Target="../media/image38.emf"/><Relationship Id="rId12" Type="http://schemas.openxmlformats.org/officeDocument/2006/relationships/oleObject" Target="../embeddings/oleObject41.bin"/><Relationship Id="rId17" Type="http://schemas.openxmlformats.org/officeDocument/2006/relationships/image" Target="../media/image43.emf"/><Relationship Id="rId2" Type="http://schemas.openxmlformats.org/officeDocument/2006/relationships/oleObject" Target="../embeddings/oleObject36.bin"/><Relationship Id="rId16"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38.bin"/><Relationship Id="rId11" Type="http://schemas.openxmlformats.org/officeDocument/2006/relationships/image" Target="../media/image40.emf"/><Relationship Id="rId5" Type="http://schemas.openxmlformats.org/officeDocument/2006/relationships/image" Target="../media/image37.emf"/><Relationship Id="rId15" Type="http://schemas.openxmlformats.org/officeDocument/2006/relationships/image" Target="../media/image42.emf"/><Relationship Id="rId10" Type="http://schemas.openxmlformats.org/officeDocument/2006/relationships/oleObject" Target="../embeddings/oleObject40.bin"/><Relationship Id="rId4" Type="http://schemas.openxmlformats.org/officeDocument/2006/relationships/oleObject" Target="../embeddings/oleObject37.bin"/><Relationship Id="rId9" Type="http://schemas.openxmlformats.org/officeDocument/2006/relationships/image" Target="../media/image39.emf"/><Relationship Id="rId14" Type="http://schemas.openxmlformats.org/officeDocument/2006/relationships/oleObject" Target="../embeddings/oleObject4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6.wmf"/><Relationship Id="rId12" Type="http://schemas.openxmlformats.org/officeDocument/2006/relationships/oleObject" Target="../embeddings/oleObject49.bin"/><Relationship Id="rId17" Type="http://schemas.openxmlformats.org/officeDocument/2006/relationships/image" Target="../media/image51.wmf"/><Relationship Id="rId2" Type="http://schemas.openxmlformats.org/officeDocument/2006/relationships/oleObject" Target="../embeddings/oleObject44.bin"/><Relationship Id="rId16"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48.emf"/><Relationship Id="rId5" Type="http://schemas.openxmlformats.org/officeDocument/2006/relationships/image" Target="../media/image45.emf"/><Relationship Id="rId15" Type="http://schemas.openxmlformats.org/officeDocument/2006/relationships/image" Target="../media/image50.emf"/><Relationship Id="rId10" Type="http://schemas.openxmlformats.org/officeDocument/2006/relationships/oleObject" Target="../embeddings/oleObject48.bin"/><Relationship Id="rId19" Type="http://schemas.openxmlformats.org/officeDocument/2006/relationships/image" Target="../media/image52.png"/><Relationship Id="rId4" Type="http://schemas.openxmlformats.org/officeDocument/2006/relationships/oleObject" Target="../embeddings/oleObject45.bin"/><Relationship Id="rId9" Type="http://schemas.openxmlformats.org/officeDocument/2006/relationships/image" Target="../media/image47.emf"/><Relationship Id="rId14" Type="http://schemas.openxmlformats.org/officeDocument/2006/relationships/oleObject" Target="../embeddings/oleObject50.bin"/></Relationships>
</file>

<file path=ppt/slides/_rels/slide9.xml.rels><?xml version="1.0" encoding="UTF-8" standalone="yes"?>
<Relationships xmlns="http://schemas.openxmlformats.org/package/2006/relationships"><Relationship Id="rId3" Type="http://schemas.openxmlformats.org/officeDocument/2006/relationships/image" Target="../media/image54.png"/><Relationship Id="rId1" Type="http://schemas.openxmlformats.org/officeDocument/2006/relationships/slideLayout" Target="../slideLayouts/slideLayout7.xml"/><Relationship Id="rId5" Type="http://schemas.openxmlformats.org/officeDocument/2006/relationships/image" Target="../media/image52.wmf"/><Relationship Id="rId4" Type="http://schemas.openxmlformats.org/officeDocument/2006/relationships/oleObject" Target="../embeddings/oleObject5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0" y="1196975"/>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05188" name="Text Box 4"/>
          <p:cNvSpPr txBox="1">
            <a:spLocks noChangeArrowheads="1"/>
          </p:cNvSpPr>
          <p:nvPr/>
        </p:nvSpPr>
        <p:spPr bwMode="auto">
          <a:xfrm>
            <a:off x="1331640" y="1772816"/>
            <a:ext cx="6842720" cy="221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50000"/>
              </a:lnSpc>
            </a:pPr>
            <a:r>
              <a:rPr lang="en-US" altLang="zh-CN" sz="3200" b="1">
                <a:solidFill>
                  <a:srgbClr val="C00000"/>
                </a:solidFill>
                <a:effectLst>
                  <a:outerShdw blurRad="38100" dist="38100" dir="2700000" algn="tl">
                    <a:srgbClr val="000000">
                      <a:alpha val="43137"/>
                    </a:srgbClr>
                  </a:outerShdw>
                </a:effectLst>
              </a:rPr>
              <a:t>3.1  </a:t>
            </a:r>
            <a:r>
              <a:rPr lang="zh-CN" altLang="en-US" sz="3200" b="1">
                <a:solidFill>
                  <a:srgbClr val="C00000"/>
                </a:solidFill>
                <a:effectLst>
                  <a:outerShdw blurRad="38100" dist="38100" dir="2700000" algn="tl">
                    <a:srgbClr val="000000">
                      <a:alpha val="43137"/>
                    </a:srgbClr>
                  </a:outerShdw>
                </a:effectLst>
              </a:rPr>
              <a:t>薛定谔方程</a:t>
            </a:r>
          </a:p>
          <a:p>
            <a:pPr>
              <a:lnSpc>
                <a:spcPct val="150000"/>
              </a:lnSpc>
            </a:pPr>
            <a:r>
              <a:rPr lang="en-US" altLang="zh-CN" sz="3200" b="1">
                <a:solidFill>
                  <a:srgbClr val="C00000"/>
                </a:solidFill>
                <a:effectLst>
                  <a:outerShdw blurRad="38100" dist="38100" dir="2700000" algn="tl">
                    <a:srgbClr val="000000">
                      <a:alpha val="43137"/>
                    </a:srgbClr>
                  </a:outerShdw>
                </a:effectLst>
              </a:rPr>
              <a:t>3.2  </a:t>
            </a:r>
            <a:r>
              <a:rPr lang="zh-CN" altLang="en-US" sz="3200" b="1">
                <a:solidFill>
                  <a:srgbClr val="C00000"/>
                </a:solidFill>
                <a:effectLst>
                  <a:outerShdw blurRad="38100" dist="38100" dir="2700000" algn="tl">
                    <a:srgbClr val="000000">
                      <a:alpha val="43137"/>
                    </a:srgbClr>
                  </a:outerShdw>
                </a:effectLst>
              </a:rPr>
              <a:t>一维势场中的粒子</a:t>
            </a:r>
          </a:p>
          <a:p>
            <a:pPr>
              <a:lnSpc>
                <a:spcPct val="150000"/>
              </a:lnSpc>
            </a:pPr>
            <a:r>
              <a:rPr lang="en-US" altLang="zh-CN" sz="3200" b="1">
                <a:solidFill>
                  <a:srgbClr val="C00000"/>
                </a:solidFill>
                <a:effectLst>
                  <a:outerShdw blurRad="38100" dist="38100" dir="2700000" algn="tl">
                    <a:srgbClr val="000000">
                      <a:alpha val="43137"/>
                    </a:srgbClr>
                  </a:outerShdw>
                </a:effectLst>
              </a:rPr>
              <a:t>3.3  </a:t>
            </a:r>
            <a:r>
              <a:rPr lang="zh-CN" altLang="en-US" sz="3200" b="1">
                <a:solidFill>
                  <a:srgbClr val="C00000"/>
                </a:solidFill>
                <a:effectLst>
                  <a:outerShdw blurRad="38100" dist="38100" dir="2700000" algn="tl">
                    <a:srgbClr val="000000">
                      <a:alpha val="43137"/>
                    </a:srgbClr>
                  </a:outerShdw>
                </a:effectLst>
              </a:rPr>
              <a:t>原子中的电子</a:t>
            </a:r>
          </a:p>
        </p:txBody>
      </p:sp>
      <p:sp>
        <p:nvSpPr>
          <p:cNvPr id="2" name="标题 1"/>
          <p:cNvSpPr>
            <a:spLocks noGrp="1"/>
          </p:cNvSpPr>
          <p:nvPr>
            <p:ph type="title"/>
          </p:nvPr>
        </p:nvSpPr>
        <p:spPr>
          <a:xfrm>
            <a:off x="685800" y="188640"/>
            <a:ext cx="7772400" cy="780685"/>
          </a:xfrm>
        </p:spPr>
        <p:txBody>
          <a:bodyPr/>
          <a:lstStyle/>
          <a:p>
            <a:pPr lvl="0" eaLnBrk="1" hangingPunct="1">
              <a:spcBef>
                <a:spcPct val="50000"/>
              </a:spcBef>
            </a:pPr>
            <a:r>
              <a:rPr lang="zh-CN" altLang="en-US" sz="4000" b="1" kern="1200">
                <a:solidFill>
                  <a:srgbClr val="A5002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第三章  薛定谔方程及其应用</a:t>
            </a:r>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3946062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5188"/>
                                        </p:tgtEl>
                                        <p:attrNameLst>
                                          <p:attrName>style.visibility</p:attrName>
                                        </p:attrNameLst>
                                      </p:cBhvr>
                                      <p:to>
                                        <p:strVal val="visible"/>
                                      </p:to>
                                    </p:set>
                                    <p:animEffect transition="in" filter="blinds(horizontal)">
                                      <p:cBhvr>
                                        <p:cTn id="7" dur="500"/>
                                        <p:tgtEl>
                                          <p:spTgt spid="60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8"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Freeform 2"/>
          <p:cNvSpPr>
            <a:spLocks/>
          </p:cNvSpPr>
          <p:nvPr/>
        </p:nvSpPr>
        <p:spPr bwMode="auto">
          <a:xfrm>
            <a:off x="1063625" y="4800600"/>
            <a:ext cx="2517775" cy="635000"/>
          </a:xfrm>
          <a:custGeom>
            <a:avLst/>
            <a:gdLst>
              <a:gd name="T0" fmla="*/ 0 w 1198"/>
              <a:gd name="T1" fmla="*/ 2147483647 h 345"/>
              <a:gd name="T2" fmla="*/ 2147483647 w 1198"/>
              <a:gd name="T3" fmla="*/ 2147483647 h 345"/>
              <a:gd name="T4" fmla="*/ 2147483647 w 1198"/>
              <a:gd name="T5" fmla="*/ 2147483647 h 345"/>
              <a:gd name="T6" fmla="*/ 2147483647 w 1198"/>
              <a:gd name="T7" fmla="*/ 2147483647 h 345"/>
              <a:gd name="T8" fmla="*/ 2147483647 w 1198"/>
              <a:gd name="T9" fmla="*/ 2147483647 h 345"/>
              <a:gd name="T10" fmla="*/ 0 60000 65536"/>
              <a:gd name="T11" fmla="*/ 0 60000 65536"/>
              <a:gd name="T12" fmla="*/ 0 60000 65536"/>
              <a:gd name="T13" fmla="*/ 0 60000 65536"/>
              <a:gd name="T14" fmla="*/ 0 60000 65536"/>
              <a:gd name="T15" fmla="*/ 0 w 1198"/>
              <a:gd name="T16" fmla="*/ 0 h 345"/>
              <a:gd name="T17" fmla="*/ 1198 w 1198"/>
              <a:gd name="T18" fmla="*/ 345 h 345"/>
            </a:gdLst>
            <a:ahLst/>
            <a:cxnLst>
              <a:cxn ang="T10">
                <a:pos x="T0" y="T1"/>
              </a:cxn>
              <a:cxn ang="T11">
                <a:pos x="T2" y="T3"/>
              </a:cxn>
              <a:cxn ang="T12">
                <a:pos x="T4" y="T5"/>
              </a:cxn>
              <a:cxn ang="T13">
                <a:pos x="T6" y="T7"/>
              </a:cxn>
              <a:cxn ang="T14">
                <a:pos x="T8" y="T9"/>
              </a:cxn>
            </a:cxnLst>
            <a:rect l="T15" t="T16" r="T17" b="T18"/>
            <a:pathLst>
              <a:path w="1198" h="345">
                <a:moveTo>
                  <a:pt x="0" y="345"/>
                </a:moveTo>
                <a:cubicBezTo>
                  <a:pt x="48" y="318"/>
                  <a:pt x="192" y="239"/>
                  <a:pt x="290" y="182"/>
                </a:cubicBezTo>
                <a:cubicBezTo>
                  <a:pt x="388" y="125"/>
                  <a:pt x="484" y="0"/>
                  <a:pt x="585" y="2"/>
                </a:cubicBezTo>
                <a:cubicBezTo>
                  <a:pt x="686" y="4"/>
                  <a:pt x="794" y="138"/>
                  <a:pt x="896" y="194"/>
                </a:cubicBezTo>
                <a:cubicBezTo>
                  <a:pt x="998" y="250"/>
                  <a:pt x="1135" y="310"/>
                  <a:pt x="1198" y="340"/>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7059" name="Freeform 3"/>
          <p:cNvSpPr>
            <a:spLocks/>
          </p:cNvSpPr>
          <p:nvPr/>
        </p:nvSpPr>
        <p:spPr bwMode="auto">
          <a:xfrm>
            <a:off x="1044575" y="4103688"/>
            <a:ext cx="2536825" cy="544512"/>
          </a:xfrm>
          <a:custGeom>
            <a:avLst/>
            <a:gdLst>
              <a:gd name="T0" fmla="*/ 0 w 1207"/>
              <a:gd name="T1" fmla="*/ 2147483647 h 296"/>
              <a:gd name="T2" fmla="*/ 2147483647 w 1207"/>
              <a:gd name="T3" fmla="*/ 2147483647 h 296"/>
              <a:gd name="T4" fmla="*/ 2147483647 w 1207"/>
              <a:gd name="T5" fmla="*/ 2147483647 h 296"/>
              <a:gd name="T6" fmla="*/ 2147483647 w 1207"/>
              <a:gd name="T7" fmla="*/ 2147483647 h 296"/>
              <a:gd name="T8" fmla="*/ 2147483647 w 1207"/>
              <a:gd name="T9" fmla="*/ 2147483647 h 296"/>
              <a:gd name="T10" fmla="*/ 0 60000 65536"/>
              <a:gd name="T11" fmla="*/ 0 60000 65536"/>
              <a:gd name="T12" fmla="*/ 0 60000 65536"/>
              <a:gd name="T13" fmla="*/ 0 60000 65536"/>
              <a:gd name="T14" fmla="*/ 0 60000 65536"/>
              <a:gd name="T15" fmla="*/ 0 w 1207"/>
              <a:gd name="T16" fmla="*/ 0 h 296"/>
              <a:gd name="T17" fmla="*/ 1207 w 1207"/>
              <a:gd name="T18" fmla="*/ 296 h 296"/>
            </a:gdLst>
            <a:ahLst/>
            <a:cxnLst>
              <a:cxn ang="T10">
                <a:pos x="T0" y="T1"/>
              </a:cxn>
              <a:cxn ang="T11">
                <a:pos x="T2" y="T3"/>
              </a:cxn>
              <a:cxn ang="T12">
                <a:pos x="T4" y="T5"/>
              </a:cxn>
              <a:cxn ang="T13">
                <a:pos x="T6" y="T7"/>
              </a:cxn>
              <a:cxn ang="T14">
                <a:pos x="T8" y="T9"/>
              </a:cxn>
            </a:cxnLst>
            <a:rect l="T15" t="T16" r="T17" b="T18"/>
            <a:pathLst>
              <a:path w="1207" h="296">
                <a:moveTo>
                  <a:pt x="0" y="284"/>
                </a:moveTo>
                <a:cubicBezTo>
                  <a:pt x="46" y="237"/>
                  <a:pt x="174" y="0"/>
                  <a:pt x="275" y="1"/>
                </a:cubicBezTo>
                <a:cubicBezTo>
                  <a:pt x="376" y="2"/>
                  <a:pt x="496" y="290"/>
                  <a:pt x="604" y="293"/>
                </a:cubicBezTo>
                <a:cubicBezTo>
                  <a:pt x="712" y="296"/>
                  <a:pt x="824" y="19"/>
                  <a:pt x="924" y="19"/>
                </a:cubicBezTo>
                <a:cubicBezTo>
                  <a:pt x="1024" y="19"/>
                  <a:pt x="1148" y="236"/>
                  <a:pt x="1207" y="293"/>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7060" name="Freeform 4"/>
          <p:cNvSpPr>
            <a:spLocks/>
          </p:cNvSpPr>
          <p:nvPr/>
        </p:nvSpPr>
        <p:spPr bwMode="auto">
          <a:xfrm>
            <a:off x="1068388" y="2682875"/>
            <a:ext cx="2513012" cy="669925"/>
          </a:xfrm>
          <a:custGeom>
            <a:avLst/>
            <a:gdLst>
              <a:gd name="T0" fmla="*/ 0 w 1196"/>
              <a:gd name="T1" fmla="*/ 2147483647 h 364"/>
              <a:gd name="T2" fmla="*/ 2147483647 w 1196"/>
              <a:gd name="T3" fmla="*/ 2147483647 h 364"/>
              <a:gd name="T4" fmla="*/ 2147483647 w 1196"/>
              <a:gd name="T5" fmla="*/ 2147483647 h 364"/>
              <a:gd name="T6" fmla="*/ 2147483647 w 1196"/>
              <a:gd name="T7" fmla="*/ 2147483647 h 364"/>
              <a:gd name="T8" fmla="*/ 2147483647 w 1196"/>
              <a:gd name="T9" fmla="*/ 2147483647 h 364"/>
              <a:gd name="T10" fmla="*/ 2147483647 w 1196"/>
              <a:gd name="T11" fmla="*/ 2147483647 h 364"/>
              <a:gd name="T12" fmla="*/ 2147483647 w 1196"/>
              <a:gd name="T13" fmla="*/ 2147483647 h 364"/>
              <a:gd name="T14" fmla="*/ 0 60000 65536"/>
              <a:gd name="T15" fmla="*/ 0 60000 65536"/>
              <a:gd name="T16" fmla="*/ 0 60000 65536"/>
              <a:gd name="T17" fmla="*/ 0 60000 65536"/>
              <a:gd name="T18" fmla="*/ 0 60000 65536"/>
              <a:gd name="T19" fmla="*/ 0 60000 65536"/>
              <a:gd name="T20" fmla="*/ 0 60000 65536"/>
              <a:gd name="T21" fmla="*/ 0 w 1196"/>
              <a:gd name="T22" fmla="*/ 0 h 364"/>
              <a:gd name="T23" fmla="*/ 1196 w 1196"/>
              <a:gd name="T24" fmla="*/ 364 h 3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64">
                <a:moveTo>
                  <a:pt x="0" y="364"/>
                </a:moveTo>
                <a:cubicBezTo>
                  <a:pt x="32" y="304"/>
                  <a:pt x="122" y="4"/>
                  <a:pt x="190" y="2"/>
                </a:cubicBezTo>
                <a:cubicBezTo>
                  <a:pt x="258" y="0"/>
                  <a:pt x="338" y="347"/>
                  <a:pt x="410" y="350"/>
                </a:cubicBezTo>
                <a:cubicBezTo>
                  <a:pt x="482" y="353"/>
                  <a:pt x="550" y="21"/>
                  <a:pt x="620" y="21"/>
                </a:cubicBezTo>
                <a:cubicBezTo>
                  <a:pt x="690" y="21"/>
                  <a:pt x="763" y="350"/>
                  <a:pt x="830" y="350"/>
                </a:cubicBezTo>
                <a:cubicBezTo>
                  <a:pt x="897" y="350"/>
                  <a:pt x="961" y="21"/>
                  <a:pt x="1022" y="21"/>
                </a:cubicBezTo>
                <a:cubicBezTo>
                  <a:pt x="1083" y="21"/>
                  <a:pt x="1160" y="282"/>
                  <a:pt x="1196" y="350"/>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 name="Group 5"/>
          <p:cNvGrpSpPr>
            <a:grpSpLocks/>
          </p:cNvGrpSpPr>
          <p:nvPr/>
        </p:nvGrpSpPr>
        <p:grpSpPr bwMode="auto">
          <a:xfrm>
            <a:off x="533400" y="1795463"/>
            <a:ext cx="3998913" cy="4452937"/>
            <a:chOff x="364" y="1131"/>
            <a:chExt cx="2519" cy="2805"/>
          </a:xfrm>
        </p:grpSpPr>
        <p:sp>
          <p:nvSpPr>
            <p:cNvPr id="34873" name="Line 6"/>
            <p:cNvSpPr>
              <a:spLocks noChangeShapeType="1"/>
            </p:cNvSpPr>
            <p:nvPr/>
          </p:nvSpPr>
          <p:spPr bwMode="auto">
            <a:xfrm flipV="1">
              <a:off x="676" y="1242"/>
              <a:ext cx="0" cy="2383"/>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74" name="Line 7"/>
            <p:cNvSpPr>
              <a:spLocks noChangeShapeType="1"/>
            </p:cNvSpPr>
            <p:nvPr/>
          </p:nvSpPr>
          <p:spPr bwMode="auto">
            <a:xfrm flipV="1">
              <a:off x="676" y="3624"/>
              <a:ext cx="2171"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75" name="Line 8"/>
            <p:cNvSpPr>
              <a:spLocks noChangeShapeType="1"/>
            </p:cNvSpPr>
            <p:nvPr/>
          </p:nvSpPr>
          <p:spPr bwMode="auto">
            <a:xfrm flipV="1">
              <a:off x="2274" y="1488"/>
              <a:ext cx="0" cy="21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6" name="Text Box 9"/>
            <p:cNvSpPr txBox="1">
              <a:spLocks noChangeArrowheads="1"/>
            </p:cNvSpPr>
            <p:nvPr/>
          </p:nvSpPr>
          <p:spPr bwMode="auto">
            <a:xfrm>
              <a:off x="364" y="113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E</a:t>
              </a:r>
            </a:p>
          </p:txBody>
        </p:sp>
        <p:sp>
          <p:nvSpPr>
            <p:cNvPr id="34877" name="Text Box 10"/>
            <p:cNvSpPr txBox="1">
              <a:spLocks noChangeArrowheads="1"/>
            </p:cNvSpPr>
            <p:nvPr/>
          </p:nvSpPr>
          <p:spPr bwMode="auto">
            <a:xfrm>
              <a:off x="527" y="360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O</a:t>
              </a:r>
            </a:p>
          </p:txBody>
        </p:sp>
        <p:sp>
          <p:nvSpPr>
            <p:cNvPr id="34878" name="Text Box 11"/>
            <p:cNvSpPr txBox="1">
              <a:spLocks noChangeArrowheads="1"/>
            </p:cNvSpPr>
            <p:nvPr/>
          </p:nvSpPr>
          <p:spPr bwMode="auto">
            <a:xfrm>
              <a:off x="2154" y="357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34879" name="Text Box 12"/>
            <p:cNvSpPr txBox="1">
              <a:spLocks noChangeArrowheads="1"/>
            </p:cNvSpPr>
            <p:nvPr/>
          </p:nvSpPr>
          <p:spPr bwMode="auto">
            <a:xfrm>
              <a:off x="2655" y="35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grpSp>
      <p:grpSp>
        <p:nvGrpSpPr>
          <p:cNvPr id="3" name="Group 13"/>
          <p:cNvGrpSpPr>
            <a:grpSpLocks/>
          </p:cNvGrpSpPr>
          <p:nvPr/>
        </p:nvGrpSpPr>
        <p:grpSpPr bwMode="auto">
          <a:xfrm>
            <a:off x="549275" y="5095875"/>
            <a:ext cx="3817938" cy="542925"/>
            <a:chOff x="346" y="3210"/>
            <a:chExt cx="2405" cy="342"/>
          </a:xfrm>
        </p:grpSpPr>
        <p:sp>
          <p:nvSpPr>
            <p:cNvPr id="34869" name="Freeform 14"/>
            <p:cNvSpPr>
              <a:spLocks/>
            </p:cNvSpPr>
            <p:nvPr/>
          </p:nvSpPr>
          <p:spPr bwMode="auto">
            <a:xfrm>
              <a:off x="676" y="3258"/>
              <a:ext cx="1582" cy="170"/>
            </a:xfrm>
            <a:custGeom>
              <a:avLst/>
              <a:gdLst>
                <a:gd name="T0" fmla="*/ 0 w 1195"/>
                <a:gd name="T1" fmla="*/ 334 h 147"/>
                <a:gd name="T2" fmla="*/ 3130 w 1195"/>
                <a:gd name="T3" fmla="*/ 1 h 147"/>
                <a:gd name="T4" fmla="*/ 6433 w 1195"/>
                <a:gd name="T5" fmla="*/ 353 h 147"/>
                <a:gd name="T6" fmla="*/ 0 60000 65536"/>
                <a:gd name="T7" fmla="*/ 0 60000 65536"/>
                <a:gd name="T8" fmla="*/ 0 60000 65536"/>
                <a:gd name="T9" fmla="*/ 0 w 1195"/>
                <a:gd name="T10" fmla="*/ 0 h 147"/>
                <a:gd name="T11" fmla="*/ 1195 w 1195"/>
                <a:gd name="T12" fmla="*/ 147 h 147"/>
              </a:gdLst>
              <a:ahLst/>
              <a:cxnLst>
                <a:cxn ang="T6">
                  <a:pos x="T0" y="T1"/>
                </a:cxn>
                <a:cxn ang="T7">
                  <a:pos x="T2" y="T3"/>
                </a:cxn>
                <a:cxn ang="T8">
                  <a:pos x="T4" y="T5"/>
                </a:cxn>
              </a:cxnLst>
              <a:rect l="T9" t="T10" r="T11" b="T12"/>
              <a:pathLst>
                <a:path w="1195" h="147">
                  <a:moveTo>
                    <a:pt x="0" y="140"/>
                  </a:moveTo>
                  <a:cubicBezTo>
                    <a:pt x="97" y="117"/>
                    <a:pt x="383" y="0"/>
                    <a:pt x="582" y="1"/>
                  </a:cubicBezTo>
                  <a:cubicBezTo>
                    <a:pt x="781" y="2"/>
                    <a:pt x="1067" y="117"/>
                    <a:pt x="1195" y="14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70" name="Line 15"/>
            <p:cNvSpPr>
              <a:spLocks noChangeShapeType="1"/>
            </p:cNvSpPr>
            <p:nvPr/>
          </p:nvSpPr>
          <p:spPr bwMode="auto">
            <a:xfrm flipV="1">
              <a:off x="672" y="3435"/>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71" name="Text Box 16"/>
            <p:cNvSpPr txBox="1">
              <a:spLocks noChangeArrowheads="1"/>
            </p:cNvSpPr>
            <p:nvPr/>
          </p:nvSpPr>
          <p:spPr bwMode="auto">
            <a:xfrm>
              <a:off x="346" y="321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E</a:t>
              </a:r>
              <a:r>
                <a:rPr kumimoji="1" lang="en-US" altLang="zh-CN" sz="2800" b="1" baseline="-25000">
                  <a:solidFill>
                    <a:schemeClr val="accent2"/>
                  </a:solidFill>
                </a:rPr>
                <a:t>1</a:t>
              </a:r>
              <a:endParaRPr kumimoji="1" lang="en-US" altLang="zh-CN" sz="2800" b="1">
                <a:solidFill>
                  <a:schemeClr val="accent2"/>
                </a:solidFill>
              </a:endParaRPr>
            </a:p>
          </p:txBody>
        </p:sp>
        <p:sp>
          <p:nvSpPr>
            <p:cNvPr id="34872" name="Text Box 17"/>
            <p:cNvSpPr txBox="1">
              <a:spLocks noChangeArrowheads="1"/>
            </p:cNvSpPr>
            <p:nvPr/>
          </p:nvSpPr>
          <p:spPr bwMode="auto">
            <a:xfrm>
              <a:off x="2270" y="3225"/>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=1</a:t>
              </a:r>
            </a:p>
          </p:txBody>
        </p:sp>
      </p:grpSp>
      <p:grpSp>
        <p:nvGrpSpPr>
          <p:cNvPr id="4" name="Group 18"/>
          <p:cNvGrpSpPr>
            <a:grpSpLocks/>
          </p:cNvGrpSpPr>
          <p:nvPr/>
        </p:nvGrpSpPr>
        <p:grpSpPr bwMode="auto">
          <a:xfrm>
            <a:off x="381000" y="4295775"/>
            <a:ext cx="3986213" cy="603250"/>
            <a:chOff x="240" y="2706"/>
            <a:chExt cx="2511" cy="380"/>
          </a:xfrm>
        </p:grpSpPr>
        <p:sp>
          <p:nvSpPr>
            <p:cNvPr id="34865" name="Line 19"/>
            <p:cNvSpPr>
              <a:spLocks noChangeShapeType="1"/>
            </p:cNvSpPr>
            <p:nvPr/>
          </p:nvSpPr>
          <p:spPr bwMode="auto">
            <a:xfrm>
              <a:off x="672" y="2916"/>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6" name="Freeform 20"/>
            <p:cNvSpPr>
              <a:spLocks/>
            </p:cNvSpPr>
            <p:nvPr/>
          </p:nvSpPr>
          <p:spPr bwMode="auto">
            <a:xfrm>
              <a:off x="672" y="2714"/>
              <a:ext cx="1598" cy="372"/>
            </a:xfrm>
            <a:custGeom>
              <a:avLst/>
              <a:gdLst>
                <a:gd name="T0" fmla="*/ 0 w 1207"/>
                <a:gd name="T1" fmla="*/ 402 h 321"/>
                <a:gd name="T2" fmla="*/ 1528 w 1207"/>
                <a:gd name="T3" fmla="*/ 1 h 321"/>
                <a:gd name="T4" fmla="*/ 3253 w 1207"/>
                <a:gd name="T5" fmla="*/ 423 h 321"/>
                <a:gd name="T6" fmla="*/ 5023 w 1207"/>
                <a:gd name="T7" fmla="*/ 776 h 321"/>
                <a:gd name="T8" fmla="*/ 6499 w 1207"/>
                <a:gd name="T9" fmla="*/ 423 h 321"/>
                <a:gd name="T10" fmla="*/ 0 60000 65536"/>
                <a:gd name="T11" fmla="*/ 0 60000 65536"/>
                <a:gd name="T12" fmla="*/ 0 60000 65536"/>
                <a:gd name="T13" fmla="*/ 0 60000 65536"/>
                <a:gd name="T14" fmla="*/ 0 60000 65536"/>
                <a:gd name="T15" fmla="*/ 0 w 1207"/>
                <a:gd name="T16" fmla="*/ 0 h 321"/>
                <a:gd name="T17" fmla="*/ 1207 w 1207"/>
                <a:gd name="T18" fmla="*/ 321 h 321"/>
              </a:gdLst>
              <a:ahLst/>
              <a:cxnLst>
                <a:cxn ang="T10">
                  <a:pos x="T0" y="T1"/>
                </a:cxn>
                <a:cxn ang="T11">
                  <a:pos x="T2" y="T3"/>
                </a:cxn>
                <a:cxn ang="T12">
                  <a:pos x="T4" y="T5"/>
                </a:cxn>
                <a:cxn ang="T13">
                  <a:pos x="T6" y="T7"/>
                </a:cxn>
                <a:cxn ang="T14">
                  <a:pos x="T8" y="T9"/>
                </a:cxn>
              </a:cxnLst>
              <a:rect l="T15" t="T16" r="T17" b="T18"/>
              <a:pathLst>
                <a:path w="1207" h="321">
                  <a:moveTo>
                    <a:pt x="0" y="166"/>
                  </a:moveTo>
                  <a:cubicBezTo>
                    <a:pt x="47" y="139"/>
                    <a:pt x="183" y="0"/>
                    <a:pt x="284" y="1"/>
                  </a:cubicBezTo>
                  <a:cubicBezTo>
                    <a:pt x="385" y="2"/>
                    <a:pt x="496" y="122"/>
                    <a:pt x="604" y="175"/>
                  </a:cubicBezTo>
                  <a:cubicBezTo>
                    <a:pt x="712" y="228"/>
                    <a:pt x="833" y="321"/>
                    <a:pt x="933" y="321"/>
                  </a:cubicBezTo>
                  <a:cubicBezTo>
                    <a:pt x="1033" y="321"/>
                    <a:pt x="1150" y="205"/>
                    <a:pt x="1207" y="175"/>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67" name="Text Box 21"/>
            <p:cNvSpPr txBox="1">
              <a:spLocks noChangeArrowheads="1"/>
            </p:cNvSpPr>
            <p:nvPr/>
          </p:nvSpPr>
          <p:spPr bwMode="auto">
            <a:xfrm>
              <a:off x="240" y="272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4</a:t>
              </a:r>
              <a:r>
                <a:rPr kumimoji="1" lang="en-US" altLang="zh-CN" sz="2800" b="1" i="1">
                  <a:solidFill>
                    <a:schemeClr val="accent2"/>
                  </a:solidFill>
                </a:rPr>
                <a:t>E</a:t>
              </a:r>
              <a:r>
                <a:rPr kumimoji="1" lang="en-US" altLang="zh-CN" sz="2800" b="1" baseline="-25000">
                  <a:solidFill>
                    <a:schemeClr val="accent2"/>
                  </a:solidFill>
                </a:rPr>
                <a:t>1</a:t>
              </a:r>
            </a:p>
          </p:txBody>
        </p:sp>
        <p:sp>
          <p:nvSpPr>
            <p:cNvPr id="34868" name="Text Box 22"/>
            <p:cNvSpPr txBox="1">
              <a:spLocks noChangeArrowheads="1"/>
            </p:cNvSpPr>
            <p:nvPr/>
          </p:nvSpPr>
          <p:spPr bwMode="auto">
            <a:xfrm>
              <a:off x="2270" y="2706"/>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=2</a:t>
              </a:r>
            </a:p>
          </p:txBody>
        </p:sp>
      </p:grpSp>
      <p:grpSp>
        <p:nvGrpSpPr>
          <p:cNvPr id="5" name="Group 23"/>
          <p:cNvGrpSpPr>
            <a:grpSpLocks/>
          </p:cNvGrpSpPr>
          <p:nvPr/>
        </p:nvGrpSpPr>
        <p:grpSpPr bwMode="auto">
          <a:xfrm>
            <a:off x="390525" y="2995613"/>
            <a:ext cx="3976688" cy="617537"/>
            <a:chOff x="246" y="1887"/>
            <a:chExt cx="2505" cy="389"/>
          </a:xfrm>
        </p:grpSpPr>
        <p:sp>
          <p:nvSpPr>
            <p:cNvPr id="34861" name="Line 24"/>
            <p:cNvSpPr>
              <a:spLocks noChangeShapeType="1"/>
            </p:cNvSpPr>
            <p:nvPr/>
          </p:nvSpPr>
          <p:spPr bwMode="auto">
            <a:xfrm flipV="1">
              <a:off x="665" y="2103"/>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2" name="Freeform 25"/>
            <p:cNvSpPr>
              <a:spLocks/>
            </p:cNvSpPr>
            <p:nvPr/>
          </p:nvSpPr>
          <p:spPr bwMode="auto">
            <a:xfrm>
              <a:off x="673" y="1925"/>
              <a:ext cx="1583" cy="351"/>
            </a:xfrm>
            <a:custGeom>
              <a:avLst/>
              <a:gdLst>
                <a:gd name="T0" fmla="*/ 0 w 1196"/>
                <a:gd name="T1" fmla="*/ 385 h 303"/>
                <a:gd name="T2" fmla="*/ 1126 w 1196"/>
                <a:gd name="T3" fmla="*/ 1 h 303"/>
                <a:gd name="T4" fmla="*/ 2208 w 1196"/>
                <a:gd name="T5" fmla="*/ 380 h 303"/>
                <a:gd name="T6" fmla="*/ 3384 w 1196"/>
                <a:gd name="T7" fmla="*/ 732 h 303"/>
                <a:gd name="T8" fmla="*/ 4417 w 1196"/>
                <a:gd name="T9" fmla="*/ 380 h 303"/>
                <a:gd name="T10" fmla="*/ 5398 w 1196"/>
                <a:gd name="T11" fmla="*/ 27 h 303"/>
                <a:gd name="T12" fmla="*/ 6430 w 1196"/>
                <a:gd name="T13" fmla="*/ 380 h 303"/>
                <a:gd name="T14" fmla="*/ 0 60000 65536"/>
                <a:gd name="T15" fmla="*/ 0 60000 65536"/>
                <a:gd name="T16" fmla="*/ 0 60000 65536"/>
                <a:gd name="T17" fmla="*/ 0 60000 65536"/>
                <a:gd name="T18" fmla="*/ 0 60000 65536"/>
                <a:gd name="T19" fmla="*/ 0 60000 65536"/>
                <a:gd name="T20" fmla="*/ 0 60000 65536"/>
                <a:gd name="T21" fmla="*/ 0 w 1196"/>
                <a:gd name="T22" fmla="*/ 0 h 303"/>
                <a:gd name="T23" fmla="*/ 1196 w 119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03">
                  <a:moveTo>
                    <a:pt x="0" y="160"/>
                  </a:moveTo>
                  <a:cubicBezTo>
                    <a:pt x="35" y="134"/>
                    <a:pt x="141" y="2"/>
                    <a:pt x="209" y="1"/>
                  </a:cubicBezTo>
                  <a:cubicBezTo>
                    <a:pt x="277" y="0"/>
                    <a:pt x="340" y="107"/>
                    <a:pt x="410" y="157"/>
                  </a:cubicBezTo>
                  <a:cubicBezTo>
                    <a:pt x="480" y="207"/>
                    <a:pt x="561" y="303"/>
                    <a:pt x="629" y="303"/>
                  </a:cubicBezTo>
                  <a:cubicBezTo>
                    <a:pt x="697" y="303"/>
                    <a:pt x="759" y="206"/>
                    <a:pt x="821" y="157"/>
                  </a:cubicBezTo>
                  <a:cubicBezTo>
                    <a:pt x="883" y="108"/>
                    <a:pt x="942" y="11"/>
                    <a:pt x="1004" y="11"/>
                  </a:cubicBezTo>
                  <a:cubicBezTo>
                    <a:pt x="1066" y="11"/>
                    <a:pt x="1156" y="127"/>
                    <a:pt x="1196" y="15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63" name="Text Box 26"/>
            <p:cNvSpPr txBox="1">
              <a:spLocks noChangeArrowheads="1"/>
            </p:cNvSpPr>
            <p:nvPr/>
          </p:nvSpPr>
          <p:spPr bwMode="auto">
            <a:xfrm>
              <a:off x="246" y="1905"/>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9</a:t>
              </a:r>
              <a:r>
                <a:rPr kumimoji="1" lang="en-US" altLang="zh-CN" sz="2800" b="1" i="1">
                  <a:solidFill>
                    <a:schemeClr val="accent2"/>
                  </a:solidFill>
                </a:rPr>
                <a:t>E</a:t>
              </a:r>
              <a:r>
                <a:rPr kumimoji="1" lang="en-US" altLang="zh-CN" sz="2800" b="1" baseline="-25000">
                  <a:solidFill>
                    <a:schemeClr val="accent2"/>
                  </a:solidFill>
                </a:rPr>
                <a:t>1</a:t>
              </a:r>
              <a:endParaRPr kumimoji="1" lang="en-US" altLang="zh-CN" sz="2800" b="1">
                <a:solidFill>
                  <a:schemeClr val="accent2"/>
                </a:solidFill>
              </a:endParaRPr>
            </a:p>
          </p:txBody>
        </p:sp>
        <p:sp>
          <p:nvSpPr>
            <p:cNvPr id="34864" name="Text Box 27"/>
            <p:cNvSpPr txBox="1">
              <a:spLocks noChangeArrowheads="1"/>
            </p:cNvSpPr>
            <p:nvPr/>
          </p:nvSpPr>
          <p:spPr bwMode="auto">
            <a:xfrm>
              <a:off x="2270" y="1887"/>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=3</a:t>
              </a:r>
            </a:p>
          </p:txBody>
        </p:sp>
      </p:grpSp>
      <p:grpSp>
        <p:nvGrpSpPr>
          <p:cNvPr id="6" name="Group 28"/>
          <p:cNvGrpSpPr>
            <a:grpSpLocks/>
          </p:cNvGrpSpPr>
          <p:nvPr/>
        </p:nvGrpSpPr>
        <p:grpSpPr bwMode="auto">
          <a:xfrm>
            <a:off x="5867400" y="333375"/>
            <a:ext cx="1703388" cy="1343025"/>
            <a:chOff x="3696" y="201"/>
            <a:chExt cx="1073" cy="846"/>
          </a:xfrm>
        </p:grpSpPr>
        <p:sp>
          <p:nvSpPr>
            <p:cNvPr id="34855" name="Line 29"/>
            <p:cNvSpPr>
              <a:spLocks noChangeShapeType="1"/>
            </p:cNvSpPr>
            <p:nvPr/>
          </p:nvSpPr>
          <p:spPr bwMode="auto">
            <a:xfrm>
              <a:off x="3696" y="369"/>
              <a:ext cx="480" cy="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4856" name="Line 30"/>
            <p:cNvSpPr>
              <a:spLocks noChangeShapeType="1"/>
            </p:cNvSpPr>
            <p:nvPr/>
          </p:nvSpPr>
          <p:spPr bwMode="auto">
            <a:xfrm>
              <a:off x="3696" y="648"/>
              <a:ext cx="480" cy="0"/>
            </a:xfrm>
            <a:prstGeom prst="line">
              <a:avLst/>
            </a:prstGeom>
            <a:noFill/>
            <a:ln w="25400">
              <a:solidFill>
                <a:schemeClr val="accent2"/>
              </a:solidFill>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4857" name="Line 31"/>
            <p:cNvSpPr>
              <a:spLocks noChangeShapeType="1"/>
            </p:cNvSpPr>
            <p:nvPr/>
          </p:nvSpPr>
          <p:spPr bwMode="auto">
            <a:xfrm>
              <a:off x="3696" y="912"/>
              <a:ext cx="480" cy="0"/>
            </a:xfrm>
            <a:prstGeom prst="line">
              <a:avLst/>
            </a:prstGeom>
            <a:noFill/>
            <a:ln w="25400">
              <a:solidFill>
                <a:srgbClr val="FF0000"/>
              </a:solidFill>
              <a:prstDash val="dash"/>
              <a:round/>
              <a:headEnd/>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34858" name="Text Box 32"/>
            <p:cNvSpPr txBox="1">
              <a:spLocks noChangeArrowheads="1"/>
            </p:cNvSpPr>
            <p:nvPr/>
          </p:nvSpPr>
          <p:spPr bwMode="auto">
            <a:xfrm>
              <a:off x="4163" y="201"/>
              <a:ext cx="3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E</a:t>
              </a:r>
              <a:r>
                <a:rPr kumimoji="1" lang="en-US" altLang="zh-CN" sz="2800" b="1" i="1" baseline="-25000">
                  <a:solidFill>
                    <a:schemeClr val="accent2"/>
                  </a:solidFill>
                </a:rPr>
                <a:t>n</a:t>
              </a:r>
              <a:endParaRPr kumimoji="1" lang="en-US" altLang="zh-CN" sz="2800" b="1" i="1">
                <a:solidFill>
                  <a:schemeClr val="accent2"/>
                </a:solidFill>
              </a:endParaRPr>
            </a:p>
          </p:txBody>
        </p:sp>
        <p:sp>
          <p:nvSpPr>
            <p:cNvPr id="34859" name="Text Box 33"/>
            <p:cNvSpPr txBox="1">
              <a:spLocks noChangeArrowheads="1"/>
            </p:cNvSpPr>
            <p:nvPr/>
          </p:nvSpPr>
          <p:spPr bwMode="auto">
            <a:xfrm>
              <a:off x="4164" y="435"/>
              <a:ext cx="4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cs typeface="Times New Roman" panose="02020603050405020304" pitchFamily="18" charset="0"/>
                </a:rPr>
                <a:t>ψ</a:t>
              </a:r>
              <a:r>
                <a:rPr kumimoji="1" lang="en-US" altLang="zh-CN" sz="2800" b="1" i="1" baseline="-25000">
                  <a:solidFill>
                    <a:schemeClr val="accent2"/>
                  </a:solidFill>
                  <a:cs typeface="Times New Roman" panose="02020603050405020304" pitchFamily="18" charset="0"/>
                </a:rPr>
                <a:t>n</a:t>
              </a:r>
              <a:endParaRPr kumimoji="1" lang="en-US" altLang="zh-CN" sz="2800" b="1" i="1">
                <a:solidFill>
                  <a:schemeClr val="accent2"/>
                </a:solidFill>
                <a:cs typeface="Times New Roman" panose="02020603050405020304" pitchFamily="18" charset="0"/>
              </a:endParaRPr>
            </a:p>
          </p:txBody>
        </p:sp>
        <p:sp>
          <p:nvSpPr>
            <p:cNvPr id="34860" name="Text Box 34"/>
            <p:cNvSpPr txBox="1">
              <a:spLocks noChangeArrowheads="1"/>
            </p:cNvSpPr>
            <p:nvPr/>
          </p:nvSpPr>
          <p:spPr bwMode="auto">
            <a:xfrm>
              <a:off x="4170" y="720"/>
              <a:ext cx="5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cs typeface="Times New Roman" panose="02020603050405020304" pitchFamily="18" charset="0"/>
                </a:rPr>
                <a:t>|ψ</a:t>
              </a:r>
              <a:r>
                <a:rPr kumimoji="1" lang="en-US" altLang="zh-CN" sz="2800" b="1" i="1" baseline="-25000">
                  <a:solidFill>
                    <a:schemeClr val="accent2"/>
                  </a:solidFill>
                  <a:cs typeface="Times New Roman" panose="02020603050405020304" pitchFamily="18" charset="0"/>
                </a:rPr>
                <a:t>n</a:t>
              </a:r>
              <a:r>
                <a:rPr kumimoji="1" lang="en-US" altLang="zh-CN" sz="2800" b="1" i="1">
                  <a:solidFill>
                    <a:schemeClr val="accent2"/>
                  </a:solidFill>
                  <a:cs typeface="Times New Roman" panose="02020603050405020304" pitchFamily="18" charset="0"/>
                </a:rPr>
                <a:t>|</a:t>
              </a:r>
              <a:r>
                <a:rPr kumimoji="1" lang="en-US" altLang="zh-CN" sz="2800" b="1" baseline="30000">
                  <a:solidFill>
                    <a:schemeClr val="accent2"/>
                  </a:solidFill>
                  <a:cs typeface="Times New Roman" panose="02020603050405020304" pitchFamily="18" charset="0"/>
                </a:rPr>
                <a:t>2</a:t>
              </a:r>
              <a:endParaRPr kumimoji="1" lang="en-US" altLang="zh-CN" sz="2800" b="1">
                <a:solidFill>
                  <a:schemeClr val="accent2"/>
                </a:solidFill>
                <a:cs typeface="Times New Roman" panose="02020603050405020304" pitchFamily="18" charset="0"/>
              </a:endParaRPr>
            </a:p>
          </p:txBody>
        </p:sp>
      </p:grpSp>
      <p:grpSp>
        <p:nvGrpSpPr>
          <p:cNvPr id="7" name="Group 35"/>
          <p:cNvGrpSpPr>
            <a:grpSpLocks/>
          </p:cNvGrpSpPr>
          <p:nvPr/>
        </p:nvGrpSpPr>
        <p:grpSpPr bwMode="auto">
          <a:xfrm>
            <a:off x="4957763" y="1795463"/>
            <a:ext cx="3957637" cy="4452937"/>
            <a:chOff x="3123" y="1131"/>
            <a:chExt cx="2493" cy="2805"/>
          </a:xfrm>
        </p:grpSpPr>
        <p:sp>
          <p:nvSpPr>
            <p:cNvPr id="34846" name="Line 36"/>
            <p:cNvSpPr>
              <a:spLocks noChangeShapeType="1"/>
            </p:cNvSpPr>
            <p:nvPr/>
          </p:nvSpPr>
          <p:spPr bwMode="auto">
            <a:xfrm flipV="1">
              <a:off x="4212" y="1242"/>
              <a:ext cx="0" cy="2383"/>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47" name="Line 37"/>
            <p:cNvSpPr>
              <a:spLocks noChangeShapeType="1"/>
            </p:cNvSpPr>
            <p:nvPr/>
          </p:nvSpPr>
          <p:spPr bwMode="auto">
            <a:xfrm flipV="1">
              <a:off x="3409" y="3624"/>
              <a:ext cx="2171"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848" name="Line 38"/>
            <p:cNvSpPr>
              <a:spLocks noChangeShapeType="1"/>
            </p:cNvSpPr>
            <p:nvPr/>
          </p:nvSpPr>
          <p:spPr bwMode="auto">
            <a:xfrm flipV="1">
              <a:off x="5007" y="1488"/>
              <a:ext cx="0" cy="21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9" name="Text Box 39"/>
            <p:cNvSpPr txBox="1">
              <a:spLocks noChangeArrowheads="1"/>
            </p:cNvSpPr>
            <p:nvPr/>
          </p:nvSpPr>
          <p:spPr bwMode="auto">
            <a:xfrm>
              <a:off x="3908" y="113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E</a:t>
              </a:r>
            </a:p>
          </p:txBody>
        </p:sp>
        <p:sp>
          <p:nvSpPr>
            <p:cNvPr id="34850" name="Text Box 40"/>
            <p:cNvSpPr txBox="1">
              <a:spLocks noChangeArrowheads="1"/>
            </p:cNvSpPr>
            <p:nvPr/>
          </p:nvSpPr>
          <p:spPr bwMode="auto">
            <a:xfrm>
              <a:off x="4072" y="3609"/>
              <a:ext cx="2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O</a:t>
              </a:r>
            </a:p>
          </p:txBody>
        </p:sp>
        <p:sp>
          <p:nvSpPr>
            <p:cNvPr id="34851" name="Text Box 41"/>
            <p:cNvSpPr txBox="1">
              <a:spLocks noChangeArrowheads="1"/>
            </p:cNvSpPr>
            <p:nvPr/>
          </p:nvSpPr>
          <p:spPr bwMode="auto">
            <a:xfrm>
              <a:off x="4788" y="3609"/>
              <a:ext cx="4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r>
                <a:rPr kumimoji="1" lang="en-US" altLang="zh-CN" sz="2800" b="1">
                  <a:solidFill>
                    <a:schemeClr val="accent2"/>
                  </a:solidFill>
                </a:rPr>
                <a:t>/2</a:t>
              </a:r>
              <a:endParaRPr kumimoji="1" lang="en-US" altLang="zh-CN" sz="2800" b="1" i="1">
                <a:solidFill>
                  <a:schemeClr val="accent2"/>
                </a:solidFill>
              </a:endParaRPr>
            </a:p>
          </p:txBody>
        </p:sp>
        <p:sp>
          <p:nvSpPr>
            <p:cNvPr id="34852" name="Text Box 42"/>
            <p:cNvSpPr txBox="1">
              <a:spLocks noChangeArrowheads="1"/>
            </p:cNvSpPr>
            <p:nvPr/>
          </p:nvSpPr>
          <p:spPr bwMode="auto">
            <a:xfrm>
              <a:off x="5388" y="35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34853" name="Line 43"/>
            <p:cNvSpPr>
              <a:spLocks noChangeShapeType="1"/>
            </p:cNvSpPr>
            <p:nvPr/>
          </p:nvSpPr>
          <p:spPr bwMode="auto">
            <a:xfrm flipV="1">
              <a:off x="3414" y="1488"/>
              <a:ext cx="0" cy="21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4" name="Text Box 44"/>
            <p:cNvSpPr txBox="1">
              <a:spLocks noChangeArrowheads="1"/>
            </p:cNvSpPr>
            <p:nvPr/>
          </p:nvSpPr>
          <p:spPr bwMode="auto">
            <a:xfrm>
              <a:off x="3123" y="3600"/>
              <a:ext cx="4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a:t>
              </a:r>
              <a:r>
                <a:rPr kumimoji="1" lang="en-US" altLang="zh-CN" sz="2800" b="1" i="1">
                  <a:solidFill>
                    <a:schemeClr val="accent2"/>
                  </a:solidFill>
                </a:rPr>
                <a:t>a</a:t>
              </a:r>
              <a:r>
                <a:rPr kumimoji="1" lang="en-US" altLang="zh-CN" sz="2800" b="1">
                  <a:solidFill>
                    <a:schemeClr val="accent2"/>
                  </a:solidFill>
                </a:rPr>
                <a:t>/2</a:t>
              </a:r>
              <a:endParaRPr kumimoji="1" lang="en-US" altLang="zh-CN" sz="2800" b="1" i="1">
                <a:solidFill>
                  <a:schemeClr val="accent2"/>
                </a:solidFill>
              </a:endParaRPr>
            </a:p>
          </p:txBody>
        </p:sp>
      </p:grpSp>
      <p:sp>
        <p:nvSpPr>
          <p:cNvPr id="557101" name="Text Box 45"/>
          <p:cNvSpPr txBox="1">
            <a:spLocks noChangeArrowheads="1"/>
          </p:cNvSpPr>
          <p:nvPr/>
        </p:nvSpPr>
        <p:spPr bwMode="auto">
          <a:xfrm>
            <a:off x="838200" y="450850"/>
            <a:ext cx="4113213"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15000"/>
              </a:lnSpc>
            </a:pPr>
            <a:r>
              <a:rPr kumimoji="1" lang="zh-CN" altLang="en-US" sz="2800" b="1">
                <a:solidFill>
                  <a:schemeClr val="accent2"/>
                </a:solidFill>
              </a:rPr>
              <a:t>无限深方势阱内粒子的</a:t>
            </a:r>
          </a:p>
          <a:p>
            <a:pPr algn="ctr" eaLnBrk="1" hangingPunct="1">
              <a:lnSpc>
                <a:spcPct val="115000"/>
              </a:lnSpc>
            </a:pPr>
            <a:r>
              <a:rPr kumimoji="1" lang="zh-CN" altLang="en-US" sz="2800" b="1">
                <a:solidFill>
                  <a:schemeClr val="accent2"/>
                </a:solidFill>
              </a:rPr>
              <a:t>能级、波函数和概率密度</a:t>
            </a:r>
          </a:p>
        </p:txBody>
      </p:sp>
      <p:sp>
        <p:nvSpPr>
          <p:cNvPr id="557102" name="Freeform 46"/>
          <p:cNvSpPr>
            <a:spLocks/>
          </p:cNvSpPr>
          <p:nvPr/>
        </p:nvSpPr>
        <p:spPr bwMode="auto">
          <a:xfrm>
            <a:off x="5407025" y="4784725"/>
            <a:ext cx="2517775" cy="635000"/>
          </a:xfrm>
          <a:custGeom>
            <a:avLst/>
            <a:gdLst>
              <a:gd name="T0" fmla="*/ 0 w 1198"/>
              <a:gd name="T1" fmla="*/ 2147483647 h 345"/>
              <a:gd name="T2" fmla="*/ 2147483647 w 1198"/>
              <a:gd name="T3" fmla="*/ 2147483647 h 345"/>
              <a:gd name="T4" fmla="*/ 2147483647 w 1198"/>
              <a:gd name="T5" fmla="*/ 2147483647 h 345"/>
              <a:gd name="T6" fmla="*/ 2147483647 w 1198"/>
              <a:gd name="T7" fmla="*/ 2147483647 h 345"/>
              <a:gd name="T8" fmla="*/ 2147483647 w 1198"/>
              <a:gd name="T9" fmla="*/ 2147483647 h 345"/>
              <a:gd name="T10" fmla="*/ 0 60000 65536"/>
              <a:gd name="T11" fmla="*/ 0 60000 65536"/>
              <a:gd name="T12" fmla="*/ 0 60000 65536"/>
              <a:gd name="T13" fmla="*/ 0 60000 65536"/>
              <a:gd name="T14" fmla="*/ 0 60000 65536"/>
              <a:gd name="T15" fmla="*/ 0 w 1198"/>
              <a:gd name="T16" fmla="*/ 0 h 345"/>
              <a:gd name="T17" fmla="*/ 1198 w 1198"/>
              <a:gd name="T18" fmla="*/ 345 h 345"/>
            </a:gdLst>
            <a:ahLst/>
            <a:cxnLst>
              <a:cxn ang="T10">
                <a:pos x="T0" y="T1"/>
              </a:cxn>
              <a:cxn ang="T11">
                <a:pos x="T2" y="T3"/>
              </a:cxn>
              <a:cxn ang="T12">
                <a:pos x="T4" y="T5"/>
              </a:cxn>
              <a:cxn ang="T13">
                <a:pos x="T6" y="T7"/>
              </a:cxn>
              <a:cxn ang="T14">
                <a:pos x="T8" y="T9"/>
              </a:cxn>
            </a:cxnLst>
            <a:rect l="T15" t="T16" r="T17" b="T18"/>
            <a:pathLst>
              <a:path w="1198" h="345">
                <a:moveTo>
                  <a:pt x="0" y="345"/>
                </a:moveTo>
                <a:cubicBezTo>
                  <a:pt x="48" y="318"/>
                  <a:pt x="192" y="239"/>
                  <a:pt x="290" y="182"/>
                </a:cubicBezTo>
                <a:cubicBezTo>
                  <a:pt x="388" y="125"/>
                  <a:pt x="484" y="0"/>
                  <a:pt x="585" y="2"/>
                </a:cubicBezTo>
                <a:cubicBezTo>
                  <a:pt x="686" y="4"/>
                  <a:pt x="794" y="138"/>
                  <a:pt x="896" y="194"/>
                </a:cubicBezTo>
                <a:cubicBezTo>
                  <a:pt x="998" y="250"/>
                  <a:pt x="1135" y="310"/>
                  <a:pt x="1198" y="340"/>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7103" name="Freeform 47"/>
          <p:cNvSpPr>
            <a:spLocks/>
          </p:cNvSpPr>
          <p:nvPr/>
        </p:nvSpPr>
        <p:spPr bwMode="auto">
          <a:xfrm>
            <a:off x="5387975" y="4087813"/>
            <a:ext cx="2536825" cy="544512"/>
          </a:xfrm>
          <a:custGeom>
            <a:avLst/>
            <a:gdLst>
              <a:gd name="T0" fmla="*/ 0 w 1207"/>
              <a:gd name="T1" fmla="*/ 2147483647 h 296"/>
              <a:gd name="T2" fmla="*/ 2147483647 w 1207"/>
              <a:gd name="T3" fmla="*/ 2147483647 h 296"/>
              <a:gd name="T4" fmla="*/ 2147483647 w 1207"/>
              <a:gd name="T5" fmla="*/ 2147483647 h 296"/>
              <a:gd name="T6" fmla="*/ 2147483647 w 1207"/>
              <a:gd name="T7" fmla="*/ 2147483647 h 296"/>
              <a:gd name="T8" fmla="*/ 2147483647 w 1207"/>
              <a:gd name="T9" fmla="*/ 2147483647 h 296"/>
              <a:gd name="T10" fmla="*/ 0 60000 65536"/>
              <a:gd name="T11" fmla="*/ 0 60000 65536"/>
              <a:gd name="T12" fmla="*/ 0 60000 65536"/>
              <a:gd name="T13" fmla="*/ 0 60000 65536"/>
              <a:gd name="T14" fmla="*/ 0 60000 65536"/>
              <a:gd name="T15" fmla="*/ 0 w 1207"/>
              <a:gd name="T16" fmla="*/ 0 h 296"/>
              <a:gd name="T17" fmla="*/ 1207 w 1207"/>
              <a:gd name="T18" fmla="*/ 296 h 296"/>
            </a:gdLst>
            <a:ahLst/>
            <a:cxnLst>
              <a:cxn ang="T10">
                <a:pos x="T0" y="T1"/>
              </a:cxn>
              <a:cxn ang="T11">
                <a:pos x="T2" y="T3"/>
              </a:cxn>
              <a:cxn ang="T12">
                <a:pos x="T4" y="T5"/>
              </a:cxn>
              <a:cxn ang="T13">
                <a:pos x="T6" y="T7"/>
              </a:cxn>
              <a:cxn ang="T14">
                <a:pos x="T8" y="T9"/>
              </a:cxn>
            </a:cxnLst>
            <a:rect l="T15" t="T16" r="T17" b="T18"/>
            <a:pathLst>
              <a:path w="1207" h="296">
                <a:moveTo>
                  <a:pt x="0" y="284"/>
                </a:moveTo>
                <a:cubicBezTo>
                  <a:pt x="46" y="237"/>
                  <a:pt x="174" y="0"/>
                  <a:pt x="275" y="1"/>
                </a:cubicBezTo>
                <a:cubicBezTo>
                  <a:pt x="376" y="2"/>
                  <a:pt x="496" y="290"/>
                  <a:pt x="604" y="293"/>
                </a:cubicBezTo>
                <a:cubicBezTo>
                  <a:pt x="712" y="296"/>
                  <a:pt x="824" y="19"/>
                  <a:pt x="924" y="19"/>
                </a:cubicBezTo>
                <a:cubicBezTo>
                  <a:pt x="1024" y="19"/>
                  <a:pt x="1148" y="236"/>
                  <a:pt x="1207" y="293"/>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7104" name="Freeform 48"/>
          <p:cNvSpPr>
            <a:spLocks/>
          </p:cNvSpPr>
          <p:nvPr/>
        </p:nvSpPr>
        <p:spPr bwMode="auto">
          <a:xfrm>
            <a:off x="5411788" y="2667000"/>
            <a:ext cx="2513012" cy="669925"/>
          </a:xfrm>
          <a:custGeom>
            <a:avLst/>
            <a:gdLst>
              <a:gd name="T0" fmla="*/ 0 w 1196"/>
              <a:gd name="T1" fmla="*/ 2147483647 h 364"/>
              <a:gd name="T2" fmla="*/ 2147483647 w 1196"/>
              <a:gd name="T3" fmla="*/ 2147483647 h 364"/>
              <a:gd name="T4" fmla="*/ 2147483647 w 1196"/>
              <a:gd name="T5" fmla="*/ 2147483647 h 364"/>
              <a:gd name="T6" fmla="*/ 2147483647 w 1196"/>
              <a:gd name="T7" fmla="*/ 2147483647 h 364"/>
              <a:gd name="T8" fmla="*/ 2147483647 w 1196"/>
              <a:gd name="T9" fmla="*/ 2147483647 h 364"/>
              <a:gd name="T10" fmla="*/ 2147483647 w 1196"/>
              <a:gd name="T11" fmla="*/ 2147483647 h 364"/>
              <a:gd name="T12" fmla="*/ 2147483647 w 1196"/>
              <a:gd name="T13" fmla="*/ 2147483647 h 364"/>
              <a:gd name="T14" fmla="*/ 0 60000 65536"/>
              <a:gd name="T15" fmla="*/ 0 60000 65536"/>
              <a:gd name="T16" fmla="*/ 0 60000 65536"/>
              <a:gd name="T17" fmla="*/ 0 60000 65536"/>
              <a:gd name="T18" fmla="*/ 0 60000 65536"/>
              <a:gd name="T19" fmla="*/ 0 60000 65536"/>
              <a:gd name="T20" fmla="*/ 0 60000 65536"/>
              <a:gd name="T21" fmla="*/ 0 w 1196"/>
              <a:gd name="T22" fmla="*/ 0 h 364"/>
              <a:gd name="T23" fmla="*/ 1196 w 1196"/>
              <a:gd name="T24" fmla="*/ 364 h 3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64">
                <a:moveTo>
                  <a:pt x="0" y="364"/>
                </a:moveTo>
                <a:cubicBezTo>
                  <a:pt x="32" y="304"/>
                  <a:pt x="122" y="4"/>
                  <a:pt x="190" y="2"/>
                </a:cubicBezTo>
                <a:cubicBezTo>
                  <a:pt x="258" y="0"/>
                  <a:pt x="338" y="347"/>
                  <a:pt x="410" y="350"/>
                </a:cubicBezTo>
                <a:cubicBezTo>
                  <a:pt x="482" y="353"/>
                  <a:pt x="550" y="21"/>
                  <a:pt x="620" y="21"/>
                </a:cubicBezTo>
                <a:cubicBezTo>
                  <a:pt x="690" y="21"/>
                  <a:pt x="763" y="350"/>
                  <a:pt x="830" y="350"/>
                </a:cubicBezTo>
                <a:cubicBezTo>
                  <a:pt x="897" y="350"/>
                  <a:pt x="961" y="21"/>
                  <a:pt x="1022" y="21"/>
                </a:cubicBezTo>
                <a:cubicBezTo>
                  <a:pt x="1083" y="21"/>
                  <a:pt x="1160" y="282"/>
                  <a:pt x="1196" y="350"/>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8" name="Group 49"/>
          <p:cNvGrpSpPr>
            <a:grpSpLocks/>
          </p:cNvGrpSpPr>
          <p:nvPr/>
        </p:nvGrpSpPr>
        <p:grpSpPr bwMode="auto">
          <a:xfrm>
            <a:off x="4892675" y="5080000"/>
            <a:ext cx="3817938" cy="542925"/>
            <a:chOff x="3082" y="3200"/>
            <a:chExt cx="2405" cy="342"/>
          </a:xfrm>
        </p:grpSpPr>
        <p:sp>
          <p:nvSpPr>
            <p:cNvPr id="34842" name="Freeform 50"/>
            <p:cNvSpPr>
              <a:spLocks/>
            </p:cNvSpPr>
            <p:nvPr/>
          </p:nvSpPr>
          <p:spPr bwMode="auto">
            <a:xfrm>
              <a:off x="3412" y="3248"/>
              <a:ext cx="1582" cy="170"/>
            </a:xfrm>
            <a:custGeom>
              <a:avLst/>
              <a:gdLst>
                <a:gd name="T0" fmla="*/ 0 w 1195"/>
                <a:gd name="T1" fmla="*/ 334 h 147"/>
                <a:gd name="T2" fmla="*/ 3130 w 1195"/>
                <a:gd name="T3" fmla="*/ 1 h 147"/>
                <a:gd name="T4" fmla="*/ 6433 w 1195"/>
                <a:gd name="T5" fmla="*/ 353 h 147"/>
                <a:gd name="T6" fmla="*/ 0 60000 65536"/>
                <a:gd name="T7" fmla="*/ 0 60000 65536"/>
                <a:gd name="T8" fmla="*/ 0 60000 65536"/>
                <a:gd name="T9" fmla="*/ 0 w 1195"/>
                <a:gd name="T10" fmla="*/ 0 h 147"/>
                <a:gd name="T11" fmla="*/ 1195 w 1195"/>
                <a:gd name="T12" fmla="*/ 147 h 147"/>
              </a:gdLst>
              <a:ahLst/>
              <a:cxnLst>
                <a:cxn ang="T6">
                  <a:pos x="T0" y="T1"/>
                </a:cxn>
                <a:cxn ang="T7">
                  <a:pos x="T2" y="T3"/>
                </a:cxn>
                <a:cxn ang="T8">
                  <a:pos x="T4" y="T5"/>
                </a:cxn>
              </a:cxnLst>
              <a:rect l="T9" t="T10" r="T11" b="T12"/>
              <a:pathLst>
                <a:path w="1195" h="147">
                  <a:moveTo>
                    <a:pt x="0" y="140"/>
                  </a:moveTo>
                  <a:cubicBezTo>
                    <a:pt x="97" y="117"/>
                    <a:pt x="383" y="0"/>
                    <a:pt x="582" y="1"/>
                  </a:cubicBezTo>
                  <a:cubicBezTo>
                    <a:pt x="781" y="2"/>
                    <a:pt x="1067" y="117"/>
                    <a:pt x="1195" y="14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43" name="Line 51"/>
            <p:cNvSpPr>
              <a:spLocks noChangeShapeType="1"/>
            </p:cNvSpPr>
            <p:nvPr/>
          </p:nvSpPr>
          <p:spPr bwMode="auto">
            <a:xfrm flipV="1">
              <a:off x="3408" y="3425"/>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Text Box 52"/>
            <p:cNvSpPr txBox="1">
              <a:spLocks noChangeArrowheads="1"/>
            </p:cNvSpPr>
            <p:nvPr/>
          </p:nvSpPr>
          <p:spPr bwMode="auto">
            <a:xfrm>
              <a:off x="3082" y="320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E</a:t>
              </a:r>
              <a:r>
                <a:rPr kumimoji="1" lang="en-US" altLang="zh-CN" sz="2800" b="1" baseline="-25000">
                  <a:solidFill>
                    <a:schemeClr val="accent2"/>
                  </a:solidFill>
                </a:rPr>
                <a:t>1</a:t>
              </a:r>
              <a:endParaRPr kumimoji="1" lang="en-US" altLang="zh-CN" sz="2800" b="1">
                <a:solidFill>
                  <a:schemeClr val="accent2"/>
                </a:solidFill>
              </a:endParaRPr>
            </a:p>
          </p:txBody>
        </p:sp>
        <p:sp>
          <p:nvSpPr>
            <p:cNvPr id="34845" name="Text Box 53"/>
            <p:cNvSpPr txBox="1">
              <a:spLocks noChangeArrowheads="1"/>
            </p:cNvSpPr>
            <p:nvPr/>
          </p:nvSpPr>
          <p:spPr bwMode="auto">
            <a:xfrm>
              <a:off x="5006" y="3215"/>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=1</a:t>
              </a:r>
            </a:p>
          </p:txBody>
        </p:sp>
      </p:grpSp>
      <p:grpSp>
        <p:nvGrpSpPr>
          <p:cNvPr id="9" name="Group 54"/>
          <p:cNvGrpSpPr>
            <a:grpSpLocks/>
          </p:cNvGrpSpPr>
          <p:nvPr/>
        </p:nvGrpSpPr>
        <p:grpSpPr bwMode="auto">
          <a:xfrm>
            <a:off x="4724400" y="4279900"/>
            <a:ext cx="3986213" cy="603250"/>
            <a:chOff x="2976" y="2696"/>
            <a:chExt cx="2511" cy="380"/>
          </a:xfrm>
        </p:grpSpPr>
        <p:sp>
          <p:nvSpPr>
            <p:cNvPr id="34838" name="Line 55"/>
            <p:cNvSpPr>
              <a:spLocks noChangeShapeType="1"/>
            </p:cNvSpPr>
            <p:nvPr/>
          </p:nvSpPr>
          <p:spPr bwMode="auto">
            <a:xfrm>
              <a:off x="3442" y="2906"/>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9" name="Freeform 56"/>
            <p:cNvSpPr>
              <a:spLocks/>
            </p:cNvSpPr>
            <p:nvPr/>
          </p:nvSpPr>
          <p:spPr bwMode="auto">
            <a:xfrm>
              <a:off x="3408" y="2704"/>
              <a:ext cx="1598" cy="372"/>
            </a:xfrm>
            <a:custGeom>
              <a:avLst/>
              <a:gdLst>
                <a:gd name="T0" fmla="*/ 0 w 1207"/>
                <a:gd name="T1" fmla="*/ 402 h 321"/>
                <a:gd name="T2" fmla="*/ 1528 w 1207"/>
                <a:gd name="T3" fmla="*/ 1 h 321"/>
                <a:gd name="T4" fmla="*/ 3253 w 1207"/>
                <a:gd name="T5" fmla="*/ 423 h 321"/>
                <a:gd name="T6" fmla="*/ 5023 w 1207"/>
                <a:gd name="T7" fmla="*/ 776 h 321"/>
                <a:gd name="T8" fmla="*/ 6499 w 1207"/>
                <a:gd name="T9" fmla="*/ 423 h 321"/>
                <a:gd name="T10" fmla="*/ 0 60000 65536"/>
                <a:gd name="T11" fmla="*/ 0 60000 65536"/>
                <a:gd name="T12" fmla="*/ 0 60000 65536"/>
                <a:gd name="T13" fmla="*/ 0 60000 65536"/>
                <a:gd name="T14" fmla="*/ 0 60000 65536"/>
                <a:gd name="T15" fmla="*/ 0 w 1207"/>
                <a:gd name="T16" fmla="*/ 0 h 321"/>
                <a:gd name="T17" fmla="*/ 1207 w 1207"/>
                <a:gd name="T18" fmla="*/ 321 h 321"/>
              </a:gdLst>
              <a:ahLst/>
              <a:cxnLst>
                <a:cxn ang="T10">
                  <a:pos x="T0" y="T1"/>
                </a:cxn>
                <a:cxn ang="T11">
                  <a:pos x="T2" y="T3"/>
                </a:cxn>
                <a:cxn ang="T12">
                  <a:pos x="T4" y="T5"/>
                </a:cxn>
                <a:cxn ang="T13">
                  <a:pos x="T6" y="T7"/>
                </a:cxn>
                <a:cxn ang="T14">
                  <a:pos x="T8" y="T9"/>
                </a:cxn>
              </a:cxnLst>
              <a:rect l="T15" t="T16" r="T17" b="T18"/>
              <a:pathLst>
                <a:path w="1207" h="321">
                  <a:moveTo>
                    <a:pt x="0" y="166"/>
                  </a:moveTo>
                  <a:cubicBezTo>
                    <a:pt x="47" y="139"/>
                    <a:pt x="183" y="0"/>
                    <a:pt x="284" y="1"/>
                  </a:cubicBezTo>
                  <a:cubicBezTo>
                    <a:pt x="385" y="2"/>
                    <a:pt x="496" y="122"/>
                    <a:pt x="604" y="175"/>
                  </a:cubicBezTo>
                  <a:cubicBezTo>
                    <a:pt x="712" y="228"/>
                    <a:pt x="833" y="321"/>
                    <a:pt x="933" y="321"/>
                  </a:cubicBezTo>
                  <a:cubicBezTo>
                    <a:pt x="1033" y="321"/>
                    <a:pt x="1150" y="205"/>
                    <a:pt x="1207" y="175"/>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40" name="Text Box 57"/>
            <p:cNvSpPr txBox="1">
              <a:spLocks noChangeArrowheads="1"/>
            </p:cNvSpPr>
            <p:nvPr/>
          </p:nvSpPr>
          <p:spPr bwMode="auto">
            <a:xfrm>
              <a:off x="2976" y="2711"/>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4</a:t>
              </a:r>
              <a:r>
                <a:rPr kumimoji="1" lang="en-US" altLang="zh-CN" sz="2800" b="1" i="1">
                  <a:solidFill>
                    <a:schemeClr val="accent2"/>
                  </a:solidFill>
                </a:rPr>
                <a:t>E</a:t>
              </a:r>
              <a:r>
                <a:rPr kumimoji="1" lang="en-US" altLang="zh-CN" sz="2800" b="1" baseline="-25000">
                  <a:solidFill>
                    <a:schemeClr val="accent2"/>
                  </a:solidFill>
                </a:rPr>
                <a:t>1</a:t>
              </a:r>
            </a:p>
          </p:txBody>
        </p:sp>
        <p:sp>
          <p:nvSpPr>
            <p:cNvPr id="34841" name="Text Box 58"/>
            <p:cNvSpPr txBox="1">
              <a:spLocks noChangeArrowheads="1"/>
            </p:cNvSpPr>
            <p:nvPr/>
          </p:nvSpPr>
          <p:spPr bwMode="auto">
            <a:xfrm>
              <a:off x="5006" y="2696"/>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=2</a:t>
              </a:r>
            </a:p>
          </p:txBody>
        </p:sp>
      </p:grpSp>
      <p:grpSp>
        <p:nvGrpSpPr>
          <p:cNvPr id="10" name="Group 59"/>
          <p:cNvGrpSpPr>
            <a:grpSpLocks/>
          </p:cNvGrpSpPr>
          <p:nvPr/>
        </p:nvGrpSpPr>
        <p:grpSpPr bwMode="auto">
          <a:xfrm>
            <a:off x="4733925" y="2979738"/>
            <a:ext cx="3976688" cy="617537"/>
            <a:chOff x="2982" y="1877"/>
            <a:chExt cx="2505" cy="389"/>
          </a:xfrm>
        </p:grpSpPr>
        <p:sp>
          <p:nvSpPr>
            <p:cNvPr id="34834" name="Line 60"/>
            <p:cNvSpPr>
              <a:spLocks noChangeShapeType="1"/>
            </p:cNvSpPr>
            <p:nvPr/>
          </p:nvSpPr>
          <p:spPr bwMode="auto">
            <a:xfrm flipV="1">
              <a:off x="3401" y="2093"/>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5" name="Freeform 61"/>
            <p:cNvSpPr>
              <a:spLocks/>
            </p:cNvSpPr>
            <p:nvPr/>
          </p:nvSpPr>
          <p:spPr bwMode="auto">
            <a:xfrm>
              <a:off x="3409" y="1915"/>
              <a:ext cx="1583" cy="351"/>
            </a:xfrm>
            <a:custGeom>
              <a:avLst/>
              <a:gdLst>
                <a:gd name="T0" fmla="*/ 0 w 1196"/>
                <a:gd name="T1" fmla="*/ 385 h 303"/>
                <a:gd name="T2" fmla="*/ 1126 w 1196"/>
                <a:gd name="T3" fmla="*/ 1 h 303"/>
                <a:gd name="T4" fmla="*/ 2208 w 1196"/>
                <a:gd name="T5" fmla="*/ 380 h 303"/>
                <a:gd name="T6" fmla="*/ 3384 w 1196"/>
                <a:gd name="T7" fmla="*/ 732 h 303"/>
                <a:gd name="T8" fmla="*/ 4417 w 1196"/>
                <a:gd name="T9" fmla="*/ 380 h 303"/>
                <a:gd name="T10" fmla="*/ 5398 w 1196"/>
                <a:gd name="T11" fmla="*/ 27 h 303"/>
                <a:gd name="T12" fmla="*/ 6430 w 1196"/>
                <a:gd name="T13" fmla="*/ 380 h 303"/>
                <a:gd name="T14" fmla="*/ 0 60000 65536"/>
                <a:gd name="T15" fmla="*/ 0 60000 65536"/>
                <a:gd name="T16" fmla="*/ 0 60000 65536"/>
                <a:gd name="T17" fmla="*/ 0 60000 65536"/>
                <a:gd name="T18" fmla="*/ 0 60000 65536"/>
                <a:gd name="T19" fmla="*/ 0 60000 65536"/>
                <a:gd name="T20" fmla="*/ 0 60000 65536"/>
                <a:gd name="T21" fmla="*/ 0 w 1196"/>
                <a:gd name="T22" fmla="*/ 0 h 303"/>
                <a:gd name="T23" fmla="*/ 1196 w 119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03">
                  <a:moveTo>
                    <a:pt x="0" y="160"/>
                  </a:moveTo>
                  <a:cubicBezTo>
                    <a:pt x="35" y="134"/>
                    <a:pt x="141" y="2"/>
                    <a:pt x="209" y="1"/>
                  </a:cubicBezTo>
                  <a:cubicBezTo>
                    <a:pt x="277" y="0"/>
                    <a:pt x="340" y="107"/>
                    <a:pt x="410" y="157"/>
                  </a:cubicBezTo>
                  <a:cubicBezTo>
                    <a:pt x="480" y="207"/>
                    <a:pt x="561" y="303"/>
                    <a:pt x="629" y="303"/>
                  </a:cubicBezTo>
                  <a:cubicBezTo>
                    <a:pt x="697" y="303"/>
                    <a:pt x="759" y="206"/>
                    <a:pt x="821" y="157"/>
                  </a:cubicBezTo>
                  <a:cubicBezTo>
                    <a:pt x="883" y="108"/>
                    <a:pt x="942" y="11"/>
                    <a:pt x="1004" y="11"/>
                  </a:cubicBezTo>
                  <a:cubicBezTo>
                    <a:pt x="1066" y="11"/>
                    <a:pt x="1156" y="127"/>
                    <a:pt x="1196" y="15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4836" name="Text Box 62"/>
            <p:cNvSpPr txBox="1">
              <a:spLocks noChangeArrowheads="1"/>
            </p:cNvSpPr>
            <p:nvPr/>
          </p:nvSpPr>
          <p:spPr bwMode="auto">
            <a:xfrm>
              <a:off x="2982" y="1895"/>
              <a:ext cx="4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9</a:t>
              </a:r>
              <a:r>
                <a:rPr kumimoji="1" lang="en-US" altLang="zh-CN" sz="2800" b="1" i="1">
                  <a:solidFill>
                    <a:schemeClr val="accent2"/>
                  </a:solidFill>
                </a:rPr>
                <a:t>E</a:t>
              </a:r>
              <a:r>
                <a:rPr kumimoji="1" lang="en-US" altLang="zh-CN" sz="2800" b="1" baseline="-25000">
                  <a:solidFill>
                    <a:schemeClr val="accent2"/>
                  </a:solidFill>
                </a:rPr>
                <a:t>1</a:t>
              </a:r>
              <a:endParaRPr kumimoji="1" lang="en-US" altLang="zh-CN" sz="2800" b="1">
                <a:solidFill>
                  <a:schemeClr val="accent2"/>
                </a:solidFill>
              </a:endParaRPr>
            </a:p>
          </p:txBody>
        </p:sp>
        <p:sp>
          <p:nvSpPr>
            <p:cNvPr id="34837" name="Text Box 63"/>
            <p:cNvSpPr txBox="1">
              <a:spLocks noChangeArrowheads="1"/>
            </p:cNvSpPr>
            <p:nvPr/>
          </p:nvSpPr>
          <p:spPr bwMode="auto">
            <a:xfrm>
              <a:off x="5006" y="1877"/>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n</a:t>
              </a:r>
              <a:r>
                <a:rPr kumimoji="1" lang="en-US" altLang="zh-CN" sz="2800" b="1">
                  <a:solidFill>
                    <a:schemeClr val="accent2"/>
                  </a:solidFill>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7101"/>
                                        </p:tgtEl>
                                        <p:attrNameLst>
                                          <p:attrName>style.visibility</p:attrName>
                                        </p:attrNameLst>
                                      </p:cBhvr>
                                      <p:to>
                                        <p:strVal val="visible"/>
                                      </p:to>
                                    </p:set>
                                    <p:animEffect transition="in" filter="blinds(horizontal)">
                                      <p:cBhvr>
                                        <p:cTn id="7" dur="500"/>
                                        <p:tgtEl>
                                          <p:spTgt spid="55710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nodeType="afterGroup">
                            <p:stCondLst>
                              <p:cond delay="1000"/>
                            </p:stCondLst>
                            <p:childTnLst>
                              <p:par>
                                <p:cTn id="27" presetID="22" presetClass="entr" presetSubtype="8"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57058"/>
                                        </p:tgtEl>
                                        <p:attrNameLst>
                                          <p:attrName>style.visibility</p:attrName>
                                        </p:attrNameLst>
                                      </p:cBhvr>
                                      <p:to>
                                        <p:strVal val="visible"/>
                                      </p:to>
                                    </p:set>
                                    <p:animEffect transition="in" filter="wipe(left)">
                                      <p:cBhvr>
                                        <p:cTn id="34" dur="500"/>
                                        <p:tgtEl>
                                          <p:spTgt spid="557058"/>
                                        </p:tgtEl>
                                      </p:cBhvr>
                                    </p:animEffect>
                                  </p:childTnLst>
                                </p:cTn>
                              </p:par>
                            </p:childTnLst>
                          </p:cTn>
                        </p:par>
                        <p:par>
                          <p:cTn id="35" fill="hold" nodeType="afterGroup">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7059"/>
                                        </p:tgtEl>
                                        <p:attrNameLst>
                                          <p:attrName>style.visibility</p:attrName>
                                        </p:attrNameLst>
                                      </p:cBhvr>
                                      <p:to>
                                        <p:strVal val="visible"/>
                                      </p:to>
                                    </p:set>
                                    <p:animEffect transition="in" filter="wipe(left)">
                                      <p:cBhvr>
                                        <p:cTn id="38" dur="500"/>
                                        <p:tgtEl>
                                          <p:spTgt spid="557059"/>
                                        </p:tgtEl>
                                      </p:cBhvr>
                                    </p:animEffect>
                                  </p:childTnLst>
                                </p:cTn>
                              </p:par>
                            </p:childTnLst>
                          </p:cTn>
                        </p:par>
                        <p:par>
                          <p:cTn id="39" fill="hold" nodeType="afterGroup">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557060"/>
                                        </p:tgtEl>
                                        <p:attrNameLst>
                                          <p:attrName>style.visibility</p:attrName>
                                        </p:attrNameLst>
                                      </p:cBhvr>
                                      <p:to>
                                        <p:strVal val="visible"/>
                                      </p:to>
                                    </p:set>
                                    <p:animEffect transition="in" filter="wipe(left)">
                                      <p:cBhvr>
                                        <p:cTn id="42" dur="500"/>
                                        <p:tgtEl>
                                          <p:spTgt spid="55706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par>
                          <p:cTn id="53" fill="hold" nodeType="afterGroup">
                            <p:stCondLst>
                              <p:cond delay="500"/>
                            </p:stCondLst>
                            <p:childTnLst>
                              <p:par>
                                <p:cTn id="54" presetID="22" presetClass="entr" presetSubtype="8" fill="hold" nodeType="after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par>
                          <p:cTn id="57" fill="hold" nodeType="afterGroup">
                            <p:stCondLst>
                              <p:cond delay="1000"/>
                            </p:stCondLst>
                            <p:childTnLst>
                              <p:par>
                                <p:cTn id="58" presetID="22" presetClass="entr" presetSubtype="8"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500"/>
                                        <p:tgtEl>
                                          <p:spTgt spid="10"/>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57102"/>
                                        </p:tgtEl>
                                        <p:attrNameLst>
                                          <p:attrName>style.visibility</p:attrName>
                                        </p:attrNameLst>
                                      </p:cBhvr>
                                      <p:to>
                                        <p:strVal val="visible"/>
                                      </p:to>
                                    </p:set>
                                    <p:animEffect transition="in" filter="wipe(left)">
                                      <p:cBhvr>
                                        <p:cTn id="65" dur="500"/>
                                        <p:tgtEl>
                                          <p:spTgt spid="557102"/>
                                        </p:tgtEl>
                                      </p:cBhvr>
                                    </p:animEffect>
                                  </p:childTnLst>
                                </p:cTn>
                              </p:par>
                            </p:childTnLst>
                          </p:cTn>
                        </p:par>
                        <p:par>
                          <p:cTn id="66" fill="hold" nodeType="afterGroup">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557103"/>
                                        </p:tgtEl>
                                        <p:attrNameLst>
                                          <p:attrName>style.visibility</p:attrName>
                                        </p:attrNameLst>
                                      </p:cBhvr>
                                      <p:to>
                                        <p:strVal val="visible"/>
                                      </p:to>
                                    </p:set>
                                    <p:animEffect transition="in" filter="wipe(left)">
                                      <p:cBhvr>
                                        <p:cTn id="69" dur="500"/>
                                        <p:tgtEl>
                                          <p:spTgt spid="557103"/>
                                        </p:tgtEl>
                                      </p:cBhvr>
                                    </p:animEffect>
                                  </p:childTnLst>
                                </p:cTn>
                              </p:par>
                            </p:childTnLst>
                          </p:cTn>
                        </p:par>
                        <p:par>
                          <p:cTn id="70" fill="hold" nodeType="afterGroup">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57104"/>
                                        </p:tgtEl>
                                        <p:attrNameLst>
                                          <p:attrName>style.visibility</p:attrName>
                                        </p:attrNameLst>
                                      </p:cBhvr>
                                      <p:to>
                                        <p:strVal val="visible"/>
                                      </p:to>
                                    </p:set>
                                    <p:animEffect transition="in" filter="wipe(left)">
                                      <p:cBhvr>
                                        <p:cTn id="73" dur="500"/>
                                        <p:tgtEl>
                                          <p:spTgt spid="557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nimBg="1"/>
      <p:bldP spid="557059" grpId="0" animBg="1"/>
      <p:bldP spid="557060" grpId="0" animBg="1"/>
      <p:bldP spid="557101" grpId="0" autoUpdateAnimBg="0"/>
      <p:bldP spid="557102" grpId="0" animBg="1"/>
      <p:bldP spid="557103" grpId="0" animBg="1"/>
      <p:bldP spid="55710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8" name="Text Box 3"/>
          <p:cNvSpPr txBox="1">
            <a:spLocks noChangeArrowheads="1"/>
          </p:cNvSpPr>
          <p:nvPr/>
        </p:nvSpPr>
        <p:spPr bwMode="auto">
          <a:xfrm>
            <a:off x="130175" y="1038994"/>
            <a:ext cx="415209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设势垒具有如下势能函数</a:t>
            </a:r>
          </a:p>
        </p:txBody>
      </p:sp>
      <mc:AlternateContent xmlns:mc="http://schemas.openxmlformats.org/markup-compatibility/2006" xmlns:a14="http://schemas.microsoft.com/office/drawing/2010/main">
        <mc:Choice Requires="a14">
          <p:sp>
            <p:nvSpPr>
              <p:cNvPr id="559112" name="Text Box 8"/>
              <p:cNvSpPr txBox="1">
                <a:spLocks noChangeArrowheads="1"/>
              </p:cNvSpPr>
              <p:nvPr/>
            </p:nvSpPr>
            <p:spPr bwMode="auto">
              <a:xfrm>
                <a:off x="171673" y="3789040"/>
                <a:ext cx="8864823" cy="1514261"/>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800" b="1">
                    <a:solidFill>
                      <a:schemeClr val="accent2"/>
                    </a:solidFill>
                  </a:rPr>
                  <a:t>         一质量为 </a:t>
                </a:r>
                <a14:m>
                  <m:oMath xmlns:m="http://schemas.openxmlformats.org/officeDocument/2006/math">
                    <m:r>
                      <a:rPr kumimoji="1" lang="en-US" altLang="zh-CN" sz="2800" b="1" i="1" smtClean="0">
                        <a:solidFill>
                          <a:schemeClr val="accent2"/>
                        </a:solidFill>
                        <a:latin typeface="Cambria Math" panose="02040503050406030204" pitchFamily="18" charset="0"/>
                      </a:rPr>
                      <m:t>𝒎</m:t>
                    </m:r>
                  </m:oMath>
                </a14:m>
                <a:r>
                  <a:rPr kumimoji="1" lang="zh-CN" altLang="en-US" sz="2800" b="1">
                    <a:solidFill>
                      <a:schemeClr val="accent2"/>
                    </a:solidFill>
                  </a:rPr>
                  <a:t> 动能为 </a:t>
                </a:r>
                <a14:m>
                  <m:oMath xmlns:m="http://schemas.openxmlformats.org/officeDocument/2006/math">
                    <m:r>
                      <a:rPr kumimoji="1" lang="en-US" altLang="zh-CN" sz="2800" b="1" i="1" smtClean="0">
                        <a:solidFill>
                          <a:schemeClr val="accent2"/>
                        </a:solidFill>
                        <a:latin typeface="Cambria Math" panose="02040503050406030204" pitchFamily="18" charset="0"/>
                      </a:rPr>
                      <m:t>𝑬</m:t>
                    </m:r>
                    <m:r>
                      <a:rPr kumimoji="1" lang="en-US" altLang="zh-CN" sz="2800" b="1" i="1" smtClean="0">
                        <a:solidFill>
                          <a:schemeClr val="accent2"/>
                        </a:solidFill>
                        <a:latin typeface="Cambria Math" panose="02040503050406030204" pitchFamily="18" charset="0"/>
                      </a:rPr>
                      <m:t> (&lt;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r>
                      <a:rPr kumimoji="1" lang="en-US" altLang="zh-CN" sz="2800" b="1" i="1" smtClean="0">
                        <a:solidFill>
                          <a:schemeClr val="accent2"/>
                        </a:solidFill>
                        <a:latin typeface="Cambria Math" panose="02040503050406030204" pitchFamily="18" charset="0"/>
                      </a:rPr>
                      <m:t>)</m:t>
                    </m:r>
                  </m:oMath>
                </a14:m>
                <a:r>
                  <a:rPr kumimoji="1" lang="zh-CN" altLang="en-US" sz="2800" b="1">
                    <a:solidFill>
                      <a:schemeClr val="accent2"/>
                    </a:solidFill>
                  </a:rPr>
                  <a:t> 的粒子从势垒左侧入射。按经典力学，粒子能量不够，不能穿过势垒，只能被完全反射回去。</a:t>
                </a:r>
              </a:p>
            </p:txBody>
          </p:sp>
        </mc:Choice>
        <mc:Fallback xmlns="">
          <p:sp>
            <p:nvSpPr>
              <p:cNvPr id="559112" name="Text Box 8"/>
              <p:cNvSpPr txBox="1">
                <a:spLocks noRot="1" noChangeAspect="1" noMove="1" noResize="1" noEditPoints="1" noAdjustHandles="1" noChangeArrowheads="1" noChangeShapeType="1" noTextEdit="1"/>
              </p:cNvSpPr>
              <p:nvPr/>
            </p:nvSpPr>
            <p:spPr bwMode="auto">
              <a:xfrm>
                <a:off x="171673" y="3789040"/>
                <a:ext cx="8864823" cy="1514261"/>
              </a:xfrm>
              <a:prstGeom prst="rect">
                <a:avLst/>
              </a:prstGeom>
              <a:blipFill rotWithShape="0">
                <a:blip r:embed="rId3"/>
                <a:stretch>
                  <a:fillRect l="-1376" t="-5242" r="-757" b="-68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sp>
        <p:nvSpPr>
          <p:cNvPr id="559113" name="Rectangle 9"/>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59130" name="Text Box 26"/>
          <p:cNvSpPr txBox="1">
            <a:spLocks noChangeArrowheads="1"/>
          </p:cNvSpPr>
          <p:nvPr/>
        </p:nvSpPr>
        <p:spPr bwMode="auto">
          <a:xfrm>
            <a:off x="53280" y="107921"/>
            <a:ext cx="8839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200" b="1">
                <a:solidFill>
                  <a:srgbClr val="C00000"/>
                </a:solidFill>
                <a:latin typeface="宋体" panose="02010600030101010101" pitchFamily="2" charset="-122"/>
              </a:rPr>
              <a:t>§</a:t>
            </a:r>
            <a:r>
              <a:rPr kumimoji="1" lang="en-US" altLang="zh-CN" sz="3200" b="1">
                <a:solidFill>
                  <a:srgbClr val="C00000"/>
                </a:solidFill>
              </a:rPr>
              <a:t>3.2.2</a:t>
            </a:r>
            <a:r>
              <a:rPr kumimoji="1" lang="en-US" altLang="zh-CN" sz="3200">
                <a:solidFill>
                  <a:srgbClr val="C00000"/>
                </a:solidFill>
              </a:rPr>
              <a:t> </a:t>
            </a:r>
            <a:r>
              <a:rPr kumimoji="1" lang="en-US" altLang="zh-CN" sz="3200" b="1">
                <a:solidFill>
                  <a:srgbClr val="C00000"/>
                </a:solidFill>
                <a:latin typeface="宋体" panose="02010600030101010101" pitchFamily="2" charset="-122"/>
              </a:rPr>
              <a:t> </a:t>
            </a:r>
            <a:r>
              <a:rPr kumimoji="1" lang="zh-CN" altLang="en-US" sz="3200" b="1">
                <a:solidFill>
                  <a:srgbClr val="C00000"/>
                </a:solidFill>
                <a:latin typeface="宋体" panose="02010600030101010101" pitchFamily="2" charset="-122"/>
              </a:rPr>
              <a:t>势垒贯穿</a:t>
            </a:r>
            <a:endParaRPr kumimoji="1" lang="en-US" altLang="zh-CN" sz="3200" b="1">
              <a:solidFill>
                <a:srgbClr val="C00000"/>
              </a:solidFill>
            </a:endParaRPr>
          </a:p>
        </p:txBody>
      </p:sp>
      <p:grpSp>
        <p:nvGrpSpPr>
          <p:cNvPr id="31" name="Group 9"/>
          <p:cNvGrpSpPr>
            <a:grpSpLocks/>
          </p:cNvGrpSpPr>
          <p:nvPr/>
        </p:nvGrpSpPr>
        <p:grpSpPr bwMode="auto">
          <a:xfrm>
            <a:off x="6660232" y="1100832"/>
            <a:ext cx="2268538" cy="2616200"/>
            <a:chOff x="3829" y="2122"/>
            <a:chExt cx="1429" cy="1648"/>
          </a:xfrm>
        </p:grpSpPr>
        <p:sp>
          <p:nvSpPr>
            <p:cNvPr id="32" name="Line 10"/>
            <p:cNvSpPr>
              <a:spLocks noChangeShapeType="1"/>
            </p:cNvSpPr>
            <p:nvPr/>
          </p:nvSpPr>
          <p:spPr bwMode="auto">
            <a:xfrm flipV="1">
              <a:off x="3829" y="3483"/>
              <a:ext cx="1389"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3" name="Line 11"/>
            <p:cNvSpPr>
              <a:spLocks noChangeShapeType="1"/>
            </p:cNvSpPr>
            <p:nvPr/>
          </p:nvSpPr>
          <p:spPr bwMode="auto">
            <a:xfrm flipH="1" flipV="1">
              <a:off x="4198" y="2142"/>
              <a:ext cx="0" cy="1344"/>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34" name="Line 12"/>
            <p:cNvSpPr>
              <a:spLocks noChangeShapeType="1"/>
            </p:cNvSpPr>
            <p:nvPr/>
          </p:nvSpPr>
          <p:spPr bwMode="auto">
            <a:xfrm>
              <a:off x="4202" y="2601"/>
              <a:ext cx="474"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Line 13"/>
            <p:cNvSpPr>
              <a:spLocks noChangeShapeType="1"/>
            </p:cNvSpPr>
            <p:nvPr/>
          </p:nvSpPr>
          <p:spPr bwMode="auto">
            <a:xfrm>
              <a:off x="4676" y="2601"/>
              <a:ext cx="0" cy="8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 name="Line 14"/>
            <p:cNvSpPr>
              <a:spLocks noChangeShapeType="1"/>
            </p:cNvSpPr>
            <p:nvPr/>
          </p:nvSpPr>
          <p:spPr bwMode="auto">
            <a:xfrm flipH="1">
              <a:off x="4201" y="2601"/>
              <a:ext cx="0" cy="88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 name="Text Box 15"/>
            <p:cNvSpPr txBox="1">
              <a:spLocks noChangeArrowheads="1"/>
            </p:cNvSpPr>
            <p:nvPr/>
          </p:nvSpPr>
          <p:spPr bwMode="auto">
            <a:xfrm>
              <a:off x="4218" y="21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p>
          </p:txBody>
        </p:sp>
        <p:sp>
          <p:nvSpPr>
            <p:cNvPr id="38" name="Text Box 16"/>
            <p:cNvSpPr txBox="1">
              <a:spLocks noChangeArrowheads="1"/>
            </p:cNvSpPr>
            <p:nvPr/>
          </p:nvSpPr>
          <p:spPr bwMode="auto">
            <a:xfrm>
              <a:off x="4074" y="346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0</a:t>
              </a:r>
            </a:p>
          </p:txBody>
        </p:sp>
        <p:sp>
          <p:nvSpPr>
            <p:cNvPr id="39" name="Text Box 17"/>
            <p:cNvSpPr txBox="1">
              <a:spLocks noChangeArrowheads="1"/>
            </p:cNvSpPr>
            <p:nvPr/>
          </p:nvSpPr>
          <p:spPr bwMode="auto">
            <a:xfrm>
              <a:off x="4554" y="342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40" name="Text Box 18"/>
            <p:cNvSpPr txBox="1">
              <a:spLocks noChangeArrowheads="1"/>
            </p:cNvSpPr>
            <p:nvPr/>
          </p:nvSpPr>
          <p:spPr bwMode="auto">
            <a:xfrm>
              <a:off x="5030" y="34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41" name="Text Box 19"/>
            <p:cNvSpPr txBox="1">
              <a:spLocks noChangeArrowheads="1"/>
            </p:cNvSpPr>
            <p:nvPr/>
          </p:nvSpPr>
          <p:spPr bwMode="auto">
            <a:xfrm>
              <a:off x="3835" y="244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r>
                <a:rPr kumimoji="1" lang="en-US" altLang="zh-CN" b="1" baseline="-25000">
                  <a:solidFill>
                    <a:schemeClr val="accent2"/>
                  </a:solidFill>
                </a:rPr>
                <a:t>0</a:t>
              </a:r>
              <a:endParaRPr kumimoji="1" lang="en-US" altLang="zh-CN" b="1" i="1">
                <a:solidFill>
                  <a:schemeClr val="accent2"/>
                </a:solidFill>
              </a:endParaRPr>
            </a:p>
          </p:txBody>
        </p:sp>
      </p:grpSp>
      <p:grpSp>
        <p:nvGrpSpPr>
          <p:cNvPr id="10" name="组合 9"/>
          <p:cNvGrpSpPr/>
          <p:nvPr/>
        </p:nvGrpSpPr>
        <p:grpSpPr>
          <a:xfrm>
            <a:off x="5580112" y="2276872"/>
            <a:ext cx="1872208" cy="846891"/>
            <a:chOff x="5194573" y="2304922"/>
            <a:chExt cx="1872208" cy="846891"/>
          </a:xfrm>
        </p:grpSpPr>
        <p:grpSp>
          <p:nvGrpSpPr>
            <p:cNvPr id="9" name="组合 8"/>
            <p:cNvGrpSpPr/>
            <p:nvPr/>
          </p:nvGrpSpPr>
          <p:grpSpPr>
            <a:xfrm>
              <a:off x="5554613" y="2304922"/>
              <a:ext cx="607305" cy="105345"/>
              <a:chOff x="2789707" y="3683695"/>
              <a:chExt cx="607305" cy="105345"/>
            </a:xfrm>
          </p:grpSpPr>
          <p:sp>
            <p:nvSpPr>
              <p:cNvPr id="5" name="椭圆 4"/>
              <p:cNvSpPr/>
              <p:nvPr/>
            </p:nvSpPr>
            <p:spPr bwMode="auto">
              <a:xfrm>
                <a:off x="2789707" y="3683695"/>
                <a:ext cx="108202" cy="105345"/>
              </a:xfrm>
              <a:prstGeom prst="ellipse">
                <a:avLst/>
              </a:prstGeom>
              <a:solidFill>
                <a:schemeClr val="accent2"/>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cxnSp>
            <p:nvCxnSpPr>
              <p:cNvPr id="7" name="直接箭头连接符 6"/>
              <p:cNvCxnSpPr/>
              <p:nvPr/>
            </p:nvCxnSpPr>
            <p:spPr bwMode="auto">
              <a:xfrm>
                <a:off x="2964964" y="3732272"/>
                <a:ext cx="432048" cy="0"/>
              </a:xfrm>
              <a:prstGeom prst="straightConnector1">
                <a:avLst/>
              </a:prstGeom>
              <a:noFill/>
              <a:ln w="1905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8" name="文本框 7"/>
                <p:cNvSpPr txBox="1"/>
                <p:nvPr/>
              </p:nvSpPr>
              <p:spPr>
                <a:xfrm>
                  <a:off x="5194573" y="2443927"/>
                  <a:ext cx="1872208" cy="707886"/>
                </a:xfrm>
                <a:prstGeom prst="rect">
                  <a:avLst/>
                </a:prstGeom>
                <a:noFill/>
              </p:spPr>
              <p:txBody>
                <a:bodyPr wrap="square" rtlCol="0">
                  <a:spAutoFit/>
                </a:bodyPr>
                <a:lstStyle/>
                <a:p>
                  <a:r>
                    <a:rPr lang="zh-CN" altLang="en-US" sz="2000" b="1"/>
                    <a:t>质量 </a:t>
                  </a:r>
                  <a14:m>
                    <m:oMath xmlns:m="http://schemas.openxmlformats.org/officeDocument/2006/math">
                      <m:r>
                        <a:rPr lang="en-US" altLang="zh-CN" sz="2000" b="1" i="1" smtClean="0">
                          <a:latin typeface="Cambria Math" panose="02040503050406030204" pitchFamily="18" charset="0"/>
                        </a:rPr>
                        <m:t>𝒎</m:t>
                      </m:r>
                    </m:oMath>
                  </a14:m>
                  <a:endParaRPr lang="en-US" altLang="zh-CN" sz="2000" b="1"/>
                </a:p>
                <a:p>
                  <a:r>
                    <a:rPr lang="zh-CN" altLang="en-US" sz="2000" b="1"/>
                    <a:t>动能 </a:t>
                  </a:r>
                  <a14:m>
                    <m:oMath xmlns:m="http://schemas.openxmlformats.org/officeDocument/2006/math">
                      <m:r>
                        <a:rPr lang="en-US" altLang="zh-CN" sz="2000" b="1" i="1" smtClean="0">
                          <a:latin typeface="Cambria Math" panose="02040503050406030204" pitchFamily="18" charset="0"/>
                        </a:rPr>
                        <m:t>𝑬</m:t>
                      </m:r>
                      <m:r>
                        <a:rPr lang="en-US" altLang="zh-CN" sz="2000" b="1" i="1" smtClean="0">
                          <a:latin typeface="Cambria Math" panose="02040503050406030204" pitchFamily="18" charset="0"/>
                        </a:rPr>
                        <m:t>&lt;</m:t>
                      </m:r>
                      <m:sSub>
                        <m:sSubPr>
                          <m:ctrlPr>
                            <a:rPr lang="en-US" altLang="zh-CN" sz="2000" b="1" i="1" smtClean="0">
                              <a:latin typeface="Cambria Math" panose="02040503050406030204" pitchFamily="18" charset="0"/>
                            </a:rPr>
                          </m:ctrlPr>
                        </m:sSubPr>
                        <m:e>
                          <m:r>
                            <a:rPr lang="en-US" altLang="zh-CN" sz="2000" b="1" i="1" smtClean="0">
                              <a:latin typeface="Cambria Math" panose="02040503050406030204" pitchFamily="18" charset="0"/>
                            </a:rPr>
                            <m:t>𝑼</m:t>
                          </m:r>
                        </m:e>
                        <m:sub>
                          <m:r>
                            <a:rPr lang="en-US" altLang="zh-CN" sz="2000" b="1" i="1" smtClean="0">
                              <a:latin typeface="Cambria Math" panose="02040503050406030204" pitchFamily="18" charset="0"/>
                            </a:rPr>
                            <m:t>𝟎</m:t>
                          </m:r>
                        </m:sub>
                      </m:sSub>
                    </m:oMath>
                  </a14:m>
                  <a:endParaRPr lang="zh-CN" altLang="en-US" sz="2000" b="1"/>
                </a:p>
              </p:txBody>
            </p:sp>
          </mc:Choice>
          <mc:Fallback xmlns="">
            <p:sp>
              <p:nvSpPr>
                <p:cNvPr id="8" name="文本框 7"/>
                <p:cNvSpPr txBox="1">
                  <a:spLocks noRot="1" noChangeAspect="1" noMove="1" noResize="1" noEditPoints="1" noAdjustHandles="1" noChangeArrowheads="1" noChangeShapeType="1" noTextEdit="1"/>
                </p:cNvSpPr>
                <p:nvPr/>
              </p:nvSpPr>
              <p:spPr>
                <a:xfrm>
                  <a:off x="5194573" y="2443927"/>
                  <a:ext cx="1872208" cy="707886"/>
                </a:xfrm>
                <a:prstGeom prst="rect">
                  <a:avLst/>
                </a:prstGeom>
                <a:blipFill rotWithShape="0">
                  <a:blip r:embed="rId4"/>
                  <a:stretch>
                    <a:fillRect l="-3257" t="-6034" b="-1293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0" name="Text Box 8"/>
              <p:cNvSpPr txBox="1">
                <a:spLocks noChangeArrowheads="1"/>
              </p:cNvSpPr>
              <p:nvPr/>
            </p:nvSpPr>
            <p:spPr bwMode="auto">
              <a:xfrm>
                <a:off x="243681" y="5301208"/>
                <a:ext cx="8864823" cy="1514261"/>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800" b="1">
                    <a:solidFill>
                      <a:schemeClr val="accent2"/>
                    </a:solidFill>
                  </a:rPr>
                  <a:t>         量子力学的结果却表明，由于粒子具有波动性，虽然 </a:t>
                </a:r>
                <a14:m>
                  <m:oMath xmlns:m="http://schemas.openxmlformats.org/officeDocument/2006/math">
                    <m:r>
                      <a:rPr kumimoji="1" lang="en-US" altLang="zh-CN" sz="2800" b="1" i="1" smtClean="0">
                        <a:solidFill>
                          <a:schemeClr val="accent2"/>
                        </a:solidFill>
                        <a:latin typeface="Cambria Math" panose="02040503050406030204" pitchFamily="18" charset="0"/>
                      </a:rPr>
                      <m:t>𝑬</m:t>
                    </m:r>
                    <m:r>
                      <a:rPr kumimoji="1" lang="en-US" altLang="zh-CN" sz="2800" b="1" i="1" smtClean="0">
                        <a:solidFill>
                          <a:schemeClr val="accent2"/>
                        </a:solidFill>
                        <a:latin typeface="Cambria Math" panose="02040503050406030204" pitchFamily="18" charset="0"/>
                      </a:rPr>
                      <m:t>&lt;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oMath>
                </a14:m>
                <a:r>
                  <a:rPr kumimoji="1" lang="zh-CN" altLang="en-US" sz="2800" b="1">
                    <a:solidFill>
                      <a:schemeClr val="accent2"/>
                    </a:solidFill>
                  </a:rPr>
                  <a:t>，但只要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oMath>
                </a14:m>
                <a:r>
                  <a:rPr kumimoji="1" lang="zh-CN" altLang="en-US" sz="2800" b="1">
                    <a:solidFill>
                      <a:schemeClr val="accent2"/>
                    </a:solidFill>
                  </a:rPr>
                  <a:t> 有限，则粒子一部分被反射，一部分进入势垒，并且有一定的概率穿过势垒。</a:t>
                </a:r>
              </a:p>
            </p:txBody>
          </p:sp>
        </mc:Choice>
        <mc:Fallback xmlns="">
          <p:sp>
            <p:nvSpPr>
              <p:cNvPr id="50" name="Text Box 8"/>
              <p:cNvSpPr txBox="1">
                <a:spLocks noRot="1" noChangeAspect="1" noMove="1" noResize="1" noEditPoints="1" noAdjustHandles="1" noChangeArrowheads="1" noChangeShapeType="1" noTextEdit="1"/>
              </p:cNvSpPr>
              <p:nvPr/>
            </p:nvSpPr>
            <p:spPr bwMode="auto">
              <a:xfrm>
                <a:off x="243681" y="5301208"/>
                <a:ext cx="8864823" cy="1514261"/>
              </a:xfrm>
              <a:prstGeom prst="rect">
                <a:avLst/>
              </a:prstGeom>
              <a:blipFill rotWithShape="0">
                <a:blip r:embed="rId5"/>
                <a:stretch>
                  <a:fillRect l="-1444" t="-5242" r="-1307" b="-68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aphicFrame>
        <p:nvGraphicFramePr>
          <p:cNvPr id="51" name="Object 21"/>
          <p:cNvGraphicFramePr>
            <a:graphicFrameLocks noChangeAspect="1"/>
          </p:cNvGraphicFramePr>
          <p:nvPr/>
        </p:nvGraphicFramePr>
        <p:xfrm>
          <a:off x="688240" y="1745568"/>
          <a:ext cx="4171792" cy="1761967"/>
        </p:xfrm>
        <a:graphic>
          <a:graphicData uri="http://schemas.openxmlformats.org/presentationml/2006/ole">
            <mc:AlternateContent xmlns:mc="http://schemas.openxmlformats.org/markup-compatibility/2006">
              <mc:Choice xmlns:v="urn:schemas-microsoft-com:vml" Requires="v">
                <p:oleObj name="Equation" r:id="rId6" imgW="1536480" imgH="711000" progId="Equation.DSMT4">
                  <p:embed/>
                </p:oleObj>
              </mc:Choice>
              <mc:Fallback>
                <p:oleObj name="Equation" r:id="rId6" imgW="1536480" imgH="711000" progId="Equation.DSMT4">
                  <p:embed/>
                  <p:pic>
                    <p:nvPicPr>
                      <p:cNvPr id="51" name="Object 21"/>
                      <p:cNvPicPr>
                        <a:picLocks noChangeAspect="1" noChangeArrowheads="1"/>
                      </p:cNvPicPr>
                      <p:nvPr/>
                    </p:nvPicPr>
                    <p:blipFill>
                      <a:blip r:embed="rId7"/>
                      <a:srcRect/>
                      <a:stretch>
                        <a:fillRect/>
                      </a:stretch>
                    </p:blipFill>
                    <p:spPr bwMode="auto">
                      <a:xfrm>
                        <a:off x="688240" y="1745568"/>
                        <a:ext cx="4171792" cy="17619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9130"/>
                                        </p:tgtEl>
                                        <p:attrNameLst>
                                          <p:attrName>style.visibility</p:attrName>
                                        </p:attrNameLst>
                                      </p:cBhvr>
                                      <p:to>
                                        <p:strVal val="visible"/>
                                      </p:to>
                                    </p:set>
                                    <p:animEffect transition="in" filter="blinds(horizontal)">
                                      <p:cBhvr>
                                        <p:cTn id="7" dur="500"/>
                                        <p:tgtEl>
                                          <p:spTgt spid="559130"/>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59113"/>
                                        </p:tgtEl>
                                        <p:attrNameLst>
                                          <p:attrName>style.visibility</p:attrName>
                                        </p:attrNameLst>
                                      </p:cBhvr>
                                      <p:to>
                                        <p:strVal val="visible"/>
                                      </p:to>
                                    </p:set>
                                    <p:animEffect transition="in" filter="strips(upRight)">
                                      <p:cBhvr>
                                        <p:cTn id="11" dur="500"/>
                                        <p:tgtEl>
                                          <p:spTgt spid="55911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wipe(down)">
                                      <p:cBhvr>
                                        <p:cTn id="16" dur="500"/>
                                        <p:tgtEl>
                                          <p:spTgt spid="3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218"/>
                                        </p:tgtEl>
                                        <p:attrNameLst>
                                          <p:attrName>style.visibility</p:attrName>
                                        </p:attrNameLst>
                                      </p:cBhvr>
                                      <p:to>
                                        <p:strVal val="visible"/>
                                      </p:to>
                                    </p:set>
                                    <p:animEffect transition="in" filter="wipe(down)">
                                      <p:cBhvr>
                                        <p:cTn id="19" dur="500"/>
                                        <p:tgtEl>
                                          <p:spTgt spid="8218"/>
                                        </p:tgtEl>
                                      </p:cBhvr>
                                    </p:animEffect>
                                  </p:childTnLst>
                                </p:cTn>
                              </p:par>
                              <p:par>
                                <p:cTn id="20" presetID="22" presetClass="entr" presetSubtype="4" fill="hold" nodeType="withEffect">
                                  <p:stCondLst>
                                    <p:cond delay="0"/>
                                  </p:stCondLst>
                                  <p:childTnLst>
                                    <p:set>
                                      <p:cBhvr>
                                        <p:cTn id="21" dur="1" fill="hold">
                                          <p:stCondLst>
                                            <p:cond delay="0"/>
                                          </p:stCondLst>
                                        </p:cTn>
                                        <p:tgtEl>
                                          <p:spTgt spid="51"/>
                                        </p:tgtEl>
                                        <p:attrNameLst>
                                          <p:attrName>style.visibility</p:attrName>
                                        </p:attrNameLst>
                                      </p:cBhvr>
                                      <p:to>
                                        <p:strVal val="visible"/>
                                      </p:to>
                                    </p:set>
                                    <p:animEffect transition="in" filter="wipe(down)">
                                      <p:cBhvr>
                                        <p:cTn id="22" dur="500"/>
                                        <p:tgtEl>
                                          <p:spTgt spid="5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59112"/>
                                        </p:tgtEl>
                                        <p:attrNameLst>
                                          <p:attrName>style.visibility</p:attrName>
                                        </p:attrNameLst>
                                      </p:cBhvr>
                                      <p:to>
                                        <p:strVal val="visible"/>
                                      </p:to>
                                    </p:set>
                                    <p:anim calcmode="lin" valueType="num">
                                      <p:cBhvr additive="base">
                                        <p:cTn id="27" dur="500" fill="hold"/>
                                        <p:tgtEl>
                                          <p:spTgt spid="559112"/>
                                        </p:tgtEl>
                                        <p:attrNameLst>
                                          <p:attrName>ppt_x</p:attrName>
                                        </p:attrNameLst>
                                      </p:cBhvr>
                                      <p:tavLst>
                                        <p:tav tm="0">
                                          <p:val>
                                            <p:strVal val="0-#ppt_w/2"/>
                                          </p:val>
                                        </p:tav>
                                        <p:tav tm="100000">
                                          <p:val>
                                            <p:strVal val="#ppt_x"/>
                                          </p:val>
                                        </p:tav>
                                      </p:tavLst>
                                    </p:anim>
                                    <p:anim calcmode="lin" valueType="num">
                                      <p:cBhvr additive="base">
                                        <p:cTn id="28" dur="500" fill="hold"/>
                                        <p:tgtEl>
                                          <p:spTgt spid="559112"/>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left)">
                                      <p:cBhvr>
                                        <p:cTn id="37"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8" grpId="0"/>
      <p:bldP spid="559112" grpId="0"/>
      <p:bldP spid="559113" grpId="0" animBg="1"/>
      <p:bldP spid="559130" grpId="0" autoUpdateAnimBg="0"/>
      <p:bldP spid="50"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245267" y="284882"/>
            <a:ext cx="6630989" cy="1631950"/>
            <a:chOff x="125" y="2073"/>
            <a:chExt cx="4177" cy="1028"/>
          </a:xfrm>
        </p:grpSpPr>
        <mc:AlternateContent xmlns:mc="http://schemas.openxmlformats.org/markup-compatibility/2006" xmlns:a14="http://schemas.microsoft.com/office/drawing/2010/main">
          <mc:Choice Requires="a14">
            <p:sp>
              <p:nvSpPr>
                <p:cNvPr id="3" name="Text Box 6"/>
                <p:cNvSpPr txBox="1">
                  <a:spLocks noChangeArrowheads="1"/>
                </p:cNvSpPr>
                <p:nvPr/>
              </p:nvSpPr>
              <p:spPr bwMode="auto">
                <a:xfrm>
                  <a:off x="125" y="2073"/>
                  <a:ext cx="4177" cy="33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 xmlns:m="http://schemas.openxmlformats.org/officeDocument/2006/math">
                      <m:r>
                        <a:rPr kumimoji="1" lang="en-US" altLang="zh-CN" sz="2800" b="1" i="1" smtClean="0">
                          <a:solidFill>
                            <a:schemeClr val="accent2"/>
                          </a:solidFill>
                          <a:latin typeface="Cambria Math" panose="02040503050406030204" pitchFamily="18" charset="0"/>
                        </a:rPr>
                        <m:t>𝑼</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𝒙</m:t>
                      </m:r>
                      <m:r>
                        <a:rPr kumimoji="1" lang="en-US" altLang="zh-CN" sz="2800" b="1" i="1" smtClean="0">
                          <a:solidFill>
                            <a:schemeClr val="accent2"/>
                          </a:solidFill>
                          <a:latin typeface="Cambria Math" panose="02040503050406030204" pitchFamily="18" charset="0"/>
                        </a:rPr>
                        <m:t>)</m:t>
                      </m:r>
                    </m:oMath>
                  </a14:m>
                  <a:r>
                    <a:rPr kumimoji="1" lang="zh-CN" altLang="en-US" sz="2800" b="1">
                      <a:solidFill>
                        <a:schemeClr val="accent2"/>
                      </a:solidFill>
                    </a:rPr>
                    <a:t> 不含时间，只需解定态薛定谔方程</a:t>
                  </a:r>
                  <a:r>
                    <a:rPr kumimoji="1" lang="en-US" altLang="zh-CN" sz="2800" b="1">
                      <a:solidFill>
                        <a:schemeClr val="accent2"/>
                      </a:solidFill>
                    </a:rPr>
                    <a:t> </a:t>
                  </a:r>
                </a:p>
              </p:txBody>
            </p:sp>
          </mc:Choice>
          <mc:Fallback xmlns="">
            <p:sp>
              <p:nvSpPr>
                <p:cNvPr id="3" name="Text Box 6"/>
                <p:cNvSpPr txBox="1">
                  <a:spLocks noRot="1" noChangeAspect="1" noMove="1" noResize="1" noEditPoints="1" noAdjustHandles="1" noChangeArrowheads="1" noChangeShapeType="1" noTextEdit="1"/>
                </p:cNvSpPr>
                <p:nvPr/>
              </p:nvSpPr>
              <p:spPr bwMode="auto">
                <a:xfrm>
                  <a:off x="125" y="2073"/>
                  <a:ext cx="4177" cy="330"/>
                </a:xfrm>
                <a:prstGeom prst="rect">
                  <a:avLst/>
                </a:prstGeom>
                <a:blipFill rotWithShape="0">
                  <a:blip r:embed="rId3"/>
                  <a:stretch>
                    <a:fillRect t="-16279"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Object 7"/>
                <p:cNvGraphicFramePr>
                  <a:graphicFrameLocks noChangeAspect="1"/>
                </p:cNvGraphicFramePr>
                <p:nvPr/>
              </p:nvGraphicFramePr>
              <p:xfrm>
                <a:off x="944" y="2484"/>
                <a:ext cx="2447" cy="617"/>
              </p:xfrm>
              <a:graphic>
                <a:graphicData uri="http://schemas.openxmlformats.org/presentationml/2006/ole">
                  <mc:AlternateContent>
                    <mc:Choice xmlns:v="urn:schemas-microsoft-com:vml" Requires="v">
                      <p:oleObj name="Equation" r:id="rId4" imgW="1663560" imgH="419040" progId="Equation.3">
                        <p:embed/>
                      </p:oleObj>
                    </mc:Choice>
                    <mc:Fallback>
                      <p:oleObj name="Equation" r:id="rId4" imgW="1663560" imgH="419040" progId="Equation.3">
                        <p:embed/>
                        <p:pic>
                          <p:nvPicPr>
                            <p:cNvPr id="4" name="Object 7"/>
                            <p:cNvPicPr>
                              <a:picLocks noChangeAspect="1" noChangeArrowheads="1"/>
                            </p:cNvPicPr>
                            <p:nvPr/>
                          </p:nvPicPr>
                          <p:blipFill>
                            <a:blip r:embed="rId5">
                              <a:extLst>
                                <a:ext uri="{28A0092B-C50C-407E-A947-70E740481C1C}">
                                  <a14:useLocalDpi val="0"/>
                                </a:ext>
                              </a:extLst>
                            </a:blip>
                            <a:srcRect/>
                            <a:stretch>
                              <a:fillRect/>
                            </a:stretch>
                          </p:blipFill>
                          <p:spPr bwMode="auto">
                            <a:xfrm>
                              <a:off x="944" y="2484"/>
                              <a:ext cx="2447" cy="617"/>
                            </a:xfrm>
                            <a:prstGeom prst="rect">
                              <a:avLst/>
                            </a:prstGeom>
                            <a:noFill/>
                            <a:ln>
                              <a:noFill/>
                            </a:ln>
                            <a:effectLst/>
                            <a:extLst>
                              <a:ext uri="{909E8E84-426E-40DD-AFC4-6F175D3DCCD1}">
                                <a14:hiddenFill>
                                  <a:solidFill>
                                    <a:srgbClr val="FFFF99"/>
                                  </a:solidFill>
                                </a14:hiddenFill>
                              </a:ext>
                              <a:ext uri="{91240B29-F687-4F45-9708-019B960494DF}">
                                <a14:hiddenLine w="9525">
                                  <a:solidFill>
                                    <a:srgbClr val="000000"/>
                                  </a:solidFill>
                                  <a:miter lim="800000"/>
                                  <a:headEnd/>
                                  <a:tailEnd/>
                                </a14:hiddenLine>
                              </a:ext>
                              <a:ext uri="{AF507438-7753-43E0-B8FC-AC1667EBCBE1}">
                                <a14:hiddenEffects>
                                  <a:effectLst>
                                    <a:outerShdw dist="35921" dir="2700000" algn="ctr" rotWithShape="0">
                                      <a:srgbClr val="808080"/>
                                    </a:outerShdw>
                                  </a:effectLst>
                                </a14:hiddenEffects>
                              </a:ext>
                            </a:extLst>
                          </p:spPr>
                        </p:pic>
                      </p:oleObj>
                    </mc:Fallback>
                  </mc:AlternateContent>
                </a:graphicData>
              </a:graphic>
            </p:graphicFrame>
          </mc:Choice>
          <mc:Fallback xmlns="">
            <p:graphicFrame>
              <p:nvGraphicFramePr>
                <p:cNvPr id="4" name="Object 7"/>
                <p:cNvGraphicFramePr>
                  <a:graphicFrameLocks noChangeAspect="1"/>
                </p:cNvGraphicFramePr>
                <p:nvPr>
                  <p:extLst>
                    <p:ext uri="{D42A27DB-BD31-4B8C-83A1-F6EECF244321}">
                      <p14:modId xmlns:p14="http://schemas.microsoft.com/office/powerpoint/2010/main" val="3763168924"/>
                    </p:ext>
                  </p:extLst>
                </p:nvPr>
              </p:nvGraphicFramePr>
              <p:xfrm>
                <a:off x="944" y="2484"/>
                <a:ext cx="2447" cy="617"/>
              </p:xfrm>
              <a:graphic>
                <a:graphicData uri="http://schemas.openxmlformats.org/presentationml/2006/ole">
                  <mc:AlternateContent>
                    <mc:Choice xmlns:v="urn:schemas-microsoft-com:vml" Requires="v">
                      <p:oleObj spid="_x0000_s33807" name="Equation" r:id="rId6" imgW="1663560" imgH="419040" progId="Equation.3">
                        <p:embed/>
                      </p:oleObj>
                    </mc:Choice>
                    <mc:Fallback>
                      <p:oleObj name="Equation" r:id="rId6" imgW="1663560" imgH="41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4" y="2484"/>
                              <a:ext cx="2447" cy="617"/>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Fallback>
        </mc:AlternateContent>
      </p:grpSp>
      <p:grpSp>
        <p:nvGrpSpPr>
          <p:cNvPr id="5" name="Group 9"/>
          <p:cNvGrpSpPr>
            <a:grpSpLocks/>
          </p:cNvGrpSpPr>
          <p:nvPr/>
        </p:nvGrpSpPr>
        <p:grpSpPr bwMode="auto">
          <a:xfrm>
            <a:off x="6732240" y="332656"/>
            <a:ext cx="2268538" cy="2616200"/>
            <a:chOff x="3829" y="2122"/>
            <a:chExt cx="1429" cy="1648"/>
          </a:xfrm>
        </p:grpSpPr>
        <p:sp>
          <p:nvSpPr>
            <p:cNvPr id="6" name="Line 10"/>
            <p:cNvSpPr>
              <a:spLocks noChangeShapeType="1"/>
            </p:cNvSpPr>
            <p:nvPr/>
          </p:nvSpPr>
          <p:spPr bwMode="auto">
            <a:xfrm flipV="1">
              <a:off x="3829" y="3483"/>
              <a:ext cx="1389"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 name="Line 11"/>
            <p:cNvSpPr>
              <a:spLocks noChangeShapeType="1"/>
            </p:cNvSpPr>
            <p:nvPr/>
          </p:nvSpPr>
          <p:spPr bwMode="auto">
            <a:xfrm flipH="1" flipV="1">
              <a:off x="4198" y="2142"/>
              <a:ext cx="0" cy="1344"/>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 name="Line 12"/>
            <p:cNvSpPr>
              <a:spLocks noChangeShapeType="1"/>
            </p:cNvSpPr>
            <p:nvPr/>
          </p:nvSpPr>
          <p:spPr bwMode="auto">
            <a:xfrm>
              <a:off x="4202" y="2601"/>
              <a:ext cx="474"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3"/>
            <p:cNvSpPr>
              <a:spLocks noChangeShapeType="1"/>
            </p:cNvSpPr>
            <p:nvPr/>
          </p:nvSpPr>
          <p:spPr bwMode="auto">
            <a:xfrm>
              <a:off x="4676" y="2601"/>
              <a:ext cx="0" cy="8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flipH="1">
              <a:off x="4201" y="2601"/>
              <a:ext cx="0" cy="88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5"/>
            <p:cNvSpPr txBox="1">
              <a:spLocks noChangeArrowheads="1"/>
            </p:cNvSpPr>
            <p:nvPr/>
          </p:nvSpPr>
          <p:spPr bwMode="auto">
            <a:xfrm>
              <a:off x="4218" y="21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p>
          </p:txBody>
        </p:sp>
        <p:sp>
          <p:nvSpPr>
            <p:cNvPr id="12" name="Text Box 16"/>
            <p:cNvSpPr txBox="1">
              <a:spLocks noChangeArrowheads="1"/>
            </p:cNvSpPr>
            <p:nvPr/>
          </p:nvSpPr>
          <p:spPr bwMode="auto">
            <a:xfrm>
              <a:off x="4074" y="346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0</a:t>
              </a:r>
            </a:p>
          </p:txBody>
        </p:sp>
        <p:sp>
          <p:nvSpPr>
            <p:cNvPr id="13" name="Text Box 17"/>
            <p:cNvSpPr txBox="1">
              <a:spLocks noChangeArrowheads="1"/>
            </p:cNvSpPr>
            <p:nvPr/>
          </p:nvSpPr>
          <p:spPr bwMode="auto">
            <a:xfrm>
              <a:off x="4554" y="342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14" name="Text Box 18"/>
            <p:cNvSpPr txBox="1">
              <a:spLocks noChangeArrowheads="1"/>
            </p:cNvSpPr>
            <p:nvPr/>
          </p:nvSpPr>
          <p:spPr bwMode="auto">
            <a:xfrm>
              <a:off x="5030" y="34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15" name="Text Box 19"/>
            <p:cNvSpPr txBox="1">
              <a:spLocks noChangeArrowheads="1"/>
            </p:cNvSpPr>
            <p:nvPr/>
          </p:nvSpPr>
          <p:spPr bwMode="auto">
            <a:xfrm>
              <a:off x="3835" y="244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r>
                <a:rPr kumimoji="1" lang="en-US" altLang="zh-CN" b="1" baseline="-25000">
                  <a:solidFill>
                    <a:schemeClr val="accent2"/>
                  </a:solidFill>
                </a:rPr>
                <a:t>0</a:t>
              </a:r>
              <a:endParaRPr kumimoji="1" lang="en-US" altLang="zh-CN" b="1" i="1">
                <a:solidFill>
                  <a:schemeClr val="accent2"/>
                </a:solidFill>
              </a:endParaRPr>
            </a:p>
          </p:txBody>
        </p:sp>
      </p:grpSp>
      <mc:AlternateContent xmlns:mc="http://schemas.openxmlformats.org/markup-compatibility/2006" xmlns:a14="http://schemas.microsoft.com/office/drawing/2010/main">
        <mc:Choice Requires="a14">
          <p:sp>
            <p:nvSpPr>
              <p:cNvPr id="16" name="Text Box 3"/>
              <p:cNvSpPr txBox="1">
                <a:spLocks noChangeArrowheads="1"/>
              </p:cNvSpPr>
              <p:nvPr/>
            </p:nvSpPr>
            <p:spPr bwMode="auto">
              <a:xfrm>
                <a:off x="251520" y="2185700"/>
                <a:ext cx="369998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(1) </a:t>
                </a:r>
                <a14:m>
                  <m:oMath xmlns:m="http://schemas.openxmlformats.org/officeDocument/2006/math">
                    <m:r>
                      <a:rPr kumimoji="1" lang="en-US" altLang="zh-CN" sz="2800" b="1" i="1" smtClean="0">
                        <a:solidFill>
                          <a:schemeClr val="accent2"/>
                        </a:solidFill>
                        <a:latin typeface="Cambria Math" panose="02040503050406030204" pitchFamily="18" charset="0"/>
                      </a:rPr>
                      <m:t>𝒙</m:t>
                    </m:r>
                    <m:r>
                      <a:rPr kumimoji="1" lang="en-US" altLang="zh-CN" sz="2800" b="1" i="1" smtClean="0">
                        <a:solidFill>
                          <a:schemeClr val="accent2"/>
                        </a:solidFill>
                        <a:latin typeface="Cambria Math" panose="02040503050406030204" pitchFamily="18" charset="0"/>
                      </a:rPr>
                      <m:t>&lt;</m:t>
                    </m:r>
                    <m:r>
                      <a:rPr kumimoji="1" lang="en-US" altLang="zh-CN" sz="2800" b="1" i="1" smtClean="0">
                        <a:solidFill>
                          <a:schemeClr val="accent2"/>
                        </a:solidFill>
                        <a:latin typeface="Cambria Math" panose="02040503050406030204" pitchFamily="18" charset="0"/>
                      </a:rPr>
                      <m:t>𝟎</m:t>
                    </m:r>
                  </m:oMath>
                </a14:m>
                <a:r>
                  <a:rPr kumimoji="1" lang="zh-CN" altLang="en-US" sz="2800" b="1">
                    <a:solidFill>
                      <a:schemeClr val="accent2"/>
                    </a:solidFill>
                  </a:rPr>
                  <a:t> 区域，</a:t>
                </a:r>
                <a14:m>
                  <m:oMath xmlns:m="http://schemas.openxmlformats.org/officeDocument/2006/math">
                    <m:r>
                      <a:rPr kumimoji="1" lang="en-US" altLang="zh-CN" sz="2800" b="1" i="1" smtClean="0">
                        <a:solidFill>
                          <a:schemeClr val="accent2"/>
                        </a:solidFill>
                        <a:latin typeface="Cambria Math" panose="02040503050406030204" pitchFamily="18" charset="0"/>
                      </a:rPr>
                      <m:t>𝑼</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oMath>
                </a14:m>
                <a:endParaRPr kumimoji="1" lang="zh-CN" altLang="en-US" sz="2800" b="1">
                  <a:solidFill>
                    <a:schemeClr val="accent2"/>
                  </a:solidFill>
                </a:endParaRPr>
              </a:p>
            </p:txBody>
          </p:sp>
        </mc:Choice>
        <mc:Fallback xmlns="">
          <p:sp>
            <p:nvSpPr>
              <p:cNvPr id="16" name="Text Box 3"/>
              <p:cNvSpPr txBox="1">
                <a:spLocks noRot="1" noChangeAspect="1" noMove="1" noResize="1" noEditPoints="1" noAdjustHandles="1" noChangeArrowheads="1" noChangeShapeType="1" noTextEdit="1"/>
              </p:cNvSpPr>
              <p:nvPr/>
            </p:nvSpPr>
            <p:spPr bwMode="auto">
              <a:xfrm>
                <a:off x="251520" y="2185700"/>
                <a:ext cx="3699987" cy="523220"/>
              </a:xfrm>
              <a:prstGeom prst="rect">
                <a:avLst/>
              </a:prstGeom>
              <a:blipFill rotWithShape="0">
                <a:blip r:embed="rId8"/>
                <a:stretch>
                  <a:fillRect l="-3295" t="-16471" b="-3411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3"/>
              <p:cNvSpPr txBox="1">
                <a:spLocks noChangeArrowheads="1"/>
              </p:cNvSpPr>
              <p:nvPr/>
            </p:nvSpPr>
            <p:spPr bwMode="auto">
              <a:xfrm>
                <a:off x="720730" y="2915519"/>
                <a:ext cx="3013838" cy="563744"/>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令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Sub>
                    <m:r>
                      <a:rPr kumimoji="1" lang="en-US" altLang="zh-CN" sz="2800" b="1" i="1" smtClean="0">
                        <a:solidFill>
                          <a:schemeClr val="accent2"/>
                        </a:solidFill>
                        <a:latin typeface="Cambria Math" panose="02040503050406030204" pitchFamily="18" charset="0"/>
                      </a:rPr>
                      <m:t>=</m:t>
                    </m:r>
                    <m:f>
                      <m:fPr>
                        <m:type m:val="lin"/>
                        <m:ctrlPr>
                          <a:rPr kumimoji="1" lang="en-US" altLang="zh-CN" sz="2800" b="1" i="1" smtClean="0">
                            <a:solidFill>
                              <a:schemeClr val="accent2"/>
                            </a:solidFill>
                            <a:latin typeface="Cambria Math" panose="02040503050406030204" pitchFamily="18" charset="0"/>
                          </a:rPr>
                        </m:ctrlPr>
                      </m:fPr>
                      <m:num>
                        <m:rad>
                          <m:radPr>
                            <m:degHide m:val="on"/>
                            <m:ctrlPr>
                              <a:rPr kumimoji="1" lang="en-US" altLang="zh-CN" sz="2800" b="1" i="1" smtClean="0">
                                <a:solidFill>
                                  <a:schemeClr val="accent2"/>
                                </a:solidFill>
                                <a:latin typeface="Cambria Math" panose="02040503050406030204" pitchFamily="18" charset="0"/>
                              </a:rPr>
                            </m:ctrlPr>
                          </m:radPr>
                          <m:deg/>
                          <m:e>
                            <m:r>
                              <a:rPr kumimoji="1" lang="en-US" altLang="zh-CN" sz="2800" b="1" i="1" smtClean="0">
                                <a:solidFill>
                                  <a:schemeClr val="accent2"/>
                                </a:solidFill>
                                <a:latin typeface="Cambria Math" panose="02040503050406030204" pitchFamily="18" charset="0"/>
                              </a:rPr>
                              <m:t>𝟐</m:t>
                            </m:r>
                            <m:r>
                              <a:rPr kumimoji="1" lang="en-US" altLang="zh-CN" sz="2800" b="1" i="1" smtClean="0">
                                <a:solidFill>
                                  <a:schemeClr val="accent2"/>
                                </a:solidFill>
                                <a:latin typeface="Cambria Math" panose="02040503050406030204" pitchFamily="18" charset="0"/>
                              </a:rPr>
                              <m:t>𝒎𝑬</m:t>
                            </m:r>
                          </m:e>
                        </m:rad>
                      </m:num>
                      <m:den>
                        <m:r>
                          <a:rPr kumimoji="1" lang="en-US" altLang="zh-CN" sz="2800" b="1" i="1" smtClean="0">
                            <a:solidFill>
                              <a:schemeClr val="accent2"/>
                            </a:solidFill>
                            <a:latin typeface="Cambria Math" panose="02040503050406030204" pitchFamily="18" charset="0"/>
                          </a:rPr>
                          <m:t>ℏ</m:t>
                        </m:r>
                      </m:den>
                    </m:f>
                  </m:oMath>
                </a14:m>
                <a:r>
                  <a:rPr kumimoji="1" lang="zh-CN" altLang="en-US" sz="2800" b="1">
                    <a:solidFill>
                      <a:schemeClr val="accent2"/>
                    </a:solidFill>
                  </a:rPr>
                  <a:t> </a:t>
                </a:r>
              </a:p>
            </p:txBody>
          </p:sp>
        </mc:Choice>
        <mc:Fallback xmlns="">
          <p:sp>
            <p:nvSpPr>
              <p:cNvPr id="17" name="Text Box 3"/>
              <p:cNvSpPr txBox="1">
                <a:spLocks noRot="1" noChangeAspect="1" noMove="1" noResize="1" noEditPoints="1" noAdjustHandles="1" noChangeArrowheads="1" noChangeShapeType="1" noTextEdit="1"/>
              </p:cNvSpPr>
              <p:nvPr/>
            </p:nvSpPr>
            <p:spPr bwMode="auto">
              <a:xfrm>
                <a:off x="720730" y="2915519"/>
                <a:ext cx="3013838" cy="563744"/>
              </a:xfrm>
              <a:prstGeom prst="rect">
                <a:avLst/>
              </a:prstGeom>
              <a:blipFill rotWithShape="0">
                <a:blip r:embed="rId9"/>
                <a:stretch>
                  <a:fillRect l="-4040" t="-7527" b="-247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 Box 3"/>
              <p:cNvSpPr txBox="1">
                <a:spLocks noChangeArrowheads="1"/>
              </p:cNvSpPr>
              <p:nvPr/>
            </p:nvSpPr>
            <p:spPr bwMode="auto">
              <a:xfrm>
                <a:off x="3838793" y="2894844"/>
                <a:ext cx="4345549" cy="551048"/>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有  </a:t>
                </a:r>
                <a14:m>
                  <m:oMath xmlns:m="http://schemas.openxmlformats.org/officeDocument/2006/math">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up>
                        <m:r>
                          <a:rPr kumimoji="1" lang="en-US" altLang="zh-CN" sz="2800" b="1" i="1" smtClean="0">
                            <a:solidFill>
                              <a:schemeClr val="accent2"/>
                            </a:solidFill>
                            <a:latin typeface="Cambria Math" panose="02040503050406030204" pitchFamily="18" charset="0"/>
                          </a:rPr>
                          <m:t>′′</m:t>
                        </m:r>
                      </m:sup>
                    </m:sSubSup>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up>
                        <m:r>
                          <a:rPr kumimoji="1" lang="en-US" altLang="zh-CN" sz="2800" b="1" i="1" smtClean="0">
                            <a:solidFill>
                              <a:schemeClr val="accent2"/>
                            </a:solidFill>
                            <a:latin typeface="Cambria Math" panose="02040503050406030204" pitchFamily="18" charset="0"/>
                          </a:rPr>
                          <m:t>𝟐</m:t>
                        </m:r>
                      </m:sup>
                    </m:sSubSup>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oMath>
                </a14:m>
                <a:r>
                  <a:rPr kumimoji="1" lang="zh-CN" altLang="en-US" sz="2800" b="1">
                    <a:solidFill>
                      <a:schemeClr val="accent2"/>
                    </a:solidFill>
                  </a:rPr>
                  <a:t> </a:t>
                </a:r>
              </a:p>
            </p:txBody>
          </p:sp>
        </mc:Choice>
        <mc:Fallback xmlns="">
          <p:sp>
            <p:nvSpPr>
              <p:cNvPr id="18" name="Text Box 3"/>
              <p:cNvSpPr txBox="1">
                <a:spLocks noRot="1" noChangeAspect="1" noMove="1" noResize="1" noEditPoints="1" noAdjustHandles="1" noChangeArrowheads="1" noChangeShapeType="1" noTextEdit="1"/>
              </p:cNvSpPr>
              <p:nvPr/>
            </p:nvSpPr>
            <p:spPr bwMode="auto">
              <a:xfrm>
                <a:off x="3838793" y="2894844"/>
                <a:ext cx="4345549" cy="551048"/>
              </a:xfrm>
              <a:prstGeom prst="rect">
                <a:avLst/>
              </a:prstGeom>
              <a:blipFill rotWithShape="0">
                <a:blip r:embed="rId10"/>
                <a:stretch>
                  <a:fillRect l="-2945" t="-11111" b="-2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3"/>
              <p:cNvSpPr txBox="1">
                <a:spLocks noChangeArrowheads="1"/>
              </p:cNvSpPr>
              <p:nvPr/>
            </p:nvSpPr>
            <p:spPr bwMode="auto">
              <a:xfrm>
                <a:off x="683568" y="3609637"/>
                <a:ext cx="7135788" cy="53944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其通解为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𝑨</m:t>
                        </m:r>
                      </m:e>
                      <m:sub>
                        <m:r>
                          <a:rPr kumimoji="1" lang="en-US" altLang="zh-CN" sz="2800" b="1" i="1" smtClean="0">
                            <a:solidFill>
                              <a:schemeClr val="accent2"/>
                            </a:solidFill>
                            <a:latin typeface="Cambria Math" panose="02040503050406030204" pitchFamily="18" charset="0"/>
                          </a:rPr>
                          <m:t>𝟏</m:t>
                        </m:r>
                      </m:sub>
                    </m:sSub>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𝒆</m:t>
                        </m:r>
                      </m:e>
                      <m:sup>
                        <m:r>
                          <a:rPr kumimoji="1" lang="en-US" altLang="zh-CN" sz="2800" b="1" i="1" smtClean="0">
                            <a:solidFill>
                              <a:schemeClr val="accent2"/>
                            </a:solidFill>
                            <a:latin typeface="Cambria Math" panose="02040503050406030204" pitchFamily="18" charset="0"/>
                          </a:rPr>
                          <m:t>𝒊</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Sub>
                        <m:r>
                          <a:rPr kumimoji="1" lang="en-US" altLang="zh-CN" sz="2800" b="1" i="1" smtClean="0">
                            <a:solidFill>
                              <a:schemeClr val="accent2"/>
                            </a:solidFill>
                            <a:latin typeface="Cambria Math" panose="02040503050406030204" pitchFamily="18" charset="0"/>
                          </a:rPr>
                          <m:t>𝒙</m:t>
                        </m:r>
                      </m:sup>
                    </m:sSup>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𝑩</m:t>
                        </m:r>
                      </m:e>
                      <m:sub>
                        <m:r>
                          <a:rPr kumimoji="1" lang="en-US" altLang="zh-CN" sz="2800" b="1" i="1" smtClean="0">
                            <a:solidFill>
                              <a:schemeClr val="accent2"/>
                            </a:solidFill>
                            <a:latin typeface="Cambria Math" panose="02040503050406030204" pitchFamily="18" charset="0"/>
                          </a:rPr>
                          <m:t>𝟏</m:t>
                        </m:r>
                      </m:sub>
                    </m:sSub>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𝒆</m:t>
                        </m:r>
                      </m:e>
                      <m:sup>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𝒊</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Sub>
                        <m:r>
                          <a:rPr kumimoji="1" lang="en-US" altLang="zh-CN" sz="2800" b="1" i="1" smtClean="0">
                            <a:solidFill>
                              <a:schemeClr val="accent2"/>
                            </a:solidFill>
                            <a:latin typeface="Cambria Math" panose="02040503050406030204" pitchFamily="18" charset="0"/>
                          </a:rPr>
                          <m:t>𝒙</m:t>
                        </m:r>
                      </m:sup>
                    </m:sSup>
                  </m:oMath>
                </a14:m>
                <a:endParaRPr kumimoji="1" lang="zh-CN" altLang="en-US" sz="2800" b="1">
                  <a:solidFill>
                    <a:schemeClr val="accent2"/>
                  </a:solidFill>
                </a:endParaRPr>
              </a:p>
            </p:txBody>
          </p:sp>
        </mc:Choice>
        <mc:Fallback xmlns="">
          <p:sp>
            <p:nvSpPr>
              <p:cNvPr id="19" name="Text Box 3"/>
              <p:cNvSpPr txBox="1">
                <a:spLocks noRot="1" noChangeAspect="1" noMove="1" noResize="1" noEditPoints="1" noAdjustHandles="1" noChangeArrowheads="1" noChangeShapeType="1" noTextEdit="1"/>
              </p:cNvSpPr>
              <p:nvPr/>
            </p:nvSpPr>
            <p:spPr bwMode="auto">
              <a:xfrm>
                <a:off x="683568" y="3609637"/>
                <a:ext cx="7135788" cy="539443"/>
              </a:xfrm>
              <a:prstGeom prst="rect">
                <a:avLst/>
              </a:prstGeom>
              <a:blipFill rotWithShape="0">
                <a:blip r:embed="rId11"/>
                <a:stretch>
                  <a:fillRect l="-1708" t="-12360" b="-2584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sp>
        <p:nvSpPr>
          <p:cNvPr id="20" name="矩形标注 19"/>
          <p:cNvSpPr/>
          <p:nvPr/>
        </p:nvSpPr>
        <p:spPr bwMode="auto">
          <a:xfrm>
            <a:off x="5760828" y="4262531"/>
            <a:ext cx="2379368" cy="432805"/>
          </a:xfrm>
          <a:prstGeom prst="wedgeRectCallout">
            <a:avLst>
              <a:gd name="adj1" fmla="val -22505"/>
              <a:gd name="adj2" fmla="val -94043"/>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dirty="0">
                <a:ln w="12700">
                  <a:solidFill>
                    <a:schemeClr val="tx1"/>
                  </a:solidFill>
                </a:ln>
              </a:rPr>
              <a:t>反射波，左</a:t>
            </a:r>
            <a:r>
              <a:rPr kumimoji="0" lang="zh-CN" altLang="en-US" sz="2400" i="0" u="none" strike="noStrike" cap="none" normalizeH="0" baseline="0" dirty="0">
                <a:ln w="12700">
                  <a:solidFill>
                    <a:schemeClr val="tx1"/>
                  </a:solidFill>
                </a:ln>
                <a:solidFill>
                  <a:schemeClr val="tx1"/>
                </a:solidFill>
                <a:effectLst/>
              </a:rPr>
              <a:t>行</a:t>
            </a:r>
          </a:p>
        </p:txBody>
      </p:sp>
      <p:sp>
        <p:nvSpPr>
          <p:cNvPr id="21" name="矩形标注 20"/>
          <p:cNvSpPr/>
          <p:nvPr/>
        </p:nvSpPr>
        <p:spPr bwMode="auto">
          <a:xfrm>
            <a:off x="3131840" y="4293096"/>
            <a:ext cx="2078956" cy="432805"/>
          </a:xfrm>
          <a:prstGeom prst="wedgeRectCallout">
            <a:avLst>
              <a:gd name="adj1" fmla="val 26610"/>
              <a:gd name="adj2" fmla="val -96898"/>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2400" i="0" u="none" strike="noStrike" cap="none" normalizeH="0" baseline="0">
                <a:ln w="12700">
                  <a:solidFill>
                    <a:schemeClr val="tx1"/>
                  </a:solidFill>
                </a:ln>
                <a:solidFill>
                  <a:schemeClr val="tx1"/>
                </a:solidFill>
                <a:effectLst/>
                <a:latin typeface="Times New Roman" pitchFamily="18" charset="0"/>
              </a:rPr>
              <a:t>入射波，右行</a:t>
            </a:r>
          </a:p>
        </p:txBody>
      </p:sp>
      <mc:AlternateContent xmlns:mc="http://schemas.openxmlformats.org/markup-compatibility/2006" xmlns:a14="http://schemas.microsoft.com/office/drawing/2010/main">
        <mc:Choice Requires="a14">
          <p:sp>
            <p:nvSpPr>
              <p:cNvPr id="22" name="Text Box 3"/>
              <p:cNvSpPr txBox="1">
                <a:spLocks noChangeArrowheads="1"/>
              </p:cNvSpPr>
              <p:nvPr/>
            </p:nvSpPr>
            <p:spPr bwMode="auto">
              <a:xfrm>
                <a:off x="223941" y="4922004"/>
                <a:ext cx="4785990"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(2) </a:t>
                </a:r>
                <a14:m>
                  <m:oMath xmlns:m="http://schemas.openxmlformats.org/officeDocument/2006/math">
                    <m:r>
                      <a:rPr kumimoji="1" lang="en-US" altLang="zh-CN" sz="2800" b="1" i="0" smtClean="0">
                        <a:solidFill>
                          <a:schemeClr val="accent2"/>
                        </a:solidFill>
                        <a:latin typeface="Cambria Math" panose="02040503050406030204" pitchFamily="18" charset="0"/>
                      </a:rPr>
                      <m:t>𝟎</m:t>
                    </m:r>
                    <m:r>
                      <a:rPr kumimoji="1" lang="en-US" altLang="zh-CN" sz="2800" b="1" i="0"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𝒙</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𝒂</m:t>
                    </m:r>
                  </m:oMath>
                </a14:m>
                <a:r>
                  <a:rPr kumimoji="1" lang="zh-CN" altLang="en-US" sz="2800" b="1">
                    <a:solidFill>
                      <a:schemeClr val="accent2"/>
                    </a:solidFill>
                  </a:rPr>
                  <a:t> 区域，</a:t>
                </a:r>
                <a14:m>
                  <m:oMath xmlns:m="http://schemas.openxmlformats.org/officeDocument/2006/math">
                    <m:r>
                      <a:rPr kumimoji="1" lang="en-US" altLang="zh-CN" sz="2800" b="1" i="1" smtClean="0">
                        <a:solidFill>
                          <a:schemeClr val="accent2"/>
                        </a:solidFill>
                        <a:latin typeface="Cambria Math" panose="02040503050406030204" pitchFamily="18" charset="0"/>
                      </a:rPr>
                      <m:t>𝑼</m:t>
                    </m:r>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oMath>
                </a14:m>
                <a:endParaRPr kumimoji="1" lang="zh-CN" altLang="en-US" sz="2800" b="1">
                  <a:solidFill>
                    <a:schemeClr val="accent2"/>
                  </a:solidFill>
                </a:endParaRPr>
              </a:p>
            </p:txBody>
          </p:sp>
        </mc:Choice>
        <mc:Fallback xmlns="">
          <p:sp>
            <p:nvSpPr>
              <p:cNvPr id="22" name="Text Box 3"/>
              <p:cNvSpPr txBox="1">
                <a:spLocks noRot="1" noChangeAspect="1" noMove="1" noResize="1" noEditPoints="1" noAdjustHandles="1" noChangeArrowheads="1" noChangeShapeType="1" noTextEdit="1"/>
              </p:cNvSpPr>
              <p:nvPr/>
            </p:nvSpPr>
            <p:spPr bwMode="auto">
              <a:xfrm>
                <a:off x="223941" y="4922004"/>
                <a:ext cx="4785990" cy="523220"/>
              </a:xfrm>
              <a:prstGeom prst="rect">
                <a:avLst/>
              </a:prstGeom>
              <a:blipFill rotWithShape="0">
                <a:blip r:embed="rId12"/>
                <a:stretch>
                  <a:fillRect l="-2675" t="-15116"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Text Box 3"/>
              <p:cNvSpPr txBox="1">
                <a:spLocks noChangeArrowheads="1"/>
              </p:cNvSpPr>
              <p:nvPr/>
            </p:nvSpPr>
            <p:spPr bwMode="auto">
              <a:xfrm>
                <a:off x="152646" y="5517232"/>
                <a:ext cx="4203330" cy="614142"/>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令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𝟐</m:t>
                        </m:r>
                      </m:sub>
                    </m:sSub>
                    <m:r>
                      <a:rPr kumimoji="1" lang="en-US" altLang="zh-CN" sz="2800" b="1" i="1" smtClean="0">
                        <a:solidFill>
                          <a:schemeClr val="accent2"/>
                        </a:solidFill>
                        <a:latin typeface="Cambria Math" panose="02040503050406030204" pitchFamily="18" charset="0"/>
                      </a:rPr>
                      <m:t>=</m:t>
                    </m:r>
                    <m:f>
                      <m:fPr>
                        <m:type m:val="lin"/>
                        <m:ctrlPr>
                          <a:rPr kumimoji="1" lang="en-US" altLang="zh-CN" sz="2800" b="1" i="1" smtClean="0">
                            <a:solidFill>
                              <a:schemeClr val="accent2"/>
                            </a:solidFill>
                            <a:latin typeface="Cambria Math" panose="02040503050406030204" pitchFamily="18" charset="0"/>
                          </a:rPr>
                        </m:ctrlPr>
                      </m:fPr>
                      <m:num>
                        <m:rad>
                          <m:radPr>
                            <m:degHide m:val="on"/>
                            <m:ctrlPr>
                              <a:rPr kumimoji="1" lang="en-US" altLang="zh-CN" sz="2800" b="1" i="1" smtClean="0">
                                <a:solidFill>
                                  <a:schemeClr val="accent2"/>
                                </a:solidFill>
                                <a:latin typeface="Cambria Math" panose="02040503050406030204" pitchFamily="18" charset="0"/>
                              </a:rPr>
                            </m:ctrlPr>
                          </m:radPr>
                          <m:deg/>
                          <m:e>
                            <m:r>
                              <a:rPr kumimoji="1" lang="en-US" altLang="zh-CN" sz="2800" b="1" i="1" smtClean="0">
                                <a:solidFill>
                                  <a:schemeClr val="accent2"/>
                                </a:solidFill>
                                <a:latin typeface="Cambria Math" panose="02040503050406030204" pitchFamily="18" charset="0"/>
                              </a:rPr>
                              <m:t>𝟐</m:t>
                            </m:r>
                            <m:r>
                              <a:rPr kumimoji="1" lang="en-US" altLang="zh-CN" sz="2800" b="1" i="1" smtClean="0">
                                <a:solidFill>
                                  <a:schemeClr val="accent2"/>
                                </a:solidFill>
                                <a:latin typeface="Cambria Math" panose="02040503050406030204" pitchFamily="18" charset="0"/>
                              </a:rPr>
                              <m:t>𝒎</m:t>
                            </m:r>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𝑬</m:t>
                            </m:r>
                            <m:r>
                              <a:rPr kumimoji="1" lang="en-US" altLang="zh-CN" sz="2800" b="1" i="1" smtClean="0">
                                <a:solidFill>
                                  <a:schemeClr val="accent2"/>
                                </a:solidFill>
                                <a:latin typeface="Cambria Math" panose="02040503050406030204" pitchFamily="18" charset="0"/>
                              </a:rPr>
                              <m:t>)</m:t>
                            </m:r>
                          </m:e>
                        </m:rad>
                      </m:num>
                      <m:den>
                        <m:r>
                          <a:rPr kumimoji="1" lang="en-US" altLang="zh-CN" sz="2800" b="1" i="1" smtClean="0">
                            <a:solidFill>
                              <a:schemeClr val="accent2"/>
                            </a:solidFill>
                            <a:latin typeface="Cambria Math" panose="02040503050406030204" pitchFamily="18" charset="0"/>
                          </a:rPr>
                          <m:t>ℏ</m:t>
                        </m:r>
                      </m:den>
                    </m:f>
                  </m:oMath>
                </a14:m>
                <a:r>
                  <a:rPr kumimoji="1" lang="zh-CN" altLang="en-US" sz="2800" b="1">
                    <a:solidFill>
                      <a:schemeClr val="accent2"/>
                    </a:solidFill>
                  </a:rPr>
                  <a:t> </a:t>
                </a:r>
              </a:p>
            </p:txBody>
          </p:sp>
        </mc:Choice>
        <mc:Fallback xmlns="">
          <p:sp>
            <p:nvSpPr>
              <p:cNvPr id="23" name="Text Box 3"/>
              <p:cNvSpPr txBox="1">
                <a:spLocks noRot="1" noChangeAspect="1" noMove="1" noResize="1" noEditPoints="1" noAdjustHandles="1" noChangeArrowheads="1" noChangeShapeType="1" noTextEdit="1"/>
              </p:cNvSpPr>
              <p:nvPr/>
            </p:nvSpPr>
            <p:spPr bwMode="auto">
              <a:xfrm>
                <a:off x="152646" y="5517232"/>
                <a:ext cx="4203330" cy="614142"/>
              </a:xfrm>
              <a:prstGeom prst="rect">
                <a:avLst/>
              </a:prstGeom>
              <a:blipFill rotWithShape="0">
                <a:blip r:embed="rId13"/>
                <a:stretch>
                  <a:fillRect l="-2899" t="-3960" b="-1782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Text Box 3"/>
              <p:cNvSpPr txBox="1">
                <a:spLocks noChangeArrowheads="1"/>
              </p:cNvSpPr>
              <p:nvPr/>
            </p:nvSpPr>
            <p:spPr bwMode="auto">
              <a:xfrm>
                <a:off x="4636700" y="5555310"/>
                <a:ext cx="4255780" cy="551048"/>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有  </a:t>
                </a:r>
                <a14:m>
                  <m:oMath xmlns:m="http://schemas.openxmlformats.org/officeDocument/2006/math">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up>
                        <m:r>
                          <a:rPr kumimoji="1" lang="en-US" altLang="zh-CN" sz="2800" b="1" i="1" smtClean="0">
                            <a:solidFill>
                              <a:schemeClr val="accent2"/>
                            </a:solidFill>
                            <a:latin typeface="Cambria Math" panose="02040503050406030204" pitchFamily="18" charset="0"/>
                          </a:rPr>
                          <m:t>′′</m:t>
                        </m:r>
                      </m:sup>
                    </m:sSubSup>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𝟐</m:t>
                        </m:r>
                      </m:sub>
                      <m:sup>
                        <m:r>
                          <a:rPr kumimoji="1" lang="en-US" altLang="zh-CN" sz="2800" b="1" i="1" smtClean="0">
                            <a:solidFill>
                              <a:schemeClr val="accent2"/>
                            </a:solidFill>
                            <a:latin typeface="Cambria Math" panose="02040503050406030204" pitchFamily="18" charset="0"/>
                          </a:rPr>
                          <m:t>𝟐</m:t>
                        </m:r>
                      </m:sup>
                    </m:sSubSup>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oMath>
                </a14:m>
                <a:r>
                  <a:rPr kumimoji="1" lang="zh-CN" altLang="en-US" sz="2800" b="1">
                    <a:solidFill>
                      <a:schemeClr val="accent2"/>
                    </a:solidFill>
                  </a:rPr>
                  <a:t> </a:t>
                </a:r>
              </a:p>
            </p:txBody>
          </p:sp>
        </mc:Choice>
        <mc:Fallback xmlns="">
          <p:sp>
            <p:nvSpPr>
              <p:cNvPr id="24" name="Text Box 3"/>
              <p:cNvSpPr txBox="1">
                <a:spLocks noRot="1" noChangeAspect="1" noMove="1" noResize="1" noEditPoints="1" noAdjustHandles="1" noChangeArrowheads="1" noChangeShapeType="1" noTextEdit="1"/>
              </p:cNvSpPr>
              <p:nvPr/>
            </p:nvSpPr>
            <p:spPr bwMode="auto">
              <a:xfrm>
                <a:off x="4636700" y="5555310"/>
                <a:ext cx="4255780" cy="551048"/>
              </a:xfrm>
              <a:prstGeom prst="rect">
                <a:avLst/>
              </a:prstGeom>
              <a:blipFill rotWithShape="0">
                <a:blip r:embed="rId14"/>
                <a:stretch>
                  <a:fillRect l="-3009" t="-9890" b="-2527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Text Box 3"/>
              <p:cNvSpPr txBox="1">
                <a:spLocks noChangeArrowheads="1"/>
              </p:cNvSpPr>
              <p:nvPr/>
            </p:nvSpPr>
            <p:spPr bwMode="auto">
              <a:xfrm>
                <a:off x="613351" y="6203382"/>
                <a:ext cx="7135788" cy="53944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其通解为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𝑨</m:t>
                        </m:r>
                      </m:e>
                      <m:sub>
                        <m:r>
                          <a:rPr kumimoji="1" lang="en-US" altLang="zh-CN" sz="2800" b="1" i="1" smtClean="0">
                            <a:solidFill>
                              <a:schemeClr val="accent2"/>
                            </a:solidFill>
                            <a:latin typeface="Cambria Math" panose="02040503050406030204" pitchFamily="18" charset="0"/>
                          </a:rPr>
                          <m:t>𝟐</m:t>
                        </m:r>
                      </m:sub>
                    </m:sSub>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𝒆</m:t>
                        </m:r>
                      </m:e>
                      <m:sup>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𝟐</m:t>
                            </m:r>
                          </m:sub>
                        </m:sSub>
                        <m:r>
                          <a:rPr kumimoji="1" lang="en-US" altLang="zh-CN" sz="2800" b="1" i="1" smtClean="0">
                            <a:solidFill>
                              <a:schemeClr val="accent2"/>
                            </a:solidFill>
                            <a:latin typeface="Cambria Math" panose="02040503050406030204" pitchFamily="18" charset="0"/>
                          </a:rPr>
                          <m:t>𝒙</m:t>
                        </m:r>
                      </m:sup>
                    </m:sSup>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𝑩</m:t>
                        </m:r>
                      </m:e>
                      <m:sub>
                        <m:r>
                          <a:rPr kumimoji="1" lang="en-US" altLang="zh-CN" sz="2800" b="1" i="1" smtClean="0">
                            <a:solidFill>
                              <a:schemeClr val="accent2"/>
                            </a:solidFill>
                            <a:latin typeface="Cambria Math" panose="02040503050406030204" pitchFamily="18" charset="0"/>
                          </a:rPr>
                          <m:t>𝟐</m:t>
                        </m:r>
                      </m:sub>
                    </m:sSub>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𝒆</m:t>
                        </m:r>
                      </m:e>
                      <m:sup>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𝟐</m:t>
                            </m:r>
                          </m:sub>
                        </m:sSub>
                        <m:r>
                          <a:rPr kumimoji="1" lang="en-US" altLang="zh-CN" sz="2800" b="1" i="1" smtClean="0">
                            <a:solidFill>
                              <a:schemeClr val="accent2"/>
                            </a:solidFill>
                            <a:latin typeface="Cambria Math" panose="02040503050406030204" pitchFamily="18" charset="0"/>
                          </a:rPr>
                          <m:t>𝒙</m:t>
                        </m:r>
                      </m:sup>
                    </m:sSup>
                  </m:oMath>
                </a14:m>
                <a:endParaRPr kumimoji="1" lang="zh-CN" altLang="en-US" sz="2800" b="1">
                  <a:solidFill>
                    <a:schemeClr val="accent2"/>
                  </a:solidFill>
                </a:endParaRPr>
              </a:p>
            </p:txBody>
          </p:sp>
        </mc:Choice>
        <mc:Fallback xmlns="">
          <p:sp>
            <p:nvSpPr>
              <p:cNvPr id="25" name="Text Box 3"/>
              <p:cNvSpPr txBox="1">
                <a:spLocks noRot="1" noChangeAspect="1" noMove="1" noResize="1" noEditPoints="1" noAdjustHandles="1" noChangeArrowheads="1" noChangeShapeType="1" noTextEdit="1"/>
              </p:cNvSpPr>
              <p:nvPr/>
            </p:nvSpPr>
            <p:spPr bwMode="auto">
              <a:xfrm>
                <a:off x="613351" y="6203382"/>
                <a:ext cx="7135788" cy="539443"/>
              </a:xfrm>
              <a:prstGeom prst="rect">
                <a:avLst/>
              </a:prstGeom>
              <a:blipFill rotWithShape="0">
                <a:blip r:embed="rId15"/>
                <a:stretch>
                  <a:fillRect l="-1795" t="-13636"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p:nvGrpSpPr>
          <p:cNvPr id="29" name="组合 28"/>
          <p:cNvGrpSpPr/>
          <p:nvPr/>
        </p:nvGrpSpPr>
        <p:grpSpPr>
          <a:xfrm>
            <a:off x="6510232" y="1480926"/>
            <a:ext cx="2460223" cy="570813"/>
            <a:chOff x="6510232" y="1480926"/>
            <a:chExt cx="2460223" cy="570813"/>
          </a:xfrm>
        </p:grpSpPr>
        <mc:AlternateContent xmlns:mc="http://schemas.openxmlformats.org/markup-compatibility/2006" xmlns:a14="http://schemas.microsoft.com/office/drawing/2010/main">
          <mc:Choice Requires="a14">
            <p:sp>
              <p:nvSpPr>
                <p:cNvPr id="26" name="Text Box 3"/>
                <p:cNvSpPr txBox="1">
                  <a:spLocks noChangeArrowheads="1"/>
                </p:cNvSpPr>
                <p:nvPr/>
              </p:nvSpPr>
              <p:spPr bwMode="auto">
                <a:xfrm>
                  <a:off x="6510232" y="1480926"/>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Sub>
                      </m:oMath>
                    </m:oMathPara>
                  </a14:m>
                  <a:endParaRPr kumimoji="1" lang="zh-CN" altLang="en-US" sz="2800" b="1">
                    <a:solidFill>
                      <a:schemeClr val="accent2"/>
                    </a:solidFill>
                  </a:endParaRPr>
                </a:p>
              </p:txBody>
            </p:sp>
          </mc:Choice>
          <mc:Fallback xmlns="">
            <p:sp>
              <p:nvSpPr>
                <p:cNvPr id="26" name="Text Box 3"/>
                <p:cNvSpPr txBox="1">
                  <a:spLocks noRot="1" noChangeAspect="1" noMove="1" noResize="1" noEditPoints="1" noAdjustHandles="1" noChangeArrowheads="1" noChangeShapeType="1" noTextEdit="1"/>
                </p:cNvSpPr>
                <p:nvPr/>
              </p:nvSpPr>
              <p:spPr bwMode="auto">
                <a:xfrm>
                  <a:off x="6510232" y="1480926"/>
                  <a:ext cx="725327" cy="523220"/>
                </a:xfrm>
                <a:prstGeom prst="rect">
                  <a:avLst/>
                </a:prstGeom>
                <a:blipFill rotWithShape="0">
                  <a:blip r:embed="rId16"/>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 Box 3"/>
                <p:cNvSpPr txBox="1">
                  <a:spLocks noChangeArrowheads="1"/>
                </p:cNvSpPr>
                <p:nvPr/>
              </p:nvSpPr>
              <p:spPr bwMode="auto">
                <a:xfrm>
                  <a:off x="7380609" y="1484367"/>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oMath>
                    </m:oMathPara>
                  </a14:m>
                  <a:endParaRPr kumimoji="1" lang="zh-CN" altLang="en-US" sz="2800" b="1">
                    <a:solidFill>
                      <a:schemeClr val="accent2"/>
                    </a:solidFill>
                  </a:endParaRPr>
                </a:p>
              </p:txBody>
            </p:sp>
          </mc:Choice>
          <mc:Fallback xmlns="">
            <p:sp>
              <p:nvSpPr>
                <p:cNvPr id="27" name="Text Box 3"/>
                <p:cNvSpPr txBox="1">
                  <a:spLocks noRot="1" noChangeAspect="1" noMove="1" noResize="1" noEditPoints="1" noAdjustHandles="1" noChangeArrowheads="1" noChangeShapeType="1" noTextEdit="1"/>
                </p:cNvSpPr>
                <p:nvPr/>
              </p:nvSpPr>
              <p:spPr bwMode="auto">
                <a:xfrm>
                  <a:off x="7380609" y="1484367"/>
                  <a:ext cx="725327" cy="523220"/>
                </a:xfrm>
                <a:prstGeom prst="rect">
                  <a:avLst/>
                </a:prstGeom>
                <a:blipFill rotWithShape="0">
                  <a:blip r:embed="rId1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 Box 3"/>
                <p:cNvSpPr txBox="1">
                  <a:spLocks noChangeArrowheads="1"/>
                </p:cNvSpPr>
                <p:nvPr/>
              </p:nvSpPr>
              <p:spPr bwMode="auto">
                <a:xfrm>
                  <a:off x="8245128" y="1528519"/>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Sub>
                      </m:oMath>
                    </m:oMathPara>
                  </a14:m>
                  <a:endParaRPr kumimoji="1" lang="zh-CN" altLang="en-US" sz="2800" b="1">
                    <a:solidFill>
                      <a:schemeClr val="accent2"/>
                    </a:solidFill>
                  </a:endParaRPr>
                </a:p>
              </p:txBody>
            </p:sp>
          </mc:Choice>
          <mc:Fallback xmlns="">
            <p:sp>
              <p:nvSpPr>
                <p:cNvPr id="28" name="Text Box 3"/>
                <p:cNvSpPr txBox="1">
                  <a:spLocks noRot="1" noChangeAspect="1" noMove="1" noResize="1" noEditPoints="1" noAdjustHandles="1" noChangeArrowheads="1" noChangeShapeType="1" noTextEdit="1"/>
                </p:cNvSpPr>
                <p:nvPr/>
              </p:nvSpPr>
              <p:spPr bwMode="auto">
                <a:xfrm>
                  <a:off x="8245128" y="1528519"/>
                  <a:ext cx="725327" cy="523220"/>
                </a:xfrm>
                <a:prstGeom prst="rect">
                  <a:avLst/>
                </a:prstGeom>
                <a:blipFill rotWithShape="0">
                  <a:blip r:embed="rId18"/>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p:spTree>
    <p:extLst>
      <p:ext uri="{BB962C8B-B14F-4D97-AF65-F5344CB8AC3E}">
        <p14:creationId xmlns:p14="http://schemas.microsoft.com/office/powerpoint/2010/main" val="3747110544"/>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down)">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down)">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arn(inVertical)">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barn(inVertical)">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down)">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wipe(down)">
                                      <p:cBhvr>
                                        <p:cTn id="40" dur="500"/>
                                        <p:tgtEl>
                                          <p:spTgt spid="2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down)">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barn(inVertical)">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animBg="1"/>
      <p:bldP spid="21" grpId="0" animBg="1"/>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9"/>
          <p:cNvGrpSpPr>
            <a:grpSpLocks/>
          </p:cNvGrpSpPr>
          <p:nvPr/>
        </p:nvGrpSpPr>
        <p:grpSpPr bwMode="auto">
          <a:xfrm>
            <a:off x="6732240" y="332656"/>
            <a:ext cx="2268538" cy="2616200"/>
            <a:chOff x="3829" y="2122"/>
            <a:chExt cx="1429" cy="1648"/>
          </a:xfrm>
        </p:grpSpPr>
        <p:sp>
          <p:nvSpPr>
            <p:cNvPr id="6" name="Line 10"/>
            <p:cNvSpPr>
              <a:spLocks noChangeShapeType="1"/>
            </p:cNvSpPr>
            <p:nvPr/>
          </p:nvSpPr>
          <p:spPr bwMode="auto">
            <a:xfrm flipV="1">
              <a:off x="3829" y="3483"/>
              <a:ext cx="1389"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 name="Line 11"/>
            <p:cNvSpPr>
              <a:spLocks noChangeShapeType="1"/>
            </p:cNvSpPr>
            <p:nvPr/>
          </p:nvSpPr>
          <p:spPr bwMode="auto">
            <a:xfrm flipH="1" flipV="1">
              <a:off x="4198" y="2142"/>
              <a:ext cx="0" cy="1344"/>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8" name="Line 12"/>
            <p:cNvSpPr>
              <a:spLocks noChangeShapeType="1"/>
            </p:cNvSpPr>
            <p:nvPr/>
          </p:nvSpPr>
          <p:spPr bwMode="auto">
            <a:xfrm>
              <a:off x="4202" y="2601"/>
              <a:ext cx="474"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Line 13"/>
            <p:cNvSpPr>
              <a:spLocks noChangeShapeType="1"/>
            </p:cNvSpPr>
            <p:nvPr/>
          </p:nvSpPr>
          <p:spPr bwMode="auto">
            <a:xfrm>
              <a:off x="4676" y="2601"/>
              <a:ext cx="0" cy="8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 name="Line 14"/>
            <p:cNvSpPr>
              <a:spLocks noChangeShapeType="1"/>
            </p:cNvSpPr>
            <p:nvPr/>
          </p:nvSpPr>
          <p:spPr bwMode="auto">
            <a:xfrm flipH="1">
              <a:off x="4201" y="2601"/>
              <a:ext cx="0" cy="88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Text Box 15"/>
            <p:cNvSpPr txBox="1">
              <a:spLocks noChangeArrowheads="1"/>
            </p:cNvSpPr>
            <p:nvPr/>
          </p:nvSpPr>
          <p:spPr bwMode="auto">
            <a:xfrm>
              <a:off x="4218" y="21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p>
          </p:txBody>
        </p:sp>
        <p:sp>
          <p:nvSpPr>
            <p:cNvPr id="12" name="Text Box 16"/>
            <p:cNvSpPr txBox="1">
              <a:spLocks noChangeArrowheads="1"/>
            </p:cNvSpPr>
            <p:nvPr/>
          </p:nvSpPr>
          <p:spPr bwMode="auto">
            <a:xfrm>
              <a:off x="4074" y="346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0</a:t>
              </a:r>
            </a:p>
          </p:txBody>
        </p:sp>
        <p:sp>
          <p:nvSpPr>
            <p:cNvPr id="13" name="Text Box 17"/>
            <p:cNvSpPr txBox="1">
              <a:spLocks noChangeArrowheads="1"/>
            </p:cNvSpPr>
            <p:nvPr/>
          </p:nvSpPr>
          <p:spPr bwMode="auto">
            <a:xfrm>
              <a:off x="4554" y="342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14" name="Text Box 18"/>
            <p:cNvSpPr txBox="1">
              <a:spLocks noChangeArrowheads="1"/>
            </p:cNvSpPr>
            <p:nvPr/>
          </p:nvSpPr>
          <p:spPr bwMode="auto">
            <a:xfrm>
              <a:off x="5030" y="34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15" name="Text Box 19"/>
            <p:cNvSpPr txBox="1">
              <a:spLocks noChangeArrowheads="1"/>
            </p:cNvSpPr>
            <p:nvPr/>
          </p:nvSpPr>
          <p:spPr bwMode="auto">
            <a:xfrm>
              <a:off x="3835" y="2444"/>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r>
                <a:rPr kumimoji="1" lang="en-US" altLang="zh-CN" b="1" baseline="-25000">
                  <a:solidFill>
                    <a:schemeClr val="accent2"/>
                  </a:solidFill>
                </a:rPr>
                <a:t>0</a:t>
              </a:r>
              <a:endParaRPr kumimoji="1" lang="en-US" altLang="zh-CN" b="1" i="1">
                <a:solidFill>
                  <a:schemeClr val="accent2"/>
                </a:solidFill>
              </a:endParaRPr>
            </a:p>
          </p:txBody>
        </p:sp>
      </p:grpSp>
      <mc:AlternateContent xmlns:mc="http://schemas.openxmlformats.org/markup-compatibility/2006" xmlns:a14="http://schemas.microsoft.com/office/drawing/2010/main">
        <mc:Choice Requires="a14">
          <p:sp>
            <p:nvSpPr>
              <p:cNvPr id="16" name="Text Box 3"/>
              <p:cNvSpPr txBox="1">
                <a:spLocks noChangeArrowheads="1"/>
              </p:cNvSpPr>
              <p:nvPr/>
            </p:nvSpPr>
            <p:spPr bwMode="auto">
              <a:xfrm>
                <a:off x="291206" y="102796"/>
                <a:ext cx="369998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(3) </a:t>
                </a:r>
                <a14:m>
                  <m:oMath xmlns:m="http://schemas.openxmlformats.org/officeDocument/2006/math">
                    <m:r>
                      <a:rPr kumimoji="1" lang="en-US" altLang="zh-CN" sz="2800" b="1" i="1" smtClean="0">
                        <a:solidFill>
                          <a:schemeClr val="accent2"/>
                        </a:solidFill>
                        <a:latin typeface="Cambria Math" panose="02040503050406030204" pitchFamily="18" charset="0"/>
                      </a:rPr>
                      <m:t>𝒙</m:t>
                    </m:r>
                    <m:r>
                      <a:rPr kumimoji="1" lang="en-US" altLang="zh-CN" sz="2800" b="1" i="1" smtClean="0">
                        <a:solidFill>
                          <a:schemeClr val="accent2"/>
                        </a:solidFill>
                        <a:latin typeface="Cambria Math" panose="02040503050406030204" pitchFamily="18" charset="0"/>
                      </a:rPr>
                      <m:t>&gt;</m:t>
                    </m:r>
                    <m:r>
                      <a:rPr kumimoji="1" lang="en-US" altLang="zh-CN" sz="2800" b="1" i="1" smtClean="0">
                        <a:solidFill>
                          <a:schemeClr val="accent2"/>
                        </a:solidFill>
                        <a:latin typeface="Cambria Math" panose="02040503050406030204" pitchFamily="18" charset="0"/>
                      </a:rPr>
                      <m:t>𝟎</m:t>
                    </m:r>
                  </m:oMath>
                </a14:m>
                <a:r>
                  <a:rPr kumimoji="1" lang="zh-CN" altLang="en-US" sz="2800" b="1">
                    <a:solidFill>
                      <a:schemeClr val="accent2"/>
                    </a:solidFill>
                  </a:rPr>
                  <a:t> 区域，</a:t>
                </a:r>
                <a14:m>
                  <m:oMath xmlns:m="http://schemas.openxmlformats.org/officeDocument/2006/math">
                    <m:r>
                      <a:rPr kumimoji="1" lang="en-US" altLang="zh-CN" sz="2800" b="1" i="1" smtClean="0">
                        <a:solidFill>
                          <a:schemeClr val="accent2"/>
                        </a:solidFill>
                        <a:latin typeface="Cambria Math" panose="02040503050406030204" pitchFamily="18" charset="0"/>
                      </a:rPr>
                      <m:t>𝑼</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oMath>
                </a14:m>
                <a:endParaRPr kumimoji="1" lang="zh-CN" altLang="en-US" sz="2800" b="1">
                  <a:solidFill>
                    <a:schemeClr val="accent2"/>
                  </a:solidFill>
                </a:endParaRPr>
              </a:p>
            </p:txBody>
          </p:sp>
        </mc:Choice>
        <mc:Fallback xmlns="">
          <p:sp>
            <p:nvSpPr>
              <p:cNvPr id="16" name="Text Box 3"/>
              <p:cNvSpPr txBox="1">
                <a:spLocks noRot="1" noChangeAspect="1" noMove="1" noResize="1" noEditPoints="1" noAdjustHandles="1" noChangeArrowheads="1" noChangeShapeType="1" noTextEdit="1"/>
              </p:cNvSpPr>
              <p:nvPr/>
            </p:nvSpPr>
            <p:spPr bwMode="auto">
              <a:xfrm>
                <a:off x="291206" y="102796"/>
                <a:ext cx="3699987" cy="523220"/>
              </a:xfrm>
              <a:prstGeom prst="rect">
                <a:avLst/>
              </a:prstGeom>
              <a:blipFill rotWithShape="0">
                <a:blip r:embed="rId2"/>
                <a:stretch>
                  <a:fillRect l="-3460" t="-16279"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 Box 3"/>
              <p:cNvSpPr txBox="1">
                <a:spLocks noChangeArrowheads="1"/>
              </p:cNvSpPr>
              <p:nvPr/>
            </p:nvSpPr>
            <p:spPr bwMode="auto">
              <a:xfrm>
                <a:off x="1079899" y="850481"/>
                <a:ext cx="4345549" cy="551048"/>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有  </a:t>
                </a:r>
                <a14:m>
                  <m:oMath xmlns:m="http://schemas.openxmlformats.org/officeDocument/2006/math">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up>
                        <m:r>
                          <a:rPr kumimoji="1" lang="en-US" altLang="zh-CN" sz="2800" b="1" i="1" smtClean="0">
                            <a:solidFill>
                              <a:schemeClr val="accent2"/>
                            </a:solidFill>
                            <a:latin typeface="Cambria Math" panose="02040503050406030204" pitchFamily="18" charset="0"/>
                          </a:rPr>
                          <m:t>′′</m:t>
                        </m:r>
                      </m:sup>
                    </m:sSubSup>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up>
                        <m:r>
                          <a:rPr kumimoji="1" lang="en-US" altLang="zh-CN" sz="2800" b="1" i="1" smtClean="0">
                            <a:solidFill>
                              <a:schemeClr val="accent2"/>
                            </a:solidFill>
                            <a:latin typeface="Cambria Math" panose="02040503050406030204" pitchFamily="18" charset="0"/>
                          </a:rPr>
                          <m:t>𝟐</m:t>
                        </m:r>
                      </m:sup>
                    </m:sSubSup>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oMath>
                </a14:m>
                <a:r>
                  <a:rPr kumimoji="1" lang="zh-CN" altLang="en-US" sz="2800" b="1">
                    <a:solidFill>
                      <a:schemeClr val="accent2"/>
                    </a:solidFill>
                  </a:rPr>
                  <a:t> </a:t>
                </a:r>
              </a:p>
            </p:txBody>
          </p:sp>
        </mc:Choice>
        <mc:Fallback xmlns="">
          <p:sp>
            <p:nvSpPr>
              <p:cNvPr id="18" name="Text Box 3"/>
              <p:cNvSpPr txBox="1">
                <a:spLocks noRot="1" noChangeAspect="1" noMove="1" noResize="1" noEditPoints="1" noAdjustHandles="1" noChangeArrowheads="1" noChangeShapeType="1" noTextEdit="1"/>
              </p:cNvSpPr>
              <p:nvPr/>
            </p:nvSpPr>
            <p:spPr bwMode="auto">
              <a:xfrm>
                <a:off x="1079899" y="850481"/>
                <a:ext cx="4345549" cy="551048"/>
              </a:xfrm>
              <a:prstGeom prst="rect">
                <a:avLst/>
              </a:prstGeom>
              <a:blipFill rotWithShape="0">
                <a:blip r:embed="rId3"/>
                <a:stretch>
                  <a:fillRect l="-2805" t="-11111" b="-2666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3"/>
              <p:cNvSpPr txBox="1">
                <a:spLocks noChangeArrowheads="1"/>
              </p:cNvSpPr>
              <p:nvPr/>
            </p:nvSpPr>
            <p:spPr bwMode="auto">
              <a:xfrm>
                <a:off x="323528" y="1681579"/>
                <a:ext cx="5184576" cy="53944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其通解为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𝒙</m:t>
                        </m:r>
                      </m:e>
                    </m:d>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𝑨</m:t>
                        </m:r>
                      </m:e>
                      <m:sub>
                        <m:r>
                          <a:rPr kumimoji="1" lang="en-US" altLang="zh-CN" sz="2800" b="1" i="1" smtClean="0">
                            <a:solidFill>
                              <a:schemeClr val="accent2"/>
                            </a:solidFill>
                            <a:latin typeface="Cambria Math" panose="02040503050406030204" pitchFamily="18" charset="0"/>
                          </a:rPr>
                          <m:t>𝟑</m:t>
                        </m:r>
                      </m:sub>
                    </m:sSub>
                    <m:sSup>
                      <m:sSupPr>
                        <m:ctrlPr>
                          <a:rPr kumimoji="1" lang="en-US" altLang="zh-CN" sz="2800" b="1" i="1" smtClean="0">
                            <a:solidFill>
                              <a:schemeClr val="accent2"/>
                            </a:solidFill>
                            <a:latin typeface="Cambria Math" panose="02040503050406030204" pitchFamily="18" charset="0"/>
                          </a:rPr>
                        </m:ctrlPr>
                      </m:sSupPr>
                      <m:e>
                        <m:r>
                          <a:rPr kumimoji="1" lang="en-US" altLang="zh-CN" sz="2800" b="1" i="1" smtClean="0">
                            <a:solidFill>
                              <a:schemeClr val="accent2"/>
                            </a:solidFill>
                            <a:latin typeface="Cambria Math" panose="02040503050406030204" pitchFamily="18" charset="0"/>
                          </a:rPr>
                          <m:t>𝒆</m:t>
                        </m:r>
                      </m:e>
                      <m:sup>
                        <m:r>
                          <a:rPr kumimoji="1" lang="en-US" altLang="zh-CN" sz="2800" b="1" i="1" smtClean="0">
                            <a:solidFill>
                              <a:schemeClr val="accent2"/>
                            </a:solidFill>
                            <a:latin typeface="Cambria Math" panose="02040503050406030204" pitchFamily="18" charset="0"/>
                          </a:rPr>
                          <m:t>𝒊</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𝟏</m:t>
                            </m:r>
                          </m:sub>
                        </m:sSub>
                        <m:r>
                          <a:rPr kumimoji="1" lang="en-US" altLang="zh-CN" sz="2800" b="1" i="1" smtClean="0">
                            <a:solidFill>
                              <a:schemeClr val="accent2"/>
                            </a:solidFill>
                            <a:latin typeface="Cambria Math" panose="02040503050406030204" pitchFamily="18" charset="0"/>
                          </a:rPr>
                          <m:t>𝒙</m:t>
                        </m:r>
                      </m:sup>
                    </m:sSup>
                  </m:oMath>
                </a14:m>
                <a:endParaRPr kumimoji="1" lang="zh-CN" altLang="en-US" sz="2800" b="1">
                  <a:solidFill>
                    <a:schemeClr val="accent2"/>
                  </a:solidFill>
                </a:endParaRPr>
              </a:p>
            </p:txBody>
          </p:sp>
        </mc:Choice>
        <mc:Fallback xmlns="">
          <p:sp>
            <p:nvSpPr>
              <p:cNvPr id="19" name="Text Box 3"/>
              <p:cNvSpPr txBox="1">
                <a:spLocks noRot="1" noChangeAspect="1" noMove="1" noResize="1" noEditPoints="1" noAdjustHandles="1" noChangeArrowheads="1" noChangeShapeType="1" noTextEdit="1"/>
              </p:cNvSpPr>
              <p:nvPr/>
            </p:nvSpPr>
            <p:spPr bwMode="auto">
              <a:xfrm>
                <a:off x="323528" y="1681579"/>
                <a:ext cx="5184576" cy="539443"/>
              </a:xfrm>
              <a:prstGeom prst="rect">
                <a:avLst/>
              </a:prstGeom>
              <a:blipFill rotWithShape="0">
                <a:blip r:embed="rId4"/>
                <a:stretch>
                  <a:fillRect l="-2350" t="-13636" b="-2727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标注 20"/>
              <p:cNvSpPr/>
              <p:nvPr/>
            </p:nvSpPr>
            <p:spPr bwMode="auto">
              <a:xfrm>
                <a:off x="1331640" y="2420888"/>
                <a:ext cx="4032448" cy="432805"/>
              </a:xfrm>
              <a:prstGeom prst="wedgeRectCallout">
                <a:avLst>
                  <a:gd name="adj1" fmla="val 26610"/>
                  <a:gd name="adj2" fmla="val -96898"/>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a:ln w="12700">
                      <a:solidFill>
                        <a:schemeClr val="tx1"/>
                      </a:solidFill>
                    </a:ln>
                  </a:rPr>
                  <a:t>透射波只有</a:t>
                </a:r>
                <a:r>
                  <a:rPr kumimoji="0" lang="zh-CN" altLang="en-US" sz="2400" i="0" u="none" strike="noStrike" cap="none" normalizeH="0" baseline="0">
                    <a:ln w="12700">
                      <a:solidFill>
                        <a:schemeClr val="tx1"/>
                      </a:solidFill>
                    </a:ln>
                    <a:solidFill>
                      <a:schemeClr val="tx1"/>
                    </a:solidFill>
                    <a:effectLst/>
                  </a:rPr>
                  <a:t>右行波</a:t>
                </a:r>
                <a:r>
                  <a:rPr kumimoji="0" lang="en-US" altLang="zh-CN" sz="2400" i="0" u="none" strike="noStrike" cap="none" normalizeH="0" baseline="0">
                    <a:ln w="12700">
                      <a:solidFill>
                        <a:schemeClr val="tx1"/>
                      </a:solidFill>
                    </a:ln>
                    <a:solidFill>
                      <a:schemeClr val="tx1"/>
                    </a:solidFill>
                    <a:effectLst/>
                  </a:rPr>
                  <a:t>, </a:t>
                </a:r>
                <a14:m>
                  <m:oMath xmlns:m="http://schemas.openxmlformats.org/officeDocument/2006/math">
                    <m:sSub>
                      <m:sSubPr>
                        <m:ctrlPr>
                          <a:rPr kumimoji="0" lang="en-US" altLang="zh-CN" sz="2400" i="1" u="none" strike="noStrike" cap="none" normalizeH="0" baseline="0" smtClean="0">
                            <a:ln w="12700">
                              <a:solidFill>
                                <a:schemeClr val="tx1"/>
                              </a:solidFill>
                            </a:ln>
                            <a:solidFill>
                              <a:schemeClr val="tx1"/>
                            </a:solidFill>
                            <a:effectLst/>
                            <a:latin typeface="Cambria Math" panose="02040503050406030204" pitchFamily="18" charset="0"/>
                          </a:rPr>
                        </m:ctrlPr>
                      </m:sSubPr>
                      <m:e>
                        <m:r>
                          <a:rPr kumimoji="0" lang="en-US" altLang="zh-CN" sz="2400" b="0" i="1" u="none" strike="noStrike" cap="none" normalizeH="0" baseline="0" smtClean="0">
                            <a:ln w="12700">
                              <a:solidFill>
                                <a:schemeClr val="tx1"/>
                              </a:solidFill>
                            </a:ln>
                            <a:solidFill>
                              <a:schemeClr val="tx1"/>
                            </a:solidFill>
                            <a:effectLst/>
                            <a:latin typeface="Cambria Math" panose="02040503050406030204" pitchFamily="18" charset="0"/>
                          </a:rPr>
                          <m:t>𝐵</m:t>
                        </m:r>
                      </m:e>
                      <m:sub>
                        <m:r>
                          <a:rPr kumimoji="0" lang="en-US" altLang="zh-CN" sz="2400" b="0" i="1" u="none" strike="noStrike" cap="none" normalizeH="0" baseline="0" smtClean="0">
                            <a:ln w="12700">
                              <a:solidFill>
                                <a:schemeClr val="tx1"/>
                              </a:solidFill>
                            </a:ln>
                            <a:solidFill>
                              <a:schemeClr val="tx1"/>
                            </a:solidFill>
                            <a:effectLst/>
                            <a:latin typeface="Cambria Math" panose="02040503050406030204" pitchFamily="18" charset="0"/>
                          </a:rPr>
                          <m:t>3</m:t>
                        </m:r>
                      </m:sub>
                    </m:sSub>
                    <m:r>
                      <a:rPr kumimoji="0" lang="en-US" altLang="zh-CN" sz="2400" b="0" i="1" u="none" strike="noStrike" cap="none" normalizeH="0" baseline="0" smtClean="0">
                        <a:ln w="12700">
                          <a:solidFill>
                            <a:schemeClr val="tx1"/>
                          </a:solidFill>
                        </a:ln>
                        <a:solidFill>
                          <a:schemeClr val="tx1"/>
                        </a:solidFill>
                        <a:effectLst/>
                        <a:latin typeface="Cambria Math" panose="02040503050406030204" pitchFamily="18" charset="0"/>
                      </a:rPr>
                      <m:t>=0</m:t>
                    </m:r>
                  </m:oMath>
                </a14:m>
                <a:endParaRPr kumimoji="0" lang="zh-CN" altLang="en-US" sz="2400" i="0" u="none" strike="noStrike" cap="none" normalizeH="0" baseline="0">
                  <a:ln w="12700">
                    <a:solidFill>
                      <a:schemeClr val="tx1"/>
                    </a:solidFill>
                  </a:ln>
                  <a:solidFill>
                    <a:schemeClr val="tx1"/>
                  </a:solidFill>
                  <a:effectLst/>
                </a:endParaRPr>
              </a:p>
            </p:txBody>
          </p:sp>
        </mc:Choice>
        <mc:Fallback xmlns="">
          <p:sp>
            <p:nvSpPr>
              <p:cNvPr id="21" name="矩形标注 20"/>
              <p:cNvSpPr>
                <a:spLocks noRot="1" noChangeAspect="1" noMove="1" noResize="1" noEditPoints="1" noAdjustHandles="1" noChangeArrowheads="1" noChangeShapeType="1" noTextEdit="1"/>
              </p:cNvSpPr>
              <p:nvPr/>
            </p:nvSpPr>
            <p:spPr bwMode="auto">
              <a:xfrm>
                <a:off x="1331640" y="2420888"/>
                <a:ext cx="4032448" cy="432805"/>
              </a:xfrm>
              <a:prstGeom prst="wedgeRectCallout">
                <a:avLst>
                  <a:gd name="adj1" fmla="val 26610"/>
                  <a:gd name="adj2" fmla="val -96898"/>
                </a:avLst>
              </a:prstGeom>
              <a:blipFill rotWithShape="0">
                <a:blip r:embed="rId5"/>
                <a:stretch>
                  <a:fillRect/>
                </a:stretch>
              </a:blipFill>
              <a:ln w="12700"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Text Box 3"/>
              <p:cNvSpPr txBox="1">
                <a:spLocks noChangeArrowheads="1"/>
              </p:cNvSpPr>
              <p:nvPr/>
            </p:nvSpPr>
            <p:spPr bwMode="auto">
              <a:xfrm>
                <a:off x="320244" y="3717032"/>
                <a:ext cx="8617034"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匹配边界条件</a:t>
                </a:r>
                <a:r>
                  <a:rPr kumimoji="1" lang="en-US" altLang="zh-CN" sz="2800" b="1">
                    <a:solidFill>
                      <a:schemeClr val="accent2"/>
                    </a:solidFill>
                  </a:rPr>
                  <a:t>: </a:t>
                </a:r>
                <a:r>
                  <a:rPr kumimoji="1" lang="zh-CN" altLang="en-US" sz="2800" b="1">
                    <a:solidFill>
                      <a:schemeClr val="accent2"/>
                    </a:solidFill>
                  </a:rPr>
                  <a:t>在 </a:t>
                </a:r>
                <a14:m>
                  <m:oMath xmlns:m="http://schemas.openxmlformats.org/officeDocument/2006/math">
                    <m:r>
                      <a:rPr kumimoji="1" lang="en-US" altLang="zh-CN" sz="2800" b="1" i="1" smtClean="0">
                        <a:solidFill>
                          <a:schemeClr val="accent2"/>
                        </a:solidFill>
                        <a:latin typeface="Cambria Math" panose="02040503050406030204" pitchFamily="18" charset="0"/>
                      </a:rPr>
                      <m:t>𝒙</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r>
                      <a:rPr kumimoji="1" lang="zh-CN" altLang="en-US" sz="2800" b="1" i="1">
                        <a:solidFill>
                          <a:schemeClr val="accent2"/>
                        </a:solidFill>
                        <a:latin typeface="Cambria Math" panose="02040503050406030204" pitchFamily="18" charset="0"/>
                      </a:rPr>
                      <m:t>和</m:t>
                    </m:r>
                    <m:r>
                      <a:rPr kumimoji="1" lang="en-US" altLang="zh-CN" sz="2800" b="1" i="1" smtClean="0">
                        <a:solidFill>
                          <a:schemeClr val="accent2"/>
                        </a:solidFill>
                        <a:latin typeface="Cambria Math" panose="02040503050406030204" pitchFamily="18" charset="0"/>
                      </a:rPr>
                      <m:t>𝒂</m:t>
                    </m:r>
                  </m:oMath>
                </a14:m>
                <a:r>
                  <a:rPr kumimoji="1" lang="zh-CN" altLang="en-US" sz="2800" b="1">
                    <a:solidFill>
                      <a:schemeClr val="accent2"/>
                    </a:solidFill>
                  </a:rPr>
                  <a:t> 处波函数及其导数连续</a:t>
                </a:r>
              </a:p>
            </p:txBody>
          </p:sp>
        </mc:Choice>
        <mc:Fallback xmlns="">
          <p:sp>
            <p:nvSpPr>
              <p:cNvPr id="26" name="Text Box 3"/>
              <p:cNvSpPr txBox="1">
                <a:spLocks noRot="1" noChangeAspect="1" noMove="1" noResize="1" noEditPoints="1" noAdjustHandles="1" noChangeArrowheads="1" noChangeShapeType="1" noTextEdit="1"/>
              </p:cNvSpPr>
              <p:nvPr/>
            </p:nvSpPr>
            <p:spPr bwMode="auto">
              <a:xfrm>
                <a:off x="320244" y="3717032"/>
                <a:ext cx="8617034" cy="523220"/>
              </a:xfrm>
              <a:prstGeom prst="rect">
                <a:avLst/>
              </a:prstGeom>
              <a:blipFill rotWithShape="0">
                <a:blip r:embed="rId6"/>
                <a:stretch>
                  <a:fillRect l="-1486" t="-16279" b="-3255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 Box 3"/>
              <p:cNvSpPr txBox="1">
                <a:spLocks noChangeArrowheads="1"/>
              </p:cNvSpPr>
              <p:nvPr/>
            </p:nvSpPr>
            <p:spPr bwMode="auto">
              <a:xfrm>
                <a:off x="1079899" y="4365104"/>
                <a:ext cx="6629714" cy="954107"/>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𝟎</m:t>
                          </m:r>
                        </m:e>
                      </m:d>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𝟎</m:t>
                          </m:r>
                        </m:e>
                      </m:d>
                      <m:r>
                        <a:rPr kumimoji="1" lang="en-US" altLang="zh-CN" sz="2800" b="1" i="1" smtClean="0">
                          <a:solidFill>
                            <a:schemeClr val="accent2"/>
                          </a:solidFill>
                          <a:latin typeface="Cambria Math" panose="02040503050406030204" pitchFamily="18" charset="0"/>
                        </a:rPr>
                        <m:t>,   </m:t>
                      </m:r>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up>
                          <m:r>
                            <a:rPr kumimoji="1" lang="en-US" altLang="zh-CN" sz="2800" b="1" i="1" smtClean="0">
                              <a:solidFill>
                                <a:schemeClr val="accent2"/>
                              </a:solidFill>
                              <a:latin typeface="Cambria Math" panose="02040503050406030204" pitchFamily="18" charset="0"/>
                            </a:rPr>
                            <m:t>′</m:t>
                          </m:r>
                        </m:sup>
                      </m:sSubSup>
                      <m:d>
                        <m:dPr>
                          <m:ctrlPr>
                            <a:rPr kumimoji="1" lang="en-US" altLang="zh-CN" sz="2800" b="1" i="1" smtClean="0">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𝟎</m:t>
                          </m:r>
                        </m:e>
                      </m:d>
                      <m:r>
                        <a:rPr kumimoji="1" lang="en-US" altLang="zh-CN" sz="2800" b="1" i="1" smtClean="0">
                          <a:solidFill>
                            <a:schemeClr val="accent2"/>
                          </a:solidFill>
                          <a:latin typeface="Cambria Math" panose="02040503050406030204" pitchFamily="18" charset="0"/>
                        </a:rPr>
                        <m:t>=</m:t>
                      </m:r>
                      <m:sSubSup>
                        <m:sSubSupPr>
                          <m:ctrlPr>
                            <a:rPr kumimoji="1" lang="en-US" altLang="zh-CN" sz="2800" b="1" i="1" smtClean="0">
                              <a:solidFill>
                                <a:schemeClr val="accent2"/>
                              </a:solidFill>
                              <a:latin typeface="Cambria Math" panose="02040503050406030204" pitchFamily="18" charset="0"/>
                            </a:rPr>
                          </m:ctrlPr>
                        </m:sSubSup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up>
                          <m:r>
                            <a:rPr kumimoji="1" lang="en-US" altLang="zh-CN" sz="2800" b="1" i="1" smtClean="0">
                              <a:solidFill>
                                <a:schemeClr val="accent2"/>
                              </a:solidFill>
                              <a:latin typeface="Cambria Math" panose="02040503050406030204" pitchFamily="18" charset="0"/>
                            </a:rPr>
                            <m:t>′</m:t>
                          </m:r>
                        </m:sup>
                      </m:sSubSup>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𝟎</m:t>
                      </m:r>
                      <m:r>
                        <a:rPr kumimoji="1" lang="en-US" altLang="zh-CN" sz="2800" b="1" i="1" smtClean="0">
                          <a:solidFill>
                            <a:schemeClr val="accent2"/>
                          </a:solidFill>
                          <a:latin typeface="Cambria Math" panose="02040503050406030204" pitchFamily="18" charset="0"/>
                        </a:rPr>
                        <m:t>)</m:t>
                      </m:r>
                    </m:oMath>
                  </m:oMathPara>
                </a14:m>
                <a:endParaRPr kumimoji="1" lang="en-US" altLang="zh-CN" sz="2800" b="1">
                  <a:solidFill>
                    <a:schemeClr val="accent2"/>
                  </a:solidFill>
                </a:endParaRPr>
              </a:p>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d>
                        <m:dPr>
                          <m:ctrlPr>
                            <a:rPr kumimoji="1" lang="en-US" altLang="zh-CN" sz="2800" b="1" i="1">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𝒂</m:t>
                          </m:r>
                        </m:e>
                      </m:d>
                      <m:r>
                        <a:rPr kumimoji="1" lang="en-US" altLang="zh-CN" sz="2800" b="1" i="1">
                          <a:solidFill>
                            <a:schemeClr val="accent2"/>
                          </a:solidFill>
                          <a:latin typeface="Cambria Math" panose="02040503050406030204" pitchFamily="18" charset="0"/>
                        </a:rPr>
                        <m:t>=</m:t>
                      </m:r>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Sub>
                      <m:d>
                        <m:dPr>
                          <m:ctrlPr>
                            <a:rPr kumimoji="1" lang="en-US" altLang="zh-CN" sz="2800" b="1" i="1">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𝒂</m:t>
                          </m:r>
                        </m:e>
                      </m:d>
                      <m:r>
                        <a:rPr kumimoji="1" lang="en-US" altLang="zh-CN" sz="2800" b="1" i="1">
                          <a:solidFill>
                            <a:schemeClr val="accent2"/>
                          </a:solidFill>
                          <a:latin typeface="Cambria Math" panose="02040503050406030204" pitchFamily="18" charset="0"/>
                        </a:rPr>
                        <m:t>,   </m:t>
                      </m:r>
                      <m:sSubSup>
                        <m:sSubSupPr>
                          <m:ctrlPr>
                            <a:rPr kumimoji="1" lang="en-US" altLang="zh-CN" sz="2800" b="1" i="1">
                              <a:solidFill>
                                <a:schemeClr val="accent2"/>
                              </a:solidFill>
                              <a:latin typeface="Cambria Math" panose="02040503050406030204" pitchFamily="18" charset="0"/>
                            </a:rPr>
                          </m:ctrlPr>
                        </m:sSubSupPr>
                        <m:e>
                          <m:r>
                            <a:rPr kumimoji="1" lang="en-US" altLang="zh-CN" sz="2800" b="1" i="1">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up>
                          <m:r>
                            <a:rPr kumimoji="1" lang="en-US" altLang="zh-CN" sz="2800" b="1" i="1">
                              <a:solidFill>
                                <a:schemeClr val="accent2"/>
                              </a:solidFill>
                              <a:latin typeface="Cambria Math" panose="02040503050406030204" pitchFamily="18" charset="0"/>
                            </a:rPr>
                            <m:t>′</m:t>
                          </m:r>
                        </m:sup>
                      </m:sSubSup>
                      <m:d>
                        <m:dPr>
                          <m:ctrlPr>
                            <a:rPr kumimoji="1" lang="en-US" altLang="zh-CN" sz="2800" b="1" i="1">
                              <a:solidFill>
                                <a:schemeClr val="accent2"/>
                              </a:solidFill>
                              <a:latin typeface="Cambria Math" panose="02040503050406030204" pitchFamily="18" charset="0"/>
                            </a:rPr>
                          </m:ctrlPr>
                        </m:dPr>
                        <m:e>
                          <m:r>
                            <a:rPr kumimoji="1" lang="en-US" altLang="zh-CN" sz="2800" b="1" i="1" smtClean="0">
                              <a:solidFill>
                                <a:schemeClr val="accent2"/>
                              </a:solidFill>
                              <a:latin typeface="Cambria Math" panose="02040503050406030204" pitchFamily="18" charset="0"/>
                            </a:rPr>
                            <m:t>𝒂</m:t>
                          </m:r>
                        </m:e>
                      </m:d>
                      <m:r>
                        <a:rPr kumimoji="1" lang="en-US" altLang="zh-CN" sz="2800" b="1" i="1">
                          <a:solidFill>
                            <a:schemeClr val="accent2"/>
                          </a:solidFill>
                          <a:latin typeface="Cambria Math" panose="02040503050406030204" pitchFamily="18" charset="0"/>
                        </a:rPr>
                        <m:t>=</m:t>
                      </m:r>
                      <m:sSubSup>
                        <m:sSubSupPr>
                          <m:ctrlPr>
                            <a:rPr kumimoji="1" lang="en-US" altLang="zh-CN" sz="2800" b="1" i="1">
                              <a:solidFill>
                                <a:schemeClr val="accent2"/>
                              </a:solidFill>
                              <a:latin typeface="Cambria Math" panose="02040503050406030204" pitchFamily="18" charset="0"/>
                            </a:rPr>
                          </m:ctrlPr>
                        </m:sSubSupPr>
                        <m:e>
                          <m:r>
                            <a:rPr kumimoji="1" lang="en-US" altLang="zh-CN" sz="2800" b="1" i="1">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up>
                          <m:r>
                            <a:rPr kumimoji="1" lang="en-US" altLang="zh-CN" sz="2800" b="1" i="1">
                              <a:solidFill>
                                <a:schemeClr val="accent2"/>
                              </a:solidFill>
                              <a:latin typeface="Cambria Math" panose="02040503050406030204" pitchFamily="18" charset="0"/>
                            </a:rPr>
                            <m:t>′</m:t>
                          </m:r>
                        </m:sup>
                      </m:sSubSup>
                      <m:r>
                        <a:rPr kumimoji="1" lang="en-US" altLang="zh-CN" sz="2800" b="1" i="1">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𝒂</m:t>
                      </m:r>
                      <m:r>
                        <a:rPr kumimoji="1" lang="en-US" altLang="zh-CN" sz="2800" b="1" i="1">
                          <a:solidFill>
                            <a:schemeClr val="accent2"/>
                          </a:solidFill>
                          <a:latin typeface="Cambria Math" panose="02040503050406030204" pitchFamily="18" charset="0"/>
                        </a:rPr>
                        <m:t>)</m:t>
                      </m:r>
                    </m:oMath>
                  </m:oMathPara>
                </a14:m>
                <a:endParaRPr kumimoji="1" lang="en-US" altLang="zh-CN" sz="2800" b="1">
                  <a:solidFill>
                    <a:schemeClr val="accent2"/>
                  </a:solidFill>
                </a:endParaRPr>
              </a:p>
            </p:txBody>
          </p:sp>
        </mc:Choice>
        <mc:Fallback xmlns="">
          <p:sp>
            <p:nvSpPr>
              <p:cNvPr id="27" name="Text Box 3"/>
              <p:cNvSpPr txBox="1">
                <a:spLocks noRot="1" noChangeAspect="1" noMove="1" noResize="1" noEditPoints="1" noAdjustHandles="1" noChangeArrowheads="1" noChangeShapeType="1" noTextEdit="1"/>
              </p:cNvSpPr>
              <p:nvPr/>
            </p:nvSpPr>
            <p:spPr bwMode="auto">
              <a:xfrm>
                <a:off x="1079899" y="4365104"/>
                <a:ext cx="6629714" cy="954107"/>
              </a:xfrm>
              <a:prstGeom prst="rect">
                <a:avLst/>
              </a:prstGeom>
              <a:blipFill rotWithShape="0">
                <a:blip r:embed="rId7"/>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 Box 3"/>
              <p:cNvSpPr txBox="1">
                <a:spLocks noChangeArrowheads="1"/>
              </p:cNvSpPr>
              <p:nvPr/>
            </p:nvSpPr>
            <p:spPr bwMode="auto">
              <a:xfrm>
                <a:off x="323528" y="3193812"/>
                <a:ext cx="8617034"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00000"/>
                    </a:solidFill>
                  </a:rPr>
                  <a:t>势场 </a:t>
                </a:r>
                <a14:m>
                  <m:oMath xmlns:m="http://schemas.openxmlformats.org/officeDocument/2006/math">
                    <m:r>
                      <a:rPr kumimoji="1" lang="en-US" altLang="zh-CN" sz="2800" b="1" i="1" smtClean="0">
                        <a:solidFill>
                          <a:srgbClr val="C00000"/>
                        </a:solidFill>
                        <a:latin typeface="Cambria Math" panose="02040503050406030204" pitchFamily="18" charset="0"/>
                      </a:rPr>
                      <m:t>𝑼</m:t>
                    </m:r>
                  </m:oMath>
                </a14:m>
                <a:r>
                  <a:rPr kumimoji="1" lang="zh-CN" altLang="en-US" sz="2800" b="1">
                    <a:solidFill>
                      <a:srgbClr val="C00000"/>
                    </a:solidFill>
                  </a:rPr>
                  <a:t> 有限的情况下要求波函数及其一阶导数都连续</a:t>
                </a:r>
              </a:p>
            </p:txBody>
          </p:sp>
        </mc:Choice>
        <mc:Fallback xmlns="">
          <p:sp>
            <p:nvSpPr>
              <p:cNvPr id="28" name="Text Box 3"/>
              <p:cNvSpPr txBox="1">
                <a:spLocks noRot="1" noChangeAspect="1" noMove="1" noResize="1" noEditPoints="1" noAdjustHandles="1" noChangeArrowheads="1" noChangeShapeType="1" noTextEdit="1"/>
              </p:cNvSpPr>
              <p:nvPr/>
            </p:nvSpPr>
            <p:spPr bwMode="auto">
              <a:xfrm>
                <a:off x="323528" y="3193812"/>
                <a:ext cx="8617034" cy="523220"/>
              </a:xfrm>
              <a:prstGeom prst="rect">
                <a:avLst/>
              </a:prstGeom>
              <a:blipFill rotWithShape="0">
                <a:blip r:embed="rId8"/>
                <a:stretch>
                  <a:fillRect l="-1414" t="-16279"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p:nvGrpSpPr>
          <p:cNvPr id="29" name="组合 28"/>
          <p:cNvGrpSpPr/>
          <p:nvPr/>
        </p:nvGrpSpPr>
        <p:grpSpPr>
          <a:xfrm>
            <a:off x="6510232" y="1480926"/>
            <a:ext cx="2460223" cy="570813"/>
            <a:chOff x="6510232" y="1480926"/>
            <a:chExt cx="2460223" cy="570813"/>
          </a:xfrm>
        </p:grpSpPr>
        <mc:AlternateContent xmlns:mc="http://schemas.openxmlformats.org/markup-compatibility/2006" xmlns:a14="http://schemas.microsoft.com/office/drawing/2010/main">
          <mc:Choice Requires="a14">
            <p:sp>
              <p:nvSpPr>
                <p:cNvPr id="30" name="Text Box 3"/>
                <p:cNvSpPr txBox="1">
                  <a:spLocks noChangeArrowheads="1"/>
                </p:cNvSpPr>
                <p:nvPr/>
              </p:nvSpPr>
              <p:spPr bwMode="auto">
                <a:xfrm>
                  <a:off x="6510232" y="1480926"/>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𝟏</m:t>
                            </m:r>
                          </m:sub>
                        </m:sSub>
                      </m:oMath>
                    </m:oMathPara>
                  </a14:m>
                  <a:endParaRPr kumimoji="1" lang="zh-CN" altLang="en-US" sz="2800" b="1">
                    <a:solidFill>
                      <a:schemeClr val="accent2"/>
                    </a:solidFill>
                  </a:endParaRPr>
                </a:p>
              </p:txBody>
            </p:sp>
          </mc:Choice>
          <mc:Fallback xmlns="">
            <p:sp>
              <p:nvSpPr>
                <p:cNvPr id="30" name="Text Box 3"/>
                <p:cNvSpPr txBox="1">
                  <a:spLocks noRot="1" noChangeAspect="1" noMove="1" noResize="1" noEditPoints="1" noAdjustHandles="1" noChangeArrowheads="1" noChangeShapeType="1" noTextEdit="1"/>
                </p:cNvSpPr>
                <p:nvPr/>
              </p:nvSpPr>
              <p:spPr bwMode="auto">
                <a:xfrm>
                  <a:off x="6510232" y="1480926"/>
                  <a:ext cx="725327" cy="523220"/>
                </a:xfrm>
                <a:prstGeom prst="rect">
                  <a:avLst/>
                </a:prstGeom>
                <a:blipFill rotWithShape="0">
                  <a:blip r:embed="rId9"/>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 Box 3"/>
                <p:cNvSpPr txBox="1">
                  <a:spLocks noChangeArrowheads="1"/>
                </p:cNvSpPr>
                <p:nvPr/>
              </p:nvSpPr>
              <p:spPr bwMode="auto">
                <a:xfrm>
                  <a:off x="7380609" y="1484367"/>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𝟐</m:t>
                            </m:r>
                          </m:sub>
                        </m:sSub>
                      </m:oMath>
                    </m:oMathPara>
                  </a14:m>
                  <a:endParaRPr kumimoji="1" lang="zh-CN" altLang="en-US" sz="2800" b="1">
                    <a:solidFill>
                      <a:schemeClr val="accent2"/>
                    </a:solidFill>
                  </a:endParaRPr>
                </a:p>
              </p:txBody>
            </p:sp>
          </mc:Choice>
          <mc:Fallback xmlns="">
            <p:sp>
              <p:nvSpPr>
                <p:cNvPr id="31" name="Text Box 3"/>
                <p:cNvSpPr txBox="1">
                  <a:spLocks noRot="1" noChangeAspect="1" noMove="1" noResize="1" noEditPoints="1" noAdjustHandles="1" noChangeArrowheads="1" noChangeShapeType="1" noTextEdit="1"/>
                </p:cNvSpPr>
                <p:nvPr/>
              </p:nvSpPr>
              <p:spPr bwMode="auto">
                <a:xfrm>
                  <a:off x="7380609" y="1484367"/>
                  <a:ext cx="725327" cy="523220"/>
                </a:xfrm>
                <a:prstGeom prst="rect">
                  <a:avLst/>
                </a:prstGeom>
                <a:blipFill rotWithShape="0">
                  <a:blip r:embed="rId10"/>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Text Box 3"/>
                <p:cNvSpPr txBox="1">
                  <a:spLocks noChangeArrowheads="1"/>
                </p:cNvSpPr>
                <p:nvPr/>
              </p:nvSpPr>
              <p:spPr bwMode="auto">
                <a:xfrm>
                  <a:off x="8245128" y="1528519"/>
                  <a:ext cx="725327"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𝝍</m:t>
                            </m:r>
                          </m:e>
                          <m:sub>
                            <m:r>
                              <a:rPr kumimoji="1" lang="en-US" altLang="zh-CN" sz="2800" b="1" i="1" smtClean="0">
                                <a:solidFill>
                                  <a:schemeClr val="accent2"/>
                                </a:solidFill>
                                <a:latin typeface="Cambria Math" panose="02040503050406030204" pitchFamily="18" charset="0"/>
                              </a:rPr>
                              <m:t>𝟑</m:t>
                            </m:r>
                          </m:sub>
                        </m:sSub>
                      </m:oMath>
                    </m:oMathPara>
                  </a14:m>
                  <a:endParaRPr kumimoji="1" lang="zh-CN" altLang="en-US" sz="2800" b="1">
                    <a:solidFill>
                      <a:schemeClr val="accent2"/>
                    </a:solidFill>
                  </a:endParaRPr>
                </a:p>
              </p:txBody>
            </p:sp>
          </mc:Choice>
          <mc:Fallback xmlns="">
            <p:sp>
              <p:nvSpPr>
                <p:cNvPr id="32" name="Text Box 3"/>
                <p:cNvSpPr txBox="1">
                  <a:spLocks noRot="1" noChangeAspect="1" noMove="1" noResize="1" noEditPoints="1" noAdjustHandles="1" noChangeArrowheads="1" noChangeShapeType="1" noTextEdit="1"/>
                </p:cNvSpPr>
                <p:nvPr/>
              </p:nvSpPr>
              <p:spPr bwMode="auto">
                <a:xfrm>
                  <a:off x="8245128" y="1528519"/>
                  <a:ext cx="725327" cy="523220"/>
                </a:xfrm>
                <a:prstGeom prst="rect">
                  <a:avLst/>
                </a:prstGeom>
                <a:blipFill rotWithShape="0">
                  <a:blip r:embed="rId11"/>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3" name="Text Box 3"/>
              <p:cNvSpPr txBox="1">
                <a:spLocks noChangeArrowheads="1"/>
              </p:cNvSpPr>
              <p:nvPr/>
            </p:nvSpPr>
            <p:spPr bwMode="auto">
              <a:xfrm>
                <a:off x="2471125" y="5517232"/>
                <a:ext cx="6133323" cy="118513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kumimoji="1" lang="en-US" altLang="zh-CN" sz="2800" b="1" i="1" smtClean="0">
                          <a:solidFill>
                            <a:schemeClr val="accent2"/>
                          </a:solidFill>
                          <a:latin typeface="Cambria Math" panose="02040503050406030204" pitchFamily="18" charset="0"/>
                        </a:rPr>
                        <m:t>𝑻</m:t>
                      </m:r>
                      <m:r>
                        <a:rPr kumimoji="1" lang="en-US" altLang="zh-CN" sz="2800" b="1" i="1" smtClean="0">
                          <a:solidFill>
                            <a:schemeClr val="accent2"/>
                          </a:solidFill>
                          <a:latin typeface="Cambria Math" panose="02040503050406030204" pitchFamily="18" charset="0"/>
                        </a:rPr>
                        <m:t>=</m:t>
                      </m:r>
                      <m:f>
                        <m:fPr>
                          <m:ctrlPr>
                            <a:rPr kumimoji="1" lang="en-US" altLang="zh-CN" sz="2800" b="1" i="1" smtClean="0">
                              <a:solidFill>
                                <a:schemeClr val="accent2"/>
                              </a:solidFill>
                              <a:latin typeface="Cambria Math" panose="02040503050406030204" pitchFamily="18" charset="0"/>
                            </a:rPr>
                          </m:ctrlPr>
                        </m:fPr>
                        <m:num>
                          <m:sSup>
                            <m:sSupPr>
                              <m:ctrlPr>
                                <a:rPr kumimoji="1" lang="en-US" altLang="zh-CN" sz="2800" b="1" i="1">
                                  <a:solidFill>
                                    <a:schemeClr val="accent2"/>
                                  </a:solidFill>
                                  <a:latin typeface="Cambria Math" panose="02040503050406030204" pitchFamily="18" charset="0"/>
                                </a:rPr>
                              </m:ctrlPr>
                            </m:sSupPr>
                            <m:e>
                              <m:d>
                                <m:dPr>
                                  <m:begChr m:val="|"/>
                                  <m:endChr m:val="|"/>
                                  <m:ctrlPr>
                                    <a:rPr kumimoji="1" lang="en-US" altLang="zh-CN" sz="2800" b="1" i="1">
                                      <a:solidFill>
                                        <a:schemeClr val="accent2"/>
                                      </a:solidFill>
                                      <a:latin typeface="Cambria Math" panose="02040503050406030204" pitchFamily="18" charset="0"/>
                                    </a:rPr>
                                  </m:ctrlPr>
                                </m:dPr>
                                <m:e>
                                  <m:r>
                                    <a:rPr kumimoji="1" lang="zh-CN" altLang="en-US" sz="2800" b="1" i="1" smtClean="0">
                                      <a:solidFill>
                                        <a:schemeClr val="accent2"/>
                                      </a:solidFill>
                                      <a:latin typeface="Cambria Math" panose="02040503050406030204" pitchFamily="18" charset="0"/>
                                    </a:rPr>
                                    <m:t>透</m:t>
                                  </m:r>
                                  <m:r>
                                    <a:rPr kumimoji="1" lang="zh-CN" altLang="en-US" sz="2800" b="1" i="1">
                                      <a:solidFill>
                                        <a:schemeClr val="accent2"/>
                                      </a:solidFill>
                                      <a:latin typeface="Cambria Math" panose="02040503050406030204" pitchFamily="18" charset="0"/>
                                    </a:rPr>
                                    <m:t>射波</m:t>
                                  </m:r>
                                </m:e>
                              </m:d>
                            </m:e>
                            <m:sup>
                              <m:r>
                                <a:rPr kumimoji="1" lang="en-US" altLang="zh-CN" sz="2800" b="1" i="1">
                                  <a:solidFill>
                                    <a:schemeClr val="accent2"/>
                                  </a:solidFill>
                                  <a:latin typeface="Cambria Math" panose="02040503050406030204" pitchFamily="18" charset="0"/>
                                </a:rPr>
                                <m:t>𝟐</m:t>
                              </m:r>
                            </m:sup>
                          </m:sSup>
                        </m:num>
                        <m:den>
                          <m:sSup>
                            <m:sSupPr>
                              <m:ctrlPr>
                                <a:rPr kumimoji="1" lang="en-US" altLang="zh-CN" sz="2800" b="1" i="1" smtClean="0">
                                  <a:solidFill>
                                    <a:schemeClr val="accent2"/>
                                  </a:solidFill>
                                  <a:latin typeface="Cambria Math" panose="02040503050406030204" pitchFamily="18" charset="0"/>
                                </a:rPr>
                              </m:ctrlPr>
                            </m:sSupPr>
                            <m:e>
                              <m:d>
                                <m:dPr>
                                  <m:begChr m:val="|"/>
                                  <m:endChr m:val="|"/>
                                  <m:ctrlPr>
                                    <a:rPr kumimoji="1" lang="en-US" altLang="zh-CN" sz="2800" b="1" i="1" smtClean="0">
                                      <a:solidFill>
                                        <a:schemeClr val="accent2"/>
                                      </a:solidFill>
                                      <a:latin typeface="Cambria Math" panose="02040503050406030204" pitchFamily="18" charset="0"/>
                                    </a:rPr>
                                  </m:ctrlPr>
                                </m:dPr>
                                <m:e>
                                  <m:r>
                                    <a:rPr kumimoji="1" lang="zh-CN" altLang="en-US" sz="2800" b="1" i="1">
                                      <a:solidFill>
                                        <a:schemeClr val="accent2"/>
                                      </a:solidFill>
                                      <a:latin typeface="Cambria Math" panose="02040503050406030204" pitchFamily="18" charset="0"/>
                                    </a:rPr>
                                    <m:t>入射波</m:t>
                                  </m:r>
                                </m:e>
                              </m:d>
                            </m:e>
                            <m:sup>
                              <m:r>
                                <a:rPr kumimoji="1" lang="en-US" altLang="zh-CN" sz="2800" b="1" i="1" smtClean="0">
                                  <a:solidFill>
                                    <a:schemeClr val="accent2"/>
                                  </a:solidFill>
                                  <a:latin typeface="Cambria Math" panose="02040503050406030204" pitchFamily="18" charset="0"/>
                                </a:rPr>
                                <m:t>𝟐</m:t>
                              </m:r>
                            </m:sup>
                          </m:sSup>
                        </m:den>
                      </m:f>
                      <m:r>
                        <a:rPr kumimoji="1" lang="en-US" altLang="zh-CN" sz="2800" b="1" i="1">
                          <a:solidFill>
                            <a:schemeClr val="accent2"/>
                          </a:solidFill>
                          <a:latin typeface="Cambria Math" panose="02040503050406030204" pitchFamily="18" charset="0"/>
                        </a:rPr>
                        <m:t>=</m:t>
                      </m:r>
                      <m:f>
                        <m:fPr>
                          <m:ctrlPr>
                            <a:rPr kumimoji="1" lang="en-US" altLang="zh-CN" sz="2800" b="1" i="1" smtClean="0">
                              <a:solidFill>
                                <a:schemeClr val="accent2"/>
                              </a:solidFill>
                              <a:latin typeface="Cambria Math" panose="02040503050406030204" pitchFamily="18" charset="0"/>
                            </a:rPr>
                          </m:ctrlPr>
                        </m:fPr>
                        <m:num>
                          <m:sSup>
                            <m:sSupPr>
                              <m:ctrlPr>
                                <a:rPr kumimoji="1" lang="en-US" altLang="zh-CN" sz="2800" b="1" i="1">
                                  <a:solidFill>
                                    <a:schemeClr val="accent2"/>
                                  </a:solidFill>
                                  <a:latin typeface="Cambria Math" panose="02040503050406030204" pitchFamily="18" charset="0"/>
                                </a:rPr>
                              </m:ctrlPr>
                            </m:sSupPr>
                            <m:e>
                              <m:d>
                                <m:dPr>
                                  <m:begChr m:val="|"/>
                                  <m:endChr m:val="|"/>
                                  <m:ctrlPr>
                                    <a:rPr kumimoji="1" lang="en-US" altLang="zh-CN" sz="2800" b="1" i="1">
                                      <a:solidFill>
                                        <a:schemeClr val="accent2"/>
                                      </a:solidFill>
                                      <a:latin typeface="Cambria Math" panose="02040503050406030204" pitchFamily="18" charset="0"/>
                                    </a:rPr>
                                  </m:ctrlPr>
                                </m:dPr>
                                <m:e>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𝑨</m:t>
                                      </m:r>
                                    </m:e>
                                    <m:sub>
                                      <m:r>
                                        <a:rPr kumimoji="1" lang="en-US" altLang="zh-CN" sz="2800" b="1" i="1">
                                          <a:solidFill>
                                            <a:schemeClr val="accent2"/>
                                          </a:solidFill>
                                          <a:latin typeface="Cambria Math" panose="02040503050406030204" pitchFamily="18" charset="0"/>
                                        </a:rPr>
                                        <m:t>𝟑</m:t>
                                      </m:r>
                                    </m:sub>
                                  </m:sSub>
                                  <m:sSup>
                                    <m:sSupPr>
                                      <m:ctrlPr>
                                        <a:rPr kumimoji="1" lang="en-US" altLang="zh-CN" sz="2800" b="1" i="1">
                                          <a:solidFill>
                                            <a:schemeClr val="accent2"/>
                                          </a:solidFill>
                                          <a:latin typeface="Cambria Math" panose="02040503050406030204" pitchFamily="18" charset="0"/>
                                        </a:rPr>
                                      </m:ctrlPr>
                                    </m:sSupPr>
                                    <m:e>
                                      <m:r>
                                        <a:rPr kumimoji="1" lang="en-US" altLang="zh-CN" sz="2800" b="1" i="1">
                                          <a:solidFill>
                                            <a:schemeClr val="accent2"/>
                                          </a:solidFill>
                                          <a:latin typeface="Cambria Math" panose="02040503050406030204" pitchFamily="18" charset="0"/>
                                        </a:rPr>
                                        <m:t>𝒆</m:t>
                                      </m:r>
                                    </m:e>
                                    <m:sup>
                                      <m:r>
                                        <a:rPr kumimoji="1" lang="en-US" altLang="zh-CN" sz="2800" b="1" i="1">
                                          <a:solidFill>
                                            <a:schemeClr val="accent2"/>
                                          </a:solidFill>
                                          <a:latin typeface="Cambria Math" panose="02040503050406030204" pitchFamily="18" charset="0"/>
                                        </a:rPr>
                                        <m:t>𝒊</m:t>
                                      </m:r>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𝒌</m:t>
                                          </m:r>
                                        </m:e>
                                        <m:sub>
                                          <m:r>
                                            <a:rPr kumimoji="1" lang="en-US" altLang="zh-CN" sz="2800" b="1" i="1">
                                              <a:solidFill>
                                                <a:schemeClr val="accent2"/>
                                              </a:solidFill>
                                              <a:latin typeface="Cambria Math" panose="02040503050406030204" pitchFamily="18" charset="0"/>
                                            </a:rPr>
                                            <m:t>𝟏</m:t>
                                          </m:r>
                                        </m:sub>
                                      </m:sSub>
                                      <m:r>
                                        <a:rPr kumimoji="1" lang="en-US" altLang="zh-CN" sz="2800" b="1" i="1">
                                          <a:solidFill>
                                            <a:schemeClr val="accent2"/>
                                          </a:solidFill>
                                          <a:latin typeface="Cambria Math" panose="02040503050406030204" pitchFamily="18" charset="0"/>
                                        </a:rPr>
                                        <m:t>𝒙</m:t>
                                      </m:r>
                                    </m:sup>
                                  </m:sSup>
                                </m:e>
                              </m:d>
                            </m:e>
                            <m:sup>
                              <m:r>
                                <a:rPr kumimoji="1" lang="en-US" altLang="zh-CN" sz="2800" b="1" i="1">
                                  <a:solidFill>
                                    <a:schemeClr val="accent2"/>
                                  </a:solidFill>
                                  <a:latin typeface="Cambria Math" panose="02040503050406030204" pitchFamily="18" charset="0"/>
                                </a:rPr>
                                <m:t>𝟐</m:t>
                              </m:r>
                            </m:sup>
                          </m:sSup>
                        </m:num>
                        <m:den>
                          <m:sSup>
                            <m:sSupPr>
                              <m:ctrlPr>
                                <a:rPr kumimoji="1" lang="en-US" altLang="zh-CN" sz="2800" b="1" i="1">
                                  <a:solidFill>
                                    <a:schemeClr val="accent2"/>
                                  </a:solidFill>
                                  <a:latin typeface="Cambria Math" panose="02040503050406030204" pitchFamily="18" charset="0"/>
                                </a:rPr>
                              </m:ctrlPr>
                            </m:sSupPr>
                            <m:e>
                              <m:d>
                                <m:dPr>
                                  <m:begChr m:val="|"/>
                                  <m:endChr m:val="|"/>
                                  <m:ctrlPr>
                                    <a:rPr kumimoji="1" lang="en-US" altLang="zh-CN" sz="2800" b="1" i="1">
                                      <a:solidFill>
                                        <a:schemeClr val="accent2"/>
                                      </a:solidFill>
                                      <a:latin typeface="Cambria Math" panose="02040503050406030204" pitchFamily="18" charset="0"/>
                                    </a:rPr>
                                  </m:ctrlPr>
                                </m:dPr>
                                <m:e>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𝑨</m:t>
                                      </m:r>
                                    </m:e>
                                    <m:sub>
                                      <m:r>
                                        <a:rPr kumimoji="1" lang="en-US" altLang="zh-CN" sz="2800" b="1" i="1" smtClean="0">
                                          <a:solidFill>
                                            <a:schemeClr val="accent2"/>
                                          </a:solidFill>
                                          <a:latin typeface="Cambria Math" panose="02040503050406030204" pitchFamily="18" charset="0"/>
                                        </a:rPr>
                                        <m:t>𝟏</m:t>
                                      </m:r>
                                    </m:sub>
                                  </m:sSub>
                                  <m:sSup>
                                    <m:sSupPr>
                                      <m:ctrlPr>
                                        <a:rPr kumimoji="1" lang="en-US" altLang="zh-CN" sz="2800" b="1" i="1">
                                          <a:solidFill>
                                            <a:schemeClr val="accent2"/>
                                          </a:solidFill>
                                          <a:latin typeface="Cambria Math" panose="02040503050406030204" pitchFamily="18" charset="0"/>
                                        </a:rPr>
                                      </m:ctrlPr>
                                    </m:sSupPr>
                                    <m:e>
                                      <m:r>
                                        <a:rPr kumimoji="1" lang="en-US" altLang="zh-CN" sz="2800" b="1" i="1">
                                          <a:solidFill>
                                            <a:schemeClr val="accent2"/>
                                          </a:solidFill>
                                          <a:latin typeface="Cambria Math" panose="02040503050406030204" pitchFamily="18" charset="0"/>
                                        </a:rPr>
                                        <m:t>𝒆</m:t>
                                      </m:r>
                                    </m:e>
                                    <m:sup>
                                      <m:r>
                                        <a:rPr kumimoji="1" lang="en-US" altLang="zh-CN" sz="2800" b="1" i="1">
                                          <a:solidFill>
                                            <a:schemeClr val="accent2"/>
                                          </a:solidFill>
                                          <a:latin typeface="Cambria Math" panose="02040503050406030204" pitchFamily="18" charset="0"/>
                                        </a:rPr>
                                        <m:t>𝒊</m:t>
                                      </m:r>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𝒌</m:t>
                                          </m:r>
                                        </m:e>
                                        <m:sub>
                                          <m:r>
                                            <a:rPr kumimoji="1" lang="en-US" altLang="zh-CN" sz="2800" b="1" i="1">
                                              <a:solidFill>
                                                <a:schemeClr val="accent2"/>
                                              </a:solidFill>
                                              <a:latin typeface="Cambria Math" panose="02040503050406030204" pitchFamily="18" charset="0"/>
                                            </a:rPr>
                                            <m:t>𝟏</m:t>
                                          </m:r>
                                        </m:sub>
                                      </m:sSub>
                                      <m:r>
                                        <a:rPr kumimoji="1" lang="en-US" altLang="zh-CN" sz="2800" b="1" i="1">
                                          <a:solidFill>
                                            <a:schemeClr val="accent2"/>
                                          </a:solidFill>
                                          <a:latin typeface="Cambria Math" panose="02040503050406030204" pitchFamily="18" charset="0"/>
                                        </a:rPr>
                                        <m:t>𝒙</m:t>
                                      </m:r>
                                    </m:sup>
                                  </m:sSup>
                                </m:e>
                              </m:d>
                            </m:e>
                            <m:sup>
                              <m:r>
                                <a:rPr kumimoji="1" lang="en-US" altLang="zh-CN" sz="2800" b="1" i="1">
                                  <a:solidFill>
                                    <a:schemeClr val="accent2"/>
                                  </a:solidFill>
                                  <a:latin typeface="Cambria Math" panose="02040503050406030204" pitchFamily="18" charset="0"/>
                                </a:rPr>
                                <m:t>𝟐</m:t>
                              </m:r>
                            </m:sup>
                          </m:sSup>
                        </m:den>
                      </m:f>
                      <m:r>
                        <a:rPr kumimoji="1" lang="en-US" altLang="zh-CN" sz="2800" b="1" i="1">
                          <a:solidFill>
                            <a:schemeClr val="accent2"/>
                          </a:solidFill>
                          <a:latin typeface="Cambria Math" panose="02040503050406030204" pitchFamily="18" charset="0"/>
                        </a:rPr>
                        <m:t>=</m:t>
                      </m:r>
                      <m:sSup>
                        <m:sSupPr>
                          <m:ctrlPr>
                            <a:rPr kumimoji="1" lang="en-US" altLang="zh-CN" sz="2800" b="1" i="1" smtClean="0">
                              <a:solidFill>
                                <a:schemeClr val="accent2"/>
                              </a:solidFill>
                              <a:latin typeface="Cambria Math" panose="02040503050406030204" pitchFamily="18" charset="0"/>
                            </a:rPr>
                          </m:ctrlPr>
                        </m:sSupPr>
                        <m:e>
                          <m:d>
                            <m:dPr>
                              <m:begChr m:val="|"/>
                              <m:endChr m:val="|"/>
                              <m:ctrlPr>
                                <a:rPr kumimoji="1" lang="en-US" altLang="zh-CN" sz="2800" b="1" i="1" smtClean="0">
                                  <a:solidFill>
                                    <a:schemeClr val="accent2"/>
                                  </a:solidFill>
                                  <a:latin typeface="Cambria Math" panose="02040503050406030204" pitchFamily="18" charset="0"/>
                                </a:rPr>
                              </m:ctrlPr>
                            </m:dPr>
                            <m:e>
                              <m:f>
                                <m:fPr>
                                  <m:ctrlPr>
                                    <a:rPr kumimoji="1" lang="en-US" altLang="zh-CN" sz="2800" b="1" i="1">
                                      <a:solidFill>
                                        <a:schemeClr val="accent2"/>
                                      </a:solidFill>
                                      <a:latin typeface="Cambria Math" panose="02040503050406030204" pitchFamily="18" charset="0"/>
                                    </a:rPr>
                                  </m:ctrlPr>
                                </m:fPr>
                                <m:num>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𝑨</m:t>
                                      </m:r>
                                    </m:e>
                                    <m:sub>
                                      <m:r>
                                        <a:rPr kumimoji="1" lang="en-US" altLang="zh-CN" sz="2800" b="1" i="1">
                                          <a:solidFill>
                                            <a:schemeClr val="accent2"/>
                                          </a:solidFill>
                                          <a:latin typeface="Cambria Math" panose="02040503050406030204" pitchFamily="18" charset="0"/>
                                        </a:rPr>
                                        <m:t>𝟑</m:t>
                                      </m:r>
                                    </m:sub>
                                  </m:sSub>
                                </m:num>
                                <m:den>
                                  <m:sSub>
                                    <m:sSubPr>
                                      <m:ctrlPr>
                                        <a:rPr kumimoji="1" lang="en-US" altLang="zh-CN" sz="2800" b="1" i="1">
                                          <a:solidFill>
                                            <a:schemeClr val="accent2"/>
                                          </a:solidFill>
                                          <a:latin typeface="Cambria Math" panose="02040503050406030204" pitchFamily="18" charset="0"/>
                                        </a:rPr>
                                      </m:ctrlPr>
                                    </m:sSubPr>
                                    <m:e>
                                      <m:r>
                                        <a:rPr kumimoji="1" lang="en-US" altLang="zh-CN" sz="2800" b="1" i="1">
                                          <a:solidFill>
                                            <a:schemeClr val="accent2"/>
                                          </a:solidFill>
                                          <a:latin typeface="Cambria Math" panose="02040503050406030204" pitchFamily="18" charset="0"/>
                                        </a:rPr>
                                        <m:t>𝑨</m:t>
                                      </m:r>
                                    </m:e>
                                    <m:sub>
                                      <m:r>
                                        <a:rPr kumimoji="1" lang="en-US" altLang="zh-CN" sz="2800" b="1" i="1">
                                          <a:solidFill>
                                            <a:schemeClr val="accent2"/>
                                          </a:solidFill>
                                          <a:latin typeface="Cambria Math" panose="02040503050406030204" pitchFamily="18" charset="0"/>
                                        </a:rPr>
                                        <m:t>𝟏</m:t>
                                      </m:r>
                                    </m:sub>
                                  </m:sSub>
                                </m:den>
                              </m:f>
                            </m:e>
                          </m:d>
                        </m:e>
                        <m:sup>
                          <m:r>
                            <a:rPr kumimoji="1" lang="en-US" altLang="zh-CN" sz="2800" b="1" i="1" smtClean="0">
                              <a:solidFill>
                                <a:schemeClr val="accent2"/>
                              </a:solidFill>
                              <a:latin typeface="Cambria Math" panose="02040503050406030204" pitchFamily="18" charset="0"/>
                            </a:rPr>
                            <m:t>𝟐</m:t>
                          </m:r>
                        </m:sup>
                      </m:sSup>
                    </m:oMath>
                  </m:oMathPara>
                </a14:m>
                <a:endParaRPr kumimoji="1" lang="en-US" altLang="zh-CN" sz="2800" b="1">
                  <a:solidFill>
                    <a:schemeClr val="accent2"/>
                  </a:solidFill>
                </a:endParaRPr>
              </a:p>
            </p:txBody>
          </p:sp>
        </mc:Choice>
        <mc:Fallback xmlns="">
          <p:sp>
            <p:nvSpPr>
              <p:cNvPr id="33" name="Text Box 3"/>
              <p:cNvSpPr txBox="1">
                <a:spLocks noRot="1" noChangeAspect="1" noMove="1" noResize="1" noEditPoints="1" noAdjustHandles="1" noChangeArrowheads="1" noChangeShapeType="1" noTextEdit="1"/>
              </p:cNvSpPr>
              <p:nvPr/>
            </p:nvSpPr>
            <p:spPr bwMode="auto">
              <a:xfrm>
                <a:off x="2471125" y="5517232"/>
                <a:ext cx="6133323" cy="1185133"/>
              </a:xfrm>
              <a:prstGeom prst="rect">
                <a:avLst/>
              </a:prstGeom>
              <a:blipFill rotWithShape="0">
                <a:blip r:embed="rId12"/>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sp>
        <p:nvSpPr>
          <p:cNvPr id="34" name="矩形 33"/>
          <p:cNvSpPr/>
          <p:nvPr/>
        </p:nvSpPr>
        <p:spPr>
          <a:xfrm>
            <a:off x="683568" y="5930116"/>
            <a:ext cx="1627369" cy="523220"/>
          </a:xfrm>
          <a:prstGeom prst="rect">
            <a:avLst/>
          </a:prstGeom>
        </p:spPr>
        <p:txBody>
          <a:bodyPr wrap="none">
            <a:spAutoFit/>
          </a:bodyPr>
          <a:lstStyle/>
          <a:p>
            <a:r>
              <a:rPr kumimoji="1" lang="zh-CN" altLang="en-US" sz="2800" b="1">
                <a:solidFill>
                  <a:schemeClr val="accent2"/>
                </a:solidFill>
              </a:rPr>
              <a:t>透射系数</a:t>
            </a:r>
            <a:endParaRPr lang="zh-CN" altLang="en-US" sz="2800"/>
          </a:p>
        </p:txBody>
      </p:sp>
    </p:spTree>
    <p:extLst>
      <p:ext uri="{BB962C8B-B14F-4D97-AF65-F5344CB8AC3E}">
        <p14:creationId xmlns:p14="http://schemas.microsoft.com/office/powerpoint/2010/main" val="3244189193"/>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xEl>
                                              <p:pRg st="0" end="0"/>
                                            </p:txEl>
                                          </p:spTgt>
                                        </p:tgtEl>
                                        <p:attrNameLst>
                                          <p:attrName>style.visibility</p:attrName>
                                        </p:attrNameLst>
                                      </p:cBhvr>
                                      <p:to>
                                        <p:strVal val="visible"/>
                                      </p:to>
                                    </p:set>
                                    <p:animEffect transition="in" filter="wipe(down)">
                                      <p:cBhvr>
                                        <p:cTn id="12" dur="500"/>
                                        <p:tgtEl>
                                          <p:spTgt spid="1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down)">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down)">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wipe(down)">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 calcmode="lin" valueType="num">
                                      <p:cBhvr additive="base">
                                        <p:cTn id="37" dur="500" fill="hold"/>
                                        <p:tgtEl>
                                          <p:spTgt spid="34"/>
                                        </p:tgtEl>
                                        <p:attrNameLst>
                                          <p:attrName>ppt_x</p:attrName>
                                        </p:attrNameLst>
                                      </p:cBhvr>
                                      <p:tavLst>
                                        <p:tav tm="0">
                                          <p:val>
                                            <p:strVal val="#ppt_x"/>
                                          </p:val>
                                        </p:tav>
                                        <p:tav tm="100000">
                                          <p:val>
                                            <p:strVal val="#ppt_x"/>
                                          </p:val>
                                        </p:tav>
                                      </p:tavLst>
                                    </p:anim>
                                    <p:anim calcmode="lin" valueType="num">
                                      <p:cBhvr additive="base">
                                        <p:cTn id="38" dur="500" fill="hold"/>
                                        <p:tgtEl>
                                          <p:spTgt spid="34"/>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ppt_x"/>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animBg="1"/>
      <p:bldP spid="26" grpId="0"/>
      <p:bldP spid="27" grpId="0"/>
      <p:bldP spid="28" grpId="0"/>
      <p:bldP spid="33"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88802" name="Text Box 2"/>
              <p:cNvSpPr txBox="1">
                <a:spLocks noChangeArrowheads="1"/>
              </p:cNvSpPr>
              <p:nvPr/>
            </p:nvSpPr>
            <p:spPr bwMode="auto">
              <a:xfrm>
                <a:off x="395536" y="2780928"/>
                <a:ext cx="4252130" cy="2462213"/>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800" b="1">
                    <a:solidFill>
                      <a:schemeClr val="accent2"/>
                    </a:solidFill>
                  </a:rPr>
                  <a:t>能量 </a:t>
                </a:r>
                <a14:m>
                  <m:oMath xmlns:m="http://schemas.openxmlformats.org/officeDocument/2006/math">
                    <m:r>
                      <a:rPr kumimoji="1" lang="en-US" altLang="zh-CN" sz="2800" b="1" i="1" smtClean="0">
                        <a:solidFill>
                          <a:schemeClr val="accent2"/>
                        </a:solidFill>
                        <a:latin typeface="Cambria Math" panose="02040503050406030204" pitchFamily="18" charset="0"/>
                      </a:rPr>
                      <m:t>𝑬</m:t>
                    </m:r>
                  </m:oMath>
                </a14:m>
                <a:r>
                  <a:rPr kumimoji="1" lang="zh-CN" altLang="en-US" sz="2800" b="1">
                    <a:solidFill>
                      <a:schemeClr val="accent2"/>
                    </a:solidFill>
                  </a:rPr>
                  <a:t> 低于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oMath>
                </a14:m>
                <a:r>
                  <a:rPr kumimoji="1" lang="zh-CN" altLang="en-US" sz="2800" b="1">
                    <a:solidFill>
                      <a:schemeClr val="accent2"/>
                    </a:solidFill>
                  </a:rPr>
                  <a:t> 的粒子可以进入势垒区（经典禁区）</a:t>
                </a:r>
                <a:endParaRPr kumimoji="1" lang="en-US" altLang="zh-CN" sz="2800" b="1">
                  <a:solidFill>
                    <a:schemeClr val="accent2"/>
                  </a:solidFill>
                </a:endParaRPr>
              </a:p>
              <a:p>
                <a:pPr eaLnBrk="1" hangingPunct="1">
                  <a:lnSpc>
                    <a:spcPct val="110000"/>
                  </a:lnSpc>
                </a:pPr>
                <a:endParaRPr kumimoji="1" lang="en-US" altLang="zh-CN" sz="2800" b="1">
                  <a:solidFill>
                    <a:schemeClr val="accent2"/>
                  </a:solidFill>
                </a:endParaRPr>
              </a:p>
              <a:p>
                <a:pPr eaLnBrk="1" hangingPunct="1">
                  <a:lnSpc>
                    <a:spcPct val="110000"/>
                  </a:lnSpc>
                </a:pPr>
                <a:r>
                  <a:rPr kumimoji="1" lang="zh-CN" altLang="en-US" sz="2800" b="1">
                    <a:solidFill>
                      <a:schemeClr val="accent2"/>
                    </a:solidFill>
                  </a:rPr>
                  <a:t>而且还可以一定概率贯穿势垒，即</a:t>
                </a:r>
                <a:r>
                  <a:rPr kumimoji="1" lang="zh-CN" altLang="en-US" sz="2800" b="1">
                    <a:solidFill>
                      <a:srgbClr val="CC3300"/>
                    </a:solidFill>
                  </a:rPr>
                  <a:t>隧道效应</a:t>
                </a:r>
                <a:endParaRPr kumimoji="1" lang="zh-CN" altLang="en-US" sz="2800" b="1">
                  <a:solidFill>
                    <a:schemeClr val="accent2"/>
                  </a:solidFill>
                </a:endParaRPr>
              </a:p>
            </p:txBody>
          </p:sp>
        </mc:Choice>
        <mc:Fallback xmlns="">
          <p:sp>
            <p:nvSpPr>
              <p:cNvPr id="588802" name="Text Box 2"/>
              <p:cNvSpPr txBox="1">
                <a:spLocks noRot="1" noChangeAspect="1" noMove="1" noResize="1" noEditPoints="1" noAdjustHandles="1" noChangeArrowheads="1" noChangeShapeType="1" noTextEdit="1"/>
              </p:cNvSpPr>
              <p:nvPr/>
            </p:nvSpPr>
            <p:spPr bwMode="auto">
              <a:xfrm>
                <a:off x="395536" y="2780928"/>
                <a:ext cx="4252130" cy="2462213"/>
              </a:xfrm>
              <a:prstGeom prst="rect">
                <a:avLst/>
              </a:prstGeom>
              <a:blipFill rotWithShape="0">
                <a:blip r:embed="rId3"/>
                <a:stretch>
                  <a:fillRect l="-3013" t="-2970" r="-8034" b="-37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pSp>
        <p:nvGrpSpPr>
          <p:cNvPr id="2" name="Group 27"/>
          <p:cNvGrpSpPr>
            <a:grpSpLocks/>
          </p:cNvGrpSpPr>
          <p:nvPr/>
        </p:nvGrpSpPr>
        <p:grpSpPr bwMode="auto">
          <a:xfrm>
            <a:off x="5078164" y="2324968"/>
            <a:ext cx="3670300" cy="2616200"/>
            <a:chOff x="3168" y="1376"/>
            <a:chExt cx="2312" cy="1648"/>
          </a:xfrm>
        </p:grpSpPr>
        <p:sp>
          <p:nvSpPr>
            <p:cNvPr id="10253" name="Freeform 4"/>
            <p:cNvSpPr>
              <a:spLocks/>
            </p:cNvSpPr>
            <p:nvPr/>
          </p:nvSpPr>
          <p:spPr bwMode="auto">
            <a:xfrm>
              <a:off x="3408" y="1856"/>
              <a:ext cx="1984" cy="690"/>
            </a:xfrm>
            <a:custGeom>
              <a:avLst/>
              <a:gdLst>
                <a:gd name="T0" fmla="*/ 0 w 1984"/>
                <a:gd name="T1" fmla="*/ 359 h 690"/>
                <a:gd name="T2" fmla="*/ 67 w 1984"/>
                <a:gd name="T3" fmla="*/ 55 h 690"/>
                <a:gd name="T4" fmla="*/ 205 w 1984"/>
                <a:gd name="T5" fmla="*/ 677 h 690"/>
                <a:gd name="T6" fmla="*/ 315 w 1984"/>
                <a:gd name="T7" fmla="*/ 52 h 690"/>
                <a:gd name="T8" fmla="*/ 430 w 1984"/>
                <a:gd name="T9" fmla="*/ 680 h 690"/>
                <a:gd name="T10" fmla="*/ 543 w 1984"/>
                <a:gd name="T11" fmla="*/ 55 h 690"/>
                <a:gd name="T12" fmla="*/ 665 w 1984"/>
                <a:gd name="T13" fmla="*/ 684 h 690"/>
                <a:gd name="T14" fmla="*/ 735 w 1984"/>
                <a:gd name="T15" fmla="*/ 92 h 690"/>
                <a:gd name="T16" fmla="*/ 907 w 1984"/>
                <a:gd name="T17" fmla="*/ 131 h 690"/>
                <a:gd name="T18" fmla="*/ 1082 w 1984"/>
                <a:gd name="T19" fmla="*/ 229 h 690"/>
                <a:gd name="T20" fmla="*/ 1262 w 1984"/>
                <a:gd name="T21" fmla="*/ 313 h 690"/>
                <a:gd name="T22" fmla="*/ 1344 w 1984"/>
                <a:gd name="T23" fmla="*/ 368 h 690"/>
                <a:gd name="T24" fmla="*/ 1463 w 1984"/>
                <a:gd name="T25" fmla="*/ 405 h 690"/>
                <a:gd name="T26" fmla="*/ 1555 w 1984"/>
                <a:gd name="T27" fmla="*/ 377 h 690"/>
                <a:gd name="T28" fmla="*/ 1664 w 1984"/>
                <a:gd name="T29" fmla="*/ 323 h 690"/>
                <a:gd name="T30" fmla="*/ 1774 w 1984"/>
                <a:gd name="T31" fmla="*/ 377 h 690"/>
                <a:gd name="T32" fmla="*/ 1884 w 1984"/>
                <a:gd name="T33" fmla="*/ 405 h 690"/>
                <a:gd name="T34" fmla="*/ 1984 w 1984"/>
                <a:gd name="T35" fmla="*/ 368 h 69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984"/>
                <a:gd name="T55" fmla="*/ 0 h 690"/>
                <a:gd name="T56" fmla="*/ 1984 w 1984"/>
                <a:gd name="T57" fmla="*/ 690 h 69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984" h="690">
                  <a:moveTo>
                    <a:pt x="0" y="359"/>
                  </a:moveTo>
                  <a:cubicBezTo>
                    <a:pt x="11" y="308"/>
                    <a:pt x="33" y="2"/>
                    <a:pt x="67" y="55"/>
                  </a:cubicBezTo>
                  <a:cubicBezTo>
                    <a:pt x="101" y="108"/>
                    <a:pt x="164" y="677"/>
                    <a:pt x="205" y="677"/>
                  </a:cubicBezTo>
                  <a:cubicBezTo>
                    <a:pt x="246" y="677"/>
                    <a:pt x="278" y="52"/>
                    <a:pt x="315" y="52"/>
                  </a:cubicBezTo>
                  <a:cubicBezTo>
                    <a:pt x="352" y="52"/>
                    <a:pt x="392" y="679"/>
                    <a:pt x="430" y="680"/>
                  </a:cubicBezTo>
                  <a:cubicBezTo>
                    <a:pt x="468" y="681"/>
                    <a:pt x="504" y="54"/>
                    <a:pt x="543" y="55"/>
                  </a:cubicBezTo>
                  <a:cubicBezTo>
                    <a:pt x="582" y="56"/>
                    <a:pt x="633" y="678"/>
                    <a:pt x="665" y="684"/>
                  </a:cubicBezTo>
                  <a:cubicBezTo>
                    <a:pt x="697" y="690"/>
                    <a:pt x="695" y="184"/>
                    <a:pt x="735" y="92"/>
                  </a:cubicBezTo>
                  <a:cubicBezTo>
                    <a:pt x="775" y="0"/>
                    <a:pt x="849" y="108"/>
                    <a:pt x="907" y="131"/>
                  </a:cubicBezTo>
                  <a:cubicBezTo>
                    <a:pt x="965" y="154"/>
                    <a:pt x="1023" y="199"/>
                    <a:pt x="1082" y="229"/>
                  </a:cubicBezTo>
                  <a:cubicBezTo>
                    <a:pt x="1141" y="259"/>
                    <a:pt x="1218" y="290"/>
                    <a:pt x="1262" y="313"/>
                  </a:cubicBezTo>
                  <a:cubicBezTo>
                    <a:pt x="1306" y="336"/>
                    <a:pt x="1311" y="353"/>
                    <a:pt x="1344" y="368"/>
                  </a:cubicBezTo>
                  <a:cubicBezTo>
                    <a:pt x="1377" y="383"/>
                    <a:pt x="1428" y="404"/>
                    <a:pt x="1463" y="405"/>
                  </a:cubicBezTo>
                  <a:cubicBezTo>
                    <a:pt x="1498" y="406"/>
                    <a:pt x="1522" y="391"/>
                    <a:pt x="1555" y="377"/>
                  </a:cubicBezTo>
                  <a:cubicBezTo>
                    <a:pt x="1588" y="363"/>
                    <a:pt x="1628" y="323"/>
                    <a:pt x="1664" y="323"/>
                  </a:cubicBezTo>
                  <a:cubicBezTo>
                    <a:pt x="1700" y="323"/>
                    <a:pt x="1737" y="363"/>
                    <a:pt x="1774" y="377"/>
                  </a:cubicBezTo>
                  <a:cubicBezTo>
                    <a:pt x="1811" y="391"/>
                    <a:pt x="1849" y="406"/>
                    <a:pt x="1884" y="405"/>
                  </a:cubicBezTo>
                  <a:cubicBezTo>
                    <a:pt x="1919" y="404"/>
                    <a:pt x="1963" y="376"/>
                    <a:pt x="1984" y="368"/>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0254" name="Group 5"/>
            <p:cNvGrpSpPr>
              <a:grpSpLocks/>
            </p:cNvGrpSpPr>
            <p:nvPr/>
          </p:nvGrpSpPr>
          <p:grpSpPr bwMode="auto">
            <a:xfrm>
              <a:off x="3168" y="1952"/>
              <a:ext cx="2256" cy="288"/>
              <a:chOff x="5952" y="2688"/>
              <a:chExt cx="2256" cy="288"/>
            </a:xfrm>
          </p:grpSpPr>
          <p:sp>
            <p:nvSpPr>
              <p:cNvPr id="10267" name="Line 6"/>
              <p:cNvSpPr>
                <a:spLocks noChangeShapeType="1"/>
              </p:cNvSpPr>
              <p:nvPr/>
            </p:nvSpPr>
            <p:spPr bwMode="auto">
              <a:xfrm>
                <a:off x="6154" y="2976"/>
                <a:ext cx="2054" cy="0"/>
              </a:xfrm>
              <a:prstGeom prst="line">
                <a:avLst/>
              </a:prstGeom>
              <a:noFill/>
              <a:ln w="952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Text Box 7"/>
              <p:cNvSpPr txBox="1">
                <a:spLocks noChangeArrowheads="1"/>
              </p:cNvSpPr>
              <p:nvPr/>
            </p:nvSpPr>
            <p:spPr bwMode="auto">
              <a:xfrm>
                <a:off x="5952" y="2688"/>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E</a:t>
                </a:r>
              </a:p>
            </p:txBody>
          </p:sp>
        </p:grpSp>
        <p:sp>
          <p:nvSpPr>
            <p:cNvPr id="10255" name="Text Box 8"/>
            <p:cNvSpPr txBox="1">
              <a:spLocks noChangeArrowheads="1"/>
            </p:cNvSpPr>
            <p:nvPr/>
          </p:nvSpPr>
          <p:spPr bwMode="auto">
            <a:xfrm>
              <a:off x="3408" y="1568"/>
              <a:ext cx="6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rgbClr val="CC3300"/>
                  </a:solidFill>
                  <a:cs typeface="Times New Roman" panose="02020603050405020304" pitchFamily="18" charset="0"/>
                </a:rPr>
                <a:t>ψ</a:t>
              </a:r>
              <a:r>
                <a:rPr kumimoji="1" lang="en-US" altLang="zh-CN" sz="2800" b="1">
                  <a:solidFill>
                    <a:srgbClr val="CC3300"/>
                  </a:solidFill>
                  <a:cs typeface="Times New Roman" panose="02020603050405020304" pitchFamily="18" charset="0"/>
                </a:rPr>
                <a:t>(</a:t>
              </a:r>
              <a:r>
                <a:rPr kumimoji="1" lang="en-US" altLang="zh-CN" sz="2800" b="1" i="1">
                  <a:solidFill>
                    <a:srgbClr val="CC3300"/>
                  </a:solidFill>
                  <a:cs typeface="Times New Roman" panose="02020603050405020304" pitchFamily="18" charset="0"/>
                </a:rPr>
                <a:t>x</a:t>
              </a:r>
              <a:r>
                <a:rPr kumimoji="1" lang="en-US" altLang="zh-CN" sz="2800" b="1">
                  <a:solidFill>
                    <a:srgbClr val="CC3300"/>
                  </a:solidFill>
                  <a:cs typeface="Times New Roman" panose="02020603050405020304" pitchFamily="18" charset="0"/>
                </a:rPr>
                <a:t>)</a:t>
              </a:r>
              <a:endParaRPr kumimoji="1" lang="en-US" altLang="zh-CN" sz="2800" b="1" i="1">
                <a:solidFill>
                  <a:srgbClr val="CC3300"/>
                </a:solidFill>
                <a:cs typeface="Times New Roman" panose="02020603050405020304" pitchFamily="18" charset="0"/>
              </a:endParaRPr>
            </a:p>
          </p:txBody>
        </p:sp>
        <p:grpSp>
          <p:nvGrpSpPr>
            <p:cNvPr id="10256" name="Group 9"/>
            <p:cNvGrpSpPr>
              <a:grpSpLocks/>
            </p:cNvGrpSpPr>
            <p:nvPr/>
          </p:nvGrpSpPr>
          <p:grpSpPr bwMode="auto">
            <a:xfrm>
              <a:off x="3408" y="1376"/>
              <a:ext cx="2072" cy="1648"/>
              <a:chOff x="3412" y="2122"/>
              <a:chExt cx="2072" cy="1648"/>
            </a:xfrm>
          </p:grpSpPr>
          <p:sp>
            <p:nvSpPr>
              <p:cNvPr id="10257" name="Line 10"/>
              <p:cNvSpPr>
                <a:spLocks noChangeShapeType="1"/>
              </p:cNvSpPr>
              <p:nvPr/>
            </p:nvSpPr>
            <p:spPr bwMode="auto">
              <a:xfrm flipV="1">
                <a:off x="3412" y="3483"/>
                <a:ext cx="2034"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8" name="Line 11"/>
              <p:cNvSpPr>
                <a:spLocks noChangeShapeType="1"/>
              </p:cNvSpPr>
              <p:nvPr/>
            </p:nvSpPr>
            <p:spPr bwMode="auto">
              <a:xfrm flipH="1" flipV="1">
                <a:off x="4198" y="2142"/>
                <a:ext cx="0" cy="1344"/>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9" name="Line 12"/>
              <p:cNvSpPr>
                <a:spLocks noChangeShapeType="1"/>
              </p:cNvSpPr>
              <p:nvPr/>
            </p:nvSpPr>
            <p:spPr bwMode="auto">
              <a:xfrm>
                <a:off x="4202" y="2601"/>
                <a:ext cx="474" cy="0"/>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0" name="Line 13"/>
              <p:cNvSpPr>
                <a:spLocks noChangeShapeType="1"/>
              </p:cNvSpPr>
              <p:nvPr/>
            </p:nvSpPr>
            <p:spPr bwMode="auto">
              <a:xfrm>
                <a:off x="4676" y="2601"/>
                <a:ext cx="0" cy="889"/>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1" name="Line 14"/>
              <p:cNvSpPr>
                <a:spLocks noChangeShapeType="1"/>
              </p:cNvSpPr>
              <p:nvPr/>
            </p:nvSpPr>
            <p:spPr bwMode="auto">
              <a:xfrm flipH="1">
                <a:off x="4201" y="2601"/>
                <a:ext cx="0" cy="881"/>
              </a:xfrm>
              <a:prstGeom prst="line">
                <a:avLst/>
              </a:prstGeom>
              <a:noFill/>
              <a:ln w="2540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Text Box 15"/>
              <p:cNvSpPr txBox="1">
                <a:spLocks noChangeArrowheads="1"/>
              </p:cNvSpPr>
              <p:nvPr/>
            </p:nvSpPr>
            <p:spPr bwMode="auto">
              <a:xfrm>
                <a:off x="4218" y="212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p>
            </p:txBody>
          </p:sp>
          <p:sp>
            <p:nvSpPr>
              <p:cNvPr id="10263" name="Text Box 16"/>
              <p:cNvSpPr txBox="1">
                <a:spLocks noChangeArrowheads="1"/>
              </p:cNvSpPr>
              <p:nvPr/>
            </p:nvSpPr>
            <p:spPr bwMode="auto">
              <a:xfrm>
                <a:off x="4074" y="3460"/>
                <a:ext cx="2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0</a:t>
                </a:r>
              </a:p>
            </p:txBody>
          </p:sp>
          <p:sp>
            <p:nvSpPr>
              <p:cNvPr id="10264" name="Text Box 17"/>
              <p:cNvSpPr txBox="1">
                <a:spLocks noChangeArrowheads="1"/>
              </p:cNvSpPr>
              <p:nvPr/>
            </p:nvSpPr>
            <p:spPr bwMode="auto">
              <a:xfrm>
                <a:off x="4554" y="342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10265" name="Text Box 18"/>
              <p:cNvSpPr txBox="1">
                <a:spLocks noChangeArrowheads="1"/>
              </p:cNvSpPr>
              <p:nvPr/>
            </p:nvSpPr>
            <p:spPr bwMode="auto">
              <a:xfrm>
                <a:off x="5256" y="344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sp>
            <p:nvSpPr>
              <p:cNvPr id="10266" name="Text Box 19"/>
              <p:cNvSpPr txBox="1">
                <a:spLocks noChangeArrowheads="1"/>
              </p:cNvSpPr>
              <p:nvPr/>
            </p:nvSpPr>
            <p:spPr bwMode="auto">
              <a:xfrm>
                <a:off x="4324" y="233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U</a:t>
                </a:r>
                <a:r>
                  <a:rPr kumimoji="1" lang="en-US" altLang="zh-CN" b="1" baseline="-25000">
                    <a:solidFill>
                      <a:schemeClr val="accent2"/>
                    </a:solidFill>
                  </a:rPr>
                  <a:t>0</a:t>
                </a:r>
                <a:endParaRPr kumimoji="1" lang="en-US" altLang="zh-CN" b="1" i="1">
                  <a:solidFill>
                    <a:schemeClr val="accent2"/>
                  </a:solidFill>
                </a:endParaRPr>
              </a:p>
            </p:txBody>
          </p:sp>
        </p:grpSp>
      </p:grpSp>
      <mc:AlternateContent xmlns:mc="http://schemas.openxmlformats.org/markup-compatibility/2006" xmlns:a14="http://schemas.microsoft.com/office/drawing/2010/main">
        <mc:Choice Requires="a14">
          <p:sp>
            <p:nvSpPr>
              <p:cNvPr id="588825" name="Rectangle 25"/>
              <p:cNvSpPr>
                <a:spLocks noChangeArrowheads="1"/>
              </p:cNvSpPr>
              <p:nvPr/>
            </p:nvSpPr>
            <p:spPr bwMode="auto">
              <a:xfrm>
                <a:off x="4847274" y="4941168"/>
                <a:ext cx="4333238" cy="461665"/>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14:m>
                  <m:oMath xmlns:m="http://schemas.openxmlformats.org/officeDocument/2006/math">
                    <m:r>
                      <a:rPr kumimoji="1" lang="en-US" altLang="zh-CN" b="1" i="1" smtClean="0">
                        <a:solidFill>
                          <a:schemeClr val="accent2"/>
                        </a:solidFill>
                        <a:latin typeface="Cambria Math" panose="02040503050406030204" pitchFamily="18" charset="0"/>
                      </a:rPr>
                      <m:t>𝒂</m:t>
                    </m:r>
                  </m:oMath>
                </a14:m>
                <a:r>
                  <a:rPr kumimoji="1" lang="zh-CN" altLang="en-US" b="1">
                    <a:solidFill>
                      <a:schemeClr val="accent2"/>
                    </a:solidFill>
                  </a:rPr>
                  <a:t> 越小或 </a:t>
                </a:r>
                <a:r>
                  <a:rPr kumimoji="1" lang="en-US" altLang="zh-CN" b="1" i="1">
                    <a:solidFill>
                      <a:schemeClr val="accent2"/>
                    </a:solidFill>
                  </a:rPr>
                  <a:t>U</a:t>
                </a:r>
                <a:r>
                  <a:rPr kumimoji="1" lang="en-US" altLang="zh-CN" b="1" baseline="-25000">
                    <a:solidFill>
                      <a:schemeClr val="accent2"/>
                    </a:solidFill>
                  </a:rPr>
                  <a:t>0</a:t>
                </a:r>
                <a:r>
                  <a:rPr kumimoji="1" lang="en-US" altLang="zh-CN" b="1">
                    <a:solidFill>
                      <a:schemeClr val="accent2"/>
                    </a:solidFill>
                  </a:rPr>
                  <a:t> </a:t>
                </a:r>
                <a:r>
                  <a:rPr kumimoji="1" lang="zh-CN" altLang="en-US" b="1">
                    <a:solidFill>
                      <a:schemeClr val="accent2"/>
                    </a:solidFill>
                  </a:rPr>
                  <a:t>越小</a:t>
                </a:r>
                <a:r>
                  <a:rPr kumimoji="1" lang="en-US" altLang="zh-CN" b="1">
                    <a:solidFill>
                      <a:schemeClr val="accent2"/>
                    </a:solidFill>
                  </a:rPr>
                  <a:t>,  </a:t>
                </a:r>
                <a:r>
                  <a:rPr kumimoji="1" lang="zh-CN" altLang="en-US" b="1">
                    <a:solidFill>
                      <a:schemeClr val="accent2"/>
                    </a:solidFill>
                  </a:rPr>
                  <a:t>穿透率越高</a:t>
                </a:r>
              </a:p>
            </p:txBody>
          </p:sp>
        </mc:Choice>
        <mc:Fallback xmlns="">
          <p:sp>
            <p:nvSpPr>
              <p:cNvPr id="588825" name="Rectangle 25"/>
              <p:cNvSpPr>
                <a:spLocks noRot="1" noChangeAspect="1" noMove="1" noResize="1" noEditPoints="1" noAdjustHandles="1" noChangeArrowheads="1" noChangeShapeType="1" noTextEdit="1"/>
              </p:cNvSpPr>
              <p:nvPr/>
            </p:nvSpPr>
            <p:spPr bwMode="auto">
              <a:xfrm>
                <a:off x="4847274" y="4941168"/>
                <a:ext cx="4333238" cy="461665"/>
              </a:xfrm>
              <a:prstGeom prst="rect">
                <a:avLst/>
              </a:prstGeom>
              <a:blipFill rotWithShape="0">
                <a:blip r:embed="rId4"/>
                <a:stretch>
                  <a:fillRect t="-14667" b="-32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52" name="Text Box 23"/>
              <p:cNvSpPr txBox="1">
                <a:spLocks noChangeArrowheads="1"/>
              </p:cNvSpPr>
              <p:nvPr/>
            </p:nvSpPr>
            <p:spPr bwMode="auto">
              <a:xfrm>
                <a:off x="421704" y="5661248"/>
                <a:ext cx="8686800" cy="94615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如果 </a:t>
                </a:r>
                <a14:m>
                  <m:oMath xmlns:m="http://schemas.openxmlformats.org/officeDocument/2006/math">
                    <m:r>
                      <a:rPr kumimoji="1" lang="en-US" altLang="zh-CN" sz="2800" b="1" i="1" smtClean="0">
                        <a:solidFill>
                          <a:schemeClr val="accent2"/>
                        </a:solidFill>
                        <a:latin typeface="Cambria Math" panose="02040503050406030204" pitchFamily="18" charset="0"/>
                      </a:rPr>
                      <m:t>𝑬</m:t>
                    </m:r>
                    <m:r>
                      <a:rPr kumimoji="1" lang="en-US" altLang="zh-CN" sz="2800" b="1" i="1" smtClean="0">
                        <a:solidFill>
                          <a:schemeClr val="accent2"/>
                        </a:solidFill>
                        <a:latin typeface="Cambria Math" panose="02040503050406030204" pitchFamily="18" charset="0"/>
                      </a:rPr>
                      <m:t>≪</m:t>
                    </m:r>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𝑼</m:t>
                        </m:r>
                      </m:e>
                      <m:sub>
                        <m:r>
                          <a:rPr kumimoji="1" lang="en-US" altLang="zh-CN" sz="2800" b="1" i="1" smtClean="0">
                            <a:solidFill>
                              <a:schemeClr val="accent2"/>
                            </a:solidFill>
                            <a:latin typeface="Cambria Math" panose="02040503050406030204" pitchFamily="18" charset="0"/>
                          </a:rPr>
                          <m:t>𝟎</m:t>
                        </m:r>
                      </m:sub>
                    </m:sSub>
                  </m:oMath>
                </a14:m>
                <a:r>
                  <a:rPr kumimoji="1" lang="zh-CN" altLang="en-US" sz="2800" b="1">
                    <a:solidFill>
                      <a:schemeClr val="accent2"/>
                    </a:solidFill>
                  </a:rPr>
                  <a:t> 或势垒宽度 </a:t>
                </a:r>
                <a14:m>
                  <m:oMath xmlns:m="http://schemas.openxmlformats.org/officeDocument/2006/math">
                    <m:r>
                      <a:rPr kumimoji="1" lang="en-US" altLang="zh-CN" sz="2800" b="1" i="1" smtClean="0">
                        <a:solidFill>
                          <a:schemeClr val="accent2"/>
                        </a:solidFill>
                        <a:latin typeface="Cambria Math" panose="02040503050406030204" pitchFamily="18" charset="0"/>
                      </a:rPr>
                      <m:t>𝒂</m:t>
                    </m:r>
                  </m:oMath>
                </a14:m>
                <a:r>
                  <a:rPr kumimoji="1" lang="en-US" altLang="zh-CN" sz="2800" b="1">
                    <a:solidFill>
                      <a:schemeClr val="accent2"/>
                    </a:solidFill>
                  </a:rPr>
                  <a:t> </a:t>
                </a:r>
                <a:r>
                  <a:rPr kumimoji="1" lang="zh-CN" altLang="en-US" sz="2800" b="1">
                    <a:solidFill>
                      <a:schemeClr val="accent2"/>
                    </a:solidFill>
                  </a:rPr>
                  <a:t>较大，即能量太低或势垒太宽，透射系数几乎为零，粒子将无法穿越。</a:t>
                </a:r>
              </a:p>
            </p:txBody>
          </p:sp>
        </mc:Choice>
        <mc:Fallback xmlns="">
          <p:sp>
            <p:nvSpPr>
              <p:cNvPr id="10252" name="Text Box 23"/>
              <p:cNvSpPr txBox="1">
                <a:spLocks noRot="1" noChangeAspect="1" noMove="1" noResize="1" noEditPoints="1" noAdjustHandles="1" noChangeArrowheads="1" noChangeShapeType="1" noTextEdit="1"/>
              </p:cNvSpPr>
              <p:nvPr/>
            </p:nvSpPr>
            <p:spPr bwMode="auto">
              <a:xfrm>
                <a:off x="421704" y="5661248"/>
                <a:ext cx="8686800" cy="946150"/>
              </a:xfrm>
              <a:prstGeom prst="rect">
                <a:avLst/>
              </a:prstGeom>
              <a:blipFill rotWithShape="0">
                <a:blip r:embed="rId5"/>
                <a:stretch>
                  <a:fillRect l="-1404" t="-9032" b="-16129"/>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r>
                  <a:rPr lang="zh-CN" altLang="en-US">
                    <a:noFill/>
                  </a:rPr>
                  <a:t> </a:t>
                </a:r>
              </a:p>
            </p:txBody>
          </p:sp>
        </mc:Fallback>
      </mc:AlternateContent>
      <p:graphicFrame>
        <p:nvGraphicFramePr>
          <p:cNvPr id="10243" name="Object 24"/>
          <p:cNvGraphicFramePr>
            <a:graphicFrameLocks noChangeAspect="1"/>
          </p:cNvGraphicFramePr>
          <p:nvPr/>
        </p:nvGraphicFramePr>
        <p:xfrm>
          <a:off x="2230437" y="1298401"/>
          <a:ext cx="4627563" cy="906463"/>
        </p:xfrm>
        <a:graphic>
          <a:graphicData uri="http://schemas.openxmlformats.org/presentationml/2006/ole">
            <mc:AlternateContent xmlns:mc="http://schemas.openxmlformats.org/markup-compatibility/2006">
              <mc:Choice xmlns:v="urn:schemas-microsoft-com:vml" Requires="v">
                <p:oleObj name="Equation" r:id="rId6" imgW="1765080" imgH="342720" progId="Equation.DSMT4">
                  <p:embed/>
                </p:oleObj>
              </mc:Choice>
              <mc:Fallback>
                <p:oleObj name="Equation" r:id="rId6" imgW="1765080" imgH="342720" progId="Equation.DSMT4">
                  <p:embed/>
                  <p:pic>
                    <p:nvPicPr>
                      <p:cNvPr id="10243" name="Object 24"/>
                      <p:cNvPicPr>
                        <a:picLocks noChangeAspect="1" noChangeArrowheads="1"/>
                      </p:cNvPicPr>
                      <p:nvPr/>
                    </p:nvPicPr>
                    <p:blipFill>
                      <a:blip r:embed="rId7"/>
                      <a:srcRect/>
                      <a:stretch>
                        <a:fillRect/>
                      </a:stretch>
                    </p:blipFill>
                    <p:spPr bwMode="auto">
                      <a:xfrm>
                        <a:off x="2230437" y="1298401"/>
                        <a:ext cx="4627563" cy="906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9" name="Text Box 2"/>
              <p:cNvSpPr txBox="1">
                <a:spLocks noChangeArrowheads="1"/>
              </p:cNvSpPr>
              <p:nvPr/>
            </p:nvSpPr>
            <p:spPr bwMode="auto">
              <a:xfrm>
                <a:off x="358080" y="191294"/>
                <a:ext cx="8534400" cy="1040285"/>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800" b="1">
                    <a:solidFill>
                      <a:schemeClr val="accent2"/>
                    </a:solidFill>
                  </a:rPr>
                  <a:t>通过边界条件可以求出透射系数 </a:t>
                </a:r>
                <a14:m>
                  <m:oMath xmlns:m="http://schemas.openxmlformats.org/officeDocument/2006/math">
                    <m:r>
                      <a:rPr kumimoji="1" lang="en-US" altLang="zh-CN" sz="2800" b="1" i="1" smtClean="0">
                        <a:solidFill>
                          <a:schemeClr val="accent2"/>
                        </a:solidFill>
                        <a:latin typeface="Cambria Math" panose="02040503050406030204" pitchFamily="18" charset="0"/>
                      </a:rPr>
                      <m:t>𝑻</m:t>
                    </m:r>
                  </m:oMath>
                </a14:m>
                <a:r>
                  <a:rPr kumimoji="1" lang="zh-CN" altLang="en-US" sz="2800" b="1">
                    <a:solidFill>
                      <a:schemeClr val="accent2"/>
                    </a:solidFill>
                  </a:rPr>
                  <a:t> ，求解过程省略</a:t>
                </a:r>
                <a:endParaRPr kumimoji="1" lang="en-US" altLang="zh-CN" sz="2800" b="1">
                  <a:solidFill>
                    <a:schemeClr val="accent2"/>
                  </a:solidFill>
                </a:endParaRPr>
              </a:p>
              <a:p>
                <a:pPr eaLnBrk="1" hangingPunct="1">
                  <a:lnSpc>
                    <a:spcPct val="110000"/>
                  </a:lnSpc>
                </a:pPr>
                <a:r>
                  <a:rPr kumimoji="1" lang="zh-CN" altLang="en-US" sz="2800" b="1">
                    <a:solidFill>
                      <a:schemeClr val="accent2"/>
                    </a:solidFill>
                  </a:rPr>
                  <a:t>这里只给出结果，当 </a:t>
                </a:r>
                <a14:m>
                  <m:oMath xmlns:m="http://schemas.openxmlformats.org/officeDocument/2006/math">
                    <m:sSub>
                      <m:sSubPr>
                        <m:ctrlPr>
                          <a:rPr kumimoji="1" lang="en-US" altLang="zh-CN" sz="2800" b="1" i="1" smtClean="0">
                            <a:solidFill>
                              <a:schemeClr val="accent2"/>
                            </a:solidFill>
                            <a:latin typeface="Cambria Math" panose="02040503050406030204" pitchFamily="18" charset="0"/>
                          </a:rPr>
                        </m:ctrlPr>
                      </m:sSubPr>
                      <m:e>
                        <m:r>
                          <a:rPr kumimoji="1" lang="en-US" altLang="zh-CN" sz="2800" b="1" i="1" smtClean="0">
                            <a:solidFill>
                              <a:schemeClr val="accent2"/>
                            </a:solidFill>
                            <a:latin typeface="Cambria Math" panose="02040503050406030204" pitchFamily="18" charset="0"/>
                          </a:rPr>
                          <m:t>𝒌</m:t>
                        </m:r>
                      </m:e>
                      <m:sub>
                        <m:r>
                          <a:rPr kumimoji="1" lang="en-US" altLang="zh-CN" sz="2800" b="1" i="1" smtClean="0">
                            <a:solidFill>
                              <a:schemeClr val="accent2"/>
                            </a:solidFill>
                            <a:latin typeface="Cambria Math" panose="02040503050406030204" pitchFamily="18" charset="0"/>
                          </a:rPr>
                          <m:t>𝟐</m:t>
                        </m:r>
                      </m:sub>
                    </m:sSub>
                    <m:r>
                      <a:rPr kumimoji="1" lang="en-US" altLang="zh-CN" sz="2800" b="1" i="1" smtClean="0">
                        <a:solidFill>
                          <a:schemeClr val="accent2"/>
                        </a:solidFill>
                        <a:latin typeface="Cambria Math" panose="02040503050406030204" pitchFamily="18" charset="0"/>
                      </a:rPr>
                      <m:t>𝒂</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𝟏</m:t>
                    </m:r>
                  </m:oMath>
                </a14:m>
                <a:r>
                  <a:rPr kumimoji="1" lang="zh-CN" altLang="en-US" sz="2800" b="1">
                    <a:solidFill>
                      <a:schemeClr val="accent2"/>
                    </a:solidFill>
                  </a:rPr>
                  <a:t> 时，有</a:t>
                </a:r>
              </a:p>
            </p:txBody>
          </p:sp>
        </mc:Choice>
        <mc:Fallback xmlns="">
          <p:sp>
            <p:nvSpPr>
              <p:cNvPr id="29" name="Text Box 2"/>
              <p:cNvSpPr txBox="1">
                <a:spLocks noRot="1" noChangeAspect="1" noMove="1" noResize="1" noEditPoints="1" noAdjustHandles="1" noChangeArrowheads="1" noChangeShapeType="1" noTextEdit="1"/>
              </p:cNvSpPr>
              <p:nvPr/>
            </p:nvSpPr>
            <p:spPr bwMode="auto">
              <a:xfrm>
                <a:off x="358080" y="191294"/>
                <a:ext cx="8534400" cy="1040285"/>
              </a:xfrm>
              <a:prstGeom prst="rect">
                <a:avLst/>
              </a:prstGeom>
              <a:blipFill rotWithShape="0">
                <a:blip r:embed="rId8"/>
                <a:stretch>
                  <a:fillRect l="-1500" t="-7018" b="-994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animEffect transition="in" filter="barn(inVertical)">
                                      <p:cBhvr>
                                        <p:cTn id="7" dur="500"/>
                                        <p:tgtEl>
                                          <p:spTgt spid="1024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88802"/>
                                        </p:tgtEl>
                                        <p:attrNameLst>
                                          <p:attrName>style.visibility</p:attrName>
                                        </p:attrNameLst>
                                      </p:cBhvr>
                                      <p:to>
                                        <p:strVal val="visible"/>
                                      </p:to>
                                    </p:set>
                                    <p:animEffect transition="in" filter="blinds(horizontal)">
                                      <p:cBhvr>
                                        <p:cTn id="18" dur="500"/>
                                        <p:tgtEl>
                                          <p:spTgt spid="58880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88825"/>
                                        </p:tgtEl>
                                        <p:attrNameLst>
                                          <p:attrName>style.visibility</p:attrName>
                                        </p:attrNameLst>
                                      </p:cBhvr>
                                      <p:to>
                                        <p:strVal val="visible"/>
                                      </p:to>
                                    </p:set>
                                    <p:anim calcmode="lin" valueType="num">
                                      <p:cBhvr additive="base">
                                        <p:cTn id="23" dur="500" fill="hold"/>
                                        <p:tgtEl>
                                          <p:spTgt spid="588825"/>
                                        </p:tgtEl>
                                        <p:attrNameLst>
                                          <p:attrName>ppt_x</p:attrName>
                                        </p:attrNameLst>
                                      </p:cBhvr>
                                      <p:tavLst>
                                        <p:tav tm="0">
                                          <p:val>
                                            <p:strVal val="0-#ppt_w/2"/>
                                          </p:val>
                                        </p:tav>
                                        <p:tav tm="100000">
                                          <p:val>
                                            <p:strVal val="#ppt_x"/>
                                          </p:val>
                                        </p:tav>
                                      </p:tavLst>
                                    </p:anim>
                                    <p:anim calcmode="lin" valueType="num">
                                      <p:cBhvr additive="base">
                                        <p:cTn id="24" dur="500" fill="hold"/>
                                        <p:tgtEl>
                                          <p:spTgt spid="58882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0252"/>
                                        </p:tgtEl>
                                        <p:attrNameLst>
                                          <p:attrName>style.visibility</p:attrName>
                                        </p:attrNameLst>
                                      </p:cBhvr>
                                      <p:to>
                                        <p:strVal val="visible"/>
                                      </p:to>
                                    </p:set>
                                    <p:animEffect transition="in" filter="wipe(down)">
                                      <p:cBhvr>
                                        <p:cTn id="29" dur="500"/>
                                        <p:tgtEl>
                                          <p:spTgt spid="10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2" grpId="0" autoUpdateAnimBg="0"/>
      <p:bldP spid="588825" grpId="0" autoUpdateAnimBg="0"/>
      <p:bldP spid="1025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Text Box 2"/>
          <p:cNvSpPr txBox="1">
            <a:spLocks noChangeArrowheads="1"/>
          </p:cNvSpPr>
          <p:nvPr/>
        </p:nvSpPr>
        <p:spPr bwMode="auto">
          <a:xfrm>
            <a:off x="304800" y="182563"/>
            <a:ext cx="3200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a:solidFill>
                  <a:srgbClr val="A50021"/>
                </a:solidFill>
              </a:rPr>
              <a:t>隧道效应</a:t>
            </a:r>
            <a:r>
              <a:rPr kumimoji="1" lang="en-US" altLang="zh-CN" sz="3200" b="1">
                <a:solidFill>
                  <a:srgbClr val="A50021"/>
                </a:solidFill>
              </a:rPr>
              <a:t>:</a:t>
            </a:r>
          </a:p>
        </p:txBody>
      </p:sp>
      <p:graphicFrame>
        <p:nvGraphicFramePr>
          <p:cNvPr id="562179" name="Object 3"/>
          <p:cNvGraphicFramePr>
            <a:graphicFrameLocks noChangeAspect="1"/>
          </p:cNvGraphicFramePr>
          <p:nvPr/>
        </p:nvGraphicFramePr>
        <p:xfrm>
          <a:off x="457200" y="2971800"/>
          <a:ext cx="3505200" cy="2327275"/>
        </p:xfrm>
        <a:graphic>
          <a:graphicData uri="http://schemas.openxmlformats.org/presentationml/2006/ole">
            <mc:AlternateContent xmlns:mc="http://schemas.openxmlformats.org/markup-compatibility/2006">
              <mc:Choice xmlns:v="urn:schemas-microsoft-com:vml" Requires="v">
                <p:oleObj name="文档" r:id="rId2" imgW="2362680" imgH="1838160" progId="Word.Document.8">
                  <p:embed/>
                </p:oleObj>
              </mc:Choice>
              <mc:Fallback>
                <p:oleObj name="文档" r:id="rId2" imgW="2362680" imgH="1838160" progId="Word.Document.8">
                  <p:embed/>
                  <p:pic>
                    <p:nvPicPr>
                      <p:cNvPr id="56217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971800"/>
                        <a:ext cx="3505200" cy="232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533400" y="5257804"/>
            <a:ext cx="3124200" cy="1339851"/>
            <a:chOff x="336" y="3370"/>
            <a:chExt cx="1968" cy="844"/>
          </a:xfrm>
        </p:grpSpPr>
        <p:graphicFrame>
          <p:nvGraphicFramePr>
            <p:cNvPr id="11268" name="Object 5"/>
            <p:cNvGraphicFramePr>
              <a:graphicFrameLocks noChangeAspect="1"/>
            </p:cNvGraphicFramePr>
            <p:nvPr/>
          </p:nvGraphicFramePr>
          <p:xfrm>
            <a:off x="536" y="3911"/>
            <a:ext cx="1410" cy="303"/>
          </p:xfrm>
          <a:graphic>
            <a:graphicData uri="http://schemas.openxmlformats.org/presentationml/2006/ole">
              <mc:AlternateContent xmlns:mc="http://schemas.openxmlformats.org/markup-compatibility/2006">
                <mc:Choice xmlns:v="urn:schemas-microsoft-com:vml" Requires="v">
                  <p:oleObj name="Equation" r:id="rId4" imgW="1180800" imgH="291960" progId="Equation.DSMT4">
                    <p:embed/>
                  </p:oleObj>
                </mc:Choice>
                <mc:Fallback>
                  <p:oleObj name="Equation" r:id="rId4" imgW="1180800" imgH="291960" progId="Equation.DSMT4">
                    <p:embed/>
                    <p:pic>
                      <p:nvPicPr>
                        <p:cNvPr id="11268" name="Object 5"/>
                        <p:cNvPicPr>
                          <a:picLocks noChangeAspect="1" noChangeArrowheads="1"/>
                        </p:cNvPicPr>
                        <p:nvPr/>
                      </p:nvPicPr>
                      <p:blipFill>
                        <a:blip r:embed="rId5"/>
                        <a:srcRect/>
                        <a:stretch>
                          <a:fillRect/>
                        </a:stretch>
                      </p:blipFill>
                      <p:spPr bwMode="auto">
                        <a:xfrm>
                          <a:off x="536" y="3911"/>
                          <a:ext cx="1410" cy="303"/>
                        </a:xfrm>
                        <a:prstGeom prst="rect">
                          <a:avLst/>
                        </a:prstGeom>
                        <a:noFill/>
                        <a:ln>
                          <a:noFill/>
                        </a:ln>
                        <a:effectLst/>
                      </p:spPr>
                    </p:pic>
                  </p:oleObj>
                </mc:Fallback>
              </mc:AlternateContent>
            </a:graphicData>
          </a:graphic>
        </p:graphicFrame>
        <p:sp>
          <p:nvSpPr>
            <p:cNvPr id="11275" name="Text Box 6"/>
            <p:cNvSpPr txBox="1">
              <a:spLocks noChangeArrowheads="1"/>
            </p:cNvSpPr>
            <p:nvPr/>
          </p:nvSpPr>
          <p:spPr bwMode="auto">
            <a:xfrm>
              <a:off x="336" y="3370"/>
              <a:ext cx="196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b="1">
                  <a:solidFill>
                    <a:srgbClr val="009900"/>
                  </a:solidFill>
                  <a:latin typeface="仿宋_GB2312" pitchFamily="49" charset="-122"/>
                  <a:ea typeface="仿宋_GB2312" pitchFamily="49" charset="-122"/>
                </a:rPr>
                <a:t>隧道电流</a:t>
              </a:r>
              <a:r>
                <a:rPr kumimoji="1" lang="en-US" altLang="zh-CN" b="1" i="1">
                  <a:solidFill>
                    <a:srgbClr val="009900"/>
                  </a:solidFill>
                  <a:latin typeface="仿宋_GB2312" pitchFamily="49" charset="-122"/>
                  <a:ea typeface="仿宋_GB2312" pitchFamily="49" charset="-122"/>
                </a:rPr>
                <a:t>I</a:t>
              </a:r>
              <a:r>
                <a:rPr kumimoji="1" lang="zh-CN" altLang="en-US" b="1">
                  <a:solidFill>
                    <a:srgbClr val="009900"/>
                  </a:solidFill>
                  <a:latin typeface="仿宋_GB2312" pitchFamily="49" charset="-122"/>
                  <a:ea typeface="仿宋_GB2312" pitchFamily="49" charset="-122"/>
                </a:rPr>
                <a:t>与样品和</a:t>
              </a:r>
            </a:p>
            <a:p>
              <a:pPr algn="just" eaLnBrk="1" hangingPunct="1"/>
              <a:r>
                <a:rPr kumimoji="1" lang="zh-CN" altLang="en-US" b="1">
                  <a:solidFill>
                    <a:srgbClr val="009900"/>
                  </a:solidFill>
                  <a:latin typeface="仿宋_GB2312" pitchFamily="49" charset="-122"/>
                  <a:ea typeface="仿宋_GB2312" pitchFamily="49" charset="-122"/>
                </a:rPr>
                <a:t>针尖间距离</a:t>
              </a:r>
              <a:r>
                <a:rPr kumimoji="1" lang="en-US" altLang="zh-CN" b="1" i="1">
                  <a:solidFill>
                    <a:srgbClr val="009900"/>
                  </a:solidFill>
                  <a:latin typeface="仿宋_GB2312" pitchFamily="49" charset="-122"/>
                  <a:ea typeface="仿宋_GB2312" pitchFamily="49" charset="-122"/>
                </a:rPr>
                <a:t>S</a:t>
              </a:r>
              <a:r>
                <a:rPr kumimoji="1" lang="zh-CN" altLang="en-US" b="1">
                  <a:solidFill>
                    <a:srgbClr val="009900"/>
                  </a:solidFill>
                  <a:latin typeface="仿宋_GB2312" pitchFamily="49" charset="-122"/>
                  <a:ea typeface="仿宋_GB2312" pitchFamily="49" charset="-122"/>
                </a:rPr>
                <a:t>的关系</a:t>
              </a:r>
            </a:p>
          </p:txBody>
        </p:sp>
      </p:grpSp>
      <p:graphicFrame>
        <p:nvGraphicFramePr>
          <p:cNvPr id="562183" name="Object 7"/>
          <p:cNvGraphicFramePr>
            <a:graphicFrameLocks noChangeAspect="1"/>
          </p:cNvGraphicFramePr>
          <p:nvPr/>
        </p:nvGraphicFramePr>
        <p:xfrm>
          <a:off x="5867400" y="381000"/>
          <a:ext cx="3276600" cy="2438400"/>
        </p:xfrm>
        <a:graphic>
          <a:graphicData uri="http://schemas.openxmlformats.org/presentationml/2006/ole">
            <mc:AlternateContent xmlns:mc="http://schemas.openxmlformats.org/markup-compatibility/2006">
              <mc:Choice xmlns:v="urn:schemas-microsoft-com:vml" Requires="v">
                <p:oleObj name="文档" r:id="rId6" imgW="3290040" imgH="1609200" progId="Word.Document.8">
                  <p:embed/>
                </p:oleObj>
              </mc:Choice>
              <mc:Fallback>
                <p:oleObj name="文档" r:id="rId6" imgW="3290040" imgH="1609200" progId="Word.Document.8">
                  <p:embed/>
                  <p:pic>
                    <p:nvPicPr>
                      <p:cNvPr id="562183" name="Object 7"/>
                      <p:cNvPicPr>
                        <a:picLocks noChangeAspect="1" noChangeArrowheads="1"/>
                      </p:cNvPicPr>
                      <p:nvPr/>
                    </p:nvPicPr>
                    <p:blipFill>
                      <a:blip r:embed="rId7">
                        <a:lum bright="6000"/>
                        <a:extLst>
                          <a:ext uri="{28A0092B-C50C-407E-A947-70E740481C1C}">
                            <a14:useLocalDpi xmlns:a14="http://schemas.microsoft.com/office/drawing/2010/main" val="0"/>
                          </a:ext>
                        </a:extLst>
                      </a:blip>
                      <a:srcRect/>
                      <a:stretch>
                        <a:fillRect/>
                      </a:stretch>
                    </p:blipFill>
                    <p:spPr bwMode="auto">
                      <a:xfrm>
                        <a:off x="5867400" y="381000"/>
                        <a:ext cx="3276600" cy="2438400"/>
                      </a:xfrm>
                      <a:prstGeom prst="rect">
                        <a:avLst/>
                      </a:prstGeom>
                      <a:noFill/>
                      <a:ln>
                        <a:noFill/>
                      </a:ln>
                      <a:effectLst/>
                      <a:extLs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Group 8"/>
          <p:cNvGrpSpPr>
            <a:grpSpLocks/>
          </p:cNvGrpSpPr>
          <p:nvPr/>
        </p:nvGrpSpPr>
        <p:grpSpPr bwMode="auto">
          <a:xfrm>
            <a:off x="4211638" y="3003550"/>
            <a:ext cx="4779962" cy="3776663"/>
            <a:chOff x="2653" y="1892"/>
            <a:chExt cx="3011" cy="2379"/>
          </a:xfrm>
        </p:grpSpPr>
        <p:pic>
          <p:nvPicPr>
            <p:cNvPr id="11273" name="Picture 9" descr="7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1892"/>
              <a:ext cx="2928" cy="1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 Box 10"/>
            <p:cNvSpPr txBox="1">
              <a:spLocks noChangeArrowheads="1"/>
            </p:cNvSpPr>
            <p:nvPr/>
          </p:nvSpPr>
          <p:spPr bwMode="auto">
            <a:xfrm>
              <a:off x="2653" y="3729"/>
              <a:ext cx="3011" cy="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05000"/>
                </a:lnSpc>
              </a:pPr>
              <a:r>
                <a:rPr kumimoji="1" lang="zh-CN" altLang="en-US" b="1">
                  <a:solidFill>
                    <a:srgbClr val="009900"/>
                  </a:solidFill>
                  <a:ea typeface="楷体_GB2312" pitchFamily="49" charset="-122"/>
                </a:rPr>
                <a:t>利用扫描隧道显微镜看到的硅表面</a:t>
              </a:r>
            </a:p>
            <a:p>
              <a:pPr algn="ctr" eaLnBrk="1" hangingPunct="1">
                <a:lnSpc>
                  <a:spcPct val="105000"/>
                </a:lnSpc>
              </a:pPr>
              <a:r>
                <a:rPr kumimoji="1" lang="zh-CN" altLang="en-US" b="1">
                  <a:solidFill>
                    <a:schemeClr val="accent2"/>
                  </a:solidFill>
                </a:rPr>
                <a:t>（ </a:t>
              </a:r>
              <a:r>
                <a:rPr kumimoji="1" lang="en-US" altLang="zh-CN" b="1">
                  <a:solidFill>
                    <a:schemeClr val="accent2"/>
                  </a:solidFill>
                </a:rPr>
                <a:t>7</a:t>
              </a:r>
              <a:r>
                <a:rPr kumimoji="1" lang="en-US" altLang="zh-CN" b="1">
                  <a:solidFill>
                    <a:schemeClr val="accent2"/>
                  </a:solidFill>
                  <a:sym typeface="Symbol" panose="05050102010706020507" pitchFamily="18" charset="2"/>
                </a:rPr>
                <a:t>7 </a:t>
              </a:r>
              <a:r>
                <a:rPr kumimoji="1" lang="zh-CN" altLang="en-US" b="1">
                  <a:solidFill>
                    <a:schemeClr val="accent2"/>
                  </a:solidFill>
                  <a:latin typeface="楷体_GB2312" pitchFamily="49" charset="-122"/>
                  <a:ea typeface="楷体_GB2312" pitchFamily="49" charset="-122"/>
                  <a:sym typeface="Symbol" panose="05050102010706020507" pitchFamily="18" charset="2"/>
                </a:rPr>
                <a:t>重构图象</a:t>
              </a:r>
              <a:r>
                <a:rPr kumimoji="1" lang="zh-CN" altLang="en-US" b="1">
                  <a:solidFill>
                    <a:schemeClr val="accent2"/>
                  </a:solidFill>
                </a:rPr>
                <a:t>）</a:t>
              </a:r>
            </a:p>
          </p:txBody>
        </p:sp>
      </p:grpSp>
      <p:sp>
        <p:nvSpPr>
          <p:cNvPr id="562187" name="Text Box 11"/>
          <p:cNvSpPr txBox="1">
            <a:spLocks noChangeArrowheads="1"/>
          </p:cNvSpPr>
          <p:nvPr/>
        </p:nvSpPr>
        <p:spPr bwMode="auto">
          <a:xfrm>
            <a:off x="288925" y="762000"/>
            <a:ext cx="5578475"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95000"/>
              </a:lnSpc>
            </a:pPr>
            <a:r>
              <a:rPr kumimoji="1" lang="zh-CN" altLang="en-US" sz="2800" b="1">
                <a:solidFill>
                  <a:schemeClr val="accent2"/>
                </a:solidFill>
              </a:rPr>
              <a:t>隧道效应已经被实验完全证实。</a:t>
            </a:r>
            <a:r>
              <a:rPr kumimoji="1" lang="zh-CN" altLang="en-US" sz="2800" b="1">
                <a:solidFill>
                  <a:schemeClr val="accent2"/>
                </a:solidFill>
                <a:sym typeface="Symbol" panose="05050102010706020507" pitchFamily="18" charset="2"/>
              </a:rPr>
              <a:t> </a:t>
            </a:r>
            <a:r>
              <a:rPr kumimoji="1" lang="zh-CN" altLang="en-US" sz="2800" b="1">
                <a:solidFill>
                  <a:schemeClr val="accent2"/>
                </a:solidFill>
              </a:rPr>
              <a:t>粒子从放射性核中放出就是隧道效应的例子。隧道效应的重要应用是</a:t>
            </a:r>
            <a:r>
              <a:rPr kumimoji="1" lang="zh-CN" altLang="en-US" sz="2800" b="1">
                <a:solidFill>
                  <a:srgbClr val="CC3300"/>
                </a:solidFill>
              </a:rPr>
              <a:t>扫描隧道显微镜（</a:t>
            </a:r>
            <a:r>
              <a:rPr kumimoji="1" lang="en-US" altLang="zh-CN" sz="2800" b="1">
                <a:solidFill>
                  <a:srgbClr val="CC3300"/>
                </a:solidFill>
              </a:rPr>
              <a:t>STM</a:t>
            </a:r>
            <a:r>
              <a:rPr kumimoji="1" lang="zh-CN" altLang="en-US" sz="2800" b="1">
                <a:solidFill>
                  <a:srgbClr val="CC3300"/>
                </a:solidFill>
              </a:rPr>
              <a:t>）。</a:t>
            </a:r>
            <a:endParaRPr lang="zh-CN" altLang="en-US">
              <a:solidFill>
                <a:srgbClr val="CC3300"/>
              </a:solidFill>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2178"/>
                                        </p:tgtEl>
                                        <p:attrNameLst>
                                          <p:attrName>style.visibility</p:attrName>
                                        </p:attrNameLst>
                                      </p:cBhvr>
                                      <p:to>
                                        <p:strVal val="visible"/>
                                      </p:to>
                                    </p:set>
                                    <p:animEffect transition="in" filter="blinds(horizontal)">
                                      <p:cBhvr>
                                        <p:cTn id="7" dur="500"/>
                                        <p:tgtEl>
                                          <p:spTgt spid="56217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62183"/>
                                        </p:tgtEl>
                                        <p:attrNameLst>
                                          <p:attrName>style.visibility</p:attrName>
                                        </p:attrNameLst>
                                      </p:cBhvr>
                                      <p:to>
                                        <p:strVal val="visible"/>
                                      </p:to>
                                    </p:set>
                                    <p:animEffect transition="in" filter="wipe(left)">
                                      <p:cBhvr>
                                        <p:cTn id="11" dur="500"/>
                                        <p:tgtEl>
                                          <p:spTgt spid="56218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2187"/>
                                        </p:tgtEl>
                                        <p:attrNameLst>
                                          <p:attrName>style.visibility</p:attrName>
                                        </p:attrNameLst>
                                      </p:cBhvr>
                                      <p:to>
                                        <p:strVal val="visible"/>
                                      </p:to>
                                    </p:set>
                                    <p:animEffect transition="in" filter="wipe(left)">
                                      <p:cBhvr>
                                        <p:cTn id="16" dur="500"/>
                                        <p:tgtEl>
                                          <p:spTgt spid="56218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562179"/>
                                        </p:tgtEl>
                                        <p:attrNameLst>
                                          <p:attrName>style.visibility</p:attrName>
                                        </p:attrNameLst>
                                      </p:cBhvr>
                                      <p:to>
                                        <p:strVal val="visible"/>
                                      </p:to>
                                    </p:set>
                                    <p:anim calcmode="lin" valueType="num">
                                      <p:cBhvr additive="base">
                                        <p:cTn id="21" dur="500" fill="hold"/>
                                        <p:tgtEl>
                                          <p:spTgt spid="562179"/>
                                        </p:tgtEl>
                                        <p:attrNameLst>
                                          <p:attrName>ppt_x</p:attrName>
                                        </p:attrNameLst>
                                      </p:cBhvr>
                                      <p:tavLst>
                                        <p:tav tm="0">
                                          <p:val>
                                            <p:strVal val="0-#ppt_w/2"/>
                                          </p:val>
                                        </p:tav>
                                        <p:tav tm="100000">
                                          <p:val>
                                            <p:strVal val="#ppt_x"/>
                                          </p:val>
                                        </p:tav>
                                      </p:tavLst>
                                    </p:anim>
                                    <p:anim calcmode="lin" valueType="num">
                                      <p:cBhvr additive="base">
                                        <p:cTn id="22" dur="500" fill="hold"/>
                                        <p:tgtEl>
                                          <p:spTgt spid="562179"/>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fill="hold"/>
                                        <p:tgtEl>
                                          <p:spTgt spid="3"/>
                                        </p:tgtEl>
                                        <p:attrNameLst>
                                          <p:attrName>ppt_x</p:attrName>
                                        </p:attrNameLst>
                                      </p:cBhvr>
                                      <p:tavLst>
                                        <p:tav tm="0">
                                          <p:val>
                                            <p:strVal val="1+#ppt_w/2"/>
                                          </p:val>
                                        </p:tav>
                                        <p:tav tm="100000">
                                          <p:val>
                                            <p:strVal val="#ppt_x"/>
                                          </p:val>
                                        </p:tav>
                                      </p:tavLst>
                                    </p:anim>
                                    <p:anim calcmode="lin" valueType="num">
                                      <p:cBhvr additive="base">
                                        <p:cTn id="3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autoUpdateAnimBg="0"/>
      <p:bldP spid="562187"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04" name="Picture 4" descr="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549275"/>
            <a:ext cx="4495800" cy="25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05" name="Text Box 5"/>
          <p:cNvSpPr txBox="1">
            <a:spLocks noChangeArrowheads="1"/>
          </p:cNvSpPr>
          <p:nvPr/>
        </p:nvSpPr>
        <p:spPr bwMode="auto">
          <a:xfrm>
            <a:off x="755650" y="1557338"/>
            <a:ext cx="21066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a:solidFill>
                  <a:srgbClr val="A50021"/>
                </a:solidFill>
              </a:rPr>
              <a:t>原子操纵</a:t>
            </a:r>
          </a:p>
        </p:txBody>
      </p:sp>
      <p:sp>
        <p:nvSpPr>
          <p:cNvPr id="563208" name="Rectangle 8"/>
          <p:cNvSpPr>
            <a:spLocks noChangeArrowheads="1"/>
          </p:cNvSpPr>
          <p:nvPr/>
        </p:nvSpPr>
        <p:spPr bwMode="auto">
          <a:xfrm>
            <a:off x="468313" y="3429000"/>
            <a:ext cx="76962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latin typeface="楷体_GB2312" pitchFamily="49" charset="-122"/>
                <a:ea typeface="楷体_GB2312" pitchFamily="49" charset="-122"/>
              </a:rPr>
              <a:t>1994</a:t>
            </a:r>
            <a:r>
              <a:rPr kumimoji="1" lang="zh-CN" altLang="en-US" sz="2800" b="1">
                <a:solidFill>
                  <a:schemeClr val="accent2"/>
                </a:solidFill>
                <a:latin typeface="楷体_GB2312" pitchFamily="49" charset="-122"/>
                <a:ea typeface="楷体_GB2312" pitchFamily="49" charset="-122"/>
              </a:rPr>
              <a:t>年初，中国科学院真空物理实验室的研究人员成功地利用一种新的表面原子操纵方法，通过</a:t>
            </a:r>
            <a:r>
              <a:rPr kumimoji="1" lang="en-US" altLang="zh-CN" sz="2800" b="1">
                <a:solidFill>
                  <a:schemeClr val="accent2"/>
                </a:solidFill>
                <a:latin typeface="楷体_GB2312" pitchFamily="49" charset="-122"/>
                <a:ea typeface="楷体_GB2312" pitchFamily="49" charset="-122"/>
              </a:rPr>
              <a:t>STM</a:t>
            </a:r>
            <a:r>
              <a:rPr kumimoji="1" lang="zh-CN" altLang="en-US" sz="2800" b="1">
                <a:solidFill>
                  <a:schemeClr val="accent2"/>
                </a:solidFill>
                <a:latin typeface="楷体_GB2312" pitchFamily="49" charset="-122"/>
                <a:ea typeface="楷体_GB2312" pitchFamily="49" charset="-122"/>
              </a:rPr>
              <a:t>在硅单晶表面上直接提走硅原子，形成平均宽度为</a:t>
            </a:r>
            <a:r>
              <a:rPr kumimoji="1" lang="en-US" altLang="zh-CN" sz="2800" b="1">
                <a:solidFill>
                  <a:schemeClr val="accent2"/>
                </a:solidFill>
                <a:latin typeface="楷体_GB2312" pitchFamily="49" charset="-122"/>
                <a:ea typeface="楷体_GB2312" pitchFamily="49" charset="-122"/>
              </a:rPr>
              <a:t>2</a:t>
            </a:r>
            <a:r>
              <a:rPr kumimoji="1" lang="zh-CN" altLang="en-US" sz="2800" b="1">
                <a:solidFill>
                  <a:schemeClr val="accent2"/>
                </a:solidFill>
                <a:latin typeface="楷体_GB2312" pitchFamily="49" charset="-122"/>
                <a:ea typeface="楷体_GB2312" pitchFamily="49" charset="-122"/>
              </a:rPr>
              <a:t>纳米</a:t>
            </a:r>
            <a:r>
              <a:rPr kumimoji="1" lang="en-US" altLang="zh-CN" sz="2800" b="1">
                <a:solidFill>
                  <a:schemeClr val="accent2"/>
                </a:solidFill>
                <a:latin typeface="楷体_GB2312" pitchFamily="49" charset="-122"/>
                <a:ea typeface="楷体_GB2312" pitchFamily="49" charset="-122"/>
              </a:rPr>
              <a:t>(3</a:t>
            </a:r>
            <a:r>
              <a:rPr kumimoji="1" lang="zh-CN" altLang="en-US" sz="2800" b="1">
                <a:solidFill>
                  <a:schemeClr val="accent2"/>
                </a:solidFill>
                <a:latin typeface="楷体_GB2312" pitchFamily="49" charset="-122"/>
                <a:ea typeface="楷体_GB2312" pitchFamily="49" charset="-122"/>
              </a:rPr>
              <a:t>至</a:t>
            </a:r>
            <a:r>
              <a:rPr kumimoji="1" lang="en-US" altLang="zh-CN" sz="2800" b="1">
                <a:solidFill>
                  <a:schemeClr val="accent2"/>
                </a:solidFill>
                <a:latin typeface="楷体_GB2312" pitchFamily="49" charset="-122"/>
                <a:ea typeface="楷体_GB2312" pitchFamily="49" charset="-122"/>
              </a:rPr>
              <a:t>4</a:t>
            </a:r>
            <a:r>
              <a:rPr kumimoji="1" lang="zh-CN" altLang="en-US" sz="2800" b="1">
                <a:solidFill>
                  <a:schemeClr val="accent2"/>
                </a:solidFill>
                <a:latin typeface="楷体_GB2312" pitchFamily="49" charset="-122"/>
                <a:ea typeface="楷体_GB2312" pitchFamily="49" charset="-122"/>
              </a:rPr>
              <a:t>个原子</a:t>
            </a:r>
            <a:r>
              <a:rPr kumimoji="1" lang="en-US" altLang="zh-CN" sz="2800" b="1">
                <a:solidFill>
                  <a:schemeClr val="accent2"/>
                </a:solidFill>
                <a:latin typeface="楷体_GB2312" pitchFamily="49" charset="-122"/>
                <a:ea typeface="楷体_GB2312" pitchFamily="49" charset="-122"/>
              </a:rPr>
              <a:t>)</a:t>
            </a:r>
            <a:r>
              <a:rPr kumimoji="1" lang="zh-CN" altLang="en-US" sz="2800" b="1">
                <a:solidFill>
                  <a:schemeClr val="accent2"/>
                </a:solidFill>
                <a:latin typeface="楷体_GB2312" pitchFamily="49" charset="-122"/>
                <a:ea typeface="楷体_GB2312" pitchFamily="49" charset="-122"/>
              </a:rPr>
              <a:t>的线条。从</a:t>
            </a:r>
            <a:r>
              <a:rPr kumimoji="1" lang="en-US" altLang="zh-CN" sz="2800" b="1">
                <a:solidFill>
                  <a:schemeClr val="accent2"/>
                </a:solidFill>
                <a:latin typeface="楷体_GB2312" pitchFamily="49" charset="-122"/>
                <a:ea typeface="楷体_GB2312" pitchFamily="49" charset="-122"/>
              </a:rPr>
              <a:t>STM</a:t>
            </a:r>
            <a:r>
              <a:rPr kumimoji="1" lang="zh-CN" altLang="en-US" sz="2800" b="1">
                <a:solidFill>
                  <a:schemeClr val="accent2"/>
                </a:solidFill>
                <a:latin typeface="楷体_GB2312" pitchFamily="49" charset="-122"/>
                <a:ea typeface="楷体_GB2312" pitchFamily="49" charset="-122"/>
              </a:rPr>
              <a:t>获得的照片上可以清晰地看到由这些线条形成的</a:t>
            </a:r>
            <a:r>
              <a:rPr kumimoji="1" lang="zh-CN" altLang="en-US" sz="2800" b="1">
                <a:solidFill>
                  <a:schemeClr val="accent2"/>
                </a:solidFill>
                <a:ea typeface="楷体_GB2312" pitchFamily="49" charset="-122"/>
              </a:rPr>
              <a:t>“</a:t>
            </a:r>
            <a:r>
              <a:rPr kumimoji="1" lang="en-US" altLang="zh-CN" sz="2800" b="1">
                <a:solidFill>
                  <a:schemeClr val="accent2"/>
                </a:solidFill>
                <a:latin typeface="楷体_GB2312" pitchFamily="49" charset="-122"/>
                <a:ea typeface="楷体_GB2312" pitchFamily="49" charset="-122"/>
              </a:rPr>
              <a:t>100</a:t>
            </a:r>
            <a:r>
              <a:rPr kumimoji="1" lang="en-US" altLang="zh-CN" sz="2800" b="1">
                <a:solidFill>
                  <a:schemeClr val="accent2"/>
                </a:solidFill>
                <a:ea typeface="楷体_GB2312" pitchFamily="49" charset="-122"/>
              </a:rPr>
              <a:t>”</a:t>
            </a:r>
            <a:r>
              <a:rPr kumimoji="1" lang="zh-CN" altLang="en-US" sz="2800" b="1">
                <a:solidFill>
                  <a:schemeClr val="accent2"/>
                </a:solidFill>
                <a:latin typeface="楷体_GB2312" pitchFamily="49" charset="-122"/>
                <a:ea typeface="楷体_GB2312" pitchFamily="49" charset="-122"/>
              </a:rPr>
              <a:t>字样和硅原子晶格整齐排列的背景。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wipe(left)">
                                      <p:cBhvr>
                                        <p:cTn id="7" dur="500"/>
                                        <p:tgtEl>
                                          <p:spTgt spid="563205"/>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563204"/>
                                        </p:tgtEl>
                                        <p:attrNameLst>
                                          <p:attrName>style.visibility</p:attrName>
                                        </p:attrNameLst>
                                      </p:cBhvr>
                                      <p:to>
                                        <p:strVal val="visible"/>
                                      </p:to>
                                    </p:set>
                                    <p:anim calcmode="lin" valueType="num">
                                      <p:cBhvr additive="base">
                                        <p:cTn id="11" dur="500" fill="hold"/>
                                        <p:tgtEl>
                                          <p:spTgt spid="563204"/>
                                        </p:tgtEl>
                                        <p:attrNameLst>
                                          <p:attrName>ppt_x</p:attrName>
                                        </p:attrNameLst>
                                      </p:cBhvr>
                                      <p:tavLst>
                                        <p:tav tm="0">
                                          <p:val>
                                            <p:strVal val="1+#ppt_w/2"/>
                                          </p:val>
                                        </p:tav>
                                        <p:tav tm="100000">
                                          <p:val>
                                            <p:strVal val="#ppt_x"/>
                                          </p:val>
                                        </p:tav>
                                      </p:tavLst>
                                    </p:anim>
                                    <p:anim calcmode="lin" valueType="num">
                                      <p:cBhvr additive="base">
                                        <p:cTn id="12" dur="500" fill="hold"/>
                                        <p:tgtEl>
                                          <p:spTgt spid="56320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63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utoUpdateAnimBg="0"/>
      <p:bldP spid="56320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2896" name="Object 1024"/>
          <p:cNvGraphicFramePr>
            <a:graphicFrameLocks noChangeAspect="1"/>
          </p:cNvGraphicFramePr>
          <p:nvPr/>
        </p:nvGraphicFramePr>
        <p:xfrm>
          <a:off x="323850" y="1412875"/>
          <a:ext cx="5181600" cy="3841750"/>
        </p:xfrm>
        <a:graphic>
          <a:graphicData uri="http://schemas.openxmlformats.org/presentationml/2006/ole">
            <mc:AlternateContent xmlns:mc="http://schemas.openxmlformats.org/markup-compatibility/2006">
              <mc:Choice xmlns:v="urn:schemas-microsoft-com:vml" Requires="v">
                <p:oleObj name="文档" r:id="rId2" imgW="2642400" imgH="1610280" progId="Word.Document.8">
                  <p:embed/>
                </p:oleObj>
              </mc:Choice>
              <mc:Fallback>
                <p:oleObj name="文档" r:id="rId2" imgW="2642400" imgH="1610280" progId="Word.Document.8">
                  <p:embed/>
                  <p:pic>
                    <p:nvPicPr>
                      <p:cNvPr id="592896"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12875"/>
                        <a:ext cx="5181600" cy="384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7541" name="Text Box 1029"/>
          <p:cNvSpPr txBox="1">
            <a:spLocks noChangeArrowheads="1"/>
          </p:cNvSpPr>
          <p:nvPr/>
        </p:nvSpPr>
        <p:spPr bwMode="auto">
          <a:xfrm>
            <a:off x="5591175" y="1995488"/>
            <a:ext cx="3200400" cy="2529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pPr>
            <a:r>
              <a:rPr kumimoji="1" lang="en-US" altLang="zh-CN" b="1">
                <a:solidFill>
                  <a:schemeClr val="accent2"/>
                </a:solidFill>
              </a:rPr>
              <a:t>1993</a:t>
            </a:r>
            <a:r>
              <a:rPr kumimoji="1" lang="zh-CN" altLang="en-US" b="1">
                <a:solidFill>
                  <a:schemeClr val="accent2"/>
                </a:solidFill>
              </a:rPr>
              <a:t>年</a:t>
            </a:r>
            <a:r>
              <a:rPr kumimoji="1" lang="en-US" altLang="zh-CN" b="1">
                <a:solidFill>
                  <a:schemeClr val="accent2"/>
                </a:solidFill>
              </a:rPr>
              <a:t>,</a:t>
            </a:r>
            <a:r>
              <a:rPr kumimoji="1" lang="zh-CN" altLang="en-US" b="1">
                <a:solidFill>
                  <a:schemeClr val="accent2"/>
                </a:solidFill>
              </a:rPr>
              <a:t>科罗米等在铜表面用扫描隧道显微镜针尖的操作</a:t>
            </a:r>
            <a:r>
              <a:rPr kumimoji="1" lang="en-US" altLang="zh-CN" b="1">
                <a:solidFill>
                  <a:schemeClr val="accent2"/>
                </a:solidFill>
              </a:rPr>
              <a:t>, </a:t>
            </a:r>
            <a:r>
              <a:rPr kumimoji="1" lang="zh-CN" altLang="en-US" b="1">
                <a:solidFill>
                  <a:schemeClr val="accent2"/>
                </a:solidFill>
              </a:rPr>
              <a:t>移动</a:t>
            </a:r>
            <a:r>
              <a:rPr kumimoji="1" lang="en-US" altLang="zh-CN" b="1">
                <a:solidFill>
                  <a:schemeClr val="accent2"/>
                </a:solidFill>
                <a:latin typeface="宋体" panose="02010600030101010101" pitchFamily="2" charset="-122"/>
              </a:rPr>
              <a:t>48</a:t>
            </a:r>
            <a:r>
              <a:rPr kumimoji="1" lang="zh-CN" altLang="en-US" b="1">
                <a:solidFill>
                  <a:schemeClr val="accent2"/>
                </a:solidFill>
                <a:latin typeface="宋体" panose="02010600030101010101" pitchFamily="2" charset="-122"/>
              </a:rPr>
              <a:t>个</a:t>
            </a:r>
            <a:r>
              <a:rPr kumimoji="1" lang="en-US" altLang="zh-CN" b="1" i="1">
                <a:solidFill>
                  <a:schemeClr val="accent2"/>
                </a:solidFill>
              </a:rPr>
              <a:t>F</a:t>
            </a:r>
            <a:r>
              <a:rPr kumimoji="1" lang="en-US" altLang="zh-CN" b="1">
                <a:solidFill>
                  <a:schemeClr val="accent2"/>
                </a:solidFill>
              </a:rPr>
              <a:t>e</a:t>
            </a:r>
            <a:r>
              <a:rPr kumimoji="1" lang="zh-CN" altLang="en-US" b="1">
                <a:solidFill>
                  <a:schemeClr val="accent2"/>
                </a:solidFill>
                <a:latin typeface="宋体" panose="02010600030101010101" pitchFamily="2" charset="-122"/>
              </a:rPr>
              <a:t>原子</a:t>
            </a:r>
            <a:r>
              <a:rPr kumimoji="1" lang="zh-CN" altLang="en-US" b="1">
                <a:solidFill>
                  <a:schemeClr val="accent2"/>
                </a:solidFill>
              </a:rPr>
              <a:t>组</a:t>
            </a:r>
            <a:r>
              <a:rPr kumimoji="1" lang="zh-CN" altLang="en-US" b="1">
                <a:solidFill>
                  <a:schemeClr val="accent2"/>
                </a:solidFill>
                <a:latin typeface="宋体" panose="02010600030101010101" pitchFamily="2" charset="-122"/>
              </a:rPr>
              <a:t>成</a:t>
            </a:r>
            <a:r>
              <a:rPr kumimoji="1" lang="zh-CN" altLang="en-US" b="1">
                <a:solidFill>
                  <a:schemeClr val="accent2"/>
                </a:solidFill>
              </a:rPr>
              <a:t>“</a:t>
            </a:r>
            <a:r>
              <a:rPr kumimoji="1" lang="zh-CN" altLang="en-US" b="1">
                <a:solidFill>
                  <a:srgbClr val="CC3300"/>
                </a:solidFill>
                <a:latin typeface="宋体" panose="02010600030101010101" pitchFamily="2" charset="-122"/>
              </a:rPr>
              <a:t>量子围栏</a:t>
            </a:r>
            <a:r>
              <a:rPr kumimoji="1" lang="zh-CN" altLang="en-US" b="1">
                <a:solidFill>
                  <a:schemeClr val="accent2"/>
                </a:solidFill>
              </a:rPr>
              <a:t>”</a:t>
            </a:r>
            <a:r>
              <a:rPr kumimoji="1" lang="zh-CN" altLang="en-US" b="1">
                <a:solidFill>
                  <a:schemeClr val="accent2"/>
                </a:solidFill>
                <a:latin typeface="宋体" panose="02010600030101010101" pitchFamily="2" charset="-122"/>
              </a:rPr>
              <a:t>，围栏中的电子形成驻波。</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592896"/>
                                        </p:tgtEl>
                                        <p:attrNameLst>
                                          <p:attrName>style.visibility</p:attrName>
                                        </p:attrNameLst>
                                      </p:cBhvr>
                                      <p:to>
                                        <p:strVal val="visible"/>
                                      </p:to>
                                    </p:set>
                                    <p:anim calcmode="lin" valueType="num">
                                      <p:cBhvr additive="base">
                                        <p:cTn id="7" dur="500" fill="hold"/>
                                        <p:tgtEl>
                                          <p:spTgt spid="592896"/>
                                        </p:tgtEl>
                                        <p:attrNameLst>
                                          <p:attrName>ppt_x</p:attrName>
                                        </p:attrNameLst>
                                      </p:cBhvr>
                                      <p:tavLst>
                                        <p:tav tm="0">
                                          <p:val>
                                            <p:strVal val="0-#ppt_w/2"/>
                                          </p:val>
                                        </p:tav>
                                        <p:tav tm="100000">
                                          <p:val>
                                            <p:strVal val="#ppt_x"/>
                                          </p:val>
                                        </p:tav>
                                      </p:tavLst>
                                    </p:anim>
                                    <p:anim calcmode="lin" valueType="num">
                                      <p:cBhvr additive="base">
                                        <p:cTn id="8" dur="500" fill="hold"/>
                                        <p:tgtEl>
                                          <p:spTgt spid="59289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77541"/>
                                        </p:tgtEl>
                                        <p:attrNameLst>
                                          <p:attrName>style.visibility</p:attrName>
                                        </p:attrNameLst>
                                      </p:cBhvr>
                                      <p:to>
                                        <p:strVal val="visible"/>
                                      </p:to>
                                    </p:set>
                                    <p:animEffect transition="in" filter="wipe(left)">
                                      <p:cBhvr>
                                        <p:cTn id="12" dur="500"/>
                                        <p:tgtEl>
                                          <p:spTgt spid="577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单个氙原子(尺度为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908050"/>
            <a:ext cx="5688013" cy="330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3"/>
          <p:cNvSpPr>
            <a:spLocks noChangeArrowheads="1"/>
          </p:cNvSpPr>
          <p:nvPr/>
        </p:nvSpPr>
        <p:spPr bwMode="auto">
          <a:xfrm>
            <a:off x="1143000" y="4595813"/>
            <a:ext cx="7510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latin typeface="楷体_GB2312" pitchFamily="49" charset="-122"/>
                <a:ea typeface="楷体_GB2312" pitchFamily="49" charset="-122"/>
              </a:rPr>
              <a:t>单个氙原子</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尺度为</a:t>
            </a:r>
            <a:r>
              <a:rPr kumimoji="1" lang="en-US" altLang="zh-CN" sz="2800" b="1">
                <a:latin typeface="楷体_GB2312" pitchFamily="49" charset="-122"/>
                <a:ea typeface="楷体_GB2312" pitchFamily="49" charset="-122"/>
              </a:rPr>
              <a:t>0.1</a:t>
            </a:r>
            <a:r>
              <a:rPr kumimoji="1" lang="zh-CN" altLang="en-US" sz="2800" b="1">
                <a:latin typeface="楷体_GB2312" pitchFamily="49" charset="-122"/>
                <a:ea typeface="楷体_GB2312" pitchFamily="49" charset="-122"/>
              </a:rPr>
              <a:t>纳米</a:t>
            </a:r>
            <a:r>
              <a:rPr kumimoji="1" lang="en-US" altLang="zh-CN" sz="2800" b="1">
                <a:latin typeface="楷体_GB2312" pitchFamily="49" charset="-122"/>
                <a:ea typeface="楷体_GB2312" pitchFamily="49" charset="-122"/>
              </a:rPr>
              <a:t>)</a:t>
            </a:r>
            <a:r>
              <a:rPr kumimoji="1" lang="zh-CN" altLang="en-US" sz="2800" b="1">
                <a:latin typeface="楷体_GB2312" pitchFamily="49" charset="-122"/>
                <a:ea typeface="楷体_GB2312" pitchFamily="49" charset="-122"/>
              </a:rPr>
              <a:t>已被排列成了一列</a:t>
            </a:r>
          </a:p>
        </p:txBody>
      </p:sp>
    </p:spTree>
  </p:cSld>
  <p:clrMapOvr>
    <a:masterClrMapping/>
  </p:clrMapOvr>
  <p:transition>
    <p:zoom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3" descr="吸附在铂单晶表面上的碘原子3×3阵列STM图象"/>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692150"/>
            <a:ext cx="4824413"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Rectangle 5"/>
          <p:cNvSpPr>
            <a:spLocks noChangeArrowheads="1"/>
          </p:cNvSpPr>
          <p:nvPr/>
        </p:nvSpPr>
        <p:spPr bwMode="auto">
          <a:xfrm>
            <a:off x="2195513" y="4076700"/>
            <a:ext cx="46085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latin typeface="楷体_GB2312" pitchFamily="49" charset="-122"/>
                <a:ea typeface="楷体_GB2312" pitchFamily="49" charset="-122"/>
              </a:rPr>
              <a:t>吸附在铂单晶表面上的碘原子</a:t>
            </a:r>
            <a:r>
              <a:rPr kumimoji="1" lang="en-US" altLang="zh-CN" sz="2800" b="1">
                <a:solidFill>
                  <a:schemeClr val="accent2"/>
                </a:solidFill>
                <a:latin typeface="楷体_GB2312" pitchFamily="49" charset="-122"/>
                <a:ea typeface="楷体_GB2312" pitchFamily="49" charset="-122"/>
              </a:rPr>
              <a:t>3×3</a:t>
            </a:r>
            <a:r>
              <a:rPr kumimoji="1" lang="zh-CN" altLang="en-US" sz="2800" b="1">
                <a:solidFill>
                  <a:schemeClr val="accent2"/>
                </a:solidFill>
                <a:latin typeface="楷体_GB2312" pitchFamily="49" charset="-122"/>
                <a:ea typeface="楷体_GB2312" pitchFamily="49" charset="-122"/>
              </a:rPr>
              <a:t>阵列</a:t>
            </a:r>
            <a:r>
              <a:rPr kumimoji="1" lang="en-US" altLang="zh-CN" sz="2800" b="1">
                <a:solidFill>
                  <a:schemeClr val="accent2"/>
                </a:solidFill>
                <a:latin typeface="楷体_GB2312" pitchFamily="49" charset="-122"/>
                <a:ea typeface="楷体_GB2312" pitchFamily="49" charset="-122"/>
              </a:rPr>
              <a:t>STM</a:t>
            </a:r>
            <a:r>
              <a:rPr kumimoji="1" lang="zh-CN" altLang="en-US" sz="2800" b="1">
                <a:solidFill>
                  <a:schemeClr val="accent2"/>
                </a:solidFill>
                <a:latin typeface="楷体_GB2312" pitchFamily="49" charset="-122"/>
                <a:ea typeface="楷体_GB2312" pitchFamily="49" charset="-122"/>
              </a:rPr>
              <a:t>图象</a:t>
            </a: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ChangeArrowheads="1"/>
          </p:cNvSpPr>
          <p:nvPr/>
        </p:nvSpPr>
        <p:spPr bwMode="auto">
          <a:xfrm>
            <a:off x="1043608" y="2267531"/>
            <a:ext cx="66688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rgbClr val="C00000"/>
                </a:solidFill>
              </a:rPr>
              <a:t>§</a:t>
            </a:r>
            <a:r>
              <a:rPr lang="en-US" altLang="zh-CN" sz="3200">
                <a:solidFill>
                  <a:srgbClr val="C00000"/>
                </a:solidFill>
              </a:rPr>
              <a:t> </a:t>
            </a:r>
            <a:r>
              <a:rPr lang="en-US" altLang="zh-CN" sz="3200" b="1">
                <a:solidFill>
                  <a:srgbClr val="C00000"/>
                </a:solidFill>
              </a:rPr>
              <a:t>3.2.1  </a:t>
            </a:r>
            <a:r>
              <a:rPr lang="zh-CN" altLang="en-US" sz="3200" b="1">
                <a:solidFill>
                  <a:srgbClr val="C00000"/>
                </a:solidFill>
              </a:rPr>
              <a:t>一维无限深方势阱中的粒子</a:t>
            </a:r>
          </a:p>
        </p:txBody>
      </p:sp>
      <p:sp>
        <p:nvSpPr>
          <p:cNvPr id="548868" name="Rectangle 4"/>
          <p:cNvSpPr>
            <a:spLocks noChangeArrowheads="1"/>
          </p:cNvSpPr>
          <p:nvPr/>
        </p:nvSpPr>
        <p:spPr bwMode="auto">
          <a:xfrm>
            <a:off x="1064246" y="3339093"/>
            <a:ext cx="33730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rgbClr val="C00000"/>
                </a:solidFill>
              </a:rPr>
              <a:t>§</a:t>
            </a:r>
            <a:r>
              <a:rPr lang="en-US" altLang="zh-CN" sz="3200">
                <a:solidFill>
                  <a:srgbClr val="C00000"/>
                </a:solidFill>
              </a:rPr>
              <a:t> </a:t>
            </a:r>
            <a:r>
              <a:rPr lang="en-US" altLang="zh-CN" sz="3200" b="1">
                <a:solidFill>
                  <a:srgbClr val="C00000"/>
                </a:solidFill>
              </a:rPr>
              <a:t>3.2.2  </a:t>
            </a:r>
            <a:r>
              <a:rPr lang="zh-CN" altLang="en-US" sz="3200" b="1">
                <a:solidFill>
                  <a:srgbClr val="C00000"/>
                </a:solidFill>
              </a:rPr>
              <a:t>势垒贯穿</a:t>
            </a:r>
          </a:p>
        </p:txBody>
      </p:sp>
      <p:sp>
        <p:nvSpPr>
          <p:cNvPr id="548869" name="Rectangle 5"/>
          <p:cNvSpPr>
            <a:spLocks noChangeArrowheads="1"/>
          </p:cNvSpPr>
          <p:nvPr/>
        </p:nvSpPr>
        <p:spPr bwMode="auto">
          <a:xfrm>
            <a:off x="1115046" y="4356681"/>
            <a:ext cx="337303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rgbClr val="C00000"/>
                </a:solidFill>
              </a:rPr>
              <a:t>§</a:t>
            </a:r>
            <a:r>
              <a:rPr lang="en-US" altLang="zh-CN" sz="3200">
                <a:solidFill>
                  <a:srgbClr val="C00000"/>
                </a:solidFill>
              </a:rPr>
              <a:t> </a:t>
            </a:r>
            <a:r>
              <a:rPr lang="en-US" altLang="zh-CN" sz="3200" b="1">
                <a:solidFill>
                  <a:srgbClr val="C00000"/>
                </a:solidFill>
              </a:rPr>
              <a:t>3.2.3  </a:t>
            </a:r>
            <a:r>
              <a:rPr lang="zh-CN" altLang="en-US" sz="3200" b="1">
                <a:solidFill>
                  <a:srgbClr val="C00000"/>
                </a:solidFill>
              </a:rPr>
              <a:t>简谐振子</a:t>
            </a:r>
          </a:p>
        </p:txBody>
      </p:sp>
      <p:sp>
        <p:nvSpPr>
          <p:cNvPr id="548870" name="Rectangle 6"/>
          <p:cNvSpPr>
            <a:spLocks noChangeArrowheads="1"/>
          </p:cNvSpPr>
          <p:nvPr/>
        </p:nvSpPr>
        <p:spPr bwMode="auto">
          <a:xfrm>
            <a:off x="0" y="1196752"/>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标题 1"/>
          <p:cNvSpPr>
            <a:spLocks noGrp="1"/>
          </p:cNvSpPr>
          <p:nvPr>
            <p:ph type="title"/>
          </p:nvPr>
        </p:nvSpPr>
        <p:spPr>
          <a:xfrm>
            <a:off x="685800" y="188640"/>
            <a:ext cx="7772400" cy="709714"/>
          </a:xfrm>
        </p:spPr>
        <p:txBody>
          <a:bodyPr/>
          <a:lstStyle/>
          <a:p>
            <a:pPr lvl="0"/>
            <a:r>
              <a:rPr lang="en-US" altLang="zh-CN" sz="3600" b="1" kern="1200">
                <a:solidFill>
                  <a:srgbClr val="A5002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a:t>
            </a:r>
            <a:r>
              <a:rPr kumimoji="0" lang="en-US" altLang="zh-CN" sz="3600" b="1" kern="1200">
                <a:solidFill>
                  <a:srgbClr val="A5002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3.2 </a:t>
            </a:r>
            <a:r>
              <a:rPr kumimoji="0" lang="zh-CN" altLang="en-US" sz="3600" b="1" kern="1200">
                <a:solidFill>
                  <a:srgbClr val="A50021"/>
                </a:solidFill>
                <a:effectLst>
                  <a:outerShdw blurRad="38100" dist="38100" dir="2700000" algn="tl">
                    <a:srgbClr val="000000">
                      <a:alpha val="43137"/>
                    </a:srgbClr>
                  </a:outerShdw>
                </a:effectLst>
                <a:latin typeface="Times New Roman" panose="02020603050405020304" pitchFamily="18" charset="0"/>
                <a:ea typeface="宋体" panose="02010600030101010101" pitchFamily="2" charset="-122"/>
                <a:cs typeface="+mn-cs"/>
              </a:rPr>
              <a:t>一维势场中的粒子</a:t>
            </a:r>
            <a:endParaRPr lang="zh-CN" altLang="en-US">
              <a:effectLst>
                <a:outerShdw blurRad="38100" dist="38100" dir="2700000" algn="tl">
                  <a:srgbClr val="000000">
                    <a:alpha val="43137"/>
                  </a:srgbClr>
                </a:outerShdw>
              </a:effectLst>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withEffect">
                                  <p:stCondLst>
                                    <p:cond delay="0"/>
                                  </p:stCondLst>
                                  <p:childTnLst>
                                    <p:set>
                                      <p:cBhvr>
                                        <p:cTn id="6" dur="1" fill="hold">
                                          <p:stCondLst>
                                            <p:cond delay="0"/>
                                          </p:stCondLst>
                                        </p:cTn>
                                        <p:tgtEl>
                                          <p:spTgt spid="548870"/>
                                        </p:tgtEl>
                                        <p:attrNameLst>
                                          <p:attrName>style.visibility</p:attrName>
                                        </p:attrNameLst>
                                      </p:cBhvr>
                                      <p:to>
                                        <p:strVal val="visible"/>
                                      </p:to>
                                    </p:set>
                                    <p:animEffect transition="in" filter="strips(downRight)">
                                      <p:cBhvr>
                                        <p:cTn id="7" dur="500"/>
                                        <p:tgtEl>
                                          <p:spTgt spid="548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4886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48868"/>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488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7" grpId="0"/>
      <p:bldP spid="548868" grpId="0"/>
      <p:bldP spid="548869" grpId="0"/>
      <p:bldP spid="54887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Text Box 2"/>
          <p:cNvSpPr txBox="1">
            <a:spLocks noChangeArrowheads="1"/>
          </p:cNvSpPr>
          <p:nvPr/>
        </p:nvSpPr>
        <p:spPr bwMode="auto">
          <a:xfrm>
            <a:off x="304800" y="179388"/>
            <a:ext cx="8547100" cy="1554162"/>
          </a:xfrm>
          <a:prstGeom prst="rect">
            <a:avLst/>
          </a:prstGeom>
          <a:solidFill>
            <a:srgbClr val="FFEB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zh-CN" sz="3200" b="1">
                <a:solidFill>
                  <a:schemeClr val="accent2"/>
                </a:solidFill>
              </a:rPr>
              <a:t>例</a:t>
            </a:r>
            <a:r>
              <a:rPr kumimoji="1" lang="en-US" altLang="zh-CN" sz="3200" b="1">
                <a:solidFill>
                  <a:schemeClr val="accent2"/>
                </a:solidFill>
              </a:rPr>
              <a:t>1</a:t>
            </a:r>
            <a:r>
              <a:rPr kumimoji="1" lang="zh-CN" altLang="en-US" sz="3200" b="1">
                <a:solidFill>
                  <a:schemeClr val="accent2"/>
                </a:solidFill>
              </a:rPr>
              <a:t>：</a:t>
            </a:r>
            <a:r>
              <a:rPr kumimoji="1" lang="zh-CN" altLang="zh-CN" sz="3200" b="1">
                <a:solidFill>
                  <a:schemeClr val="accent2"/>
                </a:solidFill>
              </a:rPr>
              <a:t>一粒子在一维无限深方势</a:t>
            </a:r>
            <a:r>
              <a:rPr kumimoji="1" lang="zh-CN" altLang="en-US" sz="3200" b="1">
                <a:solidFill>
                  <a:schemeClr val="accent2"/>
                </a:solidFill>
              </a:rPr>
              <a:t>阱</a:t>
            </a:r>
            <a:r>
              <a:rPr kumimoji="1" lang="zh-CN" altLang="zh-CN" sz="3200" b="1">
                <a:solidFill>
                  <a:schemeClr val="accent2"/>
                </a:solidFill>
              </a:rPr>
              <a:t>中运动而处于</a:t>
            </a:r>
            <a:endParaRPr kumimoji="1" lang="zh-CN" altLang="en-US" sz="3200" b="1">
              <a:solidFill>
                <a:schemeClr val="accent2"/>
              </a:solidFill>
            </a:endParaRPr>
          </a:p>
          <a:p>
            <a:r>
              <a:rPr kumimoji="1" lang="zh-CN" altLang="zh-CN" sz="3200" b="1">
                <a:solidFill>
                  <a:schemeClr val="accent2"/>
                </a:solidFill>
              </a:rPr>
              <a:t>基态</a:t>
            </a:r>
            <a:r>
              <a:rPr kumimoji="1" lang="zh-CN" altLang="en-US" sz="3200" b="1">
                <a:solidFill>
                  <a:schemeClr val="accent2"/>
                </a:solidFill>
              </a:rPr>
              <a:t>。从阱宽的一端到离此端点</a:t>
            </a:r>
            <a:r>
              <a:rPr kumimoji="1" lang="en-US" altLang="zh-CN" sz="3200" b="1">
                <a:solidFill>
                  <a:schemeClr val="accent2"/>
                </a:solidFill>
              </a:rPr>
              <a:t>1/4</a:t>
            </a:r>
            <a:r>
              <a:rPr kumimoji="1" lang="zh-CN" altLang="en-US" sz="3200" b="1">
                <a:solidFill>
                  <a:schemeClr val="accent2"/>
                </a:solidFill>
              </a:rPr>
              <a:t>阱宽的距离</a:t>
            </a:r>
          </a:p>
          <a:p>
            <a:r>
              <a:rPr kumimoji="1" lang="zh-CN" altLang="en-US" sz="3200" b="1">
                <a:solidFill>
                  <a:schemeClr val="accent2"/>
                </a:solidFill>
              </a:rPr>
              <a:t>内它出现的概率多大？</a:t>
            </a:r>
          </a:p>
        </p:txBody>
      </p:sp>
      <p:sp>
        <p:nvSpPr>
          <p:cNvPr id="558083" name="Text Box 3"/>
          <p:cNvSpPr txBox="1">
            <a:spLocks noChangeArrowheads="1"/>
          </p:cNvSpPr>
          <p:nvPr/>
        </p:nvSpPr>
        <p:spPr bwMode="auto">
          <a:xfrm>
            <a:off x="365125" y="21018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解：</a:t>
            </a:r>
          </a:p>
        </p:txBody>
      </p:sp>
      <p:sp>
        <p:nvSpPr>
          <p:cNvPr id="558084" name="Rectangle 4"/>
          <p:cNvSpPr>
            <a:spLocks noChangeArrowheads="1"/>
          </p:cNvSpPr>
          <p:nvPr/>
        </p:nvSpPr>
        <p:spPr bwMode="auto">
          <a:xfrm>
            <a:off x="990600" y="2155825"/>
            <a:ext cx="329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zh-CN" sz="2800" b="1">
                <a:solidFill>
                  <a:schemeClr val="accent2"/>
                </a:solidFill>
              </a:rPr>
              <a:t>基态</a:t>
            </a:r>
            <a:r>
              <a:rPr kumimoji="1" lang="zh-CN" altLang="en-US" sz="2800" b="1">
                <a:solidFill>
                  <a:schemeClr val="accent2"/>
                </a:solidFill>
              </a:rPr>
              <a:t>波函数为</a:t>
            </a:r>
            <a:r>
              <a:rPr kumimoji="1" lang="en-US" altLang="zh-CN" sz="2800" b="1">
                <a:solidFill>
                  <a:schemeClr val="accent2"/>
                </a:solidFill>
              </a:rPr>
              <a:t>: </a:t>
            </a:r>
            <a:r>
              <a:rPr kumimoji="1" lang="en-US" altLang="zh-CN" sz="2800" b="1" i="1">
                <a:solidFill>
                  <a:schemeClr val="accent2"/>
                </a:solidFill>
              </a:rPr>
              <a:t> n</a:t>
            </a:r>
            <a:r>
              <a:rPr kumimoji="1" lang="en-US" altLang="zh-CN" sz="2800" b="1">
                <a:solidFill>
                  <a:schemeClr val="accent2"/>
                </a:solidFill>
              </a:rPr>
              <a:t>=1,</a:t>
            </a:r>
          </a:p>
        </p:txBody>
      </p:sp>
      <p:graphicFrame>
        <p:nvGraphicFramePr>
          <p:cNvPr id="558085" name="Object 5"/>
          <p:cNvGraphicFramePr>
            <a:graphicFrameLocks noChangeAspect="1"/>
          </p:cNvGraphicFramePr>
          <p:nvPr/>
        </p:nvGraphicFramePr>
        <p:xfrm>
          <a:off x="4495800" y="1884363"/>
          <a:ext cx="2895600" cy="1066800"/>
        </p:xfrm>
        <a:graphic>
          <a:graphicData uri="http://schemas.openxmlformats.org/presentationml/2006/ole">
            <mc:AlternateContent xmlns:mc="http://schemas.openxmlformats.org/markup-compatibility/2006">
              <mc:Choice xmlns:v="urn:schemas-microsoft-com:vml" Requires="v">
                <p:oleObj name="Equation" r:id="rId2" imgW="1206360" imgH="444240" progId="Equation.3">
                  <p:embed/>
                </p:oleObj>
              </mc:Choice>
              <mc:Fallback>
                <p:oleObj name="Equation" r:id="rId2" imgW="1206360" imgH="444240" progId="Equation.3">
                  <p:embed/>
                  <p:pic>
                    <p:nvPicPr>
                      <p:cNvPr id="55808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1884363"/>
                        <a:ext cx="28956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8086" name="Text Box 6"/>
          <p:cNvSpPr txBox="1">
            <a:spLocks noChangeArrowheads="1"/>
          </p:cNvSpPr>
          <p:nvPr/>
        </p:nvSpPr>
        <p:spPr bwMode="auto">
          <a:xfrm>
            <a:off x="838200" y="2971800"/>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zh-CN" sz="2800" b="1">
                <a:solidFill>
                  <a:schemeClr val="accent2"/>
                </a:solidFill>
              </a:rPr>
              <a:t>粒子</a:t>
            </a:r>
            <a:r>
              <a:rPr kumimoji="1" lang="zh-CN" altLang="en-US" sz="2800" b="1">
                <a:solidFill>
                  <a:schemeClr val="accent2"/>
                </a:solidFill>
              </a:rPr>
              <a:t>从阱宽的一端到离此端点</a:t>
            </a:r>
            <a:r>
              <a:rPr kumimoji="1" lang="en-US" altLang="zh-CN" sz="2800" b="1">
                <a:solidFill>
                  <a:schemeClr val="accent2"/>
                </a:solidFill>
              </a:rPr>
              <a:t>1/4</a:t>
            </a:r>
            <a:r>
              <a:rPr kumimoji="1" lang="zh-CN" altLang="en-US" sz="2800" b="1">
                <a:solidFill>
                  <a:schemeClr val="accent2"/>
                </a:solidFill>
              </a:rPr>
              <a:t>阱宽的距离内它出现的概率</a:t>
            </a:r>
            <a:r>
              <a:rPr kumimoji="1" lang="zh-CN" altLang="zh-CN" sz="2800" b="1">
                <a:solidFill>
                  <a:schemeClr val="accent2"/>
                </a:solidFill>
              </a:rPr>
              <a:t>为</a:t>
            </a:r>
            <a:endParaRPr kumimoji="1" lang="zh-CN" altLang="en-US" sz="2800" b="1">
              <a:solidFill>
                <a:schemeClr val="accent2"/>
              </a:solidFill>
            </a:endParaRPr>
          </a:p>
        </p:txBody>
      </p:sp>
      <p:graphicFrame>
        <p:nvGraphicFramePr>
          <p:cNvPr id="558087" name="Object 7"/>
          <p:cNvGraphicFramePr>
            <a:graphicFrameLocks noChangeAspect="1"/>
          </p:cNvGraphicFramePr>
          <p:nvPr/>
        </p:nvGraphicFramePr>
        <p:xfrm>
          <a:off x="1255042" y="4127500"/>
          <a:ext cx="5837238" cy="1593850"/>
        </p:xfrm>
        <a:graphic>
          <a:graphicData uri="http://schemas.openxmlformats.org/presentationml/2006/ole">
            <mc:AlternateContent xmlns:mc="http://schemas.openxmlformats.org/markup-compatibility/2006">
              <mc:Choice xmlns:v="urn:schemas-microsoft-com:vml" Requires="v">
                <p:oleObj name="Equation" r:id="rId4" imgW="2323800" imgH="634680" progId="Equation.DSMT4">
                  <p:embed/>
                </p:oleObj>
              </mc:Choice>
              <mc:Fallback>
                <p:oleObj name="Equation" r:id="rId4" imgW="2323800" imgH="634680" progId="Equation.DSMT4">
                  <p:embed/>
                  <p:pic>
                    <p:nvPicPr>
                      <p:cNvPr id="558087" name="Object 7"/>
                      <p:cNvPicPr>
                        <a:picLocks noChangeAspect="1" noChangeArrowheads="1"/>
                      </p:cNvPicPr>
                      <p:nvPr/>
                    </p:nvPicPr>
                    <p:blipFill>
                      <a:blip r:embed="rId5"/>
                      <a:srcRect/>
                      <a:stretch>
                        <a:fillRect/>
                      </a:stretch>
                    </p:blipFill>
                    <p:spPr bwMode="auto">
                      <a:xfrm>
                        <a:off x="1255042" y="4127500"/>
                        <a:ext cx="5837238"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8088" name="Object 8"/>
          <p:cNvGraphicFramePr>
            <a:graphicFrameLocks noChangeAspect="1"/>
          </p:cNvGraphicFramePr>
          <p:nvPr/>
        </p:nvGraphicFramePr>
        <p:xfrm>
          <a:off x="1676400" y="5348288"/>
          <a:ext cx="2514600" cy="896937"/>
        </p:xfrm>
        <a:graphic>
          <a:graphicData uri="http://schemas.openxmlformats.org/presentationml/2006/ole">
            <mc:AlternateContent xmlns:mc="http://schemas.openxmlformats.org/markup-compatibility/2006">
              <mc:Choice xmlns:v="urn:schemas-microsoft-com:vml" Requires="v">
                <p:oleObj name="Equation" r:id="rId6" imgW="1104840" imgH="393480" progId="Equation.3">
                  <p:embed/>
                </p:oleObj>
              </mc:Choice>
              <mc:Fallback>
                <p:oleObj name="Equation" r:id="rId6" imgW="1104840" imgH="393480" progId="Equation.3">
                  <p:embed/>
                  <p:pic>
                    <p:nvPicPr>
                      <p:cNvPr id="55808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348288"/>
                        <a:ext cx="2514600" cy="896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8082"/>
                                        </p:tgtEl>
                                        <p:attrNameLst>
                                          <p:attrName>style.visibility</p:attrName>
                                        </p:attrNameLst>
                                      </p:cBhvr>
                                      <p:to>
                                        <p:strVal val="visible"/>
                                      </p:to>
                                    </p:set>
                                    <p:animEffect transition="in" filter="blinds(horizontal)">
                                      <p:cBhvr>
                                        <p:cTn id="7" dur="500"/>
                                        <p:tgtEl>
                                          <p:spTgt spid="55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8083"/>
                                        </p:tgtEl>
                                        <p:attrNameLst>
                                          <p:attrName>style.visibility</p:attrName>
                                        </p:attrNameLst>
                                      </p:cBhvr>
                                      <p:to>
                                        <p:strVal val="visible"/>
                                      </p:to>
                                    </p:set>
                                    <p:animEffect transition="in" filter="blinds(horizontal)">
                                      <p:cBhvr>
                                        <p:cTn id="12" dur="500"/>
                                        <p:tgtEl>
                                          <p:spTgt spid="5580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8084"/>
                                        </p:tgtEl>
                                        <p:attrNameLst>
                                          <p:attrName>style.visibility</p:attrName>
                                        </p:attrNameLst>
                                      </p:cBhvr>
                                      <p:to>
                                        <p:strVal val="visible"/>
                                      </p:to>
                                    </p:set>
                                    <p:animEffect transition="in" filter="blinds(horizontal)">
                                      <p:cBhvr>
                                        <p:cTn id="17" dur="500"/>
                                        <p:tgtEl>
                                          <p:spTgt spid="55808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58085"/>
                                        </p:tgtEl>
                                        <p:attrNameLst>
                                          <p:attrName>style.visibility</p:attrName>
                                        </p:attrNameLst>
                                      </p:cBhvr>
                                      <p:to>
                                        <p:strVal val="visible"/>
                                      </p:to>
                                    </p:set>
                                    <p:animEffect transition="in" filter="wipe(left)">
                                      <p:cBhvr>
                                        <p:cTn id="22" dur="500"/>
                                        <p:tgtEl>
                                          <p:spTgt spid="5580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8086"/>
                                        </p:tgtEl>
                                        <p:attrNameLst>
                                          <p:attrName>style.visibility</p:attrName>
                                        </p:attrNameLst>
                                      </p:cBhvr>
                                      <p:to>
                                        <p:strVal val="visible"/>
                                      </p:to>
                                    </p:set>
                                    <p:animEffect transition="in" filter="blinds(horizontal)">
                                      <p:cBhvr>
                                        <p:cTn id="27" dur="500"/>
                                        <p:tgtEl>
                                          <p:spTgt spid="55808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58087"/>
                                        </p:tgtEl>
                                        <p:attrNameLst>
                                          <p:attrName>style.visibility</p:attrName>
                                        </p:attrNameLst>
                                      </p:cBhvr>
                                      <p:to>
                                        <p:strVal val="visible"/>
                                      </p:to>
                                    </p:set>
                                    <p:animEffect transition="in" filter="blinds(horizontal)">
                                      <p:cBhvr>
                                        <p:cTn id="32" dur="500"/>
                                        <p:tgtEl>
                                          <p:spTgt spid="55808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58088"/>
                                        </p:tgtEl>
                                        <p:attrNameLst>
                                          <p:attrName>style.visibility</p:attrName>
                                        </p:attrNameLst>
                                      </p:cBhvr>
                                      <p:to>
                                        <p:strVal val="visible"/>
                                      </p:to>
                                    </p:set>
                                    <p:animEffect transition="in" filter="blinds(horizontal)">
                                      <p:cBhvr>
                                        <p:cTn id="37" dur="500"/>
                                        <p:tgtEl>
                                          <p:spTgt spid="558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2" grpId="0" animBg="1" autoUpdateAnimBg="0"/>
      <p:bldP spid="558083" grpId="0" autoUpdateAnimBg="0"/>
      <p:bldP spid="558084" grpId="0" autoUpdateAnimBg="0"/>
      <p:bldP spid="55808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Text Box 2"/>
          <p:cNvSpPr txBox="1">
            <a:spLocks noChangeArrowheads="1"/>
          </p:cNvSpPr>
          <p:nvPr/>
        </p:nvSpPr>
        <p:spPr bwMode="auto">
          <a:xfrm>
            <a:off x="533400" y="304800"/>
            <a:ext cx="8229600" cy="1373188"/>
          </a:xfrm>
          <a:prstGeom prst="rect">
            <a:avLst/>
          </a:prstGeom>
          <a:solidFill>
            <a:srgbClr val="FFEBEB"/>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例</a:t>
            </a:r>
            <a:r>
              <a:rPr kumimoji="1" lang="en-US" altLang="zh-CN" sz="2800" b="1">
                <a:solidFill>
                  <a:schemeClr val="accent2"/>
                </a:solidFill>
              </a:rPr>
              <a:t>2: </a:t>
            </a:r>
            <a:r>
              <a:rPr kumimoji="1" lang="zh-CN" altLang="en-US" sz="2800" b="1">
                <a:solidFill>
                  <a:schemeClr val="accent2"/>
                </a:solidFill>
              </a:rPr>
              <a:t>一质量为</a:t>
            </a:r>
            <a:r>
              <a:rPr kumimoji="1" lang="en-US" altLang="zh-CN" sz="2800" b="1" i="1">
                <a:solidFill>
                  <a:schemeClr val="accent2"/>
                </a:solidFill>
              </a:rPr>
              <a:t>m</a:t>
            </a:r>
            <a:r>
              <a:rPr kumimoji="1" lang="zh-CN" altLang="en-US" sz="2800" b="1">
                <a:solidFill>
                  <a:schemeClr val="accent2"/>
                </a:solidFill>
              </a:rPr>
              <a:t>的粒子在自由空间绕一定点作圆周运动，圆半径为</a:t>
            </a:r>
            <a:r>
              <a:rPr kumimoji="1" lang="en-US" altLang="zh-CN" sz="2800" b="1" i="1">
                <a:solidFill>
                  <a:schemeClr val="accent2"/>
                </a:solidFill>
              </a:rPr>
              <a:t>r</a:t>
            </a:r>
            <a:r>
              <a:rPr kumimoji="1" lang="zh-CN" altLang="en-US" sz="2800" b="1">
                <a:solidFill>
                  <a:schemeClr val="accent2"/>
                </a:solidFill>
              </a:rPr>
              <a:t>。求粒子的波函数并确定其可能的能量值和角动量值。</a:t>
            </a:r>
          </a:p>
        </p:txBody>
      </p:sp>
      <p:graphicFrame>
        <p:nvGraphicFramePr>
          <p:cNvPr id="593920" name="Object 0"/>
          <p:cNvGraphicFramePr>
            <a:graphicFrameLocks noChangeAspect="1"/>
          </p:cNvGraphicFramePr>
          <p:nvPr/>
        </p:nvGraphicFramePr>
        <p:xfrm>
          <a:off x="860425" y="4005263"/>
          <a:ext cx="3233738" cy="1041400"/>
        </p:xfrm>
        <a:graphic>
          <a:graphicData uri="http://schemas.openxmlformats.org/presentationml/2006/ole">
            <mc:AlternateContent xmlns:mc="http://schemas.openxmlformats.org/markup-compatibility/2006">
              <mc:Choice xmlns:v="urn:schemas-microsoft-com:vml" Requires="v">
                <p:oleObj name="Equation" r:id="rId2" imgW="1206360" imgH="444240" progId="Equation.DSMT4">
                  <p:embed/>
                </p:oleObj>
              </mc:Choice>
              <mc:Fallback>
                <p:oleObj name="Equation" r:id="rId2" imgW="1206360" imgH="444240" progId="Equation.DSMT4">
                  <p:embed/>
                  <p:pic>
                    <p:nvPicPr>
                      <p:cNvPr id="593920" name="Object 0"/>
                      <p:cNvPicPr>
                        <a:picLocks noChangeAspect="1" noChangeArrowheads="1"/>
                      </p:cNvPicPr>
                      <p:nvPr/>
                    </p:nvPicPr>
                    <p:blipFill>
                      <a:blip r:embed="rId3"/>
                      <a:srcRect/>
                      <a:stretch>
                        <a:fillRect/>
                      </a:stretch>
                    </p:blipFill>
                    <p:spPr bwMode="auto">
                      <a:xfrm>
                        <a:off x="860425" y="4005263"/>
                        <a:ext cx="3233738" cy="1041400"/>
                      </a:xfrm>
                      <a:prstGeom prst="rect">
                        <a:avLst/>
                      </a:prstGeom>
                      <a:solidFill>
                        <a:srgbClr val="FFE3E3"/>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p:cNvGrpSpPr>
            <a:grpSpLocks/>
          </p:cNvGrpSpPr>
          <p:nvPr/>
        </p:nvGrpSpPr>
        <p:grpSpPr bwMode="auto">
          <a:xfrm>
            <a:off x="539750" y="1773238"/>
            <a:ext cx="8280400" cy="1800225"/>
            <a:chOff x="340" y="1117"/>
            <a:chExt cx="5216" cy="1134"/>
          </a:xfrm>
        </p:grpSpPr>
        <p:sp>
          <p:nvSpPr>
            <p:cNvPr id="14347" name="Text Box 5"/>
            <p:cNvSpPr txBox="1">
              <a:spLocks noChangeArrowheads="1"/>
            </p:cNvSpPr>
            <p:nvPr/>
          </p:nvSpPr>
          <p:spPr bwMode="auto">
            <a:xfrm>
              <a:off x="340" y="1117"/>
              <a:ext cx="521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解</a:t>
              </a:r>
              <a:r>
                <a:rPr kumimoji="1" lang="en-US" altLang="zh-CN" sz="2800" b="1">
                  <a:solidFill>
                    <a:schemeClr val="accent2"/>
                  </a:solidFill>
                </a:rPr>
                <a:t>: </a:t>
              </a:r>
              <a:r>
                <a:rPr kumimoji="1" lang="zh-CN" altLang="en-US" sz="2800" b="1">
                  <a:solidFill>
                    <a:schemeClr val="accent2"/>
                  </a:solidFill>
                </a:rPr>
                <a:t>取定点为坐标原点，圆周所在的平面为</a:t>
              </a:r>
              <a:r>
                <a:rPr kumimoji="1" lang="en-US" altLang="zh-CN" sz="2800" b="1" i="1">
                  <a:solidFill>
                    <a:schemeClr val="accent2"/>
                  </a:solidFill>
                </a:rPr>
                <a:t>xy</a:t>
              </a:r>
              <a:r>
                <a:rPr kumimoji="1" lang="zh-CN" altLang="en-US" sz="2800" b="1">
                  <a:solidFill>
                    <a:schemeClr val="accent2"/>
                  </a:solidFill>
                </a:rPr>
                <a:t>平面。由于</a:t>
              </a:r>
              <a:r>
                <a:rPr kumimoji="1" lang="en-US" altLang="zh-CN" sz="2800" b="1" i="1">
                  <a:solidFill>
                    <a:schemeClr val="accent2"/>
                  </a:solidFill>
                </a:rPr>
                <a:t>r </a:t>
              </a:r>
              <a:r>
                <a:rPr kumimoji="1" lang="zh-CN" altLang="en-US" sz="2800" b="1">
                  <a:solidFill>
                    <a:schemeClr val="accent2"/>
                  </a:solidFill>
                </a:rPr>
                <a:t>和                 都是常量，所以   只是方位角    的函数。令                  表示此波函数。又因为</a:t>
              </a:r>
              <a:r>
                <a:rPr kumimoji="1" lang="en-US" altLang="zh-CN" sz="2800" b="1" i="1">
                  <a:solidFill>
                    <a:schemeClr val="accent2"/>
                  </a:solidFill>
                </a:rPr>
                <a:t>U=</a:t>
              </a:r>
              <a:r>
                <a:rPr kumimoji="1" lang="en-US" altLang="zh-CN" sz="2800" b="1">
                  <a:solidFill>
                    <a:schemeClr val="accent2"/>
                  </a:solidFill>
                </a:rPr>
                <a:t>0</a:t>
              </a:r>
              <a:r>
                <a:rPr kumimoji="1" lang="zh-CN" altLang="en-US" sz="2800" b="1">
                  <a:solidFill>
                    <a:schemeClr val="accent2"/>
                  </a:solidFill>
                </a:rPr>
                <a:t>，所以粒子的薛定谔方程式可变为</a:t>
              </a:r>
            </a:p>
          </p:txBody>
        </p:sp>
        <p:graphicFrame>
          <p:nvGraphicFramePr>
            <p:cNvPr id="14340" name="Object 2"/>
            <p:cNvGraphicFramePr>
              <a:graphicFrameLocks noChangeAspect="1"/>
            </p:cNvGraphicFramePr>
            <p:nvPr/>
          </p:nvGraphicFramePr>
          <p:xfrm>
            <a:off x="1247" y="1389"/>
            <a:ext cx="862" cy="355"/>
          </p:xfrm>
          <a:graphic>
            <a:graphicData uri="http://schemas.openxmlformats.org/presentationml/2006/ole">
              <mc:AlternateContent xmlns:mc="http://schemas.openxmlformats.org/markup-compatibility/2006">
                <mc:Choice xmlns:v="urn:schemas-microsoft-com:vml" Requires="v">
                  <p:oleObj name="Equation" r:id="rId4" imgW="698400" imgH="304560" progId="Equation.3">
                    <p:embed/>
                  </p:oleObj>
                </mc:Choice>
                <mc:Fallback>
                  <p:oleObj name="Equation" r:id="rId4" imgW="698400" imgH="304560" progId="Equation.3">
                    <p:embed/>
                    <p:pic>
                      <p:nvPicPr>
                        <p:cNvPr id="1434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7" y="1389"/>
                          <a:ext cx="862" cy="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1" name="Object 3"/>
            <p:cNvGraphicFramePr>
              <a:graphicFrameLocks noChangeAspect="1"/>
            </p:cNvGraphicFramePr>
            <p:nvPr/>
          </p:nvGraphicFramePr>
          <p:xfrm>
            <a:off x="3696" y="1434"/>
            <a:ext cx="266" cy="288"/>
          </p:xfrm>
          <a:graphic>
            <a:graphicData uri="http://schemas.openxmlformats.org/presentationml/2006/ole">
              <mc:AlternateContent xmlns:mc="http://schemas.openxmlformats.org/markup-compatibility/2006">
                <mc:Choice xmlns:v="urn:schemas-microsoft-com:vml" Requires="v">
                  <p:oleObj name="Equation" r:id="rId6" imgW="152280" imgH="164880" progId="Equation.3">
                    <p:embed/>
                  </p:oleObj>
                </mc:Choice>
                <mc:Fallback>
                  <p:oleObj name="Equation" r:id="rId6" imgW="152280" imgH="164880" progId="Equation.3">
                    <p:embed/>
                    <p:pic>
                      <p:nvPicPr>
                        <p:cNvPr id="1434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6" y="1434"/>
                          <a:ext cx="2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2" name="Object 4"/>
            <p:cNvGraphicFramePr>
              <a:graphicFrameLocks noChangeAspect="1"/>
            </p:cNvGraphicFramePr>
            <p:nvPr/>
          </p:nvGraphicFramePr>
          <p:xfrm>
            <a:off x="5012" y="1434"/>
            <a:ext cx="275" cy="288"/>
          </p:xfrm>
          <a:graphic>
            <a:graphicData uri="http://schemas.openxmlformats.org/presentationml/2006/ole">
              <mc:AlternateContent xmlns:mc="http://schemas.openxmlformats.org/markup-compatibility/2006">
                <mc:Choice xmlns:v="urn:schemas-microsoft-com:vml" Requires="v">
                  <p:oleObj name="Equation" r:id="rId8" imgW="152280" imgH="164880" progId="Equation.3">
                    <p:embed/>
                  </p:oleObj>
                </mc:Choice>
                <mc:Fallback>
                  <p:oleObj name="Equation" r:id="rId8" imgW="152280" imgH="164880" progId="Equation.3">
                    <p:embed/>
                    <p:pic>
                      <p:nvPicPr>
                        <p:cNvPr id="14342"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2" y="1434"/>
                          <a:ext cx="27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343" name="Object 5"/>
            <p:cNvGraphicFramePr>
              <a:graphicFrameLocks noChangeAspect="1"/>
            </p:cNvGraphicFramePr>
            <p:nvPr/>
          </p:nvGraphicFramePr>
          <p:xfrm>
            <a:off x="1292" y="1706"/>
            <a:ext cx="953" cy="263"/>
          </p:xfrm>
          <a:graphic>
            <a:graphicData uri="http://schemas.openxmlformats.org/presentationml/2006/ole">
              <mc:AlternateContent xmlns:mc="http://schemas.openxmlformats.org/markup-compatibility/2006">
                <mc:Choice xmlns:v="urn:schemas-microsoft-com:vml" Requires="v">
                  <p:oleObj name="Equation" r:id="rId10" imgW="647640" imgH="203040" progId="Equation.DSMT4">
                    <p:embed/>
                  </p:oleObj>
                </mc:Choice>
                <mc:Fallback>
                  <p:oleObj name="Equation" r:id="rId10" imgW="647640" imgH="203040" progId="Equation.DSMT4">
                    <p:embed/>
                    <p:pic>
                      <p:nvPicPr>
                        <p:cNvPr id="14343" name="Object 5"/>
                        <p:cNvPicPr>
                          <a:picLocks noChangeAspect="1" noChangeArrowheads="1"/>
                        </p:cNvPicPr>
                        <p:nvPr/>
                      </p:nvPicPr>
                      <p:blipFill>
                        <a:blip r:embed="rId11"/>
                        <a:srcRect/>
                        <a:stretch>
                          <a:fillRect/>
                        </a:stretch>
                      </p:blipFill>
                      <p:spPr bwMode="auto">
                        <a:xfrm>
                          <a:off x="1292" y="1706"/>
                          <a:ext cx="95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4234" name="Text Box 10"/>
          <p:cNvSpPr txBox="1">
            <a:spLocks noChangeArrowheads="1"/>
          </p:cNvSpPr>
          <p:nvPr/>
        </p:nvSpPr>
        <p:spPr bwMode="auto">
          <a:xfrm>
            <a:off x="4499992" y="4221088"/>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或</a:t>
            </a:r>
          </a:p>
        </p:txBody>
      </p:sp>
      <p:graphicFrame>
        <p:nvGraphicFramePr>
          <p:cNvPr id="593921" name="Object 1"/>
          <p:cNvGraphicFramePr>
            <a:graphicFrameLocks noChangeAspect="1"/>
          </p:cNvGraphicFramePr>
          <p:nvPr/>
        </p:nvGraphicFramePr>
        <p:xfrm>
          <a:off x="5524500" y="3984625"/>
          <a:ext cx="3152775" cy="1071563"/>
        </p:xfrm>
        <a:graphic>
          <a:graphicData uri="http://schemas.openxmlformats.org/presentationml/2006/ole">
            <mc:AlternateContent xmlns:mc="http://schemas.openxmlformats.org/markup-compatibility/2006">
              <mc:Choice xmlns:v="urn:schemas-microsoft-com:vml" Requires="v">
                <p:oleObj name="Equation" r:id="rId12" imgW="1307880" imgH="444240" progId="Equation.DSMT4">
                  <p:embed/>
                </p:oleObj>
              </mc:Choice>
              <mc:Fallback>
                <p:oleObj name="Equation" r:id="rId12" imgW="1307880" imgH="444240" progId="Equation.DSMT4">
                  <p:embed/>
                  <p:pic>
                    <p:nvPicPr>
                      <p:cNvPr id="593921" name="Object 1"/>
                      <p:cNvPicPr>
                        <a:picLocks noChangeAspect="1" noChangeArrowheads="1"/>
                      </p:cNvPicPr>
                      <p:nvPr/>
                    </p:nvPicPr>
                    <p:blipFill>
                      <a:blip r:embed="rId13"/>
                      <a:srcRect/>
                      <a:stretch>
                        <a:fillRect/>
                      </a:stretch>
                    </p:blipFill>
                    <p:spPr bwMode="auto">
                      <a:xfrm>
                        <a:off x="5524500" y="3984625"/>
                        <a:ext cx="3152775" cy="107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 name="组合 5"/>
          <p:cNvGrpSpPr/>
          <p:nvPr/>
        </p:nvGrpSpPr>
        <p:grpSpPr>
          <a:xfrm>
            <a:off x="251520" y="5560084"/>
            <a:ext cx="8712968" cy="1037268"/>
            <a:chOff x="251520" y="5560084"/>
            <a:chExt cx="8712968" cy="1037268"/>
          </a:xfrm>
        </p:grpSpPr>
        <p:grpSp>
          <p:nvGrpSpPr>
            <p:cNvPr id="4" name="组合 3"/>
            <p:cNvGrpSpPr/>
            <p:nvPr/>
          </p:nvGrpSpPr>
          <p:grpSpPr>
            <a:xfrm>
              <a:off x="251520" y="5588535"/>
              <a:ext cx="8712968" cy="974853"/>
              <a:chOff x="179512" y="5444519"/>
              <a:chExt cx="8712968" cy="974853"/>
            </a:xfrm>
          </p:grpSpPr>
          <p:graphicFrame>
            <p:nvGraphicFramePr>
              <p:cNvPr id="12" name="Object 1"/>
              <p:cNvGraphicFramePr>
                <a:graphicFrameLocks noChangeAspect="1"/>
              </p:cNvGraphicFramePr>
              <p:nvPr/>
            </p:nvGraphicFramePr>
            <p:xfrm>
              <a:off x="1045900" y="5445224"/>
              <a:ext cx="7846580" cy="974148"/>
            </p:xfrm>
            <a:graphic>
              <a:graphicData uri="http://schemas.openxmlformats.org/presentationml/2006/ole">
                <mc:AlternateContent xmlns:mc="http://schemas.openxmlformats.org/markup-compatibility/2006">
                  <mc:Choice xmlns:v="urn:schemas-microsoft-com:vml" Requires="v">
                    <p:oleObj name="Equation" r:id="rId14" imgW="3581280" imgH="444240" progId="Equation.DSMT4">
                      <p:embed/>
                    </p:oleObj>
                  </mc:Choice>
                  <mc:Fallback>
                    <p:oleObj name="Equation" r:id="rId14" imgW="3581280" imgH="444240" progId="Equation.DSMT4">
                      <p:embed/>
                      <p:pic>
                        <p:nvPicPr>
                          <p:cNvPr id="12" name="Object 1"/>
                          <p:cNvPicPr>
                            <a:picLocks noChangeAspect="1" noChangeArrowheads="1"/>
                          </p:cNvPicPr>
                          <p:nvPr/>
                        </p:nvPicPr>
                        <p:blipFill>
                          <a:blip r:embed="rId15"/>
                          <a:srcRect/>
                          <a:stretch>
                            <a:fillRect/>
                          </a:stretch>
                        </p:blipFill>
                        <p:spPr bwMode="auto">
                          <a:xfrm>
                            <a:off x="1045900" y="5445224"/>
                            <a:ext cx="7846580" cy="974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本框 2"/>
              <p:cNvSpPr txBox="1"/>
              <p:nvPr/>
            </p:nvSpPr>
            <p:spPr>
              <a:xfrm>
                <a:off x="179512" y="5444519"/>
                <a:ext cx="1108903" cy="954107"/>
              </a:xfrm>
              <a:prstGeom prst="rect">
                <a:avLst/>
              </a:prstGeom>
              <a:noFill/>
            </p:spPr>
            <p:txBody>
              <a:bodyPr wrap="square" rtlCol="0">
                <a:spAutoFit/>
              </a:bodyPr>
              <a:lstStyle/>
              <a:p>
                <a:r>
                  <a:rPr lang="zh-CN" altLang="en-US" b="1" dirty="0">
                    <a:solidFill>
                      <a:srgbClr val="0070C0"/>
                    </a:solidFill>
                  </a:rPr>
                  <a:t>球坐标下</a:t>
                </a:r>
              </a:p>
            </p:txBody>
          </p:sp>
        </p:grpSp>
        <p:sp>
          <p:nvSpPr>
            <p:cNvPr id="5" name="矩形标注 4"/>
            <p:cNvSpPr/>
            <p:nvPr/>
          </p:nvSpPr>
          <p:spPr bwMode="auto">
            <a:xfrm>
              <a:off x="251520" y="5560084"/>
              <a:ext cx="8712968" cy="1037268"/>
            </a:xfrm>
            <a:prstGeom prst="wedgeRectCallout">
              <a:avLst>
                <a:gd name="adj1" fmla="val -22393"/>
                <a:gd name="adj2" fmla="val -93557"/>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4226"/>
                                        </p:tgtEl>
                                        <p:attrNameLst>
                                          <p:attrName>style.visibility</p:attrName>
                                        </p:attrNameLst>
                                      </p:cBhvr>
                                      <p:to>
                                        <p:strVal val="visible"/>
                                      </p:to>
                                    </p:set>
                                    <p:animEffect transition="in" filter="blinds(horizontal)">
                                      <p:cBhvr>
                                        <p:cTn id="7" dur="500"/>
                                        <p:tgtEl>
                                          <p:spTgt spid="564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93920"/>
                                        </p:tgtEl>
                                        <p:attrNameLst>
                                          <p:attrName>style.visibility</p:attrName>
                                        </p:attrNameLst>
                                      </p:cBhvr>
                                      <p:to>
                                        <p:strVal val="visible"/>
                                      </p:to>
                                    </p:set>
                                    <p:animEffect transition="in" filter="blinds(horizontal)">
                                      <p:cBhvr>
                                        <p:cTn id="16" dur="500"/>
                                        <p:tgtEl>
                                          <p:spTgt spid="593920"/>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4234"/>
                                        </p:tgtEl>
                                        <p:attrNameLst>
                                          <p:attrName>style.visibility</p:attrName>
                                        </p:attrNameLst>
                                      </p:cBhvr>
                                      <p:to>
                                        <p:strVal val="visible"/>
                                      </p:to>
                                    </p:set>
                                    <p:animEffect transition="in" filter="blinds(horizontal)">
                                      <p:cBhvr>
                                        <p:cTn id="27" dur="500"/>
                                        <p:tgtEl>
                                          <p:spTgt spid="56423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93921"/>
                                        </p:tgtEl>
                                        <p:attrNameLst>
                                          <p:attrName>style.visibility</p:attrName>
                                        </p:attrNameLst>
                                      </p:cBhvr>
                                      <p:to>
                                        <p:strVal val="visible"/>
                                      </p:to>
                                    </p:set>
                                    <p:animEffect transition="in" filter="blinds(horizontal)">
                                      <p:cBhvr>
                                        <p:cTn id="32" dur="500"/>
                                        <p:tgtEl>
                                          <p:spTgt spid="593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6" grpId="0" animBg="1" autoUpdateAnimBg="0"/>
      <p:bldP spid="56423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565254" name="Object 6"/>
          <p:cNvGraphicFramePr>
            <a:graphicFrameLocks noChangeAspect="1"/>
          </p:cNvGraphicFramePr>
          <p:nvPr/>
        </p:nvGraphicFramePr>
        <p:xfrm>
          <a:off x="2514600" y="3505200"/>
          <a:ext cx="2492375" cy="1155700"/>
        </p:xfrm>
        <a:graphic>
          <a:graphicData uri="http://schemas.openxmlformats.org/presentationml/2006/ole">
            <mc:AlternateContent xmlns:mc="http://schemas.openxmlformats.org/markup-compatibility/2006">
              <mc:Choice xmlns:v="urn:schemas-microsoft-com:vml" Requires="v">
                <p:oleObj name="Equation" r:id="rId2" imgW="1041120" imgH="482400" progId="Equation.DSMT4">
                  <p:embed/>
                </p:oleObj>
              </mc:Choice>
              <mc:Fallback>
                <p:oleObj name="Equation" r:id="rId2" imgW="1041120" imgH="482400" progId="Equation.DSMT4">
                  <p:embed/>
                  <p:pic>
                    <p:nvPicPr>
                      <p:cNvPr id="56525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05200"/>
                        <a:ext cx="2492375" cy="115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5255" name="Object 7"/>
          <p:cNvGraphicFramePr>
            <a:graphicFrameLocks noChangeAspect="1"/>
          </p:cNvGraphicFramePr>
          <p:nvPr/>
        </p:nvGraphicFramePr>
        <p:xfrm>
          <a:off x="2532063" y="5943600"/>
          <a:ext cx="3230562" cy="533400"/>
        </p:xfrm>
        <a:graphic>
          <a:graphicData uri="http://schemas.openxmlformats.org/presentationml/2006/ole">
            <mc:AlternateContent xmlns:mc="http://schemas.openxmlformats.org/markup-compatibility/2006">
              <mc:Choice xmlns:v="urn:schemas-microsoft-com:vml" Requires="v">
                <p:oleObj name="Equation" r:id="rId4" imgW="1180800" imgH="203040" progId="Equation.DSMT4">
                  <p:embed/>
                </p:oleObj>
              </mc:Choice>
              <mc:Fallback>
                <p:oleObj name="Equation" r:id="rId4" imgW="1180800" imgH="203040" progId="Equation.DSMT4">
                  <p:embed/>
                  <p:pic>
                    <p:nvPicPr>
                      <p:cNvPr id="565255" name="Object 7"/>
                      <p:cNvPicPr>
                        <a:picLocks noChangeAspect="1" noChangeArrowheads="1"/>
                      </p:cNvPicPr>
                      <p:nvPr/>
                    </p:nvPicPr>
                    <p:blipFill>
                      <a:blip r:embed="rId5"/>
                      <a:srcRect/>
                      <a:stretch>
                        <a:fillRect/>
                      </a:stretch>
                    </p:blipFill>
                    <p:spPr bwMode="auto">
                      <a:xfrm>
                        <a:off x="2532063" y="5943600"/>
                        <a:ext cx="323056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5256" name="Text Box 8"/>
          <p:cNvSpPr txBox="1">
            <a:spLocks noChangeArrowheads="1"/>
          </p:cNvSpPr>
          <p:nvPr/>
        </p:nvSpPr>
        <p:spPr bwMode="auto">
          <a:xfrm>
            <a:off x="611188" y="1462088"/>
            <a:ext cx="7327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和自由粒子平面波运动方程类似，其解表达为</a:t>
            </a:r>
          </a:p>
        </p:txBody>
      </p:sp>
      <p:sp>
        <p:nvSpPr>
          <p:cNvPr id="565257" name="Text Box 9"/>
          <p:cNvSpPr txBox="1">
            <a:spLocks noChangeArrowheads="1"/>
          </p:cNvSpPr>
          <p:nvPr/>
        </p:nvSpPr>
        <p:spPr bwMode="auto">
          <a:xfrm>
            <a:off x="762000" y="381158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其中</a:t>
            </a:r>
          </a:p>
        </p:txBody>
      </p:sp>
      <p:grpSp>
        <p:nvGrpSpPr>
          <p:cNvPr id="2" name="Group 18"/>
          <p:cNvGrpSpPr>
            <a:grpSpLocks/>
          </p:cNvGrpSpPr>
          <p:nvPr/>
        </p:nvGrpSpPr>
        <p:grpSpPr bwMode="auto">
          <a:xfrm>
            <a:off x="457200" y="4956175"/>
            <a:ext cx="8229600" cy="606425"/>
            <a:chOff x="288" y="2690"/>
            <a:chExt cx="5184" cy="382"/>
          </a:xfrm>
        </p:grpSpPr>
        <p:sp>
          <p:nvSpPr>
            <p:cNvPr id="15372" name="Text Box 11"/>
            <p:cNvSpPr txBox="1">
              <a:spLocks noChangeArrowheads="1"/>
            </p:cNvSpPr>
            <p:nvPr/>
          </p:nvSpPr>
          <p:spPr bwMode="auto">
            <a:xfrm>
              <a:off x="288" y="2690"/>
              <a:ext cx="51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a:t>
              </a:r>
              <a:r>
                <a:rPr kumimoji="1" lang="en-US" altLang="zh-CN" sz="2800" b="1">
                  <a:solidFill>
                    <a:schemeClr val="accent2"/>
                  </a:solidFill>
                </a:rPr>
                <a:t>2.6</a:t>
              </a:r>
              <a:r>
                <a:rPr kumimoji="1" lang="zh-CN" altLang="en-US" sz="2800" b="1">
                  <a:solidFill>
                    <a:schemeClr val="accent2"/>
                  </a:solidFill>
                </a:rPr>
                <a:t>）式是      的</a:t>
              </a:r>
              <a:r>
                <a:rPr kumimoji="1" lang="zh-CN" altLang="en-US" sz="2800" b="1">
                  <a:solidFill>
                    <a:srgbClr val="CC3300"/>
                  </a:solidFill>
                </a:rPr>
                <a:t>单值有限连续函数</a:t>
              </a:r>
              <a:r>
                <a:rPr kumimoji="1" lang="zh-CN" altLang="en-US" sz="2800" b="1">
                  <a:solidFill>
                    <a:schemeClr val="accent2"/>
                  </a:solidFill>
                </a:rPr>
                <a:t>。单值性要求</a:t>
              </a:r>
            </a:p>
          </p:txBody>
        </p:sp>
        <p:graphicFrame>
          <p:nvGraphicFramePr>
            <p:cNvPr id="15366" name="Object 12"/>
            <p:cNvGraphicFramePr>
              <a:graphicFrameLocks noChangeAspect="1"/>
            </p:cNvGraphicFramePr>
            <p:nvPr/>
          </p:nvGraphicFramePr>
          <p:xfrm>
            <a:off x="1584" y="2736"/>
            <a:ext cx="294" cy="336"/>
          </p:xfrm>
          <a:graphic>
            <a:graphicData uri="http://schemas.openxmlformats.org/presentationml/2006/ole">
              <mc:AlternateContent xmlns:mc="http://schemas.openxmlformats.org/markup-compatibility/2006">
                <mc:Choice xmlns:v="urn:schemas-microsoft-com:vml" Requires="v">
                  <p:oleObj name="Equation" r:id="rId6" imgW="139680" imgH="164880" progId="Equation.3">
                    <p:embed/>
                  </p:oleObj>
                </mc:Choice>
                <mc:Fallback>
                  <p:oleObj name="Equation" r:id="rId6" imgW="139680" imgH="164880" progId="Equation.3">
                    <p:embed/>
                    <p:pic>
                      <p:nvPicPr>
                        <p:cNvPr id="15366"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2736"/>
                          <a:ext cx="294"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5262" name="Text Box 14"/>
          <p:cNvSpPr txBox="1">
            <a:spLocks noChangeArrowheads="1"/>
          </p:cNvSpPr>
          <p:nvPr/>
        </p:nvSpPr>
        <p:spPr bwMode="auto">
          <a:xfrm>
            <a:off x="6732588" y="2363788"/>
            <a:ext cx="866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(2.6)</a:t>
            </a:r>
          </a:p>
        </p:txBody>
      </p:sp>
      <p:sp>
        <p:nvSpPr>
          <p:cNvPr id="565263" name="Text Box 15"/>
          <p:cNvSpPr txBox="1">
            <a:spLocks noChangeArrowheads="1"/>
          </p:cNvSpPr>
          <p:nvPr/>
        </p:nvSpPr>
        <p:spPr bwMode="auto">
          <a:xfrm>
            <a:off x="6781800" y="3819525"/>
            <a:ext cx="866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(2.7)</a:t>
            </a:r>
          </a:p>
        </p:txBody>
      </p:sp>
      <p:graphicFrame>
        <p:nvGraphicFramePr>
          <p:cNvPr id="565264" name="Object 16"/>
          <p:cNvGraphicFramePr>
            <a:graphicFrameLocks noChangeAspect="1"/>
          </p:cNvGraphicFramePr>
          <p:nvPr/>
        </p:nvGraphicFramePr>
        <p:xfrm>
          <a:off x="2528888" y="223838"/>
          <a:ext cx="3017837" cy="1025525"/>
        </p:xfrm>
        <a:graphic>
          <a:graphicData uri="http://schemas.openxmlformats.org/presentationml/2006/ole">
            <mc:AlternateContent xmlns:mc="http://schemas.openxmlformats.org/markup-compatibility/2006">
              <mc:Choice xmlns:v="urn:schemas-microsoft-com:vml" Requires="v">
                <p:oleObj name="Equation" r:id="rId8" imgW="1307880" imgH="444240" progId="Equation.DSMT4">
                  <p:embed/>
                </p:oleObj>
              </mc:Choice>
              <mc:Fallback>
                <p:oleObj name="Equation" r:id="rId8" imgW="1307880" imgH="444240" progId="Equation.DSMT4">
                  <p:embed/>
                  <p:pic>
                    <p:nvPicPr>
                      <p:cNvPr id="565264" name="Object 16"/>
                      <p:cNvPicPr>
                        <a:picLocks noChangeAspect="1" noChangeArrowheads="1"/>
                      </p:cNvPicPr>
                      <p:nvPr/>
                    </p:nvPicPr>
                    <p:blipFill>
                      <a:blip r:embed="rId9"/>
                      <a:srcRect/>
                      <a:stretch>
                        <a:fillRect/>
                      </a:stretch>
                    </p:blipFill>
                    <p:spPr bwMode="auto">
                      <a:xfrm>
                        <a:off x="2528888" y="223838"/>
                        <a:ext cx="3017837" cy="102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5265" name="Object 17"/>
          <p:cNvGraphicFramePr>
            <a:graphicFrameLocks noGrp="1" noChangeAspect="1"/>
          </p:cNvGraphicFramePr>
          <p:nvPr>
            <p:ph/>
          </p:nvPr>
        </p:nvGraphicFramePr>
        <p:xfrm>
          <a:off x="2801938" y="2438400"/>
          <a:ext cx="2090737" cy="646113"/>
        </p:xfrm>
        <a:graphic>
          <a:graphicData uri="http://schemas.openxmlformats.org/presentationml/2006/ole">
            <mc:AlternateContent xmlns:mc="http://schemas.openxmlformats.org/markup-compatibility/2006">
              <mc:Choice xmlns:v="urn:schemas-microsoft-com:vml" Requires="v">
                <p:oleObj name="Equation" r:id="rId10" imgW="698400" imgH="215640" progId="Equation.DSMT4">
                  <p:embed/>
                </p:oleObj>
              </mc:Choice>
              <mc:Fallback>
                <p:oleObj name="Equation" r:id="rId10" imgW="698400" imgH="215640" progId="Equation.DSMT4">
                  <p:embed/>
                  <p:pic>
                    <p:nvPicPr>
                      <p:cNvPr id="565265" name="Object 17"/>
                      <p:cNvPicPr>
                        <a:picLocks noChangeAspect="1" noChangeArrowheads="1"/>
                      </p:cNvPicPr>
                      <p:nvPr/>
                    </p:nvPicPr>
                    <p:blipFill>
                      <a:blip r:embed="rId11"/>
                      <a:srcRect/>
                      <a:stretch>
                        <a:fillRect/>
                      </a:stretch>
                    </p:blipFill>
                    <p:spPr bwMode="auto">
                      <a:xfrm>
                        <a:off x="2801938" y="2438400"/>
                        <a:ext cx="2090737"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65264"/>
                                        </p:tgtEl>
                                        <p:attrNameLst>
                                          <p:attrName>style.visibility</p:attrName>
                                        </p:attrNameLst>
                                      </p:cBhvr>
                                      <p:to>
                                        <p:strVal val="visible"/>
                                      </p:to>
                                    </p:set>
                                    <p:animEffect transition="in" filter="blinds(horizontal)">
                                      <p:cBhvr>
                                        <p:cTn id="7" dur="500"/>
                                        <p:tgtEl>
                                          <p:spTgt spid="5652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5256"/>
                                        </p:tgtEl>
                                        <p:attrNameLst>
                                          <p:attrName>style.visibility</p:attrName>
                                        </p:attrNameLst>
                                      </p:cBhvr>
                                      <p:to>
                                        <p:strVal val="visible"/>
                                      </p:to>
                                    </p:set>
                                    <p:animEffect transition="in" filter="blinds(horizontal)">
                                      <p:cBhvr>
                                        <p:cTn id="12" dur="500"/>
                                        <p:tgtEl>
                                          <p:spTgt spid="565256"/>
                                        </p:tgtEl>
                                      </p:cBhvr>
                                    </p:animEffect>
                                  </p:childTnLst>
                                </p:cTn>
                              </p:par>
                            </p:childTnLst>
                          </p:cTn>
                        </p:par>
                        <p:par>
                          <p:cTn id="13" fill="hold" nodeType="afterGroup">
                            <p:stCondLst>
                              <p:cond delay="500"/>
                            </p:stCondLst>
                            <p:childTnLst>
                              <p:par>
                                <p:cTn id="14" presetID="1" presetClass="entr" presetSubtype="0" fill="hold" nodeType="afterEffect">
                                  <p:stCondLst>
                                    <p:cond delay="0"/>
                                  </p:stCondLst>
                                  <p:childTnLst>
                                    <p:set>
                                      <p:cBhvr>
                                        <p:cTn id="15" dur="1" fill="hold">
                                          <p:stCondLst>
                                            <p:cond delay="499"/>
                                          </p:stCondLst>
                                        </p:cTn>
                                        <p:tgtEl>
                                          <p:spTgt spid="565265"/>
                                        </p:tgtEl>
                                        <p:attrNameLst>
                                          <p:attrName>style.visibility</p:attrName>
                                        </p:attrNameLst>
                                      </p:cBhvr>
                                      <p:to>
                                        <p:strVal val="visible"/>
                                      </p:to>
                                    </p:set>
                                  </p:childTnLst>
                                </p:cTn>
                              </p:par>
                            </p:childTnLst>
                          </p:cTn>
                        </p:par>
                        <p:par>
                          <p:cTn id="16" fill="hold" nodeType="afterGroup">
                            <p:stCondLst>
                              <p:cond delay="1000"/>
                            </p:stCondLst>
                            <p:childTnLst>
                              <p:par>
                                <p:cTn id="17" presetID="3" presetClass="entr" presetSubtype="10" fill="hold" grpId="0" nodeType="afterEffect">
                                  <p:stCondLst>
                                    <p:cond delay="0"/>
                                  </p:stCondLst>
                                  <p:childTnLst>
                                    <p:set>
                                      <p:cBhvr>
                                        <p:cTn id="18" dur="1" fill="hold">
                                          <p:stCondLst>
                                            <p:cond delay="0"/>
                                          </p:stCondLst>
                                        </p:cTn>
                                        <p:tgtEl>
                                          <p:spTgt spid="565262"/>
                                        </p:tgtEl>
                                        <p:attrNameLst>
                                          <p:attrName>style.visibility</p:attrName>
                                        </p:attrNameLst>
                                      </p:cBhvr>
                                      <p:to>
                                        <p:strVal val="visible"/>
                                      </p:to>
                                    </p:set>
                                    <p:animEffect transition="in" filter="blinds(horizontal)">
                                      <p:cBhvr>
                                        <p:cTn id="19" dur="500"/>
                                        <p:tgtEl>
                                          <p:spTgt spid="56526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65257"/>
                                        </p:tgtEl>
                                        <p:attrNameLst>
                                          <p:attrName>style.visibility</p:attrName>
                                        </p:attrNameLst>
                                      </p:cBhvr>
                                      <p:to>
                                        <p:strVal val="visible"/>
                                      </p:to>
                                    </p:set>
                                    <p:animEffect transition="in" filter="blinds(horizontal)">
                                      <p:cBhvr>
                                        <p:cTn id="24" dur="500"/>
                                        <p:tgtEl>
                                          <p:spTgt spid="565257"/>
                                        </p:tgtEl>
                                      </p:cBhvr>
                                    </p:animEffect>
                                  </p:childTnLst>
                                </p:cTn>
                              </p:par>
                            </p:childTnLst>
                          </p:cTn>
                        </p:par>
                        <p:par>
                          <p:cTn id="25" fill="hold" nodeType="afterGroup">
                            <p:stCondLst>
                              <p:cond delay="500"/>
                            </p:stCondLst>
                            <p:childTnLst>
                              <p:par>
                                <p:cTn id="26" presetID="3" presetClass="entr" presetSubtype="10" fill="hold" nodeType="afterEffect">
                                  <p:stCondLst>
                                    <p:cond delay="0"/>
                                  </p:stCondLst>
                                  <p:childTnLst>
                                    <p:set>
                                      <p:cBhvr>
                                        <p:cTn id="27" dur="1" fill="hold">
                                          <p:stCondLst>
                                            <p:cond delay="0"/>
                                          </p:stCondLst>
                                        </p:cTn>
                                        <p:tgtEl>
                                          <p:spTgt spid="565254"/>
                                        </p:tgtEl>
                                        <p:attrNameLst>
                                          <p:attrName>style.visibility</p:attrName>
                                        </p:attrNameLst>
                                      </p:cBhvr>
                                      <p:to>
                                        <p:strVal val="visible"/>
                                      </p:to>
                                    </p:set>
                                    <p:animEffect transition="in" filter="blinds(horizontal)">
                                      <p:cBhvr>
                                        <p:cTn id="28" dur="500"/>
                                        <p:tgtEl>
                                          <p:spTgt spid="565254"/>
                                        </p:tgtEl>
                                      </p:cBhvr>
                                    </p:animEffect>
                                  </p:childTnLst>
                                </p:cTn>
                              </p:par>
                            </p:childTnLst>
                          </p:cTn>
                        </p:par>
                        <p:par>
                          <p:cTn id="29" fill="hold" nodeType="afterGroup">
                            <p:stCondLst>
                              <p:cond delay="1000"/>
                            </p:stCondLst>
                            <p:childTnLst>
                              <p:par>
                                <p:cTn id="30" presetID="3" presetClass="entr" presetSubtype="10" fill="hold" grpId="0" nodeType="afterEffect">
                                  <p:stCondLst>
                                    <p:cond delay="0"/>
                                  </p:stCondLst>
                                  <p:childTnLst>
                                    <p:set>
                                      <p:cBhvr>
                                        <p:cTn id="31" dur="1" fill="hold">
                                          <p:stCondLst>
                                            <p:cond delay="0"/>
                                          </p:stCondLst>
                                        </p:cTn>
                                        <p:tgtEl>
                                          <p:spTgt spid="565263"/>
                                        </p:tgtEl>
                                        <p:attrNameLst>
                                          <p:attrName>style.visibility</p:attrName>
                                        </p:attrNameLst>
                                      </p:cBhvr>
                                      <p:to>
                                        <p:strVal val="visible"/>
                                      </p:to>
                                    </p:set>
                                    <p:animEffect transition="in" filter="blinds(horizontal)">
                                      <p:cBhvr>
                                        <p:cTn id="32" dur="500"/>
                                        <p:tgtEl>
                                          <p:spTgt spid="5652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0-#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565255"/>
                                        </p:tgtEl>
                                        <p:attrNameLst>
                                          <p:attrName>style.visibility</p:attrName>
                                        </p:attrNameLst>
                                      </p:cBhvr>
                                      <p:to>
                                        <p:strVal val="visible"/>
                                      </p:to>
                                    </p:set>
                                    <p:animEffect transition="in" filter="blinds(horizontal)">
                                      <p:cBhvr>
                                        <p:cTn id="43" dur="500"/>
                                        <p:tgtEl>
                                          <p:spTgt spid="565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6" grpId="0" autoUpdateAnimBg="0"/>
      <p:bldP spid="565257" grpId="0" autoUpdateAnimBg="0"/>
      <p:bldP spid="565262" grpId="0" autoUpdateAnimBg="0"/>
      <p:bldP spid="56526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6274" name="Object 2"/>
          <p:cNvGraphicFramePr>
            <a:graphicFrameLocks noChangeAspect="1"/>
          </p:cNvGraphicFramePr>
          <p:nvPr/>
        </p:nvGraphicFramePr>
        <p:xfrm>
          <a:off x="2055813" y="3505200"/>
          <a:ext cx="2747962" cy="706438"/>
        </p:xfrm>
        <a:graphic>
          <a:graphicData uri="http://schemas.openxmlformats.org/presentationml/2006/ole">
            <mc:AlternateContent xmlns:mc="http://schemas.openxmlformats.org/markup-compatibility/2006">
              <mc:Choice xmlns:v="urn:schemas-microsoft-com:vml" Requires="v">
                <p:oleObj name="Equation" r:id="rId2" imgW="888840" imgH="228600" progId="Equation.3">
                  <p:embed/>
                </p:oleObj>
              </mc:Choice>
              <mc:Fallback>
                <p:oleObj name="Equation" r:id="rId2" imgW="888840" imgH="228600" progId="Equation.3">
                  <p:embed/>
                  <p:pic>
                    <p:nvPicPr>
                      <p:cNvPr id="5662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5813" y="3505200"/>
                        <a:ext cx="2747962"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275" name="Text Box 3"/>
          <p:cNvSpPr txBox="1">
            <a:spLocks noChangeArrowheads="1"/>
          </p:cNvSpPr>
          <p:nvPr/>
        </p:nvSpPr>
        <p:spPr bwMode="auto">
          <a:xfrm>
            <a:off x="685800" y="26670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latin typeface="宋体" panose="02010600030101010101" pitchFamily="2" charset="-122"/>
              </a:rPr>
              <a:t>（</a:t>
            </a:r>
            <a:r>
              <a:rPr kumimoji="1" lang="en-US" altLang="zh-CN" sz="2800" b="1">
                <a:solidFill>
                  <a:schemeClr val="accent2"/>
                </a:solidFill>
                <a:latin typeface="宋体" panose="02010600030101010101" pitchFamily="2" charset="-122"/>
              </a:rPr>
              <a:t>2.8</a:t>
            </a:r>
            <a:r>
              <a:rPr kumimoji="1" lang="zh-CN" altLang="en-US" sz="2800" b="1">
                <a:solidFill>
                  <a:schemeClr val="accent2"/>
                </a:solidFill>
                <a:latin typeface="宋体" panose="02010600030101010101" pitchFamily="2" charset="-122"/>
              </a:rPr>
              <a:t>）式给出</a:t>
            </a:r>
            <a:r>
              <a:rPr kumimoji="1" lang="en-US" altLang="zh-CN" sz="2800" b="1" i="1">
                <a:solidFill>
                  <a:schemeClr val="accent2"/>
                </a:solidFill>
              </a:rPr>
              <a:t>m</a:t>
            </a:r>
            <a:r>
              <a:rPr kumimoji="1" lang="en-US" altLang="zh-CN" sz="2800" b="1" i="1" baseline="-25000">
                <a:solidFill>
                  <a:schemeClr val="accent2"/>
                </a:solidFill>
              </a:rPr>
              <a:t>l </a:t>
            </a:r>
            <a:r>
              <a:rPr kumimoji="1" lang="zh-CN" altLang="en-US" sz="2800" b="1">
                <a:solidFill>
                  <a:schemeClr val="accent2"/>
                </a:solidFill>
                <a:latin typeface="宋体" panose="02010600030101010101" pitchFamily="2" charset="-122"/>
              </a:rPr>
              <a:t>必须是整数</a:t>
            </a:r>
            <a:r>
              <a:rPr kumimoji="1" lang="en-US" altLang="zh-CN" sz="2800" b="1">
                <a:solidFill>
                  <a:schemeClr val="accent2"/>
                </a:solidFill>
                <a:latin typeface="宋体" panose="02010600030101010101" pitchFamily="2" charset="-122"/>
              </a:rPr>
              <a:t>,</a:t>
            </a:r>
            <a:r>
              <a:rPr kumimoji="1" lang="zh-CN" altLang="en-US" sz="2800" b="1">
                <a:solidFill>
                  <a:schemeClr val="accent2"/>
                </a:solidFill>
                <a:latin typeface="宋体" panose="02010600030101010101" pitchFamily="2" charset="-122"/>
              </a:rPr>
              <a:t>即</a:t>
            </a:r>
          </a:p>
        </p:txBody>
      </p:sp>
      <p:graphicFrame>
        <p:nvGraphicFramePr>
          <p:cNvPr id="566276" name="Object 4"/>
          <p:cNvGraphicFramePr>
            <a:graphicFrameLocks noChangeAspect="1"/>
          </p:cNvGraphicFramePr>
          <p:nvPr/>
        </p:nvGraphicFramePr>
        <p:xfrm>
          <a:off x="2540000" y="1574800"/>
          <a:ext cx="2108200" cy="760413"/>
        </p:xfrm>
        <a:graphic>
          <a:graphicData uri="http://schemas.openxmlformats.org/presentationml/2006/ole">
            <mc:AlternateContent xmlns:mc="http://schemas.openxmlformats.org/markup-compatibility/2006">
              <mc:Choice xmlns:v="urn:schemas-microsoft-com:vml" Requires="v">
                <p:oleObj name="Equation" r:id="rId4" imgW="596880" imgH="215640" progId="Equation.3">
                  <p:embed/>
                </p:oleObj>
              </mc:Choice>
              <mc:Fallback>
                <p:oleObj name="Equation" r:id="rId4" imgW="596880" imgH="215640" progId="Equation.3">
                  <p:embed/>
                  <p:pic>
                    <p:nvPicPr>
                      <p:cNvPr id="5662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000" y="1574800"/>
                        <a:ext cx="2108200" cy="76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277" name="Text Box 5"/>
          <p:cNvSpPr txBox="1">
            <a:spLocks noChangeArrowheads="1"/>
          </p:cNvSpPr>
          <p:nvPr/>
        </p:nvSpPr>
        <p:spPr bwMode="auto">
          <a:xfrm>
            <a:off x="838200" y="15240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latin typeface="宋体" panose="02010600030101010101" pitchFamily="2" charset="-122"/>
              </a:rPr>
              <a:t>由此得</a:t>
            </a:r>
          </a:p>
        </p:txBody>
      </p:sp>
      <p:graphicFrame>
        <p:nvGraphicFramePr>
          <p:cNvPr id="566278" name="Object 6"/>
          <p:cNvGraphicFramePr>
            <a:graphicFrameLocks noChangeAspect="1"/>
          </p:cNvGraphicFramePr>
          <p:nvPr/>
        </p:nvGraphicFramePr>
        <p:xfrm>
          <a:off x="2057400" y="533400"/>
          <a:ext cx="3527425" cy="768350"/>
        </p:xfrm>
        <a:graphic>
          <a:graphicData uri="http://schemas.openxmlformats.org/presentationml/2006/ole">
            <mc:AlternateContent xmlns:mc="http://schemas.openxmlformats.org/markup-compatibility/2006">
              <mc:Choice xmlns:v="urn:schemas-microsoft-com:vml" Requires="v">
                <p:oleObj name="Equation" r:id="rId6" imgW="990360" imgH="215640" progId="Equation.DSMT4">
                  <p:embed/>
                </p:oleObj>
              </mc:Choice>
              <mc:Fallback>
                <p:oleObj name="Equation" r:id="rId6" imgW="990360" imgH="215640" progId="Equation.DSMT4">
                  <p:embed/>
                  <p:pic>
                    <p:nvPicPr>
                      <p:cNvPr id="56627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533400"/>
                        <a:ext cx="3527425"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6279" name="Text Box 7"/>
          <p:cNvSpPr txBox="1">
            <a:spLocks noChangeArrowheads="1"/>
          </p:cNvSpPr>
          <p:nvPr/>
        </p:nvSpPr>
        <p:spPr bwMode="auto">
          <a:xfrm>
            <a:off x="6400800" y="1676400"/>
            <a:ext cx="1081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latin typeface="宋体" panose="02010600030101010101" pitchFamily="2" charset="-122"/>
              </a:rPr>
              <a:t>(2.8)</a:t>
            </a:r>
          </a:p>
        </p:txBody>
      </p:sp>
      <p:sp>
        <p:nvSpPr>
          <p:cNvPr id="566280" name="Text Box 8"/>
          <p:cNvSpPr txBox="1">
            <a:spLocks noChangeArrowheads="1"/>
          </p:cNvSpPr>
          <p:nvPr/>
        </p:nvSpPr>
        <p:spPr bwMode="auto">
          <a:xfrm>
            <a:off x="6400800" y="3505200"/>
            <a:ext cx="1081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latin typeface="宋体" panose="02010600030101010101" pitchFamily="2" charset="-122"/>
              </a:rPr>
              <a:t>(2.9)</a:t>
            </a:r>
          </a:p>
        </p:txBody>
      </p:sp>
      <p:sp>
        <p:nvSpPr>
          <p:cNvPr id="566281" name="Text Box 9"/>
          <p:cNvSpPr txBox="1">
            <a:spLocks noChangeArrowheads="1"/>
          </p:cNvSpPr>
          <p:nvPr/>
        </p:nvSpPr>
        <p:spPr bwMode="auto">
          <a:xfrm>
            <a:off x="914400" y="6858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latin typeface="宋体" panose="02010600030101010101" pitchFamily="2" charset="-122"/>
              </a:rPr>
              <a:t>或</a:t>
            </a:r>
          </a:p>
        </p:txBody>
      </p:sp>
      <p:grpSp>
        <p:nvGrpSpPr>
          <p:cNvPr id="2" name="组合 1"/>
          <p:cNvGrpSpPr/>
          <p:nvPr/>
        </p:nvGrpSpPr>
        <p:grpSpPr>
          <a:xfrm>
            <a:off x="457200" y="4559300"/>
            <a:ext cx="8382000" cy="1073150"/>
            <a:chOff x="457200" y="4559300"/>
            <a:chExt cx="8382000" cy="1073150"/>
          </a:xfrm>
        </p:grpSpPr>
        <p:sp>
          <p:nvSpPr>
            <p:cNvPr id="16396" name="Text Box 11"/>
            <p:cNvSpPr txBox="1">
              <a:spLocks noChangeArrowheads="1"/>
            </p:cNvSpPr>
            <p:nvPr/>
          </p:nvSpPr>
          <p:spPr bwMode="auto">
            <a:xfrm>
              <a:off x="457200" y="4559300"/>
              <a:ext cx="8382000"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kumimoji="1" lang="zh-CN" altLang="en-US" sz="2800" b="1">
                  <a:solidFill>
                    <a:schemeClr val="accent2"/>
                  </a:solidFill>
                  <a:latin typeface="宋体" panose="02010600030101010101" pitchFamily="2" charset="-122"/>
                </a:rPr>
                <a:t>所有   值范围内的总概率为</a:t>
              </a:r>
              <a:r>
                <a:rPr kumimoji="1" lang="en-US" altLang="zh-CN" sz="2800" b="1">
                  <a:solidFill>
                    <a:schemeClr val="accent2"/>
                  </a:solidFill>
                  <a:latin typeface="宋体" panose="02010600030101010101" pitchFamily="2" charset="-122"/>
                </a:rPr>
                <a:t>1--</a:t>
              </a:r>
              <a:r>
                <a:rPr kumimoji="1" lang="zh-CN" altLang="en-US" sz="2800" b="1">
                  <a:solidFill>
                    <a:srgbClr val="CC3300"/>
                  </a:solidFill>
                  <a:latin typeface="宋体" panose="02010600030101010101" pitchFamily="2" charset="-122"/>
                </a:rPr>
                <a:t>归一化条件，</a:t>
              </a:r>
              <a:r>
                <a:rPr kumimoji="1" lang="zh-CN" altLang="en-US" sz="2800" b="1">
                  <a:solidFill>
                    <a:schemeClr val="accent2"/>
                  </a:solidFill>
                  <a:latin typeface="宋体" panose="02010600030101010101" pitchFamily="2" charset="-122"/>
                </a:rPr>
                <a:t>求出            式中归一化因子</a:t>
              </a:r>
              <a:r>
                <a:rPr kumimoji="1" lang="en-US" altLang="zh-CN" sz="2800" b="1" i="1">
                  <a:solidFill>
                    <a:schemeClr val="accent2"/>
                  </a:solidFill>
                </a:rPr>
                <a:t>A</a:t>
              </a:r>
              <a:r>
                <a:rPr kumimoji="1" lang="zh-CN" altLang="en-US" sz="2800" b="1">
                  <a:solidFill>
                    <a:schemeClr val="accent2"/>
                  </a:solidFill>
                  <a:latin typeface="宋体" panose="02010600030101010101" pitchFamily="2" charset="-122"/>
                </a:rPr>
                <a:t>的值，由此得</a:t>
              </a:r>
            </a:p>
          </p:txBody>
        </p:sp>
        <p:graphicFrame>
          <p:nvGraphicFramePr>
            <p:cNvPr id="16389" name="Object 12"/>
            <p:cNvGraphicFramePr>
              <a:graphicFrameLocks noChangeAspect="1"/>
            </p:cNvGraphicFramePr>
            <p:nvPr/>
          </p:nvGraphicFramePr>
          <p:xfrm>
            <a:off x="1371600" y="4648200"/>
            <a:ext cx="400050" cy="457200"/>
          </p:xfrm>
          <a:graphic>
            <a:graphicData uri="http://schemas.openxmlformats.org/presentationml/2006/ole">
              <mc:AlternateContent xmlns:mc="http://schemas.openxmlformats.org/markup-compatibility/2006">
                <mc:Choice xmlns:v="urn:schemas-microsoft-com:vml" Requires="v">
                  <p:oleObj name="Equation" r:id="rId8" imgW="139680" imgH="164880" progId="Equation.3">
                    <p:embed/>
                  </p:oleObj>
                </mc:Choice>
                <mc:Fallback>
                  <p:oleObj name="Equation" r:id="rId8" imgW="139680" imgH="164880" progId="Equation.3">
                    <p:embed/>
                    <p:pic>
                      <p:nvPicPr>
                        <p:cNvPr id="16389"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4648200"/>
                          <a:ext cx="400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16390" name="Object 13"/>
          <p:cNvGraphicFramePr>
            <a:graphicFrameLocks noGrp="1" noChangeAspect="1"/>
          </p:cNvGraphicFramePr>
          <p:nvPr>
            <p:ph/>
          </p:nvPr>
        </p:nvGraphicFramePr>
        <p:xfrm>
          <a:off x="-1250950" y="6213475"/>
          <a:ext cx="414337" cy="644525"/>
        </p:xfrm>
        <a:graphic>
          <a:graphicData uri="http://schemas.openxmlformats.org/presentationml/2006/ole">
            <mc:AlternateContent xmlns:mc="http://schemas.openxmlformats.org/markup-compatibility/2006">
              <mc:Choice xmlns:v="urn:schemas-microsoft-com:vml" Requires="v">
                <p:oleObj name="Equation" r:id="rId10" imgW="114120" imgH="177480" progId="Equation.DSMT4">
                  <p:embed/>
                </p:oleObj>
              </mc:Choice>
              <mc:Fallback>
                <p:oleObj name="Equation" r:id="rId10" imgW="114120" imgH="177480" progId="Equation.DSMT4">
                  <p:embed/>
                  <p:pic>
                    <p:nvPicPr>
                      <p:cNvPr id="1639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50950" y="6213475"/>
                        <a:ext cx="414337"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66281"/>
                                        </p:tgtEl>
                                        <p:attrNameLst>
                                          <p:attrName>style.visibility</p:attrName>
                                        </p:attrNameLst>
                                      </p:cBhvr>
                                      <p:to>
                                        <p:strVal val="visible"/>
                                      </p:to>
                                    </p:set>
                                    <p:animEffect transition="in" filter="blinds(horizontal)">
                                      <p:cBhvr>
                                        <p:cTn id="7" dur="500"/>
                                        <p:tgtEl>
                                          <p:spTgt spid="566281"/>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66278"/>
                                        </p:tgtEl>
                                        <p:attrNameLst>
                                          <p:attrName>style.visibility</p:attrName>
                                        </p:attrNameLst>
                                      </p:cBhvr>
                                      <p:to>
                                        <p:strVal val="visible"/>
                                      </p:to>
                                    </p:set>
                                    <p:animEffect transition="in" filter="blinds(horizontal)">
                                      <p:cBhvr>
                                        <p:cTn id="11" dur="500"/>
                                        <p:tgtEl>
                                          <p:spTgt spid="56627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66277"/>
                                        </p:tgtEl>
                                        <p:attrNameLst>
                                          <p:attrName>style.visibility</p:attrName>
                                        </p:attrNameLst>
                                      </p:cBhvr>
                                      <p:to>
                                        <p:strVal val="visible"/>
                                      </p:to>
                                    </p:set>
                                    <p:animEffect transition="in" filter="blinds(horizontal)">
                                      <p:cBhvr>
                                        <p:cTn id="16" dur="500"/>
                                        <p:tgtEl>
                                          <p:spTgt spid="566277"/>
                                        </p:tgtEl>
                                      </p:cBhvr>
                                    </p:animEffect>
                                  </p:childTnLst>
                                </p:cTn>
                              </p:par>
                            </p:childTnLst>
                          </p:cTn>
                        </p:par>
                        <p:par>
                          <p:cTn id="17" fill="hold" nodeType="afterGroup">
                            <p:stCondLst>
                              <p:cond delay="500"/>
                            </p:stCondLst>
                            <p:childTnLst>
                              <p:par>
                                <p:cTn id="18" presetID="3" presetClass="entr" presetSubtype="10" fill="hold" nodeType="afterEffect">
                                  <p:stCondLst>
                                    <p:cond delay="0"/>
                                  </p:stCondLst>
                                  <p:childTnLst>
                                    <p:set>
                                      <p:cBhvr>
                                        <p:cTn id="19" dur="1" fill="hold">
                                          <p:stCondLst>
                                            <p:cond delay="0"/>
                                          </p:stCondLst>
                                        </p:cTn>
                                        <p:tgtEl>
                                          <p:spTgt spid="566276"/>
                                        </p:tgtEl>
                                        <p:attrNameLst>
                                          <p:attrName>style.visibility</p:attrName>
                                        </p:attrNameLst>
                                      </p:cBhvr>
                                      <p:to>
                                        <p:strVal val="visible"/>
                                      </p:to>
                                    </p:set>
                                    <p:animEffect transition="in" filter="blinds(horizontal)">
                                      <p:cBhvr>
                                        <p:cTn id="20" dur="500"/>
                                        <p:tgtEl>
                                          <p:spTgt spid="566276"/>
                                        </p:tgtEl>
                                      </p:cBhvr>
                                    </p:animEffec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566279"/>
                                        </p:tgtEl>
                                        <p:attrNameLst>
                                          <p:attrName>style.visibility</p:attrName>
                                        </p:attrNameLst>
                                      </p:cBhvr>
                                      <p:to>
                                        <p:strVal val="visible"/>
                                      </p:to>
                                    </p:set>
                                    <p:animEffect transition="in" filter="blinds(horizontal)">
                                      <p:cBhvr>
                                        <p:cTn id="24" dur="500"/>
                                        <p:tgtEl>
                                          <p:spTgt spid="56627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566275"/>
                                        </p:tgtEl>
                                        <p:attrNameLst>
                                          <p:attrName>style.visibility</p:attrName>
                                        </p:attrNameLst>
                                      </p:cBhvr>
                                      <p:to>
                                        <p:strVal val="visible"/>
                                      </p:to>
                                    </p:set>
                                    <p:animEffect transition="in" filter="blinds(horizontal)">
                                      <p:cBhvr>
                                        <p:cTn id="29" dur="500"/>
                                        <p:tgtEl>
                                          <p:spTgt spid="56627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566274"/>
                                        </p:tgtEl>
                                        <p:attrNameLst>
                                          <p:attrName>style.visibility</p:attrName>
                                        </p:attrNameLst>
                                      </p:cBhvr>
                                      <p:to>
                                        <p:strVal val="visible"/>
                                      </p:to>
                                    </p:set>
                                    <p:animEffect transition="in" filter="blinds(horizontal)">
                                      <p:cBhvr>
                                        <p:cTn id="34" dur="500"/>
                                        <p:tgtEl>
                                          <p:spTgt spid="566274"/>
                                        </p:tgtEl>
                                      </p:cBhvr>
                                    </p:animEffect>
                                  </p:childTnLst>
                                </p:cTn>
                              </p:par>
                            </p:childTnLst>
                          </p:cTn>
                        </p:par>
                        <p:par>
                          <p:cTn id="35" fill="hold" nodeType="afterGroup">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566280"/>
                                        </p:tgtEl>
                                        <p:attrNameLst>
                                          <p:attrName>style.visibility</p:attrName>
                                        </p:attrNameLst>
                                      </p:cBhvr>
                                      <p:to>
                                        <p:strVal val="visible"/>
                                      </p:to>
                                    </p:set>
                                    <p:animEffect transition="in" filter="blinds(horizontal)">
                                      <p:cBhvr>
                                        <p:cTn id="38" dur="500"/>
                                        <p:tgtEl>
                                          <p:spTgt spid="56628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autoUpdateAnimBg="0"/>
      <p:bldP spid="566277" grpId="0" autoUpdateAnimBg="0"/>
      <p:bldP spid="566279" grpId="0" autoUpdateAnimBg="0"/>
      <p:bldP spid="566280" grpId="0" autoUpdateAnimBg="0"/>
      <p:bldP spid="566281"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7299" name="Object 3"/>
          <p:cNvGraphicFramePr>
            <a:graphicFrameLocks noChangeAspect="1"/>
          </p:cNvGraphicFramePr>
          <p:nvPr/>
        </p:nvGraphicFramePr>
        <p:xfrm>
          <a:off x="964902" y="609600"/>
          <a:ext cx="6775450" cy="973138"/>
        </p:xfrm>
        <a:graphic>
          <a:graphicData uri="http://schemas.openxmlformats.org/presentationml/2006/ole">
            <mc:AlternateContent xmlns:mc="http://schemas.openxmlformats.org/markup-compatibility/2006">
              <mc:Choice xmlns:v="urn:schemas-microsoft-com:vml" Requires="v">
                <p:oleObj name="Equation" r:id="rId2" imgW="2425680" imgH="330120" progId="Equation.DSMT4">
                  <p:embed/>
                </p:oleObj>
              </mc:Choice>
              <mc:Fallback>
                <p:oleObj name="Equation" r:id="rId2" imgW="2425680" imgH="330120" progId="Equation.DSMT4">
                  <p:embed/>
                  <p:pic>
                    <p:nvPicPr>
                      <p:cNvPr id="567299" name="Object 3"/>
                      <p:cNvPicPr>
                        <a:picLocks noChangeAspect="1" noChangeArrowheads="1"/>
                      </p:cNvPicPr>
                      <p:nvPr/>
                    </p:nvPicPr>
                    <p:blipFill>
                      <a:blip r:embed="rId3"/>
                      <a:srcRect/>
                      <a:stretch>
                        <a:fillRect/>
                      </a:stretch>
                    </p:blipFill>
                    <p:spPr bwMode="auto">
                      <a:xfrm>
                        <a:off x="964902" y="609600"/>
                        <a:ext cx="6775450" cy="973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7301" name="Object 5"/>
          <p:cNvGraphicFramePr>
            <a:graphicFrameLocks noChangeAspect="1"/>
          </p:cNvGraphicFramePr>
          <p:nvPr/>
        </p:nvGraphicFramePr>
        <p:xfrm>
          <a:off x="2819400" y="2521074"/>
          <a:ext cx="2286000" cy="1123950"/>
        </p:xfrm>
        <a:graphic>
          <a:graphicData uri="http://schemas.openxmlformats.org/presentationml/2006/ole">
            <mc:AlternateContent xmlns:mc="http://schemas.openxmlformats.org/markup-compatibility/2006">
              <mc:Choice xmlns:v="urn:schemas-microsoft-com:vml" Requires="v">
                <p:oleObj name="Equation" r:id="rId4" imgW="634680" imgH="419040" progId="Equation.DSMT4">
                  <p:embed/>
                </p:oleObj>
              </mc:Choice>
              <mc:Fallback>
                <p:oleObj name="Equation" r:id="rId4" imgW="634680" imgH="419040" progId="Equation.DSMT4">
                  <p:embed/>
                  <p:pic>
                    <p:nvPicPr>
                      <p:cNvPr id="567301" name="Object 5"/>
                      <p:cNvPicPr>
                        <a:picLocks noChangeAspect="1" noChangeArrowheads="1"/>
                      </p:cNvPicPr>
                      <p:nvPr/>
                    </p:nvPicPr>
                    <p:blipFill>
                      <a:blip r:embed="rId5"/>
                      <a:srcRect/>
                      <a:stretch>
                        <a:fillRect/>
                      </a:stretch>
                    </p:blipFill>
                    <p:spPr bwMode="auto">
                      <a:xfrm>
                        <a:off x="2819400" y="2521074"/>
                        <a:ext cx="228600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6"/>
          <p:cNvGrpSpPr>
            <a:grpSpLocks/>
          </p:cNvGrpSpPr>
          <p:nvPr/>
        </p:nvGrpSpPr>
        <p:grpSpPr bwMode="auto">
          <a:xfrm>
            <a:off x="838200" y="4139034"/>
            <a:ext cx="7315200" cy="946150"/>
            <a:chOff x="528" y="2064"/>
            <a:chExt cx="4608" cy="596"/>
          </a:xfrm>
        </p:grpSpPr>
        <p:sp>
          <p:nvSpPr>
            <p:cNvPr id="17418" name="Text Box 7"/>
            <p:cNvSpPr txBox="1">
              <a:spLocks noChangeArrowheads="1"/>
            </p:cNvSpPr>
            <p:nvPr/>
          </p:nvSpPr>
          <p:spPr bwMode="auto">
            <a:xfrm>
              <a:off x="528" y="2064"/>
              <a:ext cx="46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将此值代入（</a:t>
              </a:r>
              <a:r>
                <a:rPr kumimoji="1" lang="en-US" altLang="zh-CN" sz="2800" b="1">
                  <a:solidFill>
                    <a:schemeClr val="accent2"/>
                  </a:solidFill>
                </a:rPr>
                <a:t>2.6</a:t>
              </a:r>
              <a:r>
                <a:rPr kumimoji="1" lang="zh-CN" altLang="en-US" sz="2800" b="1">
                  <a:solidFill>
                    <a:schemeClr val="accent2"/>
                  </a:solidFill>
                </a:rPr>
                <a:t>）式，得和      相对应的定态波函数为：</a:t>
              </a:r>
            </a:p>
          </p:txBody>
        </p:sp>
        <p:graphicFrame>
          <p:nvGraphicFramePr>
            <p:cNvPr id="17413" name="Object 8"/>
            <p:cNvGraphicFramePr>
              <a:graphicFrameLocks noChangeAspect="1"/>
            </p:cNvGraphicFramePr>
            <p:nvPr/>
          </p:nvGraphicFramePr>
          <p:xfrm>
            <a:off x="3351" y="2064"/>
            <a:ext cx="299" cy="336"/>
          </p:xfrm>
          <a:graphic>
            <a:graphicData uri="http://schemas.openxmlformats.org/presentationml/2006/ole">
              <mc:AlternateContent xmlns:mc="http://schemas.openxmlformats.org/markup-compatibility/2006">
                <mc:Choice xmlns:v="urn:schemas-microsoft-com:vml" Requires="v">
                  <p:oleObj name="Equation" r:id="rId6" imgW="203040" imgH="228600" progId="Equation.3">
                    <p:embed/>
                  </p:oleObj>
                </mc:Choice>
                <mc:Fallback>
                  <p:oleObj name="Equation" r:id="rId6" imgW="203040" imgH="228600" progId="Equation.3">
                    <p:embed/>
                    <p:pic>
                      <p:nvPicPr>
                        <p:cNvPr id="17413"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1" y="2064"/>
                          <a:ext cx="2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67305" name="Object 9"/>
          <p:cNvGraphicFramePr>
            <a:graphicFrameLocks noChangeAspect="1"/>
          </p:cNvGraphicFramePr>
          <p:nvPr/>
        </p:nvGraphicFramePr>
        <p:xfrm>
          <a:off x="2292350" y="5210175"/>
          <a:ext cx="3787775" cy="1266825"/>
        </p:xfrm>
        <a:graphic>
          <a:graphicData uri="http://schemas.openxmlformats.org/presentationml/2006/ole">
            <mc:AlternateContent xmlns:mc="http://schemas.openxmlformats.org/markup-compatibility/2006">
              <mc:Choice xmlns:v="urn:schemas-microsoft-com:vml" Requires="v">
                <p:oleObj name="Equation" r:id="rId8" imgW="1028520" imgH="419040" progId="Equation.DSMT4">
                  <p:embed/>
                </p:oleObj>
              </mc:Choice>
              <mc:Fallback>
                <p:oleObj name="Equation" r:id="rId8" imgW="1028520" imgH="419040" progId="Equation.DSMT4">
                  <p:embed/>
                  <p:pic>
                    <p:nvPicPr>
                      <p:cNvPr id="567305" name="Object 9"/>
                      <p:cNvPicPr>
                        <a:picLocks noChangeAspect="1" noChangeArrowheads="1"/>
                      </p:cNvPicPr>
                      <p:nvPr/>
                    </p:nvPicPr>
                    <p:blipFill>
                      <a:blip r:embed="rId9"/>
                      <a:srcRect/>
                      <a:stretch>
                        <a:fillRect/>
                      </a:stretch>
                    </p:blipFill>
                    <p:spPr bwMode="auto">
                      <a:xfrm>
                        <a:off x="2292350" y="5210175"/>
                        <a:ext cx="3787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7306" name="Text Box 10"/>
          <p:cNvSpPr txBox="1">
            <a:spLocks noChangeArrowheads="1"/>
          </p:cNvSpPr>
          <p:nvPr/>
        </p:nvSpPr>
        <p:spPr bwMode="auto">
          <a:xfrm>
            <a:off x="5943600" y="5591175"/>
            <a:ext cx="1219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a:t>
            </a:r>
            <a:r>
              <a:rPr kumimoji="1" lang="en-US" altLang="zh-CN" sz="2800" b="1">
                <a:solidFill>
                  <a:schemeClr val="accent2"/>
                </a:solidFill>
              </a:rPr>
              <a:t>2.10</a:t>
            </a:r>
            <a:r>
              <a:rPr kumimoji="1" lang="zh-CN" altLang="en-US" sz="2800" b="1">
                <a:solidFill>
                  <a:schemeClr val="accent2"/>
                </a:solidFill>
              </a:rPr>
              <a:t>）</a:t>
            </a:r>
          </a:p>
        </p:txBody>
      </p:sp>
      <p:sp>
        <p:nvSpPr>
          <p:cNvPr id="567308" name="Text Box 12"/>
          <p:cNvSpPr txBox="1">
            <a:spLocks noChangeArrowheads="1"/>
          </p:cNvSpPr>
          <p:nvPr/>
        </p:nvSpPr>
        <p:spPr bwMode="auto">
          <a:xfrm>
            <a:off x="827584" y="1901775"/>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chemeClr val="accent2"/>
                </a:solidFill>
              </a:rPr>
              <a:t>设任意的初位相为零，于是有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67299"/>
                                        </p:tgtEl>
                                        <p:attrNameLst>
                                          <p:attrName>style.visibility</p:attrName>
                                        </p:attrNameLst>
                                      </p:cBhvr>
                                      <p:to>
                                        <p:strVal val="visible"/>
                                      </p:to>
                                    </p:set>
                                    <p:animEffect transition="in" filter="blinds(horizontal)">
                                      <p:cBhvr>
                                        <p:cTn id="7" dur="500"/>
                                        <p:tgtEl>
                                          <p:spTgt spid="5672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67308"/>
                                        </p:tgtEl>
                                        <p:attrNameLst>
                                          <p:attrName>style.visibility</p:attrName>
                                        </p:attrNameLst>
                                      </p:cBhvr>
                                      <p:to>
                                        <p:strVal val="visible"/>
                                      </p:to>
                                    </p:set>
                                    <p:anim calcmode="lin" valueType="num">
                                      <p:cBhvr additive="base">
                                        <p:cTn id="12" dur="500" fill="hold"/>
                                        <p:tgtEl>
                                          <p:spTgt spid="567308"/>
                                        </p:tgtEl>
                                        <p:attrNameLst>
                                          <p:attrName>ppt_x</p:attrName>
                                        </p:attrNameLst>
                                      </p:cBhvr>
                                      <p:tavLst>
                                        <p:tav tm="0">
                                          <p:val>
                                            <p:strVal val="0-#ppt_w/2"/>
                                          </p:val>
                                        </p:tav>
                                        <p:tav tm="100000">
                                          <p:val>
                                            <p:strVal val="#ppt_x"/>
                                          </p:val>
                                        </p:tav>
                                      </p:tavLst>
                                    </p:anim>
                                    <p:anim calcmode="lin" valueType="num">
                                      <p:cBhvr additive="base">
                                        <p:cTn id="13" dur="500" fill="hold"/>
                                        <p:tgtEl>
                                          <p:spTgt spid="567308"/>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567301"/>
                                        </p:tgtEl>
                                        <p:attrNameLst>
                                          <p:attrName>style.visibility</p:attrName>
                                        </p:attrNameLst>
                                      </p:cBhvr>
                                      <p:to>
                                        <p:strVal val="visible"/>
                                      </p:to>
                                    </p:set>
                                    <p:animEffect transition="in" filter="wipe(down)">
                                      <p:cBhvr>
                                        <p:cTn id="18" dur="500"/>
                                        <p:tgtEl>
                                          <p:spTgt spid="56730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567305"/>
                                        </p:tgtEl>
                                        <p:attrNameLst>
                                          <p:attrName>style.visibility</p:attrName>
                                        </p:attrNameLst>
                                      </p:cBhvr>
                                      <p:to>
                                        <p:strVal val="visible"/>
                                      </p:to>
                                    </p:set>
                                    <p:animEffect transition="in" filter="blinds(horizontal)">
                                      <p:cBhvr>
                                        <p:cTn id="28" dur="500"/>
                                        <p:tgtEl>
                                          <p:spTgt spid="567305"/>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567306"/>
                                        </p:tgtEl>
                                        <p:attrNameLst>
                                          <p:attrName>style.visibility</p:attrName>
                                        </p:attrNameLst>
                                      </p:cBhvr>
                                      <p:to>
                                        <p:strVal val="visible"/>
                                      </p:to>
                                    </p:set>
                                    <p:animEffect transition="in" filter="blinds(horizontal)">
                                      <p:cBhvr>
                                        <p:cTn id="32" dur="500"/>
                                        <p:tgtEl>
                                          <p:spTgt spid="567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06" grpId="0" autoUpdateAnimBg="0"/>
      <p:bldP spid="567308"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Text Box 2"/>
          <p:cNvSpPr txBox="1">
            <a:spLocks noChangeArrowheads="1"/>
          </p:cNvSpPr>
          <p:nvPr/>
        </p:nvSpPr>
        <p:spPr bwMode="auto">
          <a:xfrm>
            <a:off x="838200" y="6096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最后得粒子的波函数为</a:t>
            </a:r>
          </a:p>
        </p:txBody>
      </p:sp>
      <p:graphicFrame>
        <p:nvGraphicFramePr>
          <p:cNvPr id="568323" name="Object 3"/>
          <p:cNvGraphicFramePr>
            <a:graphicFrameLocks noChangeAspect="1"/>
          </p:cNvGraphicFramePr>
          <p:nvPr/>
        </p:nvGraphicFramePr>
        <p:xfrm>
          <a:off x="914400" y="1219200"/>
          <a:ext cx="6477000" cy="1371600"/>
        </p:xfrm>
        <a:graphic>
          <a:graphicData uri="http://schemas.openxmlformats.org/presentationml/2006/ole">
            <mc:AlternateContent xmlns:mc="http://schemas.openxmlformats.org/markup-compatibility/2006">
              <mc:Choice xmlns:v="urn:schemas-microsoft-com:vml" Requires="v">
                <p:oleObj name="Equation" r:id="rId2" imgW="2057400" imgH="419040" progId="Equation.DSMT4">
                  <p:embed/>
                </p:oleObj>
              </mc:Choice>
              <mc:Fallback>
                <p:oleObj name="Equation" r:id="rId2" imgW="2057400" imgH="419040" progId="Equation.DSMT4">
                  <p:embed/>
                  <p:pic>
                    <p:nvPicPr>
                      <p:cNvPr id="568323" name="Object 3"/>
                      <p:cNvPicPr>
                        <a:picLocks noChangeAspect="1" noChangeArrowheads="1"/>
                      </p:cNvPicPr>
                      <p:nvPr/>
                    </p:nvPicPr>
                    <p:blipFill>
                      <a:blip r:embed="rId3"/>
                      <a:srcRect/>
                      <a:stretch>
                        <a:fillRect/>
                      </a:stretch>
                    </p:blipFill>
                    <p:spPr bwMode="auto">
                      <a:xfrm>
                        <a:off x="914400" y="1219200"/>
                        <a:ext cx="64770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24" name="Text Box 4"/>
          <p:cNvSpPr txBox="1">
            <a:spLocks noChangeArrowheads="1"/>
          </p:cNvSpPr>
          <p:nvPr/>
        </p:nvSpPr>
        <p:spPr bwMode="auto">
          <a:xfrm>
            <a:off x="7232650" y="1828800"/>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a:t>
            </a:r>
            <a:r>
              <a:rPr kumimoji="1" lang="en-US" altLang="zh-CN" sz="2800" b="1">
                <a:solidFill>
                  <a:schemeClr val="accent2"/>
                </a:solidFill>
              </a:rPr>
              <a:t>2.11</a:t>
            </a:r>
            <a:r>
              <a:rPr kumimoji="1" lang="zh-CN" altLang="en-US" sz="2800" b="1">
                <a:solidFill>
                  <a:schemeClr val="accent2"/>
                </a:solidFill>
              </a:rPr>
              <a:t>）</a:t>
            </a:r>
          </a:p>
        </p:txBody>
      </p:sp>
      <p:sp>
        <p:nvSpPr>
          <p:cNvPr id="568325" name="Text Box 5"/>
          <p:cNvSpPr txBox="1">
            <a:spLocks noChangeArrowheads="1"/>
          </p:cNvSpPr>
          <p:nvPr/>
        </p:nvSpPr>
        <p:spPr bwMode="auto">
          <a:xfrm>
            <a:off x="914400" y="2590800"/>
            <a:ext cx="5105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由（</a:t>
            </a:r>
            <a:r>
              <a:rPr kumimoji="1" lang="en-US" altLang="zh-CN" sz="2800" b="1">
                <a:solidFill>
                  <a:schemeClr val="accent2"/>
                </a:solidFill>
              </a:rPr>
              <a:t>2.7</a:t>
            </a:r>
            <a:r>
              <a:rPr kumimoji="1" lang="zh-CN" altLang="en-US" sz="2800" b="1">
                <a:solidFill>
                  <a:schemeClr val="accent2"/>
                </a:solidFill>
              </a:rPr>
              <a:t>）式可得</a:t>
            </a:r>
          </a:p>
        </p:txBody>
      </p:sp>
      <p:graphicFrame>
        <p:nvGraphicFramePr>
          <p:cNvPr id="568326" name="Object 6"/>
          <p:cNvGraphicFramePr>
            <a:graphicFrameLocks noChangeAspect="1"/>
          </p:cNvGraphicFramePr>
          <p:nvPr/>
        </p:nvGraphicFramePr>
        <p:xfrm>
          <a:off x="2765425" y="3048000"/>
          <a:ext cx="2644775" cy="1066800"/>
        </p:xfrm>
        <a:graphic>
          <a:graphicData uri="http://schemas.openxmlformats.org/presentationml/2006/ole">
            <mc:AlternateContent xmlns:mc="http://schemas.openxmlformats.org/markup-compatibility/2006">
              <mc:Choice xmlns:v="urn:schemas-microsoft-com:vml" Requires="v">
                <p:oleObj name="Equation" r:id="rId4" imgW="876240" imgH="419040" progId="Equation.3">
                  <p:embed/>
                </p:oleObj>
              </mc:Choice>
              <mc:Fallback>
                <p:oleObj name="Equation" r:id="rId4" imgW="876240" imgH="419040" progId="Equation.3">
                  <p:embed/>
                  <p:pic>
                    <p:nvPicPr>
                      <p:cNvPr id="5683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5425" y="3048000"/>
                        <a:ext cx="26447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8327" name="Text Box 7"/>
          <p:cNvSpPr txBox="1">
            <a:spLocks noChangeArrowheads="1"/>
          </p:cNvSpPr>
          <p:nvPr/>
        </p:nvSpPr>
        <p:spPr bwMode="auto">
          <a:xfrm>
            <a:off x="7162800" y="33528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a:t>
            </a:r>
            <a:r>
              <a:rPr kumimoji="1" lang="en-US" altLang="zh-CN" sz="2800" b="1">
                <a:solidFill>
                  <a:schemeClr val="accent2"/>
                </a:solidFill>
              </a:rPr>
              <a:t>2.12</a:t>
            </a:r>
            <a:r>
              <a:rPr kumimoji="1" lang="zh-CN" altLang="en-US" sz="2800" b="1">
                <a:solidFill>
                  <a:schemeClr val="accent2"/>
                </a:solidFill>
              </a:rPr>
              <a:t>）</a:t>
            </a:r>
          </a:p>
        </p:txBody>
      </p:sp>
      <p:grpSp>
        <p:nvGrpSpPr>
          <p:cNvPr id="2" name="Group 8"/>
          <p:cNvGrpSpPr>
            <a:grpSpLocks/>
          </p:cNvGrpSpPr>
          <p:nvPr/>
        </p:nvGrpSpPr>
        <p:grpSpPr bwMode="auto">
          <a:xfrm>
            <a:off x="539750" y="4149725"/>
            <a:ext cx="8077200" cy="2286000"/>
            <a:chOff x="480" y="2592"/>
            <a:chExt cx="5088" cy="1440"/>
          </a:xfrm>
        </p:grpSpPr>
        <p:sp>
          <p:nvSpPr>
            <p:cNvPr id="18444" name="Text Box 9"/>
            <p:cNvSpPr txBox="1">
              <a:spLocks noChangeArrowheads="1"/>
            </p:cNvSpPr>
            <p:nvPr/>
          </p:nvSpPr>
          <p:spPr bwMode="auto">
            <a:xfrm>
              <a:off x="480" y="2592"/>
              <a:ext cx="5088"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rPr>
                <a:t>此式说明，由于      是整数，所以粒子的能量只能取离散的值。这就是说，这个做圆周运动的粒子的</a:t>
              </a:r>
              <a:r>
                <a:rPr kumimoji="1" lang="zh-CN" altLang="en-US" sz="2800" b="1">
                  <a:solidFill>
                    <a:srgbClr val="CC3300"/>
                  </a:solidFill>
                </a:rPr>
                <a:t>能量“量子化”</a:t>
              </a:r>
              <a:r>
                <a:rPr kumimoji="1" lang="zh-CN" altLang="en-US" sz="2800" b="1">
                  <a:solidFill>
                    <a:schemeClr val="accent2"/>
                  </a:solidFill>
                </a:rPr>
                <a:t>了。在这里，能量量子化这一微观粒子的重要特征很</a:t>
              </a:r>
              <a:r>
                <a:rPr kumimoji="1" lang="zh-CN" altLang="en-US" sz="2800" b="1">
                  <a:solidFill>
                    <a:srgbClr val="CC3300"/>
                  </a:solidFill>
                </a:rPr>
                <a:t>自然地从薛定谔方程和波函数的标准条件得出了</a:t>
              </a:r>
              <a:r>
                <a:rPr kumimoji="1" lang="zh-CN" altLang="en-US" sz="2800" b="1">
                  <a:solidFill>
                    <a:schemeClr val="accent2"/>
                  </a:solidFill>
                </a:rPr>
                <a:t>。     也是量子数。</a:t>
              </a:r>
            </a:p>
          </p:txBody>
        </p:sp>
        <p:graphicFrame>
          <p:nvGraphicFramePr>
            <p:cNvPr id="18437" name="Object 10"/>
            <p:cNvGraphicFramePr>
              <a:graphicFrameLocks noChangeAspect="1"/>
            </p:cNvGraphicFramePr>
            <p:nvPr/>
          </p:nvGraphicFramePr>
          <p:xfrm>
            <a:off x="2149" y="2592"/>
            <a:ext cx="299" cy="336"/>
          </p:xfrm>
          <a:graphic>
            <a:graphicData uri="http://schemas.openxmlformats.org/presentationml/2006/ole">
              <mc:AlternateContent xmlns:mc="http://schemas.openxmlformats.org/markup-compatibility/2006">
                <mc:Choice xmlns:v="urn:schemas-microsoft-com:vml" Requires="v">
                  <p:oleObj name="Equation" r:id="rId6" imgW="203040" imgH="228600" progId="Equation.3">
                    <p:embed/>
                  </p:oleObj>
                </mc:Choice>
                <mc:Fallback>
                  <p:oleObj name="Equation" r:id="rId6" imgW="203040" imgH="228600" progId="Equation.3">
                    <p:embed/>
                    <p:pic>
                      <p:nvPicPr>
                        <p:cNvPr id="18437"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9" y="2592"/>
                          <a:ext cx="2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8" name="Object 11"/>
            <p:cNvGraphicFramePr>
              <a:graphicFrameLocks noChangeAspect="1"/>
            </p:cNvGraphicFramePr>
            <p:nvPr/>
          </p:nvGraphicFramePr>
          <p:xfrm>
            <a:off x="2053" y="3696"/>
            <a:ext cx="299" cy="336"/>
          </p:xfrm>
          <a:graphic>
            <a:graphicData uri="http://schemas.openxmlformats.org/presentationml/2006/ole">
              <mc:AlternateContent xmlns:mc="http://schemas.openxmlformats.org/markup-compatibility/2006">
                <mc:Choice xmlns:v="urn:schemas-microsoft-com:vml" Requires="v">
                  <p:oleObj name="Equation" r:id="rId8" imgW="203040" imgH="228600" progId="Equation.3">
                    <p:embed/>
                  </p:oleObj>
                </mc:Choice>
                <mc:Fallback>
                  <p:oleObj name="Equation" r:id="rId8" imgW="203040" imgH="228600" progId="Equation.3">
                    <p:embed/>
                    <p:pic>
                      <p:nvPicPr>
                        <p:cNvPr id="18438"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3" y="3696"/>
                          <a:ext cx="299"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68332" name="Object 12"/>
          <p:cNvGraphicFramePr>
            <a:graphicFrameLocks noChangeAspect="1"/>
          </p:cNvGraphicFramePr>
          <p:nvPr/>
        </p:nvGraphicFramePr>
        <p:xfrm>
          <a:off x="6651625" y="0"/>
          <a:ext cx="2492375" cy="1155700"/>
        </p:xfrm>
        <a:graphic>
          <a:graphicData uri="http://schemas.openxmlformats.org/presentationml/2006/ole">
            <mc:AlternateContent xmlns:mc="http://schemas.openxmlformats.org/markup-compatibility/2006">
              <mc:Choice xmlns:v="urn:schemas-microsoft-com:vml" Requires="v">
                <p:oleObj name="Equation" r:id="rId10" imgW="1041120" imgH="482400" progId="Equation.3">
                  <p:embed/>
                </p:oleObj>
              </mc:Choice>
              <mc:Fallback>
                <p:oleObj name="Equation" r:id="rId10" imgW="1041120" imgH="482400" progId="Equation.3">
                  <p:embed/>
                  <p:pic>
                    <p:nvPicPr>
                      <p:cNvPr id="568332"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1625" y="0"/>
                        <a:ext cx="2492375" cy="1155700"/>
                      </a:xfrm>
                      <a:prstGeom prst="rect">
                        <a:avLst/>
                      </a:prstGeom>
                      <a:solidFill>
                        <a:srgbClr val="FFE3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68322"/>
                                        </p:tgtEl>
                                        <p:attrNameLst>
                                          <p:attrName>style.visibility</p:attrName>
                                        </p:attrNameLst>
                                      </p:cBhvr>
                                      <p:to>
                                        <p:strVal val="visible"/>
                                      </p:to>
                                    </p:set>
                                    <p:animEffect transition="in" filter="blinds(horizontal)">
                                      <p:cBhvr>
                                        <p:cTn id="7" dur="500"/>
                                        <p:tgtEl>
                                          <p:spTgt spid="5683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8323"/>
                                        </p:tgtEl>
                                        <p:attrNameLst>
                                          <p:attrName>style.visibility</p:attrName>
                                        </p:attrNameLst>
                                      </p:cBhvr>
                                      <p:to>
                                        <p:strVal val="visible"/>
                                      </p:to>
                                    </p:set>
                                    <p:animEffect transition="in" filter="blinds(horizontal)">
                                      <p:cBhvr>
                                        <p:cTn id="12" dur="500"/>
                                        <p:tgtEl>
                                          <p:spTgt spid="568323"/>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68324"/>
                                        </p:tgtEl>
                                        <p:attrNameLst>
                                          <p:attrName>style.visibility</p:attrName>
                                        </p:attrNameLst>
                                      </p:cBhvr>
                                      <p:to>
                                        <p:strVal val="visible"/>
                                      </p:to>
                                    </p:set>
                                    <p:animEffect transition="in" filter="blinds(horizontal)">
                                      <p:cBhvr>
                                        <p:cTn id="16" dur="500"/>
                                        <p:tgtEl>
                                          <p:spTgt spid="56832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68325"/>
                                        </p:tgtEl>
                                        <p:attrNameLst>
                                          <p:attrName>style.visibility</p:attrName>
                                        </p:attrNameLst>
                                      </p:cBhvr>
                                      <p:to>
                                        <p:strVal val="visible"/>
                                      </p:to>
                                    </p:set>
                                    <p:animEffect transition="in" filter="blinds(horizontal)">
                                      <p:cBhvr>
                                        <p:cTn id="21" dur="500"/>
                                        <p:tgtEl>
                                          <p:spTgt spid="568325"/>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568332"/>
                                        </p:tgtEl>
                                        <p:attrNameLst>
                                          <p:attrName>style.visibility</p:attrName>
                                        </p:attrNameLst>
                                      </p:cBhvr>
                                      <p:to>
                                        <p:strVal val="visible"/>
                                      </p:to>
                                    </p:set>
                                    <p:animEffect transition="in" filter="blinds(horizontal)">
                                      <p:cBhvr>
                                        <p:cTn id="25" dur="500"/>
                                        <p:tgtEl>
                                          <p:spTgt spid="568332"/>
                                        </p:tgtEl>
                                      </p:cBhvr>
                                    </p:animEffect>
                                  </p:childTnLst>
                                </p:cTn>
                              </p:par>
                            </p:childTnLst>
                          </p:cTn>
                        </p:par>
                        <p:par>
                          <p:cTn id="26" fill="hold" nodeType="afterGroup">
                            <p:stCondLst>
                              <p:cond delay="1000"/>
                            </p:stCondLst>
                            <p:childTnLst>
                              <p:par>
                                <p:cTn id="27" presetID="3" presetClass="entr" presetSubtype="10" fill="hold" nodeType="afterEffect">
                                  <p:stCondLst>
                                    <p:cond delay="0"/>
                                  </p:stCondLst>
                                  <p:childTnLst>
                                    <p:set>
                                      <p:cBhvr>
                                        <p:cTn id="28" dur="1" fill="hold">
                                          <p:stCondLst>
                                            <p:cond delay="0"/>
                                          </p:stCondLst>
                                        </p:cTn>
                                        <p:tgtEl>
                                          <p:spTgt spid="568326"/>
                                        </p:tgtEl>
                                        <p:attrNameLst>
                                          <p:attrName>style.visibility</p:attrName>
                                        </p:attrNameLst>
                                      </p:cBhvr>
                                      <p:to>
                                        <p:strVal val="visible"/>
                                      </p:to>
                                    </p:set>
                                    <p:animEffect transition="in" filter="blinds(horizontal)">
                                      <p:cBhvr>
                                        <p:cTn id="29" dur="500"/>
                                        <p:tgtEl>
                                          <p:spTgt spid="568326"/>
                                        </p:tgtEl>
                                      </p:cBhvr>
                                    </p:animEffect>
                                  </p:childTnLst>
                                </p:cTn>
                              </p:par>
                            </p:childTnLst>
                          </p:cTn>
                        </p:par>
                        <p:par>
                          <p:cTn id="30" fill="hold" nodeType="afterGroup">
                            <p:stCondLst>
                              <p:cond delay="1500"/>
                            </p:stCondLst>
                            <p:childTnLst>
                              <p:par>
                                <p:cTn id="31" presetID="3" presetClass="entr" presetSubtype="10" fill="hold" grpId="0" nodeType="afterEffect">
                                  <p:stCondLst>
                                    <p:cond delay="0"/>
                                  </p:stCondLst>
                                  <p:childTnLst>
                                    <p:set>
                                      <p:cBhvr>
                                        <p:cTn id="32" dur="1" fill="hold">
                                          <p:stCondLst>
                                            <p:cond delay="0"/>
                                          </p:stCondLst>
                                        </p:cTn>
                                        <p:tgtEl>
                                          <p:spTgt spid="568327"/>
                                        </p:tgtEl>
                                        <p:attrNameLst>
                                          <p:attrName>style.visibility</p:attrName>
                                        </p:attrNameLst>
                                      </p:cBhvr>
                                      <p:to>
                                        <p:strVal val="visible"/>
                                      </p:to>
                                    </p:set>
                                    <p:animEffect transition="in" filter="blinds(horizontal)">
                                      <p:cBhvr>
                                        <p:cTn id="33" dur="500"/>
                                        <p:tgtEl>
                                          <p:spTgt spid="56832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linds(horizontal)">
                                      <p:cBhvr>
                                        <p:cTn id="3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autoUpdateAnimBg="0"/>
      <p:bldP spid="568324" grpId="0" autoUpdateAnimBg="0"/>
      <p:bldP spid="568325" grpId="0" autoUpdateAnimBg="0"/>
      <p:bldP spid="56832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4944" name="Object 0"/>
          <p:cNvGraphicFramePr>
            <a:graphicFrameLocks noChangeAspect="1"/>
          </p:cNvGraphicFramePr>
          <p:nvPr/>
        </p:nvGraphicFramePr>
        <p:xfrm>
          <a:off x="3429000" y="3810000"/>
          <a:ext cx="2362200" cy="684213"/>
        </p:xfrm>
        <a:graphic>
          <a:graphicData uri="http://schemas.openxmlformats.org/presentationml/2006/ole">
            <mc:AlternateContent xmlns:mc="http://schemas.openxmlformats.org/markup-compatibility/2006">
              <mc:Choice xmlns:v="urn:schemas-microsoft-com:vml" Requires="v">
                <p:oleObj name="Equation" r:id="rId2" imgW="838080" imgH="228600" progId="Equation.DSMT4">
                  <p:embed/>
                </p:oleObj>
              </mc:Choice>
              <mc:Fallback>
                <p:oleObj name="Equation" r:id="rId2" imgW="838080" imgH="228600" progId="Equation.DSMT4">
                  <p:embed/>
                  <p:pic>
                    <p:nvPicPr>
                      <p:cNvPr id="594944" name="Object 0"/>
                      <p:cNvPicPr>
                        <a:picLocks noChangeAspect="1" noChangeArrowheads="1"/>
                      </p:cNvPicPr>
                      <p:nvPr/>
                    </p:nvPicPr>
                    <p:blipFill>
                      <a:blip r:embed="rId3"/>
                      <a:srcRect/>
                      <a:stretch>
                        <a:fillRect/>
                      </a:stretch>
                    </p:blipFill>
                    <p:spPr bwMode="auto">
                      <a:xfrm>
                        <a:off x="3429000" y="3810000"/>
                        <a:ext cx="2362200" cy="684213"/>
                      </a:xfrm>
                      <a:prstGeom prst="rect">
                        <a:avLst/>
                      </a:prstGeom>
                      <a:solidFill>
                        <a:srgbClr val="FFE3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3"/>
          <p:cNvGrpSpPr>
            <a:grpSpLocks/>
          </p:cNvGrpSpPr>
          <p:nvPr/>
        </p:nvGrpSpPr>
        <p:grpSpPr bwMode="auto">
          <a:xfrm>
            <a:off x="533400" y="4724400"/>
            <a:ext cx="7848600" cy="533400"/>
            <a:chOff x="336" y="2976"/>
            <a:chExt cx="4944" cy="336"/>
          </a:xfrm>
        </p:grpSpPr>
        <p:sp>
          <p:nvSpPr>
            <p:cNvPr id="19469" name="Text Box 4"/>
            <p:cNvSpPr txBox="1">
              <a:spLocks noChangeArrowheads="1"/>
            </p:cNvSpPr>
            <p:nvPr/>
          </p:nvSpPr>
          <p:spPr bwMode="auto">
            <a:xfrm>
              <a:off x="336" y="2976"/>
              <a:ext cx="49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latin typeface="宋体" panose="02010600030101010101" pitchFamily="2" charset="-122"/>
                </a:rPr>
                <a:t>即</a:t>
              </a:r>
              <a:r>
                <a:rPr kumimoji="1" lang="zh-CN" altLang="en-US" sz="2800" b="1">
                  <a:solidFill>
                    <a:srgbClr val="CC3300"/>
                  </a:solidFill>
                  <a:latin typeface="宋体" panose="02010600030101010101" pitchFamily="2" charset="-122"/>
                </a:rPr>
                <a:t>角动量也量子化</a:t>
              </a:r>
              <a:r>
                <a:rPr kumimoji="1" lang="zh-CN" altLang="en-US" sz="2800" b="1">
                  <a:solidFill>
                    <a:schemeClr val="accent2"/>
                  </a:solidFill>
                  <a:latin typeface="宋体" panose="02010600030101010101" pitchFamily="2" charset="-122"/>
                </a:rPr>
                <a:t>了，而且等于  的整数倍。</a:t>
              </a:r>
            </a:p>
          </p:txBody>
        </p:sp>
        <p:graphicFrame>
          <p:nvGraphicFramePr>
            <p:cNvPr id="19462" name="Object 4"/>
            <p:cNvGraphicFramePr>
              <a:graphicFrameLocks noChangeAspect="1"/>
            </p:cNvGraphicFramePr>
            <p:nvPr/>
          </p:nvGraphicFramePr>
          <p:xfrm>
            <a:off x="3552" y="3024"/>
            <a:ext cx="262" cy="288"/>
          </p:xfrm>
          <a:graphic>
            <a:graphicData uri="http://schemas.openxmlformats.org/presentationml/2006/ole">
              <mc:AlternateContent xmlns:mc="http://schemas.openxmlformats.org/markup-compatibility/2006">
                <mc:Choice xmlns:v="urn:schemas-microsoft-com:vml" Requires="v">
                  <p:oleObj name="Equation" r:id="rId4" imgW="126720" imgH="164880" progId="Equation.3">
                    <p:embed/>
                  </p:oleObj>
                </mc:Choice>
                <mc:Fallback>
                  <p:oleObj name="Equation" r:id="rId4" imgW="126720" imgH="164880" progId="Equation.3">
                    <p:embed/>
                    <p:pic>
                      <p:nvPicPr>
                        <p:cNvPr id="1946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3024"/>
                          <a:ext cx="26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6"/>
          <p:cNvGrpSpPr>
            <a:grpSpLocks/>
          </p:cNvGrpSpPr>
          <p:nvPr/>
        </p:nvGrpSpPr>
        <p:grpSpPr bwMode="auto">
          <a:xfrm>
            <a:off x="381000" y="685800"/>
            <a:ext cx="8229600" cy="982663"/>
            <a:chOff x="240" y="480"/>
            <a:chExt cx="5184" cy="619"/>
          </a:xfrm>
        </p:grpSpPr>
        <p:sp>
          <p:nvSpPr>
            <p:cNvPr id="19468" name="Text Box 7"/>
            <p:cNvSpPr txBox="1">
              <a:spLocks noChangeArrowheads="1"/>
            </p:cNvSpPr>
            <p:nvPr/>
          </p:nvSpPr>
          <p:spPr bwMode="auto">
            <a:xfrm>
              <a:off x="240" y="480"/>
              <a:ext cx="51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b="1">
                  <a:solidFill>
                    <a:schemeClr val="accent2"/>
                  </a:solidFill>
                  <a:latin typeface="宋体" panose="02010600030101010101" pitchFamily="2" charset="-122"/>
                </a:rPr>
                <a:t>    </a:t>
              </a:r>
              <a:r>
                <a:rPr kumimoji="1" lang="zh-CN" altLang="en-US" sz="2800" b="1">
                  <a:solidFill>
                    <a:schemeClr val="accent2"/>
                  </a:solidFill>
                  <a:latin typeface="宋体" panose="02010600030101010101" pitchFamily="2" charset="-122"/>
                </a:rPr>
                <a:t>根据能量和动量关系有             ，而此处       ，再由</a:t>
              </a:r>
            </a:p>
          </p:txBody>
        </p:sp>
        <p:graphicFrame>
          <p:nvGraphicFramePr>
            <p:cNvPr id="19460" name="Object 2"/>
            <p:cNvGraphicFramePr>
              <a:graphicFrameLocks noChangeAspect="1"/>
            </p:cNvGraphicFramePr>
            <p:nvPr/>
          </p:nvGraphicFramePr>
          <p:xfrm>
            <a:off x="3024" y="480"/>
            <a:ext cx="1344" cy="384"/>
          </p:xfrm>
          <a:graphic>
            <a:graphicData uri="http://schemas.openxmlformats.org/presentationml/2006/ole">
              <mc:AlternateContent xmlns:mc="http://schemas.openxmlformats.org/markup-compatibility/2006">
                <mc:Choice xmlns:v="urn:schemas-microsoft-com:vml" Requires="v">
                  <p:oleObj name="Equation" r:id="rId6" imgW="799920" imgH="266400" progId="Equation.3">
                    <p:embed/>
                  </p:oleObj>
                </mc:Choice>
                <mc:Fallback>
                  <p:oleObj name="Equation" r:id="rId6" imgW="799920" imgH="266400" progId="Equation.3">
                    <p:embed/>
                    <p:pic>
                      <p:nvPicPr>
                        <p:cNvPr id="1946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480"/>
                          <a:ext cx="134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61" name="Object 3"/>
            <p:cNvGraphicFramePr>
              <a:graphicFrameLocks noChangeAspect="1"/>
            </p:cNvGraphicFramePr>
            <p:nvPr/>
          </p:nvGraphicFramePr>
          <p:xfrm>
            <a:off x="576" y="768"/>
            <a:ext cx="832" cy="331"/>
          </p:xfrm>
          <a:graphic>
            <a:graphicData uri="http://schemas.openxmlformats.org/presentationml/2006/ole">
              <mc:AlternateContent xmlns:mc="http://schemas.openxmlformats.org/markup-compatibility/2006">
                <mc:Choice xmlns:v="urn:schemas-microsoft-com:vml" Requires="v">
                  <p:oleObj name="Equation" r:id="rId8" imgW="507960" imgH="228600" progId="Equation.3">
                    <p:embed/>
                  </p:oleObj>
                </mc:Choice>
                <mc:Fallback>
                  <p:oleObj name="Equation" r:id="rId8" imgW="507960" imgH="228600" progId="Equation.3">
                    <p:embed/>
                    <p:pic>
                      <p:nvPicPr>
                        <p:cNvPr id="19461"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6" y="768"/>
                          <a:ext cx="832" cy="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69354" name="Text Box 10"/>
          <p:cNvSpPr txBox="1">
            <a:spLocks noChangeArrowheads="1"/>
          </p:cNvSpPr>
          <p:nvPr/>
        </p:nvSpPr>
        <p:spPr bwMode="auto">
          <a:xfrm>
            <a:off x="6324600" y="3886200"/>
            <a:ext cx="167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latin typeface="宋体" panose="02010600030101010101" pitchFamily="2" charset="-122"/>
              </a:rPr>
              <a:t>（</a:t>
            </a:r>
            <a:r>
              <a:rPr kumimoji="1" lang="en-US" altLang="zh-CN" sz="2800" b="1">
                <a:solidFill>
                  <a:schemeClr val="accent2"/>
                </a:solidFill>
                <a:latin typeface="宋体" panose="02010600030101010101" pitchFamily="2" charset="-122"/>
              </a:rPr>
              <a:t>2.13</a:t>
            </a:r>
            <a:r>
              <a:rPr kumimoji="1" lang="zh-CN" altLang="en-US" sz="2800" b="1">
                <a:solidFill>
                  <a:schemeClr val="accent2"/>
                </a:solidFill>
                <a:latin typeface="宋体" panose="02010600030101010101" pitchFamily="2" charset="-122"/>
              </a:rPr>
              <a:t>）</a:t>
            </a:r>
          </a:p>
        </p:txBody>
      </p:sp>
      <p:graphicFrame>
        <p:nvGraphicFramePr>
          <p:cNvPr id="594945" name="Object 1"/>
          <p:cNvGraphicFramePr>
            <a:graphicFrameLocks noChangeAspect="1"/>
          </p:cNvGraphicFramePr>
          <p:nvPr/>
        </p:nvGraphicFramePr>
        <p:xfrm>
          <a:off x="3429000" y="1447800"/>
          <a:ext cx="2743200" cy="1066800"/>
        </p:xfrm>
        <a:graphic>
          <a:graphicData uri="http://schemas.openxmlformats.org/presentationml/2006/ole">
            <mc:AlternateContent xmlns:mc="http://schemas.openxmlformats.org/markup-compatibility/2006">
              <mc:Choice xmlns:v="urn:schemas-microsoft-com:vml" Requires="v">
                <p:oleObj name="Equation" r:id="rId10" imgW="876240" imgH="419040" progId="Equation.3">
                  <p:embed/>
                </p:oleObj>
              </mc:Choice>
              <mc:Fallback>
                <p:oleObj name="Equation" r:id="rId10" imgW="876240" imgH="419040" progId="Equation.3">
                  <p:embed/>
                  <p:pic>
                    <p:nvPicPr>
                      <p:cNvPr id="594945"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29000" y="1447800"/>
                        <a:ext cx="2743200" cy="1066800"/>
                      </a:xfrm>
                      <a:prstGeom prst="rect">
                        <a:avLst/>
                      </a:prstGeom>
                      <a:solidFill>
                        <a:srgbClr val="FFE3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69356" name="Text Box 12"/>
          <p:cNvSpPr txBox="1">
            <a:spLocks noChangeArrowheads="1"/>
          </p:cNvSpPr>
          <p:nvPr/>
        </p:nvSpPr>
        <p:spPr bwMode="auto">
          <a:xfrm>
            <a:off x="533400" y="27432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latin typeface="宋体" panose="02010600030101010101" pitchFamily="2" charset="-122"/>
              </a:rPr>
              <a:t>式可得这个做圆周运动的粒子的角动量（此角动量矢量沿</a:t>
            </a:r>
            <a:r>
              <a:rPr kumimoji="1" lang="en-US" altLang="zh-CN" sz="2800" b="1">
                <a:solidFill>
                  <a:schemeClr val="accent2"/>
                </a:solidFill>
                <a:latin typeface="宋体" panose="02010600030101010101" pitchFamily="2" charset="-122"/>
              </a:rPr>
              <a:t>z</a:t>
            </a:r>
            <a:r>
              <a:rPr kumimoji="1" lang="zh-CN" altLang="en-US" sz="2800" b="1">
                <a:solidFill>
                  <a:schemeClr val="accent2"/>
                </a:solidFill>
                <a:latin typeface="宋体" panose="02010600030101010101" pitchFamily="2" charset="-122"/>
              </a:rPr>
              <a:t>轴方向）为</a:t>
            </a:r>
            <a:endParaRPr lang="zh-CN" altLang="en-US"/>
          </a:p>
        </p:txBody>
      </p:sp>
      <p:sp>
        <p:nvSpPr>
          <p:cNvPr id="19467" name="Text Box 14"/>
          <p:cNvSpPr txBox="1">
            <a:spLocks noChangeArrowheads="1"/>
          </p:cNvSpPr>
          <p:nvPr/>
        </p:nvSpPr>
        <p:spPr bwMode="auto">
          <a:xfrm>
            <a:off x="1295400" y="5562600"/>
            <a:ext cx="624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b="1">
                <a:solidFill>
                  <a:srgbClr val="CC3300"/>
                </a:solidFill>
              </a:rPr>
              <a:t>玻尔假设现在变为薛方程的自然结果</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4945"/>
                                        </p:tgtEl>
                                        <p:attrNameLst>
                                          <p:attrName>style.visibility</p:attrName>
                                        </p:attrNameLst>
                                      </p:cBhvr>
                                      <p:to>
                                        <p:strVal val="visible"/>
                                      </p:to>
                                    </p:set>
                                    <p:animEffect transition="in" filter="blinds(horizontal)">
                                      <p:cBhvr>
                                        <p:cTn id="12" dur="500"/>
                                        <p:tgtEl>
                                          <p:spTgt spid="59494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69356"/>
                                        </p:tgtEl>
                                        <p:attrNameLst>
                                          <p:attrName>style.visibility</p:attrName>
                                        </p:attrNameLst>
                                      </p:cBhvr>
                                      <p:to>
                                        <p:strVal val="visible"/>
                                      </p:to>
                                    </p:set>
                                    <p:animEffect transition="in" filter="blinds(horizontal)">
                                      <p:cBhvr>
                                        <p:cTn id="17" dur="500"/>
                                        <p:tgtEl>
                                          <p:spTgt spid="5693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4944"/>
                                        </p:tgtEl>
                                        <p:attrNameLst>
                                          <p:attrName>style.visibility</p:attrName>
                                        </p:attrNameLst>
                                      </p:cBhvr>
                                      <p:to>
                                        <p:strVal val="visible"/>
                                      </p:to>
                                    </p:set>
                                    <p:animEffect transition="in" filter="blinds(horizontal)">
                                      <p:cBhvr>
                                        <p:cTn id="22" dur="500"/>
                                        <p:tgtEl>
                                          <p:spTgt spid="5949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9354"/>
                                        </p:tgtEl>
                                        <p:attrNameLst>
                                          <p:attrName>style.visibility</p:attrName>
                                        </p:attrNameLst>
                                      </p:cBhvr>
                                      <p:to>
                                        <p:strVal val="visible"/>
                                      </p:to>
                                    </p:set>
                                    <p:animEffect transition="in" filter="blinds(horizontal)">
                                      <p:cBhvr>
                                        <p:cTn id="27" dur="500"/>
                                        <p:tgtEl>
                                          <p:spTgt spid="5693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linds(horizontal)">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467"/>
                                        </p:tgtEl>
                                        <p:attrNameLst>
                                          <p:attrName>style.visibility</p:attrName>
                                        </p:attrNameLst>
                                      </p:cBhvr>
                                      <p:to>
                                        <p:strVal val="visible"/>
                                      </p:to>
                                    </p:set>
                                    <p:anim calcmode="lin" valueType="num">
                                      <p:cBhvr additive="base">
                                        <p:cTn id="37" dur="500" fill="hold"/>
                                        <p:tgtEl>
                                          <p:spTgt spid="19467"/>
                                        </p:tgtEl>
                                        <p:attrNameLst>
                                          <p:attrName>ppt_x</p:attrName>
                                        </p:attrNameLst>
                                      </p:cBhvr>
                                      <p:tavLst>
                                        <p:tav tm="0">
                                          <p:val>
                                            <p:strVal val="#ppt_x"/>
                                          </p:val>
                                        </p:tav>
                                        <p:tav tm="100000">
                                          <p:val>
                                            <p:strVal val="#ppt_x"/>
                                          </p:val>
                                        </p:tav>
                                      </p:tavLst>
                                    </p:anim>
                                    <p:anim calcmode="lin" valueType="num">
                                      <p:cBhvr additive="base">
                                        <p:cTn id="38" dur="500" fill="hold"/>
                                        <p:tgtEl>
                                          <p:spTgt spid="194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54" grpId="0" autoUpdateAnimBg="0"/>
      <p:bldP spid="569356" grpId="0" autoUpdateAnimBg="0"/>
      <p:bldP spid="194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8016" name="Object 1024"/>
          <p:cNvGraphicFramePr>
            <a:graphicFrameLocks noChangeAspect="1"/>
          </p:cNvGraphicFramePr>
          <p:nvPr/>
        </p:nvGraphicFramePr>
        <p:xfrm>
          <a:off x="1331913" y="4292600"/>
          <a:ext cx="3887787" cy="998538"/>
        </p:xfrm>
        <a:graphic>
          <a:graphicData uri="http://schemas.openxmlformats.org/presentationml/2006/ole">
            <mc:AlternateContent xmlns:mc="http://schemas.openxmlformats.org/markup-compatibility/2006">
              <mc:Choice xmlns:v="urn:schemas-microsoft-com:vml" Requires="v">
                <p:oleObj name="公式" r:id="rId2" imgW="1358640" imgH="393480" progId="Equation.3">
                  <p:embed/>
                </p:oleObj>
              </mc:Choice>
              <mc:Fallback>
                <p:oleObj name="公式" r:id="rId2" imgW="1358640" imgH="393480" progId="Equation.3">
                  <p:embed/>
                  <p:pic>
                    <p:nvPicPr>
                      <p:cNvPr id="598016"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3887787"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8017" name="Object 1025"/>
          <p:cNvGraphicFramePr>
            <a:graphicFrameLocks noChangeAspect="1"/>
          </p:cNvGraphicFramePr>
          <p:nvPr/>
        </p:nvGraphicFramePr>
        <p:xfrm>
          <a:off x="4572000" y="5373688"/>
          <a:ext cx="1306513" cy="1071562"/>
        </p:xfrm>
        <a:graphic>
          <a:graphicData uri="http://schemas.openxmlformats.org/presentationml/2006/ole">
            <mc:AlternateContent xmlns:mc="http://schemas.openxmlformats.org/markup-compatibility/2006">
              <mc:Choice xmlns:v="urn:schemas-microsoft-com:vml" Requires="v">
                <p:oleObj name="公式" r:id="rId4" imgW="533160" imgH="431640" progId="Equation.3">
                  <p:embed/>
                </p:oleObj>
              </mc:Choice>
              <mc:Fallback>
                <p:oleObj name="公式" r:id="rId4" imgW="533160" imgH="431640" progId="Equation.3">
                  <p:embed/>
                  <p:pic>
                    <p:nvPicPr>
                      <p:cNvPr id="598017"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5373688"/>
                        <a:ext cx="1306513" cy="1071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9416" name="Rectangle 8"/>
          <p:cNvSpPr>
            <a:spLocks noChangeArrowheads="1"/>
          </p:cNvSpPr>
          <p:nvPr/>
        </p:nvSpPr>
        <p:spPr bwMode="auto">
          <a:xfrm>
            <a:off x="-828675" y="3213100"/>
            <a:ext cx="965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indent="120015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chemeClr val="accent2"/>
                </a:solidFill>
              </a:rPr>
              <a:t>解 设粒子被束缚在长度为</a:t>
            </a:r>
            <a:r>
              <a:rPr lang="zh-CN" altLang="en-US" sz="2800" b="1" i="1">
                <a:solidFill>
                  <a:schemeClr val="accent2"/>
                </a:solidFill>
              </a:rPr>
              <a:t> </a:t>
            </a:r>
            <a:r>
              <a:rPr lang="en-US" altLang="zh-CN" sz="2800" b="1" i="1">
                <a:solidFill>
                  <a:schemeClr val="accent2"/>
                </a:solidFill>
              </a:rPr>
              <a:t>a</a:t>
            </a:r>
            <a:r>
              <a:rPr lang="en-US" altLang="zh-CN" sz="2800" b="1">
                <a:solidFill>
                  <a:schemeClr val="accent2"/>
                </a:solidFill>
              </a:rPr>
              <a:t> </a:t>
            </a:r>
            <a:r>
              <a:rPr lang="zh-CN" altLang="en-US" sz="2800" b="1">
                <a:solidFill>
                  <a:schemeClr val="accent2"/>
                </a:solidFill>
              </a:rPr>
              <a:t>的一维无限深方势阱中运</a:t>
            </a:r>
          </a:p>
          <a:p>
            <a:r>
              <a:rPr lang="zh-CN" altLang="en-US" sz="2800" b="1">
                <a:solidFill>
                  <a:schemeClr val="accent2"/>
                </a:solidFill>
              </a:rPr>
              <a:t>     动形成驻波，根据驻波条件有</a:t>
            </a:r>
          </a:p>
        </p:txBody>
      </p:sp>
      <p:sp>
        <p:nvSpPr>
          <p:cNvPr id="529418" name="Rectangle 10"/>
          <p:cNvSpPr>
            <a:spLocks noChangeArrowheads="1"/>
          </p:cNvSpPr>
          <p:nvPr/>
        </p:nvSpPr>
        <p:spPr bwMode="auto">
          <a:xfrm>
            <a:off x="611188" y="5516563"/>
            <a:ext cx="3756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chemeClr val="accent2"/>
                </a:solidFill>
              </a:rPr>
              <a:t>由德布罗意关系式可知</a:t>
            </a:r>
          </a:p>
        </p:txBody>
      </p:sp>
      <p:grpSp>
        <p:nvGrpSpPr>
          <p:cNvPr id="2" name="Group 15"/>
          <p:cNvGrpSpPr>
            <a:grpSpLocks/>
          </p:cNvGrpSpPr>
          <p:nvPr/>
        </p:nvGrpSpPr>
        <p:grpSpPr bwMode="auto">
          <a:xfrm>
            <a:off x="6391275" y="3700463"/>
            <a:ext cx="2768600" cy="3221037"/>
            <a:chOff x="3744" y="1200"/>
            <a:chExt cx="2016" cy="2298"/>
          </a:xfrm>
        </p:grpSpPr>
        <p:sp>
          <p:nvSpPr>
            <p:cNvPr id="20492" name="Rectangle 16"/>
            <p:cNvSpPr>
              <a:spLocks noChangeArrowheads="1"/>
            </p:cNvSpPr>
            <p:nvPr/>
          </p:nvSpPr>
          <p:spPr bwMode="auto">
            <a:xfrm>
              <a:off x="3744" y="1200"/>
              <a:ext cx="2016" cy="2256"/>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0493" name="Group 17"/>
            <p:cNvGrpSpPr>
              <a:grpSpLocks/>
            </p:cNvGrpSpPr>
            <p:nvPr/>
          </p:nvGrpSpPr>
          <p:grpSpPr bwMode="auto">
            <a:xfrm>
              <a:off x="3804" y="1296"/>
              <a:ext cx="1926" cy="2202"/>
              <a:chOff x="3888" y="1803"/>
              <a:chExt cx="1926" cy="2202"/>
            </a:xfrm>
          </p:grpSpPr>
          <p:sp>
            <p:nvSpPr>
              <p:cNvPr id="20494" name="Line 18"/>
              <p:cNvSpPr>
                <a:spLocks noChangeShapeType="1"/>
              </p:cNvSpPr>
              <p:nvPr/>
            </p:nvSpPr>
            <p:spPr bwMode="auto">
              <a:xfrm>
                <a:off x="3984" y="3648"/>
                <a:ext cx="16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5" name="Line 19"/>
              <p:cNvSpPr>
                <a:spLocks noChangeShapeType="1"/>
              </p:cNvSpPr>
              <p:nvPr/>
            </p:nvSpPr>
            <p:spPr bwMode="auto">
              <a:xfrm>
                <a:off x="4224" y="3648"/>
                <a:ext cx="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6" name="Line 20"/>
              <p:cNvSpPr>
                <a:spLocks noChangeShapeType="1"/>
              </p:cNvSpPr>
              <p:nvPr/>
            </p:nvSpPr>
            <p:spPr bwMode="auto">
              <a:xfrm flipV="1">
                <a:off x="427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7" name="Line 21"/>
              <p:cNvSpPr>
                <a:spLocks noChangeShapeType="1"/>
              </p:cNvSpPr>
              <p:nvPr/>
            </p:nvSpPr>
            <p:spPr bwMode="auto">
              <a:xfrm flipV="1">
                <a:off x="523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8" name="Line 22"/>
              <p:cNvSpPr>
                <a:spLocks noChangeShapeType="1"/>
              </p:cNvSpPr>
              <p:nvPr/>
            </p:nvSpPr>
            <p:spPr bwMode="auto">
              <a:xfrm>
                <a:off x="4272" y="3456"/>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499" name="Freeform 23"/>
              <p:cNvSpPr>
                <a:spLocks/>
              </p:cNvSpPr>
              <p:nvPr/>
            </p:nvSpPr>
            <p:spPr bwMode="auto">
              <a:xfrm>
                <a:off x="4272" y="3288"/>
                <a:ext cx="960" cy="168"/>
              </a:xfrm>
              <a:custGeom>
                <a:avLst/>
                <a:gdLst>
                  <a:gd name="T0" fmla="*/ 0 w 960"/>
                  <a:gd name="T1" fmla="*/ 168 h 168"/>
                  <a:gd name="T2" fmla="*/ 492 w 960"/>
                  <a:gd name="T3" fmla="*/ 0 h 168"/>
                  <a:gd name="T4" fmla="*/ 960 w 960"/>
                  <a:gd name="T5" fmla="*/ 168 h 168"/>
                  <a:gd name="T6" fmla="*/ 0 60000 65536"/>
                  <a:gd name="T7" fmla="*/ 0 60000 65536"/>
                  <a:gd name="T8" fmla="*/ 0 60000 65536"/>
                  <a:gd name="T9" fmla="*/ 0 w 960"/>
                  <a:gd name="T10" fmla="*/ 0 h 168"/>
                  <a:gd name="T11" fmla="*/ 960 w 960"/>
                  <a:gd name="T12" fmla="*/ 168 h 168"/>
                </a:gdLst>
                <a:ahLst/>
                <a:cxnLst>
                  <a:cxn ang="T6">
                    <a:pos x="T0" y="T1"/>
                  </a:cxn>
                  <a:cxn ang="T7">
                    <a:pos x="T2" y="T3"/>
                  </a:cxn>
                  <a:cxn ang="T8">
                    <a:pos x="T4" y="T5"/>
                  </a:cxn>
                </a:cxnLst>
                <a:rect l="T9" t="T10" r="T11" b="T12"/>
                <a:pathLst>
                  <a:path w="960" h="168">
                    <a:moveTo>
                      <a:pt x="0" y="168"/>
                    </a:moveTo>
                    <a:cubicBezTo>
                      <a:pt x="82" y="140"/>
                      <a:pt x="332" y="0"/>
                      <a:pt x="492" y="0"/>
                    </a:cubicBezTo>
                    <a:cubicBezTo>
                      <a:pt x="652" y="0"/>
                      <a:pt x="863" y="133"/>
                      <a:pt x="960" y="16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0" name="Freeform 24"/>
              <p:cNvSpPr>
                <a:spLocks/>
              </p:cNvSpPr>
              <p:nvPr/>
            </p:nvSpPr>
            <p:spPr bwMode="auto">
              <a:xfrm>
                <a:off x="4272" y="3072"/>
                <a:ext cx="960" cy="384"/>
              </a:xfrm>
              <a:custGeom>
                <a:avLst/>
                <a:gdLst>
                  <a:gd name="T0" fmla="*/ 0 w 960"/>
                  <a:gd name="T1" fmla="*/ 384 h 384"/>
                  <a:gd name="T2" fmla="*/ 480 w 960"/>
                  <a:gd name="T3" fmla="*/ 0 h 384"/>
                  <a:gd name="T4" fmla="*/ 960 w 960"/>
                  <a:gd name="T5" fmla="*/ 384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384"/>
                    </a:moveTo>
                    <a:cubicBezTo>
                      <a:pt x="80" y="320"/>
                      <a:pt x="320" y="0"/>
                      <a:pt x="480" y="0"/>
                    </a:cubicBezTo>
                    <a:cubicBezTo>
                      <a:pt x="640" y="0"/>
                      <a:pt x="860" y="304"/>
                      <a:pt x="960" y="384"/>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1" name="Line 25"/>
              <p:cNvSpPr>
                <a:spLocks noChangeShapeType="1"/>
              </p:cNvSpPr>
              <p:nvPr/>
            </p:nvSpPr>
            <p:spPr bwMode="auto">
              <a:xfrm>
                <a:off x="4272" y="2928"/>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Freeform 26"/>
              <p:cNvSpPr>
                <a:spLocks/>
              </p:cNvSpPr>
              <p:nvPr/>
            </p:nvSpPr>
            <p:spPr bwMode="auto">
              <a:xfrm>
                <a:off x="4272" y="2778"/>
                <a:ext cx="960" cy="280"/>
              </a:xfrm>
              <a:custGeom>
                <a:avLst/>
                <a:gdLst>
                  <a:gd name="T0" fmla="*/ 0 w 960"/>
                  <a:gd name="T1" fmla="*/ 150 h 280"/>
                  <a:gd name="T2" fmla="*/ 240 w 960"/>
                  <a:gd name="T3" fmla="*/ 18 h 280"/>
                  <a:gd name="T4" fmla="*/ 696 w 960"/>
                  <a:gd name="T5" fmla="*/ 258 h 280"/>
                  <a:gd name="T6" fmla="*/ 960 w 960"/>
                  <a:gd name="T7" fmla="*/ 150 h 280"/>
                  <a:gd name="T8" fmla="*/ 0 60000 65536"/>
                  <a:gd name="T9" fmla="*/ 0 60000 65536"/>
                  <a:gd name="T10" fmla="*/ 0 60000 65536"/>
                  <a:gd name="T11" fmla="*/ 0 60000 65536"/>
                  <a:gd name="T12" fmla="*/ 0 w 960"/>
                  <a:gd name="T13" fmla="*/ 0 h 280"/>
                  <a:gd name="T14" fmla="*/ 960 w 960"/>
                  <a:gd name="T15" fmla="*/ 280 h 280"/>
                </a:gdLst>
                <a:ahLst/>
                <a:cxnLst>
                  <a:cxn ang="T8">
                    <a:pos x="T0" y="T1"/>
                  </a:cxn>
                  <a:cxn ang="T9">
                    <a:pos x="T2" y="T3"/>
                  </a:cxn>
                  <a:cxn ang="T10">
                    <a:pos x="T4" y="T5"/>
                  </a:cxn>
                  <a:cxn ang="T11">
                    <a:pos x="T6" y="T7"/>
                  </a:cxn>
                </a:cxnLst>
                <a:rect l="T12" t="T13" r="T14" b="T15"/>
                <a:pathLst>
                  <a:path w="960" h="280">
                    <a:moveTo>
                      <a:pt x="0" y="150"/>
                    </a:moveTo>
                    <a:cubicBezTo>
                      <a:pt x="40" y="128"/>
                      <a:pt x="124" y="0"/>
                      <a:pt x="240" y="18"/>
                    </a:cubicBezTo>
                    <a:cubicBezTo>
                      <a:pt x="356" y="36"/>
                      <a:pt x="576" y="236"/>
                      <a:pt x="696" y="258"/>
                    </a:cubicBezTo>
                    <a:cubicBezTo>
                      <a:pt x="816" y="280"/>
                      <a:pt x="905" y="172"/>
                      <a:pt x="960" y="15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3" name="Freeform 27"/>
              <p:cNvSpPr>
                <a:spLocks/>
              </p:cNvSpPr>
              <p:nvPr/>
            </p:nvSpPr>
            <p:spPr bwMode="auto">
              <a:xfrm>
                <a:off x="4272" y="2643"/>
                <a:ext cx="960" cy="285"/>
              </a:xfrm>
              <a:custGeom>
                <a:avLst/>
                <a:gdLst>
                  <a:gd name="T0" fmla="*/ 0 w 960"/>
                  <a:gd name="T1" fmla="*/ 285 h 285"/>
                  <a:gd name="T2" fmla="*/ 210 w 960"/>
                  <a:gd name="T3" fmla="*/ 0 h 285"/>
                  <a:gd name="T4" fmla="*/ 492 w 960"/>
                  <a:gd name="T5" fmla="*/ 285 h 285"/>
                  <a:gd name="T6" fmla="*/ 747 w 960"/>
                  <a:gd name="T7" fmla="*/ 3 h 285"/>
                  <a:gd name="T8" fmla="*/ 960 w 960"/>
                  <a:gd name="T9" fmla="*/ 285 h 285"/>
                  <a:gd name="T10" fmla="*/ 0 60000 65536"/>
                  <a:gd name="T11" fmla="*/ 0 60000 65536"/>
                  <a:gd name="T12" fmla="*/ 0 60000 65536"/>
                  <a:gd name="T13" fmla="*/ 0 60000 65536"/>
                  <a:gd name="T14" fmla="*/ 0 60000 65536"/>
                  <a:gd name="T15" fmla="*/ 0 w 960"/>
                  <a:gd name="T16" fmla="*/ 0 h 285"/>
                  <a:gd name="T17" fmla="*/ 960 w 960"/>
                  <a:gd name="T18" fmla="*/ 285 h 285"/>
                </a:gdLst>
                <a:ahLst/>
                <a:cxnLst>
                  <a:cxn ang="T10">
                    <a:pos x="T0" y="T1"/>
                  </a:cxn>
                  <a:cxn ang="T11">
                    <a:pos x="T2" y="T3"/>
                  </a:cxn>
                  <a:cxn ang="T12">
                    <a:pos x="T4" y="T5"/>
                  </a:cxn>
                  <a:cxn ang="T13">
                    <a:pos x="T6" y="T7"/>
                  </a:cxn>
                  <a:cxn ang="T14">
                    <a:pos x="T8" y="T9"/>
                  </a:cxn>
                </a:cxnLst>
                <a:rect l="T15" t="T16" r="T17" b="T18"/>
                <a:pathLst>
                  <a:path w="960" h="285">
                    <a:moveTo>
                      <a:pt x="0" y="285"/>
                    </a:moveTo>
                    <a:cubicBezTo>
                      <a:pt x="35" y="238"/>
                      <a:pt x="128" y="0"/>
                      <a:pt x="210" y="0"/>
                    </a:cubicBezTo>
                    <a:cubicBezTo>
                      <a:pt x="292" y="0"/>
                      <a:pt x="403" y="285"/>
                      <a:pt x="492" y="285"/>
                    </a:cubicBezTo>
                    <a:cubicBezTo>
                      <a:pt x="581" y="285"/>
                      <a:pt x="669" y="3"/>
                      <a:pt x="747" y="3"/>
                    </a:cubicBezTo>
                    <a:cubicBezTo>
                      <a:pt x="825" y="3"/>
                      <a:pt x="916" y="226"/>
                      <a:pt x="960" y="285"/>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4" name="Line 28"/>
              <p:cNvSpPr>
                <a:spLocks noChangeShapeType="1"/>
              </p:cNvSpPr>
              <p:nvPr/>
            </p:nvSpPr>
            <p:spPr bwMode="auto">
              <a:xfrm>
                <a:off x="4272" y="2112"/>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Freeform 29"/>
              <p:cNvSpPr>
                <a:spLocks/>
              </p:cNvSpPr>
              <p:nvPr/>
            </p:nvSpPr>
            <p:spPr bwMode="auto">
              <a:xfrm>
                <a:off x="4272" y="1982"/>
                <a:ext cx="960" cy="252"/>
              </a:xfrm>
              <a:custGeom>
                <a:avLst/>
                <a:gdLst>
                  <a:gd name="T0" fmla="*/ 0 w 960"/>
                  <a:gd name="T1" fmla="*/ 130 h 252"/>
                  <a:gd name="T2" fmla="*/ 135 w 960"/>
                  <a:gd name="T3" fmla="*/ 1 h 252"/>
                  <a:gd name="T4" fmla="*/ 309 w 960"/>
                  <a:gd name="T5" fmla="*/ 124 h 252"/>
                  <a:gd name="T6" fmla="*/ 486 w 960"/>
                  <a:gd name="T7" fmla="*/ 250 h 252"/>
                  <a:gd name="T8" fmla="*/ 645 w 960"/>
                  <a:gd name="T9" fmla="*/ 136 h 252"/>
                  <a:gd name="T10" fmla="*/ 807 w 960"/>
                  <a:gd name="T11" fmla="*/ 10 h 252"/>
                  <a:gd name="T12" fmla="*/ 960 w 960"/>
                  <a:gd name="T13" fmla="*/ 130 h 252"/>
                  <a:gd name="T14" fmla="*/ 0 60000 65536"/>
                  <a:gd name="T15" fmla="*/ 0 60000 65536"/>
                  <a:gd name="T16" fmla="*/ 0 60000 65536"/>
                  <a:gd name="T17" fmla="*/ 0 60000 65536"/>
                  <a:gd name="T18" fmla="*/ 0 60000 65536"/>
                  <a:gd name="T19" fmla="*/ 0 60000 65536"/>
                  <a:gd name="T20" fmla="*/ 0 60000 65536"/>
                  <a:gd name="T21" fmla="*/ 0 w 960"/>
                  <a:gd name="T22" fmla="*/ 0 h 252"/>
                  <a:gd name="T23" fmla="*/ 960 w 960"/>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52">
                    <a:moveTo>
                      <a:pt x="0" y="130"/>
                    </a:moveTo>
                    <a:cubicBezTo>
                      <a:pt x="22" y="109"/>
                      <a:pt x="84" y="2"/>
                      <a:pt x="135" y="1"/>
                    </a:cubicBezTo>
                    <a:cubicBezTo>
                      <a:pt x="186" y="0"/>
                      <a:pt x="250" y="82"/>
                      <a:pt x="309" y="124"/>
                    </a:cubicBezTo>
                    <a:cubicBezTo>
                      <a:pt x="368" y="166"/>
                      <a:pt x="430" y="248"/>
                      <a:pt x="486" y="250"/>
                    </a:cubicBezTo>
                    <a:cubicBezTo>
                      <a:pt x="542" y="252"/>
                      <a:pt x="592" y="176"/>
                      <a:pt x="645" y="136"/>
                    </a:cubicBezTo>
                    <a:cubicBezTo>
                      <a:pt x="698" y="96"/>
                      <a:pt x="755" y="11"/>
                      <a:pt x="807" y="10"/>
                    </a:cubicBezTo>
                    <a:cubicBezTo>
                      <a:pt x="859" y="9"/>
                      <a:pt x="928" y="105"/>
                      <a:pt x="960" y="13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6" name="Freeform 30"/>
              <p:cNvSpPr>
                <a:spLocks/>
              </p:cNvSpPr>
              <p:nvPr/>
            </p:nvSpPr>
            <p:spPr bwMode="auto">
              <a:xfrm>
                <a:off x="4272" y="1803"/>
                <a:ext cx="960" cy="311"/>
              </a:xfrm>
              <a:custGeom>
                <a:avLst/>
                <a:gdLst>
                  <a:gd name="T0" fmla="*/ 0 w 960"/>
                  <a:gd name="T1" fmla="*/ 309 h 311"/>
                  <a:gd name="T2" fmla="*/ 144 w 960"/>
                  <a:gd name="T3" fmla="*/ 9 h 311"/>
                  <a:gd name="T4" fmla="*/ 315 w 960"/>
                  <a:gd name="T5" fmla="*/ 309 h 311"/>
                  <a:gd name="T6" fmla="*/ 474 w 960"/>
                  <a:gd name="T7" fmla="*/ 0 h 311"/>
                  <a:gd name="T8" fmla="*/ 645 w 960"/>
                  <a:gd name="T9" fmla="*/ 309 h 311"/>
                  <a:gd name="T10" fmla="*/ 804 w 960"/>
                  <a:gd name="T11" fmla="*/ 15 h 311"/>
                  <a:gd name="T12" fmla="*/ 960 w 960"/>
                  <a:gd name="T13" fmla="*/ 309 h 311"/>
                  <a:gd name="T14" fmla="*/ 0 60000 65536"/>
                  <a:gd name="T15" fmla="*/ 0 60000 65536"/>
                  <a:gd name="T16" fmla="*/ 0 60000 65536"/>
                  <a:gd name="T17" fmla="*/ 0 60000 65536"/>
                  <a:gd name="T18" fmla="*/ 0 60000 65536"/>
                  <a:gd name="T19" fmla="*/ 0 60000 65536"/>
                  <a:gd name="T20" fmla="*/ 0 60000 65536"/>
                  <a:gd name="T21" fmla="*/ 0 w 960"/>
                  <a:gd name="T22" fmla="*/ 0 h 311"/>
                  <a:gd name="T23" fmla="*/ 960 w 960"/>
                  <a:gd name="T24" fmla="*/ 311 h 3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311">
                    <a:moveTo>
                      <a:pt x="0" y="309"/>
                    </a:moveTo>
                    <a:cubicBezTo>
                      <a:pt x="24" y="259"/>
                      <a:pt x="92" y="9"/>
                      <a:pt x="144" y="9"/>
                    </a:cubicBezTo>
                    <a:cubicBezTo>
                      <a:pt x="196" y="9"/>
                      <a:pt x="260" y="311"/>
                      <a:pt x="315" y="309"/>
                    </a:cubicBezTo>
                    <a:cubicBezTo>
                      <a:pt x="370" y="307"/>
                      <a:pt x="419" y="0"/>
                      <a:pt x="474" y="0"/>
                    </a:cubicBezTo>
                    <a:cubicBezTo>
                      <a:pt x="529" y="0"/>
                      <a:pt x="590" y="307"/>
                      <a:pt x="645" y="309"/>
                    </a:cubicBezTo>
                    <a:cubicBezTo>
                      <a:pt x="700" y="311"/>
                      <a:pt x="752" y="15"/>
                      <a:pt x="804" y="15"/>
                    </a:cubicBezTo>
                    <a:cubicBezTo>
                      <a:pt x="856" y="15"/>
                      <a:pt x="928" y="248"/>
                      <a:pt x="960" y="309"/>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507" name="Text Box 31"/>
              <p:cNvSpPr txBox="1">
                <a:spLocks noChangeArrowheads="1"/>
              </p:cNvSpPr>
              <p:nvPr/>
            </p:nvSpPr>
            <p:spPr bwMode="auto">
              <a:xfrm>
                <a:off x="4214" y="3678"/>
                <a:ext cx="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a:solidFill>
                      <a:schemeClr val="accent2"/>
                    </a:solidFill>
                  </a:rPr>
                  <a:t>0</a:t>
                </a:r>
              </a:p>
            </p:txBody>
          </p:sp>
          <p:sp>
            <p:nvSpPr>
              <p:cNvPr id="20508" name="Text Box 32"/>
              <p:cNvSpPr txBox="1">
                <a:spLocks noChangeArrowheads="1"/>
              </p:cNvSpPr>
              <p:nvPr/>
            </p:nvSpPr>
            <p:spPr bwMode="auto">
              <a:xfrm>
                <a:off x="5136" y="3679"/>
                <a:ext cx="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a</a:t>
                </a:r>
              </a:p>
            </p:txBody>
          </p:sp>
          <p:sp>
            <p:nvSpPr>
              <p:cNvPr id="20509" name="Text Box 33"/>
              <p:cNvSpPr txBox="1">
                <a:spLocks noChangeArrowheads="1"/>
              </p:cNvSpPr>
              <p:nvPr/>
            </p:nvSpPr>
            <p:spPr bwMode="auto">
              <a:xfrm>
                <a:off x="5231" y="3295"/>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=1</a:t>
                </a:r>
              </a:p>
            </p:txBody>
          </p:sp>
          <p:sp>
            <p:nvSpPr>
              <p:cNvPr id="20510" name="Text Box 34"/>
              <p:cNvSpPr txBox="1">
                <a:spLocks noChangeArrowheads="1"/>
              </p:cNvSpPr>
              <p:nvPr/>
            </p:nvSpPr>
            <p:spPr bwMode="auto">
              <a:xfrm>
                <a:off x="5232" y="2773"/>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=2</a:t>
                </a:r>
              </a:p>
            </p:txBody>
          </p:sp>
          <p:sp>
            <p:nvSpPr>
              <p:cNvPr id="20511" name="Text Box 35"/>
              <p:cNvSpPr txBox="1">
                <a:spLocks noChangeArrowheads="1"/>
              </p:cNvSpPr>
              <p:nvPr/>
            </p:nvSpPr>
            <p:spPr bwMode="auto">
              <a:xfrm>
                <a:off x="5232" y="1956"/>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=3</a:t>
                </a:r>
              </a:p>
            </p:txBody>
          </p:sp>
          <p:sp>
            <p:nvSpPr>
              <p:cNvPr id="20512" name="Text Box 36"/>
              <p:cNvSpPr txBox="1">
                <a:spLocks noChangeArrowheads="1"/>
              </p:cNvSpPr>
              <p:nvPr/>
            </p:nvSpPr>
            <p:spPr bwMode="auto">
              <a:xfrm>
                <a:off x="3937" y="3300"/>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1</a:t>
                </a:r>
                <a:endParaRPr kumimoji="1" lang="en-US" altLang="zh-CN" b="1">
                  <a:solidFill>
                    <a:schemeClr val="accent2"/>
                  </a:solidFill>
                </a:endParaRPr>
              </a:p>
            </p:txBody>
          </p:sp>
          <p:sp>
            <p:nvSpPr>
              <p:cNvPr id="20513" name="Text Box 37"/>
              <p:cNvSpPr txBox="1">
                <a:spLocks noChangeArrowheads="1"/>
              </p:cNvSpPr>
              <p:nvPr/>
            </p:nvSpPr>
            <p:spPr bwMode="auto">
              <a:xfrm>
                <a:off x="3937" y="2820"/>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2</a:t>
                </a:r>
                <a:endParaRPr kumimoji="1" lang="en-US" altLang="zh-CN" b="1">
                  <a:solidFill>
                    <a:schemeClr val="accent2"/>
                  </a:solidFill>
                </a:endParaRPr>
              </a:p>
            </p:txBody>
          </p:sp>
          <p:sp>
            <p:nvSpPr>
              <p:cNvPr id="20514" name="Text Box 38"/>
              <p:cNvSpPr txBox="1">
                <a:spLocks noChangeArrowheads="1"/>
              </p:cNvSpPr>
              <p:nvPr/>
            </p:nvSpPr>
            <p:spPr bwMode="auto">
              <a:xfrm>
                <a:off x="3888" y="1956"/>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3</a:t>
                </a:r>
                <a:endParaRPr kumimoji="1" lang="en-US" altLang="zh-CN" b="1">
                  <a:solidFill>
                    <a:schemeClr val="accent2"/>
                  </a:solidFill>
                </a:endParaRPr>
              </a:p>
            </p:txBody>
          </p:sp>
          <p:sp>
            <p:nvSpPr>
              <p:cNvPr id="20515" name="Text Box 39"/>
              <p:cNvSpPr txBox="1">
                <a:spLocks noChangeArrowheads="1"/>
              </p:cNvSpPr>
              <p:nvPr/>
            </p:nvSpPr>
            <p:spPr bwMode="auto">
              <a:xfrm>
                <a:off x="5568" y="3630"/>
                <a:ext cx="24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x</a:t>
                </a:r>
              </a:p>
            </p:txBody>
          </p:sp>
        </p:grpSp>
      </p:grpSp>
      <p:grpSp>
        <p:nvGrpSpPr>
          <p:cNvPr id="4" name="Group 41"/>
          <p:cNvGrpSpPr>
            <a:grpSpLocks/>
          </p:cNvGrpSpPr>
          <p:nvPr/>
        </p:nvGrpSpPr>
        <p:grpSpPr bwMode="auto">
          <a:xfrm>
            <a:off x="-47625" y="0"/>
            <a:ext cx="9191625" cy="3228975"/>
            <a:chOff x="-30" y="0"/>
            <a:chExt cx="5790" cy="2024"/>
          </a:xfrm>
        </p:grpSpPr>
        <p:sp>
          <p:nvSpPr>
            <p:cNvPr id="20489" name="Rectangle 14"/>
            <p:cNvSpPr>
              <a:spLocks noChangeArrowheads="1"/>
            </p:cNvSpPr>
            <p:nvPr/>
          </p:nvSpPr>
          <p:spPr bwMode="auto">
            <a:xfrm>
              <a:off x="0" y="0"/>
              <a:ext cx="5760" cy="2024"/>
            </a:xfrm>
            <a:prstGeom prst="rect">
              <a:avLst/>
            </a:prstGeom>
            <a:solidFill>
              <a:srgbClr val="FFD1D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0490" name="Text Box 5"/>
            <p:cNvSpPr txBox="1">
              <a:spLocks noChangeArrowheads="1"/>
            </p:cNvSpPr>
            <p:nvPr/>
          </p:nvSpPr>
          <p:spPr bwMode="auto">
            <a:xfrm>
              <a:off x="-30" y="154"/>
              <a:ext cx="5760" cy="1129"/>
            </a:xfrm>
            <a:prstGeom prst="rect">
              <a:avLst/>
            </a:prstGeom>
            <a:solidFill>
              <a:srgbClr val="FFD1D1"/>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457200" indent="-4572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    </a:t>
              </a:r>
              <a:r>
                <a:rPr lang="zh-CN" altLang="en-US" sz="2800" b="1">
                  <a:solidFill>
                    <a:schemeClr val="accent2"/>
                  </a:solidFill>
                </a:rPr>
                <a:t>例</a:t>
              </a:r>
              <a:r>
                <a:rPr lang="en-US" altLang="zh-CN" sz="2800" b="1">
                  <a:solidFill>
                    <a:schemeClr val="accent2"/>
                  </a:solidFill>
                </a:rPr>
                <a:t>3.  </a:t>
              </a:r>
              <a:r>
                <a:rPr lang="zh-CN" altLang="en-US" sz="2800" b="1">
                  <a:solidFill>
                    <a:schemeClr val="accent2"/>
                  </a:solidFill>
                </a:rPr>
                <a:t>一维无限深方势阱中的粒子的波函数在边界处为</a:t>
              </a:r>
            </a:p>
            <a:p>
              <a:r>
                <a:rPr lang="zh-CN" altLang="en-US" sz="2800" b="1">
                  <a:solidFill>
                    <a:schemeClr val="accent2"/>
                  </a:solidFill>
                </a:rPr>
                <a:t>     零，其定态为驻波。试根据德布罗意关系式和驻波条件证明：该粒子定态动能是量子化的，求出量子化能级和最小动能公式（不考虑相对论效应）。</a:t>
              </a:r>
            </a:p>
          </p:txBody>
        </p:sp>
        <p:sp>
          <p:nvSpPr>
            <p:cNvPr id="20491" name="Rectangle 12"/>
            <p:cNvSpPr>
              <a:spLocks noChangeArrowheads="1"/>
            </p:cNvSpPr>
            <p:nvPr/>
          </p:nvSpPr>
          <p:spPr bwMode="auto">
            <a:xfrm>
              <a:off x="249" y="1274"/>
              <a:ext cx="4652" cy="700"/>
            </a:xfrm>
            <a:prstGeom prst="rect">
              <a:avLst/>
            </a:prstGeom>
            <a:solidFill>
              <a:srgbClr val="FFD1D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tabLst>
                  <a:tab pos="723900" algn="l"/>
                </a:tabLst>
                <a:defRPr sz="2400">
                  <a:solidFill>
                    <a:schemeClr val="tx1"/>
                  </a:solidFill>
                  <a:latin typeface="Times New Roman" panose="02020603050405020304" pitchFamily="18" charset="0"/>
                  <a:ea typeface="宋体" panose="02010600030101010101" pitchFamily="2" charset="-122"/>
                </a:defRPr>
              </a:lvl1pPr>
              <a:lvl2pPr marL="742950" indent="-285750">
                <a:tabLst>
                  <a:tab pos="723900" algn="l"/>
                </a:tabLst>
                <a:defRPr sz="2400">
                  <a:solidFill>
                    <a:schemeClr val="tx1"/>
                  </a:solidFill>
                  <a:latin typeface="Times New Roman" panose="02020603050405020304" pitchFamily="18" charset="0"/>
                  <a:ea typeface="宋体" panose="02010600030101010101" pitchFamily="2" charset="-122"/>
                </a:defRPr>
              </a:lvl2pPr>
              <a:lvl3pPr marL="1143000" indent="-228600">
                <a:tabLst>
                  <a:tab pos="723900" algn="l"/>
                </a:tabLst>
                <a:defRPr sz="2400">
                  <a:solidFill>
                    <a:schemeClr val="tx1"/>
                  </a:solidFill>
                  <a:latin typeface="Times New Roman" panose="02020603050405020304" pitchFamily="18" charset="0"/>
                  <a:ea typeface="宋体" panose="02010600030101010101" pitchFamily="2" charset="-122"/>
                </a:defRPr>
              </a:lvl3pPr>
              <a:lvl4pPr marL="1600200" indent="-228600">
                <a:tabLst>
                  <a:tab pos="723900" algn="l"/>
                </a:tabLst>
                <a:defRPr sz="2400">
                  <a:solidFill>
                    <a:schemeClr val="tx1"/>
                  </a:solidFill>
                  <a:latin typeface="Times New Roman" panose="02020603050405020304" pitchFamily="18" charset="0"/>
                  <a:ea typeface="宋体" panose="02010600030101010101" pitchFamily="2" charset="-122"/>
                </a:defRPr>
              </a:lvl4pPr>
              <a:lvl5pPr marL="2057400" indent="-228600">
                <a:tabLst>
                  <a:tab pos="723900" algn="l"/>
                </a:tabLst>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723900" algn="l"/>
                </a:tabLs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lang="zh-CN" altLang="en-US" sz="2800" b="1">
                  <a:solidFill>
                    <a:schemeClr val="accent2"/>
                  </a:solidFill>
                </a:rPr>
                <a:t>若已知基态粒子的波函数为                             ，</a:t>
              </a:r>
            </a:p>
            <a:p>
              <a:pPr>
                <a:lnSpc>
                  <a:spcPct val="120000"/>
                </a:lnSpc>
              </a:pPr>
              <a:r>
                <a:rPr lang="zh-CN" altLang="en-US" sz="2800" b="1">
                  <a:solidFill>
                    <a:schemeClr val="accent2"/>
                  </a:solidFill>
                </a:rPr>
                <a:t>求粒子在基态</a:t>
              </a:r>
              <a:r>
                <a:rPr lang="en-US" altLang="zh-CN" sz="2800" b="1" i="1">
                  <a:solidFill>
                    <a:schemeClr val="accent2"/>
                  </a:solidFill>
                </a:rPr>
                <a:t>x</a:t>
              </a:r>
              <a:r>
                <a:rPr lang="en-US" altLang="zh-CN" sz="2800" b="1">
                  <a:solidFill>
                    <a:schemeClr val="accent2"/>
                  </a:solidFill>
                </a:rPr>
                <a:t>=a/2</a:t>
              </a:r>
              <a:r>
                <a:rPr lang="zh-CN" altLang="en-US" sz="2800" b="1">
                  <a:solidFill>
                    <a:schemeClr val="accent2"/>
                  </a:solidFill>
                </a:rPr>
                <a:t>时的概率密度？</a:t>
              </a:r>
            </a:p>
          </p:txBody>
        </p:sp>
        <p:graphicFrame>
          <p:nvGraphicFramePr>
            <p:cNvPr id="20484" name="Object 1026"/>
            <p:cNvGraphicFramePr>
              <a:graphicFrameLocks noChangeAspect="1"/>
            </p:cNvGraphicFramePr>
            <p:nvPr/>
          </p:nvGraphicFramePr>
          <p:xfrm>
            <a:off x="3061" y="1237"/>
            <a:ext cx="1493" cy="499"/>
          </p:xfrm>
          <a:graphic>
            <a:graphicData uri="http://schemas.openxmlformats.org/presentationml/2006/ole">
              <mc:AlternateContent xmlns:mc="http://schemas.openxmlformats.org/markup-compatibility/2006">
                <mc:Choice xmlns:v="urn:schemas-microsoft-com:vml" Requires="v">
                  <p:oleObj name="公式" r:id="rId6" imgW="1079280" imgH="393480" progId="Equation.3">
                    <p:embed/>
                  </p:oleObj>
                </mc:Choice>
                <mc:Fallback>
                  <p:oleObj name="公式" r:id="rId6" imgW="1079280" imgH="393480" progId="Equation.3">
                    <p:embed/>
                    <p:pic>
                      <p:nvPicPr>
                        <p:cNvPr id="20484"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1237"/>
                          <a:ext cx="1493" cy="499"/>
                        </a:xfrm>
                        <a:prstGeom prst="rect">
                          <a:avLst/>
                        </a:prstGeom>
                        <a:noFill/>
                        <a:ln>
                          <a:noFill/>
                        </a:ln>
                        <a:effec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9416"/>
                                        </p:tgtEl>
                                        <p:attrNameLst>
                                          <p:attrName>style.visibility</p:attrName>
                                        </p:attrNameLst>
                                      </p:cBhvr>
                                      <p:to>
                                        <p:strVal val="visible"/>
                                      </p:to>
                                    </p:set>
                                  </p:childTnLst>
                                </p:cTn>
                              </p:par>
                            </p:childTnLst>
                          </p:cTn>
                        </p:par>
                        <p:par>
                          <p:cTn id="11" fill="hold" nodeType="afterGroup">
                            <p:stCondLst>
                              <p:cond delay="0"/>
                            </p:stCondLst>
                            <p:childTnLst>
                              <p:par>
                                <p:cTn id="12" presetID="2" presetClass="entr" presetSubtype="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1+#ppt_w/2"/>
                                          </p:val>
                                        </p:tav>
                                        <p:tav tm="100000">
                                          <p:val>
                                            <p:strVal val="#ppt_x"/>
                                          </p:val>
                                        </p:tav>
                                      </p:tavLst>
                                    </p:anim>
                                    <p:anim calcmode="lin" valueType="num">
                                      <p:cBhvr additive="base">
                                        <p:cTn id="15" dur="500" fill="hold"/>
                                        <p:tgtEl>
                                          <p:spTgt spid="2"/>
                                        </p:tgtEl>
                                        <p:attrNameLst>
                                          <p:attrName>ppt_y</p:attrName>
                                        </p:attrNameLst>
                                      </p:cBhvr>
                                      <p:tavLst>
                                        <p:tav tm="0">
                                          <p:val>
                                            <p:strVal val="#ppt_y"/>
                                          </p:val>
                                        </p:tav>
                                        <p:tav tm="100000">
                                          <p:val>
                                            <p:strVal val="#ppt_y"/>
                                          </p:val>
                                        </p:tav>
                                      </p:tavLst>
                                    </p:anim>
                                  </p:childTnLst>
                                </p:cTn>
                              </p:par>
                            </p:childTnLst>
                          </p:cTn>
                        </p:par>
                        <p:par>
                          <p:cTn id="16" fill="hold" nodeType="afterGroup">
                            <p:stCondLst>
                              <p:cond delay="500"/>
                            </p:stCondLst>
                            <p:childTnLst>
                              <p:par>
                                <p:cTn id="17" presetID="1" presetClass="entr" presetSubtype="0" fill="hold" nodeType="afterEffect">
                                  <p:stCondLst>
                                    <p:cond delay="0"/>
                                  </p:stCondLst>
                                  <p:childTnLst>
                                    <p:set>
                                      <p:cBhvr>
                                        <p:cTn id="18" dur="1" fill="hold">
                                          <p:stCondLst>
                                            <p:cond delay="0"/>
                                          </p:stCondLst>
                                        </p:cTn>
                                        <p:tgtEl>
                                          <p:spTgt spid="59801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94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80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6" grpId="0"/>
      <p:bldP spid="5294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9040" name="Object 1024"/>
          <p:cNvGraphicFramePr>
            <a:graphicFrameLocks noChangeAspect="1"/>
          </p:cNvGraphicFramePr>
          <p:nvPr/>
        </p:nvGraphicFramePr>
        <p:xfrm>
          <a:off x="1403350" y="1268413"/>
          <a:ext cx="4097338" cy="3136900"/>
        </p:xfrm>
        <a:graphic>
          <a:graphicData uri="http://schemas.openxmlformats.org/presentationml/2006/ole">
            <mc:AlternateContent xmlns:mc="http://schemas.openxmlformats.org/markup-compatibility/2006">
              <mc:Choice xmlns:v="urn:schemas-microsoft-com:vml" Requires="v">
                <p:oleObj name="公式" r:id="rId2" imgW="1714320" imgH="1371600" progId="Equation.3">
                  <p:embed/>
                </p:oleObj>
              </mc:Choice>
              <mc:Fallback>
                <p:oleObj name="公式" r:id="rId2" imgW="1714320" imgH="1371600" progId="Equation.3">
                  <p:embed/>
                  <p:pic>
                    <p:nvPicPr>
                      <p:cNvPr id="59904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268413"/>
                        <a:ext cx="4097338" cy="313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9041" name="Object 1025"/>
          <p:cNvGraphicFramePr>
            <a:graphicFrameLocks noChangeAspect="1"/>
          </p:cNvGraphicFramePr>
          <p:nvPr/>
        </p:nvGraphicFramePr>
        <p:xfrm>
          <a:off x="4037013" y="4432300"/>
          <a:ext cx="1903412" cy="1084263"/>
        </p:xfrm>
        <a:graphic>
          <a:graphicData uri="http://schemas.openxmlformats.org/presentationml/2006/ole">
            <mc:AlternateContent xmlns:mc="http://schemas.openxmlformats.org/markup-compatibility/2006">
              <mc:Choice xmlns:v="urn:schemas-microsoft-com:vml" Requires="v">
                <p:oleObj name="公式" r:id="rId4" imgW="736560" imgH="419040" progId="Equation.3">
                  <p:embed/>
                </p:oleObj>
              </mc:Choice>
              <mc:Fallback>
                <p:oleObj name="公式" r:id="rId4" imgW="736560" imgH="419040" progId="Equation.3">
                  <p:embed/>
                  <p:pic>
                    <p:nvPicPr>
                      <p:cNvPr id="599041"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7013" y="4432300"/>
                        <a:ext cx="1903412" cy="1084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0439" name="Rectangle 7"/>
          <p:cNvSpPr>
            <a:spLocks noChangeArrowheads="1"/>
          </p:cNvSpPr>
          <p:nvPr/>
        </p:nvSpPr>
        <p:spPr bwMode="auto">
          <a:xfrm>
            <a:off x="539750" y="620713"/>
            <a:ext cx="6702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a:solidFill>
                  <a:schemeClr val="accent2"/>
                </a:solidFill>
              </a:rPr>
              <a:t> </a:t>
            </a:r>
            <a:r>
              <a:rPr lang="zh-CN" altLang="en-US" sz="2800" b="1">
                <a:solidFill>
                  <a:schemeClr val="accent2"/>
                </a:solidFill>
              </a:rPr>
              <a:t>所以定态动能为量子化的，量子化能级为</a:t>
            </a:r>
          </a:p>
        </p:txBody>
      </p:sp>
      <p:sp>
        <p:nvSpPr>
          <p:cNvPr id="530440" name="Rectangle 8"/>
          <p:cNvSpPr>
            <a:spLocks noChangeArrowheads="1"/>
          </p:cNvSpPr>
          <p:nvPr/>
        </p:nvSpPr>
        <p:spPr bwMode="auto">
          <a:xfrm>
            <a:off x="-396875" y="4797425"/>
            <a:ext cx="3873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nchor="ctr">
            <a:spAutoFit/>
          </a:bodyPr>
          <a:lstStyle>
            <a:lvl1pPr indent="120015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sz="2800" b="1">
                <a:solidFill>
                  <a:schemeClr val="accent2"/>
                </a:solidFill>
              </a:rPr>
              <a:t>最小动能公式为</a:t>
            </a:r>
          </a:p>
        </p:txBody>
      </p:sp>
      <p:graphicFrame>
        <p:nvGraphicFramePr>
          <p:cNvPr id="599042" name="Object 1026"/>
          <p:cNvGraphicFramePr>
            <a:graphicFrameLocks noChangeAspect="1"/>
          </p:cNvGraphicFramePr>
          <p:nvPr/>
        </p:nvGraphicFramePr>
        <p:xfrm>
          <a:off x="7545388" y="0"/>
          <a:ext cx="1598612" cy="998538"/>
        </p:xfrm>
        <a:graphic>
          <a:graphicData uri="http://schemas.openxmlformats.org/presentationml/2006/ole">
            <mc:AlternateContent xmlns:mc="http://schemas.openxmlformats.org/markup-compatibility/2006">
              <mc:Choice xmlns:v="urn:schemas-microsoft-com:vml" Requires="v">
                <p:oleObj name="公式" r:id="rId6" imgW="558720" imgH="393480" progId="Equation.3">
                  <p:embed/>
                </p:oleObj>
              </mc:Choice>
              <mc:Fallback>
                <p:oleObj name="公式" r:id="rId6" imgW="558720" imgH="393480" progId="Equation.3">
                  <p:embed/>
                  <p:pic>
                    <p:nvPicPr>
                      <p:cNvPr id="599042"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45388" y="0"/>
                        <a:ext cx="1598612" cy="998538"/>
                      </a:xfrm>
                      <a:prstGeom prst="rect">
                        <a:avLst/>
                      </a:prstGeom>
                      <a:solidFill>
                        <a:srgbClr val="FFD1A3"/>
                      </a:solidFill>
                    </p:spPr>
                  </p:pic>
                </p:oleObj>
              </mc:Fallback>
            </mc:AlternateContent>
          </a:graphicData>
        </a:graphic>
      </p:graphicFrame>
      <p:graphicFrame>
        <p:nvGraphicFramePr>
          <p:cNvPr id="599043" name="Object 1027"/>
          <p:cNvGraphicFramePr>
            <a:graphicFrameLocks noChangeAspect="1"/>
          </p:cNvGraphicFramePr>
          <p:nvPr/>
        </p:nvGraphicFramePr>
        <p:xfrm>
          <a:off x="7837488" y="1052513"/>
          <a:ext cx="1306512" cy="1071562"/>
        </p:xfrm>
        <a:graphic>
          <a:graphicData uri="http://schemas.openxmlformats.org/presentationml/2006/ole">
            <mc:AlternateContent xmlns:mc="http://schemas.openxmlformats.org/markup-compatibility/2006">
              <mc:Choice xmlns:v="urn:schemas-microsoft-com:vml" Requires="v">
                <p:oleObj name="公式" r:id="rId8" imgW="533160" imgH="431640" progId="Equation.3">
                  <p:embed/>
                </p:oleObj>
              </mc:Choice>
              <mc:Fallback>
                <p:oleObj name="公式" r:id="rId8" imgW="533160" imgH="431640" progId="Equation.3">
                  <p:embed/>
                  <p:pic>
                    <p:nvPicPr>
                      <p:cNvPr id="599043"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37488" y="1052513"/>
                        <a:ext cx="1306512" cy="1071562"/>
                      </a:xfrm>
                      <a:prstGeom prst="rect">
                        <a:avLst/>
                      </a:prstGeom>
                      <a:solidFill>
                        <a:srgbClr val="7ED4A9"/>
                      </a:solidFill>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04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99040"/>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nodeType="afterEffect">
                                  <p:stCondLst>
                                    <p:cond delay="0"/>
                                  </p:stCondLst>
                                  <p:childTnLst>
                                    <p:set>
                                      <p:cBhvr>
                                        <p:cTn id="13" dur="1" fill="hold">
                                          <p:stCondLst>
                                            <p:cond delay="0"/>
                                          </p:stCondLst>
                                        </p:cTn>
                                        <p:tgtEl>
                                          <p:spTgt spid="59904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990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30440"/>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99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9" grpId="0"/>
      <p:bldP spid="53044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a:grpSpLocks/>
          </p:cNvGrpSpPr>
          <p:nvPr/>
        </p:nvGrpSpPr>
        <p:grpSpPr bwMode="auto">
          <a:xfrm>
            <a:off x="1908175" y="2781300"/>
            <a:ext cx="5111750" cy="792163"/>
            <a:chOff x="1202" y="1752"/>
            <a:chExt cx="3220" cy="499"/>
          </a:xfrm>
        </p:grpSpPr>
        <p:sp>
          <p:nvSpPr>
            <p:cNvPr id="22538" name="Rectangle 75"/>
            <p:cNvSpPr>
              <a:spLocks noChangeArrowheads="1"/>
            </p:cNvSpPr>
            <p:nvPr/>
          </p:nvSpPr>
          <p:spPr bwMode="auto">
            <a:xfrm>
              <a:off x="2971" y="1752"/>
              <a:ext cx="1451" cy="499"/>
            </a:xfrm>
            <a:prstGeom prst="rect">
              <a:avLst/>
            </a:prstGeom>
            <a:solidFill>
              <a:srgbClr val="FFD1D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2539" name="Rectangle 74"/>
            <p:cNvSpPr>
              <a:spLocks noChangeArrowheads="1"/>
            </p:cNvSpPr>
            <p:nvPr/>
          </p:nvSpPr>
          <p:spPr bwMode="auto">
            <a:xfrm>
              <a:off x="1202" y="1797"/>
              <a:ext cx="771" cy="454"/>
            </a:xfrm>
            <a:prstGeom prst="rect">
              <a:avLst/>
            </a:prstGeom>
            <a:solidFill>
              <a:srgbClr val="FFD1D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aphicFrame>
        <p:nvGraphicFramePr>
          <p:cNvPr id="600064" name="Object 1024"/>
          <p:cNvGraphicFramePr>
            <a:graphicFrameLocks noChangeAspect="1"/>
          </p:cNvGraphicFramePr>
          <p:nvPr/>
        </p:nvGraphicFramePr>
        <p:xfrm>
          <a:off x="1258888" y="765175"/>
          <a:ext cx="4452937" cy="942975"/>
        </p:xfrm>
        <a:graphic>
          <a:graphicData uri="http://schemas.openxmlformats.org/presentationml/2006/ole">
            <mc:AlternateContent xmlns:mc="http://schemas.openxmlformats.org/markup-compatibility/2006">
              <mc:Choice xmlns:v="urn:schemas-microsoft-com:vml" Requires="v">
                <p:oleObj name="公式" r:id="rId2" imgW="1739880" imgH="368280" progId="Equation.3">
                  <p:embed/>
                </p:oleObj>
              </mc:Choice>
              <mc:Fallback>
                <p:oleObj name="公式" r:id="rId2" imgW="1739880" imgH="368280" progId="Equation.3">
                  <p:embed/>
                  <p:pic>
                    <p:nvPicPr>
                      <p:cNvPr id="600064"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765175"/>
                        <a:ext cx="4452937"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0065" name="Object 1025"/>
          <p:cNvGraphicFramePr>
            <a:graphicFrameLocks noChangeAspect="1"/>
          </p:cNvGraphicFramePr>
          <p:nvPr/>
        </p:nvGraphicFramePr>
        <p:xfrm>
          <a:off x="1403350" y="1700213"/>
          <a:ext cx="4032250" cy="1116012"/>
        </p:xfrm>
        <a:graphic>
          <a:graphicData uri="http://schemas.openxmlformats.org/presentationml/2006/ole">
            <mc:AlternateContent xmlns:mc="http://schemas.openxmlformats.org/markup-compatibility/2006">
              <mc:Choice xmlns:v="urn:schemas-microsoft-com:vml" Requires="v">
                <p:oleObj name="公式" r:id="rId4" imgW="1422360" imgH="393480" progId="Equation.3">
                  <p:embed/>
                </p:oleObj>
              </mc:Choice>
              <mc:Fallback>
                <p:oleObj name="公式" r:id="rId4" imgW="1422360" imgH="393480" progId="Equation.3">
                  <p:embed/>
                  <p:pic>
                    <p:nvPicPr>
                      <p:cNvPr id="600065"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1700213"/>
                        <a:ext cx="4032250" cy="1116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1516" name="Text Box 60"/>
          <p:cNvSpPr txBox="1">
            <a:spLocks noChangeArrowheads="1"/>
          </p:cNvSpPr>
          <p:nvPr/>
        </p:nvSpPr>
        <p:spPr bwMode="auto">
          <a:xfrm>
            <a:off x="395288" y="188913"/>
            <a:ext cx="3028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由归一化条件有：</a:t>
            </a:r>
          </a:p>
        </p:txBody>
      </p:sp>
      <p:sp>
        <p:nvSpPr>
          <p:cNvPr id="531517" name="Text Box 61"/>
          <p:cNvSpPr txBox="1">
            <a:spLocks noChangeArrowheads="1"/>
          </p:cNvSpPr>
          <p:nvPr/>
        </p:nvSpPr>
        <p:spPr bwMode="auto">
          <a:xfrm>
            <a:off x="1476375" y="580548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由此得：</a:t>
            </a:r>
          </a:p>
        </p:txBody>
      </p:sp>
      <p:graphicFrame>
        <p:nvGraphicFramePr>
          <p:cNvPr id="600066" name="Object 1026"/>
          <p:cNvGraphicFramePr>
            <a:graphicFrameLocks noChangeAspect="1"/>
          </p:cNvGraphicFramePr>
          <p:nvPr/>
        </p:nvGraphicFramePr>
        <p:xfrm>
          <a:off x="3635375" y="5516563"/>
          <a:ext cx="1366838" cy="1139825"/>
        </p:xfrm>
        <a:graphic>
          <a:graphicData uri="http://schemas.openxmlformats.org/presentationml/2006/ole">
            <mc:AlternateContent xmlns:mc="http://schemas.openxmlformats.org/markup-compatibility/2006">
              <mc:Choice xmlns:v="urn:schemas-microsoft-com:vml" Requires="v">
                <p:oleObj name="公式" r:id="rId6" imgW="533160" imgH="444240" progId="Equation.3">
                  <p:embed/>
                </p:oleObj>
              </mc:Choice>
              <mc:Fallback>
                <p:oleObj name="公式" r:id="rId6" imgW="533160" imgH="444240" progId="Equation.3">
                  <p:embed/>
                  <p:pic>
                    <p:nvPicPr>
                      <p:cNvPr id="600066"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5516563"/>
                        <a:ext cx="1366838" cy="1139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0067" name="Object 1027"/>
          <p:cNvGraphicFramePr>
            <a:graphicFrameLocks noChangeAspect="1"/>
          </p:cNvGraphicFramePr>
          <p:nvPr/>
        </p:nvGraphicFramePr>
        <p:xfrm>
          <a:off x="766763" y="2686050"/>
          <a:ext cx="6767512" cy="2897188"/>
        </p:xfrm>
        <a:graphic>
          <a:graphicData uri="http://schemas.openxmlformats.org/presentationml/2006/ole">
            <mc:AlternateContent xmlns:mc="http://schemas.openxmlformats.org/markup-compatibility/2006">
              <mc:Choice xmlns:v="urn:schemas-microsoft-com:vml" Requires="v">
                <p:oleObj name="Equation" r:id="rId8" imgW="2844720" imgH="1218960" progId="Equation.DSMT4">
                  <p:embed/>
                </p:oleObj>
              </mc:Choice>
              <mc:Fallback>
                <p:oleObj name="Equation" r:id="rId8" imgW="2844720" imgH="1218960" progId="Equation.DSMT4">
                  <p:embed/>
                  <p:pic>
                    <p:nvPicPr>
                      <p:cNvPr id="600067" name="Object 1027"/>
                      <p:cNvPicPr>
                        <a:picLocks noChangeAspect="1" noChangeArrowheads="1"/>
                      </p:cNvPicPr>
                      <p:nvPr/>
                    </p:nvPicPr>
                    <p:blipFill>
                      <a:blip r:embed="rId9"/>
                      <a:srcRect/>
                      <a:stretch>
                        <a:fillRect/>
                      </a:stretch>
                    </p:blipFill>
                    <p:spPr bwMode="auto">
                      <a:xfrm>
                        <a:off x="766763" y="2686050"/>
                        <a:ext cx="6767512" cy="289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0068" name="Object 1028"/>
          <p:cNvGraphicFramePr>
            <a:graphicFrameLocks noChangeAspect="1"/>
          </p:cNvGraphicFramePr>
          <p:nvPr/>
        </p:nvGraphicFramePr>
        <p:xfrm>
          <a:off x="6661150" y="47625"/>
          <a:ext cx="2435225" cy="858838"/>
        </p:xfrm>
        <a:graphic>
          <a:graphicData uri="http://schemas.openxmlformats.org/presentationml/2006/ole">
            <mc:AlternateContent xmlns:mc="http://schemas.openxmlformats.org/markup-compatibility/2006">
              <mc:Choice xmlns:v="urn:schemas-microsoft-com:vml" Requires="v">
                <p:oleObj name="公式" r:id="rId10" imgW="1117440" imgH="393480" progId="Equation.3">
                  <p:embed/>
                </p:oleObj>
              </mc:Choice>
              <mc:Fallback>
                <p:oleObj name="公式" r:id="rId10" imgW="1117440" imgH="393480" progId="Equation.3">
                  <p:embed/>
                  <p:pic>
                    <p:nvPicPr>
                      <p:cNvPr id="600068" name="Object 10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61150" y="47625"/>
                        <a:ext cx="2435225" cy="858838"/>
                      </a:xfrm>
                      <a:prstGeom prst="rect">
                        <a:avLst/>
                      </a:prstGeom>
                      <a:solidFill>
                        <a:srgbClr val="FFD1D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组合 3"/>
          <p:cNvGrpSpPr/>
          <p:nvPr/>
        </p:nvGrpSpPr>
        <p:grpSpPr>
          <a:xfrm>
            <a:off x="6325878" y="1825660"/>
            <a:ext cx="2494594" cy="523220"/>
            <a:chOff x="6364287" y="1887067"/>
            <a:chExt cx="2494594" cy="523220"/>
          </a:xfrm>
        </p:grpSpPr>
        <mc:AlternateContent xmlns:mc="http://schemas.openxmlformats.org/markup-compatibility/2006" xmlns:a14="http://schemas.microsoft.com/office/drawing/2010/main">
          <mc:Choice Requires="a14">
            <p:sp>
              <p:nvSpPr>
                <p:cNvPr id="12" name="Text Box 60"/>
                <p:cNvSpPr txBox="1">
                  <a:spLocks noChangeArrowheads="1"/>
                </p:cNvSpPr>
                <p:nvPr/>
              </p:nvSpPr>
              <p:spPr bwMode="auto">
                <a:xfrm>
                  <a:off x="6364287" y="1887067"/>
                  <a:ext cx="2494594" cy="523220"/>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设 </a:t>
                  </a:r>
                  <a14:m>
                    <m:oMath xmlns:m="http://schemas.openxmlformats.org/officeDocument/2006/math">
                      <m:r>
                        <a:rPr kumimoji="1" lang="en-US" altLang="zh-CN" sz="2800" b="1" i="1" smtClean="0">
                          <a:solidFill>
                            <a:schemeClr val="accent2"/>
                          </a:solidFill>
                          <a:latin typeface="Cambria Math" panose="02040503050406030204" pitchFamily="18" charset="0"/>
                        </a:rPr>
                        <m:t>𝑨</m:t>
                      </m:r>
                    </m:oMath>
                  </a14:m>
                  <a:r>
                    <a:rPr kumimoji="1" lang="zh-CN" altLang="en-US" sz="2800" b="1">
                      <a:solidFill>
                        <a:schemeClr val="accent2"/>
                      </a:solidFill>
                    </a:rPr>
                    <a:t> 为正实数</a:t>
                  </a:r>
                </a:p>
              </p:txBody>
            </p:sp>
          </mc:Choice>
          <mc:Fallback xmlns="">
            <p:sp>
              <p:nvSpPr>
                <p:cNvPr id="12" name="Text Box 60"/>
                <p:cNvSpPr txBox="1">
                  <a:spLocks noRot="1" noChangeAspect="1" noMove="1" noResize="1" noEditPoints="1" noAdjustHandles="1" noChangeArrowheads="1" noChangeShapeType="1" noTextEdit="1"/>
                </p:cNvSpPr>
                <p:nvPr/>
              </p:nvSpPr>
              <p:spPr bwMode="auto">
                <a:xfrm>
                  <a:off x="6364287" y="1887067"/>
                  <a:ext cx="2494594" cy="523220"/>
                </a:xfrm>
                <a:prstGeom prst="rect">
                  <a:avLst/>
                </a:prstGeom>
                <a:blipFill rotWithShape="0">
                  <a:blip r:embed="rId13"/>
                  <a:stretch>
                    <a:fillRect l="-5134" t="-15116" r="-978" b="-2790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p>
                  <a:r>
                    <a:rPr lang="zh-CN" altLang="en-US">
                      <a:noFill/>
                    </a:rPr>
                    <a:t> </a:t>
                  </a:r>
                </a:p>
              </p:txBody>
            </p:sp>
          </mc:Fallback>
        </mc:AlternateContent>
        <p:sp>
          <p:nvSpPr>
            <p:cNvPr id="3" name="矩形标注 2"/>
            <p:cNvSpPr/>
            <p:nvPr/>
          </p:nvSpPr>
          <p:spPr bwMode="auto">
            <a:xfrm>
              <a:off x="6364287" y="1887067"/>
              <a:ext cx="2384177" cy="523220"/>
            </a:xfrm>
            <a:prstGeom prst="wedgeRectCallout">
              <a:avLst>
                <a:gd name="adj1" fmla="val 24776"/>
                <a:gd name="adj2" fmla="val -147689"/>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a:ln>
                  <a:noFill/>
                </a:ln>
                <a:solidFill>
                  <a:schemeClr val="tx1"/>
                </a:solidFill>
                <a:effectLst/>
                <a:latin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31516"/>
                                        </p:tgtEl>
                                        <p:attrNameLst>
                                          <p:attrName>style.visibility</p:attrName>
                                        </p:attrNameLst>
                                      </p:cBhvr>
                                      <p:to>
                                        <p:strVal val="visible"/>
                                      </p:to>
                                    </p:set>
                                    <p:animEffect transition="in" filter="blinds(horizontal)">
                                      <p:cBhvr>
                                        <p:cTn id="7" dur="500"/>
                                        <p:tgtEl>
                                          <p:spTgt spid="531516"/>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00064"/>
                                        </p:tgtEl>
                                        <p:attrNameLst>
                                          <p:attrName>style.visibility</p:attrName>
                                        </p:attrNameLst>
                                      </p:cBhvr>
                                      <p:to>
                                        <p:strVal val="visible"/>
                                      </p:to>
                                    </p:set>
                                    <p:animEffect transition="in" filter="wipe(left)">
                                      <p:cBhvr>
                                        <p:cTn id="11" dur="500"/>
                                        <p:tgtEl>
                                          <p:spTgt spid="600064"/>
                                        </p:tgtEl>
                                      </p:cBhvr>
                                    </p:animEffect>
                                  </p:childTnLst>
                                </p:cTn>
                              </p:par>
                              <p:par>
                                <p:cTn id="12" presetID="1" presetClass="entr" presetSubtype="0" fill="hold" nodeType="withEffect">
                                  <p:stCondLst>
                                    <p:cond delay="0"/>
                                  </p:stCondLst>
                                  <p:childTnLst>
                                    <p:set>
                                      <p:cBhvr>
                                        <p:cTn id="13" dur="1" fill="hold">
                                          <p:stCondLst>
                                            <p:cond delay="0"/>
                                          </p:stCondLst>
                                        </p:cTn>
                                        <p:tgtEl>
                                          <p:spTgt spid="6000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par>
                                <p:cTn id="19" presetID="22" presetClass="entr" presetSubtype="8" fill="hold" nodeType="withEffect">
                                  <p:stCondLst>
                                    <p:cond delay="0"/>
                                  </p:stCondLst>
                                  <p:childTnLst>
                                    <p:set>
                                      <p:cBhvr>
                                        <p:cTn id="20" dur="1" fill="hold">
                                          <p:stCondLst>
                                            <p:cond delay="0"/>
                                          </p:stCondLst>
                                        </p:cTn>
                                        <p:tgtEl>
                                          <p:spTgt spid="600065"/>
                                        </p:tgtEl>
                                        <p:attrNameLst>
                                          <p:attrName>style.visibility</p:attrName>
                                        </p:attrNameLst>
                                      </p:cBhvr>
                                      <p:to>
                                        <p:strVal val="visible"/>
                                      </p:to>
                                    </p:set>
                                    <p:animEffect transition="in" filter="wipe(left)">
                                      <p:cBhvr>
                                        <p:cTn id="21" dur="500"/>
                                        <p:tgtEl>
                                          <p:spTgt spid="60006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00067"/>
                                        </p:tgtEl>
                                        <p:attrNameLst>
                                          <p:attrName>style.visibility</p:attrName>
                                        </p:attrNameLst>
                                      </p:cBhvr>
                                      <p:to>
                                        <p:strVal val="visible"/>
                                      </p:to>
                                    </p:set>
                                    <p:animEffect transition="in" filter="wipe(left)">
                                      <p:cBhvr>
                                        <p:cTn id="26" dur="500"/>
                                        <p:tgtEl>
                                          <p:spTgt spid="60006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31517"/>
                                        </p:tgtEl>
                                        <p:attrNameLst>
                                          <p:attrName>style.visibility</p:attrName>
                                        </p:attrNameLst>
                                      </p:cBhvr>
                                      <p:to>
                                        <p:strVal val="visible"/>
                                      </p:to>
                                    </p:set>
                                    <p:animEffect transition="in" filter="wipe(left)">
                                      <p:cBhvr>
                                        <p:cTn id="35" dur="500"/>
                                        <p:tgtEl>
                                          <p:spTgt spid="531517"/>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600066"/>
                                        </p:tgtEl>
                                        <p:attrNameLst>
                                          <p:attrName>style.visibility</p:attrName>
                                        </p:attrNameLst>
                                      </p:cBhvr>
                                      <p:to>
                                        <p:strVal val="visible"/>
                                      </p:to>
                                    </p:set>
                                    <p:animEffect transition="in" filter="wipe(left)">
                                      <p:cBhvr>
                                        <p:cTn id="39" dur="500"/>
                                        <p:tgtEl>
                                          <p:spTgt spid="6000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516" grpId="0" autoUpdateAnimBg="0"/>
      <p:bldP spid="531517"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Text Box 2"/>
          <p:cNvSpPr txBox="1">
            <a:spLocks noChangeArrowheads="1"/>
          </p:cNvSpPr>
          <p:nvPr/>
        </p:nvSpPr>
        <p:spPr bwMode="auto">
          <a:xfrm>
            <a:off x="135632" y="1124744"/>
            <a:ext cx="4724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a:solidFill>
                  <a:schemeClr val="accent2"/>
                </a:solidFill>
              </a:rPr>
              <a:t>一、一维无限深方势阱</a:t>
            </a:r>
          </a:p>
        </p:txBody>
      </p:sp>
      <p:sp>
        <p:nvSpPr>
          <p:cNvPr id="549891" name="Text Box 3"/>
          <p:cNvSpPr txBox="1">
            <a:spLocks noChangeArrowheads="1"/>
          </p:cNvSpPr>
          <p:nvPr/>
        </p:nvSpPr>
        <p:spPr bwMode="auto">
          <a:xfrm>
            <a:off x="179512" y="4869160"/>
            <a:ext cx="90138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粒子处于</a:t>
            </a:r>
            <a:r>
              <a:rPr kumimoji="1" lang="zh-CN" altLang="en-US" sz="2800" b="1">
                <a:solidFill>
                  <a:srgbClr val="CC3300"/>
                </a:solidFill>
              </a:rPr>
              <a:t>束缚态</a:t>
            </a:r>
            <a:r>
              <a:rPr kumimoji="1" lang="zh-CN" altLang="en-US" sz="2800" b="1">
                <a:solidFill>
                  <a:schemeClr val="accent2"/>
                </a:solidFill>
              </a:rPr>
              <a:t>：</a:t>
            </a:r>
          </a:p>
          <a:p>
            <a:pPr eaLnBrk="1" hangingPunct="1"/>
            <a:r>
              <a:rPr kumimoji="1" lang="zh-CN" altLang="en-US" sz="2800" b="1">
                <a:solidFill>
                  <a:schemeClr val="accent2"/>
                </a:solidFill>
              </a:rPr>
              <a:t>在</a:t>
            </a:r>
            <a:r>
              <a:rPr kumimoji="1" lang="zh-CN" altLang="en-US" sz="2800" b="1">
                <a:solidFill>
                  <a:srgbClr val="009900"/>
                </a:solidFill>
              </a:rPr>
              <a:t>阱内</a:t>
            </a:r>
            <a:r>
              <a:rPr kumimoji="1" lang="zh-CN" altLang="en-US" sz="2800" b="1">
                <a:solidFill>
                  <a:schemeClr val="accent2"/>
                </a:solidFill>
              </a:rPr>
              <a:t>势能为零，粒子不受力的作用；</a:t>
            </a:r>
          </a:p>
          <a:p>
            <a:pPr eaLnBrk="1" hangingPunct="1"/>
            <a:r>
              <a:rPr kumimoji="1" lang="zh-CN" altLang="en-US" sz="2800" b="1">
                <a:solidFill>
                  <a:schemeClr val="accent2"/>
                </a:solidFill>
              </a:rPr>
              <a:t>在</a:t>
            </a:r>
            <a:r>
              <a:rPr kumimoji="1" lang="zh-CN" altLang="en-US" sz="2800" b="1">
                <a:solidFill>
                  <a:srgbClr val="009900"/>
                </a:solidFill>
              </a:rPr>
              <a:t>边界处</a:t>
            </a:r>
            <a:r>
              <a:rPr kumimoji="1" lang="zh-CN" altLang="en-US" sz="2800" b="1">
                <a:solidFill>
                  <a:schemeClr val="accent2"/>
                </a:solidFill>
              </a:rPr>
              <a:t>，势能突然增加到无限大，粒子受到无限大斥力。粒子被限制在</a:t>
            </a:r>
            <a:r>
              <a:rPr kumimoji="1" lang="en-US" altLang="zh-CN" sz="2800" b="1">
                <a:solidFill>
                  <a:schemeClr val="accent2"/>
                </a:solidFill>
              </a:rPr>
              <a:t>0&lt;</a:t>
            </a:r>
            <a:r>
              <a:rPr kumimoji="1" lang="en-US" altLang="zh-CN" sz="2800" b="1" i="1">
                <a:solidFill>
                  <a:schemeClr val="accent2"/>
                </a:solidFill>
              </a:rPr>
              <a:t>x</a:t>
            </a:r>
            <a:r>
              <a:rPr kumimoji="1" lang="en-US" altLang="zh-CN" sz="2800" b="1">
                <a:solidFill>
                  <a:schemeClr val="accent2"/>
                </a:solidFill>
              </a:rPr>
              <a:t>&lt;</a:t>
            </a:r>
            <a:r>
              <a:rPr kumimoji="1" lang="en-US" altLang="zh-CN" sz="2800" b="1" i="1">
                <a:solidFill>
                  <a:schemeClr val="accent2"/>
                </a:solidFill>
              </a:rPr>
              <a:t>a</a:t>
            </a:r>
            <a:r>
              <a:rPr kumimoji="1" lang="zh-CN" altLang="en-US" sz="2800" b="1">
                <a:solidFill>
                  <a:schemeClr val="accent2"/>
                </a:solidFill>
              </a:rPr>
              <a:t>范围内</a:t>
            </a:r>
            <a:r>
              <a:rPr kumimoji="1" lang="en-US" altLang="zh-CN" sz="2800" b="1">
                <a:solidFill>
                  <a:schemeClr val="accent2"/>
                </a:solidFill>
              </a:rPr>
              <a:t>,</a:t>
            </a:r>
            <a:r>
              <a:rPr kumimoji="1" lang="zh-CN" altLang="en-US" sz="2800" b="1">
                <a:solidFill>
                  <a:schemeClr val="accent2"/>
                </a:solidFill>
              </a:rPr>
              <a:t>不可能到此范围外。</a:t>
            </a:r>
          </a:p>
        </p:txBody>
      </p:sp>
      <p:grpSp>
        <p:nvGrpSpPr>
          <p:cNvPr id="2" name="Group 4"/>
          <p:cNvGrpSpPr>
            <a:grpSpLocks/>
          </p:cNvGrpSpPr>
          <p:nvPr/>
        </p:nvGrpSpPr>
        <p:grpSpPr bwMode="auto">
          <a:xfrm>
            <a:off x="5029200" y="1295400"/>
            <a:ext cx="4114800" cy="3124200"/>
            <a:chOff x="3168" y="816"/>
            <a:chExt cx="2592" cy="1968"/>
          </a:xfrm>
        </p:grpSpPr>
        <p:sp>
          <p:nvSpPr>
            <p:cNvPr id="1043" name="Rectangle 5"/>
            <p:cNvSpPr>
              <a:spLocks noChangeArrowheads="1"/>
            </p:cNvSpPr>
            <p:nvPr/>
          </p:nvSpPr>
          <p:spPr bwMode="auto">
            <a:xfrm>
              <a:off x="3168" y="816"/>
              <a:ext cx="2592" cy="1968"/>
            </a:xfrm>
            <a:prstGeom prst="rect">
              <a:avLst/>
            </a:prstGeom>
            <a:solidFill>
              <a:srgbClr val="FFE3E3"/>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044" name="Group 6"/>
            <p:cNvGrpSpPr>
              <a:grpSpLocks/>
            </p:cNvGrpSpPr>
            <p:nvPr/>
          </p:nvGrpSpPr>
          <p:grpSpPr bwMode="auto">
            <a:xfrm>
              <a:off x="3312" y="1152"/>
              <a:ext cx="2212" cy="1575"/>
              <a:chOff x="3260" y="816"/>
              <a:chExt cx="2212" cy="1575"/>
            </a:xfrm>
          </p:grpSpPr>
          <p:sp>
            <p:nvSpPr>
              <p:cNvPr id="1045" name="Line 7"/>
              <p:cNvSpPr>
                <a:spLocks noChangeShapeType="1"/>
              </p:cNvSpPr>
              <p:nvPr/>
            </p:nvSpPr>
            <p:spPr bwMode="auto">
              <a:xfrm>
                <a:off x="3552" y="2064"/>
                <a:ext cx="1776" cy="0"/>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6" name="Line 8"/>
              <p:cNvSpPr>
                <a:spLocks noChangeShapeType="1"/>
              </p:cNvSpPr>
              <p:nvPr/>
            </p:nvSpPr>
            <p:spPr bwMode="auto">
              <a:xfrm flipV="1">
                <a:off x="3984" y="816"/>
                <a:ext cx="0" cy="124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7" name="Line 9"/>
              <p:cNvSpPr>
                <a:spLocks noChangeShapeType="1"/>
              </p:cNvSpPr>
              <p:nvPr/>
            </p:nvSpPr>
            <p:spPr bwMode="auto">
              <a:xfrm flipV="1">
                <a:off x="4752" y="816"/>
                <a:ext cx="0" cy="124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8" name="Text Box 10"/>
              <p:cNvSpPr txBox="1">
                <a:spLocks noChangeArrowheads="1"/>
              </p:cNvSpPr>
              <p:nvPr/>
            </p:nvSpPr>
            <p:spPr bwMode="auto">
              <a:xfrm>
                <a:off x="3878" y="20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0</a:t>
                </a:r>
              </a:p>
            </p:txBody>
          </p:sp>
          <p:sp>
            <p:nvSpPr>
              <p:cNvPr id="1049" name="Text Box 11"/>
              <p:cNvSpPr txBox="1">
                <a:spLocks noChangeArrowheads="1"/>
              </p:cNvSpPr>
              <p:nvPr/>
            </p:nvSpPr>
            <p:spPr bwMode="auto">
              <a:xfrm>
                <a:off x="4646" y="205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a</a:t>
                </a:r>
              </a:p>
            </p:txBody>
          </p:sp>
          <p:sp>
            <p:nvSpPr>
              <p:cNvPr id="1050" name="Text Box 12"/>
              <p:cNvSpPr txBox="1">
                <a:spLocks noChangeArrowheads="1"/>
              </p:cNvSpPr>
              <p:nvPr/>
            </p:nvSpPr>
            <p:spPr bwMode="auto">
              <a:xfrm>
                <a:off x="5232" y="20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i="1">
                    <a:solidFill>
                      <a:schemeClr val="accent2"/>
                    </a:solidFill>
                  </a:rPr>
                  <a:t>x</a:t>
                </a:r>
              </a:p>
            </p:txBody>
          </p:sp>
          <p:graphicFrame>
            <p:nvGraphicFramePr>
              <p:cNvPr id="1030" name="Object 13"/>
              <p:cNvGraphicFramePr>
                <a:graphicFrameLocks noChangeAspect="1"/>
              </p:cNvGraphicFramePr>
              <p:nvPr/>
            </p:nvGraphicFramePr>
            <p:xfrm>
              <a:off x="3260" y="1104"/>
              <a:ext cx="624" cy="208"/>
            </p:xfrm>
            <a:graphic>
              <a:graphicData uri="http://schemas.openxmlformats.org/presentationml/2006/ole">
                <mc:AlternateContent xmlns:mc="http://schemas.openxmlformats.org/markup-compatibility/2006">
                  <mc:Choice xmlns:v="urn:schemas-microsoft-com:vml" Requires="v">
                    <p:oleObj name="Equation" r:id="rId2" imgW="990360" imgH="330120" progId="Equation.3">
                      <p:embed/>
                    </p:oleObj>
                  </mc:Choice>
                  <mc:Fallback>
                    <p:oleObj name="Equation" r:id="rId2" imgW="990360" imgH="330120" progId="Equation.3">
                      <p:embed/>
                      <p:pic>
                        <p:nvPicPr>
                          <p:cNvPr id="103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 y="1104"/>
                            <a:ext cx="6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14"/>
              <p:cNvGraphicFramePr>
                <a:graphicFrameLocks noChangeAspect="1"/>
              </p:cNvGraphicFramePr>
              <p:nvPr/>
            </p:nvGraphicFramePr>
            <p:xfrm>
              <a:off x="4848" y="1088"/>
              <a:ext cx="624" cy="208"/>
            </p:xfrm>
            <a:graphic>
              <a:graphicData uri="http://schemas.openxmlformats.org/presentationml/2006/ole">
                <mc:AlternateContent xmlns:mc="http://schemas.openxmlformats.org/markup-compatibility/2006">
                  <mc:Choice xmlns:v="urn:schemas-microsoft-com:vml" Requires="v">
                    <p:oleObj name="Equation" r:id="rId4" imgW="990360" imgH="330120" progId="Equation.3">
                      <p:embed/>
                    </p:oleObj>
                  </mc:Choice>
                  <mc:Fallback>
                    <p:oleObj name="Equation" r:id="rId4" imgW="990360" imgH="330120" progId="Equation.3">
                      <p:embed/>
                      <p:pic>
                        <p:nvPicPr>
                          <p:cNvPr id="1031"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8" y="1088"/>
                            <a:ext cx="6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2" name="Object 15"/>
              <p:cNvGraphicFramePr>
                <a:graphicFrameLocks noChangeAspect="1"/>
              </p:cNvGraphicFramePr>
              <p:nvPr/>
            </p:nvGraphicFramePr>
            <p:xfrm>
              <a:off x="4108" y="1808"/>
              <a:ext cx="568" cy="208"/>
            </p:xfrm>
            <a:graphic>
              <a:graphicData uri="http://schemas.openxmlformats.org/presentationml/2006/ole">
                <mc:AlternateContent xmlns:mc="http://schemas.openxmlformats.org/markup-compatibility/2006">
                  <mc:Choice xmlns:v="urn:schemas-microsoft-com:vml" Requires="v">
                    <p:oleObj name="Equation" r:id="rId6" imgW="901440" imgH="330120" progId="Equation.3">
                      <p:embed/>
                    </p:oleObj>
                  </mc:Choice>
                  <mc:Fallback>
                    <p:oleObj name="Equation" r:id="rId6" imgW="901440" imgH="330120" progId="Equation.3">
                      <p:embed/>
                      <p:pic>
                        <p:nvPicPr>
                          <p:cNvPr id="1032"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8" y="1808"/>
                            <a:ext cx="56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4" name="Group 16"/>
          <p:cNvGrpSpPr>
            <a:grpSpLocks/>
          </p:cNvGrpSpPr>
          <p:nvPr/>
        </p:nvGrpSpPr>
        <p:grpSpPr bwMode="auto">
          <a:xfrm>
            <a:off x="179512" y="2057400"/>
            <a:ext cx="4827588" cy="1784350"/>
            <a:chOff x="278" y="1276"/>
            <a:chExt cx="3041" cy="1124"/>
          </a:xfrm>
        </p:grpSpPr>
        <p:sp>
          <p:nvSpPr>
            <p:cNvPr id="1040" name="Text Box 17"/>
            <p:cNvSpPr txBox="1">
              <a:spLocks noChangeArrowheads="1"/>
            </p:cNvSpPr>
            <p:nvPr/>
          </p:nvSpPr>
          <p:spPr bwMode="auto">
            <a:xfrm>
              <a:off x="278" y="1276"/>
              <a:ext cx="30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粒子在力场中的势能函数为：</a:t>
              </a:r>
            </a:p>
          </p:txBody>
        </p:sp>
        <p:grpSp>
          <p:nvGrpSpPr>
            <p:cNvPr id="1041" name="Group 18"/>
            <p:cNvGrpSpPr>
              <a:grpSpLocks/>
            </p:cNvGrpSpPr>
            <p:nvPr/>
          </p:nvGrpSpPr>
          <p:grpSpPr bwMode="auto">
            <a:xfrm>
              <a:off x="560" y="2153"/>
              <a:ext cx="2128" cy="247"/>
              <a:chOff x="560" y="2153"/>
              <a:chExt cx="2128" cy="247"/>
            </a:xfrm>
          </p:grpSpPr>
          <p:graphicFrame>
            <p:nvGraphicFramePr>
              <p:cNvPr id="1028" name="Object 19"/>
              <p:cNvGraphicFramePr>
                <a:graphicFrameLocks noChangeAspect="1"/>
              </p:cNvGraphicFramePr>
              <p:nvPr/>
            </p:nvGraphicFramePr>
            <p:xfrm>
              <a:off x="560" y="2153"/>
              <a:ext cx="1120" cy="247"/>
            </p:xfrm>
            <a:graphic>
              <a:graphicData uri="http://schemas.openxmlformats.org/presentationml/2006/ole">
                <mc:AlternateContent xmlns:mc="http://schemas.openxmlformats.org/markup-compatibility/2006">
                  <mc:Choice xmlns:v="urn:schemas-microsoft-com:vml" Requires="v">
                    <p:oleObj name="Equation" r:id="rId8" imgW="1777680" imgH="393480" progId="Equation.3">
                      <p:embed/>
                    </p:oleObj>
                  </mc:Choice>
                  <mc:Fallback>
                    <p:oleObj name="Equation" r:id="rId8" imgW="1777680" imgH="393480" progId="Equation.3">
                      <p:embed/>
                      <p:pic>
                        <p:nvPicPr>
                          <p:cNvPr id="1028"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0" y="2153"/>
                            <a:ext cx="112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20"/>
              <p:cNvGraphicFramePr>
                <a:graphicFrameLocks noChangeAspect="1"/>
              </p:cNvGraphicFramePr>
              <p:nvPr/>
            </p:nvGraphicFramePr>
            <p:xfrm>
              <a:off x="2064" y="2160"/>
              <a:ext cx="624" cy="208"/>
            </p:xfrm>
            <a:graphic>
              <a:graphicData uri="http://schemas.openxmlformats.org/presentationml/2006/ole">
                <mc:AlternateContent xmlns:mc="http://schemas.openxmlformats.org/markup-compatibility/2006">
                  <mc:Choice xmlns:v="urn:schemas-microsoft-com:vml" Requires="v">
                    <p:oleObj name="Equation" r:id="rId10" imgW="990360" imgH="330120" progId="Equation.3">
                      <p:embed/>
                    </p:oleObj>
                  </mc:Choice>
                  <mc:Fallback>
                    <p:oleObj name="Equation" r:id="rId10" imgW="990360" imgH="330120" progId="Equation.3">
                      <p:embed/>
                      <p:pic>
                        <p:nvPicPr>
                          <p:cNvPr id="1029" name="Object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64" y="2160"/>
                            <a:ext cx="624"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2" name="Group 21"/>
            <p:cNvGrpSpPr>
              <a:grpSpLocks/>
            </p:cNvGrpSpPr>
            <p:nvPr/>
          </p:nvGrpSpPr>
          <p:grpSpPr bwMode="auto">
            <a:xfrm>
              <a:off x="656" y="1776"/>
              <a:ext cx="1976" cy="208"/>
              <a:chOff x="656" y="1776"/>
              <a:chExt cx="1976" cy="208"/>
            </a:xfrm>
          </p:grpSpPr>
          <p:graphicFrame>
            <p:nvGraphicFramePr>
              <p:cNvPr id="1026" name="Object 22"/>
              <p:cNvGraphicFramePr>
                <a:graphicFrameLocks noChangeAspect="1"/>
              </p:cNvGraphicFramePr>
              <p:nvPr/>
            </p:nvGraphicFramePr>
            <p:xfrm>
              <a:off x="656" y="1776"/>
              <a:ext cx="888" cy="208"/>
            </p:xfrm>
            <a:graphic>
              <a:graphicData uri="http://schemas.openxmlformats.org/presentationml/2006/ole">
                <mc:AlternateContent xmlns:mc="http://schemas.openxmlformats.org/markup-compatibility/2006">
                  <mc:Choice xmlns:v="urn:schemas-microsoft-com:vml" Requires="v">
                    <p:oleObj name="Equation" r:id="rId12" imgW="1409400" imgH="330120" progId="Equation.3">
                      <p:embed/>
                    </p:oleObj>
                  </mc:Choice>
                  <mc:Fallback>
                    <p:oleObj name="Equation" r:id="rId12" imgW="1409400" imgH="330120" progId="Equation.3">
                      <p:embed/>
                      <p:pic>
                        <p:nvPicPr>
                          <p:cNvPr id="1026" name="Object 2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6" y="1776"/>
                            <a:ext cx="88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23"/>
              <p:cNvGraphicFramePr>
                <a:graphicFrameLocks noChangeAspect="1"/>
              </p:cNvGraphicFramePr>
              <p:nvPr/>
            </p:nvGraphicFramePr>
            <p:xfrm>
              <a:off x="2064" y="1776"/>
              <a:ext cx="568" cy="208"/>
            </p:xfrm>
            <a:graphic>
              <a:graphicData uri="http://schemas.openxmlformats.org/presentationml/2006/ole">
                <mc:AlternateContent xmlns:mc="http://schemas.openxmlformats.org/markup-compatibility/2006">
                  <mc:Choice xmlns:v="urn:schemas-microsoft-com:vml" Requires="v">
                    <p:oleObj name="Equation" r:id="rId14" imgW="901440" imgH="330120" progId="Equation.3">
                      <p:embed/>
                    </p:oleObj>
                  </mc:Choice>
                  <mc:Fallback>
                    <p:oleObj name="Equation" r:id="rId14" imgW="901440" imgH="330120" progId="Equation.3">
                      <p:embed/>
                      <p:pic>
                        <p:nvPicPr>
                          <p:cNvPr id="1027"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64" y="1776"/>
                            <a:ext cx="56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549912" name="Rectangle 24"/>
          <p:cNvSpPr>
            <a:spLocks noChangeArrowheads="1"/>
          </p:cNvSpPr>
          <p:nvPr/>
        </p:nvSpPr>
        <p:spPr bwMode="auto">
          <a:xfrm>
            <a:off x="0" y="83252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49913" name="Text Box 25"/>
          <p:cNvSpPr txBox="1">
            <a:spLocks noChangeArrowheads="1"/>
          </p:cNvSpPr>
          <p:nvPr/>
        </p:nvSpPr>
        <p:spPr bwMode="auto">
          <a:xfrm>
            <a:off x="-393576" y="188640"/>
            <a:ext cx="7629872"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lnSpc>
                <a:spcPct val="90000"/>
              </a:lnSpc>
              <a:spcBef>
                <a:spcPct val="50000"/>
              </a:spcBef>
            </a:pPr>
            <a:r>
              <a:rPr kumimoji="1" lang="en-US" altLang="zh-CN" sz="3200" b="1">
                <a:solidFill>
                  <a:srgbClr val="C00000"/>
                </a:solidFill>
              </a:rPr>
              <a:t>§</a:t>
            </a:r>
            <a:r>
              <a:rPr lang="en-US" altLang="zh-CN" sz="3200">
                <a:solidFill>
                  <a:srgbClr val="C00000"/>
                </a:solidFill>
              </a:rPr>
              <a:t> </a:t>
            </a:r>
            <a:r>
              <a:rPr lang="en-US" altLang="zh-CN" sz="3200" b="1">
                <a:solidFill>
                  <a:srgbClr val="C00000"/>
                </a:solidFill>
              </a:rPr>
              <a:t>3.2.1 </a:t>
            </a:r>
            <a:r>
              <a:rPr lang="zh-CN" altLang="en-US" sz="3200" b="1">
                <a:solidFill>
                  <a:srgbClr val="C00000"/>
                </a:solidFill>
              </a:rPr>
              <a:t>一维</a:t>
            </a:r>
            <a:r>
              <a:rPr kumimoji="1" lang="zh-CN" altLang="en-US" sz="3200" b="1">
                <a:solidFill>
                  <a:srgbClr val="C00000"/>
                </a:solidFill>
              </a:rPr>
              <a:t>无限深方势阱中的粒子</a:t>
            </a:r>
          </a:p>
        </p:txBody>
      </p:sp>
      <p:sp>
        <p:nvSpPr>
          <p:cNvPr id="549914" name="Text Box 26"/>
          <p:cNvSpPr txBox="1">
            <a:spLocks noChangeArrowheads="1"/>
          </p:cNvSpPr>
          <p:nvPr/>
        </p:nvSpPr>
        <p:spPr bwMode="auto">
          <a:xfrm>
            <a:off x="182165" y="3933056"/>
            <a:ext cx="55419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这种势能分布即为</a:t>
            </a:r>
            <a:r>
              <a:rPr kumimoji="1" lang="zh-CN" altLang="en-US" sz="2800" b="1">
                <a:solidFill>
                  <a:srgbClr val="CC3300"/>
                </a:solidFill>
              </a:rPr>
              <a:t>无限深方势阱。</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9913"/>
                                        </p:tgtEl>
                                        <p:attrNameLst>
                                          <p:attrName>style.visibility</p:attrName>
                                        </p:attrNameLst>
                                      </p:cBhvr>
                                      <p:to>
                                        <p:strVal val="visible"/>
                                      </p:to>
                                    </p:set>
                                    <p:animEffect transition="in" filter="blinds(horizontal)">
                                      <p:cBhvr>
                                        <p:cTn id="7" dur="500"/>
                                        <p:tgtEl>
                                          <p:spTgt spid="549913"/>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49912"/>
                                        </p:tgtEl>
                                        <p:attrNameLst>
                                          <p:attrName>style.visibility</p:attrName>
                                        </p:attrNameLst>
                                      </p:cBhvr>
                                      <p:to>
                                        <p:strVal val="visible"/>
                                      </p:to>
                                    </p:set>
                                    <p:animEffect transition="in" filter="strips(upRight)">
                                      <p:cBhvr>
                                        <p:cTn id="11" dur="500"/>
                                        <p:tgtEl>
                                          <p:spTgt spid="5499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49890"/>
                                        </p:tgtEl>
                                        <p:attrNameLst>
                                          <p:attrName>style.visibility</p:attrName>
                                        </p:attrNameLst>
                                      </p:cBhvr>
                                      <p:to>
                                        <p:strVal val="visible"/>
                                      </p:to>
                                    </p:set>
                                    <p:animEffect transition="in" filter="wipe(left)">
                                      <p:cBhvr>
                                        <p:cTn id="16" dur="500"/>
                                        <p:tgtEl>
                                          <p:spTgt spid="54989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linds(horizontal)">
                                      <p:cBhvr>
                                        <p:cTn id="21" dur="500"/>
                                        <p:tgtEl>
                                          <p:spTgt spid="4"/>
                                        </p:tgtEl>
                                      </p:cBhvr>
                                    </p:animEffect>
                                  </p:childTnLst>
                                </p:cTn>
                              </p:par>
                            </p:childTnLst>
                          </p:cTn>
                        </p:par>
                        <p:par>
                          <p:cTn id="22" fill="hold" nodeType="afterGroup">
                            <p:stCondLst>
                              <p:cond delay="500"/>
                            </p:stCondLst>
                            <p:childTnLst>
                              <p:par>
                                <p:cTn id="23" presetID="2" presetClass="entr" presetSubtype="2"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1+#ppt_w/2"/>
                                          </p:val>
                                        </p:tav>
                                        <p:tav tm="100000">
                                          <p:val>
                                            <p:strVal val="#ppt_x"/>
                                          </p:val>
                                        </p:tav>
                                      </p:tavLst>
                                    </p:anim>
                                    <p:anim calcmode="lin" valueType="num">
                                      <p:cBhvr additive="base">
                                        <p:cTn id="26" dur="500" fill="hold"/>
                                        <p:tgtEl>
                                          <p:spTgt spid="2"/>
                                        </p:tgtEl>
                                        <p:attrNameLst>
                                          <p:attrName>ppt_y</p:attrName>
                                        </p:attrNameLst>
                                      </p:cBhvr>
                                      <p:tavLst>
                                        <p:tav tm="0">
                                          <p:val>
                                            <p:strVal val="#ppt_y"/>
                                          </p:val>
                                        </p:tav>
                                        <p:tav tm="100000">
                                          <p:val>
                                            <p:strVal val="#ppt_y"/>
                                          </p:val>
                                        </p:tav>
                                      </p:tavLst>
                                    </p:anim>
                                  </p:childTnLst>
                                </p:cTn>
                              </p:par>
                              <p:par>
                                <p:cTn id="27" presetID="3" presetClass="entr" presetSubtype="10" fill="hold" grpId="0" nodeType="withEffect">
                                  <p:stCondLst>
                                    <p:cond delay="0"/>
                                  </p:stCondLst>
                                  <p:childTnLst>
                                    <p:set>
                                      <p:cBhvr>
                                        <p:cTn id="28" dur="1" fill="hold">
                                          <p:stCondLst>
                                            <p:cond delay="0"/>
                                          </p:stCondLst>
                                        </p:cTn>
                                        <p:tgtEl>
                                          <p:spTgt spid="549914"/>
                                        </p:tgtEl>
                                        <p:attrNameLst>
                                          <p:attrName>style.visibility</p:attrName>
                                        </p:attrNameLst>
                                      </p:cBhvr>
                                      <p:to>
                                        <p:strVal val="visible"/>
                                      </p:to>
                                    </p:set>
                                    <p:animEffect transition="in" filter="blinds(horizontal)">
                                      <p:cBhvr>
                                        <p:cTn id="29" dur="500"/>
                                        <p:tgtEl>
                                          <p:spTgt spid="5499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549891"/>
                                        </p:tgtEl>
                                        <p:attrNameLst>
                                          <p:attrName>style.visibility</p:attrName>
                                        </p:attrNameLst>
                                      </p:cBhvr>
                                      <p:to>
                                        <p:strVal val="visible"/>
                                      </p:to>
                                    </p:set>
                                    <p:animEffect transition="in" filter="wipe(up)">
                                      <p:cBhvr>
                                        <p:cTn id="34" dur="500"/>
                                        <p:tgtEl>
                                          <p:spTgt spid="5498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0" grpId="0" autoUpdateAnimBg="0"/>
      <p:bldP spid="549891" grpId="0" autoUpdateAnimBg="0"/>
      <p:bldP spid="549912" grpId="0" animBg="1"/>
      <p:bldP spid="549913" grpId="0" autoUpdateAnimBg="0"/>
      <p:bldP spid="54991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1088" name="Object 1024"/>
          <p:cNvGraphicFramePr>
            <a:graphicFrameLocks noChangeAspect="1"/>
          </p:cNvGraphicFramePr>
          <p:nvPr/>
        </p:nvGraphicFramePr>
        <p:xfrm>
          <a:off x="4572000" y="333375"/>
          <a:ext cx="2657475" cy="968375"/>
        </p:xfrm>
        <a:graphic>
          <a:graphicData uri="http://schemas.openxmlformats.org/presentationml/2006/ole">
            <mc:AlternateContent xmlns:mc="http://schemas.openxmlformats.org/markup-compatibility/2006">
              <mc:Choice xmlns:v="urn:schemas-microsoft-com:vml" Requires="v">
                <p:oleObj name="Equation" r:id="rId2" imgW="1218960" imgH="444240" progId="Equation.DSMT4">
                  <p:embed/>
                </p:oleObj>
              </mc:Choice>
              <mc:Fallback>
                <p:oleObj name="Equation" r:id="rId2" imgW="1218960" imgH="444240" progId="Equation.DSMT4">
                  <p:embed/>
                  <p:pic>
                    <p:nvPicPr>
                      <p:cNvPr id="601088" name="Object 1024"/>
                      <p:cNvPicPr>
                        <a:picLocks noChangeAspect="1" noChangeArrowheads="1"/>
                      </p:cNvPicPr>
                      <p:nvPr/>
                    </p:nvPicPr>
                    <p:blipFill>
                      <a:blip r:embed="rId3"/>
                      <a:srcRect/>
                      <a:stretch>
                        <a:fillRect/>
                      </a:stretch>
                    </p:blipFill>
                    <p:spPr bwMode="auto">
                      <a:xfrm>
                        <a:off x="4572000" y="333375"/>
                        <a:ext cx="26574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029"/>
          <p:cNvGrpSpPr>
            <a:grpSpLocks/>
          </p:cNvGrpSpPr>
          <p:nvPr/>
        </p:nvGrpSpPr>
        <p:grpSpPr bwMode="auto">
          <a:xfrm>
            <a:off x="611188" y="1303340"/>
            <a:ext cx="8137525" cy="1157288"/>
            <a:chOff x="385" y="2726"/>
            <a:chExt cx="5126" cy="729"/>
          </a:xfrm>
        </p:grpSpPr>
        <p:sp>
          <p:nvSpPr>
            <p:cNvPr id="23586" name="Text Box 1030"/>
            <p:cNvSpPr txBox="1">
              <a:spLocks noChangeArrowheads="1"/>
            </p:cNvSpPr>
            <p:nvPr/>
          </p:nvSpPr>
          <p:spPr bwMode="auto">
            <a:xfrm>
              <a:off x="385" y="2805"/>
              <a:ext cx="5126" cy="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10000"/>
                </a:lnSpc>
              </a:pPr>
              <a:r>
                <a:rPr kumimoji="1" lang="zh-CN" altLang="en-US" sz="2800" b="1">
                  <a:solidFill>
                    <a:schemeClr val="accent2"/>
                  </a:solidFill>
                </a:rPr>
                <a:t>根据波函数的物理意义，       为粒子在各处出现的概率密度</a:t>
              </a:r>
              <a:r>
                <a:rPr kumimoji="1" lang="en-US" altLang="zh-CN" sz="2800" b="1">
                  <a:solidFill>
                    <a:schemeClr val="accent2"/>
                  </a:solidFill>
                </a:rPr>
                <a:t>, </a:t>
              </a:r>
              <a:r>
                <a:rPr kumimoji="1" lang="zh-CN" altLang="en-US" sz="2800" b="1">
                  <a:solidFill>
                    <a:schemeClr val="accent2"/>
                  </a:solidFill>
                </a:rPr>
                <a:t>即概率密度分布为</a:t>
              </a:r>
            </a:p>
          </p:txBody>
        </p:sp>
        <p:graphicFrame>
          <p:nvGraphicFramePr>
            <p:cNvPr id="23557" name="Object 1027"/>
            <p:cNvGraphicFramePr>
              <a:graphicFrameLocks noChangeAspect="1"/>
            </p:cNvGraphicFramePr>
            <p:nvPr/>
          </p:nvGraphicFramePr>
          <p:xfrm>
            <a:off x="2937" y="2726"/>
            <a:ext cx="397" cy="435"/>
          </p:xfrm>
          <a:graphic>
            <a:graphicData uri="http://schemas.openxmlformats.org/presentationml/2006/ole">
              <mc:AlternateContent xmlns:mc="http://schemas.openxmlformats.org/markup-compatibility/2006">
                <mc:Choice xmlns:v="urn:schemas-microsoft-com:vml" Requires="v">
                  <p:oleObj name="Equation" r:id="rId4" imgW="253800" imgH="279360" progId="Equation.DSMT4">
                    <p:embed/>
                  </p:oleObj>
                </mc:Choice>
                <mc:Fallback>
                  <p:oleObj name="Equation" r:id="rId4" imgW="253800" imgH="279360" progId="Equation.DSMT4">
                    <p:embed/>
                    <p:pic>
                      <p:nvPicPr>
                        <p:cNvPr id="23557" name="Object 1027"/>
                        <p:cNvPicPr>
                          <a:picLocks noChangeAspect="1" noChangeArrowheads="1"/>
                        </p:cNvPicPr>
                        <p:nvPr/>
                      </p:nvPicPr>
                      <p:blipFill>
                        <a:blip r:embed="rId5"/>
                        <a:srcRect/>
                        <a:stretch>
                          <a:fillRect/>
                        </a:stretch>
                      </p:blipFill>
                      <p:spPr bwMode="auto">
                        <a:xfrm>
                          <a:off x="2937" y="2726"/>
                          <a:ext cx="397"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01089" name="Object 1025"/>
          <p:cNvGraphicFramePr>
            <a:graphicFrameLocks noChangeAspect="1"/>
          </p:cNvGraphicFramePr>
          <p:nvPr/>
        </p:nvGraphicFramePr>
        <p:xfrm>
          <a:off x="1709738" y="2924175"/>
          <a:ext cx="3171825" cy="984250"/>
        </p:xfrm>
        <a:graphic>
          <a:graphicData uri="http://schemas.openxmlformats.org/presentationml/2006/ole">
            <mc:AlternateContent xmlns:mc="http://schemas.openxmlformats.org/markup-compatibility/2006">
              <mc:Choice xmlns:v="urn:schemas-microsoft-com:vml" Requires="v">
                <p:oleObj name="Equation" r:id="rId6" imgW="1117440" imgH="393480" progId="Equation.DSMT4">
                  <p:embed/>
                </p:oleObj>
              </mc:Choice>
              <mc:Fallback>
                <p:oleObj name="Equation" r:id="rId6" imgW="1117440" imgH="393480" progId="Equation.DSMT4">
                  <p:embed/>
                  <p:pic>
                    <p:nvPicPr>
                      <p:cNvPr id="601089" name="Object 1025"/>
                      <p:cNvPicPr>
                        <a:picLocks noChangeAspect="1" noChangeArrowheads="1"/>
                      </p:cNvPicPr>
                      <p:nvPr/>
                    </p:nvPicPr>
                    <p:blipFill>
                      <a:blip r:embed="rId7"/>
                      <a:srcRect/>
                      <a:stretch>
                        <a:fillRect/>
                      </a:stretch>
                    </p:blipFill>
                    <p:spPr bwMode="auto">
                      <a:xfrm>
                        <a:off x="1709738" y="2924175"/>
                        <a:ext cx="3171825"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8633" name="Rectangle 1033"/>
          <p:cNvSpPr>
            <a:spLocks noChangeArrowheads="1"/>
          </p:cNvSpPr>
          <p:nvPr/>
        </p:nvSpPr>
        <p:spPr bwMode="auto">
          <a:xfrm>
            <a:off x="611188" y="549275"/>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归一化的</a:t>
            </a:r>
            <a:r>
              <a:rPr kumimoji="1" lang="zh-CN" altLang="en-US" sz="2800" b="1">
                <a:solidFill>
                  <a:srgbClr val="C00000"/>
                </a:solidFill>
              </a:rPr>
              <a:t>基态</a:t>
            </a:r>
            <a:r>
              <a:rPr kumimoji="1" lang="zh-CN" altLang="en-US" sz="2800" b="1">
                <a:solidFill>
                  <a:schemeClr val="accent2"/>
                </a:solidFill>
              </a:rPr>
              <a:t>波函数为</a:t>
            </a:r>
          </a:p>
        </p:txBody>
      </p:sp>
      <p:graphicFrame>
        <p:nvGraphicFramePr>
          <p:cNvPr id="601090" name="Object 1026"/>
          <p:cNvGraphicFramePr>
            <a:graphicFrameLocks noChangeAspect="1"/>
          </p:cNvGraphicFramePr>
          <p:nvPr/>
        </p:nvGraphicFramePr>
        <p:xfrm>
          <a:off x="593725" y="5157788"/>
          <a:ext cx="6019800" cy="984250"/>
        </p:xfrm>
        <a:graphic>
          <a:graphicData uri="http://schemas.openxmlformats.org/presentationml/2006/ole">
            <mc:AlternateContent xmlns:mc="http://schemas.openxmlformats.org/markup-compatibility/2006">
              <mc:Choice xmlns:v="urn:schemas-microsoft-com:vml" Requires="v">
                <p:oleObj name="Equation" r:id="rId8" imgW="2120760" imgH="393480" progId="Equation.DSMT4">
                  <p:embed/>
                </p:oleObj>
              </mc:Choice>
              <mc:Fallback>
                <p:oleObj name="Equation" r:id="rId8" imgW="2120760" imgH="393480" progId="Equation.DSMT4">
                  <p:embed/>
                  <p:pic>
                    <p:nvPicPr>
                      <p:cNvPr id="601090" name="Object 1026"/>
                      <p:cNvPicPr>
                        <a:picLocks noChangeAspect="1" noChangeArrowheads="1"/>
                      </p:cNvPicPr>
                      <p:nvPr/>
                    </p:nvPicPr>
                    <p:blipFill>
                      <a:blip r:embed="rId9"/>
                      <a:srcRect/>
                      <a:stretch>
                        <a:fillRect/>
                      </a:stretch>
                    </p:blipFill>
                    <p:spPr bwMode="auto">
                      <a:xfrm>
                        <a:off x="593725" y="5157788"/>
                        <a:ext cx="6019800" cy="984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8635" name="Rectangle 1035"/>
          <p:cNvSpPr>
            <a:spLocks noChangeArrowheads="1"/>
          </p:cNvSpPr>
          <p:nvPr/>
        </p:nvSpPr>
        <p:spPr bwMode="auto">
          <a:xfrm>
            <a:off x="684213" y="4292600"/>
            <a:ext cx="3152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800" b="1" i="1">
                <a:solidFill>
                  <a:schemeClr val="accent2"/>
                </a:solidFill>
              </a:rPr>
              <a:t>x</a:t>
            </a:r>
            <a:r>
              <a:rPr lang="en-US" altLang="zh-CN" sz="2800" b="1">
                <a:solidFill>
                  <a:schemeClr val="accent2"/>
                </a:solidFill>
              </a:rPr>
              <a:t>=a/2</a:t>
            </a:r>
            <a:r>
              <a:rPr lang="zh-CN" altLang="en-US" sz="2800" b="1">
                <a:solidFill>
                  <a:schemeClr val="accent2"/>
                </a:solidFill>
              </a:rPr>
              <a:t>时的概率密度</a:t>
            </a:r>
          </a:p>
        </p:txBody>
      </p:sp>
      <p:grpSp>
        <p:nvGrpSpPr>
          <p:cNvPr id="3" name="Group 1036"/>
          <p:cNvGrpSpPr>
            <a:grpSpLocks/>
          </p:cNvGrpSpPr>
          <p:nvPr/>
        </p:nvGrpSpPr>
        <p:grpSpPr bwMode="auto">
          <a:xfrm>
            <a:off x="6156325" y="1989138"/>
            <a:ext cx="2768600" cy="3221037"/>
            <a:chOff x="3744" y="1200"/>
            <a:chExt cx="2016" cy="2298"/>
          </a:xfrm>
        </p:grpSpPr>
        <p:sp>
          <p:nvSpPr>
            <p:cNvPr id="23562" name="Rectangle 1037"/>
            <p:cNvSpPr>
              <a:spLocks noChangeArrowheads="1"/>
            </p:cNvSpPr>
            <p:nvPr/>
          </p:nvSpPr>
          <p:spPr bwMode="auto">
            <a:xfrm>
              <a:off x="3744" y="1200"/>
              <a:ext cx="2016" cy="2256"/>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3563" name="Group 1038"/>
            <p:cNvGrpSpPr>
              <a:grpSpLocks/>
            </p:cNvGrpSpPr>
            <p:nvPr/>
          </p:nvGrpSpPr>
          <p:grpSpPr bwMode="auto">
            <a:xfrm>
              <a:off x="3804" y="1296"/>
              <a:ext cx="1926" cy="2202"/>
              <a:chOff x="3888" y="1803"/>
              <a:chExt cx="1926" cy="2202"/>
            </a:xfrm>
          </p:grpSpPr>
          <p:sp>
            <p:nvSpPr>
              <p:cNvPr id="23564" name="Line 1039"/>
              <p:cNvSpPr>
                <a:spLocks noChangeShapeType="1"/>
              </p:cNvSpPr>
              <p:nvPr/>
            </p:nvSpPr>
            <p:spPr bwMode="auto">
              <a:xfrm>
                <a:off x="3984" y="3648"/>
                <a:ext cx="16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1040"/>
              <p:cNvSpPr>
                <a:spLocks noChangeShapeType="1"/>
              </p:cNvSpPr>
              <p:nvPr/>
            </p:nvSpPr>
            <p:spPr bwMode="auto">
              <a:xfrm>
                <a:off x="4224" y="3648"/>
                <a:ext cx="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Line 1041"/>
              <p:cNvSpPr>
                <a:spLocks noChangeShapeType="1"/>
              </p:cNvSpPr>
              <p:nvPr/>
            </p:nvSpPr>
            <p:spPr bwMode="auto">
              <a:xfrm flipV="1">
                <a:off x="427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7" name="Line 1042"/>
              <p:cNvSpPr>
                <a:spLocks noChangeShapeType="1"/>
              </p:cNvSpPr>
              <p:nvPr/>
            </p:nvSpPr>
            <p:spPr bwMode="auto">
              <a:xfrm flipV="1">
                <a:off x="523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1043"/>
              <p:cNvSpPr>
                <a:spLocks noChangeShapeType="1"/>
              </p:cNvSpPr>
              <p:nvPr/>
            </p:nvSpPr>
            <p:spPr bwMode="auto">
              <a:xfrm>
                <a:off x="4272" y="3456"/>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Freeform 1044"/>
              <p:cNvSpPr>
                <a:spLocks/>
              </p:cNvSpPr>
              <p:nvPr/>
            </p:nvSpPr>
            <p:spPr bwMode="auto">
              <a:xfrm>
                <a:off x="4272" y="3288"/>
                <a:ext cx="960" cy="168"/>
              </a:xfrm>
              <a:custGeom>
                <a:avLst/>
                <a:gdLst>
                  <a:gd name="T0" fmla="*/ 0 w 960"/>
                  <a:gd name="T1" fmla="*/ 168 h 168"/>
                  <a:gd name="T2" fmla="*/ 492 w 960"/>
                  <a:gd name="T3" fmla="*/ 0 h 168"/>
                  <a:gd name="T4" fmla="*/ 960 w 960"/>
                  <a:gd name="T5" fmla="*/ 168 h 168"/>
                  <a:gd name="T6" fmla="*/ 0 60000 65536"/>
                  <a:gd name="T7" fmla="*/ 0 60000 65536"/>
                  <a:gd name="T8" fmla="*/ 0 60000 65536"/>
                  <a:gd name="T9" fmla="*/ 0 w 960"/>
                  <a:gd name="T10" fmla="*/ 0 h 168"/>
                  <a:gd name="T11" fmla="*/ 960 w 960"/>
                  <a:gd name="T12" fmla="*/ 168 h 168"/>
                </a:gdLst>
                <a:ahLst/>
                <a:cxnLst>
                  <a:cxn ang="T6">
                    <a:pos x="T0" y="T1"/>
                  </a:cxn>
                  <a:cxn ang="T7">
                    <a:pos x="T2" y="T3"/>
                  </a:cxn>
                  <a:cxn ang="T8">
                    <a:pos x="T4" y="T5"/>
                  </a:cxn>
                </a:cxnLst>
                <a:rect l="T9" t="T10" r="T11" b="T12"/>
                <a:pathLst>
                  <a:path w="960" h="168">
                    <a:moveTo>
                      <a:pt x="0" y="168"/>
                    </a:moveTo>
                    <a:cubicBezTo>
                      <a:pt x="82" y="140"/>
                      <a:pt x="332" y="0"/>
                      <a:pt x="492" y="0"/>
                    </a:cubicBezTo>
                    <a:cubicBezTo>
                      <a:pt x="652" y="0"/>
                      <a:pt x="863" y="133"/>
                      <a:pt x="960" y="16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0" name="Freeform 1045"/>
              <p:cNvSpPr>
                <a:spLocks/>
              </p:cNvSpPr>
              <p:nvPr/>
            </p:nvSpPr>
            <p:spPr bwMode="auto">
              <a:xfrm>
                <a:off x="4272" y="3072"/>
                <a:ext cx="960" cy="384"/>
              </a:xfrm>
              <a:custGeom>
                <a:avLst/>
                <a:gdLst>
                  <a:gd name="T0" fmla="*/ 0 w 960"/>
                  <a:gd name="T1" fmla="*/ 384 h 384"/>
                  <a:gd name="T2" fmla="*/ 480 w 960"/>
                  <a:gd name="T3" fmla="*/ 0 h 384"/>
                  <a:gd name="T4" fmla="*/ 960 w 960"/>
                  <a:gd name="T5" fmla="*/ 384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384"/>
                    </a:moveTo>
                    <a:cubicBezTo>
                      <a:pt x="80" y="320"/>
                      <a:pt x="320" y="0"/>
                      <a:pt x="480" y="0"/>
                    </a:cubicBezTo>
                    <a:cubicBezTo>
                      <a:pt x="640" y="0"/>
                      <a:pt x="860" y="304"/>
                      <a:pt x="960" y="384"/>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1" name="Line 1046"/>
              <p:cNvSpPr>
                <a:spLocks noChangeShapeType="1"/>
              </p:cNvSpPr>
              <p:nvPr/>
            </p:nvSpPr>
            <p:spPr bwMode="auto">
              <a:xfrm>
                <a:off x="4272" y="2928"/>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Freeform 1047"/>
              <p:cNvSpPr>
                <a:spLocks/>
              </p:cNvSpPr>
              <p:nvPr/>
            </p:nvSpPr>
            <p:spPr bwMode="auto">
              <a:xfrm>
                <a:off x="4272" y="2778"/>
                <a:ext cx="960" cy="280"/>
              </a:xfrm>
              <a:custGeom>
                <a:avLst/>
                <a:gdLst>
                  <a:gd name="T0" fmla="*/ 0 w 960"/>
                  <a:gd name="T1" fmla="*/ 150 h 280"/>
                  <a:gd name="T2" fmla="*/ 240 w 960"/>
                  <a:gd name="T3" fmla="*/ 18 h 280"/>
                  <a:gd name="T4" fmla="*/ 696 w 960"/>
                  <a:gd name="T5" fmla="*/ 258 h 280"/>
                  <a:gd name="T6" fmla="*/ 960 w 960"/>
                  <a:gd name="T7" fmla="*/ 150 h 280"/>
                  <a:gd name="T8" fmla="*/ 0 60000 65536"/>
                  <a:gd name="T9" fmla="*/ 0 60000 65536"/>
                  <a:gd name="T10" fmla="*/ 0 60000 65536"/>
                  <a:gd name="T11" fmla="*/ 0 60000 65536"/>
                  <a:gd name="T12" fmla="*/ 0 w 960"/>
                  <a:gd name="T13" fmla="*/ 0 h 280"/>
                  <a:gd name="T14" fmla="*/ 960 w 960"/>
                  <a:gd name="T15" fmla="*/ 280 h 280"/>
                </a:gdLst>
                <a:ahLst/>
                <a:cxnLst>
                  <a:cxn ang="T8">
                    <a:pos x="T0" y="T1"/>
                  </a:cxn>
                  <a:cxn ang="T9">
                    <a:pos x="T2" y="T3"/>
                  </a:cxn>
                  <a:cxn ang="T10">
                    <a:pos x="T4" y="T5"/>
                  </a:cxn>
                  <a:cxn ang="T11">
                    <a:pos x="T6" y="T7"/>
                  </a:cxn>
                </a:cxnLst>
                <a:rect l="T12" t="T13" r="T14" b="T15"/>
                <a:pathLst>
                  <a:path w="960" h="280">
                    <a:moveTo>
                      <a:pt x="0" y="150"/>
                    </a:moveTo>
                    <a:cubicBezTo>
                      <a:pt x="40" y="128"/>
                      <a:pt x="124" y="0"/>
                      <a:pt x="240" y="18"/>
                    </a:cubicBezTo>
                    <a:cubicBezTo>
                      <a:pt x="356" y="36"/>
                      <a:pt x="576" y="236"/>
                      <a:pt x="696" y="258"/>
                    </a:cubicBezTo>
                    <a:cubicBezTo>
                      <a:pt x="816" y="280"/>
                      <a:pt x="905" y="172"/>
                      <a:pt x="960" y="15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3" name="Freeform 1048"/>
              <p:cNvSpPr>
                <a:spLocks/>
              </p:cNvSpPr>
              <p:nvPr/>
            </p:nvSpPr>
            <p:spPr bwMode="auto">
              <a:xfrm>
                <a:off x="4272" y="2643"/>
                <a:ext cx="960" cy="285"/>
              </a:xfrm>
              <a:custGeom>
                <a:avLst/>
                <a:gdLst>
                  <a:gd name="T0" fmla="*/ 0 w 960"/>
                  <a:gd name="T1" fmla="*/ 285 h 285"/>
                  <a:gd name="T2" fmla="*/ 210 w 960"/>
                  <a:gd name="T3" fmla="*/ 0 h 285"/>
                  <a:gd name="T4" fmla="*/ 492 w 960"/>
                  <a:gd name="T5" fmla="*/ 285 h 285"/>
                  <a:gd name="T6" fmla="*/ 747 w 960"/>
                  <a:gd name="T7" fmla="*/ 3 h 285"/>
                  <a:gd name="T8" fmla="*/ 960 w 960"/>
                  <a:gd name="T9" fmla="*/ 285 h 285"/>
                  <a:gd name="T10" fmla="*/ 0 60000 65536"/>
                  <a:gd name="T11" fmla="*/ 0 60000 65536"/>
                  <a:gd name="T12" fmla="*/ 0 60000 65536"/>
                  <a:gd name="T13" fmla="*/ 0 60000 65536"/>
                  <a:gd name="T14" fmla="*/ 0 60000 65536"/>
                  <a:gd name="T15" fmla="*/ 0 w 960"/>
                  <a:gd name="T16" fmla="*/ 0 h 285"/>
                  <a:gd name="T17" fmla="*/ 960 w 960"/>
                  <a:gd name="T18" fmla="*/ 285 h 285"/>
                </a:gdLst>
                <a:ahLst/>
                <a:cxnLst>
                  <a:cxn ang="T10">
                    <a:pos x="T0" y="T1"/>
                  </a:cxn>
                  <a:cxn ang="T11">
                    <a:pos x="T2" y="T3"/>
                  </a:cxn>
                  <a:cxn ang="T12">
                    <a:pos x="T4" y="T5"/>
                  </a:cxn>
                  <a:cxn ang="T13">
                    <a:pos x="T6" y="T7"/>
                  </a:cxn>
                  <a:cxn ang="T14">
                    <a:pos x="T8" y="T9"/>
                  </a:cxn>
                </a:cxnLst>
                <a:rect l="T15" t="T16" r="T17" b="T18"/>
                <a:pathLst>
                  <a:path w="960" h="285">
                    <a:moveTo>
                      <a:pt x="0" y="285"/>
                    </a:moveTo>
                    <a:cubicBezTo>
                      <a:pt x="35" y="238"/>
                      <a:pt x="128" y="0"/>
                      <a:pt x="210" y="0"/>
                    </a:cubicBezTo>
                    <a:cubicBezTo>
                      <a:pt x="292" y="0"/>
                      <a:pt x="403" y="285"/>
                      <a:pt x="492" y="285"/>
                    </a:cubicBezTo>
                    <a:cubicBezTo>
                      <a:pt x="581" y="285"/>
                      <a:pt x="669" y="3"/>
                      <a:pt x="747" y="3"/>
                    </a:cubicBezTo>
                    <a:cubicBezTo>
                      <a:pt x="825" y="3"/>
                      <a:pt x="916" y="226"/>
                      <a:pt x="960" y="285"/>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4" name="Line 1049"/>
              <p:cNvSpPr>
                <a:spLocks noChangeShapeType="1"/>
              </p:cNvSpPr>
              <p:nvPr/>
            </p:nvSpPr>
            <p:spPr bwMode="auto">
              <a:xfrm>
                <a:off x="4272" y="2112"/>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Freeform 1050"/>
              <p:cNvSpPr>
                <a:spLocks/>
              </p:cNvSpPr>
              <p:nvPr/>
            </p:nvSpPr>
            <p:spPr bwMode="auto">
              <a:xfrm>
                <a:off x="4272" y="1982"/>
                <a:ext cx="960" cy="252"/>
              </a:xfrm>
              <a:custGeom>
                <a:avLst/>
                <a:gdLst>
                  <a:gd name="T0" fmla="*/ 0 w 960"/>
                  <a:gd name="T1" fmla="*/ 130 h 252"/>
                  <a:gd name="T2" fmla="*/ 135 w 960"/>
                  <a:gd name="T3" fmla="*/ 1 h 252"/>
                  <a:gd name="T4" fmla="*/ 309 w 960"/>
                  <a:gd name="T5" fmla="*/ 124 h 252"/>
                  <a:gd name="T6" fmla="*/ 486 w 960"/>
                  <a:gd name="T7" fmla="*/ 250 h 252"/>
                  <a:gd name="T8" fmla="*/ 645 w 960"/>
                  <a:gd name="T9" fmla="*/ 136 h 252"/>
                  <a:gd name="T10" fmla="*/ 807 w 960"/>
                  <a:gd name="T11" fmla="*/ 10 h 252"/>
                  <a:gd name="T12" fmla="*/ 960 w 960"/>
                  <a:gd name="T13" fmla="*/ 130 h 252"/>
                  <a:gd name="T14" fmla="*/ 0 60000 65536"/>
                  <a:gd name="T15" fmla="*/ 0 60000 65536"/>
                  <a:gd name="T16" fmla="*/ 0 60000 65536"/>
                  <a:gd name="T17" fmla="*/ 0 60000 65536"/>
                  <a:gd name="T18" fmla="*/ 0 60000 65536"/>
                  <a:gd name="T19" fmla="*/ 0 60000 65536"/>
                  <a:gd name="T20" fmla="*/ 0 60000 65536"/>
                  <a:gd name="T21" fmla="*/ 0 w 960"/>
                  <a:gd name="T22" fmla="*/ 0 h 252"/>
                  <a:gd name="T23" fmla="*/ 960 w 960"/>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52">
                    <a:moveTo>
                      <a:pt x="0" y="130"/>
                    </a:moveTo>
                    <a:cubicBezTo>
                      <a:pt x="22" y="109"/>
                      <a:pt x="84" y="2"/>
                      <a:pt x="135" y="1"/>
                    </a:cubicBezTo>
                    <a:cubicBezTo>
                      <a:pt x="186" y="0"/>
                      <a:pt x="250" y="82"/>
                      <a:pt x="309" y="124"/>
                    </a:cubicBezTo>
                    <a:cubicBezTo>
                      <a:pt x="368" y="166"/>
                      <a:pt x="430" y="248"/>
                      <a:pt x="486" y="250"/>
                    </a:cubicBezTo>
                    <a:cubicBezTo>
                      <a:pt x="542" y="252"/>
                      <a:pt x="592" y="176"/>
                      <a:pt x="645" y="136"/>
                    </a:cubicBezTo>
                    <a:cubicBezTo>
                      <a:pt x="698" y="96"/>
                      <a:pt x="755" y="11"/>
                      <a:pt x="807" y="10"/>
                    </a:cubicBezTo>
                    <a:cubicBezTo>
                      <a:pt x="859" y="9"/>
                      <a:pt x="928" y="105"/>
                      <a:pt x="960" y="13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6" name="Freeform 1051"/>
              <p:cNvSpPr>
                <a:spLocks/>
              </p:cNvSpPr>
              <p:nvPr/>
            </p:nvSpPr>
            <p:spPr bwMode="auto">
              <a:xfrm>
                <a:off x="4272" y="1803"/>
                <a:ext cx="960" cy="311"/>
              </a:xfrm>
              <a:custGeom>
                <a:avLst/>
                <a:gdLst>
                  <a:gd name="T0" fmla="*/ 0 w 960"/>
                  <a:gd name="T1" fmla="*/ 309 h 311"/>
                  <a:gd name="T2" fmla="*/ 144 w 960"/>
                  <a:gd name="T3" fmla="*/ 9 h 311"/>
                  <a:gd name="T4" fmla="*/ 315 w 960"/>
                  <a:gd name="T5" fmla="*/ 309 h 311"/>
                  <a:gd name="T6" fmla="*/ 474 w 960"/>
                  <a:gd name="T7" fmla="*/ 0 h 311"/>
                  <a:gd name="T8" fmla="*/ 645 w 960"/>
                  <a:gd name="T9" fmla="*/ 309 h 311"/>
                  <a:gd name="T10" fmla="*/ 804 w 960"/>
                  <a:gd name="T11" fmla="*/ 15 h 311"/>
                  <a:gd name="T12" fmla="*/ 960 w 960"/>
                  <a:gd name="T13" fmla="*/ 309 h 311"/>
                  <a:gd name="T14" fmla="*/ 0 60000 65536"/>
                  <a:gd name="T15" fmla="*/ 0 60000 65536"/>
                  <a:gd name="T16" fmla="*/ 0 60000 65536"/>
                  <a:gd name="T17" fmla="*/ 0 60000 65536"/>
                  <a:gd name="T18" fmla="*/ 0 60000 65536"/>
                  <a:gd name="T19" fmla="*/ 0 60000 65536"/>
                  <a:gd name="T20" fmla="*/ 0 60000 65536"/>
                  <a:gd name="T21" fmla="*/ 0 w 960"/>
                  <a:gd name="T22" fmla="*/ 0 h 311"/>
                  <a:gd name="T23" fmla="*/ 960 w 960"/>
                  <a:gd name="T24" fmla="*/ 311 h 3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311">
                    <a:moveTo>
                      <a:pt x="0" y="309"/>
                    </a:moveTo>
                    <a:cubicBezTo>
                      <a:pt x="24" y="259"/>
                      <a:pt x="92" y="9"/>
                      <a:pt x="144" y="9"/>
                    </a:cubicBezTo>
                    <a:cubicBezTo>
                      <a:pt x="196" y="9"/>
                      <a:pt x="260" y="311"/>
                      <a:pt x="315" y="309"/>
                    </a:cubicBezTo>
                    <a:cubicBezTo>
                      <a:pt x="370" y="307"/>
                      <a:pt x="419" y="0"/>
                      <a:pt x="474" y="0"/>
                    </a:cubicBezTo>
                    <a:cubicBezTo>
                      <a:pt x="529" y="0"/>
                      <a:pt x="590" y="307"/>
                      <a:pt x="645" y="309"/>
                    </a:cubicBezTo>
                    <a:cubicBezTo>
                      <a:pt x="700" y="311"/>
                      <a:pt x="752" y="15"/>
                      <a:pt x="804" y="15"/>
                    </a:cubicBezTo>
                    <a:cubicBezTo>
                      <a:pt x="856" y="15"/>
                      <a:pt x="928" y="248"/>
                      <a:pt x="960" y="309"/>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3577" name="Text Box 1052"/>
              <p:cNvSpPr txBox="1">
                <a:spLocks noChangeArrowheads="1"/>
              </p:cNvSpPr>
              <p:nvPr/>
            </p:nvSpPr>
            <p:spPr bwMode="auto">
              <a:xfrm>
                <a:off x="4214" y="3678"/>
                <a:ext cx="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a:solidFill>
                      <a:schemeClr val="accent2"/>
                    </a:solidFill>
                  </a:rPr>
                  <a:t>0</a:t>
                </a:r>
              </a:p>
            </p:txBody>
          </p:sp>
          <p:sp>
            <p:nvSpPr>
              <p:cNvPr id="23578" name="Text Box 1053"/>
              <p:cNvSpPr txBox="1">
                <a:spLocks noChangeArrowheads="1"/>
              </p:cNvSpPr>
              <p:nvPr/>
            </p:nvSpPr>
            <p:spPr bwMode="auto">
              <a:xfrm>
                <a:off x="5136" y="3679"/>
                <a:ext cx="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a</a:t>
                </a:r>
              </a:p>
            </p:txBody>
          </p:sp>
          <p:sp>
            <p:nvSpPr>
              <p:cNvPr id="23579" name="Text Box 1054"/>
              <p:cNvSpPr txBox="1">
                <a:spLocks noChangeArrowheads="1"/>
              </p:cNvSpPr>
              <p:nvPr/>
            </p:nvSpPr>
            <p:spPr bwMode="auto">
              <a:xfrm>
                <a:off x="5231" y="3295"/>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=1</a:t>
                </a:r>
              </a:p>
            </p:txBody>
          </p:sp>
          <p:sp>
            <p:nvSpPr>
              <p:cNvPr id="23580" name="Text Box 1055"/>
              <p:cNvSpPr txBox="1">
                <a:spLocks noChangeArrowheads="1"/>
              </p:cNvSpPr>
              <p:nvPr/>
            </p:nvSpPr>
            <p:spPr bwMode="auto">
              <a:xfrm>
                <a:off x="5232" y="2773"/>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=2</a:t>
                </a:r>
              </a:p>
            </p:txBody>
          </p:sp>
          <p:sp>
            <p:nvSpPr>
              <p:cNvPr id="23581" name="Text Box 1056"/>
              <p:cNvSpPr txBox="1">
                <a:spLocks noChangeArrowheads="1"/>
              </p:cNvSpPr>
              <p:nvPr/>
            </p:nvSpPr>
            <p:spPr bwMode="auto">
              <a:xfrm>
                <a:off x="5232" y="1956"/>
                <a:ext cx="49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n</a:t>
                </a:r>
                <a:r>
                  <a:rPr kumimoji="1" lang="en-US" altLang="zh-CN" b="1">
                    <a:solidFill>
                      <a:schemeClr val="accent2"/>
                    </a:solidFill>
                  </a:rPr>
                  <a:t>=3</a:t>
                </a:r>
              </a:p>
            </p:txBody>
          </p:sp>
          <p:sp>
            <p:nvSpPr>
              <p:cNvPr id="23582" name="Text Box 1057"/>
              <p:cNvSpPr txBox="1">
                <a:spLocks noChangeArrowheads="1"/>
              </p:cNvSpPr>
              <p:nvPr/>
            </p:nvSpPr>
            <p:spPr bwMode="auto">
              <a:xfrm>
                <a:off x="3937" y="3300"/>
                <a:ext cx="3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1</a:t>
                </a:r>
                <a:endParaRPr kumimoji="1" lang="en-US" altLang="zh-CN" b="1">
                  <a:solidFill>
                    <a:schemeClr val="accent2"/>
                  </a:solidFill>
                </a:endParaRPr>
              </a:p>
            </p:txBody>
          </p:sp>
          <p:sp>
            <p:nvSpPr>
              <p:cNvPr id="23583" name="Text Box 1058"/>
              <p:cNvSpPr txBox="1">
                <a:spLocks noChangeArrowheads="1"/>
              </p:cNvSpPr>
              <p:nvPr/>
            </p:nvSpPr>
            <p:spPr bwMode="auto">
              <a:xfrm>
                <a:off x="3937" y="2820"/>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2</a:t>
                </a:r>
                <a:endParaRPr kumimoji="1" lang="en-US" altLang="zh-CN" b="1">
                  <a:solidFill>
                    <a:schemeClr val="accent2"/>
                  </a:solidFill>
                </a:endParaRPr>
              </a:p>
            </p:txBody>
          </p:sp>
          <p:sp>
            <p:nvSpPr>
              <p:cNvPr id="23584" name="Text Box 1059"/>
              <p:cNvSpPr txBox="1">
                <a:spLocks noChangeArrowheads="1"/>
              </p:cNvSpPr>
              <p:nvPr/>
            </p:nvSpPr>
            <p:spPr bwMode="auto">
              <a:xfrm>
                <a:off x="3888" y="1956"/>
                <a:ext cx="35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E</a:t>
                </a:r>
                <a:r>
                  <a:rPr kumimoji="1" lang="en-US" altLang="zh-CN" b="1" baseline="-25000">
                    <a:solidFill>
                      <a:schemeClr val="accent2"/>
                    </a:solidFill>
                  </a:rPr>
                  <a:t>3</a:t>
                </a:r>
                <a:endParaRPr kumimoji="1" lang="en-US" altLang="zh-CN" b="1">
                  <a:solidFill>
                    <a:schemeClr val="accent2"/>
                  </a:solidFill>
                </a:endParaRPr>
              </a:p>
            </p:txBody>
          </p:sp>
          <p:sp>
            <p:nvSpPr>
              <p:cNvPr id="23585" name="Text Box 1060"/>
              <p:cNvSpPr txBox="1">
                <a:spLocks noChangeArrowheads="1"/>
              </p:cNvSpPr>
              <p:nvPr/>
            </p:nvSpPr>
            <p:spPr bwMode="auto">
              <a:xfrm>
                <a:off x="5568" y="3630"/>
                <a:ext cx="24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b="1" i="1">
                    <a:solidFill>
                      <a:schemeClr val="accent2"/>
                    </a:solidFill>
                  </a:rPr>
                  <a:t>x</a:t>
                </a: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386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108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601089"/>
                                        </p:tgtEl>
                                        <p:attrNameLst>
                                          <p:attrName>style.visibility</p:attrName>
                                        </p:attrNameLst>
                                      </p:cBhvr>
                                      <p:to>
                                        <p:strVal val="visible"/>
                                      </p:to>
                                    </p:set>
                                    <p:animEffect transition="in" filter="wipe(left)">
                                      <p:cBhvr>
                                        <p:cTn id="15" dur="500"/>
                                        <p:tgtEl>
                                          <p:spTgt spid="60108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38635"/>
                                        </p:tgtEl>
                                        <p:attrNameLst>
                                          <p:attrName>style.visibility</p:attrName>
                                        </p:attrNameLst>
                                      </p:cBhvr>
                                      <p:to>
                                        <p:strVal val="visible"/>
                                      </p:to>
                                    </p:set>
                                  </p:childTnLst>
                                </p:cTn>
                              </p:par>
                              <p:par>
                                <p:cTn id="20" presetID="22" presetClass="entr" presetSubtype="8" fill="hold" nodeType="withEffect">
                                  <p:stCondLst>
                                    <p:cond delay="0"/>
                                  </p:stCondLst>
                                  <p:childTnLst>
                                    <p:set>
                                      <p:cBhvr>
                                        <p:cTn id="21" dur="1" fill="hold">
                                          <p:stCondLst>
                                            <p:cond delay="0"/>
                                          </p:stCondLst>
                                        </p:cTn>
                                        <p:tgtEl>
                                          <p:spTgt spid="601090"/>
                                        </p:tgtEl>
                                        <p:attrNameLst>
                                          <p:attrName>style.visibility</p:attrName>
                                        </p:attrNameLst>
                                      </p:cBhvr>
                                      <p:to>
                                        <p:strVal val="visible"/>
                                      </p:to>
                                    </p:set>
                                    <p:animEffect transition="in" filter="wipe(left)">
                                      <p:cBhvr>
                                        <p:cTn id="22" dur="500"/>
                                        <p:tgtEl>
                                          <p:spTgt spid="601090"/>
                                        </p:tgtEl>
                                      </p:cBhvr>
                                    </p:animEffec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33" grpId="0"/>
      <p:bldP spid="53863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10"/>
          <p:cNvSpPr>
            <a:spLocks noChangeArrowheads="1"/>
          </p:cNvSpPr>
          <p:nvPr/>
        </p:nvSpPr>
        <p:spPr bwMode="auto">
          <a:xfrm>
            <a:off x="0" y="0"/>
            <a:ext cx="9144000" cy="2133600"/>
          </a:xfrm>
          <a:prstGeom prst="rect">
            <a:avLst/>
          </a:prstGeom>
          <a:solidFill>
            <a:srgbClr val="FFE4C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22245" name="Text Box 5"/>
          <p:cNvSpPr txBox="1">
            <a:spLocks noChangeArrowheads="1"/>
          </p:cNvSpPr>
          <p:nvPr/>
        </p:nvSpPr>
        <p:spPr bwMode="auto">
          <a:xfrm>
            <a:off x="250825" y="93663"/>
            <a:ext cx="8534400"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pPr>
            <a:r>
              <a:rPr lang="zh-CN" altLang="en-US" sz="2800" b="1"/>
              <a:t>例</a:t>
            </a:r>
            <a:r>
              <a:rPr lang="en-US" altLang="zh-CN" sz="2800" b="1"/>
              <a:t>4: </a:t>
            </a:r>
            <a:r>
              <a:rPr lang="zh-CN" altLang="en-US" sz="2800" b="1">
                <a:latin typeface="Arial" panose="020B0604020202020204" pitchFamily="34" charset="0"/>
              </a:rPr>
              <a:t>在核</a:t>
            </a:r>
            <a:r>
              <a:rPr lang="en-US" altLang="zh-CN" sz="2800" b="1"/>
              <a:t>(</a:t>
            </a:r>
            <a:r>
              <a:rPr lang="zh-CN" altLang="en-US" sz="2800" b="1">
                <a:latin typeface="Arial" panose="020B0604020202020204" pitchFamily="34" charset="0"/>
              </a:rPr>
              <a:t>线度</a:t>
            </a:r>
            <a:r>
              <a:rPr lang="en-US" altLang="zh-CN" sz="2800" b="1"/>
              <a:t>1.0×10</a:t>
            </a:r>
            <a:r>
              <a:rPr lang="en-US" altLang="zh-CN" sz="2800" b="1" baseline="30000"/>
              <a:t>-14</a:t>
            </a:r>
            <a:r>
              <a:rPr lang="en-US" altLang="zh-CN" sz="2800" b="1"/>
              <a:t>m)</a:t>
            </a:r>
            <a:r>
              <a:rPr lang="zh-CN" altLang="en-US" sz="2800" b="1">
                <a:latin typeface="Arial" panose="020B0604020202020204" pitchFamily="34" charset="0"/>
              </a:rPr>
              <a:t>内的质子和中子可以当成       是处于无限深的势阱中而不能逸出，它们在核中的运  动是自由的。按一维无限深方势阱估算，质子从第一  激发态到基态转变时，放出的能量是多少</a:t>
            </a:r>
            <a:r>
              <a:rPr lang="en-US" altLang="zh-CN" sz="2800" b="1"/>
              <a:t>MeV</a:t>
            </a:r>
            <a:r>
              <a:rPr lang="zh-CN" altLang="en-US" sz="2800" b="1"/>
              <a:t>？</a:t>
            </a:r>
            <a:endParaRPr lang="zh-CN" altLang="en-US" sz="2800" b="1">
              <a:latin typeface="Arial" panose="020B0604020202020204" pitchFamily="34" charset="0"/>
            </a:endParaRPr>
          </a:p>
        </p:txBody>
      </p:sp>
      <p:graphicFrame>
        <p:nvGraphicFramePr>
          <p:cNvPr id="602112" name="Object 1024"/>
          <p:cNvGraphicFramePr>
            <a:graphicFrameLocks noChangeAspect="1"/>
          </p:cNvGraphicFramePr>
          <p:nvPr/>
        </p:nvGraphicFramePr>
        <p:xfrm>
          <a:off x="1447800" y="2694831"/>
          <a:ext cx="3259138" cy="1033462"/>
        </p:xfrm>
        <a:graphic>
          <a:graphicData uri="http://schemas.openxmlformats.org/presentationml/2006/ole">
            <mc:AlternateContent xmlns:mc="http://schemas.openxmlformats.org/markup-compatibility/2006">
              <mc:Choice xmlns:v="urn:schemas-microsoft-com:vml" Requires="v">
                <p:oleObj name="公式" r:id="rId2" imgW="1320480" imgH="419040" progId="Equation.3">
                  <p:embed/>
                </p:oleObj>
              </mc:Choice>
              <mc:Fallback>
                <p:oleObj name="公式" r:id="rId2" imgW="1320480" imgH="419040" progId="Equation.3">
                  <p:embed/>
                  <p:pic>
                    <p:nvPicPr>
                      <p:cNvPr id="602112"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694831"/>
                        <a:ext cx="3259138" cy="10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53" name="Text Box 13"/>
          <p:cNvSpPr txBox="1">
            <a:spLocks noChangeArrowheads="1"/>
          </p:cNvSpPr>
          <p:nvPr/>
        </p:nvSpPr>
        <p:spPr bwMode="auto">
          <a:xfrm>
            <a:off x="201488" y="2116707"/>
            <a:ext cx="8763000" cy="59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b="1"/>
              <a:t>解：无限深方势阱中粒子的能量为</a:t>
            </a:r>
          </a:p>
        </p:txBody>
      </p:sp>
      <p:sp>
        <p:nvSpPr>
          <p:cNvPr id="522254" name="Text Box 14"/>
          <p:cNvSpPr txBox="1">
            <a:spLocks noChangeArrowheads="1"/>
          </p:cNvSpPr>
          <p:nvPr/>
        </p:nvSpPr>
        <p:spPr bwMode="auto">
          <a:xfrm>
            <a:off x="5192713" y="2923431"/>
            <a:ext cx="17414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n</a:t>
            </a:r>
            <a:r>
              <a:rPr lang="en-US" altLang="zh-CN" sz="2800" b="1"/>
              <a:t>= 1,2,3</a:t>
            </a:r>
            <a:r>
              <a:rPr lang="en-US" altLang="zh-CN" sz="2800" b="1" i="1"/>
              <a:t>…</a:t>
            </a:r>
          </a:p>
        </p:txBody>
      </p:sp>
      <p:graphicFrame>
        <p:nvGraphicFramePr>
          <p:cNvPr id="602113" name="Object 1025"/>
          <p:cNvGraphicFramePr>
            <a:graphicFrameLocks noChangeAspect="1"/>
          </p:cNvGraphicFramePr>
          <p:nvPr/>
        </p:nvGraphicFramePr>
        <p:xfrm>
          <a:off x="944563" y="4296618"/>
          <a:ext cx="6799262" cy="1847850"/>
        </p:xfrm>
        <a:graphic>
          <a:graphicData uri="http://schemas.openxmlformats.org/presentationml/2006/ole">
            <mc:AlternateContent xmlns:mc="http://schemas.openxmlformats.org/markup-compatibility/2006">
              <mc:Choice xmlns:v="urn:schemas-microsoft-com:vml" Requires="v">
                <p:oleObj name="Equation" r:id="rId4" imgW="2755800" imgH="749160" progId="Equation.3">
                  <p:embed/>
                </p:oleObj>
              </mc:Choice>
              <mc:Fallback>
                <p:oleObj name="Equation" r:id="rId4" imgW="2755800" imgH="749160" progId="Equation.3">
                  <p:embed/>
                  <p:pic>
                    <p:nvPicPr>
                      <p:cNvPr id="602113"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4563" y="4296618"/>
                        <a:ext cx="6799262" cy="184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256" name="Text Box 16"/>
          <p:cNvSpPr txBox="1">
            <a:spLocks noChangeArrowheads="1"/>
          </p:cNvSpPr>
          <p:nvPr/>
        </p:nvSpPr>
        <p:spPr bwMode="auto">
          <a:xfrm>
            <a:off x="0" y="3742581"/>
            <a:ext cx="8763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en-US" altLang="zh-CN" sz="2800" b="1"/>
              <a:t>       </a:t>
            </a:r>
            <a:r>
              <a:rPr lang="zh-CN" altLang="en-US" sz="2800" b="1"/>
              <a:t>由上式，质子的基态能量为</a:t>
            </a:r>
            <a:r>
              <a:rPr lang="en-US" altLang="zh-CN" sz="2800" b="1"/>
              <a:t>(</a:t>
            </a:r>
            <a:r>
              <a:rPr lang="en-US" altLang="zh-CN" sz="2800" b="1" i="1"/>
              <a:t>n</a:t>
            </a:r>
            <a:r>
              <a:rPr lang="en-US" altLang="zh-CN" sz="2800" b="1"/>
              <a:t>=1):</a:t>
            </a:r>
          </a:p>
        </p:txBody>
      </p:sp>
      <p:sp>
        <p:nvSpPr>
          <p:cNvPr id="522257" name="Text Box 17"/>
          <p:cNvSpPr txBox="1">
            <a:spLocks noChangeArrowheads="1"/>
          </p:cNvSpPr>
          <p:nvPr/>
        </p:nvSpPr>
        <p:spPr bwMode="auto">
          <a:xfrm>
            <a:off x="738188" y="6055568"/>
            <a:ext cx="4876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b="1"/>
              <a:t>第一激发态的能量为：  </a:t>
            </a:r>
          </a:p>
        </p:txBody>
      </p:sp>
      <p:graphicFrame>
        <p:nvGraphicFramePr>
          <p:cNvPr id="602114" name="Object 1026"/>
          <p:cNvGraphicFramePr>
            <a:graphicFrameLocks noChangeAspect="1"/>
          </p:cNvGraphicFramePr>
          <p:nvPr/>
        </p:nvGraphicFramePr>
        <p:xfrm>
          <a:off x="4419600" y="6179393"/>
          <a:ext cx="4008438" cy="561975"/>
        </p:xfrm>
        <a:graphic>
          <a:graphicData uri="http://schemas.openxmlformats.org/presentationml/2006/ole">
            <mc:AlternateContent xmlns:mc="http://schemas.openxmlformats.org/markup-compatibility/2006">
              <mc:Choice xmlns:v="urn:schemas-microsoft-com:vml" Requires="v">
                <p:oleObj name="Equation" r:id="rId6" imgW="1625400" imgH="228600" progId="Equation.3">
                  <p:embed/>
                </p:oleObj>
              </mc:Choice>
              <mc:Fallback>
                <p:oleObj name="Equation" r:id="rId6" imgW="1625400" imgH="228600" progId="Equation.3">
                  <p:embed/>
                  <p:pic>
                    <p:nvPicPr>
                      <p:cNvPr id="602114"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6179393"/>
                        <a:ext cx="400843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2224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22253"/>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nodeType="afterEffect">
                                  <p:stCondLst>
                                    <p:cond delay="0"/>
                                  </p:stCondLst>
                                  <p:childTnLst>
                                    <p:set>
                                      <p:cBhvr>
                                        <p:cTn id="13" dur="1" fill="hold">
                                          <p:stCondLst>
                                            <p:cond delay="499"/>
                                          </p:stCondLst>
                                        </p:cTn>
                                        <p:tgtEl>
                                          <p:spTgt spid="602112"/>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5222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2225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02113"/>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522257"/>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nodeType="afterEffect">
                                  <p:stCondLst>
                                    <p:cond delay="0"/>
                                  </p:stCondLst>
                                  <p:childTnLst>
                                    <p:set>
                                      <p:cBhvr>
                                        <p:cTn id="31" dur="1" fill="hold">
                                          <p:stCondLst>
                                            <p:cond delay="499"/>
                                          </p:stCondLst>
                                        </p:cTn>
                                        <p:tgtEl>
                                          <p:spTgt spid="602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45" grpId="0"/>
      <p:bldP spid="522253" grpId="0" autoUpdateAnimBg="0"/>
      <p:bldP spid="522254" grpId="0" autoUpdateAnimBg="0"/>
      <p:bldP spid="522256" grpId="0" autoUpdateAnimBg="0"/>
      <p:bldP spid="52225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Text Box 2"/>
          <p:cNvSpPr txBox="1">
            <a:spLocks noChangeArrowheads="1"/>
          </p:cNvSpPr>
          <p:nvPr/>
        </p:nvSpPr>
        <p:spPr bwMode="auto">
          <a:xfrm>
            <a:off x="152400" y="381000"/>
            <a:ext cx="87630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b="1"/>
              <a:t>从第一激发态转变到基态所放出的能量为：  </a:t>
            </a:r>
          </a:p>
        </p:txBody>
      </p:sp>
      <p:graphicFrame>
        <p:nvGraphicFramePr>
          <p:cNvPr id="603136" name="Object 2048"/>
          <p:cNvGraphicFramePr>
            <a:graphicFrameLocks noChangeAspect="1"/>
          </p:cNvGraphicFramePr>
          <p:nvPr/>
        </p:nvGraphicFramePr>
        <p:xfrm>
          <a:off x="838200" y="1328738"/>
          <a:ext cx="5729288" cy="1185862"/>
        </p:xfrm>
        <a:graphic>
          <a:graphicData uri="http://schemas.openxmlformats.org/presentationml/2006/ole">
            <mc:AlternateContent xmlns:mc="http://schemas.openxmlformats.org/markup-compatibility/2006">
              <mc:Choice xmlns:v="urn:schemas-microsoft-com:vml" Requires="v">
                <p:oleObj name="Equation" r:id="rId2" imgW="2323800" imgH="482400" progId="Equation.3">
                  <p:embed/>
                </p:oleObj>
              </mc:Choice>
              <mc:Fallback>
                <p:oleObj name="Equation" r:id="rId2" imgW="2323800" imgH="482400" progId="Equation.3">
                  <p:embed/>
                  <p:pic>
                    <p:nvPicPr>
                      <p:cNvPr id="603136" name="Object 20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328738"/>
                        <a:ext cx="5729288" cy="1185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4292" name="Text Box 4"/>
          <p:cNvSpPr txBox="1">
            <a:spLocks noChangeArrowheads="1"/>
          </p:cNvSpPr>
          <p:nvPr/>
        </p:nvSpPr>
        <p:spPr bwMode="auto">
          <a:xfrm>
            <a:off x="304800" y="2911475"/>
            <a:ext cx="85344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50000"/>
              </a:spcBef>
            </a:pPr>
            <a:r>
              <a:rPr lang="zh-CN" altLang="en-US" sz="2800" b="1">
                <a:solidFill>
                  <a:srgbClr val="CC3300"/>
                </a:solidFill>
              </a:rPr>
              <a:t>讨论：</a:t>
            </a:r>
            <a:r>
              <a:rPr lang="zh-CN" altLang="en-US" sz="2800" b="1"/>
              <a:t>实验中观察到的核的两定态之间的能量差一般就是几</a:t>
            </a:r>
            <a:r>
              <a:rPr lang="en-US" altLang="zh-CN" sz="2800" b="1"/>
              <a:t>MeV,</a:t>
            </a:r>
            <a:r>
              <a:rPr lang="zh-CN" altLang="en-US" sz="2800" b="1"/>
              <a:t>上述估算和此事实大致相符。  </a:t>
            </a:r>
          </a:p>
        </p:txBody>
      </p:sp>
      <p:grpSp>
        <p:nvGrpSpPr>
          <p:cNvPr id="25605" name="Group 5"/>
          <p:cNvGrpSpPr>
            <a:grpSpLocks/>
          </p:cNvGrpSpPr>
          <p:nvPr/>
        </p:nvGrpSpPr>
        <p:grpSpPr bwMode="auto">
          <a:xfrm>
            <a:off x="7086600" y="457200"/>
            <a:ext cx="2057400" cy="2209800"/>
            <a:chOff x="4464" y="288"/>
            <a:chExt cx="1296" cy="1392"/>
          </a:xfrm>
        </p:grpSpPr>
        <p:sp>
          <p:nvSpPr>
            <p:cNvPr id="25607" name="Line 6"/>
            <p:cNvSpPr>
              <a:spLocks noChangeShapeType="1"/>
            </p:cNvSpPr>
            <p:nvPr/>
          </p:nvSpPr>
          <p:spPr bwMode="auto">
            <a:xfrm>
              <a:off x="4464" y="602"/>
              <a:ext cx="0" cy="10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Line 7"/>
            <p:cNvSpPr>
              <a:spLocks noChangeShapeType="1"/>
            </p:cNvSpPr>
            <p:nvPr/>
          </p:nvSpPr>
          <p:spPr bwMode="auto">
            <a:xfrm>
              <a:off x="4464" y="1680"/>
              <a:ext cx="73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9" name="Line 8"/>
            <p:cNvSpPr>
              <a:spLocks noChangeShapeType="1"/>
            </p:cNvSpPr>
            <p:nvPr/>
          </p:nvSpPr>
          <p:spPr bwMode="auto">
            <a:xfrm flipV="1">
              <a:off x="5197" y="602"/>
              <a:ext cx="0" cy="107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0" name="Line 9"/>
            <p:cNvSpPr>
              <a:spLocks noChangeShapeType="1"/>
            </p:cNvSpPr>
            <p:nvPr/>
          </p:nvSpPr>
          <p:spPr bwMode="auto">
            <a:xfrm>
              <a:off x="4464" y="1510"/>
              <a:ext cx="733"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1" name="Line 10"/>
            <p:cNvSpPr>
              <a:spLocks noChangeShapeType="1"/>
            </p:cNvSpPr>
            <p:nvPr/>
          </p:nvSpPr>
          <p:spPr bwMode="auto">
            <a:xfrm>
              <a:off x="4464" y="1226"/>
              <a:ext cx="733"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2" name="Line 11"/>
            <p:cNvSpPr>
              <a:spLocks noChangeShapeType="1"/>
            </p:cNvSpPr>
            <p:nvPr/>
          </p:nvSpPr>
          <p:spPr bwMode="auto">
            <a:xfrm>
              <a:off x="4464" y="829"/>
              <a:ext cx="733"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Line 12"/>
            <p:cNvSpPr>
              <a:spLocks noChangeShapeType="1"/>
            </p:cNvSpPr>
            <p:nvPr/>
          </p:nvSpPr>
          <p:spPr bwMode="auto">
            <a:xfrm>
              <a:off x="4778" y="1226"/>
              <a:ext cx="0" cy="284"/>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4" name="Text Box 13"/>
            <p:cNvSpPr txBox="1">
              <a:spLocks noChangeArrowheads="1"/>
            </p:cNvSpPr>
            <p:nvPr/>
          </p:nvSpPr>
          <p:spPr bwMode="auto">
            <a:xfrm>
              <a:off x="5197" y="1344"/>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chemeClr val="accent2"/>
                  </a:solidFill>
                </a:rPr>
                <a:t>n</a:t>
              </a:r>
              <a:r>
                <a:rPr lang="en-US" altLang="zh-CN" b="1">
                  <a:solidFill>
                    <a:schemeClr val="accent2"/>
                  </a:solidFill>
                </a:rPr>
                <a:t>=1</a:t>
              </a:r>
            </a:p>
          </p:txBody>
        </p:sp>
        <p:sp>
          <p:nvSpPr>
            <p:cNvPr id="25615" name="Text Box 14"/>
            <p:cNvSpPr txBox="1">
              <a:spLocks noChangeArrowheads="1"/>
            </p:cNvSpPr>
            <p:nvPr/>
          </p:nvSpPr>
          <p:spPr bwMode="auto">
            <a:xfrm>
              <a:off x="5197" y="1056"/>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chemeClr val="accent2"/>
                  </a:solidFill>
                </a:rPr>
                <a:t>n</a:t>
              </a:r>
              <a:r>
                <a:rPr lang="en-US" altLang="zh-CN" b="1">
                  <a:solidFill>
                    <a:schemeClr val="accent2"/>
                  </a:solidFill>
                </a:rPr>
                <a:t>=2</a:t>
              </a:r>
            </a:p>
          </p:txBody>
        </p:sp>
        <p:sp>
          <p:nvSpPr>
            <p:cNvPr id="25616" name="Text Box 15"/>
            <p:cNvSpPr txBox="1">
              <a:spLocks noChangeArrowheads="1"/>
            </p:cNvSpPr>
            <p:nvPr/>
          </p:nvSpPr>
          <p:spPr bwMode="auto">
            <a:xfrm>
              <a:off x="5197" y="672"/>
              <a:ext cx="5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i="1">
                  <a:solidFill>
                    <a:schemeClr val="accent2"/>
                  </a:solidFill>
                </a:rPr>
                <a:t>n</a:t>
              </a:r>
              <a:r>
                <a:rPr lang="en-US" altLang="zh-CN" b="1">
                  <a:solidFill>
                    <a:schemeClr val="accent2"/>
                  </a:solidFill>
                </a:rPr>
                <a:t>=3</a:t>
              </a:r>
            </a:p>
          </p:txBody>
        </p:sp>
        <p:sp>
          <p:nvSpPr>
            <p:cNvPr id="25617" name="Line 16"/>
            <p:cNvSpPr>
              <a:spLocks noChangeShapeType="1"/>
            </p:cNvSpPr>
            <p:nvPr/>
          </p:nvSpPr>
          <p:spPr bwMode="auto">
            <a:xfrm flipV="1">
              <a:off x="5424" y="288"/>
              <a:ext cx="0" cy="371"/>
            </a:xfrm>
            <a:prstGeom prst="line">
              <a:avLst/>
            </a:prstGeom>
            <a:noFill/>
            <a:ln w="28575">
              <a:solidFill>
                <a:schemeClr val="accent2"/>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24290"/>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603136"/>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5242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4290" grpId="0" autoUpdateAnimBg="0"/>
      <p:bldP spid="52429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Text Box 2"/>
          <p:cNvSpPr txBox="1">
            <a:spLocks noChangeArrowheads="1"/>
          </p:cNvSpPr>
          <p:nvPr/>
        </p:nvSpPr>
        <p:spPr bwMode="auto">
          <a:xfrm>
            <a:off x="304800" y="1173163"/>
            <a:ext cx="28194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3200" b="1">
                <a:solidFill>
                  <a:schemeClr val="accent2"/>
                </a:solidFill>
                <a:latin typeface="宋体" panose="02010600030101010101" pitchFamily="2" charset="-122"/>
              </a:rPr>
              <a:t>一、势函数</a:t>
            </a:r>
          </a:p>
        </p:txBody>
      </p:sp>
      <p:graphicFrame>
        <p:nvGraphicFramePr>
          <p:cNvPr id="604160" name="Object 0"/>
          <p:cNvGraphicFramePr>
            <a:graphicFrameLocks noChangeAspect="1"/>
          </p:cNvGraphicFramePr>
          <p:nvPr/>
        </p:nvGraphicFramePr>
        <p:xfrm>
          <a:off x="2590800" y="1143000"/>
          <a:ext cx="3429000" cy="820738"/>
        </p:xfrm>
        <a:graphic>
          <a:graphicData uri="http://schemas.openxmlformats.org/presentationml/2006/ole">
            <mc:AlternateContent xmlns:mc="http://schemas.openxmlformats.org/markup-compatibility/2006">
              <mc:Choice xmlns:v="urn:schemas-microsoft-com:vml" Requires="v">
                <p:oleObj name="公式" r:id="rId2" imgW="3365280" imgH="749160" progId="Equation.3">
                  <p:embed/>
                </p:oleObj>
              </mc:Choice>
              <mc:Fallback>
                <p:oleObj name="公式" r:id="rId2" imgW="3365280" imgH="749160" progId="Equation.3">
                  <p:embed/>
                  <p:pic>
                    <p:nvPicPr>
                      <p:cNvPr id="604160"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143000"/>
                        <a:ext cx="3429000" cy="82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2660" name="Text Box 4"/>
          <p:cNvSpPr txBox="1">
            <a:spLocks noChangeArrowheads="1"/>
          </p:cNvSpPr>
          <p:nvPr/>
        </p:nvSpPr>
        <p:spPr bwMode="auto">
          <a:xfrm>
            <a:off x="1295400" y="205740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800" b="1" i="1">
                <a:solidFill>
                  <a:schemeClr val="accent2"/>
                </a:solidFill>
              </a:rPr>
              <a:t>m</a:t>
            </a:r>
            <a:r>
              <a:rPr kumimoji="1" lang="zh-CN" altLang="en-US" sz="2800" b="1">
                <a:solidFill>
                  <a:schemeClr val="accent2"/>
                </a:solidFill>
                <a:latin typeface="宋体" panose="02010600030101010101" pitchFamily="2" charset="-122"/>
              </a:rPr>
              <a:t>：振子质量，</a:t>
            </a:r>
            <a:r>
              <a:rPr kumimoji="1" lang="zh-CN" altLang="en-US" sz="2800" b="1" i="1">
                <a:solidFill>
                  <a:schemeClr val="accent2"/>
                </a:solidFill>
                <a:sym typeface="Symbol" panose="05050102010706020507" pitchFamily="18" charset="2"/>
              </a:rPr>
              <a:t></a:t>
            </a:r>
            <a:r>
              <a:rPr kumimoji="1" lang="zh-CN" altLang="en-US" sz="2800" b="1">
                <a:solidFill>
                  <a:schemeClr val="accent2"/>
                </a:solidFill>
                <a:latin typeface="宋体" panose="02010600030101010101" pitchFamily="2" charset="-122"/>
                <a:sym typeface="Symbol" panose="05050102010706020507" pitchFamily="18" charset="2"/>
              </a:rPr>
              <a:t>：</a:t>
            </a:r>
            <a:r>
              <a:rPr kumimoji="1" lang="zh-CN" altLang="en-US" sz="2800" b="1">
                <a:solidFill>
                  <a:schemeClr val="accent2"/>
                </a:solidFill>
                <a:latin typeface="宋体" panose="02010600030101010101" pitchFamily="2" charset="-122"/>
              </a:rPr>
              <a:t>固有频率，</a:t>
            </a:r>
            <a:r>
              <a:rPr kumimoji="1" lang="en-US" altLang="zh-CN" sz="2800" b="1" i="1">
                <a:solidFill>
                  <a:schemeClr val="accent2"/>
                </a:solidFill>
              </a:rPr>
              <a:t>x</a:t>
            </a:r>
            <a:r>
              <a:rPr kumimoji="1" lang="zh-CN" altLang="en-US" sz="2800" b="1">
                <a:solidFill>
                  <a:schemeClr val="accent2"/>
                </a:solidFill>
                <a:latin typeface="宋体" panose="02010600030101010101" pitchFamily="2" charset="-122"/>
              </a:rPr>
              <a:t>：位移</a:t>
            </a:r>
          </a:p>
        </p:txBody>
      </p:sp>
      <p:sp>
        <p:nvSpPr>
          <p:cNvPr id="582661" name="Text Box 5"/>
          <p:cNvSpPr txBox="1">
            <a:spLocks noChangeArrowheads="1"/>
          </p:cNvSpPr>
          <p:nvPr/>
        </p:nvSpPr>
        <p:spPr bwMode="auto">
          <a:xfrm>
            <a:off x="304800" y="2743200"/>
            <a:ext cx="4114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3200" b="1">
                <a:solidFill>
                  <a:schemeClr val="accent2"/>
                </a:solidFill>
                <a:latin typeface="宋体" panose="02010600030101010101" pitchFamily="2" charset="-122"/>
              </a:rPr>
              <a:t>二、定态薛定谔方程</a:t>
            </a:r>
          </a:p>
        </p:txBody>
      </p:sp>
      <p:graphicFrame>
        <p:nvGraphicFramePr>
          <p:cNvPr id="604161" name="Object 1"/>
          <p:cNvGraphicFramePr>
            <a:graphicFrameLocks noChangeAspect="1"/>
          </p:cNvGraphicFramePr>
          <p:nvPr/>
        </p:nvGraphicFramePr>
        <p:xfrm>
          <a:off x="2759075" y="3308350"/>
          <a:ext cx="3581400" cy="895350"/>
        </p:xfrm>
        <a:graphic>
          <a:graphicData uri="http://schemas.openxmlformats.org/presentationml/2006/ole">
            <mc:AlternateContent xmlns:mc="http://schemas.openxmlformats.org/markup-compatibility/2006">
              <mc:Choice xmlns:v="urn:schemas-microsoft-com:vml" Requires="v">
                <p:oleObj name="公式" r:id="rId4" imgW="3466800" imgH="799920" progId="Equation.3">
                  <p:embed/>
                </p:oleObj>
              </mc:Choice>
              <mc:Fallback>
                <p:oleObj name="公式" r:id="rId4" imgW="3466800" imgH="799920" progId="Equation.3">
                  <p:embed/>
                  <p:pic>
                    <p:nvPicPr>
                      <p:cNvPr id="604161"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9075" y="3308350"/>
                        <a:ext cx="35814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2663" name="Rectangle 7"/>
          <p:cNvSpPr>
            <a:spLocks noChangeArrowheads="1"/>
          </p:cNvSpPr>
          <p:nvPr/>
        </p:nvSpPr>
        <p:spPr bwMode="auto">
          <a:xfrm>
            <a:off x="0" y="836613"/>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ea typeface="+mn-ea"/>
            </a:endParaRPr>
          </a:p>
        </p:txBody>
      </p:sp>
      <p:sp>
        <p:nvSpPr>
          <p:cNvPr id="582664" name="Text Box 8"/>
          <p:cNvSpPr txBox="1">
            <a:spLocks noChangeArrowheads="1"/>
          </p:cNvSpPr>
          <p:nvPr/>
        </p:nvSpPr>
        <p:spPr bwMode="auto">
          <a:xfrm>
            <a:off x="0" y="123354"/>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600" b="1">
                <a:solidFill>
                  <a:srgbClr val="C00000"/>
                </a:solidFill>
                <a:latin typeface="宋体" panose="02010600030101010101" pitchFamily="2" charset="-122"/>
              </a:rPr>
              <a:t> </a:t>
            </a:r>
            <a:r>
              <a:rPr kumimoji="1" lang="en-US" altLang="zh-CN" sz="3600" b="1">
                <a:solidFill>
                  <a:srgbClr val="C00000"/>
                </a:solidFill>
              </a:rPr>
              <a:t>§3.2.3   </a:t>
            </a:r>
            <a:r>
              <a:rPr kumimoji="1" lang="zh-CN" altLang="en-US" sz="3600" b="1">
                <a:solidFill>
                  <a:srgbClr val="C00000"/>
                </a:solidFill>
              </a:rPr>
              <a:t>简</a:t>
            </a:r>
            <a:r>
              <a:rPr kumimoji="1" lang="zh-CN" altLang="en-US" sz="3600" b="1">
                <a:solidFill>
                  <a:srgbClr val="C00000"/>
                </a:solidFill>
                <a:latin typeface="宋体" panose="02010600030101010101" pitchFamily="2" charset="-122"/>
              </a:rPr>
              <a:t>谐振子</a:t>
            </a:r>
            <a:endParaRPr kumimoji="1" lang="en-US" altLang="zh-CN" sz="3200" b="1">
              <a:solidFill>
                <a:srgbClr val="C00000"/>
              </a:solidFill>
            </a:endParaRPr>
          </a:p>
        </p:txBody>
      </p:sp>
      <p:sp>
        <p:nvSpPr>
          <p:cNvPr id="582665" name="Text Box 9"/>
          <p:cNvSpPr txBox="1">
            <a:spLocks noChangeArrowheads="1"/>
          </p:cNvSpPr>
          <p:nvPr/>
        </p:nvSpPr>
        <p:spPr bwMode="auto">
          <a:xfrm>
            <a:off x="990600" y="35052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latin typeface="宋体" panose="02010600030101010101" pitchFamily="2" charset="-122"/>
              </a:rPr>
              <a:t>哈密顿量</a:t>
            </a:r>
          </a:p>
        </p:txBody>
      </p:sp>
      <p:grpSp>
        <p:nvGrpSpPr>
          <p:cNvPr id="2" name="Group 10"/>
          <p:cNvGrpSpPr>
            <a:grpSpLocks/>
          </p:cNvGrpSpPr>
          <p:nvPr/>
        </p:nvGrpSpPr>
        <p:grpSpPr bwMode="auto">
          <a:xfrm>
            <a:off x="-304800" y="4221659"/>
            <a:ext cx="9366250" cy="2374902"/>
            <a:chOff x="192" y="2614"/>
            <a:chExt cx="5900" cy="1496"/>
          </a:xfrm>
        </p:grpSpPr>
        <p:sp>
          <p:nvSpPr>
            <p:cNvPr id="26637" name="Text Box 11"/>
            <p:cNvSpPr txBox="1">
              <a:spLocks noChangeArrowheads="1"/>
            </p:cNvSpPr>
            <p:nvPr/>
          </p:nvSpPr>
          <p:spPr bwMode="auto">
            <a:xfrm>
              <a:off x="192" y="2614"/>
              <a:ext cx="350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b="1">
                  <a:solidFill>
                    <a:schemeClr val="accent2"/>
                  </a:solidFill>
                  <a:latin typeface="宋体" panose="02010600030101010101" pitchFamily="2" charset="-122"/>
                </a:rPr>
                <a:t>   </a:t>
              </a:r>
              <a:r>
                <a:rPr kumimoji="1" lang="zh-CN" altLang="en-US" sz="2800" b="1">
                  <a:solidFill>
                    <a:schemeClr val="accent2"/>
                  </a:solidFill>
                  <a:latin typeface="宋体" panose="02010600030101010101" pitchFamily="2" charset="-122"/>
                </a:rPr>
                <a:t>有定态薛定谔方程</a:t>
              </a:r>
            </a:p>
          </p:txBody>
        </p:sp>
        <p:graphicFrame>
          <p:nvGraphicFramePr>
            <p:cNvPr id="26629" name="Object 3"/>
            <p:cNvGraphicFramePr>
              <a:graphicFrameLocks noChangeAspect="1"/>
            </p:cNvGraphicFramePr>
            <p:nvPr/>
          </p:nvGraphicFramePr>
          <p:xfrm>
            <a:off x="1765" y="3072"/>
            <a:ext cx="2915" cy="654"/>
          </p:xfrm>
          <a:graphic>
            <a:graphicData uri="http://schemas.openxmlformats.org/presentationml/2006/ole">
              <mc:AlternateContent xmlns:mc="http://schemas.openxmlformats.org/markup-compatibility/2006">
                <mc:Choice xmlns:v="urn:schemas-microsoft-com:vml" Requires="v">
                  <p:oleObj name="Equation" r:id="rId6" imgW="1981080" imgH="444240" progId="Equation.DSMT4">
                    <p:embed/>
                  </p:oleObj>
                </mc:Choice>
                <mc:Fallback>
                  <p:oleObj name="Equation" r:id="rId6" imgW="1981080" imgH="444240" progId="Equation.DSMT4">
                    <p:embed/>
                    <p:pic>
                      <p:nvPicPr>
                        <p:cNvPr id="26629" name="Object 3"/>
                        <p:cNvPicPr>
                          <a:picLocks noChangeAspect="1" noChangeArrowheads="1"/>
                        </p:cNvPicPr>
                        <p:nvPr/>
                      </p:nvPicPr>
                      <p:blipFill>
                        <a:blip r:embed="rId7"/>
                        <a:srcRect/>
                        <a:stretch>
                          <a:fillRect/>
                        </a:stretch>
                      </p:blipFill>
                      <p:spPr bwMode="auto">
                        <a:xfrm>
                          <a:off x="1765" y="3072"/>
                          <a:ext cx="2915" cy="654"/>
                        </a:xfrm>
                        <a:prstGeom prst="rect">
                          <a:avLst/>
                        </a:prstGeom>
                        <a:solidFill>
                          <a:srgbClr val="FFE3E3"/>
                        </a:solidFill>
                        <a:ln w="38100">
                          <a:solidFill>
                            <a:srgbClr val="00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638" name="Text Box 13"/>
            <p:cNvSpPr txBox="1">
              <a:spLocks noChangeArrowheads="1"/>
            </p:cNvSpPr>
            <p:nvPr/>
          </p:nvSpPr>
          <p:spPr bwMode="auto">
            <a:xfrm>
              <a:off x="576" y="3783"/>
              <a:ext cx="55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这是一个变系数常微分方程，求解复杂，直接给结果。</a:t>
              </a:r>
            </a:p>
          </p:txBody>
        </p:sp>
      </p:grpSp>
      <p:graphicFrame>
        <p:nvGraphicFramePr>
          <p:cNvPr id="604162" name="Object 2"/>
          <p:cNvGraphicFramePr>
            <a:graphicFrameLocks noChangeAspect="1"/>
          </p:cNvGraphicFramePr>
          <p:nvPr/>
        </p:nvGraphicFramePr>
        <p:xfrm>
          <a:off x="6286500" y="1052513"/>
          <a:ext cx="2819400" cy="755650"/>
        </p:xfrm>
        <a:graphic>
          <a:graphicData uri="http://schemas.openxmlformats.org/presentationml/2006/ole">
            <mc:AlternateContent xmlns:mc="http://schemas.openxmlformats.org/markup-compatibility/2006">
              <mc:Choice xmlns:v="urn:schemas-microsoft-com:vml" Requires="v">
                <p:oleObj name="Equation" r:id="rId8" imgW="3504960" imgH="939600" progId="Equation.3">
                  <p:embed/>
                </p:oleObj>
              </mc:Choice>
              <mc:Fallback>
                <p:oleObj name="Equation" r:id="rId8" imgW="3504960" imgH="939600" progId="Equation.3">
                  <p:embed/>
                  <p:pic>
                    <p:nvPicPr>
                      <p:cNvPr id="604162"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6500" y="1052513"/>
                        <a:ext cx="2819400" cy="755650"/>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2664"/>
                                        </p:tgtEl>
                                        <p:attrNameLst>
                                          <p:attrName>style.visibility</p:attrName>
                                        </p:attrNameLst>
                                      </p:cBhvr>
                                      <p:to>
                                        <p:strVal val="visible"/>
                                      </p:to>
                                    </p:set>
                                    <p:animEffect transition="in" filter="blinds(horizontal)">
                                      <p:cBhvr>
                                        <p:cTn id="7" dur="500"/>
                                        <p:tgtEl>
                                          <p:spTgt spid="58266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82663"/>
                                        </p:tgtEl>
                                        <p:attrNameLst>
                                          <p:attrName>style.visibility</p:attrName>
                                        </p:attrNameLst>
                                      </p:cBhvr>
                                      <p:to>
                                        <p:strVal val="visible"/>
                                      </p:to>
                                    </p:set>
                                    <p:animEffect transition="in" filter="strips(upRight)">
                                      <p:cBhvr>
                                        <p:cTn id="11" dur="500"/>
                                        <p:tgtEl>
                                          <p:spTgt spid="582663"/>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04162"/>
                                        </p:tgtEl>
                                        <p:attrNameLst>
                                          <p:attrName>style.visibility</p:attrName>
                                        </p:attrNameLst>
                                      </p:cBhvr>
                                      <p:to>
                                        <p:strVal val="visible"/>
                                      </p:to>
                                    </p:set>
                                    <p:animEffect transition="in" filter="blinds(horizontal)">
                                      <p:cBhvr>
                                        <p:cTn id="15" dur="500"/>
                                        <p:tgtEl>
                                          <p:spTgt spid="60416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82658"/>
                                        </p:tgtEl>
                                        <p:attrNameLst>
                                          <p:attrName>style.visibility</p:attrName>
                                        </p:attrNameLst>
                                      </p:cBhvr>
                                      <p:to>
                                        <p:strVal val="visible"/>
                                      </p:to>
                                    </p:set>
                                    <p:animEffect transition="in" filter="wipe(left)">
                                      <p:cBhvr>
                                        <p:cTn id="20" dur="500"/>
                                        <p:tgtEl>
                                          <p:spTgt spid="58265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604160"/>
                                        </p:tgtEl>
                                        <p:attrNameLst>
                                          <p:attrName>style.visibility</p:attrName>
                                        </p:attrNameLst>
                                      </p:cBhvr>
                                      <p:to>
                                        <p:strVal val="visible"/>
                                      </p:to>
                                    </p:set>
                                    <p:animEffect transition="in" filter="wipe(left)">
                                      <p:cBhvr>
                                        <p:cTn id="25" dur="500"/>
                                        <p:tgtEl>
                                          <p:spTgt spid="60416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582660"/>
                                        </p:tgtEl>
                                        <p:attrNameLst>
                                          <p:attrName>style.visibility</p:attrName>
                                        </p:attrNameLst>
                                      </p:cBhvr>
                                      <p:to>
                                        <p:strVal val="visible"/>
                                      </p:to>
                                    </p:set>
                                    <p:animEffect transition="in" filter="wipe(up)">
                                      <p:cBhvr>
                                        <p:cTn id="30" dur="500"/>
                                        <p:tgtEl>
                                          <p:spTgt spid="58266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82661"/>
                                        </p:tgtEl>
                                        <p:attrNameLst>
                                          <p:attrName>style.visibility</p:attrName>
                                        </p:attrNameLst>
                                      </p:cBhvr>
                                      <p:to>
                                        <p:strVal val="visible"/>
                                      </p:to>
                                    </p:set>
                                    <p:animEffect transition="in" filter="wipe(left)">
                                      <p:cBhvr>
                                        <p:cTn id="35" dur="500"/>
                                        <p:tgtEl>
                                          <p:spTgt spid="58266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82665"/>
                                        </p:tgtEl>
                                        <p:attrNameLst>
                                          <p:attrName>style.visibility</p:attrName>
                                        </p:attrNameLst>
                                      </p:cBhvr>
                                      <p:to>
                                        <p:strVal val="visible"/>
                                      </p:to>
                                    </p:set>
                                    <p:animEffect transition="in" filter="wipe(left)">
                                      <p:cBhvr>
                                        <p:cTn id="40" dur="500"/>
                                        <p:tgtEl>
                                          <p:spTgt spid="582665"/>
                                        </p:tgtEl>
                                      </p:cBhvr>
                                    </p:animEffect>
                                  </p:childTnLst>
                                </p:cTn>
                              </p:par>
                            </p:childTnLst>
                          </p:cTn>
                        </p:par>
                        <p:par>
                          <p:cTn id="41" fill="hold" nodeType="afterGroup">
                            <p:stCondLst>
                              <p:cond delay="500"/>
                            </p:stCondLst>
                            <p:childTnLst>
                              <p:par>
                                <p:cTn id="42" presetID="22" presetClass="entr" presetSubtype="8" fill="hold" nodeType="afterEffect">
                                  <p:stCondLst>
                                    <p:cond delay="0"/>
                                  </p:stCondLst>
                                  <p:childTnLst>
                                    <p:set>
                                      <p:cBhvr>
                                        <p:cTn id="43" dur="1" fill="hold">
                                          <p:stCondLst>
                                            <p:cond delay="0"/>
                                          </p:stCondLst>
                                        </p:cTn>
                                        <p:tgtEl>
                                          <p:spTgt spid="604161"/>
                                        </p:tgtEl>
                                        <p:attrNameLst>
                                          <p:attrName>style.visibility</p:attrName>
                                        </p:attrNameLst>
                                      </p:cBhvr>
                                      <p:to>
                                        <p:strVal val="visible"/>
                                      </p:to>
                                    </p:set>
                                    <p:animEffect transition="in" filter="wipe(left)">
                                      <p:cBhvr>
                                        <p:cTn id="44" dur="500"/>
                                        <p:tgtEl>
                                          <p:spTgt spid="60416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utoUpdateAnimBg="0"/>
      <p:bldP spid="582660" grpId="0" autoUpdateAnimBg="0"/>
      <p:bldP spid="582661" grpId="0" autoUpdateAnimBg="0"/>
      <p:bldP spid="582663" grpId="0" animBg="1"/>
      <p:bldP spid="582664" grpId="0" autoUpdateAnimBg="0"/>
      <p:bldP spid="58266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Text Box 2"/>
          <p:cNvSpPr txBox="1">
            <a:spLocks noChangeArrowheads="1"/>
          </p:cNvSpPr>
          <p:nvPr/>
        </p:nvSpPr>
        <p:spPr bwMode="auto">
          <a:xfrm>
            <a:off x="228600" y="263525"/>
            <a:ext cx="8610600" cy="103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en-US" altLang="zh-CN" sz="2800" b="1">
                <a:solidFill>
                  <a:srgbClr val="CC3300"/>
                </a:solidFill>
              </a:rPr>
              <a:t>        </a:t>
            </a:r>
            <a:r>
              <a:rPr kumimoji="1" lang="zh-CN" altLang="en-US" sz="2800" b="1">
                <a:solidFill>
                  <a:srgbClr val="CC3300"/>
                </a:solidFill>
              </a:rPr>
              <a:t>波函数的单值、有界、连续性</a:t>
            </a:r>
            <a:r>
              <a:rPr kumimoji="1" lang="zh-CN" altLang="en-US" sz="2800" b="1">
                <a:solidFill>
                  <a:schemeClr val="accent2"/>
                </a:solidFill>
              </a:rPr>
              <a:t>要求谐振子的能量必须是量子化的，求得能级公式为（其中 </a:t>
            </a:r>
            <a:r>
              <a:rPr kumimoji="1" lang="en-US" altLang="zh-CN" sz="2800" b="1" i="1">
                <a:solidFill>
                  <a:schemeClr val="accent2"/>
                </a:solidFill>
              </a:rPr>
              <a:t>n</a:t>
            </a:r>
            <a:r>
              <a:rPr kumimoji="1" lang="en-US" altLang="zh-CN" sz="2800" b="1">
                <a:solidFill>
                  <a:schemeClr val="accent2"/>
                </a:solidFill>
              </a:rPr>
              <a:t> </a:t>
            </a:r>
            <a:r>
              <a:rPr kumimoji="1" lang="zh-CN" altLang="en-US" sz="2800" b="1">
                <a:solidFill>
                  <a:schemeClr val="accent2"/>
                </a:solidFill>
              </a:rPr>
              <a:t>为量子数）</a:t>
            </a:r>
          </a:p>
        </p:txBody>
      </p:sp>
      <p:graphicFrame>
        <p:nvGraphicFramePr>
          <p:cNvPr id="583683" name="Object 3"/>
          <p:cNvGraphicFramePr>
            <a:graphicFrameLocks noChangeAspect="1"/>
          </p:cNvGraphicFramePr>
          <p:nvPr/>
        </p:nvGraphicFramePr>
        <p:xfrm>
          <a:off x="1569566" y="1340768"/>
          <a:ext cx="6098778" cy="814451"/>
        </p:xfrm>
        <a:graphic>
          <a:graphicData uri="http://schemas.openxmlformats.org/presentationml/2006/ole">
            <mc:AlternateContent xmlns:mc="http://schemas.openxmlformats.org/markup-compatibility/2006">
              <mc:Choice xmlns:v="urn:schemas-microsoft-com:vml" Requires="v">
                <p:oleObj name="Equation" r:id="rId2" imgW="4051080" imgH="558720" progId="Equation.DSMT4">
                  <p:embed/>
                </p:oleObj>
              </mc:Choice>
              <mc:Fallback>
                <p:oleObj name="Equation" r:id="rId2" imgW="4051080" imgH="558720" progId="Equation.DSMT4">
                  <p:embed/>
                  <p:pic>
                    <p:nvPicPr>
                      <p:cNvPr id="583683" name="Object 3"/>
                      <p:cNvPicPr>
                        <a:picLocks noChangeAspect="1" noChangeArrowheads="1"/>
                      </p:cNvPicPr>
                      <p:nvPr/>
                    </p:nvPicPr>
                    <p:blipFill>
                      <a:blip r:embed="rId3"/>
                      <a:srcRect/>
                      <a:stretch>
                        <a:fillRect/>
                      </a:stretch>
                    </p:blipFill>
                    <p:spPr bwMode="auto">
                      <a:xfrm>
                        <a:off x="1569566" y="1340768"/>
                        <a:ext cx="6098778" cy="814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p:cNvGrpSpPr>
            <a:grpSpLocks/>
          </p:cNvGrpSpPr>
          <p:nvPr/>
        </p:nvGrpSpPr>
        <p:grpSpPr bwMode="auto">
          <a:xfrm>
            <a:off x="152400" y="2362200"/>
            <a:ext cx="1371600" cy="1066800"/>
            <a:chOff x="192" y="0"/>
            <a:chExt cx="864" cy="672"/>
          </a:xfrm>
        </p:grpSpPr>
        <p:sp>
          <p:nvSpPr>
            <p:cNvPr id="27868" name="AutoShape 5"/>
            <p:cNvSpPr>
              <a:spLocks noChangeArrowheads="1"/>
            </p:cNvSpPr>
            <p:nvPr/>
          </p:nvSpPr>
          <p:spPr bwMode="auto">
            <a:xfrm>
              <a:off x="192" y="0"/>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69" name="Text Box 6"/>
            <p:cNvSpPr txBox="1">
              <a:spLocks noChangeArrowheads="1"/>
            </p:cNvSpPr>
            <p:nvPr/>
          </p:nvSpPr>
          <p:spPr bwMode="auto">
            <a:xfrm>
              <a:off x="336" y="14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742950" indent="-285750" defTabSz="762000">
                <a:defRPr sz="2400">
                  <a:solidFill>
                    <a:schemeClr val="tx1"/>
                  </a:solidFill>
                  <a:latin typeface="Times New Roman" panose="02020603050405020304" pitchFamily="18" charset="0"/>
                  <a:ea typeface="宋体" panose="02010600030101010101" pitchFamily="2" charset="-122"/>
                </a:defRPr>
              </a:lvl2pPr>
              <a:lvl3pPr marL="1143000" indent="-228600" defTabSz="762000">
                <a:defRPr sz="2400">
                  <a:solidFill>
                    <a:schemeClr val="tx1"/>
                  </a:solidFill>
                  <a:latin typeface="Times New Roman" panose="02020603050405020304" pitchFamily="18" charset="0"/>
                  <a:ea typeface="宋体" panose="02010600030101010101" pitchFamily="2" charset="-122"/>
                </a:defRPr>
              </a:lvl3pPr>
              <a:lvl4pPr marL="1600200" indent="-228600" defTabSz="762000">
                <a:defRPr sz="2400">
                  <a:solidFill>
                    <a:schemeClr val="tx1"/>
                  </a:solidFill>
                  <a:latin typeface="Times New Roman" panose="02020603050405020304" pitchFamily="18" charset="0"/>
                  <a:ea typeface="宋体" panose="02010600030101010101" pitchFamily="2" charset="-122"/>
                </a:defRPr>
              </a:lvl4pPr>
              <a:lvl5pPr marL="2057400" indent="-228600" defTabSz="76200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latin typeface="宋体" panose="02010600030101010101" pitchFamily="2" charset="-122"/>
                </a:rPr>
                <a:t>结论</a:t>
              </a:r>
            </a:p>
          </p:txBody>
        </p:sp>
      </p:grpSp>
      <p:grpSp>
        <p:nvGrpSpPr>
          <p:cNvPr id="3" name="Group 7"/>
          <p:cNvGrpSpPr>
            <a:grpSpLocks/>
          </p:cNvGrpSpPr>
          <p:nvPr/>
        </p:nvGrpSpPr>
        <p:grpSpPr bwMode="auto">
          <a:xfrm>
            <a:off x="4114800" y="2495550"/>
            <a:ext cx="3886200" cy="4397375"/>
            <a:chOff x="-192" y="1572"/>
            <a:chExt cx="2448" cy="2770"/>
          </a:xfrm>
        </p:grpSpPr>
        <p:sp>
          <p:nvSpPr>
            <p:cNvPr id="27863" name="Line 8"/>
            <p:cNvSpPr>
              <a:spLocks noChangeShapeType="1"/>
            </p:cNvSpPr>
            <p:nvPr/>
          </p:nvSpPr>
          <p:spPr bwMode="auto">
            <a:xfrm>
              <a:off x="144" y="4035"/>
              <a:ext cx="2072"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864" name="Line 9"/>
            <p:cNvSpPr>
              <a:spLocks noChangeShapeType="1"/>
            </p:cNvSpPr>
            <p:nvPr/>
          </p:nvSpPr>
          <p:spPr bwMode="auto">
            <a:xfrm flipV="1">
              <a:off x="1152" y="1572"/>
              <a:ext cx="0" cy="2463"/>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865" name="Freeform 10"/>
            <p:cNvSpPr>
              <a:spLocks/>
            </p:cNvSpPr>
            <p:nvPr/>
          </p:nvSpPr>
          <p:spPr bwMode="auto">
            <a:xfrm>
              <a:off x="240" y="1779"/>
              <a:ext cx="1787" cy="2257"/>
            </a:xfrm>
            <a:custGeom>
              <a:avLst/>
              <a:gdLst>
                <a:gd name="T0" fmla="*/ 0 w 1787"/>
                <a:gd name="T1" fmla="*/ 0 h 2257"/>
                <a:gd name="T2" fmla="*/ 188 w 1787"/>
                <a:gd name="T3" fmla="*/ 915 h 2257"/>
                <a:gd name="T4" fmla="*/ 443 w 1787"/>
                <a:gd name="T5" fmla="*/ 1689 h 2257"/>
                <a:gd name="T6" fmla="*/ 909 w 1787"/>
                <a:gd name="T7" fmla="*/ 2256 h 2257"/>
                <a:gd name="T8" fmla="*/ 1375 w 1787"/>
                <a:gd name="T9" fmla="*/ 1697 h 2257"/>
                <a:gd name="T10" fmla="*/ 1651 w 1787"/>
                <a:gd name="T11" fmla="*/ 839 h 2257"/>
                <a:gd name="T12" fmla="*/ 1787 w 1787"/>
                <a:gd name="T13" fmla="*/ 24 h 2257"/>
                <a:gd name="T14" fmla="*/ 0 60000 65536"/>
                <a:gd name="T15" fmla="*/ 0 60000 65536"/>
                <a:gd name="T16" fmla="*/ 0 60000 65536"/>
                <a:gd name="T17" fmla="*/ 0 60000 65536"/>
                <a:gd name="T18" fmla="*/ 0 60000 65536"/>
                <a:gd name="T19" fmla="*/ 0 60000 65536"/>
                <a:gd name="T20" fmla="*/ 0 60000 65536"/>
                <a:gd name="T21" fmla="*/ 0 w 1787"/>
                <a:gd name="T22" fmla="*/ 0 h 2257"/>
                <a:gd name="T23" fmla="*/ 1787 w 1787"/>
                <a:gd name="T24" fmla="*/ 2257 h 2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7" h="2257">
                  <a:moveTo>
                    <a:pt x="0" y="0"/>
                  </a:moveTo>
                  <a:cubicBezTo>
                    <a:pt x="32" y="153"/>
                    <a:pt x="115" y="634"/>
                    <a:pt x="188" y="915"/>
                  </a:cubicBezTo>
                  <a:cubicBezTo>
                    <a:pt x="262" y="1197"/>
                    <a:pt x="323" y="1466"/>
                    <a:pt x="443" y="1689"/>
                  </a:cubicBezTo>
                  <a:cubicBezTo>
                    <a:pt x="563" y="1912"/>
                    <a:pt x="754" y="2255"/>
                    <a:pt x="909" y="2256"/>
                  </a:cubicBezTo>
                  <a:cubicBezTo>
                    <a:pt x="1064" y="2257"/>
                    <a:pt x="1251" y="1933"/>
                    <a:pt x="1375" y="1697"/>
                  </a:cubicBezTo>
                  <a:cubicBezTo>
                    <a:pt x="1499" y="1461"/>
                    <a:pt x="1582" y="1118"/>
                    <a:pt x="1651" y="839"/>
                  </a:cubicBezTo>
                  <a:cubicBezTo>
                    <a:pt x="1720" y="560"/>
                    <a:pt x="1759" y="194"/>
                    <a:pt x="1787" y="24"/>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66" name="Text Box 11"/>
            <p:cNvSpPr txBox="1">
              <a:spLocks noChangeArrowheads="1"/>
            </p:cNvSpPr>
            <p:nvPr/>
          </p:nvSpPr>
          <p:spPr bwMode="auto">
            <a:xfrm>
              <a:off x="1018" y="405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O</a:t>
              </a:r>
            </a:p>
          </p:txBody>
        </p:sp>
        <p:sp>
          <p:nvSpPr>
            <p:cNvPr id="27867" name="Text Box 12"/>
            <p:cNvSpPr txBox="1">
              <a:spLocks noChangeArrowheads="1"/>
            </p:cNvSpPr>
            <p:nvPr/>
          </p:nvSpPr>
          <p:spPr bwMode="auto">
            <a:xfrm>
              <a:off x="2044" y="40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x</a:t>
              </a:r>
            </a:p>
          </p:txBody>
        </p:sp>
        <p:graphicFrame>
          <p:nvGraphicFramePr>
            <p:cNvPr id="27656" name="Object 13"/>
            <p:cNvGraphicFramePr>
              <a:graphicFrameLocks noChangeAspect="1"/>
            </p:cNvGraphicFramePr>
            <p:nvPr/>
          </p:nvGraphicFramePr>
          <p:xfrm>
            <a:off x="-192" y="1584"/>
            <a:ext cx="1056" cy="401"/>
          </p:xfrm>
          <a:graphic>
            <a:graphicData uri="http://schemas.openxmlformats.org/presentationml/2006/ole">
              <mc:AlternateContent xmlns:mc="http://schemas.openxmlformats.org/markup-compatibility/2006">
                <mc:Choice xmlns:v="urn:schemas-microsoft-com:vml" Requires="v">
                  <p:oleObj name="Equation" r:id="rId4" imgW="1028520" imgH="393480" progId="Equation.3">
                    <p:embed/>
                  </p:oleObj>
                </mc:Choice>
                <mc:Fallback>
                  <p:oleObj name="Equation" r:id="rId4" imgW="1028520" imgH="393480" progId="Equation.3">
                    <p:embed/>
                    <p:pic>
                      <p:nvPicPr>
                        <p:cNvPr id="2765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1584"/>
                          <a:ext cx="105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4"/>
          <p:cNvGrpSpPr>
            <a:grpSpLocks/>
          </p:cNvGrpSpPr>
          <p:nvPr/>
        </p:nvGrpSpPr>
        <p:grpSpPr bwMode="auto">
          <a:xfrm>
            <a:off x="4067175" y="2967038"/>
            <a:ext cx="4848225" cy="3409950"/>
            <a:chOff x="2418" y="1869"/>
            <a:chExt cx="3054" cy="2148"/>
          </a:xfrm>
        </p:grpSpPr>
        <p:sp>
          <p:nvSpPr>
            <p:cNvPr id="27665" name="Line 15"/>
            <p:cNvSpPr>
              <a:spLocks noChangeShapeType="1"/>
            </p:cNvSpPr>
            <p:nvPr/>
          </p:nvSpPr>
          <p:spPr bwMode="auto">
            <a:xfrm>
              <a:off x="2831" y="3795"/>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6"/>
            <p:cNvSpPr>
              <a:spLocks noChangeShapeType="1"/>
            </p:cNvSpPr>
            <p:nvPr/>
          </p:nvSpPr>
          <p:spPr bwMode="auto">
            <a:xfrm>
              <a:off x="2831" y="3283"/>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7"/>
            <p:cNvSpPr>
              <a:spLocks noChangeShapeType="1"/>
            </p:cNvSpPr>
            <p:nvPr/>
          </p:nvSpPr>
          <p:spPr bwMode="auto">
            <a:xfrm>
              <a:off x="2820" y="2782"/>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8"/>
            <p:cNvSpPr>
              <a:spLocks noChangeShapeType="1"/>
            </p:cNvSpPr>
            <p:nvPr/>
          </p:nvSpPr>
          <p:spPr bwMode="auto">
            <a:xfrm>
              <a:off x="2831" y="2270"/>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Freeform 19"/>
            <p:cNvSpPr>
              <a:spLocks/>
            </p:cNvSpPr>
            <p:nvPr/>
          </p:nvSpPr>
          <p:spPr bwMode="auto">
            <a:xfrm>
              <a:off x="3053" y="3488"/>
              <a:ext cx="1451" cy="273"/>
            </a:xfrm>
            <a:custGeom>
              <a:avLst/>
              <a:gdLst>
                <a:gd name="T0" fmla="*/ 0 w 2620"/>
                <a:gd name="T1" fmla="*/ 12 h 503"/>
                <a:gd name="T2" fmla="*/ 24 w 2620"/>
                <a:gd name="T3" fmla="*/ 8 h 503"/>
                <a:gd name="T4" fmla="*/ 38 w 2620"/>
                <a:gd name="T5" fmla="*/ 1 h 503"/>
                <a:gd name="T6" fmla="*/ 54 w 2620"/>
                <a:gd name="T7" fmla="*/ 8 h 503"/>
                <a:gd name="T8" fmla="*/ 75 w 2620"/>
                <a:gd name="T9" fmla="*/ 12 h 503"/>
                <a:gd name="T10" fmla="*/ 0 60000 65536"/>
                <a:gd name="T11" fmla="*/ 0 60000 65536"/>
                <a:gd name="T12" fmla="*/ 0 60000 65536"/>
                <a:gd name="T13" fmla="*/ 0 60000 65536"/>
                <a:gd name="T14" fmla="*/ 0 60000 65536"/>
                <a:gd name="T15" fmla="*/ 0 w 2620"/>
                <a:gd name="T16" fmla="*/ 0 h 503"/>
                <a:gd name="T17" fmla="*/ 2620 w 2620"/>
                <a:gd name="T18" fmla="*/ 503 h 503"/>
              </a:gdLst>
              <a:ahLst/>
              <a:cxnLst>
                <a:cxn ang="T10">
                  <a:pos x="T0" y="T1"/>
                </a:cxn>
                <a:cxn ang="T11">
                  <a:pos x="T2" y="T3"/>
                </a:cxn>
                <a:cxn ang="T12">
                  <a:pos x="T4" y="T5"/>
                </a:cxn>
                <a:cxn ang="T13">
                  <a:pos x="T6" y="T7"/>
                </a:cxn>
                <a:cxn ang="T14">
                  <a:pos x="T8" y="T9"/>
                </a:cxn>
              </a:cxnLst>
              <a:rect l="T15" t="T16" r="T17" b="T18"/>
              <a:pathLst>
                <a:path w="2620" h="503">
                  <a:moveTo>
                    <a:pt x="0" y="503"/>
                  </a:moveTo>
                  <a:cubicBezTo>
                    <a:pt x="137" y="470"/>
                    <a:pt x="600" y="386"/>
                    <a:pt x="820" y="303"/>
                  </a:cubicBezTo>
                  <a:cubicBezTo>
                    <a:pt x="1040" y="220"/>
                    <a:pt x="1143" y="0"/>
                    <a:pt x="1320" y="3"/>
                  </a:cubicBezTo>
                  <a:cubicBezTo>
                    <a:pt x="1497" y="6"/>
                    <a:pt x="1663" y="240"/>
                    <a:pt x="1880" y="323"/>
                  </a:cubicBezTo>
                  <a:cubicBezTo>
                    <a:pt x="2097" y="406"/>
                    <a:pt x="2466" y="466"/>
                    <a:pt x="2620" y="503"/>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0" name="Freeform 20"/>
            <p:cNvSpPr>
              <a:spLocks/>
            </p:cNvSpPr>
            <p:nvPr/>
          </p:nvSpPr>
          <p:spPr bwMode="auto">
            <a:xfrm>
              <a:off x="2953" y="3087"/>
              <a:ext cx="1684" cy="187"/>
            </a:xfrm>
            <a:custGeom>
              <a:avLst/>
              <a:gdLst>
                <a:gd name="T0" fmla="*/ 0 w 3040"/>
                <a:gd name="T1" fmla="*/ 8 h 343"/>
                <a:gd name="T2" fmla="*/ 16 w 3040"/>
                <a:gd name="T3" fmla="*/ 4 h 343"/>
                <a:gd name="T4" fmla="*/ 24 w 3040"/>
                <a:gd name="T5" fmla="*/ 1 h 343"/>
                <a:gd name="T6" fmla="*/ 43 w 3040"/>
                <a:gd name="T7" fmla="*/ 9 h 343"/>
                <a:gd name="T8" fmla="*/ 65 w 3040"/>
                <a:gd name="T9" fmla="*/ 1 h 343"/>
                <a:gd name="T10" fmla="*/ 74 w 3040"/>
                <a:gd name="T11" fmla="*/ 5 h 343"/>
                <a:gd name="T12" fmla="*/ 88 w 3040"/>
                <a:gd name="T13" fmla="*/ 8 h 343"/>
                <a:gd name="T14" fmla="*/ 0 60000 65536"/>
                <a:gd name="T15" fmla="*/ 0 60000 65536"/>
                <a:gd name="T16" fmla="*/ 0 60000 65536"/>
                <a:gd name="T17" fmla="*/ 0 60000 65536"/>
                <a:gd name="T18" fmla="*/ 0 60000 65536"/>
                <a:gd name="T19" fmla="*/ 0 60000 65536"/>
                <a:gd name="T20" fmla="*/ 0 60000 65536"/>
                <a:gd name="T21" fmla="*/ 0 w 3040"/>
                <a:gd name="T22" fmla="*/ 0 h 343"/>
                <a:gd name="T23" fmla="*/ 3040 w 3040"/>
                <a:gd name="T24" fmla="*/ 343 h 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40" h="343">
                  <a:moveTo>
                    <a:pt x="0" y="300"/>
                  </a:moveTo>
                  <a:cubicBezTo>
                    <a:pt x="90" y="277"/>
                    <a:pt x="400" y="203"/>
                    <a:pt x="540" y="160"/>
                  </a:cubicBezTo>
                  <a:cubicBezTo>
                    <a:pt x="680" y="117"/>
                    <a:pt x="680" y="10"/>
                    <a:pt x="840" y="40"/>
                  </a:cubicBezTo>
                  <a:cubicBezTo>
                    <a:pt x="1000" y="70"/>
                    <a:pt x="1263" y="343"/>
                    <a:pt x="1500" y="340"/>
                  </a:cubicBezTo>
                  <a:cubicBezTo>
                    <a:pt x="1737" y="337"/>
                    <a:pt x="2083" y="40"/>
                    <a:pt x="2260" y="20"/>
                  </a:cubicBezTo>
                  <a:cubicBezTo>
                    <a:pt x="2437" y="0"/>
                    <a:pt x="2430" y="177"/>
                    <a:pt x="2560" y="220"/>
                  </a:cubicBezTo>
                  <a:cubicBezTo>
                    <a:pt x="2690" y="263"/>
                    <a:pt x="2940" y="268"/>
                    <a:pt x="3040" y="280"/>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1" name="Freeform 21"/>
            <p:cNvSpPr>
              <a:spLocks/>
            </p:cNvSpPr>
            <p:nvPr/>
          </p:nvSpPr>
          <p:spPr bwMode="auto">
            <a:xfrm>
              <a:off x="2864" y="2640"/>
              <a:ext cx="1862" cy="147"/>
            </a:xfrm>
            <a:custGeom>
              <a:avLst/>
              <a:gdLst>
                <a:gd name="T0" fmla="*/ 0 w 3360"/>
                <a:gd name="T1" fmla="*/ 5 h 270"/>
                <a:gd name="T2" fmla="*/ 6 w 3360"/>
                <a:gd name="T3" fmla="*/ 4 h 270"/>
                <a:gd name="T4" fmla="*/ 18 w 3360"/>
                <a:gd name="T5" fmla="*/ 1 h 270"/>
                <a:gd name="T6" fmla="*/ 32 w 3360"/>
                <a:gd name="T7" fmla="*/ 7 h 270"/>
                <a:gd name="T8" fmla="*/ 48 w 3360"/>
                <a:gd name="T9" fmla="*/ 2 h 270"/>
                <a:gd name="T10" fmla="*/ 64 w 3360"/>
                <a:gd name="T11" fmla="*/ 7 h 270"/>
                <a:gd name="T12" fmla="*/ 83 w 3360"/>
                <a:gd name="T13" fmla="*/ 1 h 270"/>
                <a:gd name="T14" fmla="*/ 90 w 3360"/>
                <a:gd name="T15" fmla="*/ 4 h 270"/>
                <a:gd name="T16" fmla="*/ 98 w 3360"/>
                <a:gd name="T17" fmla="*/ 5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0"/>
                <a:gd name="T28" fmla="*/ 0 h 270"/>
                <a:gd name="T29" fmla="*/ 3360 w 3360"/>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0" h="270">
                  <a:moveTo>
                    <a:pt x="0" y="200"/>
                  </a:moveTo>
                  <a:cubicBezTo>
                    <a:pt x="33" y="190"/>
                    <a:pt x="100" y="170"/>
                    <a:pt x="200" y="140"/>
                  </a:cubicBezTo>
                  <a:cubicBezTo>
                    <a:pt x="300" y="110"/>
                    <a:pt x="450" y="0"/>
                    <a:pt x="600" y="20"/>
                  </a:cubicBezTo>
                  <a:cubicBezTo>
                    <a:pt x="750" y="40"/>
                    <a:pt x="927" y="250"/>
                    <a:pt x="1100" y="260"/>
                  </a:cubicBezTo>
                  <a:cubicBezTo>
                    <a:pt x="1273" y="270"/>
                    <a:pt x="1457" y="80"/>
                    <a:pt x="1640" y="80"/>
                  </a:cubicBezTo>
                  <a:cubicBezTo>
                    <a:pt x="1823" y="80"/>
                    <a:pt x="2000" y="270"/>
                    <a:pt x="2200" y="260"/>
                  </a:cubicBezTo>
                  <a:cubicBezTo>
                    <a:pt x="2400" y="250"/>
                    <a:pt x="2687" y="40"/>
                    <a:pt x="2840" y="20"/>
                  </a:cubicBezTo>
                  <a:cubicBezTo>
                    <a:pt x="2993" y="0"/>
                    <a:pt x="3033" y="110"/>
                    <a:pt x="3120" y="140"/>
                  </a:cubicBezTo>
                  <a:cubicBezTo>
                    <a:pt x="3207" y="170"/>
                    <a:pt x="3310" y="188"/>
                    <a:pt x="3360" y="200"/>
                  </a:cubicBezTo>
                </a:path>
              </a:pathLst>
            </a:custGeom>
            <a:solidFill>
              <a:srgbClr val="E1E1FF"/>
            </a:solidFill>
            <a:ln w="19050">
              <a:solidFill>
                <a:schemeClr val="accent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72" name="Freeform 22"/>
            <p:cNvSpPr>
              <a:spLocks/>
            </p:cNvSpPr>
            <p:nvPr/>
          </p:nvSpPr>
          <p:spPr bwMode="auto">
            <a:xfrm>
              <a:off x="2842" y="2095"/>
              <a:ext cx="1940" cy="185"/>
            </a:xfrm>
            <a:custGeom>
              <a:avLst/>
              <a:gdLst>
                <a:gd name="T0" fmla="*/ 0 w 3500"/>
                <a:gd name="T1" fmla="*/ 7 h 340"/>
                <a:gd name="T2" fmla="*/ 6 w 3500"/>
                <a:gd name="T3" fmla="*/ 5 h 340"/>
                <a:gd name="T4" fmla="*/ 12 w 3500"/>
                <a:gd name="T5" fmla="*/ 1 h 340"/>
                <a:gd name="T6" fmla="*/ 24 w 3500"/>
                <a:gd name="T7" fmla="*/ 8 h 340"/>
                <a:gd name="T8" fmla="*/ 35 w 3500"/>
                <a:gd name="T9" fmla="*/ 4 h 340"/>
                <a:gd name="T10" fmla="*/ 49 w 3500"/>
                <a:gd name="T11" fmla="*/ 8 h 340"/>
                <a:gd name="T12" fmla="*/ 65 w 3500"/>
                <a:gd name="T13" fmla="*/ 4 h 340"/>
                <a:gd name="T14" fmla="*/ 76 w 3500"/>
                <a:gd name="T15" fmla="*/ 8 h 340"/>
                <a:gd name="T16" fmla="*/ 90 w 3500"/>
                <a:gd name="T17" fmla="*/ 1 h 340"/>
                <a:gd name="T18" fmla="*/ 96 w 3500"/>
                <a:gd name="T19" fmla="*/ 5 h 340"/>
                <a:gd name="T20" fmla="*/ 101 w 3500"/>
                <a:gd name="T21" fmla="*/ 7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00"/>
                <a:gd name="T34" fmla="*/ 0 h 340"/>
                <a:gd name="T35" fmla="*/ 3500 w 3500"/>
                <a:gd name="T36" fmla="*/ 340 h 3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00" h="340">
                  <a:moveTo>
                    <a:pt x="0" y="260"/>
                  </a:moveTo>
                  <a:cubicBezTo>
                    <a:pt x="33" y="250"/>
                    <a:pt x="130" y="240"/>
                    <a:pt x="200" y="200"/>
                  </a:cubicBezTo>
                  <a:cubicBezTo>
                    <a:pt x="270" y="160"/>
                    <a:pt x="317" y="0"/>
                    <a:pt x="420" y="20"/>
                  </a:cubicBezTo>
                  <a:cubicBezTo>
                    <a:pt x="523" y="40"/>
                    <a:pt x="687" y="300"/>
                    <a:pt x="820" y="320"/>
                  </a:cubicBezTo>
                  <a:cubicBezTo>
                    <a:pt x="953" y="340"/>
                    <a:pt x="1073" y="140"/>
                    <a:pt x="1220" y="140"/>
                  </a:cubicBezTo>
                  <a:cubicBezTo>
                    <a:pt x="1367" y="140"/>
                    <a:pt x="1530" y="320"/>
                    <a:pt x="1700" y="320"/>
                  </a:cubicBezTo>
                  <a:cubicBezTo>
                    <a:pt x="1870" y="320"/>
                    <a:pt x="2083" y="140"/>
                    <a:pt x="2240" y="140"/>
                  </a:cubicBezTo>
                  <a:cubicBezTo>
                    <a:pt x="2397" y="140"/>
                    <a:pt x="2497" y="337"/>
                    <a:pt x="2640" y="320"/>
                  </a:cubicBezTo>
                  <a:cubicBezTo>
                    <a:pt x="2783" y="303"/>
                    <a:pt x="2987" y="63"/>
                    <a:pt x="3100" y="40"/>
                  </a:cubicBezTo>
                  <a:cubicBezTo>
                    <a:pt x="3213" y="17"/>
                    <a:pt x="3253" y="143"/>
                    <a:pt x="3320" y="180"/>
                  </a:cubicBezTo>
                  <a:cubicBezTo>
                    <a:pt x="3387" y="217"/>
                    <a:pt x="3462" y="243"/>
                    <a:pt x="3500" y="260"/>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673" name="Group 23"/>
            <p:cNvGrpSpPr>
              <a:grpSpLocks/>
            </p:cNvGrpSpPr>
            <p:nvPr/>
          </p:nvGrpSpPr>
          <p:grpSpPr bwMode="auto">
            <a:xfrm>
              <a:off x="3585" y="3635"/>
              <a:ext cx="407" cy="19"/>
              <a:chOff x="6860" y="10706"/>
              <a:chExt cx="734" cy="34"/>
            </a:xfrm>
          </p:grpSpPr>
          <p:sp>
            <p:nvSpPr>
              <p:cNvPr id="27855" name="Oval 24"/>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6" name="Oval 25"/>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7" name="Oval 26"/>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8" name="Oval 27"/>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9" name="Oval 28"/>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60" name="Oval 29"/>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61" name="Oval 30"/>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62" name="Oval 31"/>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4" name="Group 32"/>
            <p:cNvGrpSpPr>
              <a:grpSpLocks/>
            </p:cNvGrpSpPr>
            <p:nvPr/>
          </p:nvGrpSpPr>
          <p:grpSpPr bwMode="auto">
            <a:xfrm>
              <a:off x="3175" y="3744"/>
              <a:ext cx="407" cy="19"/>
              <a:chOff x="6860" y="10706"/>
              <a:chExt cx="734" cy="34"/>
            </a:xfrm>
          </p:grpSpPr>
          <p:sp>
            <p:nvSpPr>
              <p:cNvPr id="27847" name="Oval 33"/>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8" name="Oval 34"/>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9" name="Oval 35"/>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0" name="Oval 36"/>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1" name="Oval 37"/>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2" name="Oval 38"/>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3" name="Oval 39"/>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54" name="Oval 40"/>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5" name="Group 41"/>
            <p:cNvGrpSpPr>
              <a:grpSpLocks/>
            </p:cNvGrpSpPr>
            <p:nvPr/>
          </p:nvGrpSpPr>
          <p:grpSpPr bwMode="auto">
            <a:xfrm>
              <a:off x="3939" y="3744"/>
              <a:ext cx="408" cy="19"/>
              <a:chOff x="6860" y="10706"/>
              <a:chExt cx="734" cy="34"/>
            </a:xfrm>
          </p:grpSpPr>
          <p:sp>
            <p:nvSpPr>
              <p:cNvPr id="27839" name="Oval 42"/>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0" name="Oval 43"/>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1" name="Oval 44"/>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2" name="Oval 45"/>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3" name="Oval 46"/>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4" name="Oval 47"/>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5" name="Oval 48"/>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46" name="Oval 49"/>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6" name="Group 50"/>
            <p:cNvGrpSpPr>
              <a:grpSpLocks/>
            </p:cNvGrpSpPr>
            <p:nvPr/>
          </p:nvGrpSpPr>
          <p:grpSpPr bwMode="auto">
            <a:xfrm>
              <a:off x="3574" y="3689"/>
              <a:ext cx="407" cy="19"/>
              <a:chOff x="6860" y="10706"/>
              <a:chExt cx="734" cy="34"/>
            </a:xfrm>
          </p:grpSpPr>
          <p:sp>
            <p:nvSpPr>
              <p:cNvPr id="27831" name="Oval 51"/>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2" name="Oval 52"/>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3" name="Oval 53"/>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4" name="Oval 54"/>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5" name="Oval 55"/>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6" name="Oval 56"/>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7" name="Oval 57"/>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8" name="Oval 58"/>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7" name="Group 59"/>
            <p:cNvGrpSpPr>
              <a:grpSpLocks/>
            </p:cNvGrpSpPr>
            <p:nvPr/>
          </p:nvGrpSpPr>
          <p:grpSpPr bwMode="auto">
            <a:xfrm>
              <a:off x="4527" y="2163"/>
              <a:ext cx="74" cy="19"/>
              <a:chOff x="6800" y="10566"/>
              <a:chExt cx="134" cy="34"/>
            </a:xfrm>
          </p:grpSpPr>
          <p:sp>
            <p:nvSpPr>
              <p:cNvPr id="27829" name="Oval 6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30" name="Oval 6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8" name="Group 62"/>
            <p:cNvGrpSpPr>
              <a:grpSpLocks/>
            </p:cNvGrpSpPr>
            <p:nvPr/>
          </p:nvGrpSpPr>
          <p:grpSpPr bwMode="auto">
            <a:xfrm>
              <a:off x="3673" y="3580"/>
              <a:ext cx="186" cy="19"/>
              <a:chOff x="6800" y="10566"/>
              <a:chExt cx="334" cy="34"/>
            </a:xfrm>
          </p:grpSpPr>
          <p:sp>
            <p:nvSpPr>
              <p:cNvPr id="27825" name="Oval 63"/>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6" name="Oval 64"/>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7" name="Oval 65"/>
              <p:cNvSpPr>
                <a:spLocks noChangeArrowheads="1"/>
              </p:cNvSpPr>
              <p:nvPr/>
            </p:nvSpPr>
            <p:spPr bwMode="auto">
              <a:xfrm>
                <a:off x="71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8" name="Oval 66"/>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79" name="Group 67"/>
            <p:cNvGrpSpPr>
              <a:grpSpLocks/>
            </p:cNvGrpSpPr>
            <p:nvPr/>
          </p:nvGrpSpPr>
          <p:grpSpPr bwMode="auto">
            <a:xfrm>
              <a:off x="3629" y="3744"/>
              <a:ext cx="186" cy="19"/>
              <a:chOff x="6800" y="10566"/>
              <a:chExt cx="334" cy="34"/>
            </a:xfrm>
          </p:grpSpPr>
          <p:sp>
            <p:nvSpPr>
              <p:cNvPr id="27821" name="Oval 68"/>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2" name="Oval 69"/>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3" name="Oval 70"/>
              <p:cNvSpPr>
                <a:spLocks noChangeArrowheads="1"/>
              </p:cNvSpPr>
              <p:nvPr/>
            </p:nvSpPr>
            <p:spPr bwMode="auto">
              <a:xfrm>
                <a:off x="71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4" name="Oval 7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80" name="Group 72"/>
            <p:cNvGrpSpPr>
              <a:grpSpLocks/>
            </p:cNvGrpSpPr>
            <p:nvPr/>
          </p:nvGrpSpPr>
          <p:grpSpPr bwMode="auto">
            <a:xfrm>
              <a:off x="3396" y="3689"/>
              <a:ext cx="131" cy="19"/>
              <a:chOff x="6800" y="10566"/>
              <a:chExt cx="234" cy="34"/>
            </a:xfrm>
          </p:grpSpPr>
          <p:sp>
            <p:nvSpPr>
              <p:cNvPr id="27818" name="Oval 73"/>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9" name="Oval 74"/>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20" name="Oval 75"/>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81" name="Group 76"/>
            <p:cNvGrpSpPr>
              <a:grpSpLocks/>
            </p:cNvGrpSpPr>
            <p:nvPr/>
          </p:nvGrpSpPr>
          <p:grpSpPr bwMode="auto">
            <a:xfrm>
              <a:off x="4017" y="3689"/>
              <a:ext cx="130" cy="19"/>
              <a:chOff x="6800" y="10566"/>
              <a:chExt cx="234" cy="34"/>
            </a:xfrm>
          </p:grpSpPr>
          <p:sp>
            <p:nvSpPr>
              <p:cNvPr id="27815" name="Oval 77"/>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6" name="Oval 78"/>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7" name="Oval 79"/>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682" name="Group 80"/>
            <p:cNvGrpSpPr>
              <a:grpSpLocks/>
            </p:cNvGrpSpPr>
            <p:nvPr/>
          </p:nvGrpSpPr>
          <p:grpSpPr bwMode="auto">
            <a:xfrm>
              <a:off x="3718" y="3537"/>
              <a:ext cx="130" cy="19"/>
              <a:chOff x="6800" y="10566"/>
              <a:chExt cx="234" cy="34"/>
            </a:xfrm>
          </p:grpSpPr>
          <p:sp>
            <p:nvSpPr>
              <p:cNvPr id="27812" name="Oval 81"/>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3" name="Oval 82"/>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4" name="Oval 83"/>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683" name="Oval 84"/>
            <p:cNvSpPr>
              <a:spLocks noChangeArrowheads="1"/>
            </p:cNvSpPr>
            <p:nvPr/>
          </p:nvSpPr>
          <p:spPr bwMode="auto">
            <a:xfrm>
              <a:off x="3529" y="3635"/>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4" name="Oval 85"/>
            <p:cNvSpPr>
              <a:spLocks noChangeArrowheads="1"/>
            </p:cNvSpPr>
            <p:nvPr/>
          </p:nvSpPr>
          <p:spPr bwMode="auto">
            <a:xfrm>
              <a:off x="3851" y="37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5" name="Oval 86"/>
            <p:cNvSpPr>
              <a:spLocks noChangeArrowheads="1"/>
            </p:cNvSpPr>
            <p:nvPr/>
          </p:nvSpPr>
          <p:spPr bwMode="auto">
            <a:xfrm>
              <a:off x="3895" y="37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6" name="Oval 87"/>
            <p:cNvSpPr>
              <a:spLocks noChangeArrowheads="1"/>
            </p:cNvSpPr>
            <p:nvPr/>
          </p:nvSpPr>
          <p:spPr bwMode="auto">
            <a:xfrm>
              <a:off x="3895" y="3580"/>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7" name="Oval 88"/>
            <p:cNvSpPr>
              <a:spLocks noChangeArrowheads="1"/>
            </p:cNvSpPr>
            <p:nvPr/>
          </p:nvSpPr>
          <p:spPr bwMode="auto">
            <a:xfrm>
              <a:off x="4394" y="3755"/>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8" name="Oval 89"/>
            <p:cNvSpPr>
              <a:spLocks noChangeArrowheads="1"/>
            </p:cNvSpPr>
            <p:nvPr/>
          </p:nvSpPr>
          <p:spPr bwMode="auto">
            <a:xfrm>
              <a:off x="3075" y="3242"/>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89" name="Oval 90"/>
            <p:cNvSpPr>
              <a:spLocks noChangeArrowheads="1"/>
            </p:cNvSpPr>
            <p:nvPr/>
          </p:nvSpPr>
          <p:spPr bwMode="auto">
            <a:xfrm>
              <a:off x="3153"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0" name="Oval 91"/>
            <p:cNvSpPr>
              <a:spLocks noChangeArrowheads="1"/>
            </p:cNvSpPr>
            <p:nvPr/>
          </p:nvSpPr>
          <p:spPr bwMode="auto">
            <a:xfrm>
              <a:off x="3252"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1" name="Oval 92"/>
            <p:cNvSpPr>
              <a:spLocks noChangeArrowheads="1"/>
            </p:cNvSpPr>
            <p:nvPr/>
          </p:nvSpPr>
          <p:spPr bwMode="auto">
            <a:xfrm>
              <a:off x="3319"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2" name="Oval 93"/>
            <p:cNvSpPr>
              <a:spLocks noChangeArrowheads="1"/>
            </p:cNvSpPr>
            <p:nvPr/>
          </p:nvSpPr>
          <p:spPr bwMode="auto">
            <a:xfrm>
              <a:off x="3396"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3" name="Oval 94"/>
            <p:cNvSpPr>
              <a:spLocks noChangeArrowheads="1"/>
            </p:cNvSpPr>
            <p:nvPr/>
          </p:nvSpPr>
          <p:spPr bwMode="auto">
            <a:xfrm>
              <a:off x="3463"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4" name="Oval 95"/>
            <p:cNvSpPr>
              <a:spLocks noChangeArrowheads="1"/>
            </p:cNvSpPr>
            <p:nvPr/>
          </p:nvSpPr>
          <p:spPr bwMode="auto">
            <a:xfrm>
              <a:off x="3518"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5" name="Oval 96"/>
            <p:cNvSpPr>
              <a:spLocks noChangeArrowheads="1"/>
            </p:cNvSpPr>
            <p:nvPr/>
          </p:nvSpPr>
          <p:spPr bwMode="auto">
            <a:xfrm>
              <a:off x="357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6" name="Oval 97"/>
            <p:cNvSpPr>
              <a:spLocks noChangeArrowheads="1"/>
            </p:cNvSpPr>
            <p:nvPr/>
          </p:nvSpPr>
          <p:spPr bwMode="auto">
            <a:xfrm>
              <a:off x="3640"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7" name="Oval 98"/>
            <p:cNvSpPr>
              <a:spLocks noChangeArrowheads="1"/>
            </p:cNvSpPr>
            <p:nvPr/>
          </p:nvSpPr>
          <p:spPr bwMode="auto">
            <a:xfrm>
              <a:off x="3252"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8" name="Oval 99"/>
            <p:cNvSpPr>
              <a:spLocks noChangeArrowheads="1"/>
            </p:cNvSpPr>
            <p:nvPr/>
          </p:nvSpPr>
          <p:spPr bwMode="auto">
            <a:xfrm>
              <a:off x="3319" y="318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699" name="Oval 100"/>
            <p:cNvSpPr>
              <a:spLocks noChangeArrowheads="1"/>
            </p:cNvSpPr>
            <p:nvPr/>
          </p:nvSpPr>
          <p:spPr bwMode="auto">
            <a:xfrm>
              <a:off x="3385"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0" name="Oval 101"/>
            <p:cNvSpPr>
              <a:spLocks noChangeArrowheads="1"/>
            </p:cNvSpPr>
            <p:nvPr/>
          </p:nvSpPr>
          <p:spPr bwMode="auto">
            <a:xfrm>
              <a:off x="3452" y="318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1" name="Oval 102"/>
            <p:cNvSpPr>
              <a:spLocks noChangeArrowheads="1"/>
            </p:cNvSpPr>
            <p:nvPr/>
          </p:nvSpPr>
          <p:spPr bwMode="auto">
            <a:xfrm>
              <a:off x="3518"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2" name="Oval 103"/>
            <p:cNvSpPr>
              <a:spLocks noChangeArrowheads="1"/>
            </p:cNvSpPr>
            <p:nvPr/>
          </p:nvSpPr>
          <p:spPr bwMode="auto">
            <a:xfrm>
              <a:off x="3441" y="31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3" name="Oval 104"/>
            <p:cNvSpPr>
              <a:spLocks noChangeArrowheads="1"/>
            </p:cNvSpPr>
            <p:nvPr/>
          </p:nvSpPr>
          <p:spPr bwMode="auto">
            <a:xfrm>
              <a:off x="3385" y="3144"/>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4" name="Oval 105"/>
            <p:cNvSpPr>
              <a:spLocks noChangeArrowheads="1"/>
            </p:cNvSpPr>
            <p:nvPr/>
          </p:nvSpPr>
          <p:spPr bwMode="auto">
            <a:xfrm>
              <a:off x="3330" y="31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5" name="Oval 106"/>
            <p:cNvSpPr>
              <a:spLocks noChangeArrowheads="1"/>
            </p:cNvSpPr>
            <p:nvPr/>
          </p:nvSpPr>
          <p:spPr bwMode="auto">
            <a:xfrm>
              <a:off x="3928"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6" name="Oval 107"/>
            <p:cNvSpPr>
              <a:spLocks noChangeArrowheads="1"/>
            </p:cNvSpPr>
            <p:nvPr/>
          </p:nvSpPr>
          <p:spPr bwMode="auto">
            <a:xfrm>
              <a:off x="398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7" name="Oval 108"/>
            <p:cNvSpPr>
              <a:spLocks noChangeArrowheads="1"/>
            </p:cNvSpPr>
            <p:nvPr/>
          </p:nvSpPr>
          <p:spPr bwMode="auto">
            <a:xfrm>
              <a:off x="4061"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8" name="Oval 109"/>
            <p:cNvSpPr>
              <a:spLocks noChangeArrowheads="1"/>
            </p:cNvSpPr>
            <p:nvPr/>
          </p:nvSpPr>
          <p:spPr bwMode="auto">
            <a:xfrm>
              <a:off x="4128"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09" name="Oval 110"/>
            <p:cNvSpPr>
              <a:spLocks noChangeArrowheads="1"/>
            </p:cNvSpPr>
            <p:nvPr/>
          </p:nvSpPr>
          <p:spPr bwMode="auto">
            <a:xfrm>
              <a:off x="4216"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0" name="Oval 111"/>
            <p:cNvSpPr>
              <a:spLocks noChangeArrowheads="1"/>
            </p:cNvSpPr>
            <p:nvPr/>
          </p:nvSpPr>
          <p:spPr bwMode="auto">
            <a:xfrm>
              <a:off x="429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1" name="Oval 112"/>
            <p:cNvSpPr>
              <a:spLocks noChangeArrowheads="1"/>
            </p:cNvSpPr>
            <p:nvPr/>
          </p:nvSpPr>
          <p:spPr bwMode="auto">
            <a:xfrm>
              <a:off x="4360"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2" name="Oval 113"/>
            <p:cNvSpPr>
              <a:spLocks noChangeArrowheads="1"/>
            </p:cNvSpPr>
            <p:nvPr/>
          </p:nvSpPr>
          <p:spPr bwMode="auto">
            <a:xfrm>
              <a:off x="4427"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3" name="Oval 114"/>
            <p:cNvSpPr>
              <a:spLocks noChangeArrowheads="1"/>
            </p:cNvSpPr>
            <p:nvPr/>
          </p:nvSpPr>
          <p:spPr bwMode="auto">
            <a:xfrm>
              <a:off x="4482"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4" name="Oval 115"/>
            <p:cNvSpPr>
              <a:spLocks noChangeArrowheads="1"/>
            </p:cNvSpPr>
            <p:nvPr/>
          </p:nvSpPr>
          <p:spPr bwMode="auto">
            <a:xfrm>
              <a:off x="4560" y="3242"/>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5" name="Oval 116"/>
            <p:cNvSpPr>
              <a:spLocks noChangeArrowheads="1"/>
            </p:cNvSpPr>
            <p:nvPr/>
          </p:nvSpPr>
          <p:spPr bwMode="auto">
            <a:xfrm>
              <a:off x="4039"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6" name="Oval 117"/>
            <p:cNvSpPr>
              <a:spLocks noChangeArrowheads="1"/>
            </p:cNvSpPr>
            <p:nvPr/>
          </p:nvSpPr>
          <p:spPr bwMode="auto">
            <a:xfrm>
              <a:off x="4094" y="317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7" name="Oval 118"/>
            <p:cNvSpPr>
              <a:spLocks noChangeArrowheads="1"/>
            </p:cNvSpPr>
            <p:nvPr/>
          </p:nvSpPr>
          <p:spPr bwMode="auto">
            <a:xfrm>
              <a:off x="4161"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8" name="Oval 119"/>
            <p:cNvSpPr>
              <a:spLocks noChangeArrowheads="1"/>
            </p:cNvSpPr>
            <p:nvPr/>
          </p:nvSpPr>
          <p:spPr bwMode="auto">
            <a:xfrm>
              <a:off x="4227" y="317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19" name="Oval 120"/>
            <p:cNvSpPr>
              <a:spLocks noChangeArrowheads="1"/>
            </p:cNvSpPr>
            <p:nvPr/>
          </p:nvSpPr>
          <p:spPr bwMode="auto">
            <a:xfrm>
              <a:off x="4283"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20" name="Oval 121"/>
            <p:cNvSpPr>
              <a:spLocks noChangeArrowheads="1"/>
            </p:cNvSpPr>
            <p:nvPr/>
          </p:nvSpPr>
          <p:spPr bwMode="auto">
            <a:xfrm>
              <a:off x="4117" y="3133"/>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21" name="Oval 122"/>
            <p:cNvSpPr>
              <a:spLocks noChangeArrowheads="1"/>
            </p:cNvSpPr>
            <p:nvPr/>
          </p:nvSpPr>
          <p:spPr bwMode="auto">
            <a:xfrm>
              <a:off x="4183" y="3122"/>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22" name="Oval 123"/>
            <p:cNvSpPr>
              <a:spLocks noChangeArrowheads="1"/>
            </p:cNvSpPr>
            <p:nvPr/>
          </p:nvSpPr>
          <p:spPr bwMode="auto">
            <a:xfrm>
              <a:off x="4227" y="3122"/>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723" name="Group 124"/>
            <p:cNvGrpSpPr>
              <a:grpSpLocks/>
            </p:cNvGrpSpPr>
            <p:nvPr/>
          </p:nvGrpSpPr>
          <p:grpSpPr bwMode="auto">
            <a:xfrm>
              <a:off x="2975" y="2741"/>
              <a:ext cx="130" cy="19"/>
              <a:chOff x="6800" y="10566"/>
              <a:chExt cx="234" cy="34"/>
            </a:xfrm>
          </p:grpSpPr>
          <p:sp>
            <p:nvSpPr>
              <p:cNvPr id="27809" name="Oval 125"/>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0" name="Oval 126"/>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11" name="Oval 127"/>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24" name="Group 128"/>
            <p:cNvGrpSpPr>
              <a:grpSpLocks/>
            </p:cNvGrpSpPr>
            <p:nvPr/>
          </p:nvGrpSpPr>
          <p:grpSpPr bwMode="auto">
            <a:xfrm>
              <a:off x="3208" y="2741"/>
              <a:ext cx="130" cy="19"/>
              <a:chOff x="6800" y="10566"/>
              <a:chExt cx="234" cy="34"/>
            </a:xfrm>
          </p:grpSpPr>
          <p:sp>
            <p:nvSpPr>
              <p:cNvPr id="27806" name="Oval 129"/>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7" name="Oval 130"/>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8" name="Oval 13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25" name="Group 132"/>
            <p:cNvGrpSpPr>
              <a:grpSpLocks/>
            </p:cNvGrpSpPr>
            <p:nvPr/>
          </p:nvGrpSpPr>
          <p:grpSpPr bwMode="auto">
            <a:xfrm>
              <a:off x="3629" y="2741"/>
              <a:ext cx="130" cy="19"/>
              <a:chOff x="6800" y="10566"/>
              <a:chExt cx="234" cy="34"/>
            </a:xfrm>
          </p:grpSpPr>
          <p:sp>
            <p:nvSpPr>
              <p:cNvPr id="27803" name="Oval 133"/>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4" name="Oval 134"/>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5" name="Oval 135"/>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26" name="Group 136"/>
            <p:cNvGrpSpPr>
              <a:grpSpLocks/>
            </p:cNvGrpSpPr>
            <p:nvPr/>
          </p:nvGrpSpPr>
          <p:grpSpPr bwMode="auto">
            <a:xfrm>
              <a:off x="3795" y="2741"/>
              <a:ext cx="130" cy="19"/>
              <a:chOff x="6800" y="10566"/>
              <a:chExt cx="234" cy="34"/>
            </a:xfrm>
          </p:grpSpPr>
          <p:sp>
            <p:nvSpPr>
              <p:cNvPr id="27800" name="Oval 137"/>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1" name="Oval 138"/>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802" name="Oval 139"/>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27" name="Group 140"/>
            <p:cNvGrpSpPr>
              <a:grpSpLocks/>
            </p:cNvGrpSpPr>
            <p:nvPr/>
          </p:nvGrpSpPr>
          <p:grpSpPr bwMode="auto">
            <a:xfrm>
              <a:off x="4272" y="2741"/>
              <a:ext cx="130" cy="19"/>
              <a:chOff x="6800" y="10566"/>
              <a:chExt cx="234" cy="34"/>
            </a:xfrm>
          </p:grpSpPr>
          <p:sp>
            <p:nvSpPr>
              <p:cNvPr id="27797" name="Oval 141"/>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8" name="Oval 142"/>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9" name="Oval 143"/>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28" name="Group 144"/>
            <p:cNvGrpSpPr>
              <a:grpSpLocks/>
            </p:cNvGrpSpPr>
            <p:nvPr/>
          </p:nvGrpSpPr>
          <p:grpSpPr bwMode="auto">
            <a:xfrm>
              <a:off x="4482" y="2741"/>
              <a:ext cx="131" cy="19"/>
              <a:chOff x="6800" y="10566"/>
              <a:chExt cx="234" cy="34"/>
            </a:xfrm>
          </p:grpSpPr>
          <p:sp>
            <p:nvSpPr>
              <p:cNvPr id="27794" name="Oval 145"/>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5" name="Oval 146"/>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6" name="Oval 147"/>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729" name="Oval 148"/>
            <p:cNvSpPr>
              <a:spLocks noChangeArrowheads="1"/>
            </p:cNvSpPr>
            <p:nvPr/>
          </p:nvSpPr>
          <p:spPr bwMode="auto">
            <a:xfrm>
              <a:off x="3141" y="2741"/>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0" name="Oval 149"/>
            <p:cNvSpPr>
              <a:spLocks noChangeArrowheads="1"/>
            </p:cNvSpPr>
            <p:nvPr/>
          </p:nvSpPr>
          <p:spPr bwMode="auto">
            <a:xfrm>
              <a:off x="4438" y="2741"/>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731" name="Group 150"/>
            <p:cNvGrpSpPr>
              <a:grpSpLocks/>
            </p:cNvGrpSpPr>
            <p:nvPr/>
          </p:nvGrpSpPr>
          <p:grpSpPr bwMode="auto">
            <a:xfrm>
              <a:off x="3064" y="2697"/>
              <a:ext cx="130" cy="19"/>
              <a:chOff x="6800" y="10566"/>
              <a:chExt cx="234" cy="34"/>
            </a:xfrm>
          </p:grpSpPr>
          <p:sp>
            <p:nvSpPr>
              <p:cNvPr id="27791" name="Oval 151"/>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2" name="Oval 152"/>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3" name="Oval 153"/>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32" name="Group 154"/>
            <p:cNvGrpSpPr>
              <a:grpSpLocks/>
            </p:cNvGrpSpPr>
            <p:nvPr/>
          </p:nvGrpSpPr>
          <p:grpSpPr bwMode="auto">
            <a:xfrm>
              <a:off x="4405" y="2697"/>
              <a:ext cx="130" cy="19"/>
              <a:chOff x="6800" y="10566"/>
              <a:chExt cx="234" cy="34"/>
            </a:xfrm>
          </p:grpSpPr>
          <p:sp>
            <p:nvSpPr>
              <p:cNvPr id="27788" name="Oval 155"/>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9" name="Oval 156"/>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90" name="Oval 157"/>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733" name="Oval 158"/>
            <p:cNvSpPr>
              <a:spLocks noChangeArrowheads="1"/>
            </p:cNvSpPr>
            <p:nvPr/>
          </p:nvSpPr>
          <p:spPr bwMode="auto">
            <a:xfrm>
              <a:off x="3241" y="269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4" name="Oval 159"/>
            <p:cNvSpPr>
              <a:spLocks noChangeArrowheads="1"/>
            </p:cNvSpPr>
            <p:nvPr/>
          </p:nvSpPr>
          <p:spPr bwMode="auto">
            <a:xfrm>
              <a:off x="4349" y="269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5" name="Oval 160"/>
            <p:cNvSpPr>
              <a:spLocks noChangeArrowheads="1"/>
            </p:cNvSpPr>
            <p:nvPr/>
          </p:nvSpPr>
          <p:spPr bwMode="auto">
            <a:xfrm>
              <a:off x="4460" y="2654"/>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6" name="Oval 161"/>
            <p:cNvSpPr>
              <a:spLocks noChangeArrowheads="1"/>
            </p:cNvSpPr>
            <p:nvPr/>
          </p:nvSpPr>
          <p:spPr bwMode="auto">
            <a:xfrm>
              <a:off x="3164" y="265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7" name="Oval 162"/>
            <p:cNvSpPr>
              <a:spLocks noChangeArrowheads="1"/>
            </p:cNvSpPr>
            <p:nvPr/>
          </p:nvSpPr>
          <p:spPr bwMode="auto">
            <a:xfrm>
              <a:off x="3718" y="270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38" name="Oval 163"/>
            <p:cNvSpPr>
              <a:spLocks noChangeArrowheads="1"/>
            </p:cNvSpPr>
            <p:nvPr/>
          </p:nvSpPr>
          <p:spPr bwMode="auto">
            <a:xfrm>
              <a:off x="3817" y="270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739" name="Group 164"/>
            <p:cNvGrpSpPr>
              <a:grpSpLocks/>
            </p:cNvGrpSpPr>
            <p:nvPr/>
          </p:nvGrpSpPr>
          <p:grpSpPr bwMode="auto">
            <a:xfrm>
              <a:off x="2975" y="2218"/>
              <a:ext cx="130" cy="19"/>
              <a:chOff x="6800" y="10566"/>
              <a:chExt cx="234" cy="34"/>
            </a:xfrm>
          </p:grpSpPr>
          <p:sp>
            <p:nvSpPr>
              <p:cNvPr id="27785" name="Oval 165"/>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6" name="Oval 166"/>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7" name="Oval 167"/>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40" name="Group 168"/>
            <p:cNvGrpSpPr>
              <a:grpSpLocks/>
            </p:cNvGrpSpPr>
            <p:nvPr/>
          </p:nvGrpSpPr>
          <p:grpSpPr bwMode="auto">
            <a:xfrm>
              <a:off x="3452" y="2229"/>
              <a:ext cx="130" cy="19"/>
              <a:chOff x="6800" y="10566"/>
              <a:chExt cx="234" cy="34"/>
            </a:xfrm>
          </p:grpSpPr>
          <p:sp>
            <p:nvSpPr>
              <p:cNvPr id="27782" name="Oval 169"/>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3" name="Oval 170"/>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4" name="Oval 17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41" name="Group 172"/>
            <p:cNvGrpSpPr>
              <a:grpSpLocks/>
            </p:cNvGrpSpPr>
            <p:nvPr/>
          </p:nvGrpSpPr>
          <p:grpSpPr bwMode="auto">
            <a:xfrm>
              <a:off x="3961" y="2229"/>
              <a:ext cx="131" cy="19"/>
              <a:chOff x="6800" y="10566"/>
              <a:chExt cx="234" cy="34"/>
            </a:xfrm>
          </p:grpSpPr>
          <p:sp>
            <p:nvSpPr>
              <p:cNvPr id="27779" name="Oval 173"/>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0" name="Oval 174"/>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81" name="Oval 175"/>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42" name="Group 176"/>
            <p:cNvGrpSpPr>
              <a:grpSpLocks/>
            </p:cNvGrpSpPr>
            <p:nvPr/>
          </p:nvGrpSpPr>
          <p:grpSpPr bwMode="auto">
            <a:xfrm>
              <a:off x="4549" y="2218"/>
              <a:ext cx="130" cy="19"/>
              <a:chOff x="6800" y="10566"/>
              <a:chExt cx="234" cy="34"/>
            </a:xfrm>
          </p:grpSpPr>
          <p:sp>
            <p:nvSpPr>
              <p:cNvPr id="27776" name="Oval 177"/>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77" name="Oval 178"/>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78" name="Oval 179"/>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43" name="Group 180"/>
            <p:cNvGrpSpPr>
              <a:grpSpLocks/>
            </p:cNvGrpSpPr>
            <p:nvPr/>
          </p:nvGrpSpPr>
          <p:grpSpPr bwMode="auto">
            <a:xfrm>
              <a:off x="3141" y="2218"/>
              <a:ext cx="75" cy="19"/>
              <a:chOff x="6800" y="10566"/>
              <a:chExt cx="134" cy="34"/>
            </a:xfrm>
          </p:grpSpPr>
          <p:sp>
            <p:nvSpPr>
              <p:cNvPr id="27774" name="Oval 181"/>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75" name="Oval 182"/>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7744" name="Group 183"/>
            <p:cNvGrpSpPr>
              <a:grpSpLocks/>
            </p:cNvGrpSpPr>
            <p:nvPr/>
          </p:nvGrpSpPr>
          <p:grpSpPr bwMode="auto">
            <a:xfrm>
              <a:off x="4427" y="2218"/>
              <a:ext cx="75" cy="19"/>
              <a:chOff x="6800" y="10566"/>
              <a:chExt cx="134" cy="34"/>
            </a:xfrm>
          </p:grpSpPr>
          <p:sp>
            <p:nvSpPr>
              <p:cNvPr id="27772" name="Oval 184"/>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73" name="Oval 185"/>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745" name="Oval 186"/>
            <p:cNvSpPr>
              <a:spLocks noChangeArrowheads="1"/>
            </p:cNvSpPr>
            <p:nvPr/>
          </p:nvSpPr>
          <p:spPr bwMode="auto">
            <a:xfrm>
              <a:off x="3629" y="2229"/>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46" name="Oval 187"/>
            <p:cNvSpPr>
              <a:spLocks noChangeArrowheads="1"/>
            </p:cNvSpPr>
            <p:nvPr/>
          </p:nvSpPr>
          <p:spPr bwMode="auto">
            <a:xfrm>
              <a:off x="3496" y="2196"/>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47" name="Oval 188"/>
            <p:cNvSpPr>
              <a:spLocks noChangeArrowheads="1"/>
            </p:cNvSpPr>
            <p:nvPr/>
          </p:nvSpPr>
          <p:spPr bwMode="auto">
            <a:xfrm>
              <a:off x="4061" y="2185"/>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7748" name="Group 189"/>
            <p:cNvGrpSpPr>
              <a:grpSpLocks/>
            </p:cNvGrpSpPr>
            <p:nvPr/>
          </p:nvGrpSpPr>
          <p:grpSpPr bwMode="auto">
            <a:xfrm>
              <a:off x="3031" y="2163"/>
              <a:ext cx="74" cy="19"/>
              <a:chOff x="6800" y="10566"/>
              <a:chExt cx="134" cy="34"/>
            </a:xfrm>
          </p:grpSpPr>
          <p:sp>
            <p:nvSpPr>
              <p:cNvPr id="27770" name="Oval 19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71" name="Oval 19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7749" name="Oval 192"/>
            <p:cNvSpPr>
              <a:spLocks noChangeArrowheads="1"/>
            </p:cNvSpPr>
            <p:nvPr/>
          </p:nvSpPr>
          <p:spPr bwMode="auto">
            <a:xfrm>
              <a:off x="4139" y="2240"/>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50" name="Text Box 193"/>
            <p:cNvSpPr txBox="1">
              <a:spLocks noChangeArrowheads="1"/>
            </p:cNvSpPr>
            <p:nvPr/>
          </p:nvSpPr>
          <p:spPr bwMode="auto">
            <a:xfrm>
              <a:off x="3815" y="3286"/>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51" name="Text Box 194"/>
            <p:cNvSpPr txBox="1">
              <a:spLocks noChangeArrowheads="1"/>
            </p:cNvSpPr>
            <p:nvPr/>
          </p:nvSpPr>
          <p:spPr bwMode="auto">
            <a:xfrm>
              <a:off x="3795" y="2836"/>
              <a:ext cx="44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52" name="Text Box 195"/>
            <p:cNvSpPr txBox="1">
              <a:spLocks noChangeArrowheads="1"/>
            </p:cNvSpPr>
            <p:nvPr/>
          </p:nvSpPr>
          <p:spPr bwMode="auto">
            <a:xfrm>
              <a:off x="3884" y="2411"/>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53" name="Text Box 196"/>
            <p:cNvSpPr txBox="1">
              <a:spLocks noChangeArrowheads="1"/>
            </p:cNvSpPr>
            <p:nvPr/>
          </p:nvSpPr>
          <p:spPr bwMode="auto">
            <a:xfrm>
              <a:off x="3928" y="1877"/>
              <a:ext cx="45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7754" name="Line 197"/>
            <p:cNvSpPr>
              <a:spLocks noChangeShapeType="1"/>
            </p:cNvSpPr>
            <p:nvPr/>
          </p:nvSpPr>
          <p:spPr bwMode="auto">
            <a:xfrm>
              <a:off x="3511" y="3572"/>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5" name="Line 198"/>
            <p:cNvSpPr>
              <a:spLocks noChangeShapeType="1"/>
            </p:cNvSpPr>
            <p:nvPr/>
          </p:nvSpPr>
          <p:spPr bwMode="auto">
            <a:xfrm>
              <a:off x="4058" y="358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6" name="Line 199"/>
            <p:cNvSpPr>
              <a:spLocks noChangeShapeType="1"/>
            </p:cNvSpPr>
            <p:nvPr/>
          </p:nvSpPr>
          <p:spPr bwMode="auto">
            <a:xfrm>
              <a:off x="3235" y="3067"/>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7" name="Line 200"/>
            <p:cNvSpPr>
              <a:spLocks noChangeShapeType="1"/>
            </p:cNvSpPr>
            <p:nvPr/>
          </p:nvSpPr>
          <p:spPr bwMode="auto">
            <a:xfrm>
              <a:off x="4332" y="3076"/>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8" name="Line 201"/>
            <p:cNvSpPr>
              <a:spLocks noChangeShapeType="1"/>
            </p:cNvSpPr>
            <p:nvPr/>
          </p:nvSpPr>
          <p:spPr bwMode="auto">
            <a:xfrm>
              <a:off x="3085" y="256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59" name="Line 202"/>
            <p:cNvSpPr>
              <a:spLocks noChangeShapeType="1"/>
            </p:cNvSpPr>
            <p:nvPr/>
          </p:nvSpPr>
          <p:spPr bwMode="auto">
            <a:xfrm>
              <a:off x="4474" y="256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0" name="Line 203"/>
            <p:cNvSpPr>
              <a:spLocks noChangeShapeType="1"/>
            </p:cNvSpPr>
            <p:nvPr/>
          </p:nvSpPr>
          <p:spPr bwMode="auto">
            <a:xfrm>
              <a:off x="2967" y="2070"/>
              <a:ext cx="2" cy="21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1" name="Line 204"/>
            <p:cNvSpPr>
              <a:spLocks noChangeShapeType="1"/>
            </p:cNvSpPr>
            <p:nvPr/>
          </p:nvSpPr>
          <p:spPr bwMode="auto">
            <a:xfrm>
              <a:off x="4583" y="2060"/>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62" name="Text Box 205"/>
            <p:cNvSpPr txBox="1">
              <a:spLocks noChangeArrowheads="1"/>
            </p:cNvSpPr>
            <p:nvPr/>
          </p:nvSpPr>
          <p:spPr bwMode="auto">
            <a:xfrm>
              <a:off x="2431" y="3642"/>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=0</a:t>
              </a:r>
            </a:p>
          </p:txBody>
        </p:sp>
        <p:sp>
          <p:nvSpPr>
            <p:cNvPr id="27763" name="Text Box 206"/>
            <p:cNvSpPr txBox="1">
              <a:spLocks noChangeArrowheads="1"/>
            </p:cNvSpPr>
            <p:nvPr/>
          </p:nvSpPr>
          <p:spPr bwMode="auto">
            <a:xfrm>
              <a:off x="2418" y="2100"/>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=3</a:t>
              </a:r>
            </a:p>
          </p:txBody>
        </p:sp>
        <p:sp>
          <p:nvSpPr>
            <p:cNvPr id="27764" name="Text Box 207"/>
            <p:cNvSpPr txBox="1">
              <a:spLocks noChangeArrowheads="1"/>
            </p:cNvSpPr>
            <p:nvPr/>
          </p:nvSpPr>
          <p:spPr bwMode="auto">
            <a:xfrm>
              <a:off x="2422" y="2628"/>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=2</a:t>
              </a:r>
            </a:p>
          </p:txBody>
        </p:sp>
        <p:sp>
          <p:nvSpPr>
            <p:cNvPr id="27765" name="Text Box 208"/>
            <p:cNvSpPr txBox="1">
              <a:spLocks noChangeArrowheads="1"/>
            </p:cNvSpPr>
            <p:nvPr/>
          </p:nvSpPr>
          <p:spPr bwMode="auto">
            <a:xfrm>
              <a:off x="2418" y="3126"/>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=1</a:t>
              </a:r>
            </a:p>
          </p:txBody>
        </p:sp>
        <p:sp>
          <p:nvSpPr>
            <p:cNvPr id="27766" name="Text Box 209"/>
            <p:cNvSpPr txBox="1">
              <a:spLocks noChangeArrowheads="1"/>
            </p:cNvSpPr>
            <p:nvPr/>
          </p:nvSpPr>
          <p:spPr bwMode="auto">
            <a:xfrm>
              <a:off x="3828" y="3270"/>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0</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7767" name="Text Box 210"/>
            <p:cNvSpPr txBox="1">
              <a:spLocks noChangeArrowheads="1"/>
            </p:cNvSpPr>
            <p:nvPr/>
          </p:nvSpPr>
          <p:spPr bwMode="auto">
            <a:xfrm>
              <a:off x="3819" y="1869"/>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3</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7768" name="Text Box 211"/>
            <p:cNvSpPr txBox="1">
              <a:spLocks noChangeArrowheads="1"/>
            </p:cNvSpPr>
            <p:nvPr/>
          </p:nvSpPr>
          <p:spPr bwMode="auto">
            <a:xfrm>
              <a:off x="3825" y="2406"/>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2</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7769" name="Text Box 212"/>
            <p:cNvSpPr txBox="1">
              <a:spLocks noChangeArrowheads="1"/>
            </p:cNvSpPr>
            <p:nvPr/>
          </p:nvSpPr>
          <p:spPr bwMode="auto">
            <a:xfrm>
              <a:off x="3840" y="2829"/>
              <a:ext cx="4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1</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graphicFrame>
          <p:nvGraphicFramePr>
            <p:cNvPr id="27652" name="Object 213"/>
            <p:cNvGraphicFramePr>
              <a:graphicFrameLocks noChangeAspect="1"/>
            </p:cNvGraphicFramePr>
            <p:nvPr/>
          </p:nvGraphicFramePr>
          <p:xfrm>
            <a:off x="4752" y="3552"/>
            <a:ext cx="720" cy="465"/>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27652" name="Object 2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52" y="3552"/>
                          <a:ext cx="72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3" name="Object 214"/>
            <p:cNvGraphicFramePr>
              <a:graphicFrameLocks noChangeAspect="1"/>
            </p:cNvGraphicFramePr>
            <p:nvPr/>
          </p:nvGraphicFramePr>
          <p:xfrm>
            <a:off x="4800" y="2064"/>
            <a:ext cx="669" cy="432"/>
          </p:xfrm>
          <a:graphic>
            <a:graphicData uri="http://schemas.openxmlformats.org/presentationml/2006/ole">
              <mc:AlternateContent xmlns:mc="http://schemas.openxmlformats.org/markup-compatibility/2006">
                <mc:Choice xmlns:v="urn:schemas-microsoft-com:vml" Requires="v">
                  <p:oleObj name="Equation" r:id="rId8" imgW="685800" imgH="393480" progId="Equation.3">
                    <p:embed/>
                  </p:oleObj>
                </mc:Choice>
                <mc:Fallback>
                  <p:oleObj name="Equation" r:id="rId8" imgW="685800" imgH="393480" progId="Equation.3">
                    <p:embed/>
                    <p:pic>
                      <p:nvPicPr>
                        <p:cNvPr id="27653" name="Object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0" y="2064"/>
                          <a:ext cx="669"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4" name="Object 215"/>
            <p:cNvGraphicFramePr>
              <a:graphicFrameLocks noChangeAspect="1"/>
            </p:cNvGraphicFramePr>
            <p:nvPr/>
          </p:nvGraphicFramePr>
          <p:xfrm>
            <a:off x="4752" y="2592"/>
            <a:ext cx="672" cy="434"/>
          </p:xfrm>
          <a:graphic>
            <a:graphicData uri="http://schemas.openxmlformats.org/presentationml/2006/ole">
              <mc:AlternateContent xmlns:mc="http://schemas.openxmlformats.org/markup-compatibility/2006">
                <mc:Choice xmlns:v="urn:schemas-microsoft-com:vml" Requires="v">
                  <p:oleObj name="Equation" r:id="rId10" imgW="685800" imgH="393480" progId="Equation.3">
                    <p:embed/>
                  </p:oleObj>
                </mc:Choice>
                <mc:Fallback>
                  <p:oleObj name="Equation" r:id="rId10" imgW="685800" imgH="393480" progId="Equation.3">
                    <p:embed/>
                    <p:pic>
                      <p:nvPicPr>
                        <p:cNvPr id="27654" name="Object 2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2" y="2592"/>
                          <a:ext cx="672"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216"/>
            <p:cNvGraphicFramePr>
              <a:graphicFrameLocks noChangeAspect="1"/>
            </p:cNvGraphicFramePr>
            <p:nvPr/>
          </p:nvGraphicFramePr>
          <p:xfrm>
            <a:off x="4752" y="3120"/>
            <a:ext cx="672" cy="442"/>
          </p:xfrm>
          <a:graphic>
            <a:graphicData uri="http://schemas.openxmlformats.org/presentationml/2006/ole">
              <mc:AlternateContent xmlns:mc="http://schemas.openxmlformats.org/markup-compatibility/2006">
                <mc:Choice xmlns:v="urn:schemas-microsoft-com:vml" Requires="v">
                  <p:oleObj name="Equation" r:id="rId12" imgW="672840" imgH="393480" progId="Equation.3">
                    <p:embed/>
                  </p:oleObj>
                </mc:Choice>
                <mc:Fallback>
                  <p:oleObj name="Equation" r:id="rId12" imgW="672840" imgH="393480" progId="Equation.3">
                    <p:embed/>
                    <p:pic>
                      <p:nvPicPr>
                        <p:cNvPr id="27655" name="Object 2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52" y="3120"/>
                          <a:ext cx="67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3897" name="Text Box 217"/>
          <p:cNvSpPr txBox="1">
            <a:spLocks noChangeArrowheads="1"/>
          </p:cNvSpPr>
          <p:nvPr/>
        </p:nvSpPr>
        <p:spPr bwMode="auto">
          <a:xfrm>
            <a:off x="228600" y="3276600"/>
            <a:ext cx="3830638"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b="1">
                <a:solidFill>
                  <a:schemeClr val="accent2"/>
                </a:solidFill>
              </a:rPr>
              <a:t>1. </a:t>
            </a:r>
            <a:r>
              <a:rPr kumimoji="1" lang="zh-CN" altLang="en-US" sz="2800" b="1">
                <a:solidFill>
                  <a:schemeClr val="accent2"/>
                </a:solidFill>
              </a:rPr>
              <a:t>普朗克假设的谐振子能量量子化是解薛定谔方程的自然结果。</a:t>
            </a:r>
          </a:p>
        </p:txBody>
      </p:sp>
      <p:grpSp>
        <p:nvGrpSpPr>
          <p:cNvPr id="30" name="Group 218"/>
          <p:cNvGrpSpPr>
            <a:grpSpLocks/>
          </p:cNvGrpSpPr>
          <p:nvPr/>
        </p:nvGrpSpPr>
        <p:grpSpPr bwMode="auto">
          <a:xfrm>
            <a:off x="288925" y="4918075"/>
            <a:ext cx="3597275" cy="1620838"/>
            <a:chOff x="278" y="3098"/>
            <a:chExt cx="2266" cy="1021"/>
          </a:xfrm>
        </p:grpSpPr>
        <p:sp>
          <p:nvSpPr>
            <p:cNvPr id="27663" name="Text Box 219"/>
            <p:cNvSpPr txBox="1">
              <a:spLocks noChangeArrowheads="1"/>
            </p:cNvSpPr>
            <p:nvPr/>
          </p:nvSpPr>
          <p:spPr bwMode="auto">
            <a:xfrm>
              <a:off x="278" y="3098"/>
              <a:ext cx="2218" cy="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b="1">
                  <a:solidFill>
                    <a:schemeClr val="accent2"/>
                  </a:solidFill>
                </a:rPr>
                <a:t>2. </a:t>
              </a:r>
              <a:r>
                <a:rPr kumimoji="1" lang="zh-CN" altLang="en-US" sz="2800" b="1">
                  <a:solidFill>
                    <a:schemeClr val="accent2"/>
                  </a:solidFill>
                </a:rPr>
                <a:t>能级是等间隔的，</a:t>
              </a:r>
            </a:p>
            <a:p>
              <a:pPr eaLnBrk="1" hangingPunct="1">
                <a:lnSpc>
                  <a:spcPct val="120000"/>
                </a:lnSpc>
              </a:pPr>
              <a:r>
                <a:rPr kumimoji="1" lang="zh-CN" altLang="en-US" sz="2800" b="1">
                  <a:solidFill>
                    <a:schemeClr val="accent2"/>
                  </a:solidFill>
                </a:rPr>
                <a:t>基态能量为 </a:t>
              </a:r>
            </a:p>
            <a:p>
              <a:endParaRPr lang="en-US" altLang="zh-CN">
                <a:solidFill>
                  <a:schemeClr val="accent2"/>
                </a:solidFill>
              </a:endParaRPr>
            </a:p>
          </p:txBody>
        </p:sp>
        <p:graphicFrame>
          <p:nvGraphicFramePr>
            <p:cNvPr id="27651" name="Object 220"/>
            <p:cNvGraphicFramePr>
              <a:graphicFrameLocks noChangeAspect="1"/>
            </p:cNvGraphicFramePr>
            <p:nvPr/>
          </p:nvGraphicFramePr>
          <p:xfrm>
            <a:off x="1440" y="3360"/>
            <a:ext cx="1104" cy="578"/>
          </p:xfrm>
          <a:graphic>
            <a:graphicData uri="http://schemas.openxmlformats.org/presentationml/2006/ole">
              <mc:AlternateContent xmlns:mc="http://schemas.openxmlformats.org/markup-compatibility/2006">
                <mc:Choice xmlns:v="urn:schemas-microsoft-com:vml" Requires="v">
                  <p:oleObj name="Equation" r:id="rId14" imgW="685800" imgH="393480" progId="Equation.3">
                    <p:embed/>
                  </p:oleObj>
                </mc:Choice>
                <mc:Fallback>
                  <p:oleObj name="Equation" r:id="rId14" imgW="685800" imgH="393480" progId="Equation.3">
                    <p:embed/>
                    <p:pic>
                      <p:nvPicPr>
                        <p:cNvPr id="27651" name="Object 2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0" y="3360"/>
                          <a:ext cx="1104" cy="5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64" name="Text Box 221"/>
            <p:cNvSpPr txBox="1">
              <a:spLocks noChangeArrowheads="1"/>
            </p:cNvSpPr>
            <p:nvPr/>
          </p:nvSpPr>
          <p:spPr bwMode="auto">
            <a:xfrm>
              <a:off x="288" y="3792"/>
              <a:ext cx="14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称为</a:t>
              </a:r>
              <a:r>
                <a:rPr kumimoji="1" lang="zh-CN" altLang="en-US" sz="2800" b="1">
                  <a:solidFill>
                    <a:srgbClr val="CC3300"/>
                  </a:solidFill>
                </a:rPr>
                <a:t>零点能</a:t>
              </a:r>
              <a:r>
                <a:rPr kumimoji="1" lang="zh-CN" altLang="en-US" sz="2800" b="1">
                  <a:solidFill>
                    <a:schemeClr val="accent2"/>
                  </a:solidFill>
                </a:rPr>
                <a:t>。</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3682"/>
                                        </p:tgtEl>
                                        <p:attrNameLst>
                                          <p:attrName>style.visibility</p:attrName>
                                        </p:attrNameLst>
                                      </p:cBhvr>
                                      <p:to>
                                        <p:strVal val="visible"/>
                                      </p:to>
                                    </p:set>
                                    <p:animEffect transition="in" filter="blinds(horizontal)">
                                      <p:cBhvr>
                                        <p:cTn id="7" dur="500"/>
                                        <p:tgtEl>
                                          <p:spTgt spid="583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83683"/>
                                        </p:tgtEl>
                                        <p:attrNameLst>
                                          <p:attrName>style.visibility</p:attrName>
                                        </p:attrNameLst>
                                      </p:cBhvr>
                                      <p:to>
                                        <p:strVal val="visible"/>
                                      </p:to>
                                    </p:set>
                                    <p:animEffect transition="in" filter="wipe(up)">
                                      <p:cBhvr>
                                        <p:cTn id="12" dur="500"/>
                                        <p:tgtEl>
                                          <p:spTgt spid="5836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1+#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left)">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9" presetClass="entr" presetSubtype="1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p:cTn id="28" dur="5000" fill="hold"/>
                                        <p:tgtEl>
                                          <p:spTgt spid="2"/>
                                        </p:tgtEl>
                                        <p:attrNameLst>
                                          <p:attrName>ppt_w</p:attrName>
                                        </p:attrNameLst>
                                      </p:cBhvr>
                                      <p:tavLst>
                                        <p:tav tm="0" fmla="#ppt_w*sin(2.5*pi*$)">
                                          <p:val>
                                            <p:fltVal val="0"/>
                                          </p:val>
                                        </p:tav>
                                        <p:tav tm="100000">
                                          <p:val>
                                            <p:fltVal val="1"/>
                                          </p:val>
                                        </p:tav>
                                      </p:tavLst>
                                    </p:anim>
                                    <p:anim calcmode="lin" valueType="num">
                                      <p:cBhvr>
                                        <p:cTn id="29"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83897"/>
                                        </p:tgtEl>
                                        <p:attrNameLst>
                                          <p:attrName>style.visibility</p:attrName>
                                        </p:attrNameLst>
                                      </p:cBhvr>
                                      <p:to>
                                        <p:strVal val="visible"/>
                                      </p:to>
                                    </p:set>
                                    <p:animEffect transition="in" filter="wipe(left)">
                                      <p:cBhvr>
                                        <p:cTn id="34" dur="500"/>
                                        <p:tgtEl>
                                          <p:spTgt spid="583897"/>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2" grpId="0" autoUpdateAnimBg="0"/>
      <p:bldP spid="583897"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Text Box 2"/>
          <p:cNvSpPr txBox="1">
            <a:spLocks noChangeArrowheads="1"/>
          </p:cNvSpPr>
          <p:nvPr/>
        </p:nvSpPr>
        <p:spPr bwMode="auto">
          <a:xfrm>
            <a:off x="304800" y="346075"/>
            <a:ext cx="4051300" cy="2806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kumimoji="1" lang="zh-CN" altLang="en-US" sz="2800" b="1">
                <a:solidFill>
                  <a:srgbClr val="CC3300"/>
                </a:solidFill>
              </a:rPr>
              <a:t>零点能</a:t>
            </a:r>
            <a:r>
              <a:rPr kumimoji="1" lang="zh-CN" altLang="en-US" sz="2800" b="1">
                <a:solidFill>
                  <a:schemeClr val="accent2"/>
                </a:solidFill>
              </a:rPr>
              <a:t>：谐振子的最低能量不等于零，即它永远不能静止不动。这与经典力学截然不同</a:t>
            </a:r>
            <a:r>
              <a:rPr kumimoji="1" lang="en-US" altLang="zh-CN" sz="2800" b="1">
                <a:solidFill>
                  <a:schemeClr val="accent2"/>
                </a:solidFill>
              </a:rPr>
              <a:t>, </a:t>
            </a:r>
            <a:r>
              <a:rPr kumimoji="1" lang="zh-CN" altLang="en-US" sz="2800" b="1">
                <a:solidFill>
                  <a:schemeClr val="accent2"/>
                </a:solidFill>
              </a:rPr>
              <a:t>是波粒二象性的表现，可用不确定关系加以说明。</a:t>
            </a:r>
          </a:p>
        </p:txBody>
      </p:sp>
      <p:sp>
        <p:nvSpPr>
          <p:cNvPr id="584707" name="Text Box 3"/>
          <p:cNvSpPr txBox="1">
            <a:spLocks noChangeArrowheads="1"/>
          </p:cNvSpPr>
          <p:nvPr/>
        </p:nvSpPr>
        <p:spPr bwMode="auto">
          <a:xfrm>
            <a:off x="365125" y="3276600"/>
            <a:ext cx="36734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a:solidFill>
                  <a:schemeClr val="accent2"/>
                </a:solidFill>
              </a:rPr>
              <a:t>3. </a:t>
            </a:r>
            <a:r>
              <a:rPr kumimoji="1" lang="zh-CN" altLang="en-US" sz="2800" b="1">
                <a:solidFill>
                  <a:schemeClr val="accent2"/>
                </a:solidFill>
              </a:rPr>
              <a:t>谐振子运动中可能进入势能大于其总能量的区域。</a:t>
            </a:r>
          </a:p>
        </p:txBody>
      </p:sp>
      <p:grpSp>
        <p:nvGrpSpPr>
          <p:cNvPr id="2" name="Group 4"/>
          <p:cNvGrpSpPr>
            <a:grpSpLocks/>
          </p:cNvGrpSpPr>
          <p:nvPr/>
        </p:nvGrpSpPr>
        <p:grpSpPr bwMode="auto">
          <a:xfrm>
            <a:off x="4057650" y="0"/>
            <a:ext cx="5133975" cy="4881563"/>
            <a:chOff x="2448" y="288"/>
            <a:chExt cx="3234" cy="3075"/>
          </a:xfrm>
        </p:grpSpPr>
        <p:grpSp>
          <p:nvGrpSpPr>
            <p:cNvPr id="28686" name="Group 5"/>
            <p:cNvGrpSpPr>
              <a:grpSpLocks/>
            </p:cNvGrpSpPr>
            <p:nvPr/>
          </p:nvGrpSpPr>
          <p:grpSpPr bwMode="auto">
            <a:xfrm>
              <a:off x="2544" y="288"/>
              <a:ext cx="3054" cy="2770"/>
              <a:chOff x="2544" y="288"/>
              <a:chExt cx="3054" cy="2770"/>
            </a:xfrm>
          </p:grpSpPr>
          <p:grpSp>
            <p:nvGrpSpPr>
              <p:cNvPr id="28688" name="Group 6"/>
              <p:cNvGrpSpPr>
                <a:grpSpLocks/>
              </p:cNvGrpSpPr>
              <p:nvPr/>
            </p:nvGrpSpPr>
            <p:grpSpPr bwMode="auto">
              <a:xfrm>
                <a:off x="2574" y="288"/>
                <a:ext cx="2448" cy="2770"/>
                <a:chOff x="-192" y="1572"/>
                <a:chExt cx="2448" cy="2770"/>
              </a:xfrm>
            </p:grpSpPr>
            <p:sp>
              <p:nvSpPr>
                <p:cNvPr id="28888" name="Line 7"/>
                <p:cNvSpPr>
                  <a:spLocks noChangeShapeType="1"/>
                </p:cNvSpPr>
                <p:nvPr/>
              </p:nvSpPr>
              <p:spPr bwMode="auto">
                <a:xfrm>
                  <a:off x="144" y="4035"/>
                  <a:ext cx="2072"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889" name="Line 8"/>
                <p:cNvSpPr>
                  <a:spLocks noChangeShapeType="1"/>
                </p:cNvSpPr>
                <p:nvPr/>
              </p:nvSpPr>
              <p:spPr bwMode="auto">
                <a:xfrm flipV="1">
                  <a:off x="1152" y="1572"/>
                  <a:ext cx="0" cy="2463"/>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8890" name="Freeform 9"/>
                <p:cNvSpPr>
                  <a:spLocks/>
                </p:cNvSpPr>
                <p:nvPr/>
              </p:nvSpPr>
              <p:spPr bwMode="auto">
                <a:xfrm>
                  <a:off x="240" y="1779"/>
                  <a:ext cx="1787" cy="2257"/>
                </a:xfrm>
                <a:custGeom>
                  <a:avLst/>
                  <a:gdLst>
                    <a:gd name="T0" fmla="*/ 0 w 1787"/>
                    <a:gd name="T1" fmla="*/ 0 h 2257"/>
                    <a:gd name="T2" fmla="*/ 188 w 1787"/>
                    <a:gd name="T3" fmla="*/ 915 h 2257"/>
                    <a:gd name="T4" fmla="*/ 443 w 1787"/>
                    <a:gd name="T5" fmla="*/ 1689 h 2257"/>
                    <a:gd name="T6" fmla="*/ 909 w 1787"/>
                    <a:gd name="T7" fmla="*/ 2256 h 2257"/>
                    <a:gd name="T8" fmla="*/ 1375 w 1787"/>
                    <a:gd name="T9" fmla="*/ 1697 h 2257"/>
                    <a:gd name="T10" fmla="*/ 1651 w 1787"/>
                    <a:gd name="T11" fmla="*/ 839 h 2257"/>
                    <a:gd name="T12" fmla="*/ 1787 w 1787"/>
                    <a:gd name="T13" fmla="*/ 24 h 2257"/>
                    <a:gd name="T14" fmla="*/ 0 60000 65536"/>
                    <a:gd name="T15" fmla="*/ 0 60000 65536"/>
                    <a:gd name="T16" fmla="*/ 0 60000 65536"/>
                    <a:gd name="T17" fmla="*/ 0 60000 65536"/>
                    <a:gd name="T18" fmla="*/ 0 60000 65536"/>
                    <a:gd name="T19" fmla="*/ 0 60000 65536"/>
                    <a:gd name="T20" fmla="*/ 0 60000 65536"/>
                    <a:gd name="T21" fmla="*/ 0 w 1787"/>
                    <a:gd name="T22" fmla="*/ 0 h 2257"/>
                    <a:gd name="T23" fmla="*/ 1787 w 1787"/>
                    <a:gd name="T24" fmla="*/ 2257 h 225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87" h="2257">
                      <a:moveTo>
                        <a:pt x="0" y="0"/>
                      </a:moveTo>
                      <a:cubicBezTo>
                        <a:pt x="32" y="153"/>
                        <a:pt x="115" y="634"/>
                        <a:pt x="188" y="915"/>
                      </a:cubicBezTo>
                      <a:cubicBezTo>
                        <a:pt x="262" y="1197"/>
                        <a:pt x="323" y="1466"/>
                        <a:pt x="443" y="1689"/>
                      </a:cubicBezTo>
                      <a:cubicBezTo>
                        <a:pt x="563" y="1912"/>
                        <a:pt x="754" y="2255"/>
                        <a:pt x="909" y="2256"/>
                      </a:cubicBezTo>
                      <a:cubicBezTo>
                        <a:pt x="1064" y="2257"/>
                        <a:pt x="1251" y="1933"/>
                        <a:pt x="1375" y="1697"/>
                      </a:cubicBezTo>
                      <a:cubicBezTo>
                        <a:pt x="1499" y="1461"/>
                        <a:pt x="1582" y="1118"/>
                        <a:pt x="1651" y="839"/>
                      </a:cubicBezTo>
                      <a:cubicBezTo>
                        <a:pt x="1720" y="560"/>
                        <a:pt x="1759" y="194"/>
                        <a:pt x="1787" y="24"/>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91" name="Text Box 10"/>
                <p:cNvSpPr txBox="1">
                  <a:spLocks noChangeArrowheads="1"/>
                </p:cNvSpPr>
                <p:nvPr/>
              </p:nvSpPr>
              <p:spPr bwMode="auto">
                <a:xfrm>
                  <a:off x="1018" y="4054"/>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rPr>
                    <a:t>O</a:t>
                  </a:r>
                </a:p>
              </p:txBody>
            </p:sp>
            <p:sp>
              <p:nvSpPr>
                <p:cNvPr id="28892" name="Text Box 11"/>
                <p:cNvSpPr txBox="1">
                  <a:spLocks noChangeArrowheads="1"/>
                </p:cNvSpPr>
                <p:nvPr/>
              </p:nvSpPr>
              <p:spPr bwMode="auto">
                <a:xfrm>
                  <a:off x="2044" y="403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x</a:t>
                  </a:r>
                </a:p>
              </p:txBody>
            </p:sp>
            <p:graphicFrame>
              <p:nvGraphicFramePr>
                <p:cNvPr id="28679" name="Object 12"/>
                <p:cNvGraphicFramePr>
                  <a:graphicFrameLocks noChangeAspect="1"/>
                </p:cNvGraphicFramePr>
                <p:nvPr/>
              </p:nvGraphicFramePr>
              <p:xfrm>
                <a:off x="-192" y="1584"/>
                <a:ext cx="1056" cy="401"/>
              </p:xfrm>
              <a:graphic>
                <a:graphicData uri="http://schemas.openxmlformats.org/presentationml/2006/ole">
                  <mc:AlternateContent xmlns:mc="http://schemas.openxmlformats.org/markup-compatibility/2006">
                    <mc:Choice xmlns:v="urn:schemas-microsoft-com:vml" Requires="v">
                      <p:oleObj name="Equation" r:id="rId2" imgW="1028520" imgH="393480" progId="Equation.3">
                        <p:embed/>
                      </p:oleObj>
                    </mc:Choice>
                    <mc:Fallback>
                      <p:oleObj name="Equation" r:id="rId2" imgW="1028520" imgH="393480" progId="Equation.3">
                        <p:embed/>
                        <p:pic>
                          <p:nvPicPr>
                            <p:cNvPr id="28679"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584"/>
                              <a:ext cx="1056" cy="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689" name="Group 13"/>
              <p:cNvGrpSpPr>
                <a:grpSpLocks/>
              </p:cNvGrpSpPr>
              <p:nvPr/>
            </p:nvGrpSpPr>
            <p:grpSpPr bwMode="auto">
              <a:xfrm>
                <a:off x="2544" y="585"/>
                <a:ext cx="3054" cy="2148"/>
                <a:chOff x="2418" y="1869"/>
                <a:chExt cx="3054" cy="2148"/>
              </a:xfrm>
            </p:grpSpPr>
            <p:sp>
              <p:nvSpPr>
                <p:cNvPr id="28690" name="Line 14"/>
                <p:cNvSpPr>
                  <a:spLocks noChangeShapeType="1"/>
                </p:cNvSpPr>
                <p:nvPr/>
              </p:nvSpPr>
              <p:spPr bwMode="auto">
                <a:xfrm>
                  <a:off x="2831" y="3795"/>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1" name="Line 15"/>
                <p:cNvSpPr>
                  <a:spLocks noChangeShapeType="1"/>
                </p:cNvSpPr>
                <p:nvPr/>
              </p:nvSpPr>
              <p:spPr bwMode="auto">
                <a:xfrm>
                  <a:off x="2831" y="3283"/>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2" name="Line 16"/>
                <p:cNvSpPr>
                  <a:spLocks noChangeShapeType="1"/>
                </p:cNvSpPr>
                <p:nvPr/>
              </p:nvSpPr>
              <p:spPr bwMode="auto">
                <a:xfrm>
                  <a:off x="2820" y="2782"/>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17"/>
                <p:cNvSpPr>
                  <a:spLocks noChangeShapeType="1"/>
                </p:cNvSpPr>
                <p:nvPr/>
              </p:nvSpPr>
              <p:spPr bwMode="auto">
                <a:xfrm>
                  <a:off x="2831" y="2270"/>
                  <a:ext cx="1917" cy="0"/>
                </a:xfrm>
                <a:prstGeom prst="line">
                  <a:avLst/>
                </a:prstGeom>
                <a:noFill/>
                <a:ln w="952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4" name="Freeform 18"/>
                <p:cNvSpPr>
                  <a:spLocks/>
                </p:cNvSpPr>
                <p:nvPr/>
              </p:nvSpPr>
              <p:spPr bwMode="auto">
                <a:xfrm>
                  <a:off x="3053" y="3488"/>
                  <a:ext cx="1451" cy="273"/>
                </a:xfrm>
                <a:custGeom>
                  <a:avLst/>
                  <a:gdLst>
                    <a:gd name="T0" fmla="*/ 0 w 2620"/>
                    <a:gd name="T1" fmla="*/ 12 h 503"/>
                    <a:gd name="T2" fmla="*/ 24 w 2620"/>
                    <a:gd name="T3" fmla="*/ 8 h 503"/>
                    <a:gd name="T4" fmla="*/ 38 w 2620"/>
                    <a:gd name="T5" fmla="*/ 1 h 503"/>
                    <a:gd name="T6" fmla="*/ 54 w 2620"/>
                    <a:gd name="T7" fmla="*/ 8 h 503"/>
                    <a:gd name="T8" fmla="*/ 75 w 2620"/>
                    <a:gd name="T9" fmla="*/ 12 h 503"/>
                    <a:gd name="T10" fmla="*/ 0 60000 65536"/>
                    <a:gd name="T11" fmla="*/ 0 60000 65536"/>
                    <a:gd name="T12" fmla="*/ 0 60000 65536"/>
                    <a:gd name="T13" fmla="*/ 0 60000 65536"/>
                    <a:gd name="T14" fmla="*/ 0 60000 65536"/>
                    <a:gd name="T15" fmla="*/ 0 w 2620"/>
                    <a:gd name="T16" fmla="*/ 0 h 503"/>
                    <a:gd name="T17" fmla="*/ 2620 w 2620"/>
                    <a:gd name="T18" fmla="*/ 503 h 503"/>
                  </a:gdLst>
                  <a:ahLst/>
                  <a:cxnLst>
                    <a:cxn ang="T10">
                      <a:pos x="T0" y="T1"/>
                    </a:cxn>
                    <a:cxn ang="T11">
                      <a:pos x="T2" y="T3"/>
                    </a:cxn>
                    <a:cxn ang="T12">
                      <a:pos x="T4" y="T5"/>
                    </a:cxn>
                    <a:cxn ang="T13">
                      <a:pos x="T6" y="T7"/>
                    </a:cxn>
                    <a:cxn ang="T14">
                      <a:pos x="T8" y="T9"/>
                    </a:cxn>
                  </a:cxnLst>
                  <a:rect l="T15" t="T16" r="T17" b="T18"/>
                  <a:pathLst>
                    <a:path w="2620" h="503">
                      <a:moveTo>
                        <a:pt x="0" y="503"/>
                      </a:moveTo>
                      <a:cubicBezTo>
                        <a:pt x="137" y="470"/>
                        <a:pt x="600" y="386"/>
                        <a:pt x="820" y="303"/>
                      </a:cubicBezTo>
                      <a:cubicBezTo>
                        <a:pt x="1040" y="220"/>
                        <a:pt x="1143" y="0"/>
                        <a:pt x="1320" y="3"/>
                      </a:cubicBezTo>
                      <a:cubicBezTo>
                        <a:pt x="1497" y="6"/>
                        <a:pt x="1663" y="240"/>
                        <a:pt x="1880" y="323"/>
                      </a:cubicBezTo>
                      <a:cubicBezTo>
                        <a:pt x="2097" y="406"/>
                        <a:pt x="2466" y="466"/>
                        <a:pt x="2620" y="503"/>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5" name="Freeform 19"/>
                <p:cNvSpPr>
                  <a:spLocks/>
                </p:cNvSpPr>
                <p:nvPr/>
              </p:nvSpPr>
              <p:spPr bwMode="auto">
                <a:xfrm>
                  <a:off x="2953" y="3087"/>
                  <a:ext cx="1684" cy="187"/>
                </a:xfrm>
                <a:custGeom>
                  <a:avLst/>
                  <a:gdLst>
                    <a:gd name="T0" fmla="*/ 0 w 3040"/>
                    <a:gd name="T1" fmla="*/ 8 h 343"/>
                    <a:gd name="T2" fmla="*/ 16 w 3040"/>
                    <a:gd name="T3" fmla="*/ 4 h 343"/>
                    <a:gd name="T4" fmla="*/ 24 w 3040"/>
                    <a:gd name="T5" fmla="*/ 1 h 343"/>
                    <a:gd name="T6" fmla="*/ 43 w 3040"/>
                    <a:gd name="T7" fmla="*/ 9 h 343"/>
                    <a:gd name="T8" fmla="*/ 65 w 3040"/>
                    <a:gd name="T9" fmla="*/ 1 h 343"/>
                    <a:gd name="T10" fmla="*/ 74 w 3040"/>
                    <a:gd name="T11" fmla="*/ 5 h 343"/>
                    <a:gd name="T12" fmla="*/ 88 w 3040"/>
                    <a:gd name="T13" fmla="*/ 8 h 343"/>
                    <a:gd name="T14" fmla="*/ 0 60000 65536"/>
                    <a:gd name="T15" fmla="*/ 0 60000 65536"/>
                    <a:gd name="T16" fmla="*/ 0 60000 65536"/>
                    <a:gd name="T17" fmla="*/ 0 60000 65536"/>
                    <a:gd name="T18" fmla="*/ 0 60000 65536"/>
                    <a:gd name="T19" fmla="*/ 0 60000 65536"/>
                    <a:gd name="T20" fmla="*/ 0 60000 65536"/>
                    <a:gd name="T21" fmla="*/ 0 w 3040"/>
                    <a:gd name="T22" fmla="*/ 0 h 343"/>
                    <a:gd name="T23" fmla="*/ 3040 w 3040"/>
                    <a:gd name="T24" fmla="*/ 343 h 3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40" h="343">
                      <a:moveTo>
                        <a:pt x="0" y="300"/>
                      </a:moveTo>
                      <a:cubicBezTo>
                        <a:pt x="90" y="277"/>
                        <a:pt x="400" y="203"/>
                        <a:pt x="540" y="160"/>
                      </a:cubicBezTo>
                      <a:cubicBezTo>
                        <a:pt x="680" y="117"/>
                        <a:pt x="680" y="10"/>
                        <a:pt x="840" y="40"/>
                      </a:cubicBezTo>
                      <a:cubicBezTo>
                        <a:pt x="1000" y="70"/>
                        <a:pt x="1263" y="343"/>
                        <a:pt x="1500" y="340"/>
                      </a:cubicBezTo>
                      <a:cubicBezTo>
                        <a:pt x="1737" y="337"/>
                        <a:pt x="2083" y="40"/>
                        <a:pt x="2260" y="20"/>
                      </a:cubicBezTo>
                      <a:cubicBezTo>
                        <a:pt x="2437" y="0"/>
                        <a:pt x="2430" y="177"/>
                        <a:pt x="2560" y="220"/>
                      </a:cubicBezTo>
                      <a:cubicBezTo>
                        <a:pt x="2690" y="263"/>
                        <a:pt x="2940" y="268"/>
                        <a:pt x="3040" y="280"/>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6" name="Freeform 20"/>
                <p:cNvSpPr>
                  <a:spLocks/>
                </p:cNvSpPr>
                <p:nvPr/>
              </p:nvSpPr>
              <p:spPr bwMode="auto">
                <a:xfrm>
                  <a:off x="2864" y="2640"/>
                  <a:ext cx="1862" cy="147"/>
                </a:xfrm>
                <a:custGeom>
                  <a:avLst/>
                  <a:gdLst>
                    <a:gd name="T0" fmla="*/ 0 w 3360"/>
                    <a:gd name="T1" fmla="*/ 5 h 270"/>
                    <a:gd name="T2" fmla="*/ 6 w 3360"/>
                    <a:gd name="T3" fmla="*/ 4 h 270"/>
                    <a:gd name="T4" fmla="*/ 18 w 3360"/>
                    <a:gd name="T5" fmla="*/ 1 h 270"/>
                    <a:gd name="T6" fmla="*/ 32 w 3360"/>
                    <a:gd name="T7" fmla="*/ 7 h 270"/>
                    <a:gd name="T8" fmla="*/ 48 w 3360"/>
                    <a:gd name="T9" fmla="*/ 2 h 270"/>
                    <a:gd name="T10" fmla="*/ 64 w 3360"/>
                    <a:gd name="T11" fmla="*/ 7 h 270"/>
                    <a:gd name="T12" fmla="*/ 83 w 3360"/>
                    <a:gd name="T13" fmla="*/ 1 h 270"/>
                    <a:gd name="T14" fmla="*/ 90 w 3360"/>
                    <a:gd name="T15" fmla="*/ 4 h 270"/>
                    <a:gd name="T16" fmla="*/ 98 w 3360"/>
                    <a:gd name="T17" fmla="*/ 5 h 27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60"/>
                    <a:gd name="T28" fmla="*/ 0 h 270"/>
                    <a:gd name="T29" fmla="*/ 3360 w 3360"/>
                    <a:gd name="T30" fmla="*/ 270 h 27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60" h="270">
                      <a:moveTo>
                        <a:pt x="0" y="200"/>
                      </a:moveTo>
                      <a:cubicBezTo>
                        <a:pt x="33" y="190"/>
                        <a:pt x="100" y="170"/>
                        <a:pt x="200" y="140"/>
                      </a:cubicBezTo>
                      <a:cubicBezTo>
                        <a:pt x="300" y="110"/>
                        <a:pt x="450" y="0"/>
                        <a:pt x="600" y="20"/>
                      </a:cubicBezTo>
                      <a:cubicBezTo>
                        <a:pt x="750" y="40"/>
                        <a:pt x="927" y="250"/>
                        <a:pt x="1100" y="260"/>
                      </a:cubicBezTo>
                      <a:cubicBezTo>
                        <a:pt x="1273" y="270"/>
                        <a:pt x="1457" y="80"/>
                        <a:pt x="1640" y="80"/>
                      </a:cubicBezTo>
                      <a:cubicBezTo>
                        <a:pt x="1823" y="80"/>
                        <a:pt x="2000" y="270"/>
                        <a:pt x="2200" y="260"/>
                      </a:cubicBezTo>
                      <a:cubicBezTo>
                        <a:pt x="2400" y="250"/>
                        <a:pt x="2687" y="40"/>
                        <a:pt x="2840" y="20"/>
                      </a:cubicBezTo>
                      <a:cubicBezTo>
                        <a:pt x="2993" y="0"/>
                        <a:pt x="3033" y="110"/>
                        <a:pt x="3120" y="140"/>
                      </a:cubicBezTo>
                      <a:cubicBezTo>
                        <a:pt x="3207" y="170"/>
                        <a:pt x="3310" y="188"/>
                        <a:pt x="3360" y="200"/>
                      </a:cubicBezTo>
                    </a:path>
                  </a:pathLst>
                </a:custGeom>
                <a:solidFill>
                  <a:srgbClr val="E1E1FF"/>
                </a:solidFill>
                <a:ln w="19050">
                  <a:solidFill>
                    <a:schemeClr val="accent1"/>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697" name="Freeform 21"/>
                <p:cNvSpPr>
                  <a:spLocks/>
                </p:cNvSpPr>
                <p:nvPr/>
              </p:nvSpPr>
              <p:spPr bwMode="auto">
                <a:xfrm>
                  <a:off x="2842" y="2095"/>
                  <a:ext cx="1940" cy="185"/>
                </a:xfrm>
                <a:custGeom>
                  <a:avLst/>
                  <a:gdLst>
                    <a:gd name="T0" fmla="*/ 0 w 3500"/>
                    <a:gd name="T1" fmla="*/ 7 h 340"/>
                    <a:gd name="T2" fmla="*/ 6 w 3500"/>
                    <a:gd name="T3" fmla="*/ 5 h 340"/>
                    <a:gd name="T4" fmla="*/ 12 w 3500"/>
                    <a:gd name="T5" fmla="*/ 1 h 340"/>
                    <a:gd name="T6" fmla="*/ 24 w 3500"/>
                    <a:gd name="T7" fmla="*/ 8 h 340"/>
                    <a:gd name="T8" fmla="*/ 35 w 3500"/>
                    <a:gd name="T9" fmla="*/ 4 h 340"/>
                    <a:gd name="T10" fmla="*/ 49 w 3500"/>
                    <a:gd name="T11" fmla="*/ 8 h 340"/>
                    <a:gd name="T12" fmla="*/ 65 w 3500"/>
                    <a:gd name="T13" fmla="*/ 4 h 340"/>
                    <a:gd name="T14" fmla="*/ 76 w 3500"/>
                    <a:gd name="T15" fmla="*/ 8 h 340"/>
                    <a:gd name="T16" fmla="*/ 90 w 3500"/>
                    <a:gd name="T17" fmla="*/ 1 h 340"/>
                    <a:gd name="T18" fmla="*/ 96 w 3500"/>
                    <a:gd name="T19" fmla="*/ 5 h 340"/>
                    <a:gd name="T20" fmla="*/ 101 w 3500"/>
                    <a:gd name="T21" fmla="*/ 7 h 3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00"/>
                    <a:gd name="T34" fmla="*/ 0 h 340"/>
                    <a:gd name="T35" fmla="*/ 3500 w 3500"/>
                    <a:gd name="T36" fmla="*/ 340 h 3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00" h="340">
                      <a:moveTo>
                        <a:pt x="0" y="260"/>
                      </a:moveTo>
                      <a:cubicBezTo>
                        <a:pt x="33" y="250"/>
                        <a:pt x="130" y="240"/>
                        <a:pt x="200" y="200"/>
                      </a:cubicBezTo>
                      <a:cubicBezTo>
                        <a:pt x="270" y="160"/>
                        <a:pt x="317" y="0"/>
                        <a:pt x="420" y="20"/>
                      </a:cubicBezTo>
                      <a:cubicBezTo>
                        <a:pt x="523" y="40"/>
                        <a:pt x="687" y="300"/>
                        <a:pt x="820" y="320"/>
                      </a:cubicBezTo>
                      <a:cubicBezTo>
                        <a:pt x="953" y="340"/>
                        <a:pt x="1073" y="140"/>
                        <a:pt x="1220" y="140"/>
                      </a:cubicBezTo>
                      <a:cubicBezTo>
                        <a:pt x="1367" y="140"/>
                        <a:pt x="1530" y="320"/>
                        <a:pt x="1700" y="320"/>
                      </a:cubicBezTo>
                      <a:cubicBezTo>
                        <a:pt x="1870" y="320"/>
                        <a:pt x="2083" y="140"/>
                        <a:pt x="2240" y="140"/>
                      </a:cubicBezTo>
                      <a:cubicBezTo>
                        <a:pt x="2397" y="140"/>
                        <a:pt x="2497" y="337"/>
                        <a:pt x="2640" y="320"/>
                      </a:cubicBezTo>
                      <a:cubicBezTo>
                        <a:pt x="2783" y="303"/>
                        <a:pt x="2987" y="63"/>
                        <a:pt x="3100" y="40"/>
                      </a:cubicBezTo>
                      <a:cubicBezTo>
                        <a:pt x="3213" y="17"/>
                        <a:pt x="3253" y="143"/>
                        <a:pt x="3320" y="180"/>
                      </a:cubicBezTo>
                      <a:cubicBezTo>
                        <a:pt x="3387" y="217"/>
                        <a:pt x="3462" y="243"/>
                        <a:pt x="3500" y="260"/>
                      </a:cubicBezTo>
                    </a:path>
                  </a:pathLst>
                </a:custGeom>
                <a:solidFill>
                  <a:srgbClr val="E1E1FF"/>
                </a:solidFill>
                <a:ln w="19050">
                  <a:solidFill>
                    <a:srgbClr val="00CC66"/>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8698" name="Group 22"/>
                <p:cNvGrpSpPr>
                  <a:grpSpLocks/>
                </p:cNvGrpSpPr>
                <p:nvPr/>
              </p:nvGrpSpPr>
              <p:grpSpPr bwMode="auto">
                <a:xfrm>
                  <a:off x="3585" y="3635"/>
                  <a:ext cx="407" cy="19"/>
                  <a:chOff x="6860" y="10706"/>
                  <a:chExt cx="734" cy="34"/>
                </a:xfrm>
              </p:grpSpPr>
              <p:sp>
                <p:nvSpPr>
                  <p:cNvPr id="28880" name="Oval 23"/>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1" name="Oval 24"/>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2" name="Oval 25"/>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3" name="Oval 26"/>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4" name="Oval 27"/>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5" name="Oval 28"/>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6" name="Oval 29"/>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87" name="Oval 30"/>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699" name="Group 31"/>
                <p:cNvGrpSpPr>
                  <a:grpSpLocks/>
                </p:cNvGrpSpPr>
                <p:nvPr/>
              </p:nvGrpSpPr>
              <p:grpSpPr bwMode="auto">
                <a:xfrm>
                  <a:off x="3175" y="3744"/>
                  <a:ext cx="407" cy="19"/>
                  <a:chOff x="6860" y="10706"/>
                  <a:chExt cx="734" cy="34"/>
                </a:xfrm>
              </p:grpSpPr>
              <p:sp>
                <p:nvSpPr>
                  <p:cNvPr id="28872" name="Oval 32"/>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3" name="Oval 33"/>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4" name="Oval 34"/>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5" name="Oval 35"/>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6" name="Oval 36"/>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7" name="Oval 37"/>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8" name="Oval 38"/>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9" name="Oval 39"/>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0" name="Group 40"/>
                <p:cNvGrpSpPr>
                  <a:grpSpLocks/>
                </p:cNvGrpSpPr>
                <p:nvPr/>
              </p:nvGrpSpPr>
              <p:grpSpPr bwMode="auto">
                <a:xfrm>
                  <a:off x="3939" y="3744"/>
                  <a:ext cx="408" cy="19"/>
                  <a:chOff x="6860" y="10706"/>
                  <a:chExt cx="734" cy="34"/>
                </a:xfrm>
              </p:grpSpPr>
              <p:sp>
                <p:nvSpPr>
                  <p:cNvPr id="28864" name="Oval 41"/>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5" name="Oval 42"/>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6" name="Oval 43"/>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7" name="Oval 44"/>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8" name="Oval 45"/>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9" name="Oval 46"/>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0" name="Oval 47"/>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71" name="Oval 48"/>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1" name="Group 49"/>
                <p:cNvGrpSpPr>
                  <a:grpSpLocks/>
                </p:cNvGrpSpPr>
                <p:nvPr/>
              </p:nvGrpSpPr>
              <p:grpSpPr bwMode="auto">
                <a:xfrm>
                  <a:off x="3574" y="3689"/>
                  <a:ext cx="407" cy="19"/>
                  <a:chOff x="6860" y="10706"/>
                  <a:chExt cx="734" cy="34"/>
                </a:xfrm>
              </p:grpSpPr>
              <p:sp>
                <p:nvSpPr>
                  <p:cNvPr id="28856" name="Oval 50"/>
                  <p:cNvSpPr>
                    <a:spLocks noChangeArrowheads="1"/>
                  </p:cNvSpPr>
                  <p:nvPr/>
                </p:nvSpPr>
                <p:spPr bwMode="auto">
                  <a:xfrm>
                    <a:off x="68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7" name="Oval 51"/>
                  <p:cNvSpPr>
                    <a:spLocks noChangeArrowheads="1"/>
                  </p:cNvSpPr>
                  <p:nvPr/>
                </p:nvSpPr>
                <p:spPr bwMode="auto">
                  <a:xfrm>
                    <a:off x="70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8" name="Oval 52"/>
                  <p:cNvSpPr>
                    <a:spLocks noChangeArrowheads="1"/>
                  </p:cNvSpPr>
                  <p:nvPr/>
                </p:nvSpPr>
                <p:spPr bwMode="auto">
                  <a:xfrm>
                    <a:off x="71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9" name="Oval 53"/>
                  <p:cNvSpPr>
                    <a:spLocks noChangeArrowheads="1"/>
                  </p:cNvSpPr>
                  <p:nvPr/>
                </p:nvSpPr>
                <p:spPr bwMode="auto">
                  <a:xfrm>
                    <a:off x="69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0" name="Oval 54"/>
                  <p:cNvSpPr>
                    <a:spLocks noChangeArrowheads="1"/>
                  </p:cNvSpPr>
                  <p:nvPr/>
                </p:nvSpPr>
                <p:spPr bwMode="auto">
                  <a:xfrm>
                    <a:off x="72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1" name="Oval 55"/>
                  <p:cNvSpPr>
                    <a:spLocks noChangeArrowheads="1"/>
                  </p:cNvSpPr>
                  <p:nvPr/>
                </p:nvSpPr>
                <p:spPr bwMode="auto">
                  <a:xfrm>
                    <a:off x="74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2" name="Oval 56"/>
                  <p:cNvSpPr>
                    <a:spLocks noChangeArrowheads="1"/>
                  </p:cNvSpPr>
                  <p:nvPr/>
                </p:nvSpPr>
                <p:spPr bwMode="auto">
                  <a:xfrm>
                    <a:off x="75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63" name="Oval 57"/>
                  <p:cNvSpPr>
                    <a:spLocks noChangeArrowheads="1"/>
                  </p:cNvSpPr>
                  <p:nvPr/>
                </p:nvSpPr>
                <p:spPr bwMode="auto">
                  <a:xfrm>
                    <a:off x="7360" y="1070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2" name="Group 58"/>
                <p:cNvGrpSpPr>
                  <a:grpSpLocks/>
                </p:cNvGrpSpPr>
                <p:nvPr/>
              </p:nvGrpSpPr>
              <p:grpSpPr bwMode="auto">
                <a:xfrm>
                  <a:off x="4527" y="2163"/>
                  <a:ext cx="74" cy="19"/>
                  <a:chOff x="6800" y="10566"/>
                  <a:chExt cx="134" cy="34"/>
                </a:xfrm>
              </p:grpSpPr>
              <p:sp>
                <p:nvSpPr>
                  <p:cNvPr id="28854" name="Oval 59"/>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5" name="Oval 60"/>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3" name="Group 61"/>
                <p:cNvGrpSpPr>
                  <a:grpSpLocks/>
                </p:cNvGrpSpPr>
                <p:nvPr/>
              </p:nvGrpSpPr>
              <p:grpSpPr bwMode="auto">
                <a:xfrm>
                  <a:off x="3673" y="3580"/>
                  <a:ext cx="186" cy="19"/>
                  <a:chOff x="6800" y="10566"/>
                  <a:chExt cx="334" cy="34"/>
                </a:xfrm>
              </p:grpSpPr>
              <p:sp>
                <p:nvSpPr>
                  <p:cNvPr id="28850" name="Oval 62"/>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1" name="Oval 63"/>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2" name="Oval 64"/>
                  <p:cNvSpPr>
                    <a:spLocks noChangeArrowheads="1"/>
                  </p:cNvSpPr>
                  <p:nvPr/>
                </p:nvSpPr>
                <p:spPr bwMode="auto">
                  <a:xfrm>
                    <a:off x="71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53" name="Oval 65"/>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4" name="Group 66"/>
                <p:cNvGrpSpPr>
                  <a:grpSpLocks/>
                </p:cNvGrpSpPr>
                <p:nvPr/>
              </p:nvGrpSpPr>
              <p:grpSpPr bwMode="auto">
                <a:xfrm>
                  <a:off x="3629" y="3744"/>
                  <a:ext cx="186" cy="19"/>
                  <a:chOff x="6800" y="10566"/>
                  <a:chExt cx="334" cy="34"/>
                </a:xfrm>
              </p:grpSpPr>
              <p:sp>
                <p:nvSpPr>
                  <p:cNvPr id="28846" name="Oval 67"/>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7" name="Oval 68"/>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8" name="Oval 69"/>
                  <p:cNvSpPr>
                    <a:spLocks noChangeArrowheads="1"/>
                  </p:cNvSpPr>
                  <p:nvPr/>
                </p:nvSpPr>
                <p:spPr bwMode="auto">
                  <a:xfrm>
                    <a:off x="71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9" name="Oval 70"/>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5" name="Group 71"/>
                <p:cNvGrpSpPr>
                  <a:grpSpLocks/>
                </p:cNvGrpSpPr>
                <p:nvPr/>
              </p:nvGrpSpPr>
              <p:grpSpPr bwMode="auto">
                <a:xfrm>
                  <a:off x="3396" y="3689"/>
                  <a:ext cx="131" cy="19"/>
                  <a:chOff x="6800" y="10566"/>
                  <a:chExt cx="234" cy="34"/>
                </a:xfrm>
              </p:grpSpPr>
              <p:sp>
                <p:nvSpPr>
                  <p:cNvPr id="28843" name="Oval 72"/>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4" name="Oval 73"/>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5" name="Oval 74"/>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6" name="Group 75"/>
                <p:cNvGrpSpPr>
                  <a:grpSpLocks/>
                </p:cNvGrpSpPr>
                <p:nvPr/>
              </p:nvGrpSpPr>
              <p:grpSpPr bwMode="auto">
                <a:xfrm>
                  <a:off x="4017" y="3689"/>
                  <a:ext cx="130" cy="19"/>
                  <a:chOff x="6800" y="10566"/>
                  <a:chExt cx="234" cy="34"/>
                </a:xfrm>
              </p:grpSpPr>
              <p:sp>
                <p:nvSpPr>
                  <p:cNvPr id="28840" name="Oval 76"/>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1" name="Oval 77"/>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42" name="Oval 78"/>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07" name="Group 79"/>
                <p:cNvGrpSpPr>
                  <a:grpSpLocks/>
                </p:cNvGrpSpPr>
                <p:nvPr/>
              </p:nvGrpSpPr>
              <p:grpSpPr bwMode="auto">
                <a:xfrm>
                  <a:off x="3718" y="3537"/>
                  <a:ext cx="130" cy="19"/>
                  <a:chOff x="6800" y="10566"/>
                  <a:chExt cx="234" cy="34"/>
                </a:xfrm>
              </p:grpSpPr>
              <p:sp>
                <p:nvSpPr>
                  <p:cNvPr id="28837" name="Oval 8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8" name="Oval 81"/>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9" name="Oval 82"/>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708" name="Oval 83"/>
                <p:cNvSpPr>
                  <a:spLocks noChangeArrowheads="1"/>
                </p:cNvSpPr>
                <p:nvPr/>
              </p:nvSpPr>
              <p:spPr bwMode="auto">
                <a:xfrm>
                  <a:off x="3529" y="3635"/>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09" name="Oval 84"/>
                <p:cNvSpPr>
                  <a:spLocks noChangeArrowheads="1"/>
                </p:cNvSpPr>
                <p:nvPr/>
              </p:nvSpPr>
              <p:spPr bwMode="auto">
                <a:xfrm>
                  <a:off x="3851" y="37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0" name="Oval 85"/>
                <p:cNvSpPr>
                  <a:spLocks noChangeArrowheads="1"/>
                </p:cNvSpPr>
                <p:nvPr/>
              </p:nvSpPr>
              <p:spPr bwMode="auto">
                <a:xfrm>
                  <a:off x="3895" y="37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1" name="Oval 86"/>
                <p:cNvSpPr>
                  <a:spLocks noChangeArrowheads="1"/>
                </p:cNvSpPr>
                <p:nvPr/>
              </p:nvSpPr>
              <p:spPr bwMode="auto">
                <a:xfrm>
                  <a:off x="3895" y="3580"/>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2" name="Oval 87"/>
                <p:cNvSpPr>
                  <a:spLocks noChangeArrowheads="1"/>
                </p:cNvSpPr>
                <p:nvPr/>
              </p:nvSpPr>
              <p:spPr bwMode="auto">
                <a:xfrm>
                  <a:off x="4394" y="3755"/>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3" name="Oval 88"/>
                <p:cNvSpPr>
                  <a:spLocks noChangeArrowheads="1"/>
                </p:cNvSpPr>
                <p:nvPr/>
              </p:nvSpPr>
              <p:spPr bwMode="auto">
                <a:xfrm>
                  <a:off x="3075" y="3242"/>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4" name="Oval 89"/>
                <p:cNvSpPr>
                  <a:spLocks noChangeArrowheads="1"/>
                </p:cNvSpPr>
                <p:nvPr/>
              </p:nvSpPr>
              <p:spPr bwMode="auto">
                <a:xfrm>
                  <a:off x="3153"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5" name="Oval 90"/>
                <p:cNvSpPr>
                  <a:spLocks noChangeArrowheads="1"/>
                </p:cNvSpPr>
                <p:nvPr/>
              </p:nvSpPr>
              <p:spPr bwMode="auto">
                <a:xfrm>
                  <a:off x="3252"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6" name="Oval 91"/>
                <p:cNvSpPr>
                  <a:spLocks noChangeArrowheads="1"/>
                </p:cNvSpPr>
                <p:nvPr/>
              </p:nvSpPr>
              <p:spPr bwMode="auto">
                <a:xfrm>
                  <a:off x="3319"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7" name="Oval 92"/>
                <p:cNvSpPr>
                  <a:spLocks noChangeArrowheads="1"/>
                </p:cNvSpPr>
                <p:nvPr/>
              </p:nvSpPr>
              <p:spPr bwMode="auto">
                <a:xfrm>
                  <a:off x="3396"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8" name="Oval 93"/>
                <p:cNvSpPr>
                  <a:spLocks noChangeArrowheads="1"/>
                </p:cNvSpPr>
                <p:nvPr/>
              </p:nvSpPr>
              <p:spPr bwMode="auto">
                <a:xfrm>
                  <a:off x="3463"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19" name="Oval 94"/>
                <p:cNvSpPr>
                  <a:spLocks noChangeArrowheads="1"/>
                </p:cNvSpPr>
                <p:nvPr/>
              </p:nvSpPr>
              <p:spPr bwMode="auto">
                <a:xfrm>
                  <a:off x="3518"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0" name="Oval 95"/>
                <p:cNvSpPr>
                  <a:spLocks noChangeArrowheads="1"/>
                </p:cNvSpPr>
                <p:nvPr/>
              </p:nvSpPr>
              <p:spPr bwMode="auto">
                <a:xfrm>
                  <a:off x="357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1" name="Oval 96"/>
                <p:cNvSpPr>
                  <a:spLocks noChangeArrowheads="1"/>
                </p:cNvSpPr>
                <p:nvPr/>
              </p:nvSpPr>
              <p:spPr bwMode="auto">
                <a:xfrm>
                  <a:off x="3640"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2" name="Oval 97"/>
                <p:cNvSpPr>
                  <a:spLocks noChangeArrowheads="1"/>
                </p:cNvSpPr>
                <p:nvPr/>
              </p:nvSpPr>
              <p:spPr bwMode="auto">
                <a:xfrm>
                  <a:off x="3252"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3" name="Oval 98"/>
                <p:cNvSpPr>
                  <a:spLocks noChangeArrowheads="1"/>
                </p:cNvSpPr>
                <p:nvPr/>
              </p:nvSpPr>
              <p:spPr bwMode="auto">
                <a:xfrm>
                  <a:off x="3319" y="318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4" name="Oval 99"/>
                <p:cNvSpPr>
                  <a:spLocks noChangeArrowheads="1"/>
                </p:cNvSpPr>
                <p:nvPr/>
              </p:nvSpPr>
              <p:spPr bwMode="auto">
                <a:xfrm>
                  <a:off x="3385"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5" name="Oval 100"/>
                <p:cNvSpPr>
                  <a:spLocks noChangeArrowheads="1"/>
                </p:cNvSpPr>
                <p:nvPr/>
              </p:nvSpPr>
              <p:spPr bwMode="auto">
                <a:xfrm>
                  <a:off x="3452" y="318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6" name="Oval 101"/>
                <p:cNvSpPr>
                  <a:spLocks noChangeArrowheads="1"/>
                </p:cNvSpPr>
                <p:nvPr/>
              </p:nvSpPr>
              <p:spPr bwMode="auto">
                <a:xfrm>
                  <a:off x="3518" y="318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7" name="Oval 102"/>
                <p:cNvSpPr>
                  <a:spLocks noChangeArrowheads="1"/>
                </p:cNvSpPr>
                <p:nvPr/>
              </p:nvSpPr>
              <p:spPr bwMode="auto">
                <a:xfrm>
                  <a:off x="3441" y="31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8" name="Oval 103"/>
                <p:cNvSpPr>
                  <a:spLocks noChangeArrowheads="1"/>
                </p:cNvSpPr>
                <p:nvPr/>
              </p:nvSpPr>
              <p:spPr bwMode="auto">
                <a:xfrm>
                  <a:off x="3385" y="3144"/>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29" name="Oval 104"/>
                <p:cNvSpPr>
                  <a:spLocks noChangeArrowheads="1"/>
                </p:cNvSpPr>
                <p:nvPr/>
              </p:nvSpPr>
              <p:spPr bwMode="auto">
                <a:xfrm>
                  <a:off x="3330" y="314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0" name="Oval 105"/>
                <p:cNvSpPr>
                  <a:spLocks noChangeArrowheads="1"/>
                </p:cNvSpPr>
                <p:nvPr/>
              </p:nvSpPr>
              <p:spPr bwMode="auto">
                <a:xfrm>
                  <a:off x="3928"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1" name="Oval 106"/>
                <p:cNvSpPr>
                  <a:spLocks noChangeArrowheads="1"/>
                </p:cNvSpPr>
                <p:nvPr/>
              </p:nvSpPr>
              <p:spPr bwMode="auto">
                <a:xfrm>
                  <a:off x="398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2" name="Oval 107"/>
                <p:cNvSpPr>
                  <a:spLocks noChangeArrowheads="1"/>
                </p:cNvSpPr>
                <p:nvPr/>
              </p:nvSpPr>
              <p:spPr bwMode="auto">
                <a:xfrm>
                  <a:off x="4061"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3" name="Oval 108"/>
                <p:cNvSpPr>
                  <a:spLocks noChangeArrowheads="1"/>
                </p:cNvSpPr>
                <p:nvPr/>
              </p:nvSpPr>
              <p:spPr bwMode="auto">
                <a:xfrm>
                  <a:off x="4128"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4" name="Oval 109"/>
                <p:cNvSpPr>
                  <a:spLocks noChangeArrowheads="1"/>
                </p:cNvSpPr>
                <p:nvPr/>
              </p:nvSpPr>
              <p:spPr bwMode="auto">
                <a:xfrm>
                  <a:off x="4216"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5" name="Oval 110"/>
                <p:cNvSpPr>
                  <a:spLocks noChangeArrowheads="1"/>
                </p:cNvSpPr>
                <p:nvPr/>
              </p:nvSpPr>
              <p:spPr bwMode="auto">
                <a:xfrm>
                  <a:off x="4294"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6" name="Oval 111"/>
                <p:cNvSpPr>
                  <a:spLocks noChangeArrowheads="1"/>
                </p:cNvSpPr>
                <p:nvPr/>
              </p:nvSpPr>
              <p:spPr bwMode="auto">
                <a:xfrm>
                  <a:off x="4360" y="3231"/>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7" name="Oval 112"/>
                <p:cNvSpPr>
                  <a:spLocks noChangeArrowheads="1"/>
                </p:cNvSpPr>
                <p:nvPr/>
              </p:nvSpPr>
              <p:spPr bwMode="auto">
                <a:xfrm>
                  <a:off x="4427" y="3231"/>
                  <a:ext cx="19"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8" name="Oval 113"/>
                <p:cNvSpPr>
                  <a:spLocks noChangeArrowheads="1"/>
                </p:cNvSpPr>
                <p:nvPr/>
              </p:nvSpPr>
              <p:spPr bwMode="auto">
                <a:xfrm>
                  <a:off x="4482" y="3242"/>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39" name="Oval 114"/>
                <p:cNvSpPr>
                  <a:spLocks noChangeArrowheads="1"/>
                </p:cNvSpPr>
                <p:nvPr/>
              </p:nvSpPr>
              <p:spPr bwMode="auto">
                <a:xfrm>
                  <a:off x="4560" y="3242"/>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0" name="Oval 115"/>
                <p:cNvSpPr>
                  <a:spLocks noChangeArrowheads="1"/>
                </p:cNvSpPr>
                <p:nvPr/>
              </p:nvSpPr>
              <p:spPr bwMode="auto">
                <a:xfrm>
                  <a:off x="4039"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1" name="Oval 116"/>
                <p:cNvSpPr>
                  <a:spLocks noChangeArrowheads="1"/>
                </p:cNvSpPr>
                <p:nvPr/>
              </p:nvSpPr>
              <p:spPr bwMode="auto">
                <a:xfrm>
                  <a:off x="4094" y="317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2" name="Oval 117"/>
                <p:cNvSpPr>
                  <a:spLocks noChangeArrowheads="1"/>
                </p:cNvSpPr>
                <p:nvPr/>
              </p:nvSpPr>
              <p:spPr bwMode="auto">
                <a:xfrm>
                  <a:off x="4161"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3" name="Oval 118"/>
                <p:cNvSpPr>
                  <a:spLocks noChangeArrowheads="1"/>
                </p:cNvSpPr>
                <p:nvPr/>
              </p:nvSpPr>
              <p:spPr bwMode="auto">
                <a:xfrm>
                  <a:off x="4227" y="317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4" name="Oval 119"/>
                <p:cNvSpPr>
                  <a:spLocks noChangeArrowheads="1"/>
                </p:cNvSpPr>
                <p:nvPr/>
              </p:nvSpPr>
              <p:spPr bwMode="auto">
                <a:xfrm>
                  <a:off x="4283" y="3177"/>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5" name="Oval 120"/>
                <p:cNvSpPr>
                  <a:spLocks noChangeArrowheads="1"/>
                </p:cNvSpPr>
                <p:nvPr/>
              </p:nvSpPr>
              <p:spPr bwMode="auto">
                <a:xfrm>
                  <a:off x="4117" y="3133"/>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6" name="Oval 121"/>
                <p:cNvSpPr>
                  <a:spLocks noChangeArrowheads="1"/>
                </p:cNvSpPr>
                <p:nvPr/>
              </p:nvSpPr>
              <p:spPr bwMode="auto">
                <a:xfrm>
                  <a:off x="4183" y="3122"/>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47" name="Oval 122"/>
                <p:cNvSpPr>
                  <a:spLocks noChangeArrowheads="1"/>
                </p:cNvSpPr>
                <p:nvPr/>
              </p:nvSpPr>
              <p:spPr bwMode="auto">
                <a:xfrm>
                  <a:off x="4227" y="3122"/>
                  <a:ext cx="20" cy="20"/>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8748" name="Group 123"/>
                <p:cNvGrpSpPr>
                  <a:grpSpLocks/>
                </p:cNvGrpSpPr>
                <p:nvPr/>
              </p:nvGrpSpPr>
              <p:grpSpPr bwMode="auto">
                <a:xfrm>
                  <a:off x="2975" y="2741"/>
                  <a:ext cx="130" cy="19"/>
                  <a:chOff x="6800" y="10566"/>
                  <a:chExt cx="234" cy="34"/>
                </a:xfrm>
              </p:grpSpPr>
              <p:sp>
                <p:nvSpPr>
                  <p:cNvPr id="28834" name="Oval 124"/>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5" name="Oval 125"/>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6" name="Oval 126"/>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49" name="Group 127"/>
                <p:cNvGrpSpPr>
                  <a:grpSpLocks/>
                </p:cNvGrpSpPr>
                <p:nvPr/>
              </p:nvGrpSpPr>
              <p:grpSpPr bwMode="auto">
                <a:xfrm>
                  <a:off x="3208" y="2741"/>
                  <a:ext cx="130" cy="19"/>
                  <a:chOff x="6800" y="10566"/>
                  <a:chExt cx="234" cy="34"/>
                </a:xfrm>
              </p:grpSpPr>
              <p:sp>
                <p:nvSpPr>
                  <p:cNvPr id="28831" name="Oval 128"/>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2" name="Oval 129"/>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3" name="Oval 130"/>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50" name="Group 131"/>
                <p:cNvGrpSpPr>
                  <a:grpSpLocks/>
                </p:cNvGrpSpPr>
                <p:nvPr/>
              </p:nvGrpSpPr>
              <p:grpSpPr bwMode="auto">
                <a:xfrm>
                  <a:off x="3629" y="2741"/>
                  <a:ext cx="130" cy="19"/>
                  <a:chOff x="6800" y="10566"/>
                  <a:chExt cx="234" cy="34"/>
                </a:xfrm>
              </p:grpSpPr>
              <p:sp>
                <p:nvSpPr>
                  <p:cNvPr id="28828" name="Oval 132"/>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9" name="Oval 133"/>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30" name="Oval 134"/>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51" name="Group 135"/>
                <p:cNvGrpSpPr>
                  <a:grpSpLocks/>
                </p:cNvGrpSpPr>
                <p:nvPr/>
              </p:nvGrpSpPr>
              <p:grpSpPr bwMode="auto">
                <a:xfrm>
                  <a:off x="3795" y="2741"/>
                  <a:ext cx="130" cy="19"/>
                  <a:chOff x="6800" y="10566"/>
                  <a:chExt cx="234" cy="34"/>
                </a:xfrm>
              </p:grpSpPr>
              <p:sp>
                <p:nvSpPr>
                  <p:cNvPr id="28825" name="Oval 136"/>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6" name="Oval 137"/>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7" name="Oval 138"/>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52" name="Group 139"/>
                <p:cNvGrpSpPr>
                  <a:grpSpLocks/>
                </p:cNvGrpSpPr>
                <p:nvPr/>
              </p:nvGrpSpPr>
              <p:grpSpPr bwMode="auto">
                <a:xfrm>
                  <a:off x="4272" y="2741"/>
                  <a:ext cx="130" cy="19"/>
                  <a:chOff x="6800" y="10566"/>
                  <a:chExt cx="234" cy="34"/>
                </a:xfrm>
              </p:grpSpPr>
              <p:sp>
                <p:nvSpPr>
                  <p:cNvPr id="28822" name="Oval 14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3" name="Oval 141"/>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4" name="Oval 142"/>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53" name="Group 143"/>
                <p:cNvGrpSpPr>
                  <a:grpSpLocks/>
                </p:cNvGrpSpPr>
                <p:nvPr/>
              </p:nvGrpSpPr>
              <p:grpSpPr bwMode="auto">
                <a:xfrm>
                  <a:off x="4482" y="2741"/>
                  <a:ext cx="131" cy="19"/>
                  <a:chOff x="6800" y="10566"/>
                  <a:chExt cx="234" cy="34"/>
                </a:xfrm>
              </p:grpSpPr>
              <p:sp>
                <p:nvSpPr>
                  <p:cNvPr id="28819" name="Oval 144"/>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0" name="Oval 145"/>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21" name="Oval 146"/>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754" name="Oval 147"/>
                <p:cNvSpPr>
                  <a:spLocks noChangeArrowheads="1"/>
                </p:cNvSpPr>
                <p:nvPr/>
              </p:nvSpPr>
              <p:spPr bwMode="auto">
                <a:xfrm>
                  <a:off x="3141" y="2741"/>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5" name="Oval 148"/>
                <p:cNvSpPr>
                  <a:spLocks noChangeArrowheads="1"/>
                </p:cNvSpPr>
                <p:nvPr/>
              </p:nvSpPr>
              <p:spPr bwMode="auto">
                <a:xfrm>
                  <a:off x="4438" y="2741"/>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8756" name="Group 149"/>
                <p:cNvGrpSpPr>
                  <a:grpSpLocks/>
                </p:cNvGrpSpPr>
                <p:nvPr/>
              </p:nvGrpSpPr>
              <p:grpSpPr bwMode="auto">
                <a:xfrm>
                  <a:off x="3064" y="2697"/>
                  <a:ext cx="130" cy="19"/>
                  <a:chOff x="6800" y="10566"/>
                  <a:chExt cx="234" cy="34"/>
                </a:xfrm>
              </p:grpSpPr>
              <p:sp>
                <p:nvSpPr>
                  <p:cNvPr id="28816" name="Oval 15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7" name="Oval 151"/>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8" name="Oval 152"/>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57" name="Group 153"/>
                <p:cNvGrpSpPr>
                  <a:grpSpLocks/>
                </p:cNvGrpSpPr>
                <p:nvPr/>
              </p:nvGrpSpPr>
              <p:grpSpPr bwMode="auto">
                <a:xfrm>
                  <a:off x="4405" y="2697"/>
                  <a:ext cx="130" cy="19"/>
                  <a:chOff x="6800" y="10566"/>
                  <a:chExt cx="234" cy="34"/>
                </a:xfrm>
              </p:grpSpPr>
              <p:sp>
                <p:nvSpPr>
                  <p:cNvPr id="28813" name="Oval 154"/>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4" name="Oval 155"/>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5" name="Oval 156"/>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758" name="Oval 157"/>
                <p:cNvSpPr>
                  <a:spLocks noChangeArrowheads="1"/>
                </p:cNvSpPr>
                <p:nvPr/>
              </p:nvSpPr>
              <p:spPr bwMode="auto">
                <a:xfrm>
                  <a:off x="3241" y="269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59" name="Oval 158"/>
                <p:cNvSpPr>
                  <a:spLocks noChangeArrowheads="1"/>
                </p:cNvSpPr>
                <p:nvPr/>
              </p:nvSpPr>
              <p:spPr bwMode="auto">
                <a:xfrm>
                  <a:off x="4349" y="2697"/>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60" name="Oval 159"/>
                <p:cNvSpPr>
                  <a:spLocks noChangeArrowheads="1"/>
                </p:cNvSpPr>
                <p:nvPr/>
              </p:nvSpPr>
              <p:spPr bwMode="auto">
                <a:xfrm>
                  <a:off x="4460" y="2654"/>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61" name="Oval 160"/>
                <p:cNvSpPr>
                  <a:spLocks noChangeArrowheads="1"/>
                </p:cNvSpPr>
                <p:nvPr/>
              </p:nvSpPr>
              <p:spPr bwMode="auto">
                <a:xfrm>
                  <a:off x="3164" y="2654"/>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62" name="Oval 161"/>
                <p:cNvSpPr>
                  <a:spLocks noChangeArrowheads="1"/>
                </p:cNvSpPr>
                <p:nvPr/>
              </p:nvSpPr>
              <p:spPr bwMode="auto">
                <a:xfrm>
                  <a:off x="3718" y="2708"/>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63" name="Oval 162"/>
                <p:cNvSpPr>
                  <a:spLocks noChangeArrowheads="1"/>
                </p:cNvSpPr>
                <p:nvPr/>
              </p:nvSpPr>
              <p:spPr bwMode="auto">
                <a:xfrm>
                  <a:off x="3817" y="2708"/>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8764" name="Group 163"/>
                <p:cNvGrpSpPr>
                  <a:grpSpLocks/>
                </p:cNvGrpSpPr>
                <p:nvPr/>
              </p:nvGrpSpPr>
              <p:grpSpPr bwMode="auto">
                <a:xfrm>
                  <a:off x="2975" y="2218"/>
                  <a:ext cx="130" cy="19"/>
                  <a:chOff x="6800" y="10566"/>
                  <a:chExt cx="234" cy="34"/>
                </a:xfrm>
              </p:grpSpPr>
              <p:sp>
                <p:nvSpPr>
                  <p:cNvPr id="28810" name="Oval 164"/>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1" name="Oval 165"/>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12" name="Oval 166"/>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65" name="Group 167"/>
                <p:cNvGrpSpPr>
                  <a:grpSpLocks/>
                </p:cNvGrpSpPr>
                <p:nvPr/>
              </p:nvGrpSpPr>
              <p:grpSpPr bwMode="auto">
                <a:xfrm>
                  <a:off x="3452" y="2229"/>
                  <a:ext cx="130" cy="19"/>
                  <a:chOff x="6800" y="10566"/>
                  <a:chExt cx="234" cy="34"/>
                </a:xfrm>
              </p:grpSpPr>
              <p:sp>
                <p:nvSpPr>
                  <p:cNvPr id="28807" name="Oval 168"/>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8" name="Oval 169"/>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9" name="Oval 170"/>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66" name="Group 171"/>
                <p:cNvGrpSpPr>
                  <a:grpSpLocks/>
                </p:cNvGrpSpPr>
                <p:nvPr/>
              </p:nvGrpSpPr>
              <p:grpSpPr bwMode="auto">
                <a:xfrm>
                  <a:off x="3961" y="2229"/>
                  <a:ext cx="131" cy="19"/>
                  <a:chOff x="6800" y="10566"/>
                  <a:chExt cx="234" cy="34"/>
                </a:xfrm>
              </p:grpSpPr>
              <p:sp>
                <p:nvSpPr>
                  <p:cNvPr id="28804" name="Oval 172"/>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5" name="Oval 173"/>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6" name="Oval 174"/>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67" name="Group 175"/>
                <p:cNvGrpSpPr>
                  <a:grpSpLocks/>
                </p:cNvGrpSpPr>
                <p:nvPr/>
              </p:nvGrpSpPr>
              <p:grpSpPr bwMode="auto">
                <a:xfrm>
                  <a:off x="4549" y="2218"/>
                  <a:ext cx="130" cy="19"/>
                  <a:chOff x="6800" y="10566"/>
                  <a:chExt cx="234" cy="34"/>
                </a:xfrm>
              </p:grpSpPr>
              <p:sp>
                <p:nvSpPr>
                  <p:cNvPr id="28801" name="Oval 176"/>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2" name="Oval 177"/>
                  <p:cNvSpPr>
                    <a:spLocks noChangeArrowheads="1"/>
                  </p:cNvSpPr>
                  <p:nvPr/>
                </p:nvSpPr>
                <p:spPr bwMode="auto">
                  <a:xfrm>
                    <a:off x="70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3" name="Oval 178"/>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68" name="Group 179"/>
                <p:cNvGrpSpPr>
                  <a:grpSpLocks/>
                </p:cNvGrpSpPr>
                <p:nvPr/>
              </p:nvGrpSpPr>
              <p:grpSpPr bwMode="auto">
                <a:xfrm>
                  <a:off x="3141" y="2218"/>
                  <a:ext cx="75" cy="19"/>
                  <a:chOff x="6800" y="10566"/>
                  <a:chExt cx="134" cy="34"/>
                </a:xfrm>
              </p:grpSpPr>
              <p:sp>
                <p:nvSpPr>
                  <p:cNvPr id="28799" name="Oval 180"/>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800" name="Oval 181"/>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grpSp>
              <p:nvGrpSpPr>
                <p:cNvPr id="28769" name="Group 182"/>
                <p:cNvGrpSpPr>
                  <a:grpSpLocks/>
                </p:cNvGrpSpPr>
                <p:nvPr/>
              </p:nvGrpSpPr>
              <p:grpSpPr bwMode="auto">
                <a:xfrm>
                  <a:off x="4427" y="2218"/>
                  <a:ext cx="75" cy="19"/>
                  <a:chOff x="6800" y="10566"/>
                  <a:chExt cx="134" cy="34"/>
                </a:xfrm>
              </p:grpSpPr>
              <p:sp>
                <p:nvSpPr>
                  <p:cNvPr id="28797" name="Oval 183"/>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98" name="Oval 184"/>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770" name="Oval 185"/>
                <p:cNvSpPr>
                  <a:spLocks noChangeArrowheads="1"/>
                </p:cNvSpPr>
                <p:nvPr/>
              </p:nvSpPr>
              <p:spPr bwMode="auto">
                <a:xfrm>
                  <a:off x="3629" y="2229"/>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1" name="Oval 186"/>
                <p:cNvSpPr>
                  <a:spLocks noChangeArrowheads="1"/>
                </p:cNvSpPr>
                <p:nvPr/>
              </p:nvSpPr>
              <p:spPr bwMode="auto">
                <a:xfrm>
                  <a:off x="3496" y="2196"/>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2" name="Oval 187"/>
                <p:cNvSpPr>
                  <a:spLocks noChangeArrowheads="1"/>
                </p:cNvSpPr>
                <p:nvPr/>
              </p:nvSpPr>
              <p:spPr bwMode="auto">
                <a:xfrm>
                  <a:off x="4061" y="2185"/>
                  <a:ext cx="20"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28773" name="Group 188"/>
                <p:cNvGrpSpPr>
                  <a:grpSpLocks/>
                </p:cNvGrpSpPr>
                <p:nvPr/>
              </p:nvGrpSpPr>
              <p:grpSpPr bwMode="auto">
                <a:xfrm>
                  <a:off x="3031" y="2163"/>
                  <a:ext cx="74" cy="19"/>
                  <a:chOff x="6800" y="10566"/>
                  <a:chExt cx="134" cy="34"/>
                </a:xfrm>
              </p:grpSpPr>
              <p:sp>
                <p:nvSpPr>
                  <p:cNvPr id="28795" name="Oval 189"/>
                  <p:cNvSpPr>
                    <a:spLocks noChangeArrowheads="1"/>
                  </p:cNvSpPr>
                  <p:nvPr/>
                </p:nvSpPr>
                <p:spPr bwMode="auto">
                  <a:xfrm>
                    <a:off x="68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96" name="Oval 190"/>
                  <p:cNvSpPr>
                    <a:spLocks noChangeArrowheads="1"/>
                  </p:cNvSpPr>
                  <p:nvPr/>
                </p:nvSpPr>
                <p:spPr bwMode="auto">
                  <a:xfrm>
                    <a:off x="6900" y="10566"/>
                    <a:ext cx="34" cy="34"/>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8774" name="Oval 191"/>
                <p:cNvSpPr>
                  <a:spLocks noChangeArrowheads="1"/>
                </p:cNvSpPr>
                <p:nvPr/>
              </p:nvSpPr>
              <p:spPr bwMode="auto">
                <a:xfrm>
                  <a:off x="4139" y="2240"/>
                  <a:ext cx="19" cy="19"/>
                </a:xfrm>
                <a:prstGeom prst="ellipse">
                  <a:avLst/>
                </a:prstGeom>
                <a:solidFill>
                  <a:srgbClr val="000000"/>
                </a:solidFill>
                <a:ln w="9525">
                  <a:solidFill>
                    <a:srgbClr val="000000"/>
                  </a:solidFill>
                  <a:round/>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5" name="Text Box 192"/>
                <p:cNvSpPr txBox="1">
                  <a:spLocks noChangeArrowheads="1"/>
                </p:cNvSpPr>
                <p:nvPr/>
              </p:nvSpPr>
              <p:spPr bwMode="auto">
                <a:xfrm>
                  <a:off x="3815" y="3286"/>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6" name="Text Box 193"/>
                <p:cNvSpPr txBox="1">
                  <a:spLocks noChangeArrowheads="1"/>
                </p:cNvSpPr>
                <p:nvPr/>
              </p:nvSpPr>
              <p:spPr bwMode="auto">
                <a:xfrm>
                  <a:off x="3795" y="2836"/>
                  <a:ext cx="44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7" name="Text Box 194"/>
                <p:cNvSpPr txBox="1">
                  <a:spLocks noChangeArrowheads="1"/>
                </p:cNvSpPr>
                <p:nvPr/>
              </p:nvSpPr>
              <p:spPr bwMode="auto">
                <a:xfrm>
                  <a:off x="3884" y="2411"/>
                  <a:ext cx="471"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8" name="Text Box 195"/>
                <p:cNvSpPr txBox="1">
                  <a:spLocks noChangeArrowheads="1"/>
                </p:cNvSpPr>
                <p:nvPr/>
              </p:nvSpPr>
              <p:spPr bwMode="auto">
                <a:xfrm>
                  <a:off x="3928" y="1877"/>
                  <a:ext cx="459"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8779" name="Line 196"/>
                <p:cNvSpPr>
                  <a:spLocks noChangeShapeType="1"/>
                </p:cNvSpPr>
                <p:nvPr/>
              </p:nvSpPr>
              <p:spPr bwMode="auto">
                <a:xfrm>
                  <a:off x="3511" y="3572"/>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0" name="Line 197"/>
                <p:cNvSpPr>
                  <a:spLocks noChangeShapeType="1"/>
                </p:cNvSpPr>
                <p:nvPr/>
              </p:nvSpPr>
              <p:spPr bwMode="auto">
                <a:xfrm>
                  <a:off x="4058" y="358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1" name="Line 198"/>
                <p:cNvSpPr>
                  <a:spLocks noChangeShapeType="1"/>
                </p:cNvSpPr>
                <p:nvPr/>
              </p:nvSpPr>
              <p:spPr bwMode="auto">
                <a:xfrm>
                  <a:off x="3235" y="3067"/>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2" name="Line 199"/>
                <p:cNvSpPr>
                  <a:spLocks noChangeShapeType="1"/>
                </p:cNvSpPr>
                <p:nvPr/>
              </p:nvSpPr>
              <p:spPr bwMode="auto">
                <a:xfrm>
                  <a:off x="4332" y="3076"/>
                  <a:ext cx="0" cy="221"/>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3" name="Line 200"/>
                <p:cNvSpPr>
                  <a:spLocks noChangeShapeType="1"/>
                </p:cNvSpPr>
                <p:nvPr/>
              </p:nvSpPr>
              <p:spPr bwMode="auto">
                <a:xfrm>
                  <a:off x="3085" y="256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4" name="Line 201"/>
                <p:cNvSpPr>
                  <a:spLocks noChangeShapeType="1"/>
                </p:cNvSpPr>
                <p:nvPr/>
              </p:nvSpPr>
              <p:spPr bwMode="auto">
                <a:xfrm>
                  <a:off x="4474" y="2567"/>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5" name="Line 202"/>
                <p:cNvSpPr>
                  <a:spLocks noChangeShapeType="1"/>
                </p:cNvSpPr>
                <p:nvPr/>
              </p:nvSpPr>
              <p:spPr bwMode="auto">
                <a:xfrm>
                  <a:off x="2967" y="2070"/>
                  <a:ext cx="2" cy="219"/>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6" name="Line 203"/>
                <p:cNvSpPr>
                  <a:spLocks noChangeShapeType="1"/>
                </p:cNvSpPr>
                <p:nvPr/>
              </p:nvSpPr>
              <p:spPr bwMode="auto">
                <a:xfrm>
                  <a:off x="4583" y="2060"/>
                  <a:ext cx="0" cy="22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87" name="Text Box 204"/>
                <p:cNvSpPr txBox="1">
                  <a:spLocks noChangeArrowheads="1"/>
                </p:cNvSpPr>
                <p:nvPr/>
              </p:nvSpPr>
              <p:spPr bwMode="auto">
                <a:xfrm>
                  <a:off x="2431" y="3642"/>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=0</a:t>
                  </a:r>
                </a:p>
              </p:txBody>
            </p:sp>
            <p:sp>
              <p:nvSpPr>
                <p:cNvPr id="28788" name="Text Box 205"/>
                <p:cNvSpPr txBox="1">
                  <a:spLocks noChangeArrowheads="1"/>
                </p:cNvSpPr>
                <p:nvPr/>
              </p:nvSpPr>
              <p:spPr bwMode="auto">
                <a:xfrm>
                  <a:off x="2418" y="2100"/>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=3</a:t>
                  </a:r>
                </a:p>
              </p:txBody>
            </p:sp>
            <p:sp>
              <p:nvSpPr>
                <p:cNvPr id="28789" name="Text Box 206"/>
                <p:cNvSpPr txBox="1">
                  <a:spLocks noChangeArrowheads="1"/>
                </p:cNvSpPr>
                <p:nvPr/>
              </p:nvSpPr>
              <p:spPr bwMode="auto">
                <a:xfrm>
                  <a:off x="2422" y="2628"/>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=2</a:t>
                  </a:r>
                </a:p>
              </p:txBody>
            </p:sp>
            <p:sp>
              <p:nvSpPr>
                <p:cNvPr id="28790" name="Text Box 207"/>
                <p:cNvSpPr txBox="1">
                  <a:spLocks noChangeArrowheads="1"/>
                </p:cNvSpPr>
                <p:nvPr/>
              </p:nvSpPr>
              <p:spPr bwMode="auto">
                <a:xfrm>
                  <a:off x="2418" y="3126"/>
                  <a:ext cx="4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i="1">
                      <a:solidFill>
                        <a:schemeClr val="accent2"/>
                      </a:solidFill>
                    </a:rPr>
                    <a:t>n</a:t>
                  </a:r>
                  <a:r>
                    <a:rPr kumimoji="1" lang="en-US" altLang="zh-CN" b="1">
                      <a:solidFill>
                        <a:schemeClr val="accent2"/>
                      </a:solidFill>
                    </a:rPr>
                    <a:t>=1</a:t>
                  </a:r>
                </a:p>
              </p:txBody>
            </p:sp>
            <p:sp>
              <p:nvSpPr>
                <p:cNvPr id="28791" name="Text Box 208"/>
                <p:cNvSpPr txBox="1">
                  <a:spLocks noChangeArrowheads="1"/>
                </p:cNvSpPr>
                <p:nvPr/>
              </p:nvSpPr>
              <p:spPr bwMode="auto">
                <a:xfrm>
                  <a:off x="3828" y="3270"/>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0</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8792" name="Text Box 209"/>
                <p:cNvSpPr txBox="1">
                  <a:spLocks noChangeArrowheads="1"/>
                </p:cNvSpPr>
                <p:nvPr/>
              </p:nvSpPr>
              <p:spPr bwMode="auto">
                <a:xfrm>
                  <a:off x="3819" y="1869"/>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3</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8793" name="Text Box 210"/>
                <p:cNvSpPr txBox="1">
                  <a:spLocks noChangeArrowheads="1"/>
                </p:cNvSpPr>
                <p:nvPr/>
              </p:nvSpPr>
              <p:spPr bwMode="auto">
                <a:xfrm>
                  <a:off x="3825" y="2406"/>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2</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sp>
              <p:nvSpPr>
                <p:cNvPr id="28794" name="Text Box 211"/>
                <p:cNvSpPr txBox="1">
                  <a:spLocks noChangeArrowheads="1"/>
                </p:cNvSpPr>
                <p:nvPr/>
              </p:nvSpPr>
              <p:spPr bwMode="auto">
                <a:xfrm>
                  <a:off x="3840" y="2829"/>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b="1">
                      <a:solidFill>
                        <a:schemeClr val="accent2"/>
                      </a:solidFill>
                      <a:cs typeface="Times New Roman" panose="02020603050405020304" pitchFamily="18" charset="0"/>
                    </a:rPr>
                    <a:t>|</a:t>
                  </a:r>
                  <a:r>
                    <a:rPr kumimoji="1" lang="en-US" altLang="zh-CN" b="1" i="1">
                      <a:solidFill>
                        <a:schemeClr val="accent2"/>
                      </a:solidFill>
                      <a:cs typeface="Times New Roman" panose="02020603050405020304" pitchFamily="18" charset="0"/>
                    </a:rPr>
                    <a:t>ψ</a:t>
                  </a:r>
                  <a:r>
                    <a:rPr kumimoji="1" lang="en-US" altLang="zh-CN" b="1" baseline="-25000">
                      <a:solidFill>
                        <a:schemeClr val="accent2"/>
                      </a:solidFill>
                      <a:cs typeface="Times New Roman" panose="02020603050405020304" pitchFamily="18" charset="0"/>
                    </a:rPr>
                    <a:t>1</a:t>
                  </a:r>
                  <a:r>
                    <a:rPr kumimoji="1" lang="en-US" altLang="zh-CN" b="1">
                      <a:solidFill>
                        <a:schemeClr val="accent2"/>
                      </a:solidFill>
                      <a:cs typeface="Times New Roman" panose="02020603050405020304" pitchFamily="18" charset="0"/>
                    </a:rPr>
                    <a:t>|</a:t>
                  </a:r>
                  <a:r>
                    <a:rPr kumimoji="1" lang="en-US" altLang="zh-CN" b="1" baseline="30000">
                      <a:solidFill>
                        <a:schemeClr val="accent2"/>
                      </a:solidFill>
                      <a:cs typeface="Times New Roman" panose="02020603050405020304" pitchFamily="18" charset="0"/>
                    </a:rPr>
                    <a:t>2</a:t>
                  </a:r>
                  <a:endParaRPr kumimoji="1" lang="en-US" altLang="zh-CN" b="1">
                    <a:solidFill>
                      <a:schemeClr val="accent2"/>
                    </a:solidFill>
                    <a:cs typeface="Times New Roman" panose="02020603050405020304" pitchFamily="18" charset="0"/>
                  </a:endParaRPr>
                </a:p>
              </p:txBody>
            </p:sp>
            <p:graphicFrame>
              <p:nvGraphicFramePr>
                <p:cNvPr id="28675" name="Object 212"/>
                <p:cNvGraphicFramePr>
                  <a:graphicFrameLocks noChangeAspect="1"/>
                </p:cNvGraphicFramePr>
                <p:nvPr/>
              </p:nvGraphicFramePr>
              <p:xfrm>
                <a:off x="4752" y="3552"/>
                <a:ext cx="720" cy="465"/>
              </p:xfrm>
              <a:graphic>
                <a:graphicData uri="http://schemas.openxmlformats.org/presentationml/2006/ole">
                  <mc:AlternateContent xmlns:mc="http://schemas.openxmlformats.org/markup-compatibility/2006">
                    <mc:Choice xmlns:v="urn:schemas-microsoft-com:vml" Requires="v">
                      <p:oleObj name="Equation" r:id="rId4" imgW="685800" imgH="393480" progId="Equation.3">
                        <p:embed/>
                      </p:oleObj>
                    </mc:Choice>
                    <mc:Fallback>
                      <p:oleObj name="Equation" r:id="rId4" imgW="685800" imgH="393480" progId="Equation.3">
                        <p:embed/>
                        <p:pic>
                          <p:nvPicPr>
                            <p:cNvPr id="28675" name="Object 2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2" y="3552"/>
                              <a:ext cx="720" cy="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6" name="Object 213"/>
                <p:cNvGraphicFramePr>
                  <a:graphicFrameLocks noChangeAspect="1"/>
                </p:cNvGraphicFramePr>
                <p:nvPr/>
              </p:nvGraphicFramePr>
              <p:xfrm>
                <a:off x="4800" y="2064"/>
                <a:ext cx="669" cy="432"/>
              </p:xfrm>
              <a:graphic>
                <a:graphicData uri="http://schemas.openxmlformats.org/presentationml/2006/ole">
                  <mc:AlternateContent xmlns:mc="http://schemas.openxmlformats.org/markup-compatibility/2006">
                    <mc:Choice xmlns:v="urn:schemas-microsoft-com:vml" Requires="v">
                      <p:oleObj name="Equation" r:id="rId6" imgW="685800" imgH="393480" progId="Equation.3">
                        <p:embed/>
                      </p:oleObj>
                    </mc:Choice>
                    <mc:Fallback>
                      <p:oleObj name="Equation" r:id="rId6" imgW="685800" imgH="393480" progId="Equation.3">
                        <p:embed/>
                        <p:pic>
                          <p:nvPicPr>
                            <p:cNvPr id="28676" name="Object 2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 y="2064"/>
                              <a:ext cx="669"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7" name="Object 214"/>
                <p:cNvGraphicFramePr>
                  <a:graphicFrameLocks noChangeAspect="1"/>
                </p:cNvGraphicFramePr>
                <p:nvPr/>
              </p:nvGraphicFramePr>
              <p:xfrm>
                <a:off x="4752" y="2592"/>
                <a:ext cx="672" cy="434"/>
              </p:xfrm>
              <a:graphic>
                <a:graphicData uri="http://schemas.openxmlformats.org/presentationml/2006/ole">
                  <mc:AlternateContent xmlns:mc="http://schemas.openxmlformats.org/markup-compatibility/2006">
                    <mc:Choice xmlns:v="urn:schemas-microsoft-com:vml" Requires="v">
                      <p:oleObj name="Equation" r:id="rId8" imgW="685800" imgH="393480" progId="Equation.3">
                        <p:embed/>
                      </p:oleObj>
                    </mc:Choice>
                    <mc:Fallback>
                      <p:oleObj name="Equation" r:id="rId8" imgW="685800" imgH="393480" progId="Equation.3">
                        <p:embed/>
                        <p:pic>
                          <p:nvPicPr>
                            <p:cNvPr id="28677" name="Object 2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52" y="2592"/>
                              <a:ext cx="672" cy="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78" name="Object 215"/>
                <p:cNvGraphicFramePr>
                  <a:graphicFrameLocks noChangeAspect="1"/>
                </p:cNvGraphicFramePr>
                <p:nvPr/>
              </p:nvGraphicFramePr>
              <p:xfrm>
                <a:off x="4752" y="3120"/>
                <a:ext cx="672" cy="442"/>
              </p:xfrm>
              <a:graphic>
                <a:graphicData uri="http://schemas.openxmlformats.org/presentationml/2006/ole">
                  <mc:AlternateContent xmlns:mc="http://schemas.openxmlformats.org/markup-compatibility/2006">
                    <mc:Choice xmlns:v="urn:schemas-microsoft-com:vml" Requires="v">
                      <p:oleObj name="Equation" r:id="rId10" imgW="672840" imgH="393480" progId="Equation.3">
                        <p:embed/>
                      </p:oleObj>
                    </mc:Choice>
                    <mc:Fallback>
                      <p:oleObj name="Equation" r:id="rId10" imgW="672840" imgH="393480" progId="Equation.3">
                        <p:embed/>
                        <p:pic>
                          <p:nvPicPr>
                            <p:cNvPr id="28678" name="Object 2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52" y="3120"/>
                              <a:ext cx="672" cy="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8687" name="Text Box 216"/>
            <p:cNvSpPr txBox="1">
              <a:spLocks noChangeArrowheads="1"/>
            </p:cNvSpPr>
            <p:nvPr/>
          </p:nvSpPr>
          <p:spPr bwMode="auto">
            <a:xfrm>
              <a:off x="2448" y="3072"/>
              <a:ext cx="323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b="1">
                  <a:solidFill>
                    <a:srgbClr val="339966"/>
                  </a:solidFill>
                  <a:latin typeface="宋体" panose="02010600030101010101" pitchFamily="2" charset="-122"/>
                </a:rPr>
                <a:t>一维谐振子的</a:t>
              </a:r>
              <a:r>
                <a:rPr kumimoji="1" lang="zh-CN" altLang="en-US" b="1">
                  <a:solidFill>
                    <a:srgbClr val="339966"/>
                  </a:solidFill>
                </a:rPr>
                <a:t>能级和</a:t>
              </a:r>
              <a:r>
                <a:rPr kumimoji="1" lang="zh-CN" altLang="en-US" b="1">
                  <a:solidFill>
                    <a:srgbClr val="339966"/>
                  </a:solidFill>
                  <a:latin typeface="宋体" panose="02010600030101010101" pitchFamily="2" charset="-122"/>
                </a:rPr>
                <a:t>概率密度分布图</a:t>
              </a:r>
            </a:p>
          </p:txBody>
        </p:sp>
      </p:grpSp>
      <p:sp>
        <p:nvSpPr>
          <p:cNvPr id="584921" name="Text Box 217"/>
          <p:cNvSpPr txBox="1">
            <a:spLocks noChangeArrowheads="1"/>
          </p:cNvSpPr>
          <p:nvPr/>
        </p:nvSpPr>
        <p:spPr bwMode="auto">
          <a:xfrm>
            <a:off x="228600" y="5013325"/>
            <a:ext cx="8763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b="1">
                <a:solidFill>
                  <a:schemeClr val="accent2"/>
                </a:solidFill>
                <a:latin typeface="宋体" panose="02010600030101010101" pitchFamily="2" charset="-122"/>
              </a:rPr>
              <a:t>4.</a:t>
            </a:r>
            <a:r>
              <a:rPr kumimoji="1" lang="en-US" altLang="zh-CN" sz="2800" b="1">
                <a:solidFill>
                  <a:schemeClr val="accent2"/>
                </a:solidFill>
                <a:latin typeface="宋体" panose="02010600030101010101" pitchFamily="2" charset="-122"/>
              </a:rPr>
              <a:t> </a:t>
            </a:r>
            <a:r>
              <a:rPr kumimoji="1" lang="zh-CN" altLang="en-US" sz="2800" b="1">
                <a:solidFill>
                  <a:schemeClr val="accent2"/>
                </a:solidFill>
                <a:latin typeface="宋体" panose="02010600030101010101" pitchFamily="2" charset="-122"/>
              </a:rPr>
              <a:t>量子的基态位置概率分布在</a:t>
            </a:r>
            <a:r>
              <a:rPr kumimoji="1" lang="en-US" altLang="zh-CN" sz="2800" b="1" i="1">
                <a:solidFill>
                  <a:schemeClr val="accent2"/>
                </a:solidFill>
              </a:rPr>
              <a:t>x</a:t>
            </a:r>
            <a:r>
              <a:rPr kumimoji="1" lang="en-US" altLang="zh-CN" sz="2800" b="1">
                <a:solidFill>
                  <a:schemeClr val="accent2"/>
                </a:solidFill>
                <a:latin typeface="宋体" panose="02010600030101010101" pitchFamily="2" charset="-122"/>
              </a:rPr>
              <a:t>=0</a:t>
            </a:r>
            <a:r>
              <a:rPr kumimoji="1" lang="zh-CN" altLang="en-US" sz="2800" b="1">
                <a:solidFill>
                  <a:schemeClr val="accent2"/>
                </a:solidFill>
                <a:latin typeface="宋体" panose="02010600030101010101" pitchFamily="2" charset="-122"/>
              </a:rPr>
              <a:t>处概率最大，而经典谐振子基态（能量零点）在</a:t>
            </a:r>
            <a:r>
              <a:rPr kumimoji="1" lang="en-US" altLang="zh-CN" sz="2800" b="1" i="1">
                <a:solidFill>
                  <a:schemeClr val="accent2"/>
                </a:solidFill>
              </a:rPr>
              <a:t>x</a:t>
            </a:r>
            <a:r>
              <a:rPr kumimoji="1" lang="en-US" altLang="zh-CN" sz="2800" b="1">
                <a:solidFill>
                  <a:schemeClr val="accent2"/>
                </a:solidFill>
                <a:latin typeface="宋体" panose="02010600030101010101" pitchFamily="2" charset="-122"/>
              </a:rPr>
              <a:t>=0</a:t>
            </a:r>
            <a:r>
              <a:rPr kumimoji="1" lang="zh-CN" altLang="en-US" sz="2800" b="1">
                <a:solidFill>
                  <a:schemeClr val="accent2"/>
                </a:solidFill>
                <a:latin typeface="宋体" panose="02010600030101010101" pitchFamily="2" charset="-122"/>
              </a:rPr>
              <a:t>处静止不动（概率</a:t>
            </a:r>
            <a:r>
              <a:rPr kumimoji="1" lang="en-US" altLang="zh-CN" sz="2800" b="1">
                <a:solidFill>
                  <a:schemeClr val="accent2"/>
                </a:solidFill>
                <a:latin typeface="宋体" panose="02010600030101010101" pitchFamily="2" charset="-122"/>
              </a:rPr>
              <a:t>1</a:t>
            </a:r>
            <a:r>
              <a:rPr kumimoji="1" lang="zh-CN" altLang="en-US" sz="2800" b="1">
                <a:solidFill>
                  <a:schemeClr val="accent2"/>
                </a:solidFill>
                <a:latin typeface="宋体" panose="02010600030101010101" pitchFamily="2" charset="-122"/>
              </a:rPr>
              <a:t>）</a:t>
            </a:r>
          </a:p>
        </p:txBody>
      </p:sp>
      <p:grpSp>
        <p:nvGrpSpPr>
          <p:cNvPr id="31" name="Group 218"/>
          <p:cNvGrpSpPr>
            <a:grpSpLocks/>
          </p:cNvGrpSpPr>
          <p:nvPr/>
        </p:nvGrpSpPr>
        <p:grpSpPr bwMode="auto">
          <a:xfrm>
            <a:off x="204788" y="6172200"/>
            <a:ext cx="9015412" cy="579438"/>
            <a:chOff x="240" y="3744"/>
            <a:chExt cx="5520" cy="365"/>
          </a:xfrm>
        </p:grpSpPr>
        <p:sp>
          <p:nvSpPr>
            <p:cNvPr id="28685" name="Text Box 219"/>
            <p:cNvSpPr txBox="1">
              <a:spLocks noChangeArrowheads="1"/>
            </p:cNvSpPr>
            <p:nvPr/>
          </p:nvSpPr>
          <p:spPr bwMode="auto">
            <a:xfrm>
              <a:off x="240" y="3744"/>
              <a:ext cx="552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3200" b="1">
                  <a:solidFill>
                    <a:schemeClr val="accent2"/>
                  </a:solidFill>
                  <a:latin typeface="宋体" panose="02010600030101010101" pitchFamily="2" charset="-122"/>
                </a:rPr>
                <a:t>5.</a:t>
              </a:r>
              <a:r>
                <a:rPr kumimoji="1" lang="zh-CN" altLang="en-US" sz="2800" b="1">
                  <a:solidFill>
                    <a:schemeClr val="accent2"/>
                  </a:solidFill>
                  <a:latin typeface="宋体" panose="02010600030101010101" pitchFamily="2" charset="-122"/>
                </a:rPr>
                <a:t>当        零点能可忽略，</a:t>
              </a:r>
              <a:r>
                <a:rPr kumimoji="1" lang="zh-CN" altLang="en-US" sz="2800" b="1">
                  <a:solidFill>
                    <a:schemeClr val="accent2"/>
                  </a:solidFill>
                  <a:latin typeface="宋体" panose="02010600030101010101" pitchFamily="2" charset="-122"/>
                  <a:sym typeface="Wingdings" panose="05000000000000000000" pitchFamily="2" charset="2"/>
                </a:rPr>
                <a:t>对应经典谐振子情况</a:t>
              </a:r>
              <a:r>
                <a:rPr kumimoji="1" lang="zh-CN" altLang="en-US" sz="2800" b="1">
                  <a:solidFill>
                    <a:schemeClr val="accent2"/>
                  </a:solidFill>
                  <a:latin typeface="宋体" panose="02010600030101010101" pitchFamily="2" charset="-122"/>
                </a:rPr>
                <a:t>。 </a:t>
              </a:r>
              <a:endParaRPr lang="zh-CN" altLang="en-US" sz="2800">
                <a:solidFill>
                  <a:schemeClr val="accent2"/>
                </a:solidFill>
              </a:endParaRPr>
            </a:p>
          </p:txBody>
        </p:sp>
        <p:graphicFrame>
          <p:nvGraphicFramePr>
            <p:cNvPr id="28674" name="Object 220"/>
            <p:cNvGraphicFramePr>
              <a:graphicFrameLocks noChangeAspect="1"/>
            </p:cNvGraphicFramePr>
            <p:nvPr/>
          </p:nvGraphicFramePr>
          <p:xfrm>
            <a:off x="816" y="3840"/>
            <a:ext cx="768" cy="219"/>
          </p:xfrm>
          <a:graphic>
            <a:graphicData uri="http://schemas.openxmlformats.org/presentationml/2006/ole">
              <mc:AlternateContent xmlns:mc="http://schemas.openxmlformats.org/markup-compatibility/2006">
                <mc:Choice xmlns:v="urn:schemas-microsoft-com:vml" Requires="v">
                  <p:oleObj name="公式" r:id="rId12" imgW="1066680" imgH="266400" progId="Equation.3">
                    <p:embed/>
                  </p:oleObj>
                </mc:Choice>
                <mc:Fallback>
                  <p:oleObj name="公式" r:id="rId12" imgW="1066680" imgH="266400" progId="Equation.3">
                    <p:embed/>
                    <p:pic>
                      <p:nvPicPr>
                        <p:cNvPr id="28674" name="Object 2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6" y="3840"/>
                          <a:ext cx="768"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84706"/>
                                        </p:tgtEl>
                                        <p:attrNameLst>
                                          <p:attrName>style.visibility</p:attrName>
                                        </p:attrNameLst>
                                      </p:cBhvr>
                                      <p:to>
                                        <p:strVal val="visible"/>
                                      </p:to>
                                    </p:set>
                                    <p:animEffect transition="in" filter="wipe(left)">
                                      <p:cBhvr>
                                        <p:cTn id="12" dur="500"/>
                                        <p:tgtEl>
                                          <p:spTgt spid="58470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84707"/>
                                        </p:tgtEl>
                                        <p:attrNameLst>
                                          <p:attrName>style.visibility</p:attrName>
                                        </p:attrNameLst>
                                      </p:cBhvr>
                                      <p:to>
                                        <p:strVal val="visible"/>
                                      </p:to>
                                    </p:set>
                                    <p:animEffect transition="in" filter="wipe(left)">
                                      <p:cBhvr>
                                        <p:cTn id="17" dur="500"/>
                                        <p:tgtEl>
                                          <p:spTgt spid="5847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4921"/>
                                        </p:tgtEl>
                                        <p:attrNameLst>
                                          <p:attrName>style.visibility</p:attrName>
                                        </p:attrNameLst>
                                      </p:cBhvr>
                                      <p:to>
                                        <p:strVal val="visible"/>
                                      </p:to>
                                    </p:set>
                                    <p:animEffect transition="in" filter="blinds(horizontal)">
                                      <p:cBhvr>
                                        <p:cTn id="22" dur="500"/>
                                        <p:tgtEl>
                                          <p:spTgt spid="5849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autoUpdateAnimBg="0"/>
      <p:bldP spid="584707" grpId="0" autoUpdateAnimBg="0"/>
      <p:bldP spid="584921"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Text Box 2"/>
          <p:cNvSpPr txBox="1">
            <a:spLocks noChangeArrowheads="1"/>
          </p:cNvSpPr>
          <p:nvPr/>
        </p:nvSpPr>
        <p:spPr bwMode="auto">
          <a:xfrm>
            <a:off x="0" y="150813"/>
            <a:ext cx="9112250" cy="1117600"/>
          </a:xfrm>
          <a:prstGeom prst="rect">
            <a:avLst/>
          </a:prstGeom>
          <a:solidFill>
            <a:srgbClr val="FFE3E3"/>
          </a:solidFill>
          <a:ln>
            <a:noFill/>
          </a:ln>
          <a:extLs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zh-CN" altLang="en-US" sz="2800" b="1">
                <a:solidFill>
                  <a:schemeClr val="accent2"/>
                </a:solidFill>
              </a:rPr>
              <a:t>例</a:t>
            </a:r>
            <a:r>
              <a:rPr kumimoji="1" lang="en-US" altLang="zh-CN" sz="2800" b="1">
                <a:solidFill>
                  <a:schemeClr val="accent2"/>
                </a:solidFill>
              </a:rPr>
              <a:t>1</a:t>
            </a:r>
            <a:r>
              <a:rPr kumimoji="1" lang="zh-CN" altLang="en-US" sz="2800" b="1">
                <a:solidFill>
                  <a:schemeClr val="accent2"/>
                </a:solidFill>
              </a:rPr>
              <a:t>、 弹簧振子质量 </a:t>
            </a:r>
            <a:r>
              <a:rPr kumimoji="1" lang="en-US" altLang="zh-CN" sz="2800" b="1" i="1">
                <a:solidFill>
                  <a:schemeClr val="accent2"/>
                </a:solidFill>
              </a:rPr>
              <a:t>m </a:t>
            </a:r>
            <a:r>
              <a:rPr kumimoji="1" lang="en-US" altLang="zh-CN" sz="2800" b="1">
                <a:solidFill>
                  <a:schemeClr val="accent2"/>
                </a:solidFill>
              </a:rPr>
              <a:t>= 1g , </a:t>
            </a:r>
            <a:r>
              <a:rPr kumimoji="1" lang="zh-CN" altLang="en-US" sz="2800" b="1">
                <a:solidFill>
                  <a:schemeClr val="accent2"/>
                </a:solidFill>
              </a:rPr>
              <a:t>弹性系数 </a:t>
            </a:r>
            <a:r>
              <a:rPr kumimoji="1" lang="en-US" altLang="zh-CN" sz="2800" b="1" i="1">
                <a:solidFill>
                  <a:schemeClr val="accent2"/>
                </a:solidFill>
              </a:rPr>
              <a:t>k </a:t>
            </a:r>
            <a:r>
              <a:rPr kumimoji="1" lang="en-US" altLang="zh-CN" sz="2800" b="1">
                <a:solidFill>
                  <a:schemeClr val="accent2"/>
                </a:solidFill>
              </a:rPr>
              <a:t>= 0.1N/m , </a:t>
            </a:r>
            <a:r>
              <a:rPr kumimoji="1" lang="zh-CN" altLang="en-US" sz="2800" b="1">
                <a:solidFill>
                  <a:schemeClr val="accent2"/>
                </a:solidFill>
              </a:rPr>
              <a:t>振幅</a:t>
            </a:r>
          </a:p>
          <a:p>
            <a:pPr eaLnBrk="1" hangingPunct="1">
              <a:lnSpc>
                <a:spcPct val="120000"/>
              </a:lnSpc>
            </a:pPr>
            <a:r>
              <a:rPr kumimoji="1" lang="zh-CN" altLang="en-US" sz="2800" b="1">
                <a:solidFill>
                  <a:schemeClr val="accent2"/>
                </a:solidFill>
              </a:rPr>
              <a:t> </a:t>
            </a:r>
            <a:r>
              <a:rPr kumimoji="1" lang="en-US" altLang="zh-CN" sz="2800" b="1" i="1">
                <a:solidFill>
                  <a:schemeClr val="accent2"/>
                </a:solidFill>
              </a:rPr>
              <a:t>A </a:t>
            </a:r>
            <a:r>
              <a:rPr kumimoji="1" lang="en-US" altLang="zh-CN" sz="2800" b="1">
                <a:solidFill>
                  <a:schemeClr val="accent2"/>
                </a:solidFill>
              </a:rPr>
              <a:t>= 1mm , </a:t>
            </a:r>
            <a:r>
              <a:rPr kumimoji="1" lang="zh-CN" altLang="en-US" sz="2800" b="1">
                <a:solidFill>
                  <a:schemeClr val="accent2"/>
                </a:solidFill>
              </a:rPr>
              <a:t>求能级间隔，估算这能量所对应的量子数 </a:t>
            </a:r>
            <a:r>
              <a:rPr kumimoji="1" lang="en-US" altLang="zh-CN" sz="2800" b="1" i="1">
                <a:solidFill>
                  <a:schemeClr val="accent2"/>
                </a:solidFill>
              </a:rPr>
              <a:t>n </a:t>
            </a:r>
            <a:r>
              <a:rPr kumimoji="1" lang="zh-CN" altLang="en-US" sz="2800" b="1">
                <a:solidFill>
                  <a:schemeClr val="accent2"/>
                </a:solidFill>
              </a:rPr>
              <a:t>。 </a:t>
            </a:r>
          </a:p>
        </p:txBody>
      </p:sp>
      <p:grpSp>
        <p:nvGrpSpPr>
          <p:cNvPr id="2" name="Group 3"/>
          <p:cNvGrpSpPr>
            <a:grpSpLocks/>
          </p:cNvGrpSpPr>
          <p:nvPr/>
        </p:nvGrpSpPr>
        <p:grpSpPr bwMode="auto">
          <a:xfrm>
            <a:off x="381000" y="1371600"/>
            <a:ext cx="7535863" cy="1062038"/>
            <a:chOff x="218" y="864"/>
            <a:chExt cx="4747" cy="669"/>
          </a:xfrm>
        </p:grpSpPr>
        <p:sp>
          <p:nvSpPr>
            <p:cNvPr id="29715" name="Text Box 4"/>
            <p:cNvSpPr txBox="1">
              <a:spLocks noChangeArrowheads="1"/>
            </p:cNvSpPr>
            <p:nvPr/>
          </p:nvSpPr>
          <p:spPr bwMode="auto">
            <a:xfrm>
              <a:off x="218" y="1054"/>
              <a:ext cx="23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解：弹簧振子的角频率</a:t>
              </a:r>
            </a:p>
          </p:txBody>
        </p:sp>
        <p:graphicFrame>
          <p:nvGraphicFramePr>
            <p:cNvPr id="29703" name="Object 5"/>
            <p:cNvGraphicFramePr>
              <a:graphicFrameLocks noChangeAspect="1"/>
            </p:cNvGraphicFramePr>
            <p:nvPr/>
          </p:nvGraphicFramePr>
          <p:xfrm>
            <a:off x="2613" y="864"/>
            <a:ext cx="2352" cy="669"/>
          </p:xfrm>
          <a:graphic>
            <a:graphicData uri="http://schemas.openxmlformats.org/presentationml/2006/ole">
              <mc:AlternateContent xmlns:mc="http://schemas.openxmlformats.org/markup-compatibility/2006">
                <mc:Choice xmlns:v="urn:schemas-microsoft-com:vml" Requires="v">
                  <p:oleObj name="Equation" r:id="rId2" imgW="1562040" imgH="444240" progId="Equation.3">
                    <p:embed/>
                  </p:oleObj>
                </mc:Choice>
                <mc:Fallback>
                  <p:oleObj name="Equation" r:id="rId2" imgW="1562040" imgH="444240" progId="Equation.3">
                    <p:embed/>
                    <p:pic>
                      <p:nvPicPr>
                        <p:cNvPr id="2970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3" y="864"/>
                          <a:ext cx="2352" cy="6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p:cNvGrpSpPr>
            <a:grpSpLocks/>
          </p:cNvGrpSpPr>
          <p:nvPr/>
        </p:nvGrpSpPr>
        <p:grpSpPr bwMode="auto">
          <a:xfrm>
            <a:off x="336550" y="2471738"/>
            <a:ext cx="8526463" cy="552450"/>
            <a:chOff x="212" y="1557"/>
            <a:chExt cx="5371" cy="348"/>
          </a:xfrm>
        </p:grpSpPr>
        <p:sp>
          <p:nvSpPr>
            <p:cNvPr id="29714" name="Text Box 7"/>
            <p:cNvSpPr txBox="1">
              <a:spLocks noChangeArrowheads="1"/>
            </p:cNvSpPr>
            <p:nvPr/>
          </p:nvSpPr>
          <p:spPr bwMode="auto">
            <a:xfrm>
              <a:off x="212" y="1578"/>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能级间隔</a:t>
              </a:r>
            </a:p>
          </p:txBody>
        </p:sp>
        <p:graphicFrame>
          <p:nvGraphicFramePr>
            <p:cNvPr id="29702" name="Object 4"/>
            <p:cNvGraphicFramePr>
              <a:graphicFrameLocks noChangeAspect="1"/>
            </p:cNvGraphicFramePr>
            <p:nvPr/>
          </p:nvGraphicFramePr>
          <p:xfrm>
            <a:off x="1233" y="1557"/>
            <a:ext cx="4350" cy="335"/>
          </p:xfrm>
          <a:graphic>
            <a:graphicData uri="http://schemas.openxmlformats.org/presentationml/2006/ole">
              <mc:AlternateContent xmlns:mc="http://schemas.openxmlformats.org/markup-compatibility/2006">
                <mc:Choice xmlns:v="urn:schemas-microsoft-com:vml" Requires="v">
                  <p:oleObj name="Equation" r:id="rId4" imgW="2641320" imgH="203040" progId="Equation.3">
                    <p:embed/>
                  </p:oleObj>
                </mc:Choice>
                <mc:Fallback>
                  <p:oleObj name="Equation" r:id="rId4" imgW="2641320" imgH="203040" progId="Equation.3">
                    <p:embed/>
                    <p:pic>
                      <p:nvPicPr>
                        <p:cNvPr id="2970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3" y="1557"/>
                          <a:ext cx="435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9"/>
          <p:cNvGrpSpPr>
            <a:grpSpLocks/>
          </p:cNvGrpSpPr>
          <p:nvPr/>
        </p:nvGrpSpPr>
        <p:grpSpPr bwMode="auto">
          <a:xfrm>
            <a:off x="322263" y="3068638"/>
            <a:ext cx="8613775" cy="971550"/>
            <a:chOff x="203" y="1933"/>
            <a:chExt cx="5426" cy="612"/>
          </a:xfrm>
        </p:grpSpPr>
        <p:sp>
          <p:nvSpPr>
            <p:cNvPr id="29713" name="Text Box 10"/>
            <p:cNvSpPr txBox="1">
              <a:spLocks noChangeArrowheads="1"/>
            </p:cNvSpPr>
            <p:nvPr/>
          </p:nvSpPr>
          <p:spPr bwMode="auto">
            <a:xfrm>
              <a:off x="203" y="2034"/>
              <a:ext cx="16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宏观振子总能量</a:t>
              </a:r>
            </a:p>
          </p:txBody>
        </p:sp>
        <p:graphicFrame>
          <p:nvGraphicFramePr>
            <p:cNvPr id="29701" name="Object 3"/>
            <p:cNvGraphicFramePr>
              <a:graphicFrameLocks noChangeAspect="1"/>
            </p:cNvGraphicFramePr>
            <p:nvPr/>
          </p:nvGraphicFramePr>
          <p:xfrm>
            <a:off x="1882" y="1933"/>
            <a:ext cx="3747" cy="612"/>
          </p:xfrm>
          <a:graphic>
            <a:graphicData uri="http://schemas.openxmlformats.org/presentationml/2006/ole">
              <mc:AlternateContent xmlns:mc="http://schemas.openxmlformats.org/markup-compatibility/2006">
                <mc:Choice xmlns:v="urn:schemas-microsoft-com:vml" Requires="v">
                  <p:oleObj name="Equation" r:id="rId6" imgW="2514600" imgH="406080" progId="Equation.3">
                    <p:embed/>
                  </p:oleObj>
                </mc:Choice>
                <mc:Fallback>
                  <p:oleObj name="Equation" r:id="rId6" imgW="2514600" imgH="406080" progId="Equation.3">
                    <p:embed/>
                    <p:pic>
                      <p:nvPicPr>
                        <p:cNvPr id="29701"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1933"/>
                          <a:ext cx="3747" cy="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85740" name="Text Box 12"/>
          <p:cNvSpPr txBox="1">
            <a:spLocks noChangeArrowheads="1"/>
          </p:cNvSpPr>
          <p:nvPr/>
        </p:nvSpPr>
        <p:spPr bwMode="auto">
          <a:xfrm>
            <a:off x="304800" y="5029200"/>
            <a:ext cx="883920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05000"/>
              </a:lnSpc>
            </a:pPr>
            <a:r>
              <a:rPr kumimoji="1" lang="en-US" altLang="zh-CN" sz="2800" b="1"/>
              <a:t>      </a:t>
            </a:r>
            <a:r>
              <a:rPr kumimoji="1" lang="zh-CN" altLang="en-US" sz="2800" b="1">
                <a:solidFill>
                  <a:schemeClr val="accent2"/>
                </a:solidFill>
              </a:rPr>
              <a:t>可见</a:t>
            </a:r>
            <a:r>
              <a:rPr kumimoji="1" lang="en-US" altLang="zh-CN" sz="2800" b="1">
                <a:solidFill>
                  <a:schemeClr val="accent2"/>
                </a:solidFill>
              </a:rPr>
              <a:t>, </a:t>
            </a:r>
            <a:r>
              <a:rPr kumimoji="1" lang="zh-CN" altLang="en-US" sz="2800" b="1">
                <a:solidFill>
                  <a:schemeClr val="accent2"/>
                </a:solidFill>
              </a:rPr>
              <a:t>宏观谐振子是处于非常高的能级。相邻能级间隔小得完全可以忽略，因此它的能量是连续变化的。</a:t>
            </a:r>
          </a:p>
        </p:txBody>
      </p:sp>
      <p:grpSp>
        <p:nvGrpSpPr>
          <p:cNvPr id="5" name="Group 13"/>
          <p:cNvGrpSpPr>
            <a:grpSpLocks/>
          </p:cNvGrpSpPr>
          <p:nvPr/>
        </p:nvGrpSpPr>
        <p:grpSpPr bwMode="auto">
          <a:xfrm>
            <a:off x="336550" y="3914775"/>
            <a:ext cx="8077200" cy="1042988"/>
            <a:chOff x="212" y="2466"/>
            <a:chExt cx="5088" cy="657"/>
          </a:xfrm>
        </p:grpSpPr>
        <p:graphicFrame>
          <p:nvGraphicFramePr>
            <p:cNvPr id="29699" name="Object 1"/>
            <p:cNvGraphicFramePr>
              <a:graphicFrameLocks noChangeAspect="1"/>
            </p:cNvGraphicFramePr>
            <p:nvPr/>
          </p:nvGraphicFramePr>
          <p:xfrm>
            <a:off x="3053" y="2477"/>
            <a:ext cx="2247" cy="626"/>
          </p:xfrm>
          <a:graphic>
            <a:graphicData uri="http://schemas.openxmlformats.org/presentationml/2006/ole">
              <mc:AlternateContent xmlns:mc="http://schemas.openxmlformats.org/markup-compatibility/2006">
                <mc:Choice xmlns:v="urn:schemas-microsoft-com:vml" Requires="v">
                  <p:oleObj name="Equation" r:id="rId8" imgW="1460160" imgH="406080" progId="Equation.3">
                    <p:embed/>
                  </p:oleObj>
                </mc:Choice>
                <mc:Fallback>
                  <p:oleObj name="Equation" r:id="rId8" imgW="1460160" imgH="406080" progId="Equation.3">
                    <p:embed/>
                    <p:pic>
                      <p:nvPicPr>
                        <p:cNvPr id="29699" name="Object 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3" y="2477"/>
                          <a:ext cx="2247" cy="6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9710" name="Group 15"/>
            <p:cNvGrpSpPr>
              <a:grpSpLocks/>
            </p:cNvGrpSpPr>
            <p:nvPr/>
          </p:nvGrpSpPr>
          <p:grpSpPr bwMode="auto">
            <a:xfrm>
              <a:off x="212" y="2466"/>
              <a:ext cx="2859" cy="657"/>
              <a:chOff x="212" y="2466"/>
              <a:chExt cx="2859" cy="657"/>
            </a:xfrm>
          </p:grpSpPr>
          <p:sp>
            <p:nvSpPr>
              <p:cNvPr id="29711" name="Text Box 16"/>
              <p:cNvSpPr txBox="1">
                <a:spLocks noChangeArrowheads="1"/>
              </p:cNvSpPr>
              <p:nvPr/>
            </p:nvSpPr>
            <p:spPr bwMode="auto">
              <a:xfrm>
                <a:off x="2055" y="2607"/>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得量子数</a:t>
                </a:r>
              </a:p>
            </p:txBody>
          </p:sp>
          <p:graphicFrame>
            <p:nvGraphicFramePr>
              <p:cNvPr id="29700" name="Object 2"/>
              <p:cNvGraphicFramePr>
                <a:graphicFrameLocks noChangeAspect="1"/>
              </p:cNvGraphicFramePr>
              <p:nvPr/>
            </p:nvGraphicFramePr>
            <p:xfrm>
              <a:off x="567" y="2466"/>
              <a:ext cx="1488" cy="657"/>
            </p:xfrm>
            <a:graphic>
              <a:graphicData uri="http://schemas.openxmlformats.org/presentationml/2006/ole">
                <mc:AlternateContent xmlns:mc="http://schemas.openxmlformats.org/markup-compatibility/2006">
                  <mc:Choice xmlns:v="urn:schemas-microsoft-com:vml" Requires="v">
                    <p:oleObj name="Equation" r:id="rId10" imgW="977760" imgH="431640" progId="Equation.3">
                      <p:embed/>
                    </p:oleObj>
                  </mc:Choice>
                  <mc:Fallback>
                    <p:oleObj name="Equation" r:id="rId10" imgW="977760" imgH="431640" progId="Equation.3">
                      <p:embed/>
                      <p:pic>
                        <p:nvPicPr>
                          <p:cNvPr id="29700" name="Object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 y="2466"/>
                            <a:ext cx="1488" cy="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12" name="Text Box 18"/>
              <p:cNvSpPr txBox="1">
                <a:spLocks noChangeArrowheads="1"/>
              </p:cNvSpPr>
              <p:nvPr/>
            </p:nvSpPr>
            <p:spPr bwMode="auto">
              <a:xfrm>
                <a:off x="212" y="2590"/>
                <a:ext cx="3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a:t>
                </a:r>
              </a:p>
            </p:txBody>
          </p:sp>
        </p:grpSp>
      </p:grpSp>
      <p:graphicFrame>
        <p:nvGraphicFramePr>
          <p:cNvPr id="605184" name="Object 0"/>
          <p:cNvGraphicFramePr>
            <a:graphicFrameLocks noChangeAspect="1"/>
          </p:cNvGraphicFramePr>
          <p:nvPr/>
        </p:nvGraphicFramePr>
        <p:xfrm>
          <a:off x="5280025" y="6062663"/>
          <a:ext cx="3863975" cy="700087"/>
        </p:xfrm>
        <a:graphic>
          <a:graphicData uri="http://schemas.openxmlformats.org/presentationml/2006/ole">
            <mc:AlternateContent xmlns:mc="http://schemas.openxmlformats.org/markup-compatibility/2006">
              <mc:Choice xmlns:v="urn:schemas-microsoft-com:vml" Requires="v">
                <p:oleObj name="Equation" r:id="rId12" imgW="2984400" imgH="558720" progId="Equation.3">
                  <p:embed/>
                </p:oleObj>
              </mc:Choice>
              <mc:Fallback>
                <p:oleObj name="Equation" r:id="rId12" imgW="2984400" imgH="558720" progId="Equation.3">
                  <p:embed/>
                  <p:pic>
                    <p:nvPicPr>
                      <p:cNvPr id="605184" name="Object 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80025" y="6062663"/>
                        <a:ext cx="3863975" cy="700087"/>
                      </a:xfrm>
                      <a:prstGeom prst="rect">
                        <a:avLst/>
                      </a:prstGeom>
                      <a:solidFill>
                        <a:srgbClr val="FFE3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85730"/>
                                        </p:tgtEl>
                                        <p:attrNameLst>
                                          <p:attrName>style.visibility</p:attrName>
                                        </p:attrNameLst>
                                      </p:cBhvr>
                                      <p:to>
                                        <p:strVal val="visible"/>
                                      </p:to>
                                    </p:set>
                                    <p:animEffect transition="in" filter="blinds(horizontal)">
                                      <p:cBhvr>
                                        <p:cTn id="7" dur="500"/>
                                        <p:tgtEl>
                                          <p:spTgt spid="585730"/>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605184"/>
                                        </p:tgtEl>
                                        <p:attrNameLst>
                                          <p:attrName>style.visibility</p:attrName>
                                        </p:attrNameLst>
                                      </p:cBhvr>
                                      <p:to>
                                        <p:strVal val="visible"/>
                                      </p:to>
                                    </p:set>
                                    <p:animEffect transition="in" filter="wipe(up)">
                                      <p:cBhvr>
                                        <p:cTn id="11" dur="500"/>
                                        <p:tgtEl>
                                          <p:spTgt spid="60518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85740"/>
                                        </p:tgtEl>
                                        <p:attrNameLst>
                                          <p:attrName>style.visibility</p:attrName>
                                        </p:attrNameLst>
                                      </p:cBhvr>
                                      <p:to>
                                        <p:strVal val="visible"/>
                                      </p:to>
                                    </p:set>
                                    <p:animEffect transition="in" filter="blinds(horizontal)">
                                      <p:cBhvr>
                                        <p:cTn id="32" dur="500"/>
                                        <p:tgtEl>
                                          <p:spTgt spid="585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0" grpId="0" animBg="1" autoUpdateAnimBg="0"/>
      <p:bldP spid="58574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Text Box 2"/>
          <p:cNvSpPr txBox="1">
            <a:spLocks noChangeArrowheads="1"/>
          </p:cNvSpPr>
          <p:nvPr/>
        </p:nvSpPr>
        <p:spPr bwMode="auto">
          <a:xfrm>
            <a:off x="899592" y="113259"/>
            <a:ext cx="6934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r>
              <a:rPr kumimoji="1" lang="zh-CN" altLang="en-US" sz="3200" b="1">
                <a:solidFill>
                  <a:schemeClr val="accent2"/>
                </a:solidFill>
              </a:rPr>
              <a:t>薛定谔方程小结                </a:t>
            </a:r>
            <a:endParaRPr kumimoji="1" lang="zh-CN" altLang="en-US" sz="3200" b="1">
              <a:solidFill>
                <a:srgbClr val="CC3300"/>
              </a:solidFill>
            </a:endParaRPr>
          </a:p>
        </p:txBody>
      </p:sp>
      <p:sp>
        <p:nvSpPr>
          <p:cNvPr id="586755" name="Text Box 3"/>
          <p:cNvSpPr txBox="1">
            <a:spLocks noChangeArrowheads="1"/>
          </p:cNvSpPr>
          <p:nvPr/>
        </p:nvSpPr>
        <p:spPr bwMode="auto">
          <a:xfrm>
            <a:off x="442913" y="1462088"/>
            <a:ext cx="60801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800" b="1">
                <a:solidFill>
                  <a:schemeClr val="accent2"/>
                </a:solidFill>
                <a:latin typeface="宋体" panose="02010600030101010101" pitchFamily="2" charset="-122"/>
              </a:rPr>
              <a:t>定义</a:t>
            </a:r>
            <a:r>
              <a:rPr kumimoji="1" lang="en-US" altLang="zh-CN" sz="2800" b="1">
                <a:solidFill>
                  <a:schemeClr val="accent2"/>
                </a:solidFill>
                <a:latin typeface="宋体" panose="02010600030101010101" pitchFamily="2" charset="-122"/>
              </a:rPr>
              <a:t>: </a:t>
            </a:r>
            <a:r>
              <a:rPr kumimoji="1" lang="zh-CN" altLang="en-US" sz="2800" b="1">
                <a:solidFill>
                  <a:schemeClr val="accent2"/>
                </a:solidFill>
                <a:latin typeface="宋体" panose="02010600030101010101" pitchFamily="2" charset="-122"/>
              </a:rPr>
              <a:t>能量算符</a:t>
            </a:r>
            <a:r>
              <a:rPr kumimoji="1" lang="en-US" altLang="zh-CN" sz="2800" b="1">
                <a:solidFill>
                  <a:schemeClr val="accent2"/>
                </a:solidFill>
                <a:latin typeface="宋体" panose="02010600030101010101" pitchFamily="2" charset="-122"/>
              </a:rPr>
              <a:t>,</a:t>
            </a:r>
            <a:r>
              <a:rPr kumimoji="1" lang="zh-CN" altLang="en-US" sz="2800" b="1">
                <a:solidFill>
                  <a:schemeClr val="accent2"/>
                </a:solidFill>
                <a:latin typeface="宋体" panose="02010600030101010101" pitchFamily="2" charset="-122"/>
              </a:rPr>
              <a:t>动量算符和坐标算符</a:t>
            </a:r>
          </a:p>
        </p:txBody>
      </p:sp>
      <p:graphicFrame>
        <p:nvGraphicFramePr>
          <p:cNvPr id="606208" name="Object 0"/>
          <p:cNvGraphicFramePr>
            <a:graphicFrameLocks noChangeAspect="1"/>
          </p:cNvGraphicFramePr>
          <p:nvPr/>
        </p:nvGraphicFramePr>
        <p:xfrm>
          <a:off x="1524000" y="1828800"/>
          <a:ext cx="5105400" cy="987425"/>
        </p:xfrm>
        <a:graphic>
          <a:graphicData uri="http://schemas.openxmlformats.org/presentationml/2006/ole">
            <mc:AlternateContent xmlns:mc="http://schemas.openxmlformats.org/markup-compatibility/2006">
              <mc:Choice xmlns:v="urn:schemas-microsoft-com:vml" Requires="v">
                <p:oleObj name="Equation" r:id="rId2" imgW="2463480" imgH="431640" progId="Equation.3">
                  <p:embed/>
                </p:oleObj>
              </mc:Choice>
              <mc:Fallback>
                <p:oleObj name="Equation" r:id="rId2" imgW="2463480" imgH="431640" progId="Equation.3">
                  <p:embed/>
                  <p:pic>
                    <p:nvPicPr>
                      <p:cNvPr id="606208"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828800"/>
                        <a:ext cx="5105400" cy="98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6757" name="Text Box 5"/>
          <p:cNvSpPr txBox="1">
            <a:spLocks noChangeArrowheads="1"/>
          </p:cNvSpPr>
          <p:nvPr/>
        </p:nvSpPr>
        <p:spPr bwMode="auto">
          <a:xfrm>
            <a:off x="467544" y="2902283"/>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哈密顿算符</a:t>
            </a:r>
          </a:p>
        </p:txBody>
      </p:sp>
      <p:graphicFrame>
        <p:nvGraphicFramePr>
          <p:cNvPr id="606209" name="Object 1"/>
          <p:cNvGraphicFramePr>
            <a:graphicFrameLocks noChangeAspect="1"/>
          </p:cNvGraphicFramePr>
          <p:nvPr/>
        </p:nvGraphicFramePr>
        <p:xfrm>
          <a:off x="4356608" y="2636912"/>
          <a:ext cx="2335784" cy="868432"/>
        </p:xfrm>
        <a:graphic>
          <a:graphicData uri="http://schemas.openxmlformats.org/presentationml/2006/ole">
            <mc:AlternateContent xmlns:mc="http://schemas.openxmlformats.org/markup-compatibility/2006">
              <mc:Choice xmlns:v="urn:schemas-microsoft-com:vml" Requires="v">
                <p:oleObj name="Equation" r:id="rId4" imgW="1130040" imgH="419040" progId="Equation.DSMT4">
                  <p:embed/>
                </p:oleObj>
              </mc:Choice>
              <mc:Fallback>
                <p:oleObj name="Equation" r:id="rId4" imgW="1130040" imgH="419040" progId="Equation.DSMT4">
                  <p:embed/>
                  <p:pic>
                    <p:nvPicPr>
                      <p:cNvPr id="606209" name="Object 1"/>
                      <p:cNvPicPr>
                        <a:picLocks noChangeAspect="1" noChangeArrowheads="1"/>
                      </p:cNvPicPr>
                      <p:nvPr/>
                    </p:nvPicPr>
                    <p:blipFill>
                      <a:blip r:embed="rId5"/>
                      <a:srcRect/>
                      <a:stretch>
                        <a:fillRect/>
                      </a:stretch>
                    </p:blipFill>
                    <p:spPr bwMode="auto">
                      <a:xfrm>
                        <a:off x="4356608" y="2636912"/>
                        <a:ext cx="2335784" cy="868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6759" name="Rectangle 7"/>
          <p:cNvSpPr>
            <a:spLocks noChangeArrowheads="1"/>
          </p:cNvSpPr>
          <p:nvPr/>
        </p:nvSpPr>
        <p:spPr bwMode="auto">
          <a:xfrm>
            <a:off x="0" y="832520"/>
            <a:ext cx="9144000" cy="76200"/>
          </a:xfrm>
          <a:prstGeom prst="rect">
            <a:avLst/>
          </a:prstGeom>
          <a:gradFill rotWithShape="0">
            <a:gsLst>
              <a:gs pos="0">
                <a:schemeClr val="accent1"/>
              </a:gs>
              <a:gs pos="100000">
                <a:schemeClr val="accent1">
                  <a:gamma/>
                  <a:shade val="69804"/>
                  <a:invGamma/>
                </a:schemeClr>
              </a:gs>
            </a:gsLst>
            <a:path path="shape">
              <a:fillToRect l="50000" t="50000" r="50000" b="50000"/>
            </a:path>
          </a:gradFill>
          <a:ln w="12700" cap="sq">
            <a:solidFill>
              <a:schemeClr val="tx1"/>
            </a:solidFill>
            <a:miter lim="800000"/>
            <a:headEnd type="none" w="sm" len="sm"/>
            <a:tailEnd type="none" w="sm" len="sm"/>
          </a:ln>
          <a:effectLst/>
        </p:spPr>
        <p:txBody>
          <a:bodyPr wrap="none" anchor="ctr"/>
          <a:lstStyle/>
          <a:p>
            <a:pPr>
              <a:defRPr/>
            </a:pPr>
            <a:endParaRPr lang="zh-CN" altLang="en-US">
              <a:ea typeface="+mn-ea"/>
            </a:endParaRPr>
          </a:p>
        </p:txBody>
      </p:sp>
      <p:sp>
        <p:nvSpPr>
          <p:cNvPr id="586760" name="Text Box 8"/>
          <p:cNvSpPr txBox="1">
            <a:spLocks noChangeArrowheads="1"/>
          </p:cNvSpPr>
          <p:nvPr/>
        </p:nvSpPr>
        <p:spPr bwMode="auto">
          <a:xfrm>
            <a:off x="128141" y="3792785"/>
            <a:ext cx="271566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b="1">
                <a:solidFill>
                  <a:schemeClr val="accent2"/>
                </a:solidFill>
              </a:rPr>
              <a:t>   </a:t>
            </a:r>
            <a:r>
              <a:rPr kumimoji="1" lang="zh-CN" altLang="en-US" sz="2800" b="1">
                <a:solidFill>
                  <a:srgbClr val="CC3300"/>
                </a:solidFill>
              </a:rPr>
              <a:t>薛定谔方程</a:t>
            </a:r>
            <a:endParaRPr kumimoji="1" lang="zh-CN" altLang="en-US" sz="2800" b="1">
              <a:solidFill>
                <a:schemeClr val="accent2"/>
              </a:solidFill>
            </a:endParaRPr>
          </a:p>
        </p:txBody>
      </p:sp>
      <p:sp>
        <p:nvSpPr>
          <p:cNvPr id="586762" name="Text Box 10"/>
          <p:cNvSpPr txBox="1">
            <a:spLocks noChangeArrowheads="1"/>
          </p:cNvSpPr>
          <p:nvPr/>
        </p:nvSpPr>
        <p:spPr bwMode="auto">
          <a:xfrm>
            <a:off x="381000" y="5464175"/>
            <a:ext cx="19700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C3300"/>
                </a:solidFill>
              </a:rPr>
              <a:t>总波函数</a:t>
            </a:r>
            <a:r>
              <a:rPr kumimoji="1" lang="zh-CN" altLang="en-US" sz="2800" b="1">
                <a:solidFill>
                  <a:schemeClr val="accent2"/>
                </a:solidFill>
              </a:rPr>
              <a:t>：</a:t>
            </a:r>
          </a:p>
        </p:txBody>
      </p:sp>
      <p:graphicFrame>
        <p:nvGraphicFramePr>
          <p:cNvPr id="606210" name="Object 2"/>
          <p:cNvGraphicFramePr>
            <a:graphicFrameLocks noChangeAspect="1"/>
          </p:cNvGraphicFramePr>
          <p:nvPr/>
        </p:nvGraphicFramePr>
        <p:xfrm>
          <a:off x="3022600" y="5334000"/>
          <a:ext cx="4368800" cy="735013"/>
        </p:xfrm>
        <a:graphic>
          <a:graphicData uri="http://schemas.openxmlformats.org/presentationml/2006/ole">
            <mc:AlternateContent xmlns:mc="http://schemas.openxmlformats.org/markup-compatibility/2006">
              <mc:Choice xmlns:v="urn:schemas-microsoft-com:vml" Requires="v">
                <p:oleObj name="Equation" r:id="rId6" imgW="4368600" imgH="736560" progId="Equation.3">
                  <p:embed/>
                </p:oleObj>
              </mc:Choice>
              <mc:Fallback>
                <p:oleObj name="Equation" r:id="rId6" imgW="4368600" imgH="736560" progId="Equation.3">
                  <p:embed/>
                  <p:pic>
                    <p:nvPicPr>
                      <p:cNvPr id="60621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2600" y="5334000"/>
                        <a:ext cx="4368800" cy="735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6211" name="Object 3"/>
          <p:cNvGraphicFramePr>
            <a:graphicFrameLocks noChangeAspect="1"/>
          </p:cNvGraphicFramePr>
          <p:nvPr/>
        </p:nvGraphicFramePr>
        <p:xfrm>
          <a:off x="4462259" y="4729376"/>
          <a:ext cx="1837933" cy="467907"/>
        </p:xfrm>
        <a:graphic>
          <a:graphicData uri="http://schemas.openxmlformats.org/presentationml/2006/ole">
            <mc:AlternateContent xmlns:mc="http://schemas.openxmlformats.org/markup-compatibility/2006">
              <mc:Choice xmlns:v="urn:schemas-microsoft-com:vml" Requires="v">
                <p:oleObj name="Equation" r:id="rId8" imgW="723600" imgH="203040" progId="Equation.DSMT4">
                  <p:embed/>
                </p:oleObj>
              </mc:Choice>
              <mc:Fallback>
                <p:oleObj name="Equation" r:id="rId8" imgW="723600" imgH="203040" progId="Equation.DSMT4">
                  <p:embed/>
                  <p:pic>
                    <p:nvPicPr>
                      <p:cNvPr id="606211" name="Object 3"/>
                      <p:cNvPicPr>
                        <a:picLocks noChangeAspect="1" noChangeArrowheads="1"/>
                      </p:cNvPicPr>
                      <p:nvPr/>
                    </p:nvPicPr>
                    <p:blipFill>
                      <a:blip r:embed="rId9"/>
                      <a:srcRect/>
                      <a:stretch>
                        <a:fillRect/>
                      </a:stretch>
                    </p:blipFill>
                    <p:spPr bwMode="auto">
                      <a:xfrm>
                        <a:off x="4462259" y="4729376"/>
                        <a:ext cx="1837933" cy="467907"/>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28575">
                            <a:solidFill>
                              <a:srgbClr val="00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6765" name="Text Box 13"/>
          <p:cNvSpPr txBox="1">
            <a:spLocks noChangeArrowheads="1"/>
          </p:cNvSpPr>
          <p:nvPr/>
        </p:nvSpPr>
        <p:spPr bwMode="auto">
          <a:xfrm>
            <a:off x="381000" y="4777988"/>
            <a:ext cx="27093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定态薛定谔方程</a:t>
            </a:r>
          </a:p>
        </p:txBody>
      </p:sp>
      <p:sp>
        <p:nvSpPr>
          <p:cNvPr id="586766" name="Text Box 14"/>
          <p:cNvSpPr txBox="1">
            <a:spLocks noChangeArrowheads="1"/>
          </p:cNvSpPr>
          <p:nvPr/>
        </p:nvSpPr>
        <p:spPr bwMode="auto">
          <a:xfrm>
            <a:off x="381000" y="6165304"/>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C3300"/>
                </a:solidFill>
                <a:latin typeface="宋体" panose="02010600030101010101" pitchFamily="2" charset="-122"/>
              </a:rPr>
              <a:t>波函数的归一化和标准条件</a:t>
            </a:r>
            <a:r>
              <a:rPr kumimoji="1" lang="zh-CN" altLang="en-US" sz="2800" b="1">
                <a:solidFill>
                  <a:schemeClr val="accent2"/>
                </a:solidFill>
                <a:latin typeface="宋体" panose="02010600030101010101" pitchFamily="2" charset="-122"/>
              </a:rPr>
              <a:t>：单值、有限，连续</a:t>
            </a:r>
            <a:endParaRPr lang="zh-CN" altLang="en-US" sz="2800"/>
          </a:p>
        </p:txBody>
      </p:sp>
      <p:graphicFrame>
        <p:nvGraphicFramePr>
          <p:cNvPr id="606212" name="Object 4"/>
          <p:cNvGraphicFramePr>
            <a:graphicFrameLocks noChangeAspect="1"/>
          </p:cNvGraphicFramePr>
          <p:nvPr/>
        </p:nvGraphicFramePr>
        <p:xfrm>
          <a:off x="4427984" y="3645024"/>
          <a:ext cx="1936750" cy="911225"/>
        </p:xfrm>
        <a:graphic>
          <a:graphicData uri="http://schemas.openxmlformats.org/presentationml/2006/ole">
            <mc:AlternateContent xmlns:mc="http://schemas.openxmlformats.org/markup-compatibility/2006">
              <mc:Choice xmlns:v="urn:schemas-microsoft-com:vml" Requires="v">
                <p:oleObj name="Equation" r:id="rId10" imgW="850680" imgH="419040" progId="Equation.DSMT4">
                  <p:embed/>
                </p:oleObj>
              </mc:Choice>
              <mc:Fallback>
                <p:oleObj name="Equation" r:id="rId10" imgW="850680" imgH="419040" progId="Equation.DSMT4">
                  <p:embed/>
                  <p:pic>
                    <p:nvPicPr>
                      <p:cNvPr id="606212" name="Object 4"/>
                      <p:cNvPicPr>
                        <a:picLocks noChangeAspect="1" noChangeArrowheads="1"/>
                      </p:cNvPicPr>
                      <p:nvPr/>
                    </p:nvPicPr>
                    <p:blipFill>
                      <a:blip r:embed="rId11"/>
                      <a:srcRect/>
                      <a:stretch>
                        <a:fillRect/>
                      </a:stretch>
                    </p:blipFill>
                    <p:spPr bwMode="auto">
                      <a:xfrm>
                        <a:off x="4427984" y="3645024"/>
                        <a:ext cx="1936750" cy="911225"/>
                      </a:xfrm>
                      <a:prstGeom prst="rect">
                        <a:avLst/>
                      </a:prstGeom>
                      <a:solidFill>
                        <a:srgbClr val="FFFFBF"/>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6768" name="Rectangle 16"/>
          <p:cNvSpPr>
            <a:spLocks noChangeArrowheads="1"/>
          </p:cNvSpPr>
          <p:nvPr/>
        </p:nvSpPr>
        <p:spPr bwMode="auto">
          <a:xfrm>
            <a:off x="381000" y="960438"/>
            <a:ext cx="487521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chemeClr val="accent2"/>
                </a:solidFill>
              </a:rPr>
              <a:t>1</a:t>
            </a:r>
            <a:r>
              <a:rPr kumimoji="1" lang="zh-CN" altLang="en-US" sz="3200" b="1">
                <a:solidFill>
                  <a:schemeClr val="accent2"/>
                </a:solidFill>
              </a:rPr>
              <a:t>、</a:t>
            </a:r>
            <a:r>
              <a:rPr kumimoji="1" lang="zh-CN" altLang="en-US" sz="3200" b="1">
                <a:solidFill>
                  <a:schemeClr val="accent2"/>
                </a:solidFill>
                <a:latin typeface="宋体" panose="02010600030101010101" pitchFamily="2" charset="-122"/>
              </a:rPr>
              <a:t>薛定谔得出的波动方程</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54"/>
                                        </p:tgtEl>
                                        <p:attrNameLst>
                                          <p:attrName>style.visibility</p:attrName>
                                        </p:attrNameLst>
                                      </p:cBhvr>
                                      <p:to>
                                        <p:strVal val="visible"/>
                                      </p:to>
                                    </p:set>
                                    <p:animEffect transition="in" filter="blinds(horizontal)">
                                      <p:cBhvr>
                                        <p:cTn id="7" dur="500"/>
                                        <p:tgtEl>
                                          <p:spTgt spid="586754"/>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86759"/>
                                        </p:tgtEl>
                                        <p:attrNameLst>
                                          <p:attrName>style.visibility</p:attrName>
                                        </p:attrNameLst>
                                      </p:cBhvr>
                                      <p:to>
                                        <p:strVal val="visible"/>
                                      </p:to>
                                    </p:set>
                                    <p:animEffect transition="in" filter="strips(upRight)">
                                      <p:cBhvr>
                                        <p:cTn id="11" dur="500"/>
                                        <p:tgtEl>
                                          <p:spTgt spid="58675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86768"/>
                                        </p:tgtEl>
                                        <p:attrNameLst>
                                          <p:attrName>style.visibility</p:attrName>
                                        </p:attrNameLst>
                                      </p:cBhvr>
                                      <p:to>
                                        <p:strVal val="visible"/>
                                      </p:to>
                                    </p:set>
                                    <p:animEffect transition="in" filter="blinds(horizontal)">
                                      <p:cBhvr>
                                        <p:cTn id="16" dur="500"/>
                                        <p:tgtEl>
                                          <p:spTgt spid="58676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86755"/>
                                        </p:tgtEl>
                                        <p:attrNameLst>
                                          <p:attrName>style.visibility</p:attrName>
                                        </p:attrNameLst>
                                      </p:cBhvr>
                                      <p:to>
                                        <p:strVal val="visible"/>
                                      </p:to>
                                    </p:set>
                                    <p:animEffect transition="in" filter="blinds(horizontal)">
                                      <p:cBhvr>
                                        <p:cTn id="21" dur="500"/>
                                        <p:tgtEl>
                                          <p:spTgt spid="58675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606208"/>
                                        </p:tgtEl>
                                        <p:attrNameLst>
                                          <p:attrName>style.visibility</p:attrName>
                                        </p:attrNameLst>
                                      </p:cBhvr>
                                      <p:to>
                                        <p:strVal val="visible"/>
                                      </p:to>
                                    </p:set>
                                    <p:animEffect transition="in" filter="wipe(left)">
                                      <p:cBhvr>
                                        <p:cTn id="26" dur="500"/>
                                        <p:tgtEl>
                                          <p:spTgt spid="60620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86757"/>
                                        </p:tgtEl>
                                        <p:attrNameLst>
                                          <p:attrName>style.visibility</p:attrName>
                                        </p:attrNameLst>
                                      </p:cBhvr>
                                      <p:to>
                                        <p:strVal val="visible"/>
                                      </p:to>
                                    </p:set>
                                    <p:animEffect transition="in" filter="wipe(left)">
                                      <p:cBhvr>
                                        <p:cTn id="31" dur="500"/>
                                        <p:tgtEl>
                                          <p:spTgt spid="58675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606209"/>
                                        </p:tgtEl>
                                        <p:attrNameLst>
                                          <p:attrName>style.visibility</p:attrName>
                                        </p:attrNameLst>
                                      </p:cBhvr>
                                      <p:to>
                                        <p:strVal val="visible"/>
                                      </p:to>
                                    </p:set>
                                    <p:animEffect transition="in" filter="wipe(left)">
                                      <p:cBhvr>
                                        <p:cTn id="36" dur="500"/>
                                        <p:tgtEl>
                                          <p:spTgt spid="60620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86760"/>
                                        </p:tgtEl>
                                        <p:attrNameLst>
                                          <p:attrName>style.visibility</p:attrName>
                                        </p:attrNameLst>
                                      </p:cBhvr>
                                      <p:to>
                                        <p:strVal val="visible"/>
                                      </p:to>
                                    </p:set>
                                    <p:animEffect transition="in" filter="blinds(horizontal)">
                                      <p:cBhvr>
                                        <p:cTn id="41" dur="500"/>
                                        <p:tgtEl>
                                          <p:spTgt spid="586760"/>
                                        </p:tgtEl>
                                      </p:cBhvr>
                                    </p:animEffect>
                                  </p:childTnLst>
                                </p:cTn>
                              </p:par>
                            </p:childTnLst>
                          </p:cTn>
                        </p:par>
                        <p:par>
                          <p:cTn id="42" fill="hold" nodeType="afterGroup">
                            <p:stCondLst>
                              <p:cond delay="500"/>
                            </p:stCondLst>
                            <p:childTnLst>
                              <p:par>
                                <p:cTn id="43" presetID="23" presetClass="entr" presetSubtype="16" fill="hold" nodeType="afterEffect">
                                  <p:stCondLst>
                                    <p:cond delay="0"/>
                                  </p:stCondLst>
                                  <p:childTnLst>
                                    <p:set>
                                      <p:cBhvr>
                                        <p:cTn id="44" dur="1" fill="hold">
                                          <p:stCondLst>
                                            <p:cond delay="0"/>
                                          </p:stCondLst>
                                        </p:cTn>
                                        <p:tgtEl>
                                          <p:spTgt spid="606212"/>
                                        </p:tgtEl>
                                        <p:attrNameLst>
                                          <p:attrName>style.visibility</p:attrName>
                                        </p:attrNameLst>
                                      </p:cBhvr>
                                      <p:to>
                                        <p:strVal val="visible"/>
                                      </p:to>
                                    </p:set>
                                    <p:anim calcmode="lin" valueType="num">
                                      <p:cBhvr>
                                        <p:cTn id="45" dur="500" fill="hold"/>
                                        <p:tgtEl>
                                          <p:spTgt spid="606212"/>
                                        </p:tgtEl>
                                        <p:attrNameLst>
                                          <p:attrName>ppt_w</p:attrName>
                                        </p:attrNameLst>
                                      </p:cBhvr>
                                      <p:tavLst>
                                        <p:tav tm="0">
                                          <p:val>
                                            <p:fltVal val="0"/>
                                          </p:val>
                                        </p:tav>
                                        <p:tav tm="100000">
                                          <p:val>
                                            <p:strVal val="#ppt_w"/>
                                          </p:val>
                                        </p:tav>
                                      </p:tavLst>
                                    </p:anim>
                                    <p:anim calcmode="lin" valueType="num">
                                      <p:cBhvr>
                                        <p:cTn id="46" dur="500" fill="hold"/>
                                        <p:tgtEl>
                                          <p:spTgt spid="606212"/>
                                        </p:tgtEl>
                                        <p:attrNameLst>
                                          <p:attrName>ppt_h</p:attrName>
                                        </p:attrNameLst>
                                      </p:cBhvr>
                                      <p:tavLst>
                                        <p:tav tm="0">
                                          <p:val>
                                            <p:fltVal val="0"/>
                                          </p:val>
                                        </p:tav>
                                        <p:tav tm="100000">
                                          <p:val>
                                            <p:strVal val="#ppt_h"/>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86765"/>
                                        </p:tgtEl>
                                        <p:attrNameLst>
                                          <p:attrName>style.visibility</p:attrName>
                                        </p:attrNameLst>
                                      </p:cBhvr>
                                      <p:to>
                                        <p:strVal val="visible"/>
                                      </p:to>
                                    </p:set>
                                    <p:animEffect transition="in" filter="blinds(horizontal)">
                                      <p:cBhvr>
                                        <p:cTn id="51" dur="500"/>
                                        <p:tgtEl>
                                          <p:spTgt spid="586765"/>
                                        </p:tgtEl>
                                      </p:cBhvr>
                                    </p:animEffect>
                                  </p:childTnLst>
                                </p:cTn>
                              </p:par>
                            </p:childTnLst>
                          </p:cTn>
                        </p:par>
                        <p:par>
                          <p:cTn id="52" fill="hold" nodeType="afterGroup">
                            <p:stCondLst>
                              <p:cond delay="500"/>
                            </p:stCondLst>
                            <p:childTnLst>
                              <p:par>
                                <p:cTn id="53" presetID="23" presetClass="entr" presetSubtype="16" fill="hold" nodeType="afterEffect">
                                  <p:stCondLst>
                                    <p:cond delay="0"/>
                                  </p:stCondLst>
                                  <p:childTnLst>
                                    <p:set>
                                      <p:cBhvr>
                                        <p:cTn id="54" dur="1" fill="hold">
                                          <p:stCondLst>
                                            <p:cond delay="0"/>
                                          </p:stCondLst>
                                        </p:cTn>
                                        <p:tgtEl>
                                          <p:spTgt spid="606211"/>
                                        </p:tgtEl>
                                        <p:attrNameLst>
                                          <p:attrName>style.visibility</p:attrName>
                                        </p:attrNameLst>
                                      </p:cBhvr>
                                      <p:to>
                                        <p:strVal val="visible"/>
                                      </p:to>
                                    </p:set>
                                    <p:anim calcmode="lin" valueType="num">
                                      <p:cBhvr>
                                        <p:cTn id="55" dur="500" fill="hold"/>
                                        <p:tgtEl>
                                          <p:spTgt spid="606211"/>
                                        </p:tgtEl>
                                        <p:attrNameLst>
                                          <p:attrName>ppt_w</p:attrName>
                                        </p:attrNameLst>
                                      </p:cBhvr>
                                      <p:tavLst>
                                        <p:tav tm="0">
                                          <p:val>
                                            <p:fltVal val="0"/>
                                          </p:val>
                                        </p:tav>
                                        <p:tav tm="100000">
                                          <p:val>
                                            <p:strVal val="#ppt_w"/>
                                          </p:val>
                                        </p:tav>
                                      </p:tavLst>
                                    </p:anim>
                                    <p:anim calcmode="lin" valueType="num">
                                      <p:cBhvr>
                                        <p:cTn id="56" dur="500" fill="hold"/>
                                        <p:tgtEl>
                                          <p:spTgt spid="606211"/>
                                        </p:tgtEl>
                                        <p:attrNameLst>
                                          <p:attrName>ppt_h</p:attrName>
                                        </p:attrNameLst>
                                      </p:cBhvr>
                                      <p:tavLst>
                                        <p:tav tm="0">
                                          <p:val>
                                            <p:fltVal val="0"/>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86762"/>
                                        </p:tgtEl>
                                        <p:attrNameLst>
                                          <p:attrName>style.visibility</p:attrName>
                                        </p:attrNameLst>
                                      </p:cBhvr>
                                      <p:to>
                                        <p:strVal val="visible"/>
                                      </p:to>
                                    </p:set>
                                    <p:animEffect transition="in" filter="wipe(left)">
                                      <p:cBhvr>
                                        <p:cTn id="61" dur="500"/>
                                        <p:tgtEl>
                                          <p:spTgt spid="586762"/>
                                        </p:tgtEl>
                                      </p:cBhvr>
                                    </p:animEffect>
                                  </p:childTnLst>
                                </p:cTn>
                              </p:par>
                            </p:childTnLst>
                          </p:cTn>
                        </p:par>
                        <p:par>
                          <p:cTn id="62" fill="hold" nodeType="afterGroup">
                            <p:stCondLst>
                              <p:cond delay="500"/>
                            </p:stCondLst>
                            <p:childTnLst>
                              <p:par>
                                <p:cTn id="63" presetID="23" presetClass="entr" presetSubtype="16" fill="hold" nodeType="afterEffect">
                                  <p:stCondLst>
                                    <p:cond delay="0"/>
                                  </p:stCondLst>
                                  <p:childTnLst>
                                    <p:set>
                                      <p:cBhvr>
                                        <p:cTn id="64" dur="1" fill="hold">
                                          <p:stCondLst>
                                            <p:cond delay="0"/>
                                          </p:stCondLst>
                                        </p:cTn>
                                        <p:tgtEl>
                                          <p:spTgt spid="606210"/>
                                        </p:tgtEl>
                                        <p:attrNameLst>
                                          <p:attrName>style.visibility</p:attrName>
                                        </p:attrNameLst>
                                      </p:cBhvr>
                                      <p:to>
                                        <p:strVal val="visible"/>
                                      </p:to>
                                    </p:set>
                                    <p:anim calcmode="lin" valueType="num">
                                      <p:cBhvr>
                                        <p:cTn id="65" dur="500" fill="hold"/>
                                        <p:tgtEl>
                                          <p:spTgt spid="606210"/>
                                        </p:tgtEl>
                                        <p:attrNameLst>
                                          <p:attrName>ppt_w</p:attrName>
                                        </p:attrNameLst>
                                      </p:cBhvr>
                                      <p:tavLst>
                                        <p:tav tm="0">
                                          <p:val>
                                            <p:fltVal val="0"/>
                                          </p:val>
                                        </p:tav>
                                        <p:tav tm="100000">
                                          <p:val>
                                            <p:strVal val="#ppt_w"/>
                                          </p:val>
                                        </p:tav>
                                      </p:tavLst>
                                    </p:anim>
                                    <p:anim calcmode="lin" valueType="num">
                                      <p:cBhvr>
                                        <p:cTn id="66" dur="500" fill="hold"/>
                                        <p:tgtEl>
                                          <p:spTgt spid="606210"/>
                                        </p:tgtEl>
                                        <p:attrNameLst>
                                          <p:attrName>ppt_h</p:attrName>
                                        </p:attrNameLst>
                                      </p:cBhvr>
                                      <p:tavLst>
                                        <p:tav tm="0">
                                          <p:val>
                                            <p:fltVal val="0"/>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86766"/>
                                        </p:tgtEl>
                                        <p:attrNameLst>
                                          <p:attrName>style.visibility</p:attrName>
                                        </p:attrNameLst>
                                      </p:cBhvr>
                                      <p:to>
                                        <p:strVal val="visible"/>
                                      </p:to>
                                    </p:set>
                                    <p:animEffect transition="in" filter="wipe(left)">
                                      <p:cBhvr>
                                        <p:cTn id="71" dur="500"/>
                                        <p:tgtEl>
                                          <p:spTgt spid="586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4" grpId="0" autoUpdateAnimBg="0"/>
      <p:bldP spid="586755" grpId="0" autoUpdateAnimBg="0"/>
      <p:bldP spid="586757" grpId="0" autoUpdateAnimBg="0"/>
      <p:bldP spid="586759" grpId="0" animBg="1"/>
      <p:bldP spid="586760" grpId="0" autoUpdateAnimBg="0"/>
      <p:bldP spid="586762" grpId="0" autoUpdateAnimBg="0"/>
      <p:bldP spid="586765" grpId="0" autoUpdateAnimBg="0"/>
      <p:bldP spid="586766" grpId="0" autoUpdateAnimBg="0"/>
      <p:bldP spid="586768"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457200" y="116632"/>
            <a:ext cx="5943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3200" b="1">
                <a:solidFill>
                  <a:schemeClr val="accent2"/>
                </a:solidFill>
                <a:latin typeface="宋体" panose="02010600030101010101" pitchFamily="2" charset="-122"/>
              </a:rPr>
              <a:t>2.</a:t>
            </a:r>
            <a:r>
              <a:rPr kumimoji="1" lang="zh-CN" altLang="en-US" sz="3200" b="1">
                <a:solidFill>
                  <a:schemeClr val="accent2"/>
                </a:solidFill>
                <a:latin typeface="宋体" panose="02010600030101010101" pitchFamily="2" charset="-122"/>
              </a:rPr>
              <a:t>一维无限深方势阱中的粒子</a:t>
            </a:r>
          </a:p>
        </p:txBody>
      </p:sp>
      <p:sp>
        <p:nvSpPr>
          <p:cNvPr id="587779" name="Text Box 3"/>
          <p:cNvSpPr txBox="1">
            <a:spLocks noChangeArrowheads="1"/>
          </p:cNvSpPr>
          <p:nvPr/>
        </p:nvSpPr>
        <p:spPr bwMode="auto">
          <a:xfrm>
            <a:off x="609600" y="756395"/>
            <a:ext cx="2819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latin typeface="宋体" panose="02010600030101010101" pitchFamily="2" charset="-122"/>
              </a:rPr>
              <a:t>能量量子化：</a:t>
            </a:r>
          </a:p>
        </p:txBody>
      </p:sp>
      <p:graphicFrame>
        <p:nvGraphicFramePr>
          <p:cNvPr id="607232" name="Object 0"/>
          <p:cNvGraphicFramePr>
            <a:graphicFrameLocks noChangeAspect="1"/>
          </p:cNvGraphicFramePr>
          <p:nvPr/>
        </p:nvGraphicFramePr>
        <p:xfrm>
          <a:off x="2971800" y="650032"/>
          <a:ext cx="4953000" cy="922338"/>
        </p:xfrm>
        <a:graphic>
          <a:graphicData uri="http://schemas.openxmlformats.org/presentationml/2006/ole">
            <mc:AlternateContent xmlns:mc="http://schemas.openxmlformats.org/markup-compatibility/2006">
              <mc:Choice xmlns:v="urn:schemas-microsoft-com:vml" Requires="v">
                <p:oleObj name="公式" r:id="rId2" imgW="3949560" imgH="799920" progId="Equation.3">
                  <p:embed/>
                </p:oleObj>
              </mc:Choice>
              <mc:Fallback>
                <p:oleObj name="公式" r:id="rId2" imgW="3949560" imgH="799920" progId="Equation.3">
                  <p:embed/>
                  <p:pic>
                    <p:nvPicPr>
                      <p:cNvPr id="60723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650032"/>
                        <a:ext cx="4953000" cy="922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7781" name="Rectangle 5"/>
          <p:cNvSpPr>
            <a:spLocks noChangeArrowheads="1"/>
          </p:cNvSpPr>
          <p:nvPr/>
        </p:nvSpPr>
        <p:spPr bwMode="auto">
          <a:xfrm>
            <a:off x="417513" y="3397250"/>
            <a:ext cx="2225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chemeClr val="accent2"/>
                </a:solidFill>
                <a:latin typeface="宋体" panose="02010600030101010101" pitchFamily="2" charset="-122"/>
              </a:rPr>
              <a:t>3.</a:t>
            </a:r>
            <a:r>
              <a:rPr kumimoji="1" lang="zh-CN" altLang="en-US" sz="3200" b="1">
                <a:solidFill>
                  <a:schemeClr val="accent2"/>
                </a:solidFill>
                <a:latin typeface="宋体" panose="02010600030101010101" pitchFamily="2" charset="-122"/>
              </a:rPr>
              <a:t>势垒穿透</a:t>
            </a:r>
          </a:p>
        </p:txBody>
      </p:sp>
      <p:sp>
        <p:nvSpPr>
          <p:cNvPr id="587782" name="Text Box 6"/>
          <p:cNvSpPr txBox="1">
            <a:spLocks noChangeArrowheads="1"/>
          </p:cNvSpPr>
          <p:nvPr/>
        </p:nvSpPr>
        <p:spPr bwMode="auto">
          <a:xfrm>
            <a:off x="609600" y="3946525"/>
            <a:ext cx="7924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latin typeface="宋体" panose="02010600030101010101" pitchFamily="2" charset="-122"/>
              </a:rPr>
              <a:t>在势能有限的情况下</a:t>
            </a:r>
            <a:r>
              <a:rPr kumimoji="1" lang="en-US" altLang="zh-CN" sz="2800" b="1">
                <a:solidFill>
                  <a:schemeClr val="accent2"/>
                </a:solidFill>
                <a:latin typeface="宋体" panose="02010600030101010101" pitchFamily="2" charset="-122"/>
              </a:rPr>
              <a:t>,</a:t>
            </a:r>
            <a:r>
              <a:rPr kumimoji="1" lang="zh-CN" altLang="en-US" sz="2800" b="1">
                <a:solidFill>
                  <a:schemeClr val="accent2"/>
                </a:solidFill>
                <a:latin typeface="宋体" panose="02010600030101010101" pitchFamily="2" charset="-122"/>
              </a:rPr>
              <a:t>微观粒子可以穿过势垒到达另一侧，称</a:t>
            </a:r>
            <a:r>
              <a:rPr kumimoji="1" lang="zh-CN" altLang="en-US" sz="2800" b="1">
                <a:solidFill>
                  <a:schemeClr val="accent2"/>
                </a:solidFill>
              </a:rPr>
              <a:t>“</a:t>
            </a:r>
            <a:r>
              <a:rPr kumimoji="1" lang="zh-CN" altLang="en-US" sz="2800" b="1">
                <a:solidFill>
                  <a:schemeClr val="accent2"/>
                </a:solidFill>
                <a:latin typeface="宋体" panose="02010600030101010101" pitchFamily="2" charset="-122"/>
              </a:rPr>
              <a:t>隧道效应</a:t>
            </a:r>
            <a:r>
              <a:rPr kumimoji="1" lang="zh-CN" altLang="en-US" sz="2800" b="1">
                <a:solidFill>
                  <a:schemeClr val="accent2"/>
                </a:solidFill>
              </a:rPr>
              <a:t>”</a:t>
            </a:r>
            <a:r>
              <a:rPr kumimoji="1" lang="zh-CN" altLang="en-US" sz="2800" b="1">
                <a:solidFill>
                  <a:schemeClr val="accent2"/>
                </a:solidFill>
                <a:latin typeface="宋体" panose="02010600030101010101" pitchFamily="2" charset="-122"/>
              </a:rPr>
              <a:t>。</a:t>
            </a:r>
          </a:p>
        </p:txBody>
      </p:sp>
      <p:sp>
        <p:nvSpPr>
          <p:cNvPr id="587783" name="Text Box 7"/>
          <p:cNvSpPr txBox="1">
            <a:spLocks noChangeArrowheads="1"/>
          </p:cNvSpPr>
          <p:nvPr/>
        </p:nvSpPr>
        <p:spPr bwMode="auto">
          <a:xfrm>
            <a:off x="448965" y="5014739"/>
            <a:ext cx="26828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3200" b="1">
                <a:solidFill>
                  <a:schemeClr val="accent2"/>
                </a:solidFill>
                <a:latin typeface="宋体" panose="02010600030101010101" pitchFamily="2" charset="-122"/>
              </a:rPr>
              <a:t>4.</a:t>
            </a:r>
            <a:r>
              <a:rPr kumimoji="1" lang="zh-CN" altLang="en-US" sz="3200" b="1">
                <a:solidFill>
                  <a:schemeClr val="accent2"/>
                </a:solidFill>
                <a:latin typeface="宋体" panose="02010600030101010101" pitchFamily="2" charset="-122"/>
              </a:rPr>
              <a:t>谐振子</a:t>
            </a:r>
          </a:p>
        </p:txBody>
      </p:sp>
      <p:sp>
        <p:nvSpPr>
          <p:cNvPr id="587784" name="Text Box 8"/>
          <p:cNvSpPr txBox="1">
            <a:spLocks noChangeArrowheads="1"/>
          </p:cNvSpPr>
          <p:nvPr/>
        </p:nvSpPr>
        <p:spPr bwMode="auto">
          <a:xfrm>
            <a:off x="683568" y="5530676"/>
            <a:ext cx="2089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能量量子化</a:t>
            </a:r>
            <a:r>
              <a:rPr kumimoji="1" lang="en-US" altLang="zh-CN" sz="2800" b="1">
                <a:solidFill>
                  <a:schemeClr val="accent2"/>
                </a:solidFill>
              </a:rPr>
              <a:t>:</a:t>
            </a:r>
          </a:p>
        </p:txBody>
      </p:sp>
      <p:graphicFrame>
        <p:nvGraphicFramePr>
          <p:cNvPr id="607233" name="Object 1"/>
          <p:cNvGraphicFramePr>
            <a:graphicFrameLocks noChangeAspect="1"/>
          </p:cNvGraphicFramePr>
          <p:nvPr/>
        </p:nvGraphicFramePr>
        <p:xfrm>
          <a:off x="3090863" y="5293767"/>
          <a:ext cx="5801617" cy="871537"/>
        </p:xfrm>
        <a:graphic>
          <a:graphicData uri="http://schemas.openxmlformats.org/presentationml/2006/ole">
            <mc:AlternateContent xmlns:mc="http://schemas.openxmlformats.org/markup-compatibility/2006">
              <mc:Choice xmlns:v="urn:schemas-microsoft-com:vml" Requires="v">
                <p:oleObj name="Equation" r:id="rId4" imgW="2793960" imgH="393480" progId="Equation.DSMT4">
                  <p:embed/>
                </p:oleObj>
              </mc:Choice>
              <mc:Fallback>
                <p:oleObj name="Equation" r:id="rId4" imgW="2793960" imgH="393480" progId="Equation.DSMT4">
                  <p:embed/>
                  <p:pic>
                    <p:nvPicPr>
                      <p:cNvPr id="607233" name="Object 1"/>
                      <p:cNvPicPr>
                        <a:picLocks noChangeAspect="1" noChangeArrowheads="1"/>
                      </p:cNvPicPr>
                      <p:nvPr/>
                    </p:nvPicPr>
                    <p:blipFill>
                      <a:blip r:embed="rId5"/>
                      <a:srcRect/>
                      <a:stretch>
                        <a:fillRect/>
                      </a:stretch>
                    </p:blipFill>
                    <p:spPr bwMode="auto">
                      <a:xfrm>
                        <a:off x="3090863" y="5293767"/>
                        <a:ext cx="5801617" cy="871537"/>
                      </a:xfrm>
                      <a:prstGeom prst="rect">
                        <a:avLst/>
                      </a:prstGeom>
                      <a:noFill/>
                      <a:ln>
                        <a:noFill/>
                      </a:ln>
                      <a:effectLst/>
                    </p:spPr>
                  </p:pic>
                </p:oleObj>
              </mc:Fallback>
            </mc:AlternateContent>
          </a:graphicData>
        </a:graphic>
      </p:graphicFrame>
      <p:sp>
        <p:nvSpPr>
          <p:cNvPr id="587786" name="Text Box 10"/>
          <p:cNvSpPr txBox="1">
            <a:spLocks noChangeArrowheads="1"/>
          </p:cNvSpPr>
          <p:nvPr/>
        </p:nvSpPr>
        <p:spPr bwMode="auto">
          <a:xfrm>
            <a:off x="1053157" y="6097488"/>
            <a:ext cx="137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rgbClr val="CC3300"/>
                </a:solidFill>
              </a:rPr>
              <a:t>零点能</a:t>
            </a:r>
            <a:r>
              <a:rPr kumimoji="1" lang="en-US" altLang="zh-CN" sz="2800" b="1">
                <a:solidFill>
                  <a:srgbClr val="CC3300"/>
                </a:solidFill>
              </a:rPr>
              <a:t>:</a:t>
            </a:r>
          </a:p>
        </p:txBody>
      </p:sp>
      <p:graphicFrame>
        <p:nvGraphicFramePr>
          <p:cNvPr id="607234" name="Object 2"/>
          <p:cNvGraphicFramePr>
            <a:graphicFrameLocks noChangeAspect="1"/>
          </p:cNvGraphicFramePr>
          <p:nvPr/>
        </p:nvGraphicFramePr>
        <p:xfrm>
          <a:off x="3101975" y="6059884"/>
          <a:ext cx="1470025" cy="825500"/>
        </p:xfrm>
        <a:graphic>
          <a:graphicData uri="http://schemas.openxmlformats.org/presentationml/2006/ole">
            <mc:AlternateContent xmlns:mc="http://schemas.openxmlformats.org/markup-compatibility/2006">
              <mc:Choice xmlns:v="urn:schemas-microsoft-com:vml" Requires="v">
                <p:oleObj name="Equation" r:id="rId6" imgW="939600" imgH="545760" progId="Equation.3">
                  <p:embed/>
                </p:oleObj>
              </mc:Choice>
              <mc:Fallback>
                <p:oleObj name="Equation" r:id="rId6" imgW="939600" imgH="545760" progId="Equation.3">
                  <p:embed/>
                  <p:pic>
                    <p:nvPicPr>
                      <p:cNvPr id="607234"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1975" y="6059884"/>
                        <a:ext cx="1470025"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87788" name="Text Box 12"/>
          <p:cNvSpPr txBox="1">
            <a:spLocks noChangeArrowheads="1"/>
          </p:cNvSpPr>
          <p:nvPr/>
        </p:nvSpPr>
        <p:spPr bwMode="auto">
          <a:xfrm>
            <a:off x="533400" y="1573957"/>
            <a:ext cx="8534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lnSpc>
                <a:spcPct val="95000"/>
              </a:lnSpc>
            </a:pPr>
            <a:r>
              <a:rPr kumimoji="1" lang="zh-CN" altLang="en-US" sz="2800" b="1">
                <a:solidFill>
                  <a:schemeClr val="accent2"/>
                </a:solidFill>
              </a:rPr>
              <a:t>在势阱内</a:t>
            </a:r>
            <a:r>
              <a:rPr kumimoji="1" lang="zh-CN" altLang="en-US" sz="2800" b="1">
                <a:solidFill>
                  <a:srgbClr val="009900"/>
                </a:solidFill>
              </a:rPr>
              <a:t>概率密度</a:t>
            </a:r>
            <a:r>
              <a:rPr kumimoji="1" lang="zh-CN" altLang="en-US" sz="2800" b="1">
                <a:solidFill>
                  <a:schemeClr val="accent2"/>
                </a:solidFill>
                <a:latin typeface="宋体" panose="02010600030101010101" pitchFamily="2" charset="-122"/>
              </a:rPr>
              <a:t>分布不均匀</a:t>
            </a:r>
            <a:r>
              <a:rPr kumimoji="1" lang="en-US" altLang="zh-CN" sz="2800" b="1">
                <a:solidFill>
                  <a:schemeClr val="accent2"/>
                </a:solidFill>
                <a:latin typeface="宋体" panose="02010600030101010101" pitchFamily="2" charset="-122"/>
              </a:rPr>
              <a:t>,</a:t>
            </a:r>
            <a:r>
              <a:rPr kumimoji="1" lang="zh-CN" altLang="en-US" sz="2800" b="1">
                <a:solidFill>
                  <a:srgbClr val="009900"/>
                </a:solidFill>
              </a:rPr>
              <a:t>随</a:t>
            </a:r>
            <a:r>
              <a:rPr kumimoji="1" lang="en-US" altLang="zh-CN" sz="2800" b="1" i="1">
                <a:solidFill>
                  <a:srgbClr val="009900"/>
                </a:solidFill>
              </a:rPr>
              <a:t>x</a:t>
            </a:r>
            <a:r>
              <a:rPr kumimoji="1" lang="zh-CN" altLang="en-US" sz="2800" b="1">
                <a:solidFill>
                  <a:srgbClr val="009900"/>
                </a:solidFill>
              </a:rPr>
              <a:t>改变</a:t>
            </a:r>
            <a:r>
              <a:rPr kumimoji="1" lang="en-US" altLang="zh-CN" sz="2800" b="1">
                <a:solidFill>
                  <a:srgbClr val="009900"/>
                </a:solidFill>
              </a:rPr>
              <a:t>,</a:t>
            </a:r>
            <a:r>
              <a:rPr kumimoji="1" lang="zh-CN" altLang="en-US" sz="2800" b="1">
                <a:solidFill>
                  <a:srgbClr val="009900"/>
                </a:solidFill>
              </a:rPr>
              <a:t>且与</a:t>
            </a:r>
            <a:r>
              <a:rPr kumimoji="1" lang="en-US" altLang="zh-CN" sz="2800" b="1" i="1">
                <a:solidFill>
                  <a:srgbClr val="009900"/>
                </a:solidFill>
              </a:rPr>
              <a:t>n</a:t>
            </a:r>
            <a:r>
              <a:rPr kumimoji="1" lang="zh-CN" altLang="en-US" sz="2800" b="1">
                <a:solidFill>
                  <a:srgbClr val="009900"/>
                </a:solidFill>
              </a:rPr>
              <a:t>有关</a:t>
            </a:r>
            <a:r>
              <a:rPr kumimoji="1" lang="zh-CN" altLang="en-US" sz="2800" b="1">
                <a:solidFill>
                  <a:schemeClr val="accent2"/>
                </a:solidFill>
              </a:rPr>
              <a:t>。但经典粒子在各点出现的概率是相同的。</a:t>
            </a:r>
          </a:p>
        </p:txBody>
      </p:sp>
      <p:sp>
        <p:nvSpPr>
          <p:cNvPr id="587789" name="Text Box 13"/>
          <p:cNvSpPr txBox="1">
            <a:spLocks noChangeArrowheads="1"/>
          </p:cNvSpPr>
          <p:nvPr/>
        </p:nvSpPr>
        <p:spPr bwMode="auto">
          <a:xfrm>
            <a:off x="533400" y="2447082"/>
            <a:ext cx="419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德布罗意 波波长</a:t>
            </a:r>
            <a:r>
              <a:rPr kumimoji="1" lang="zh-CN" altLang="en-US" sz="2800" b="1">
                <a:solidFill>
                  <a:schemeClr val="accent2"/>
                </a:solidFill>
                <a:latin typeface="宋体" panose="02010600030101010101" pitchFamily="2" charset="-122"/>
              </a:rPr>
              <a:t>量子化</a:t>
            </a:r>
            <a:r>
              <a:rPr kumimoji="1" lang="en-US" altLang="zh-CN" sz="2800" b="1">
                <a:solidFill>
                  <a:schemeClr val="accent2"/>
                </a:solidFill>
                <a:latin typeface="宋体" panose="02010600030101010101" pitchFamily="2" charset="-122"/>
              </a:rPr>
              <a:t>:</a:t>
            </a:r>
          </a:p>
          <a:p>
            <a:pPr eaLnBrk="1" hangingPunct="1"/>
            <a:r>
              <a:rPr kumimoji="1" lang="zh-CN" altLang="en-US" sz="2800" b="1">
                <a:solidFill>
                  <a:schemeClr val="accent2"/>
                </a:solidFill>
                <a:latin typeface="宋体" panose="02010600030101010101" pitchFamily="2" charset="-122"/>
              </a:rPr>
              <a:t>类似经典的</a:t>
            </a:r>
            <a:r>
              <a:rPr kumimoji="1" lang="zh-CN" altLang="en-US" sz="2800" b="1">
                <a:solidFill>
                  <a:srgbClr val="CC3300"/>
                </a:solidFill>
              </a:rPr>
              <a:t>驻波</a:t>
            </a:r>
            <a:r>
              <a:rPr kumimoji="1" lang="zh-CN" altLang="en-US" sz="2800" b="1">
                <a:solidFill>
                  <a:schemeClr val="accent2"/>
                </a:solidFill>
              </a:rPr>
              <a:t>。</a:t>
            </a:r>
          </a:p>
        </p:txBody>
      </p:sp>
      <p:graphicFrame>
        <p:nvGraphicFramePr>
          <p:cNvPr id="607235" name="Object 3"/>
          <p:cNvGraphicFramePr>
            <a:graphicFrameLocks noChangeAspect="1"/>
          </p:cNvGraphicFramePr>
          <p:nvPr/>
        </p:nvGraphicFramePr>
        <p:xfrm>
          <a:off x="4708525" y="2359025"/>
          <a:ext cx="2649538" cy="1081088"/>
        </p:xfrm>
        <a:graphic>
          <a:graphicData uri="http://schemas.openxmlformats.org/presentationml/2006/ole">
            <mc:AlternateContent xmlns:mc="http://schemas.openxmlformats.org/markup-compatibility/2006">
              <mc:Choice xmlns:v="urn:schemas-microsoft-com:vml" Requires="v">
                <p:oleObj name="Equation" r:id="rId8" imgW="1054080" imgH="431640" progId="Equation.DSMT4">
                  <p:embed/>
                </p:oleObj>
              </mc:Choice>
              <mc:Fallback>
                <p:oleObj name="Equation" r:id="rId8" imgW="1054080" imgH="431640" progId="Equation.DSMT4">
                  <p:embed/>
                  <p:pic>
                    <p:nvPicPr>
                      <p:cNvPr id="607235" name="Object 3"/>
                      <p:cNvPicPr>
                        <a:picLocks noChangeAspect="1" noChangeArrowheads="1"/>
                      </p:cNvPicPr>
                      <p:nvPr/>
                    </p:nvPicPr>
                    <p:blipFill>
                      <a:blip r:embed="rId9"/>
                      <a:srcRect/>
                      <a:stretch>
                        <a:fillRect/>
                      </a:stretch>
                    </p:blipFill>
                    <p:spPr bwMode="auto">
                      <a:xfrm>
                        <a:off x="4708525" y="2359025"/>
                        <a:ext cx="2649538"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7778"/>
                                        </p:tgtEl>
                                        <p:attrNameLst>
                                          <p:attrName>style.visibility</p:attrName>
                                        </p:attrNameLst>
                                      </p:cBhvr>
                                      <p:to>
                                        <p:strVal val="visible"/>
                                      </p:to>
                                    </p:set>
                                    <p:animEffect transition="in" filter="blinds(horizontal)">
                                      <p:cBhvr>
                                        <p:cTn id="7" dur="500"/>
                                        <p:tgtEl>
                                          <p:spTgt spid="5877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7779"/>
                                        </p:tgtEl>
                                        <p:attrNameLst>
                                          <p:attrName>style.visibility</p:attrName>
                                        </p:attrNameLst>
                                      </p:cBhvr>
                                      <p:to>
                                        <p:strVal val="visible"/>
                                      </p:to>
                                    </p:set>
                                    <p:animEffect transition="in" filter="blinds(horizontal)">
                                      <p:cBhvr>
                                        <p:cTn id="12" dur="500"/>
                                        <p:tgtEl>
                                          <p:spTgt spid="587779"/>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07232"/>
                                        </p:tgtEl>
                                        <p:attrNameLst>
                                          <p:attrName>style.visibility</p:attrName>
                                        </p:attrNameLst>
                                      </p:cBhvr>
                                      <p:to>
                                        <p:strVal val="visible"/>
                                      </p:to>
                                    </p:set>
                                    <p:animEffect transition="in" filter="blinds(horizontal)">
                                      <p:cBhvr>
                                        <p:cTn id="16" dur="500"/>
                                        <p:tgtEl>
                                          <p:spTgt spid="6072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87788"/>
                                        </p:tgtEl>
                                        <p:attrNameLst>
                                          <p:attrName>style.visibility</p:attrName>
                                        </p:attrNameLst>
                                      </p:cBhvr>
                                      <p:to>
                                        <p:strVal val="visible"/>
                                      </p:to>
                                    </p:set>
                                    <p:animEffect transition="in" filter="wipe(up)">
                                      <p:cBhvr>
                                        <p:cTn id="21" dur="500"/>
                                        <p:tgtEl>
                                          <p:spTgt spid="58778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587789"/>
                                        </p:tgtEl>
                                        <p:attrNameLst>
                                          <p:attrName>style.visibility</p:attrName>
                                        </p:attrNameLst>
                                      </p:cBhvr>
                                      <p:to>
                                        <p:strVal val="visible"/>
                                      </p:to>
                                    </p:set>
                                    <p:animEffect transition="in" filter="blinds(horizontal)">
                                      <p:cBhvr>
                                        <p:cTn id="26" dur="500"/>
                                        <p:tgtEl>
                                          <p:spTgt spid="58778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07235"/>
                                        </p:tgtEl>
                                        <p:attrNameLst>
                                          <p:attrName>style.visibility</p:attrName>
                                        </p:attrNameLst>
                                      </p:cBhvr>
                                      <p:to>
                                        <p:strVal val="visible"/>
                                      </p:to>
                                    </p:set>
                                    <p:animEffect transition="in" filter="blinds(horizontal)">
                                      <p:cBhvr>
                                        <p:cTn id="31" dur="500"/>
                                        <p:tgtEl>
                                          <p:spTgt spid="60723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87781"/>
                                        </p:tgtEl>
                                        <p:attrNameLst>
                                          <p:attrName>style.visibility</p:attrName>
                                        </p:attrNameLst>
                                      </p:cBhvr>
                                      <p:to>
                                        <p:strVal val="visible"/>
                                      </p:to>
                                    </p:set>
                                    <p:animEffect transition="in" filter="blinds(horizontal)">
                                      <p:cBhvr>
                                        <p:cTn id="36" dur="500"/>
                                        <p:tgtEl>
                                          <p:spTgt spid="58778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87782"/>
                                        </p:tgtEl>
                                        <p:attrNameLst>
                                          <p:attrName>style.visibility</p:attrName>
                                        </p:attrNameLst>
                                      </p:cBhvr>
                                      <p:to>
                                        <p:strVal val="visible"/>
                                      </p:to>
                                    </p:set>
                                    <p:animEffect transition="in" filter="blinds(horizontal)">
                                      <p:cBhvr>
                                        <p:cTn id="41" dur="500"/>
                                        <p:tgtEl>
                                          <p:spTgt spid="58778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87783"/>
                                        </p:tgtEl>
                                        <p:attrNameLst>
                                          <p:attrName>style.visibility</p:attrName>
                                        </p:attrNameLst>
                                      </p:cBhvr>
                                      <p:to>
                                        <p:strVal val="visible"/>
                                      </p:to>
                                    </p:set>
                                    <p:animEffect transition="in" filter="blinds(horizontal)">
                                      <p:cBhvr>
                                        <p:cTn id="46" dur="500"/>
                                        <p:tgtEl>
                                          <p:spTgt spid="587783"/>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87784"/>
                                        </p:tgtEl>
                                        <p:attrNameLst>
                                          <p:attrName>style.visibility</p:attrName>
                                        </p:attrNameLst>
                                      </p:cBhvr>
                                      <p:to>
                                        <p:strVal val="visible"/>
                                      </p:to>
                                    </p:set>
                                    <p:animEffect transition="in" filter="blinds(horizontal)">
                                      <p:cBhvr>
                                        <p:cTn id="51" dur="500"/>
                                        <p:tgtEl>
                                          <p:spTgt spid="587784"/>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nodeType="clickEffect">
                                  <p:stCondLst>
                                    <p:cond delay="0"/>
                                  </p:stCondLst>
                                  <p:childTnLst>
                                    <p:set>
                                      <p:cBhvr>
                                        <p:cTn id="55" dur="1" fill="hold">
                                          <p:stCondLst>
                                            <p:cond delay="0"/>
                                          </p:stCondLst>
                                        </p:cTn>
                                        <p:tgtEl>
                                          <p:spTgt spid="607233"/>
                                        </p:tgtEl>
                                        <p:attrNameLst>
                                          <p:attrName>style.visibility</p:attrName>
                                        </p:attrNameLst>
                                      </p:cBhvr>
                                      <p:to>
                                        <p:strVal val="visible"/>
                                      </p:to>
                                    </p:set>
                                    <p:animEffect transition="in" filter="wipe(up)">
                                      <p:cBhvr>
                                        <p:cTn id="56" dur="500"/>
                                        <p:tgtEl>
                                          <p:spTgt spid="607233"/>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87786"/>
                                        </p:tgtEl>
                                        <p:attrNameLst>
                                          <p:attrName>style.visibility</p:attrName>
                                        </p:attrNameLst>
                                      </p:cBhvr>
                                      <p:to>
                                        <p:strVal val="visible"/>
                                      </p:to>
                                    </p:set>
                                    <p:animEffect transition="in" filter="blinds(horizontal)">
                                      <p:cBhvr>
                                        <p:cTn id="61" dur="500"/>
                                        <p:tgtEl>
                                          <p:spTgt spid="587786"/>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607234"/>
                                        </p:tgtEl>
                                        <p:attrNameLst>
                                          <p:attrName>style.visibility</p:attrName>
                                        </p:attrNameLst>
                                      </p:cBhvr>
                                      <p:to>
                                        <p:strVal val="visible"/>
                                      </p:to>
                                    </p:set>
                                    <p:animEffect transition="in" filter="wipe(up)">
                                      <p:cBhvr>
                                        <p:cTn id="66" dur="500"/>
                                        <p:tgtEl>
                                          <p:spTgt spid="607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8" grpId="0" autoUpdateAnimBg="0"/>
      <p:bldP spid="587779" grpId="0" autoUpdateAnimBg="0"/>
      <p:bldP spid="587781" grpId="0" autoUpdateAnimBg="0"/>
      <p:bldP spid="587782" grpId="0" autoUpdateAnimBg="0"/>
      <p:bldP spid="587783" grpId="0" autoUpdateAnimBg="0"/>
      <p:bldP spid="587784" grpId="0" autoUpdateAnimBg="0"/>
      <p:bldP spid="587786" grpId="0" autoUpdateAnimBg="0"/>
      <p:bldP spid="587788" grpId="0" autoUpdateAnimBg="0"/>
      <p:bldP spid="58778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365125" y="296863"/>
            <a:ext cx="4927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3200" b="1">
                <a:solidFill>
                  <a:schemeClr val="accent2"/>
                </a:solidFill>
              </a:rPr>
              <a:t>二、求解定态薛定谔方程</a:t>
            </a:r>
          </a:p>
        </p:txBody>
      </p:sp>
      <p:sp>
        <p:nvSpPr>
          <p:cNvPr id="550915" name="Text Box 3"/>
          <p:cNvSpPr txBox="1">
            <a:spLocks noChangeArrowheads="1"/>
          </p:cNvSpPr>
          <p:nvPr/>
        </p:nvSpPr>
        <p:spPr bwMode="auto">
          <a:xfrm>
            <a:off x="533400" y="914400"/>
            <a:ext cx="6969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由于势函数不随时间变化，所以属定态解。</a:t>
            </a:r>
          </a:p>
        </p:txBody>
      </p:sp>
      <p:grpSp>
        <p:nvGrpSpPr>
          <p:cNvPr id="2" name="Group 4"/>
          <p:cNvGrpSpPr>
            <a:grpSpLocks/>
          </p:cNvGrpSpPr>
          <p:nvPr/>
        </p:nvGrpSpPr>
        <p:grpSpPr bwMode="auto">
          <a:xfrm>
            <a:off x="1905000" y="1905000"/>
            <a:ext cx="4972050" cy="939800"/>
            <a:chOff x="1748" y="1100"/>
            <a:chExt cx="3132" cy="592"/>
          </a:xfrm>
        </p:grpSpPr>
        <p:graphicFrame>
          <p:nvGraphicFramePr>
            <p:cNvPr id="2057" name="Object 5"/>
            <p:cNvGraphicFramePr>
              <a:graphicFrameLocks noChangeAspect="1"/>
            </p:cNvGraphicFramePr>
            <p:nvPr/>
          </p:nvGraphicFramePr>
          <p:xfrm>
            <a:off x="1748" y="1100"/>
            <a:ext cx="1608" cy="592"/>
          </p:xfrm>
          <a:graphic>
            <a:graphicData uri="http://schemas.openxmlformats.org/presentationml/2006/ole">
              <mc:AlternateContent xmlns:mc="http://schemas.openxmlformats.org/markup-compatibility/2006">
                <mc:Choice xmlns:v="urn:schemas-microsoft-com:vml" Requires="v">
                  <p:oleObj name="Equation" r:id="rId2" imgW="2552400" imgH="939600" progId="Equation.3">
                    <p:embed/>
                  </p:oleObj>
                </mc:Choice>
                <mc:Fallback>
                  <p:oleObj name="Equation" r:id="rId2" imgW="2552400" imgH="939600" progId="Equation.3">
                    <p:embed/>
                    <p:pic>
                      <p:nvPicPr>
                        <p:cNvPr id="205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8" y="1100"/>
                          <a:ext cx="1608"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72" name="Text Box 6"/>
            <p:cNvSpPr txBox="1">
              <a:spLocks noChangeArrowheads="1"/>
            </p:cNvSpPr>
            <p:nvPr/>
          </p:nvSpPr>
          <p:spPr bwMode="auto">
            <a:xfrm>
              <a:off x="4022" y="1242"/>
              <a:ext cx="8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(0&lt;</a:t>
              </a:r>
              <a:r>
                <a:rPr kumimoji="1" lang="en-US" altLang="zh-CN" sz="2800" b="1" i="1">
                  <a:solidFill>
                    <a:schemeClr val="accent2"/>
                  </a:solidFill>
                </a:rPr>
                <a:t>x</a:t>
              </a:r>
              <a:r>
                <a:rPr kumimoji="1" lang="en-US" altLang="zh-CN" sz="2800" b="1">
                  <a:solidFill>
                    <a:schemeClr val="accent2"/>
                  </a:solidFill>
                </a:rPr>
                <a:t>&lt;</a:t>
              </a:r>
              <a:r>
                <a:rPr kumimoji="1" lang="en-US" altLang="zh-CN" sz="2800" b="1" i="1">
                  <a:solidFill>
                    <a:schemeClr val="accent2"/>
                  </a:solidFill>
                </a:rPr>
                <a:t>a</a:t>
              </a:r>
              <a:r>
                <a:rPr kumimoji="1" lang="en-US" altLang="zh-CN" sz="2800" b="1">
                  <a:solidFill>
                    <a:schemeClr val="accent2"/>
                  </a:solidFill>
                </a:rPr>
                <a:t>)</a:t>
              </a:r>
            </a:p>
          </p:txBody>
        </p:sp>
      </p:grpSp>
      <p:grpSp>
        <p:nvGrpSpPr>
          <p:cNvPr id="3" name="Group 25"/>
          <p:cNvGrpSpPr>
            <a:grpSpLocks/>
          </p:cNvGrpSpPr>
          <p:nvPr/>
        </p:nvGrpSpPr>
        <p:grpSpPr bwMode="auto">
          <a:xfrm>
            <a:off x="539552" y="3068960"/>
            <a:ext cx="3003551" cy="590551"/>
            <a:chOff x="340" y="1847"/>
            <a:chExt cx="1892" cy="372"/>
          </a:xfrm>
        </p:grpSpPr>
        <p:sp>
          <p:nvSpPr>
            <p:cNvPr id="2071" name="Text Box 9"/>
            <p:cNvSpPr txBox="1">
              <a:spLocks noChangeArrowheads="1"/>
            </p:cNvSpPr>
            <p:nvPr/>
          </p:nvSpPr>
          <p:spPr bwMode="auto">
            <a:xfrm>
              <a:off x="340" y="1889"/>
              <a:ext cx="57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令：</a:t>
              </a:r>
            </a:p>
          </p:txBody>
        </p:sp>
        <p:graphicFrame>
          <p:nvGraphicFramePr>
            <p:cNvPr id="2056" name="Object 10"/>
            <p:cNvGraphicFramePr>
              <a:graphicFrameLocks noChangeAspect="1"/>
            </p:cNvGraphicFramePr>
            <p:nvPr/>
          </p:nvGraphicFramePr>
          <p:xfrm>
            <a:off x="894" y="1847"/>
            <a:ext cx="1338" cy="358"/>
          </p:xfrm>
          <a:graphic>
            <a:graphicData uri="http://schemas.openxmlformats.org/presentationml/2006/ole">
              <mc:AlternateContent xmlns:mc="http://schemas.openxmlformats.org/markup-compatibility/2006">
                <mc:Choice xmlns:v="urn:schemas-microsoft-com:vml" Requires="v">
                  <p:oleObj name="Equation" r:id="rId4" imgW="901440" imgH="241200" progId="Equation.DSMT4">
                    <p:embed/>
                  </p:oleObj>
                </mc:Choice>
                <mc:Fallback>
                  <p:oleObj name="Equation" r:id="rId4" imgW="901440" imgH="241200" progId="Equation.DSMT4">
                    <p:embed/>
                    <p:pic>
                      <p:nvPicPr>
                        <p:cNvPr id="2056" name="Object 10"/>
                        <p:cNvPicPr>
                          <a:picLocks noChangeAspect="1" noChangeArrowheads="1"/>
                        </p:cNvPicPr>
                        <p:nvPr/>
                      </p:nvPicPr>
                      <p:blipFill>
                        <a:blip r:embed="rId5"/>
                        <a:srcRect/>
                        <a:stretch>
                          <a:fillRect/>
                        </a:stretch>
                      </p:blipFill>
                      <p:spPr bwMode="auto">
                        <a:xfrm>
                          <a:off x="894" y="1847"/>
                          <a:ext cx="1338" cy="3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4"/>
          <p:cNvGrpSpPr>
            <a:grpSpLocks/>
          </p:cNvGrpSpPr>
          <p:nvPr/>
        </p:nvGrpSpPr>
        <p:grpSpPr bwMode="auto">
          <a:xfrm>
            <a:off x="4083000" y="2921248"/>
            <a:ext cx="4089400" cy="939800"/>
            <a:chOff x="2160" y="1815"/>
            <a:chExt cx="2576" cy="592"/>
          </a:xfrm>
        </p:grpSpPr>
        <p:sp>
          <p:nvSpPr>
            <p:cNvPr id="2070" name="Text Box 7"/>
            <p:cNvSpPr txBox="1">
              <a:spLocks noChangeArrowheads="1"/>
            </p:cNvSpPr>
            <p:nvPr/>
          </p:nvSpPr>
          <p:spPr bwMode="auto">
            <a:xfrm>
              <a:off x="2160" y="1920"/>
              <a:ext cx="1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上式变为：</a:t>
              </a:r>
            </a:p>
          </p:txBody>
        </p:sp>
        <p:graphicFrame>
          <p:nvGraphicFramePr>
            <p:cNvPr id="2055" name="Object 11"/>
            <p:cNvGraphicFramePr>
              <a:graphicFrameLocks noChangeAspect="1"/>
            </p:cNvGraphicFramePr>
            <p:nvPr/>
          </p:nvGraphicFramePr>
          <p:xfrm>
            <a:off x="3312" y="1815"/>
            <a:ext cx="1424" cy="592"/>
          </p:xfrm>
          <a:graphic>
            <a:graphicData uri="http://schemas.openxmlformats.org/presentationml/2006/ole">
              <mc:AlternateContent xmlns:mc="http://schemas.openxmlformats.org/markup-compatibility/2006">
                <mc:Choice xmlns:v="urn:schemas-microsoft-com:vml" Requires="v">
                  <p:oleObj name="Equation" r:id="rId6" imgW="2260440" imgH="939600" progId="Equation.3">
                    <p:embed/>
                  </p:oleObj>
                </mc:Choice>
                <mc:Fallback>
                  <p:oleObj name="Equation" r:id="rId6" imgW="2260440" imgH="939600" progId="Equation.3">
                    <p:embed/>
                    <p:pic>
                      <p:nvPicPr>
                        <p:cNvPr id="2055"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1815"/>
                          <a:ext cx="1424"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0924" name="Text Box 12"/>
          <p:cNvSpPr txBox="1">
            <a:spLocks noChangeArrowheads="1"/>
          </p:cNvSpPr>
          <p:nvPr/>
        </p:nvSpPr>
        <p:spPr bwMode="auto">
          <a:xfrm>
            <a:off x="876821" y="3678123"/>
            <a:ext cx="283108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1" lang="zh-CN" altLang="en-US" b="1">
                <a:solidFill>
                  <a:schemeClr val="accent2"/>
                </a:solidFill>
              </a:rPr>
              <a:t>此二阶常系数常微分方程，通解为</a:t>
            </a:r>
            <a:r>
              <a:rPr kumimoji="1" lang="en-US" altLang="zh-CN" b="1">
                <a:solidFill>
                  <a:schemeClr val="accent2"/>
                </a:solidFill>
              </a:rPr>
              <a:t>:</a:t>
            </a:r>
            <a:endParaRPr kumimoji="1" lang="en-US" altLang="zh-CN" sz="2000" b="1">
              <a:solidFill>
                <a:srgbClr val="CC3300"/>
              </a:solidFill>
            </a:endParaRPr>
          </a:p>
        </p:txBody>
      </p:sp>
      <p:graphicFrame>
        <p:nvGraphicFramePr>
          <p:cNvPr id="550925" name="Object 13"/>
          <p:cNvGraphicFramePr>
            <a:graphicFrameLocks noChangeAspect="1"/>
          </p:cNvGraphicFramePr>
          <p:nvPr/>
        </p:nvGraphicFramePr>
        <p:xfrm>
          <a:off x="3851920" y="3933056"/>
          <a:ext cx="4025900" cy="406400"/>
        </p:xfrm>
        <a:graphic>
          <a:graphicData uri="http://schemas.openxmlformats.org/presentationml/2006/ole">
            <mc:AlternateContent xmlns:mc="http://schemas.openxmlformats.org/markup-compatibility/2006">
              <mc:Choice xmlns:v="urn:schemas-microsoft-com:vml" Requires="v">
                <p:oleObj name="Equation" r:id="rId8" imgW="4025880" imgH="406080" progId="Equation.3">
                  <p:embed/>
                </p:oleObj>
              </mc:Choice>
              <mc:Fallback>
                <p:oleObj name="Equation" r:id="rId8" imgW="4025880" imgH="406080" progId="Equation.3">
                  <p:embed/>
                  <p:pic>
                    <p:nvPicPr>
                      <p:cNvPr id="550925"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1920" y="3933056"/>
                        <a:ext cx="4025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26" name="Text Box 14"/>
          <p:cNvSpPr txBox="1">
            <a:spLocks noChangeArrowheads="1"/>
          </p:cNvSpPr>
          <p:nvPr/>
        </p:nvSpPr>
        <p:spPr bwMode="auto">
          <a:xfrm>
            <a:off x="631627" y="5674345"/>
            <a:ext cx="7826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其中</a:t>
            </a:r>
            <a:r>
              <a:rPr kumimoji="1" lang="en-US" altLang="zh-CN" sz="2800" b="1" i="1">
                <a:solidFill>
                  <a:schemeClr val="accent2"/>
                </a:solidFill>
              </a:rPr>
              <a:t>A</a:t>
            </a:r>
            <a:r>
              <a:rPr kumimoji="1" lang="zh-CN" altLang="en-US" sz="2800" b="1">
                <a:solidFill>
                  <a:schemeClr val="accent2"/>
                </a:solidFill>
              </a:rPr>
              <a:t>、</a:t>
            </a:r>
            <a:r>
              <a:rPr kumimoji="1" lang="en-US" altLang="zh-CN" sz="2800" b="1" i="1">
                <a:solidFill>
                  <a:schemeClr val="accent2"/>
                </a:solidFill>
              </a:rPr>
              <a:t>B</a:t>
            </a:r>
            <a:r>
              <a:rPr kumimoji="1" lang="zh-CN" altLang="en-US" sz="2800" b="1">
                <a:solidFill>
                  <a:schemeClr val="accent2"/>
                </a:solidFill>
              </a:rPr>
              <a:t>、</a:t>
            </a:r>
            <a:r>
              <a:rPr kumimoji="1" lang="en-US" altLang="zh-CN" sz="2800" b="1" i="1">
                <a:solidFill>
                  <a:schemeClr val="accent2"/>
                </a:solidFill>
              </a:rPr>
              <a:t>k </a:t>
            </a:r>
            <a:r>
              <a:rPr kumimoji="1" lang="zh-CN" altLang="en-US" sz="2800" b="1">
                <a:solidFill>
                  <a:schemeClr val="accent2"/>
                </a:solidFill>
              </a:rPr>
              <a:t>均为常数，</a:t>
            </a:r>
            <a:r>
              <a:rPr kumimoji="1" lang="en-US" altLang="zh-CN" sz="2800" b="1" i="1">
                <a:solidFill>
                  <a:schemeClr val="accent2"/>
                </a:solidFill>
              </a:rPr>
              <a:t>A</a:t>
            </a:r>
            <a:r>
              <a:rPr kumimoji="1" lang="zh-CN" altLang="en-US" sz="2800" b="1">
                <a:solidFill>
                  <a:schemeClr val="accent2"/>
                </a:solidFill>
              </a:rPr>
              <a:t>、</a:t>
            </a:r>
            <a:r>
              <a:rPr kumimoji="1" lang="en-US" altLang="zh-CN" sz="2800" b="1" i="1">
                <a:solidFill>
                  <a:schemeClr val="accent2"/>
                </a:solidFill>
              </a:rPr>
              <a:t>B</a:t>
            </a:r>
            <a:r>
              <a:rPr kumimoji="1" lang="zh-CN" altLang="en-US" sz="2800" b="1">
                <a:solidFill>
                  <a:schemeClr val="accent2"/>
                </a:solidFill>
              </a:rPr>
              <a:t>由边界条件确定。</a:t>
            </a:r>
          </a:p>
        </p:txBody>
      </p:sp>
      <p:sp>
        <p:nvSpPr>
          <p:cNvPr id="550927" name="Text Box 15"/>
          <p:cNvSpPr txBox="1">
            <a:spLocks noChangeArrowheads="1"/>
          </p:cNvSpPr>
          <p:nvPr/>
        </p:nvSpPr>
        <p:spPr bwMode="auto">
          <a:xfrm>
            <a:off x="615752" y="6131545"/>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边界条件要求：</a:t>
            </a:r>
          </a:p>
        </p:txBody>
      </p:sp>
      <p:graphicFrame>
        <p:nvGraphicFramePr>
          <p:cNvPr id="550928" name="Object 16"/>
          <p:cNvGraphicFramePr>
            <a:graphicFrameLocks noChangeAspect="1"/>
          </p:cNvGraphicFramePr>
          <p:nvPr/>
        </p:nvGraphicFramePr>
        <p:xfrm>
          <a:off x="3298627" y="6193458"/>
          <a:ext cx="3733800" cy="555625"/>
        </p:xfrm>
        <a:graphic>
          <a:graphicData uri="http://schemas.openxmlformats.org/presentationml/2006/ole">
            <mc:AlternateContent xmlns:mc="http://schemas.openxmlformats.org/markup-compatibility/2006">
              <mc:Choice xmlns:v="urn:schemas-microsoft-com:vml" Requires="v">
                <p:oleObj name="Equation" r:id="rId10" imgW="1447560" imgH="215640" progId="Equation.3">
                  <p:embed/>
                </p:oleObj>
              </mc:Choice>
              <mc:Fallback>
                <p:oleObj name="Equation" r:id="rId10" imgW="1447560" imgH="215640" progId="Equation.3">
                  <p:embed/>
                  <p:pic>
                    <p:nvPicPr>
                      <p:cNvPr id="550928"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98627" y="6193458"/>
                        <a:ext cx="3733800"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0929" name="Text Box 17"/>
          <p:cNvSpPr txBox="1">
            <a:spLocks noChangeArrowheads="1"/>
          </p:cNvSpPr>
          <p:nvPr/>
        </p:nvSpPr>
        <p:spPr bwMode="auto">
          <a:xfrm>
            <a:off x="533400" y="1447800"/>
            <a:ext cx="35893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rgbClr val="009900"/>
                </a:solidFill>
                <a:latin typeface="宋体" panose="02010600030101010101" pitchFamily="2" charset="-122"/>
              </a:rPr>
              <a:t>阱内：</a:t>
            </a:r>
            <a:r>
              <a:rPr kumimoji="1" lang="en-US" altLang="zh-CN" sz="2800" b="1" i="1">
                <a:solidFill>
                  <a:schemeClr val="accent2"/>
                </a:solidFill>
              </a:rPr>
              <a:t>U = </a:t>
            </a:r>
            <a:r>
              <a:rPr kumimoji="1" lang="en-US" altLang="zh-CN" sz="2800" b="1">
                <a:solidFill>
                  <a:schemeClr val="accent2"/>
                </a:solidFill>
              </a:rPr>
              <a:t>0</a:t>
            </a:r>
            <a:r>
              <a:rPr kumimoji="1" lang="zh-CN" altLang="en-US" sz="2800" b="1">
                <a:solidFill>
                  <a:schemeClr val="accent2"/>
                </a:solidFill>
              </a:rPr>
              <a:t>，方程为</a:t>
            </a:r>
            <a:r>
              <a:rPr kumimoji="1" lang="zh-CN" altLang="en-US" sz="2800" b="1"/>
              <a:t> </a:t>
            </a:r>
          </a:p>
        </p:txBody>
      </p:sp>
      <p:sp>
        <p:nvSpPr>
          <p:cNvPr id="550930" name="Text Box 18"/>
          <p:cNvSpPr txBox="1">
            <a:spLocks noChangeArrowheads="1"/>
          </p:cNvSpPr>
          <p:nvPr/>
        </p:nvSpPr>
        <p:spPr bwMode="auto">
          <a:xfrm>
            <a:off x="7184827" y="619345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rgbClr val="CC3300"/>
                </a:solidFill>
              </a:rPr>
              <a:t>连续条件</a:t>
            </a:r>
          </a:p>
        </p:txBody>
      </p:sp>
      <p:graphicFrame>
        <p:nvGraphicFramePr>
          <p:cNvPr id="550931" name="Object 19"/>
          <p:cNvGraphicFramePr>
            <a:graphicFrameLocks noChangeAspect="1"/>
          </p:cNvGraphicFramePr>
          <p:nvPr/>
        </p:nvGraphicFramePr>
        <p:xfrm>
          <a:off x="5867400" y="0"/>
          <a:ext cx="3276600" cy="877888"/>
        </p:xfrm>
        <a:graphic>
          <a:graphicData uri="http://schemas.openxmlformats.org/presentationml/2006/ole">
            <mc:AlternateContent xmlns:mc="http://schemas.openxmlformats.org/markup-compatibility/2006">
              <mc:Choice xmlns:v="urn:schemas-microsoft-com:vml" Requires="v">
                <p:oleObj name="Equation" r:id="rId12" imgW="3504960" imgH="939600" progId="Equation.DSMT4">
                  <p:embed/>
                </p:oleObj>
              </mc:Choice>
              <mc:Fallback>
                <p:oleObj name="Equation" r:id="rId12" imgW="3504960" imgH="939600" progId="Equation.DSMT4">
                  <p:embed/>
                  <p:pic>
                    <p:nvPicPr>
                      <p:cNvPr id="550931"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67400" y="0"/>
                        <a:ext cx="3276600" cy="877888"/>
                      </a:xfrm>
                      <a:prstGeom prst="rect">
                        <a:avLst/>
                      </a:prstGeom>
                      <a:solidFill>
                        <a:srgbClr val="FFFF99"/>
                      </a:solidFill>
                      <a:ln w="9525">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0"/>
          <p:cNvGrpSpPr>
            <a:grpSpLocks/>
          </p:cNvGrpSpPr>
          <p:nvPr/>
        </p:nvGrpSpPr>
        <p:grpSpPr bwMode="auto">
          <a:xfrm>
            <a:off x="539552" y="4509120"/>
            <a:ext cx="8305800" cy="1089025"/>
            <a:chOff x="336" y="2626"/>
            <a:chExt cx="5232" cy="686"/>
          </a:xfrm>
        </p:grpSpPr>
        <p:graphicFrame>
          <p:nvGraphicFramePr>
            <p:cNvPr id="2053" name="Object 21"/>
            <p:cNvGraphicFramePr>
              <a:graphicFrameLocks noChangeAspect="1"/>
            </p:cNvGraphicFramePr>
            <p:nvPr/>
          </p:nvGraphicFramePr>
          <p:xfrm>
            <a:off x="2160" y="3010"/>
            <a:ext cx="912" cy="302"/>
          </p:xfrm>
          <a:graphic>
            <a:graphicData uri="http://schemas.openxmlformats.org/presentationml/2006/ole">
              <mc:AlternateContent xmlns:mc="http://schemas.openxmlformats.org/markup-compatibility/2006">
                <mc:Choice xmlns:v="urn:schemas-microsoft-com:vml" Requires="v">
                  <p:oleObj name="Equation" r:id="rId14" imgW="799920" imgH="266400" progId="Equation.3">
                    <p:embed/>
                  </p:oleObj>
                </mc:Choice>
                <mc:Fallback>
                  <p:oleObj name="Equation" r:id="rId14" imgW="799920" imgH="266400" progId="Equation.3">
                    <p:embed/>
                    <p:pic>
                      <p:nvPicPr>
                        <p:cNvPr id="2053"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60" y="3010"/>
                          <a:ext cx="912" cy="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69" name="Text Box 22"/>
            <p:cNvSpPr txBox="1">
              <a:spLocks noChangeArrowheads="1"/>
            </p:cNvSpPr>
            <p:nvPr/>
          </p:nvSpPr>
          <p:spPr bwMode="auto">
            <a:xfrm>
              <a:off x="336" y="2626"/>
              <a:ext cx="5232"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5000"/>
                </a:lnSpc>
                <a:buClr>
                  <a:srgbClr val="0000CC"/>
                </a:buClr>
              </a:pPr>
              <a:r>
                <a:rPr kumimoji="1" lang="zh-CN" altLang="en-US" sz="2800" b="1">
                  <a:solidFill>
                    <a:srgbClr val="009900"/>
                  </a:solidFill>
                  <a:latin typeface="宋体" panose="02010600030101010101" pitchFamily="2" charset="-122"/>
                </a:rPr>
                <a:t>阱外：</a:t>
              </a:r>
              <a:r>
                <a:rPr kumimoji="1" lang="zh-CN" altLang="en-US" sz="2800" b="1">
                  <a:solidFill>
                    <a:schemeClr val="accent2"/>
                  </a:solidFill>
                </a:rPr>
                <a:t>物理上，势能为无穷就是粒子不能到达，</a:t>
              </a:r>
            </a:p>
            <a:p>
              <a:pPr eaLnBrk="1" hangingPunct="1">
                <a:lnSpc>
                  <a:spcPct val="115000"/>
                </a:lnSpc>
                <a:buClr>
                  <a:srgbClr val="0000CC"/>
                </a:buClr>
              </a:pPr>
              <a:r>
                <a:rPr kumimoji="1" lang="zh-CN" altLang="en-US" sz="2800" b="1">
                  <a:solidFill>
                    <a:schemeClr val="accent2"/>
                  </a:solidFill>
                </a:rPr>
                <a:t>            因此有</a:t>
              </a:r>
              <a:r>
                <a:rPr kumimoji="1" lang="en-US" altLang="zh-CN" sz="2800" b="1">
                  <a:solidFill>
                    <a:schemeClr val="accent2"/>
                  </a:solidFill>
                </a:rPr>
                <a:t>:</a:t>
              </a:r>
              <a:endParaRPr kumimoji="1" lang="zh-CN" altLang="en-US" sz="2800" b="1">
                <a:solidFill>
                  <a:srgbClr val="CC3300"/>
                </a:solidFill>
              </a:endParaRPr>
            </a:p>
          </p:txBody>
        </p:sp>
        <p:graphicFrame>
          <p:nvGraphicFramePr>
            <p:cNvPr id="2054" name="Object 23"/>
            <p:cNvGraphicFramePr>
              <a:graphicFrameLocks noChangeAspect="1"/>
            </p:cNvGraphicFramePr>
            <p:nvPr/>
          </p:nvGraphicFramePr>
          <p:xfrm>
            <a:off x="3216" y="3038"/>
            <a:ext cx="1120" cy="247"/>
          </p:xfrm>
          <a:graphic>
            <a:graphicData uri="http://schemas.openxmlformats.org/presentationml/2006/ole">
              <mc:AlternateContent xmlns:mc="http://schemas.openxmlformats.org/markup-compatibility/2006">
                <mc:Choice xmlns:v="urn:schemas-microsoft-com:vml" Requires="v">
                  <p:oleObj name="Equation" r:id="rId16" imgW="1777680" imgH="393480" progId="Equation.3">
                    <p:embed/>
                  </p:oleObj>
                </mc:Choice>
                <mc:Fallback>
                  <p:oleObj name="Equation" r:id="rId16" imgW="1777680" imgH="393480" progId="Equation.3">
                    <p:embed/>
                    <p:pic>
                      <p:nvPicPr>
                        <p:cNvPr id="2054" name="Object 2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16" y="3038"/>
                          <a:ext cx="112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0914"/>
                                        </p:tgtEl>
                                        <p:attrNameLst>
                                          <p:attrName>style.visibility</p:attrName>
                                        </p:attrNameLst>
                                      </p:cBhvr>
                                      <p:to>
                                        <p:strVal val="visible"/>
                                      </p:to>
                                    </p:set>
                                    <p:animEffect transition="in" filter="blinds(horizontal)">
                                      <p:cBhvr>
                                        <p:cTn id="7" dur="500"/>
                                        <p:tgtEl>
                                          <p:spTgt spid="550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0915"/>
                                        </p:tgtEl>
                                        <p:attrNameLst>
                                          <p:attrName>style.visibility</p:attrName>
                                        </p:attrNameLst>
                                      </p:cBhvr>
                                      <p:to>
                                        <p:strVal val="visible"/>
                                      </p:to>
                                    </p:set>
                                    <p:animEffect transition="in" filter="wipe(up)">
                                      <p:cBhvr>
                                        <p:cTn id="12" dur="500"/>
                                        <p:tgtEl>
                                          <p:spTgt spid="55091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550931"/>
                                        </p:tgtEl>
                                        <p:attrNameLst>
                                          <p:attrName>style.visibility</p:attrName>
                                        </p:attrNameLst>
                                      </p:cBhvr>
                                      <p:to>
                                        <p:strVal val="visible"/>
                                      </p:to>
                                    </p:set>
                                    <p:animEffect transition="in" filter="blinds(horizontal)">
                                      <p:cBhvr>
                                        <p:cTn id="16" dur="500"/>
                                        <p:tgtEl>
                                          <p:spTgt spid="5509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50929"/>
                                        </p:tgtEl>
                                        <p:attrNameLst>
                                          <p:attrName>style.visibility</p:attrName>
                                        </p:attrNameLst>
                                      </p:cBhvr>
                                      <p:to>
                                        <p:strVal val="visible"/>
                                      </p:to>
                                    </p:set>
                                    <p:animEffect transition="in" filter="blinds(horizontal)">
                                      <p:cBhvr>
                                        <p:cTn id="21" dur="500"/>
                                        <p:tgtEl>
                                          <p:spTgt spid="550929"/>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 calcmode="lin" valueType="num">
                                      <p:cBhvr additive="base">
                                        <p:cTn id="30" dur="500" fill="hold"/>
                                        <p:tgtEl>
                                          <p:spTgt spid="3"/>
                                        </p:tgtEl>
                                        <p:attrNameLst>
                                          <p:attrName>ppt_x</p:attrName>
                                        </p:attrNameLst>
                                      </p:cBhvr>
                                      <p:tavLst>
                                        <p:tav tm="0">
                                          <p:val>
                                            <p:strVal val="0-#ppt_w/2"/>
                                          </p:val>
                                        </p:tav>
                                        <p:tav tm="100000">
                                          <p:val>
                                            <p:strVal val="#ppt_x"/>
                                          </p:val>
                                        </p:tav>
                                      </p:tavLst>
                                    </p:anim>
                                    <p:anim calcmode="lin" valueType="num">
                                      <p:cBhvr additive="base">
                                        <p:cTn id="3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anim calcmode="lin" valueType="num">
                                      <p:cBhvr additive="base">
                                        <p:cTn id="36" dur="500" fill="hold"/>
                                        <p:tgtEl>
                                          <p:spTgt spid="4"/>
                                        </p:tgtEl>
                                        <p:attrNameLst>
                                          <p:attrName>ppt_x</p:attrName>
                                        </p:attrNameLst>
                                      </p:cBhvr>
                                      <p:tavLst>
                                        <p:tav tm="0">
                                          <p:val>
                                            <p:strVal val="0-#ppt_w/2"/>
                                          </p:val>
                                        </p:tav>
                                        <p:tav tm="100000">
                                          <p:val>
                                            <p:strVal val="#ppt_x"/>
                                          </p:val>
                                        </p:tav>
                                      </p:tavLst>
                                    </p:anim>
                                    <p:anim calcmode="lin" valueType="num">
                                      <p:cBhvr additive="base">
                                        <p:cTn id="3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0924"/>
                                        </p:tgtEl>
                                        <p:attrNameLst>
                                          <p:attrName>style.visibility</p:attrName>
                                        </p:attrNameLst>
                                      </p:cBhvr>
                                      <p:to>
                                        <p:strVal val="visible"/>
                                      </p:to>
                                    </p:set>
                                    <p:animEffect transition="in" filter="wipe(left)">
                                      <p:cBhvr>
                                        <p:cTn id="42" dur="500"/>
                                        <p:tgtEl>
                                          <p:spTgt spid="550924"/>
                                        </p:tgtEl>
                                      </p:cBhvr>
                                    </p:animEffect>
                                  </p:childTnLst>
                                </p:cTn>
                              </p:par>
                            </p:childTnLst>
                          </p:cTn>
                        </p:par>
                        <p:par>
                          <p:cTn id="43" fill="hold" nodeType="afterGroup">
                            <p:stCondLst>
                              <p:cond delay="500"/>
                            </p:stCondLst>
                            <p:childTnLst>
                              <p:par>
                                <p:cTn id="44" presetID="22" presetClass="entr" presetSubtype="8" fill="hold" nodeType="afterEffect">
                                  <p:stCondLst>
                                    <p:cond delay="0"/>
                                  </p:stCondLst>
                                  <p:childTnLst>
                                    <p:set>
                                      <p:cBhvr>
                                        <p:cTn id="45" dur="1" fill="hold">
                                          <p:stCondLst>
                                            <p:cond delay="0"/>
                                          </p:stCondLst>
                                        </p:cTn>
                                        <p:tgtEl>
                                          <p:spTgt spid="550925"/>
                                        </p:tgtEl>
                                        <p:attrNameLst>
                                          <p:attrName>style.visibility</p:attrName>
                                        </p:attrNameLst>
                                      </p:cBhvr>
                                      <p:to>
                                        <p:strVal val="visible"/>
                                      </p:to>
                                    </p:set>
                                    <p:animEffect transition="in" filter="wipe(left)">
                                      <p:cBhvr>
                                        <p:cTn id="46" dur="500"/>
                                        <p:tgtEl>
                                          <p:spTgt spid="55092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blinds(horizontal)">
                                      <p:cBhvr>
                                        <p:cTn id="51" dur="500"/>
                                        <p:tgtEl>
                                          <p:spTgt spid="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1" fill="hold" grpId="0" nodeType="clickEffect">
                                  <p:stCondLst>
                                    <p:cond delay="0"/>
                                  </p:stCondLst>
                                  <p:childTnLst>
                                    <p:set>
                                      <p:cBhvr>
                                        <p:cTn id="55" dur="1" fill="hold">
                                          <p:stCondLst>
                                            <p:cond delay="0"/>
                                          </p:stCondLst>
                                        </p:cTn>
                                        <p:tgtEl>
                                          <p:spTgt spid="550926"/>
                                        </p:tgtEl>
                                        <p:attrNameLst>
                                          <p:attrName>style.visibility</p:attrName>
                                        </p:attrNameLst>
                                      </p:cBhvr>
                                      <p:to>
                                        <p:strVal val="visible"/>
                                      </p:to>
                                    </p:set>
                                    <p:animEffect transition="in" filter="wipe(up)">
                                      <p:cBhvr>
                                        <p:cTn id="56" dur="500"/>
                                        <p:tgtEl>
                                          <p:spTgt spid="550926"/>
                                        </p:tgtEl>
                                      </p:cBhvr>
                                    </p:animEffect>
                                  </p:childTnLst>
                                </p:cTn>
                              </p:par>
                            </p:childTnLst>
                          </p:cTn>
                        </p:par>
                        <p:par>
                          <p:cTn id="57" fill="hold" nodeType="afterGroup">
                            <p:stCondLst>
                              <p:cond delay="500"/>
                            </p:stCondLst>
                            <p:childTnLst>
                              <p:par>
                                <p:cTn id="58" presetID="22" presetClass="entr" presetSubtype="8" fill="hold" grpId="0" nodeType="afterEffect">
                                  <p:stCondLst>
                                    <p:cond delay="0"/>
                                  </p:stCondLst>
                                  <p:childTnLst>
                                    <p:set>
                                      <p:cBhvr>
                                        <p:cTn id="59" dur="1" fill="hold">
                                          <p:stCondLst>
                                            <p:cond delay="0"/>
                                          </p:stCondLst>
                                        </p:cTn>
                                        <p:tgtEl>
                                          <p:spTgt spid="550927"/>
                                        </p:tgtEl>
                                        <p:attrNameLst>
                                          <p:attrName>style.visibility</p:attrName>
                                        </p:attrNameLst>
                                      </p:cBhvr>
                                      <p:to>
                                        <p:strVal val="visible"/>
                                      </p:to>
                                    </p:set>
                                    <p:animEffect transition="in" filter="wipe(left)">
                                      <p:cBhvr>
                                        <p:cTn id="60" dur="500"/>
                                        <p:tgtEl>
                                          <p:spTgt spid="550927"/>
                                        </p:tgtEl>
                                      </p:cBhvr>
                                    </p:animEffect>
                                  </p:childTnLst>
                                </p:cTn>
                              </p:par>
                            </p:childTnLst>
                          </p:cTn>
                        </p:par>
                        <p:par>
                          <p:cTn id="61" fill="hold" nodeType="afterGroup">
                            <p:stCondLst>
                              <p:cond delay="1000"/>
                            </p:stCondLst>
                            <p:childTnLst>
                              <p:par>
                                <p:cTn id="62" presetID="22" presetClass="entr" presetSubtype="8" fill="hold" nodeType="afterEffect">
                                  <p:stCondLst>
                                    <p:cond delay="0"/>
                                  </p:stCondLst>
                                  <p:childTnLst>
                                    <p:set>
                                      <p:cBhvr>
                                        <p:cTn id="63" dur="1" fill="hold">
                                          <p:stCondLst>
                                            <p:cond delay="0"/>
                                          </p:stCondLst>
                                        </p:cTn>
                                        <p:tgtEl>
                                          <p:spTgt spid="550928"/>
                                        </p:tgtEl>
                                        <p:attrNameLst>
                                          <p:attrName>style.visibility</p:attrName>
                                        </p:attrNameLst>
                                      </p:cBhvr>
                                      <p:to>
                                        <p:strVal val="visible"/>
                                      </p:to>
                                    </p:set>
                                    <p:animEffect transition="in" filter="wipe(left)">
                                      <p:cBhvr>
                                        <p:cTn id="64" dur="500"/>
                                        <p:tgtEl>
                                          <p:spTgt spid="550928"/>
                                        </p:tgtEl>
                                      </p:cBhvr>
                                    </p:animEffect>
                                  </p:childTnLst>
                                </p:cTn>
                              </p:par>
                            </p:childTnLst>
                          </p:cTn>
                        </p:par>
                        <p:par>
                          <p:cTn id="65" fill="hold" nodeType="afterGroup">
                            <p:stCondLst>
                              <p:cond delay="1500"/>
                            </p:stCondLst>
                            <p:childTnLst>
                              <p:par>
                                <p:cTn id="66" presetID="3" presetClass="entr" presetSubtype="10" fill="hold" grpId="0" nodeType="afterEffect">
                                  <p:stCondLst>
                                    <p:cond delay="0"/>
                                  </p:stCondLst>
                                  <p:childTnLst>
                                    <p:set>
                                      <p:cBhvr>
                                        <p:cTn id="67" dur="1" fill="hold">
                                          <p:stCondLst>
                                            <p:cond delay="0"/>
                                          </p:stCondLst>
                                        </p:cTn>
                                        <p:tgtEl>
                                          <p:spTgt spid="550930"/>
                                        </p:tgtEl>
                                        <p:attrNameLst>
                                          <p:attrName>style.visibility</p:attrName>
                                        </p:attrNameLst>
                                      </p:cBhvr>
                                      <p:to>
                                        <p:strVal val="visible"/>
                                      </p:to>
                                    </p:set>
                                    <p:animEffect transition="in" filter="blinds(horizontal)">
                                      <p:cBhvr>
                                        <p:cTn id="68" dur="500"/>
                                        <p:tgtEl>
                                          <p:spTgt spid="55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4" grpId="0" autoUpdateAnimBg="0"/>
      <p:bldP spid="550915" grpId="0" autoUpdateAnimBg="0"/>
      <p:bldP spid="550924" grpId="0" autoUpdateAnimBg="0"/>
      <p:bldP spid="550926" grpId="0" autoUpdateAnimBg="0"/>
      <p:bldP spid="550927" grpId="0" autoUpdateAnimBg="0"/>
      <p:bldP spid="550929" grpId="0" autoUpdateAnimBg="0"/>
      <p:bldP spid="550930"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Text Box 2"/>
          <p:cNvSpPr txBox="1">
            <a:spLocks noChangeArrowheads="1"/>
          </p:cNvSpPr>
          <p:nvPr/>
        </p:nvSpPr>
        <p:spPr bwMode="auto">
          <a:xfrm>
            <a:off x="457200" y="8382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所以有：</a:t>
            </a:r>
          </a:p>
        </p:txBody>
      </p:sp>
      <p:graphicFrame>
        <p:nvGraphicFramePr>
          <p:cNvPr id="551939" name="Object 3"/>
          <p:cNvGraphicFramePr>
            <a:graphicFrameLocks noChangeAspect="1"/>
          </p:cNvGraphicFramePr>
          <p:nvPr/>
        </p:nvGraphicFramePr>
        <p:xfrm>
          <a:off x="2286000" y="914400"/>
          <a:ext cx="2590800" cy="406400"/>
        </p:xfrm>
        <a:graphic>
          <a:graphicData uri="http://schemas.openxmlformats.org/presentationml/2006/ole">
            <mc:AlternateContent xmlns:mc="http://schemas.openxmlformats.org/markup-compatibility/2006">
              <mc:Choice xmlns:v="urn:schemas-microsoft-com:vml" Requires="v">
                <p:oleObj name="Equation" r:id="rId2" imgW="1993680" imgH="406080" progId="Equation.3">
                  <p:embed/>
                </p:oleObj>
              </mc:Choice>
              <mc:Fallback>
                <p:oleObj name="Equation" r:id="rId2" imgW="1993680" imgH="406080" progId="Equation.3">
                  <p:embed/>
                  <p:pic>
                    <p:nvPicPr>
                      <p:cNvPr id="5519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914400"/>
                        <a:ext cx="2590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0" name="Object 4"/>
          <p:cNvGraphicFramePr>
            <a:graphicFrameLocks noChangeAspect="1"/>
          </p:cNvGraphicFramePr>
          <p:nvPr/>
        </p:nvGraphicFramePr>
        <p:xfrm>
          <a:off x="5334000" y="914400"/>
          <a:ext cx="2946400" cy="406400"/>
        </p:xfrm>
        <a:graphic>
          <a:graphicData uri="http://schemas.openxmlformats.org/presentationml/2006/ole">
            <mc:AlternateContent xmlns:mc="http://schemas.openxmlformats.org/markup-compatibility/2006">
              <mc:Choice xmlns:v="urn:schemas-microsoft-com:vml" Requires="v">
                <p:oleObj name="Equation" r:id="rId4" imgW="2946240" imgH="406080" progId="Equation.3">
                  <p:embed/>
                </p:oleObj>
              </mc:Choice>
              <mc:Fallback>
                <p:oleObj name="Equation" r:id="rId4" imgW="2946240" imgH="406080" progId="Equation.3">
                  <p:embed/>
                  <p:pic>
                    <p:nvPicPr>
                      <p:cNvPr id="55194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914400"/>
                        <a:ext cx="2946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1" name="Object 5"/>
          <p:cNvGraphicFramePr>
            <a:graphicFrameLocks noChangeAspect="1"/>
          </p:cNvGraphicFramePr>
          <p:nvPr/>
        </p:nvGraphicFramePr>
        <p:xfrm>
          <a:off x="2362200" y="1600200"/>
          <a:ext cx="1193800" cy="330200"/>
        </p:xfrm>
        <a:graphic>
          <a:graphicData uri="http://schemas.openxmlformats.org/presentationml/2006/ole">
            <mc:AlternateContent xmlns:mc="http://schemas.openxmlformats.org/markup-compatibility/2006">
              <mc:Choice xmlns:v="urn:schemas-microsoft-com:vml" Requires="v">
                <p:oleObj name="Equation" r:id="rId6" imgW="1193760" imgH="330120" progId="Equation.3">
                  <p:embed/>
                </p:oleObj>
              </mc:Choice>
              <mc:Fallback>
                <p:oleObj name="Equation" r:id="rId6" imgW="1193760" imgH="330120" progId="Equation.3">
                  <p:embed/>
                  <p:pic>
                    <p:nvPicPr>
                      <p:cNvPr id="551941"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600200"/>
                        <a:ext cx="11938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1942" name="Text Box 6"/>
          <p:cNvSpPr txBox="1">
            <a:spLocks noChangeArrowheads="1"/>
          </p:cNvSpPr>
          <p:nvPr/>
        </p:nvSpPr>
        <p:spPr bwMode="auto">
          <a:xfrm>
            <a:off x="3733800" y="1462088"/>
            <a:ext cx="4730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（若</a:t>
            </a:r>
            <a:r>
              <a:rPr kumimoji="1" lang="en-US" altLang="zh-CN" sz="2800" b="1" i="1">
                <a:solidFill>
                  <a:schemeClr val="accent2"/>
                </a:solidFill>
              </a:rPr>
              <a:t>B</a:t>
            </a:r>
            <a:r>
              <a:rPr kumimoji="1" lang="en-US" altLang="zh-CN" sz="2800" b="1">
                <a:solidFill>
                  <a:schemeClr val="accent2"/>
                </a:solidFill>
              </a:rPr>
              <a:t>=0</a:t>
            </a:r>
            <a:r>
              <a:rPr kumimoji="1" lang="zh-CN" altLang="en-US" sz="2800" b="1">
                <a:solidFill>
                  <a:schemeClr val="accent2"/>
                </a:solidFill>
              </a:rPr>
              <a:t>，则势阱内无粒子）</a:t>
            </a:r>
          </a:p>
        </p:txBody>
      </p:sp>
      <p:graphicFrame>
        <p:nvGraphicFramePr>
          <p:cNvPr id="551943" name="Object 7"/>
          <p:cNvGraphicFramePr>
            <a:graphicFrameLocks noChangeAspect="1"/>
          </p:cNvGraphicFramePr>
          <p:nvPr/>
        </p:nvGraphicFramePr>
        <p:xfrm>
          <a:off x="3257550" y="2185988"/>
          <a:ext cx="1803400" cy="328612"/>
        </p:xfrm>
        <a:graphic>
          <a:graphicData uri="http://schemas.openxmlformats.org/presentationml/2006/ole">
            <mc:AlternateContent xmlns:mc="http://schemas.openxmlformats.org/markup-compatibility/2006">
              <mc:Choice xmlns:v="urn:schemas-microsoft-com:vml" Requires="v">
                <p:oleObj name="Equation" r:id="rId8" imgW="1803240" imgH="330120" progId="Equation.3">
                  <p:embed/>
                </p:oleObj>
              </mc:Choice>
              <mc:Fallback>
                <p:oleObj name="Equation" r:id="rId8" imgW="1803240" imgH="330120" progId="Equation.3">
                  <p:embed/>
                  <p:pic>
                    <p:nvPicPr>
                      <p:cNvPr id="55194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57550" y="2185988"/>
                        <a:ext cx="1803400" cy="328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4" name="Object 8"/>
          <p:cNvGraphicFramePr>
            <a:graphicFrameLocks noChangeAspect="1"/>
          </p:cNvGraphicFramePr>
          <p:nvPr/>
        </p:nvGraphicFramePr>
        <p:xfrm>
          <a:off x="1981200" y="2649538"/>
          <a:ext cx="1676400" cy="398462"/>
        </p:xfrm>
        <a:graphic>
          <a:graphicData uri="http://schemas.openxmlformats.org/presentationml/2006/ole">
            <mc:AlternateContent xmlns:mc="http://schemas.openxmlformats.org/markup-compatibility/2006">
              <mc:Choice xmlns:v="urn:schemas-microsoft-com:vml" Requires="v">
                <p:oleObj name="Equation" r:id="rId10" imgW="1307880" imgH="330120" progId="Equation.3">
                  <p:embed/>
                </p:oleObj>
              </mc:Choice>
              <mc:Fallback>
                <p:oleObj name="Equation" r:id="rId10" imgW="1307880" imgH="330120" progId="Equation.3">
                  <p:embed/>
                  <p:pic>
                    <p:nvPicPr>
                      <p:cNvPr id="55194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81200" y="2649538"/>
                        <a:ext cx="167640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5" name="Object 9"/>
          <p:cNvGraphicFramePr>
            <a:graphicFrameLocks noChangeAspect="1"/>
          </p:cNvGraphicFramePr>
          <p:nvPr/>
        </p:nvGraphicFramePr>
        <p:xfrm>
          <a:off x="5009160" y="2335833"/>
          <a:ext cx="1284680" cy="1021159"/>
        </p:xfrm>
        <a:graphic>
          <a:graphicData uri="http://schemas.openxmlformats.org/presentationml/2006/ole">
            <mc:AlternateContent xmlns:mc="http://schemas.openxmlformats.org/markup-compatibility/2006">
              <mc:Choice xmlns:v="urn:schemas-microsoft-com:vml" Requires="v">
                <p:oleObj name="Equation" r:id="rId12" imgW="495000" imgH="393480" progId="Equation.DSMT4">
                  <p:embed/>
                </p:oleObj>
              </mc:Choice>
              <mc:Fallback>
                <p:oleObj name="Equation" r:id="rId12" imgW="495000" imgH="393480" progId="Equation.DSMT4">
                  <p:embed/>
                  <p:pic>
                    <p:nvPicPr>
                      <p:cNvPr id="551945" name="Object 9"/>
                      <p:cNvPicPr>
                        <a:picLocks noChangeAspect="1" noChangeArrowheads="1"/>
                      </p:cNvPicPr>
                      <p:nvPr/>
                    </p:nvPicPr>
                    <p:blipFill>
                      <a:blip r:embed="rId13"/>
                      <a:srcRect/>
                      <a:stretch>
                        <a:fillRect/>
                      </a:stretch>
                    </p:blipFill>
                    <p:spPr bwMode="auto">
                      <a:xfrm>
                        <a:off x="5009160" y="2335833"/>
                        <a:ext cx="1284680" cy="1021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1946" name="Text Box 10"/>
          <p:cNvSpPr txBox="1">
            <a:spLocks noChangeArrowheads="1"/>
          </p:cNvSpPr>
          <p:nvPr/>
        </p:nvSpPr>
        <p:spPr bwMode="auto">
          <a:xfrm>
            <a:off x="544513" y="4003675"/>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由归一化有：</a:t>
            </a:r>
          </a:p>
        </p:txBody>
      </p:sp>
      <p:graphicFrame>
        <p:nvGraphicFramePr>
          <p:cNvPr id="551947" name="Object 11"/>
          <p:cNvGraphicFramePr>
            <a:graphicFrameLocks noChangeAspect="1"/>
          </p:cNvGraphicFramePr>
          <p:nvPr/>
        </p:nvGraphicFramePr>
        <p:xfrm>
          <a:off x="2725738" y="3886200"/>
          <a:ext cx="2532062" cy="979488"/>
        </p:xfrm>
        <a:graphic>
          <a:graphicData uri="http://schemas.openxmlformats.org/presentationml/2006/ole">
            <mc:AlternateContent xmlns:mc="http://schemas.openxmlformats.org/markup-compatibility/2006">
              <mc:Choice xmlns:v="urn:schemas-microsoft-com:vml" Requires="v">
                <p:oleObj name="Equation" r:id="rId14" imgW="952200" imgH="368280" progId="Equation.3">
                  <p:embed/>
                </p:oleObj>
              </mc:Choice>
              <mc:Fallback>
                <p:oleObj name="Equation" r:id="rId14" imgW="952200" imgH="368280" progId="Equation.3">
                  <p:embed/>
                  <p:pic>
                    <p:nvPicPr>
                      <p:cNvPr id="551947"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25738" y="3886200"/>
                        <a:ext cx="2532062"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8" name="Object 12"/>
          <p:cNvGraphicFramePr>
            <a:graphicFrameLocks noChangeAspect="1"/>
          </p:cNvGraphicFramePr>
          <p:nvPr/>
        </p:nvGraphicFramePr>
        <p:xfrm>
          <a:off x="2514600" y="4813300"/>
          <a:ext cx="4648200" cy="942975"/>
        </p:xfrm>
        <a:graphic>
          <a:graphicData uri="http://schemas.openxmlformats.org/presentationml/2006/ole">
            <mc:AlternateContent xmlns:mc="http://schemas.openxmlformats.org/markup-compatibility/2006">
              <mc:Choice xmlns:v="urn:schemas-microsoft-com:vml" Requires="v">
                <p:oleObj name="Equation" r:id="rId16" imgW="1815840" imgH="368280" progId="Equation.3">
                  <p:embed/>
                </p:oleObj>
              </mc:Choice>
              <mc:Fallback>
                <p:oleObj name="Equation" r:id="rId16" imgW="1815840" imgH="368280" progId="Equation.3">
                  <p:embed/>
                  <p:pic>
                    <p:nvPicPr>
                      <p:cNvPr id="551948"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14600" y="4813300"/>
                        <a:ext cx="4648200" cy="94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49" name="Object 13"/>
          <p:cNvGraphicFramePr>
            <a:graphicFrameLocks noChangeAspect="1"/>
          </p:cNvGraphicFramePr>
          <p:nvPr/>
        </p:nvGraphicFramePr>
        <p:xfrm>
          <a:off x="2514600" y="5767388"/>
          <a:ext cx="3746500" cy="889000"/>
        </p:xfrm>
        <a:graphic>
          <a:graphicData uri="http://schemas.openxmlformats.org/presentationml/2006/ole">
            <mc:AlternateContent xmlns:mc="http://schemas.openxmlformats.org/markup-compatibility/2006">
              <mc:Choice xmlns:v="urn:schemas-microsoft-com:vml" Requires="v">
                <p:oleObj name="Equation" r:id="rId18" imgW="3746160" imgH="888840" progId="Equation.3">
                  <p:embed/>
                </p:oleObj>
              </mc:Choice>
              <mc:Fallback>
                <p:oleObj name="Equation" r:id="rId18" imgW="3746160" imgH="888840" progId="Equation.3">
                  <p:embed/>
                  <p:pic>
                    <p:nvPicPr>
                      <p:cNvPr id="551949"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14600" y="5767388"/>
                        <a:ext cx="3746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1950" name="Object 14"/>
          <p:cNvGraphicFramePr>
            <a:graphicFrameLocks noChangeAspect="1"/>
          </p:cNvGraphicFramePr>
          <p:nvPr/>
        </p:nvGraphicFramePr>
        <p:xfrm>
          <a:off x="2438400" y="228600"/>
          <a:ext cx="4025900" cy="406400"/>
        </p:xfrm>
        <a:graphic>
          <a:graphicData uri="http://schemas.openxmlformats.org/presentationml/2006/ole">
            <mc:AlternateContent xmlns:mc="http://schemas.openxmlformats.org/markup-compatibility/2006">
              <mc:Choice xmlns:v="urn:schemas-microsoft-com:vml" Requires="v">
                <p:oleObj name="Equation" r:id="rId20" imgW="4025880" imgH="406080" progId="Equation.3">
                  <p:embed/>
                </p:oleObj>
              </mc:Choice>
              <mc:Fallback>
                <p:oleObj name="Equation" r:id="rId20" imgW="4025880" imgH="406080" progId="Equation.3">
                  <p:embed/>
                  <p:pic>
                    <p:nvPicPr>
                      <p:cNvPr id="551950" name="Object 1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38400" y="228600"/>
                        <a:ext cx="40259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1951" name="Text Box 15"/>
          <p:cNvSpPr txBox="1">
            <a:spLocks noChangeArrowheads="1"/>
          </p:cNvSpPr>
          <p:nvPr/>
        </p:nvSpPr>
        <p:spPr bwMode="auto">
          <a:xfrm>
            <a:off x="6629400" y="4065588"/>
            <a:ext cx="1970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rgbClr val="CC3300"/>
                </a:solidFill>
              </a:rPr>
              <a:t>归一化条件</a:t>
            </a:r>
          </a:p>
        </p:txBody>
      </p:sp>
      <p:grpSp>
        <p:nvGrpSpPr>
          <p:cNvPr id="2" name="Group 16"/>
          <p:cNvGrpSpPr>
            <a:grpSpLocks/>
          </p:cNvGrpSpPr>
          <p:nvPr/>
        </p:nvGrpSpPr>
        <p:grpSpPr bwMode="auto">
          <a:xfrm>
            <a:off x="990600" y="3048000"/>
            <a:ext cx="7843838" cy="889000"/>
            <a:chOff x="624" y="1920"/>
            <a:chExt cx="4941" cy="560"/>
          </a:xfrm>
        </p:grpSpPr>
        <p:sp>
          <p:nvSpPr>
            <p:cNvPr id="3091" name="Text Box 17"/>
            <p:cNvSpPr txBox="1">
              <a:spLocks noChangeArrowheads="1"/>
            </p:cNvSpPr>
            <p:nvPr/>
          </p:nvSpPr>
          <p:spPr bwMode="auto">
            <a:xfrm>
              <a:off x="624" y="2016"/>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则：</a:t>
              </a:r>
            </a:p>
          </p:txBody>
        </p:sp>
        <p:graphicFrame>
          <p:nvGraphicFramePr>
            <p:cNvPr id="3084" name="Object 18"/>
            <p:cNvGraphicFramePr>
              <a:graphicFrameLocks noChangeAspect="1"/>
            </p:cNvGraphicFramePr>
            <p:nvPr/>
          </p:nvGraphicFramePr>
          <p:xfrm>
            <a:off x="1152" y="1920"/>
            <a:ext cx="1776" cy="560"/>
          </p:xfrm>
          <a:graphic>
            <a:graphicData uri="http://schemas.openxmlformats.org/presentationml/2006/ole">
              <mc:AlternateContent xmlns:mc="http://schemas.openxmlformats.org/markup-compatibility/2006">
                <mc:Choice xmlns:v="urn:schemas-microsoft-com:vml" Requires="v">
                  <p:oleObj name="Equation" r:id="rId22" imgW="2819160" imgH="888840" progId="Equation.3">
                    <p:embed/>
                  </p:oleObj>
                </mc:Choice>
                <mc:Fallback>
                  <p:oleObj name="Equation" r:id="rId22" imgW="2819160" imgH="888840" progId="Equation.3">
                    <p:embed/>
                    <p:pic>
                      <p:nvPicPr>
                        <p:cNvPr id="3084" name="Object 1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1920"/>
                          <a:ext cx="1776"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5" name="Object 19"/>
            <p:cNvGraphicFramePr>
              <a:graphicFrameLocks noChangeAspect="1"/>
            </p:cNvGraphicFramePr>
            <p:nvPr/>
          </p:nvGraphicFramePr>
          <p:xfrm>
            <a:off x="3120" y="2064"/>
            <a:ext cx="1152" cy="247"/>
          </p:xfrm>
          <a:graphic>
            <a:graphicData uri="http://schemas.openxmlformats.org/presentationml/2006/ole">
              <mc:AlternateContent xmlns:mc="http://schemas.openxmlformats.org/markup-compatibility/2006">
                <mc:Choice xmlns:v="urn:schemas-microsoft-com:vml" Requires="v">
                  <p:oleObj name="Equation" r:id="rId24" imgW="1828800" imgH="393480" progId="Equation.3">
                    <p:embed/>
                  </p:oleObj>
                </mc:Choice>
                <mc:Fallback>
                  <p:oleObj name="Equation" r:id="rId24" imgW="1828800" imgH="393480" progId="Equation.3">
                    <p:embed/>
                    <p:pic>
                      <p:nvPicPr>
                        <p:cNvPr id="3085" name="Object 1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120" y="2064"/>
                          <a:ext cx="115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2" name="Text Box 20"/>
            <p:cNvSpPr txBox="1">
              <a:spLocks noChangeArrowheads="1"/>
            </p:cNvSpPr>
            <p:nvPr/>
          </p:nvSpPr>
          <p:spPr bwMode="auto">
            <a:xfrm>
              <a:off x="4368" y="2010"/>
              <a:ext cx="11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n</a:t>
              </a:r>
              <a:r>
                <a:rPr kumimoji="1" lang="en-US" altLang="zh-CN" sz="2800" b="1">
                  <a:solidFill>
                    <a:schemeClr val="accent2"/>
                  </a:solidFill>
                </a:rPr>
                <a:t> </a:t>
              </a:r>
              <a:r>
                <a:rPr kumimoji="1" lang="zh-CN" altLang="en-US" sz="2800" b="1">
                  <a:solidFill>
                    <a:schemeClr val="accent2"/>
                  </a:solidFill>
                </a:rPr>
                <a:t>叫量子数</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551950"/>
                                        </p:tgtEl>
                                        <p:attrNameLst>
                                          <p:attrName>style.visibility</p:attrName>
                                        </p:attrNameLst>
                                      </p:cBhvr>
                                      <p:to>
                                        <p:strVal val="visible"/>
                                      </p:to>
                                    </p:set>
                                    <p:animEffect transition="in" filter="blinds(horizontal)">
                                      <p:cBhvr>
                                        <p:cTn id="7" dur="500"/>
                                        <p:tgtEl>
                                          <p:spTgt spid="551950"/>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51938"/>
                                        </p:tgtEl>
                                        <p:attrNameLst>
                                          <p:attrName>style.visibility</p:attrName>
                                        </p:attrNameLst>
                                      </p:cBhvr>
                                      <p:to>
                                        <p:strVal val="visible"/>
                                      </p:to>
                                    </p:set>
                                    <p:animEffect transition="in" filter="wipe(left)">
                                      <p:cBhvr>
                                        <p:cTn id="11" dur="500"/>
                                        <p:tgtEl>
                                          <p:spTgt spid="551938"/>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51939"/>
                                        </p:tgtEl>
                                        <p:attrNameLst>
                                          <p:attrName>style.visibility</p:attrName>
                                        </p:attrNameLst>
                                      </p:cBhvr>
                                      <p:to>
                                        <p:strVal val="visible"/>
                                      </p:to>
                                    </p:set>
                                    <p:animEffect transition="in" filter="wipe(left)">
                                      <p:cBhvr>
                                        <p:cTn id="15" dur="500"/>
                                        <p:tgtEl>
                                          <p:spTgt spid="55193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51940"/>
                                        </p:tgtEl>
                                        <p:attrNameLst>
                                          <p:attrName>style.visibility</p:attrName>
                                        </p:attrNameLst>
                                      </p:cBhvr>
                                      <p:to>
                                        <p:strVal val="visible"/>
                                      </p:to>
                                    </p:set>
                                    <p:animEffect transition="in" filter="wipe(left)">
                                      <p:cBhvr>
                                        <p:cTn id="20" dur="500"/>
                                        <p:tgtEl>
                                          <p:spTgt spid="55194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551941"/>
                                        </p:tgtEl>
                                        <p:attrNameLst>
                                          <p:attrName>style.visibility</p:attrName>
                                        </p:attrNameLst>
                                      </p:cBhvr>
                                      <p:to>
                                        <p:strVal val="visible"/>
                                      </p:to>
                                    </p:set>
                                    <p:animEffect transition="in" filter="wipe(left)">
                                      <p:cBhvr>
                                        <p:cTn id="25" dur="500"/>
                                        <p:tgtEl>
                                          <p:spTgt spid="551941"/>
                                        </p:tgtEl>
                                      </p:cBhvr>
                                    </p:animEffect>
                                  </p:childTnLst>
                                </p:cTn>
                              </p:par>
                            </p:childTnLst>
                          </p:cTn>
                        </p:par>
                        <p:par>
                          <p:cTn id="26" fill="hold" nodeType="afterGroup">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551942"/>
                                        </p:tgtEl>
                                        <p:attrNameLst>
                                          <p:attrName>style.visibility</p:attrName>
                                        </p:attrNameLst>
                                      </p:cBhvr>
                                      <p:to>
                                        <p:strVal val="visible"/>
                                      </p:to>
                                    </p:set>
                                    <p:animEffect transition="in" filter="wipe(up)">
                                      <p:cBhvr>
                                        <p:cTn id="29" dur="500"/>
                                        <p:tgtEl>
                                          <p:spTgt spid="55194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51943"/>
                                        </p:tgtEl>
                                        <p:attrNameLst>
                                          <p:attrName>style.visibility</p:attrName>
                                        </p:attrNameLst>
                                      </p:cBhvr>
                                      <p:to>
                                        <p:strVal val="visible"/>
                                      </p:to>
                                    </p:set>
                                    <p:animEffect transition="in" filter="wipe(left)">
                                      <p:cBhvr>
                                        <p:cTn id="34" dur="500"/>
                                        <p:tgtEl>
                                          <p:spTgt spid="55194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551944"/>
                                        </p:tgtEl>
                                        <p:attrNameLst>
                                          <p:attrName>style.visibility</p:attrName>
                                        </p:attrNameLst>
                                      </p:cBhvr>
                                      <p:to>
                                        <p:strVal val="visible"/>
                                      </p:to>
                                    </p:set>
                                    <p:animEffect transition="in" filter="wipe(left)">
                                      <p:cBhvr>
                                        <p:cTn id="39" dur="500"/>
                                        <p:tgtEl>
                                          <p:spTgt spid="551944"/>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551945"/>
                                        </p:tgtEl>
                                        <p:attrNameLst>
                                          <p:attrName>style.visibility</p:attrName>
                                        </p:attrNameLst>
                                      </p:cBhvr>
                                      <p:to>
                                        <p:strVal val="visible"/>
                                      </p:to>
                                    </p:set>
                                    <p:animEffect transition="in" filter="wipe(left)">
                                      <p:cBhvr>
                                        <p:cTn id="43" dur="500"/>
                                        <p:tgtEl>
                                          <p:spTgt spid="55194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linds(horizontal)">
                                      <p:cBhvr>
                                        <p:cTn id="48" dur="500"/>
                                        <p:tgtEl>
                                          <p:spTgt spid="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51946"/>
                                        </p:tgtEl>
                                        <p:attrNameLst>
                                          <p:attrName>style.visibility</p:attrName>
                                        </p:attrNameLst>
                                      </p:cBhvr>
                                      <p:to>
                                        <p:strVal val="visible"/>
                                      </p:to>
                                    </p:set>
                                    <p:animEffect transition="in" filter="wipe(left)">
                                      <p:cBhvr>
                                        <p:cTn id="53" dur="500"/>
                                        <p:tgtEl>
                                          <p:spTgt spid="551946"/>
                                        </p:tgtEl>
                                      </p:cBhvr>
                                    </p:animEffect>
                                  </p:childTnLst>
                                </p:cTn>
                              </p:par>
                            </p:childTnLst>
                          </p:cTn>
                        </p:par>
                        <p:par>
                          <p:cTn id="54" fill="hold" nodeType="afterGroup">
                            <p:stCondLst>
                              <p:cond delay="500"/>
                            </p:stCondLst>
                            <p:childTnLst>
                              <p:par>
                                <p:cTn id="55" presetID="22" presetClass="entr" presetSubtype="8" fill="hold" nodeType="afterEffect">
                                  <p:stCondLst>
                                    <p:cond delay="0"/>
                                  </p:stCondLst>
                                  <p:childTnLst>
                                    <p:set>
                                      <p:cBhvr>
                                        <p:cTn id="56" dur="1" fill="hold">
                                          <p:stCondLst>
                                            <p:cond delay="0"/>
                                          </p:stCondLst>
                                        </p:cTn>
                                        <p:tgtEl>
                                          <p:spTgt spid="551947"/>
                                        </p:tgtEl>
                                        <p:attrNameLst>
                                          <p:attrName>style.visibility</p:attrName>
                                        </p:attrNameLst>
                                      </p:cBhvr>
                                      <p:to>
                                        <p:strVal val="visible"/>
                                      </p:to>
                                    </p:set>
                                    <p:animEffect transition="in" filter="wipe(left)">
                                      <p:cBhvr>
                                        <p:cTn id="57" dur="500"/>
                                        <p:tgtEl>
                                          <p:spTgt spid="55194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551951"/>
                                        </p:tgtEl>
                                        <p:attrNameLst>
                                          <p:attrName>style.visibility</p:attrName>
                                        </p:attrNameLst>
                                      </p:cBhvr>
                                      <p:to>
                                        <p:strVal val="visible"/>
                                      </p:to>
                                    </p:set>
                                    <p:animEffect transition="in" filter="blinds(horizontal)">
                                      <p:cBhvr>
                                        <p:cTn id="62" dur="500"/>
                                        <p:tgtEl>
                                          <p:spTgt spid="551951"/>
                                        </p:tgtEl>
                                      </p:cBhvr>
                                    </p:animEffect>
                                  </p:childTnLst>
                                </p:cTn>
                              </p:par>
                            </p:childTnLst>
                          </p:cTn>
                        </p:par>
                        <p:par>
                          <p:cTn id="63" fill="hold" nodeType="afterGroup">
                            <p:stCondLst>
                              <p:cond delay="500"/>
                            </p:stCondLst>
                            <p:childTnLst>
                              <p:par>
                                <p:cTn id="64" presetID="22" presetClass="entr" presetSubtype="8" fill="hold" nodeType="afterEffect">
                                  <p:stCondLst>
                                    <p:cond delay="0"/>
                                  </p:stCondLst>
                                  <p:childTnLst>
                                    <p:set>
                                      <p:cBhvr>
                                        <p:cTn id="65" dur="1" fill="hold">
                                          <p:stCondLst>
                                            <p:cond delay="0"/>
                                          </p:stCondLst>
                                        </p:cTn>
                                        <p:tgtEl>
                                          <p:spTgt spid="551948"/>
                                        </p:tgtEl>
                                        <p:attrNameLst>
                                          <p:attrName>style.visibility</p:attrName>
                                        </p:attrNameLst>
                                      </p:cBhvr>
                                      <p:to>
                                        <p:strVal val="visible"/>
                                      </p:to>
                                    </p:set>
                                    <p:animEffect transition="in" filter="wipe(left)">
                                      <p:cBhvr>
                                        <p:cTn id="66" dur="500"/>
                                        <p:tgtEl>
                                          <p:spTgt spid="55194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551949"/>
                                        </p:tgtEl>
                                        <p:attrNameLst>
                                          <p:attrName>style.visibility</p:attrName>
                                        </p:attrNameLst>
                                      </p:cBhvr>
                                      <p:to>
                                        <p:strVal val="visible"/>
                                      </p:to>
                                    </p:set>
                                    <p:animEffect transition="in" filter="wipe(left)">
                                      <p:cBhvr>
                                        <p:cTn id="71" dur="500"/>
                                        <p:tgtEl>
                                          <p:spTgt spid="551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8" grpId="0" autoUpdateAnimBg="0"/>
      <p:bldP spid="551942" grpId="0" autoUpdateAnimBg="0"/>
      <p:bldP spid="551946" grpId="0" autoUpdateAnimBg="0"/>
      <p:bldP spid="55195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669925" y="47625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由此得：</a:t>
            </a:r>
          </a:p>
        </p:txBody>
      </p:sp>
      <p:graphicFrame>
        <p:nvGraphicFramePr>
          <p:cNvPr id="552963" name="Object 3"/>
          <p:cNvGraphicFramePr>
            <a:graphicFrameLocks noChangeAspect="1"/>
          </p:cNvGraphicFramePr>
          <p:nvPr/>
        </p:nvGraphicFramePr>
        <p:xfrm>
          <a:off x="2411413" y="260350"/>
          <a:ext cx="1193800" cy="939800"/>
        </p:xfrm>
        <a:graphic>
          <a:graphicData uri="http://schemas.openxmlformats.org/presentationml/2006/ole">
            <mc:AlternateContent xmlns:mc="http://schemas.openxmlformats.org/markup-compatibility/2006">
              <mc:Choice xmlns:v="urn:schemas-microsoft-com:vml" Requires="v">
                <p:oleObj name="Equation" r:id="rId2" imgW="1193760" imgH="939600" progId="Equation.3">
                  <p:embed/>
                </p:oleObj>
              </mc:Choice>
              <mc:Fallback>
                <p:oleObj name="Equation" r:id="rId2" imgW="1193760" imgH="939600" progId="Equation.3">
                  <p:embed/>
                  <p:pic>
                    <p:nvPicPr>
                      <p:cNvPr id="55296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260350"/>
                        <a:ext cx="11938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64" name="Object 4"/>
          <p:cNvGraphicFramePr>
            <a:graphicFrameLocks noChangeAspect="1"/>
          </p:cNvGraphicFramePr>
          <p:nvPr/>
        </p:nvGraphicFramePr>
        <p:xfrm>
          <a:off x="1914525" y="5373688"/>
          <a:ext cx="4760913" cy="1149350"/>
        </p:xfrm>
        <a:graphic>
          <a:graphicData uri="http://schemas.openxmlformats.org/presentationml/2006/ole">
            <mc:AlternateContent xmlns:mc="http://schemas.openxmlformats.org/markup-compatibility/2006">
              <mc:Choice xmlns:v="urn:schemas-microsoft-com:vml" Requires="v">
                <p:oleObj name="Equation" r:id="rId4" imgW="1841400" imgH="444240" progId="Equation.DSMT4">
                  <p:embed/>
                </p:oleObj>
              </mc:Choice>
              <mc:Fallback>
                <p:oleObj name="Equation" r:id="rId4" imgW="1841400" imgH="444240" progId="Equation.DSMT4">
                  <p:embed/>
                  <p:pic>
                    <p:nvPicPr>
                      <p:cNvPr id="552964" name="Object 4"/>
                      <p:cNvPicPr>
                        <a:picLocks noChangeAspect="1" noChangeArrowheads="1"/>
                      </p:cNvPicPr>
                      <p:nvPr/>
                    </p:nvPicPr>
                    <p:blipFill>
                      <a:blip r:embed="rId5"/>
                      <a:srcRect/>
                      <a:stretch>
                        <a:fillRect/>
                      </a:stretch>
                    </p:blipFill>
                    <p:spPr bwMode="auto">
                      <a:xfrm>
                        <a:off x="1914525" y="5373688"/>
                        <a:ext cx="4760913" cy="1149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65" name="Text Box 5"/>
          <p:cNvSpPr txBox="1">
            <a:spLocks noChangeArrowheads="1"/>
          </p:cNvSpPr>
          <p:nvPr/>
        </p:nvSpPr>
        <p:spPr bwMode="auto">
          <a:xfrm>
            <a:off x="611188" y="50133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总波函数：</a:t>
            </a:r>
          </a:p>
        </p:txBody>
      </p:sp>
      <p:grpSp>
        <p:nvGrpSpPr>
          <p:cNvPr id="2" name="Group 6"/>
          <p:cNvGrpSpPr>
            <a:grpSpLocks/>
          </p:cNvGrpSpPr>
          <p:nvPr/>
        </p:nvGrpSpPr>
        <p:grpSpPr bwMode="auto">
          <a:xfrm>
            <a:off x="611188" y="3068960"/>
            <a:ext cx="5310186" cy="889000"/>
            <a:chOff x="470" y="1422"/>
            <a:chExt cx="3345" cy="560"/>
          </a:xfrm>
        </p:grpSpPr>
        <p:sp>
          <p:nvSpPr>
            <p:cNvPr id="4111" name="Text Box 7"/>
            <p:cNvSpPr txBox="1">
              <a:spLocks noChangeArrowheads="1"/>
            </p:cNvSpPr>
            <p:nvPr/>
          </p:nvSpPr>
          <p:spPr bwMode="auto">
            <a:xfrm>
              <a:off x="470" y="1530"/>
              <a:ext cx="334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chemeClr val="accent2"/>
                  </a:solidFill>
                </a:rPr>
                <a:t>由                    和                 解得：</a:t>
              </a:r>
            </a:p>
          </p:txBody>
        </p:sp>
        <p:graphicFrame>
          <p:nvGraphicFramePr>
            <p:cNvPr id="4104" name="Object 8"/>
            <p:cNvGraphicFramePr>
              <a:graphicFrameLocks noChangeAspect="1"/>
            </p:cNvGraphicFramePr>
            <p:nvPr/>
          </p:nvGraphicFramePr>
          <p:xfrm>
            <a:off x="860" y="1430"/>
            <a:ext cx="1016" cy="552"/>
          </p:xfrm>
          <a:graphic>
            <a:graphicData uri="http://schemas.openxmlformats.org/presentationml/2006/ole">
              <mc:AlternateContent xmlns:mc="http://schemas.openxmlformats.org/markup-compatibility/2006">
                <mc:Choice xmlns:v="urn:schemas-microsoft-com:vml" Requires="v">
                  <p:oleObj name="Equation" r:id="rId6" imgW="1612800" imgH="876240" progId="Equation.3">
                    <p:embed/>
                  </p:oleObj>
                </mc:Choice>
                <mc:Fallback>
                  <p:oleObj name="Equation" r:id="rId6" imgW="1612800" imgH="876240" progId="Equation.3">
                    <p:embed/>
                    <p:pic>
                      <p:nvPicPr>
                        <p:cNvPr id="4104"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60" y="1430"/>
                          <a:ext cx="1016"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5" name="Object 9"/>
            <p:cNvGraphicFramePr>
              <a:graphicFrameLocks noChangeAspect="1"/>
            </p:cNvGraphicFramePr>
            <p:nvPr/>
          </p:nvGraphicFramePr>
          <p:xfrm>
            <a:off x="2194" y="1422"/>
            <a:ext cx="728" cy="560"/>
          </p:xfrm>
          <a:graphic>
            <a:graphicData uri="http://schemas.openxmlformats.org/presentationml/2006/ole">
              <mc:AlternateContent xmlns:mc="http://schemas.openxmlformats.org/markup-compatibility/2006">
                <mc:Choice xmlns:v="urn:schemas-microsoft-com:vml" Requires="v">
                  <p:oleObj name="Equation" r:id="rId8" imgW="1155600" imgH="888840" progId="Equation.3">
                    <p:embed/>
                  </p:oleObj>
                </mc:Choice>
                <mc:Fallback>
                  <p:oleObj name="Equation" r:id="rId8" imgW="1155600" imgH="888840" progId="Equation.3">
                    <p:embed/>
                    <p:pic>
                      <p:nvPicPr>
                        <p:cNvPr id="4105"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4" y="1422"/>
                          <a:ext cx="728"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2970" name="Text Box 10"/>
          <p:cNvSpPr txBox="1">
            <a:spLocks noChangeArrowheads="1"/>
          </p:cNvSpPr>
          <p:nvPr/>
        </p:nvSpPr>
        <p:spPr bwMode="auto">
          <a:xfrm>
            <a:off x="539750" y="134143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800" b="1">
                <a:solidFill>
                  <a:srgbClr val="CC3300"/>
                </a:solidFill>
              </a:rPr>
              <a:t>定态本征解：</a:t>
            </a:r>
          </a:p>
        </p:txBody>
      </p:sp>
      <p:graphicFrame>
        <p:nvGraphicFramePr>
          <p:cNvPr id="552971" name="Object 11"/>
          <p:cNvGraphicFramePr>
            <a:graphicFrameLocks noChangeAspect="1"/>
          </p:cNvGraphicFramePr>
          <p:nvPr/>
        </p:nvGraphicFramePr>
        <p:xfrm>
          <a:off x="3568700" y="3929063"/>
          <a:ext cx="2146300" cy="939800"/>
        </p:xfrm>
        <a:graphic>
          <a:graphicData uri="http://schemas.openxmlformats.org/presentationml/2006/ole">
            <mc:AlternateContent xmlns:mc="http://schemas.openxmlformats.org/markup-compatibility/2006">
              <mc:Choice xmlns:v="urn:schemas-microsoft-com:vml" Requires="v">
                <p:oleObj name="Equation" r:id="rId10" imgW="2145960" imgH="939600" progId="Equation.3">
                  <p:embed/>
                </p:oleObj>
              </mc:Choice>
              <mc:Fallback>
                <p:oleObj name="Equation" r:id="rId10" imgW="2145960" imgH="939600" progId="Equation.3">
                  <p:embed/>
                  <p:pic>
                    <p:nvPicPr>
                      <p:cNvPr id="552971"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8700" y="3929063"/>
                        <a:ext cx="2146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2972" name="Text Box 12"/>
          <p:cNvSpPr txBox="1">
            <a:spLocks noChangeArrowheads="1"/>
          </p:cNvSpPr>
          <p:nvPr/>
        </p:nvSpPr>
        <p:spPr bwMode="auto">
          <a:xfrm>
            <a:off x="533400" y="4157663"/>
            <a:ext cx="304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rgbClr val="CC3300"/>
                </a:solidFill>
              </a:rPr>
              <a:t>定态能量本征值：</a:t>
            </a:r>
          </a:p>
        </p:txBody>
      </p:sp>
      <p:graphicFrame>
        <p:nvGraphicFramePr>
          <p:cNvPr id="552973" name="Object 13"/>
          <p:cNvGraphicFramePr>
            <a:graphicFrameLocks noChangeAspect="1"/>
          </p:cNvGraphicFramePr>
          <p:nvPr/>
        </p:nvGraphicFramePr>
        <p:xfrm>
          <a:off x="6019800" y="4233863"/>
          <a:ext cx="1828800" cy="392112"/>
        </p:xfrm>
        <a:graphic>
          <a:graphicData uri="http://schemas.openxmlformats.org/presentationml/2006/ole">
            <mc:AlternateContent xmlns:mc="http://schemas.openxmlformats.org/markup-compatibility/2006">
              <mc:Choice xmlns:v="urn:schemas-microsoft-com:vml" Requires="v">
                <p:oleObj name="Equation" r:id="rId12" imgW="1828800" imgH="393480" progId="Equation.3">
                  <p:embed/>
                </p:oleObj>
              </mc:Choice>
              <mc:Fallback>
                <p:oleObj name="Equation" r:id="rId12" imgW="1828800" imgH="393480" progId="Equation.3">
                  <p:embed/>
                  <p:pic>
                    <p:nvPicPr>
                      <p:cNvPr id="552973"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019800" y="4233863"/>
                        <a:ext cx="1828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74" name="Object 14"/>
          <p:cNvGraphicFramePr>
            <a:graphicFrameLocks noChangeAspect="1"/>
          </p:cNvGraphicFramePr>
          <p:nvPr/>
        </p:nvGraphicFramePr>
        <p:xfrm>
          <a:off x="6948488" y="5805488"/>
          <a:ext cx="1828800" cy="392112"/>
        </p:xfrm>
        <a:graphic>
          <a:graphicData uri="http://schemas.openxmlformats.org/presentationml/2006/ole">
            <mc:AlternateContent xmlns:mc="http://schemas.openxmlformats.org/markup-compatibility/2006">
              <mc:Choice xmlns:v="urn:schemas-microsoft-com:vml" Requires="v">
                <p:oleObj name="Equation" r:id="rId14" imgW="1828800" imgH="393480" progId="Equation.3">
                  <p:embed/>
                </p:oleObj>
              </mc:Choice>
              <mc:Fallback>
                <p:oleObj name="Equation" r:id="rId14" imgW="1828800" imgH="393480" progId="Equation.3">
                  <p:embed/>
                  <p:pic>
                    <p:nvPicPr>
                      <p:cNvPr id="552974"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48488" y="5805488"/>
                        <a:ext cx="1828800" cy="392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2975" name="Object 15"/>
          <p:cNvGraphicFramePr>
            <a:graphicFrameLocks noChangeAspect="1"/>
          </p:cNvGraphicFramePr>
          <p:nvPr/>
        </p:nvGraphicFramePr>
        <p:xfrm>
          <a:off x="2201863" y="1412875"/>
          <a:ext cx="6291262" cy="1563688"/>
        </p:xfrm>
        <a:graphic>
          <a:graphicData uri="http://schemas.openxmlformats.org/presentationml/2006/ole">
            <mc:AlternateContent xmlns:mc="http://schemas.openxmlformats.org/markup-compatibility/2006">
              <mc:Choice xmlns:v="urn:schemas-microsoft-com:vml" Requires="v">
                <p:oleObj name="Equation" r:id="rId16" imgW="3073320" imgH="685800" progId="Equation.DSMT4">
                  <p:embed/>
                </p:oleObj>
              </mc:Choice>
              <mc:Fallback>
                <p:oleObj name="Equation" r:id="rId16" imgW="3073320" imgH="685800" progId="Equation.DSMT4">
                  <p:embed/>
                  <p:pic>
                    <p:nvPicPr>
                      <p:cNvPr id="552975"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01863" y="1412875"/>
                        <a:ext cx="6291262" cy="1563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52962"/>
                                        </p:tgtEl>
                                        <p:attrNameLst>
                                          <p:attrName>style.visibility</p:attrName>
                                        </p:attrNameLst>
                                      </p:cBhvr>
                                      <p:to>
                                        <p:strVal val="visible"/>
                                      </p:to>
                                    </p:set>
                                    <p:animEffect transition="in" filter="wipe(left)">
                                      <p:cBhvr>
                                        <p:cTn id="7" dur="500"/>
                                        <p:tgtEl>
                                          <p:spTgt spid="552962"/>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552963"/>
                                        </p:tgtEl>
                                        <p:attrNameLst>
                                          <p:attrName>style.visibility</p:attrName>
                                        </p:attrNameLst>
                                      </p:cBhvr>
                                      <p:to>
                                        <p:strVal val="visible"/>
                                      </p:to>
                                    </p:set>
                                    <p:animEffect transition="in" filter="wipe(left)">
                                      <p:cBhvr>
                                        <p:cTn id="11" dur="500"/>
                                        <p:tgtEl>
                                          <p:spTgt spid="5529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552970"/>
                                        </p:tgtEl>
                                        <p:attrNameLst>
                                          <p:attrName>style.visibility</p:attrName>
                                        </p:attrNameLst>
                                      </p:cBhvr>
                                      <p:to>
                                        <p:strVal val="visible"/>
                                      </p:to>
                                    </p:set>
                                    <p:animEffect transition="in" filter="wipe(up)">
                                      <p:cBhvr>
                                        <p:cTn id="16" dur="500"/>
                                        <p:tgtEl>
                                          <p:spTgt spid="552970"/>
                                        </p:tgtEl>
                                      </p:cBhvr>
                                    </p:animEffect>
                                  </p:childTnLst>
                                </p:cTn>
                              </p:par>
                              <p:par>
                                <p:cTn id="17" presetID="1" presetClass="entr" presetSubtype="0" fill="hold" nodeType="withEffect">
                                  <p:stCondLst>
                                    <p:cond delay="0"/>
                                  </p:stCondLst>
                                  <p:childTnLst>
                                    <p:set>
                                      <p:cBhvr>
                                        <p:cTn id="18" dur="1" fill="hold">
                                          <p:stCondLst>
                                            <p:cond delay="0"/>
                                          </p:stCondLst>
                                        </p:cTn>
                                        <p:tgtEl>
                                          <p:spTgt spid="5529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52972"/>
                                        </p:tgtEl>
                                        <p:attrNameLst>
                                          <p:attrName>style.visibility</p:attrName>
                                        </p:attrNameLst>
                                      </p:cBhvr>
                                      <p:to>
                                        <p:strVal val="visible"/>
                                      </p:to>
                                    </p:set>
                                    <p:animEffect transition="in" filter="blinds(horizontal)">
                                      <p:cBhvr>
                                        <p:cTn id="28" dur="500"/>
                                        <p:tgtEl>
                                          <p:spTgt spid="5529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52971"/>
                                        </p:tgtEl>
                                        <p:attrNameLst>
                                          <p:attrName>style.visibility</p:attrName>
                                        </p:attrNameLst>
                                      </p:cBhvr>
                                      <p:to>
                                        <p:strVal val="visible"/>
                                      </p:to>
                                    </p:set>
                                    <p:animEffect transition="in" filter="blinds(horizontal)">
                                      <p:cBhvr>
                                        <p:cTn id="33" dur="500"/>
                                        <p:tgtEl>
                                          <p:spTgt spid="552971"/>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552973"/>
                                        </p:tgtEl>
                                        <p:attrNameLst>
                                          <p:attrName>style.visibility</p:attrName>
                                        </p:attrNameLst>
                                      </p:cBhvr>
                                      <p:to>
                                        <p:strVal val="visible"/>
                                      </p:to>
                                    </p:set>
                                    <p:animEffect transition="in" filter="blinds(horizontal)">
                                      <p:cBhvr>
                                        <p:cTn id="37" dur="500"/>
                                        <p:tgtEl>
                                          <p:spTgt spid="55297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2965"/>
                                        </p:tgtEl>
                                        <p:attrNameLst>
                                          <p:attrName>style.visibility</p:attrName>
                                        </p:attrNameLst>
                                      </p:cBhvr>
                                      <p:to>
                                        <p:strVal val="visible"/>
                                      </p:to>
                                    </p:set>
                                    <p:animEffect transition="in" filter="wipe(left)">
                                      <p:cBhvr>
                                        <p:cTn id="42" dur="500"/>
                                        <p:tgtEl>
                                          <p:spTgt spid="5529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52964"/>
                                        </p:tgtEl>
                                        <p:attrNameLst>
                                          <p:attrName>style.visibility</p:attrName>
                                        </p:attrNameLst>
                                      </p:cBhvr>
                                      <p:to>
                                        <p:strVal val="visible"/>
                                      </p:to>
                                    </p:set>
                                    <p:animEffect transition="in" filter="wipe(left)">
                                      <p:cBhvr>
                                        <p:cTn id="47" dur="500"/>
                                        <p:tgtEl>
                                          <p:spTgt spid="552964"/>
                                        </p:tgtEl>
                                      </p:cBhvr>
                                    </p:animEffect>
                                  </p:childTnLst>
                                </p:cTn>
                              </p:par>
                            </p:childTnLst>
                          </p:cTn>
                        </p:par>
                        <p:par>
                          <p:cTn id="48" fill="hold" nodeType="afterGroup">
                            <p:stCondLst>
                              <p:cond delay="500"/>
                            </p:stCondLst>
                            <p:childTnLst>
                              <p:par>
                                <p:cTn id="49" presetID="3" presetClass="entr" presetSubtype="10" fill="hold" nodeType="afterEffect">
                                  <p:stCondLst>
                                    <p:cond delay="0"/>
                                  </p:stCondLst>
                                  <p:childTnLst>
                                    <p:set>
                                      <p:cBhvr>
                                        <p:cTn id="50" dur="1" fill="hold">
                                          <p:stCondLst>
                                            <p:cond delay="0"/>
                                          </p:stCondLst>
                                        </p:cTn>
                                        <p:tgtEl>
                                          <p:spTgt spid="552974"/>
                                        </p:tgtEl>
                                        <p:attrNameLst>
                                          <p:attrName>style.visibility</p:attrName>
                                        </p:attrNameLst>
                                      </p:cBhvr>
                                      <p:to>
                                        <p:strVal val="visible"/>
                                      </p:to>
                                    </p:set>
                                    <p:animEffect transition="in" filter="blinds(horizontal)">
                                      <p:cBhvr>
                                        <p:cTn id="51" dur="500"/>
                                        <p:tgtEl>
                                          <p:spTgt spid="5529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2" grpId="0" autoUpdateAnimBg="0"/>
      <p:bldP spid="552965" grpId="0" autoUpdateAnimBg="0"/>
      <p:bldP spid="552970" grpId="0" autoUpdateAnimBg="0"/>
      <p:bldP spid="5529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533400"/>
            <a:ext cx="1371600" cy="1066800"/>
            <a:chOff x="192" y="0"/>
            <a:chExt cx="864" cy="672"/>
          </a:xfrm>
        </p:grpSpPr>
        <p:sp>
          <p:nvSpPr>
            <p:cNvPr id="5141" name="AutoShape 3"/>
            <p:cNvSpPr>
              <a:spLocks noChangeArrowheads="1"/>
            </p:cNvSpPr>
            <p:nvPr/>
          </p:nvSpPr>
          <p:spPr bwMode="auto">
            <a:xfrm>
              <a:off x="192" y="0"/>
              <a:ext cx="864" cy="672"/>
            </a:xfrm>
            <a:prstGeom prst="irregularSeal1">
              <a:avLst/>
            </a:prstGeom>
            <a:solidFill>
              <a:srgbClr val="FF9900"/>
            </a:solidFill>
            <a:ln w="12699">
              <a:solidFill>
                <a:srgbClr val="99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5142" name="Text Box 4"/>
            <p:cNvSpPr txBox="1">
              <a:spLocks noChangeArrowheads="1"/>
            </p:cNvSpPr>
            <p:nvPr/>
          </p:nvSpPr>
          <p:spPr bwMode="auto">
            <a:xfrm>
              <a:off x="336" y="144"/>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a:solidFill>
                    <a:schemeClr val="tx1"/>
                  </a:solidFill>
                  <a:latin typeface="Times New Roman" panose="02020603050405020304" pitchFamily="18" charset="0"/>
                  <a:ea typeface="宋体" panose="02010600030101010101" pitchFamily="2" charset="-122"/>
                </a:defRPr>
              </a:lvl1pPr>
              <a:lvl2pPr marL="742950" indent="-285750" defTabSz="762000">
                <a:defRPr sz="2400">
                  <a:solidFill>
                    <a:schemeClr val="tx1"/>
                  </a:solidFill>
                  <a:latin typeface="Times New Roman" panose="02020603050405020304" pitchFamily="18" charset="0"/>
                  <a:ea typeface="宋体" panose="02010600030101010101" pitchFamily="2" charset="-122"/>
                </a:defRPr>
              </a:lvl2pPr>
              <a:lvl3pPr marL="1143000" indent="-228600" defTabSz="762000">
                <a:defRPr sz="2400">
                  <a:solidFill>
                    <a:schemeClr val="tx1"/>
                  </a:solidFill>
                  <a:latin typeface="Times New Roman" panose="02020603050405020304" pitchFamily="18" charset="0"/>
                  <a:ea typeface="宋体" panose="02010600030101010101" pitchFamily="2" charset="-122"/>
                </a:defRPr>
              </a:lvl3pPr>
              <a:lvl4pPr marL="1600200" indent="-228600" defTabSz="762000">
                <a:defRPr sz="2400">
                  <a:solidFill>
                    <a:schemeClr val="tx1"/>
                  </a:solidFill>
                  <a:latin typeface="Times New Roman" panose="02020603050405020304" pitchFamily="18" charset="0"/>
                  <a:ea typeface="宋体" panose="02010600030101010101" pitchFamily="2" charset="-122"/>
                </a:defRPr>
              </a:lvl4pPr>
              <a:lvl5pPr marL="2057400" indent="-228600" defTabSz="762000">
                <a:defRPr sz="24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zh-CN" altLang="en-US" sz="2800" b="1">
                  <a:solidFill>
                    <a:schemeClr val="accent2"/>
                  </a:solidFill>
                  <a:latin typeface="宋体" panose="02010600030101010101" pitchFamily="2" charset="-122"/>
                </a:rPr>
                <a:t>讨论</a:t>
              </a:r>
            </a:p>
          </p:txBody>
        </p:sp>
      </p:grpSp>
      <p:sp>
        <p:nvSpPr>
          <p:cNvPr id="553989" name="Text Box 5"/>
          <p:cNvSpPr txBox="1">
            <a:spLocks noChangeArrowheads="1"/>
          </p:cNvSpPr>
          <p:nvPr/>
        </p:nvSpPr>
        <p:spPr bwMode="auto">
          <a:xfrm>
            <a:off x="35496" y="1993900"/>
            <a:ext cx="8534400"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05000"/>
              </a:lnSpc>
            </a:pPr>
            <a:r>
              <a:rPr kumimoji="1" lang="zh-CN" altLang="en-US" sz="2800" b="1">
                <a:solidFill>
                  <a:schemeClr val="accent2"/>
                </a:solidFill>
              </a:rPr>
              <a:t>（</a:t>
            </a:r>
            <a:r>
              <a:rPr kumimoji="1" lang="en-US" altLang="zh-CN" sz="2800" b="1">
                <a:solidFill>
                  <a:schemeClr val="accent2"/>
                </a:solidFill>
              </a:rPr>
              <a:t>1</a:t>
            </a:r>
            <a:r>
              <a:rPr kumimoji="1" lang="zh-CN" altLang="en-US" sz="2800" b="1">
                <a:solidFill>
                  <a:schemeClr val="accent2"/>
                </a:solidFill>
              </a:rPr>
              <a:t>）</a:t>
            </a:r>
            <a:r>
              <a:rPr kumimoji="1" lang="zh-CN" altLang="en-US" sz="2800" b="1">
                <a:solidFill>
                  <a:srgbClr val="009900"/>
                </a:solidFill>
              </a:rPr>
              <a:t>能量是量子化的</a:t>
            </a:r>
            <a:r>
              <a:rPr kumimoji="1" lang="en-US" altLang="zh-CN" sz="2800" b="1">
                <a:solidFill>
                  <a:schemeClr val="accent2"/>
                </a:solidFill>
              </a:rPr>
              <a:t>: </a:t>
            </a:r>
            <a:r>
              <a:rPr kumimoji="1" lang="zh-CN" altLang="en-US" sz="2800" b="1">
                <a:solidFill>
                  <a:schemeClr val="accent2"/>
                </a:solidFill>
              </a:rPr>
              <a:t>在经典力学中，粒子的动能可连续取值；而量子力学的结果是，能量是量子化的。且由薛定谔方程自然而然地得到，不需人为假定。</a:t>
            </a:r>
          </a:p>
        </p:txBody>
      </p:sp>
      <p:grpSp>
        <p:nvGrpSpPr>
          <p:cNvPr id="4" name="组合 3"/>
          <p:cNvGrpSpPr/>
          <p:nvPr/>
        </p:nvGrpSpPr>
        <p:grpSpPr>
          <a:xfrm>
            <a:off x="76200" y="3372385"/>
            <a:ext cx="8555792" cy="1771562"/>
            <a:chOff x="76200" y="3372385"/>
            <a:chExt cx="8555792" cy="1771562"/>
          </a:xfrm>
        </p:grpSpPr>
        <p:sp>
          <p:nvSpPr>
            <p:cNvPr id="553991" name="Text Box 7"/>
            <p:cNvSpPr txBox="1">
              <a:spLocks noChangeArrowheads="1"/>
            </p:cNvSpPr>
            <p:nvPr/>
          </p:nvSpPr>
          <p:spPr bwMode="auto">
            <a:xfrm>
              <a:off x="76200" y="3513584"/>
              <a:ext cx="853440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nSpc>
                  <a:spcPct val="120000"/>
                </a:lnSpc>
              </a:pPr>
              <a:r>
                <a:rPr kumimoji="1" lang="zh-CN" altLang="en-US" sz="2800" b="1">
                  <a:solidFill>
                    <a:schemeClr val="accent2"/>
                  </a:solidFill>
                </a:rPr>
                <a:t>（</a:t>
              </a:r>
              <a:r>
                <a:rPr kumimoji="1" lang="en-US" altLang="zh-CN" sz="2800" b="1">
                  <a:solidFill>
                    <a:schemeClr val="accent2"/>
                  </a:solidFill>
                </a:rPr>
                <a:t>2</a:t>
              </a:r>
              <a:r>
                <a:rPr kumimoji="1" lang="zh-CN" altLang="en-US" sz="2800" b="1">
                  <a:solidFill>
                    <a:schemeClr val="accent2"/>
                  </a:solidFill>
                </a:rPr>
                <a:t>）</a:t>
              </a:r>
              <a:r>
                <a:rPr kumimoji="1" lang="zh-CN" altLang="en-US" sz="2800" b="1">
                  <a:solidFill>
                    <a:srgbClr val="009900"/>
                  </a:solidFill>
                  <a:latin typeface="宋体" panose="02010600030101010101" pitchFamily="2" charset="-122"/>
                </a:rPr>
                <a:t>没有零点能</a:t>
              </a:r>
              <a:r>
                <a:rPr kumimoji="1" lang="en-US" altLang="zh-CN" sz="2800" b="1">
                  <a:solidFill>
                    <a:srgbClr val="339966"/>
                  </a:solidFill>
                  <a:latin typeface="宋体" panose="02010600030101010101" pitchFamily="2" charset="-122"/>
                </a:rPr>
                <a:t>:</a:t>
              </a:r>
              <a:r>
                <a:rPr kumimoji="1" lang="zh-CN" altLang="en-US" sz="2800" b="1">
                  <a:solidFill>
                    <a:schemeClr val="accent2"/>
                  </a:solidFill>
                </a:rPr>
                <a:t>最低的能级是 </a:t>
              </a:r>
              <a:r>
                <a:rPr kumimoji="1" lang="en-US" altLang="zh-CN" sz="2800" b="1" i="1">
                  <a:solidFill>
                    <a:schemeClr val="accent2"/>
                  </a:solidFill>
                </a:rPr>
                <a:t>n</a:t>
              </a:r>
              <a:r>
                <a:rPr kumimoji="1" lang="en-US" altLang="zh-CN" sz="2800" b="1">
                  <a:solidFill>
                    <a:schemeClr val="accent2"/>
                  </a:solidFill>
                </a:rPr>
                <a:t>=1 </a:t>
              </a:r>
              <a:r>
                <a:rPr kumimoji="1" lang="zh-CN" altLang="en-US" sz="2800" b="1">
                  <a:solidFill>
                    <a:schemeClr val="accent2"/>
                  </a:solidFill>
                </a:rPr>
                <a:t>能级                             对经典物理来说这是不可理解的，而按量子理论是可以理解的。</a:t>
              </a:r>
            </a:p>
          </p:txBody>
        </p:sp>
        <p:graphicFrame>
          <p:nvGraphicFramePr>
            <p:cNvPr id="5122" name="Object 0"/>
            <p:cNvGraphicFramePr>
              <a:graphicFrameLocks noChangeAspect="1"/>
            </p:cNvGraphicFramePr>
            <p:nvPr/>
          </p:nvGraphicFramePr>
          <p:xfrm>
            <a:off x="6732240" y="3372385"/>
            <a:ext cx="1899752" cy="776695"/>
          </p:xfrm>
          <a:graphic>
            <a:graphicData uri="http://schemas.openxmlformats.org/presentationml/2006/ole">
              <mc:AlternateContent xmlns:mc="http://schemas.openxmlformats.org/markup-compatibility/2006">
                <mc:Choice xmlns:v="urn:schemas-microsoft-com:vml" Requires="v">
                  <p:oleObj name="Equation" r:id="rId2" imgW="2298600" imgH="939600" progId="Equation.3">
                    <p:embed/>
                  </p:oleObj>
                </mc:Choice>
                <mc:Fallback>
                  <p:oleObj name="Equation" r:id="rId2" imgW="2298600" imgH="939600" progId="Equation.3">
                    <p:embed/>
                    <p:pic>
                      <p:nvPicPr>
                        <p:cNvPr id="5122"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372385"/>
                          <a:ext cx="1899752" cy="776695"/>
                        </a:xfrm>
                        <a:prstGeom prst="rect">
                          <a:avLst/>
                        </a:prstGeom>
                        <a:noFill/>
                        <a:ln>
                          <a:noFill/>
                        </a:ln>
                        <a:effectLst/>
                        <a:extLst>
                          <a:ext uri="{909E8E84-426E-40DD-AFC4-6F175D3DCCD1}">
                            <a14:hiddenFill xmlns:a14="http://schemas.microsoft.com/office/drawing/2010/main">
                              <a:solidFill>
                                <a:srgbClr val="3399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9"/>
          <p:cNvGrpSpPr>
            <a:grpSpLocks/>
          </p:cNvGrpSpPr>
          <p:nvPr/>
        </p:nvGrpSpPr>
        <p:grpSpPr bwMode="auto">
          <a:xfrm>
            <a:off x="838200" y="5548313"/>
            <a:ext cx="6858000" cy="1165225"/>
            <a:chOff x="576" y="3471"/>
            <a:chExt cx="4352" cy="768"/>
          </a:xfrm>
        </p:grpSpPr>
        <p:sp>
          <p:nvSpPr>
            <p:cNvPr id="5136" name="Text Box 10"/>
            <p:cNvSpPr txBox="1">
              <a:spLocks noChangeArrowheads="1"/>
            </p:cNvSpPr>
            <p:nvPr/>
          </p:nvSpPr>
          <p:spPr bwMode="auto">
            <a:xfrm>
              <a:off x="576" y="3519"/>
              <a:ext cx="96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若</a:t>
              </a:r>
              <a:r>
                <a:rPr kumimoji="1" lang="en-US" altLang="zh-CN" sz="2800" b="1" i="1">
                  <a:solidFill>
                    <a:schemeClr val="accent2"/>
                  </a:solidFill>
                </a:rPr>
                <a:t>E</a:t>
              </a:r>
              <a:r>
                <a:rPr kumimoji="1" lang="en-US" altLang="zh-CN" sz="2800" b="1">
                  <a:solidFill>
                    <a:schemeClr val="accent2"/>
                  </a:solidFill>
                </a:rPr>
                <a:t>=0</a:t>
              </a:r>
              <a:r>
                <a:rPr kumimoji="1" lang="zh-CN" altLang="en-US" sz="2800" b="1">
                  <a:solidFill>
                    <a:schemeClr val="accent2"/>
                  </a:solidFill>
                </a:rPr>
                <a:t>，</a:t>
              </a:r>
            </a:p>
          </p:txBody>
        </p:sp>
        <p:graphicFrame>
          <p:nvGraphicFramePr>
            <p:cNvPr id="5127" name="Object 5"/>
            <p:cNvGraphicFramePr>
              <a:graphicFrameLocks noChangeAspect="1"/>
            </p:cNvGraphicFramePr>
            <p:nvPr/>
          </p:nvGraphicFramePr>
          <p:xfrm>
            <a:off x="1408" y="3519"/>
            <a:ext cx="2328" cy="303"/>
          </p:xfrm>
          <a:graphic>
            <a:graphicData uri="http://schemas.openxmlformats.org/presentationml/2006/ole">
              <mc:AlternateContent xmlns:mc="http://schemas.openxmlformats.org/markup-compatibility/2006">
                <mc:Choice xmlns:v="urn:schemas-microsoft-com:vml" Requires="v">
                  <p:oleObj name="Equation" r:id="rId4" imgW="3695400" imgH="482400" progId="Equation.3">
                    <p:embed/>
                  </p:oleObj>
                </mc:Choice>
                <mc:Fallback>
                  <p:oleObj name="Equation" r:id="rId4" imgW="3695400" imgH="482400" progId="Equation.3">
                    <p:embed/>
                    <p:pic>
                      <p:nvPicPr>
                        <p:cNvPr id="512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8" y="3519"/>
                          <a:ext cx="2328"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137" name="Group 12"/>
            <p:cNvGrpSpPr>
              <a:grpSpLocks/>
            </p:cNvGrpSpPr>
            <p:nvPr/>
          </p:nvGrpSpPr>
          <p:grpSpPr bwMode="auto">
            <a:xfrm>
              <a:off x="3792" y="3471"/>
              <a:ext cx="1136" cy="342"/>
              <a:chOff x="3792" y="3471"/>
              <a:chExt cx="1136" cy="342"/>
            </a:xfrm>
          </p:grpSpPr>
          <p:sp>
            <p:nvSpPr>
              <p:cNvPr id="5140" name="Text Box 13"/>
              <p:cNvSpPr txBox="1">
                <a:spLocks noChangeArrowheads="1"/>
              </p:cNvSpPr>
              <p:nvPr/>
            </p:nvSpPr>
            <p:spPr bwMode="auto">
              <a:xfrm>
                <a:off x="3792" y="3471"/>
                <a:ext cx="34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则</a:t>
                </a:r>
              </a:p>
            </p:txBody>
          </p:sp>
          <p:graphicFrame>
            <p:nvGraphicFramePr>
              <p:cNvPr id="5129" name="Object 7"/>
              <p:cNvGraphicFramePr>
                <a:graphicFrameLocks noChangeAspect="1"/>
              </p:cNvGraphicFramePr>
              <p:nvPr/>
            </p:nvGraphicFramePr>
            <p:xfrm>
              <a:off x="4112" y="3531"/>
              <a:ext cx="816" cy="208"/>
            </p:xfrm>
            <a:graphic>
              <a:graphicData uri="http://schemas.openxmlformats.org/presentationml/2006/ole">
                <mc:AlternateContent xmlns:mc="http://schemas.openxmlformats.org/markup-compatibility/2006">
                  <mc:Choice xmlns:v="urn:schemas-microsoft-com:vml" Requires="v">
                    <p:oleObj name="Equation" r:id="rId6" imgW="1295280" imgH="330120" progId="Equation.3">
                      <p:embed/>
                    </p:oleObj>
                  </mc:Choice>
                  <mc:Fallback>
                    <p:oleObj name="Equation" r:id="rId6" imgW="1295280" imgH="330120" progId="Equation.3">
                      <p:embed/>
                      <p:pic>
                        <p:nvPicPr>
                          <p:cNvPr id="512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2" y="3531"/>
                            <a:ext cx="81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138" name="Group 15"/>
            <p:cNvGrpSpPr>
              <a:grpSpLocks/>
            </p:cNvGrpSpPr>
            <p:nvPr/>
          </p:nvGrpSpPr>
          <p:grpSpPr bwMode="auto">
            <a:xfrm>
              <a:off x="662" y="3897"/>
              <a:ext cx="3833" cy="342"/>
              <a:chOff x="662" y="3897"/>
              <a:chExt cx="3833" cy="342"/>
            </a:xfrm>
          </p:grpSpPr>
          <p:sp>
            <p:nvSpPr>
              <p:cNvPr id="5139" name="Text Box 16"/>
              <p:cNvSpPr txBox="1">
                <a:spLocks noChangeArrowheads="1"/>
              </p:cNvSpPr>
              <p:nvPr/>
            </p:nvSpPr>
            <p:spPr bwMode="auto">
              <a:xfrm>
                <a:off x="662" y="3897"/>
                <a:ext cx="383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但势阱中               ，所以</a:t>
                </a:r>
                <a:r>
                  <a:rPr kumimoji="1" lang="en-US" altLang="zh-CN" sz="2800" b="1" i="1">
                    <a:solidFill>
                      <a:schemeClr val="accent2"/>
                    </a:solidFill>
                  </a:rPr>
                  <a:t>E</a:t>
                </a:r>
                <a:r>
                  <a:rPr kumimoji="1" lang="zh-CN" altLang="en-US" sz="2800" b="1">
                    <a:solidFill>
                      <a:schemeClr val="accent2"/>
                    </a:solidFill>
                  </a:rPr>
                  <a:t>不能为零。</a:t>
                </a:r>
              </a:p>
            </p:txBody>
          </p:sp>
          <p:graphicFrame>
            <p:nvGraphicFramePr>
              <p:cNvPr id="5128" name="Object 6"/>
              <p:cNvGraphicFramePr>
                <a:graphicFrameLocks noChangeAspect="1"/>
              </p:cNvGraphicFramePr>
              <p:nvPr/>
            </p:nvGraphicFramePr>
            <p:xfrm>
              <a:off x="1668" y="3951"/>
              <a:ext cx="672" cy="208"/>
            </p:xfrm>
            <a:graphic>
              <a:graphicData uri="http://schemas.openxmlformats.org/presentationml/2006/ole">
                <mc:AlternateContent xmlns:mc="http://schemas.openxmlformats.org/markup-compatibility/2006">
                  <mc:Choice xmlns:v="urn:schemas-microsoft-com:vml" Requires="v">
                    <p:oleObj name="Equation" r:id="rId8" imgW="1066680" imgH="330120" progId="Equation.3">
                      <p:embed/>
                    </p:oleObj>
                  </mc:Choice>
                  <mc:Fallback>
                    <p:oleObj name="Equation" r:id="rId8" imgW="1066680" imgH="330120" progId="Equation.3">
                      <p:embed/>
                      <p:pic>
                        <p:nvPicPr>
                          <p:cNvPr id="5128"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68" y="3951"/>
                            <a:ext cx="67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5123" name="Object 1"/>
          <p:cNvGraphicFramePr>
            <a:graphicFrameLocks noChangeAspect="1"/>
          </p:cNvGraphicFramePr>
          <p:nvPr/>
        </p:nvGraphicFramePr>
        <p:xfrm>
          <a:off x="2286000" y="76200"/>
          <a:ext cx="2146300" cy="939800"/>
        </p:xfrm>
        <a:graphic>
          <a:graphicData uri="http://schemas.openxmlformats.org/presentationml/2006/ole">
            <mc:AlternateContent xmlns:mc="http://schemas.openxmlformats.org/markup-compatibility/2006">
              <mc:Choice xmlns:v="urn:schemas-microsoft-com:vml" Requires="v">
                <p:oleObj name="Equation" r:id="rId10" imgW="2145960" imgH="939600" progId="Equation.3">
                  <p:embed/>
                </p:oleObj>
              </mc:Choice>
              <mc:Fallback>
                <p:oleObj name="Equation" r:id="rId10" imgW="2145960" imgH="939600" progId="Equation.3">
                  <p:embed/>
                  <p:pic>
                    <p:nvPicPr>
                      <p:cNvPr id="5123"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00" y="76200"/>
                        <a:ext cx="21463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2"/>
          <p:cNvGraphicFramePr>
            <a:graphicFrameLocks noChangeAspect="1"/>
          </p:cNvGraphicFramePr>
          <p:nvPr/>
        </p:nvGraphicFramePr>
        <p:xfrm>
          <a:off x="2311400" y="914400"/>
          <a:ext cx="4521200" cy="965200"/>
        </p:xfrm>
        <a:graphic>
          <a:graphicData uri="http://schemas.openxmlformats.org/presentationml/2006/ole">
            <mc:AlternateContent xmlns:mc="http://schemas.openxmlformats.org/markup-compatibility/2006">
              <mc:Choice xmlns:v="urn:schemas-microsoft-com:vml" Requires="v">
                <p:oleObj name="Equation" r:id="rId12" imgW="4520880" imgH="965160" progId="Equation.3">
                  <p:embed/>
                </p:oleObj>
              </mc:Choice>
              <mc:Fallback>
                <p:oleObj name="Equation" r:id="rId12" imgW="4520880" imgH="965160" progId="Equation.3">
                  <p:embed/>
                  <p:pic>
                    <p:nvPicPr>
                      <p:cNvPr id="5124" name="Object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11400" y="914400"/>
                        <a:ext cx="4521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5" name="Object 3"/>
          <p:cNvGraphicFramePr>
            <a:graphicFrameLocks noChangeAspect="1"/>
          </p:cNvGraphicFramePr>
          <p:nvPr/>
        </p:nvGraphicFramePr>
        <p:xfrm>
          <a:off x="7086600" y="762000"/>
          <a:ext cx="1828800" cy="392113"/>
        </p:xfrm>
        <a:graphic>
          <a:graphicData uri="http://schemas.openxmlformats.org/presentationml/2006/ole">
            <mc:AlternateContent xmlns:mc="http://schemas.openxmlformats.org/markup-compatibility/2006">
              <mc:Choice xmlns:v="urn:schemas-microsoft-com:vml" Requires="v">
                <p:oleObj name="Equation" r:id="rId14" imgW="1828800" imgH="393480" progId="Equation.3">
                  <p:embed/>
                </p:oleObj>
              </mc:Choice>
              <mc:Fallback>
                <p:oleObj name="Equation" r:id="rId14" imgW="1828800" imgH="393480" progId="Equation.3">
                  <p:embed/>
                  <p:pic>
                    <p:nvPicPr>
                      <p:cNvPr id="5125" name="Object 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6600" y="762000"/>
                        <a:ext cx="18288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21"/>
          <p:cNvGrpSpPr>
            <a:grpSpLocks/>
          </p:cNvGrpSpPr>
          <p:nvPr/>
        </p:nvGrpSpPr>
        <p:grpSpPr bwMode="auto">
          <a:xfrm>
            <a:off x="2124075" y="4653061"/>
            <a:ext cx="4359275" cy="792163"/>
            <a:chOff x="4598" y="3725"/>
            <a:chExt cx="2746" cy="499"/>
          </a:xfrm>
        </p:grpSpPr>
        <p:graphicFrame>
          <p:nvGraphicFramePr>
            <p:cNvPr id="5126" name="Object 4"/>
            <p:cNvGraphicFramePr>
              <a:graphicFrameLocks noChangeAspect="1"/>
            </p:cNvGraphicFramePr>
            <p:nvPr/>
          </p:nvGraphicFramePr>
          <p:xfrm>
            <a:off x="6432" y="3725"/>
            <a:ext cx="912" cy="499"/>
          </p:xfrm>
          <a:graphic>
            <a:graphicData uri="http://schemas.openxmlformats.org/presentationml/2006/ole">
              <mc:AlternateContent xmlns:mc="http://schemas.openxmlformats.org/markup-compatibility/2006">
                <mc:Choice xmlns:v="urn:schemas-microsoft-com:vml" Requires="v">
                  <p:oleObj name="Equation" r:id="rId16" imgW="1600200" imgH="876240" progId="Equation.3">
                    <p:embed/>
                  </p:oleObj>
                </mc:Choice>
                <mc:Fallback>
                  <p:oleObj name="Equation" r:id="rId16" imgW="1600200" imgH="876240" progId="Equation.3">
                    <p:embed/>
                    <p:pic>
                      <p:nvPicPr>
                        <p:cNvPr id="5126" name="Object 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432" y="3725"/>
                          <a:ext cx="912"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5" name="Text Box 23"/>
            <p:cNvSpPr txBox="1">
              <a:spLocks noChangeArrowheads="1"/>
            </p:cNvSpPr>
            <p:nvPr/>
          </p:nvSpPr>
          <p:spPr bwMode="auto">
            <a:xfrm>
              <a:off x="4598" y="3820"/>
              <a:ext cx="19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根据不确定关系，</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553989"/>
                                        </p:tgtEl>
                                        <p:attrNameLst>
                                          <p:attrName>style.visibility</p:attrName>
                                        </p:attrNameLst>
                                      </p:cBhvr>
                                      <p:to>
                                        <p:strVal val="visible"/>
                                      </p:to>
                                    </p:set>
                                    <p:animEffect transition="in" filter="wipe(up)">
                                      <p:cBhvr>
                                        <p:cTn id="13" dur="500"/>
                                        <p:tgtEl>
                                          <p:spTgt spid="55398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blinds(horizontal)">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6200" y="2551113"/>
            <a:ext cx="5638800" cy="1030287"/>
            <a:chOff x="48" y="1607"/>
            <a:chExt cx="3552" cy="649"/>
          </a:xfrm>
        </p:grpSpPr>
        <p:sp>
          <p:nvSpPr>
            <p:cNvPr id="6194" name="Text Box 3"/>
            <p:cNvSpPr txBox="1">
              <a:spLocks noChangeArrowheads="1"/>
            </p:cNvSpPr>
            <p:nvPr/>
          </p:nvSpPr>
          <p:spPr bwMode="auto">
            <a:xfrm>
              <a:off x="48" y="1660"/>
              <a:ext cx="355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a:t>
              </a:r>
              <a:r>
                <a:rPr kumimoji="1" lang="en-US" altLang="zh-CN" sz="2800" b="1">
                  <a:solidFill>
                    <a:schemeClr val="accent2"/>
                  </a:solidFill>
                </a:rPr>
                <a:t>4</a:t>
              </a:r>
              <a:r>
                <a:rPr kumimoji="1" lang="zh-CN" altLang="en-US" sz="2800" b="1">
                  <a:solidFill>
                    <a:schemeClr val="accent2"/>
                  </a:solidFill>
                </a:rPr>
                <a:t>）根据波函数的物理意义，       为粒子在各处出现的概率密度。</a:t>
              </a:r>
            </a:p>
          </p:txBody>
        </p:sp>
        <p:graphicFrame>
          <p:nvGraphicFramePr>
            <p:cNvPr id="6154" name="Object 4"/>
            <p:cNvGraphicFramePr>
              <a:graphicFrameLocks noChangeAspect="1"/>
            </p:cNvGraphicFramePr>
            <p:nvPr/>
          </p:nvGraphicFramePr>
          <p:xfrm>
            <a:off x="3072" y="1607"/>
            <a:ext cx="480" cy="457"/>
          </p:xfrm>
          <a:graphic>
            <a:graphicData uri="http://schemas.openxmlformats.org/presentationml/2006/ole">
              <mc:AlternateContent xmlns:mc="http://schemas.openxmlformats.org/markup-compatibility/2006">
                <mc:Choice xmlns:v="urn:schemas-microsoft-com:vml" Requires="v">
                  <p:oleObj name="Equation" r:id="rId2" imgW="279360" imgH="266400" progId="Equation.3">
                    <p:embed/>
                  </p:oleObj>
                </mc:Choice>
                <mc:Fallback>
                  <p:oleObj name="Equation" r:id="rId2" imgW="279360" imgH="266400" progId="Equation.3">
                    <p:embed/>
                    <p:pic>
                      <p:nvPicPr>
                        <p:cNvPr id="615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2" y="1607"/>
                          <a:ext cx="480" cy="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5013" name="Object 5"/>
          <p:cNvGraphicFramePr>
            <a:graphicFrameLocks noChangeAspect="1"/>
          </p:cNvGraphicFramePr>
          <p:nvPr/>
        </p:nvGraphicFramePr>
        <p:xfrm>
          <a:off x="914400" y="3403600"/>
          <a:ext cx="4648200" cy="1016000"/>
        </p:xfrm>
        <a:graphic>
          <a:graphicData uri="http://schemas.openxmlformats.org/presentationml/2006/ole">
            <mc:AlternateContent xmlns:mc="http://schemas.openxmlformats.org/markup-compatibility/2006">
              <mc:Choice xmlns:v="urn:schemas-microsoft-com:vml" Requires="v">
                <p:oleObj name="Equation" r:id="rId4" imgW="1638000" imgH="406080" progId="Equation.3">
                  <p:embed/>
                </p:oleObj>
              </mc:Choice>
              <mc:Fallback>
                <p:oleObj name="Equation" r:id="rId4" imgW="1638000" imgH="406080" progId="Equation.3">
                  <p:embed/>
                  <p:pic>
                    <p:nvPicPr>
                      <p:cNvPr id="55501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403600"/>
                        <a:ext cx="46482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5014" name="Text Box 6"/>
          <p:cNvSpPr txBox="1">
            <a:spLocks noChangeArrowheads="1"/>
          </p:cNvSpPr>
          <p:nvPr/>
        </p:nvSpPr>
        <p:spPr bwMode="auto">
          <a:xfrm>
            <a:off x="381000" y="4343400"/>
            <a:ext cx="52578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a:r>
              <a:rPr kumimoji="1" lang="zh-CN" altLang="en-US" b="1">
                <a:solidFill>
                  <a:schemeClr val="accent2"/>
                </a:solidFill>
              </a:rPr>
              <a:t>由图，在</a:t>
            </a:r>
            <a:r>
              <a:rPr kumimoji="1" lang="zh-CN" altLang="en-US" b="1">
                <a:solidFill>
                  <a:srgbClr val="009900"/>
                </a:solidFill>
              </a:rPr>
              <a:t>势阱内概率密度随</a:t>
            </a:r>
            <a:r>
              <a:rPr kumimoji="1" lang="en-US" altLang="zh-CN" b="1" i="1">
                <a:solidFill>
                  <a:srgbClr val="009900"/>
                </a:solidFill>
              </a:rPr>
              <a:t>x</a:t>
            </a:r>
            <a:r>
              <a:rPr kumimoji="1" lang="zh-CN" altLang="en-US" b="1">
                <a:solidFill>
                  <a:srgbClr val="009900"/>
                </a:solidFill>
              </a:rPr>
              <a:t>改变，且与</a:t>
            </a:r>
            <a:r>
              <a:rPr kumimoji="1" lang="en-US" altLang="zh-CN" b="1" i="1">
                <a:solidFill>
                  <a:srgbClr val="009900"/>
                </a:solidFill>
              </a:rPr>
              <a:t>n</a:t>
            </a:r>
            <a:r>
              <a:rPr kumimoji="1" lang="zh-CN" altLang="en-US" b="1">
                <a:solidFill>
                  <a:srgbClr val="009900"/>
                </a:solidFill>
              </a:rPr>
              <a:t>有关</a:t>
            </a:r>
            <a:r>
              <a:rPr kumimoji="1" lang="zh-CN" altLang="en-US" b="1">
                <a:solidFill>
                  <a:schemeClr val="accent2"/>
                </a:solidFill>
              </a:rPr>
              <a:t>。但是按经典理论</a:t>
            </a:r>
            <a:r>
              <a:rPr kumimoji="1" lang="en-US" altLang="zh-CN" b="1">
                <a:solidFill>
                  <a:schemeClr val="accent2"/>
                </a:solidFill>
              </a:rPr>
              <a:t>,</a:t>
            </a:r>
            <a:r>
              <a:rPr kumimoji="1" lang="zh-CN" altLang="en-US" b="1">
                <a:solidFill>
                  <a:schemeClr val="accent2"/>
                </a:solidFill>
              </a:rPr>
              <a:t>粒子在各点出现的概率应该是相同的。</a:t>
            </a:r>
          </a:p>
        </p:txBody>
      </p:sp>
      <p:grpSp>
        <p:nvGrpSpPr>
          <p:cNvPr id="3" name="Group 7"/>
          <p:cNvGrpSpPr>
            <a:grpSpLocks/>
          </p:cNvGrpSpPr>
          <p:nvPr/>
        </p:nvGrpSpPr>
        <p:grpSpPr bwMode="auto">
          <a:xfrm>
            <a:off x="5943600" y="1905000"/>
            <a:ext cx="3200400" cy="3590925"/>
            <a:chOff x="3744" y="1200"/>
            <a:chExt cx="2016" cy="2262"/>
          </a:xfrm>
        </p:grpSpPr>
        <p:sp>
          <p:nvSpPr>
            <p:cNvPr id="6170" name="Rectangle 8"/>
            <p:cNvSpPr>
              <a:spLocks noChangeArrowheads="1"/>
            </p:cNvSpPr>
            <p:nvPr/>
          </p:nvSpPr>
          <p:spPr bwMode="auto">
            <a:xfrm>
              <a:off x="3744" y="1200"/>
              <a:ext cx="2016" cy="2256"/>
            </a:xfrm>
            <a:prstGeom prst="rect">
              <a:avLst/>
            </a:prstGeom>
            <a:solidFill>
              <a:srgbClr val="CC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6171" name="Group 9"/>
            <p:cNvGrpSpPr>
              <a:grpSpLocks/>
            </p:cNvGrpSpPr>
            <p:nvPr/>
          </p:nvGrpSpPr>
          <p:grpSpPr bwMode="auto">
            <a:xfrm>
              <a:off x="3804" y="1296"/>
              <a:ext cx="1908" cy="2166"/>
              <a:chOff x="3888" y="1803"/>
              <a:chExt cx="1908" cy="2166"/>
            </a:xfrm>
          </p:grpSpPr>
          <p:sp>
            <p:nvSpPr>
              <p:cNvPr id="6172" name="Line 10"/>
              <p:cNvSpPr>
                <a:spLocks noChangeShapeType="1"/>
              </p:cNvSpPr>
              <p:nvPr/>
            </p:nvSpPr>
            <p:spPr bwMode="auto">
              <a:xfrm>
                <a:off x="3984" y="3648"/>
                <a:ext cx="16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3" name="Line 11"/>
              <p:cNvSpPr>
                <a:spLocks noChangeShapeType="1"/>
              </p:cNvSpPr>
              <p:nvPr/>
            </p:nvSpPr>
            <p:spPr bwMode="auto">
              <a:xfrm>
                <a:off x="4224" y="3648"/>
                <a:ext cx="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4" name="Line 12"/>
              <p:cNvSpPr>
                <a:spLocks noChangeShapeType="1"/>
              </p:cNvSpPr>
              <p:nvPr/>
            </p:nvSpPr>
            <p:spPr bwMode="auto">
              <a:xfrm flipV="1">
                <a:off x="427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5" name="Line 13"/>
              <p:cNvSpPr>
                <a:spLocks noChangeShapeType="1"/>
              </p:cNvSpPr>
              <p:nvPr/>
            </p:nvSpPr>
            <p:spPr bwMode="auto">
              <a:xfrm flipV="1">
                <a:off x="5232" y="1824"/>
                <a:ext cx="0" cy="18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6" name="Line 14"/>
              <p:cNvSpPr>
                <a:spLocks noChangeShapeType="1"/>
              </p:cNvSpPr>
              <p:nvPr/>
            </p:nvSpPr>
            <p:spPr bwMode="auto">
              <a:xfrm>
                <a:off x="4272" y="3456"/>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77" name="Freeform 15"/>
              <p:cNvSpPr>
                <a:spLocks/>
              </p:cNvSpPr>
              <p:nvPr/>
            </p:nvSpPr>
            <p:spPr bwMode="auto">
              <a:xfrm>
                <a:off x="4272" y="3288"/>
                <a:ext cx="960" cy="168"/>
              </a:xfrm>
              <a:custGeom>
                <a:avLst/>
                <a:gdLst>
                  <a:gd name="T0" fmla="*/ 0 w 960"/>
                  <a:gd name="T1" fmla="*/ 168 h 168"/>
                  <a:gd name="T2" fmla="*/ 492 w 960"/>
                  <a:gd name="T3" fmla="*/ 0 h 168"/>
                  <a:gd name="T4" fmla="*/ 960 w 960"/>
                  <a:gd name="T5" fmla="*/ 168 h 168"/>
                  <a:gd name="T6" fmla="*/ 0 60000 65536"/>
                  <a:gd name="T7" fmla="*/ 0 60000 65536"/>
                  <a:gd name="T8" fmla="*/ 0 60000 65536"/>
                  <a:gd name="T9" fmla="*/ 0 w 960"/>
                  <a:gd name="T10" fmla="*/ 0 h 168"/>
                  <a:gd name="T11" fmla="*/ 960 w 960"/>
                  <a:gd name="T12" fmla="*/ 168 h 168"/>
                </a:gdLst>
                <a:ahLst/>
                <a:cxnLst>
                  <a:cxn ang="T6">
                    <a:pos x="T0" y="T1"/>
                  </a:cxn>
                  <a:cxn ang="T7">
                    <a:pos x="T2" y="T3"/>
                  </a:cxn>
                  <a:cxn ang="T8">
                    <a:pos x="T4" y="T5"/>
                  </a:cxn>
                </a:cxnLst>
                <a:rect l="T9" t="T10" r="T11" b="T12"/>
                <a:pathLst>
                  <a:path w="960" h="168">
                    <a:moveTo>
                      <a:pt x="0" y="168"/>
                    </a:moveTo>
                    <a:cubicBezTo>
                      <a:pt x="82" y="140"/>
                      <a:pt x="332" y="0"/>
                      <a:pt x="492" y="0"/>
                    </a:cubicBezTo>
                    <a:cubicBezTo>
                      <a:pt x="652" y="0"/>
                      <a:pt x="863" y="133"/>
                      <a:pt x="960" y="168"/>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8" name="Freeform 16"/>
              <p:cNvSpPr>
                <a:spLocks/>
              </p:cNvSpPr>
              <p:nvPr/>
            </p:nvSpPr>
            <p:spPr bwMode="auto">
              <a:xfrm>
                <a:off x="4272" y="3072"/>
                <a:ext cx="960" cy="384"/>
              </a:xfrm>
              <a:custGeom>
                <a:avLst/>
                <a:gdLst>
                  <a:gd name="T0" fmla="*/ 0 w 960"/>
                  <a:gd name="T1" fmla="*/ 384 h 384"/>
                  <a:gd name="T2" fmla="*/ 480 w 960"/>
                  <a:gd name="T3" fmla="*/ 0 h 384"/>
                  <a:gd name="T4" fmla="*/ 960 w 960"/>
                  <a:gd name="T5" fmla="*/ 384 h 384"/>
                  <a:gd name="T6" fmla="*/ 0 60000 65536"/>
                  <a:gd name="T7" fmla="*/ 0 60000 65536"/>
                  <a:gd name="T8" fmla="*/ 0 60000 65536"/>
                  <a:gd name="T9" fmla="*/ 0 w 960"/>
                  <a:gd name="T10" fmla="*/ 0 h 384"/>
                  <a:gd name="T11" fmla="*/ 960 w 960"/>
                  <a:gd name="T12" fmla="*/ 384 h 384"/>
                </a:gdLst>
                <a:ahLst/>
                <a:cxnLst>
                  <a:cxn ang="T6">
                    <a:pos x="T0" y="T1"/>
                  </a:cxn>
                  <a:cxn ang="T7">
                    <a:pos x="T2" y="T3"/>
                  </a:cxn>
                  <a:cxn ang="T8">
                    <a:pos x="T4" y="T5"/>
                  </a:cxn>
                </a:cxnLst>
                <a:rect l="T9" t="T10" r="T11" b="T12"/>
                <a:pathLst>
                  <a:path w="960" h="384">
                    <a:moveTo>
                      <a:pt x="0" y="384"/>
                    </a:moveTo>
                    <a:cubicBezTo>
                      <a:pt x="80" y="320"/>
                      <a:pt x="320" y="0"/>
                      <a:pt x="480" y="0"/>
                    </a:cubicBezTo>
                    <a:cubicBezTo>
                      <a:pt x="640" y="0"/>
                      <a:pt x="860" y="304"/>
                      <a:pt x="960" y="384"/>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79" name="Line 17"/>
              <p:cNvSpPr>
                <a:spLocks noChangeShapeType="1"/>
              </p:cNvSpPr>
              <p:nvPr/>
            </p:nvSpPr>
            <p:spPr bwMode="auto">
              <a:xfrm>
                <a:off x="4272" y="2928"/>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0" name="Freeform 18"/>
              <p:cNvSpPr>
                <a:spLocks/>
              </p:cNvSpPr>
              <p:nvPr/>
            </p:nvSpPr>
            <p:spPr bwMode="auto">
              <a:xfrm>
                <a:off x="4272" y="2778"/>
                <a:ext cx="960" cy="280"/>
              </a:xfrm>
              <a:custGeom>
                <a:avLst/>
                <a:gdLst>
                  <a:gd name="T0" fmla="*/ 0 w 960"/>
                  <a:gd name="T1" fmla="*/ 150 h 280"/>
                  <a:gd name="T2" fmla="*/ 240 w 960"/>
                  <a:gd name="T3" fmla="*/ 18 h 280"/>
                  <a:gd name="T4" fmla="*/ 696 w 960"/>
                  <a:gd name="T5" fmla="*/ 258 h 280"/>
                  <a:gd name="T6" fmla="*/ 960 w 960"/>
                  <a:gd name="T7" fmla="*/ 150 h 280"/>
                  <a:gd name="T8" fmla="*/ 0 60000 65536"/>
                  <a:gd name="T9" fmla="*/ 0 60000 65536"/>
                  <a:gd name="T10" fmla="*/ 0 60000 65536"/>
                  <a:gd name="T11" fmla="*/ 0 60000 65536"/>
                  <a:gd name="T12" fmla="*/ 0 w 960"/>
                  <a:gd name="T13" fmla="*/ 0 h 280"/>
                  <a:gd name="T14" fmla="*/ 960 w 960"/>
                  <a:gd name="T15" fmla="*/ 280 h 280"/>
                </a:gdLst>
                <a:ahLst/>
                <a:cxnLst>
                  <a:cxn ang="T8">
                    <a:pos x="T0" y="T1"/>
                  </a:cxn>
                  <a:cxn ang="T9">
                    <a:pos x="T2" y="T3"/>
                  </a:cxn>
                  <a:cxn ang="T10">
                    <a:pos x="T4" y="T5"/>
                  </a:cxn>
                  <a:cxn ang="T11">
                    <a:pos x="T6" y="T7"/>
                  </a:cxn>
                </a:cxnLst>
                <a:rect l="T12" t="T13" r="T14" b="T15"/>
                <a:pathLst>
                  <a:path w="960" h="280">
                    <a:moveTo>
                      <a:pt x="0" y="150"/>
                    </a:moveTo>
                    <a:cubicBezTo>
                      <a:pt x="40" y="128"/>
                      <a:pt x="124" y="0"/>
                      <a:pt x="240" y="18"/>
                    </a:cubicBezTo>
                    <a:cubicBezTo>
                      <a:pt x="356" y="36"/>
                      <a:pt x="576" y="236"/>
                      <a:pt x="696" y="258"/>
                    </a:cubicBezTo>
                    <a:cubicBezTo>
                      <a:pt x="816" y="280"/>
                      <a:pt x="905" y="172"/>
                      <a:pt x="960" y="15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1" name="Freeform 19"/>
              <p:cNvSpPr>
                <a:spLocks/>
              </p:cNvSpPr>
              <p:nvPr/>
            </p:nvSpPr>
            <p:spPr bwMode="auto">
              <a:xfrm>
                <a:off x="4272" y="2643"/>
                <a:ext cx="960" cy="285"/>
              </a:xfrm>
              <a:custGeom>
                <a:avLst/>
                <a:gdLst>
                  <a:gd name="T0" fmla="*/ 0 w 960"/>
                  <a:gd name="T1" fmla="*/ 285 h 285"/>
                  <a:gd name="T2" fmla="*/ 210 w 960"/>
                  <a:gd name="T3" fmla="*/ 0 h 285"/>
                  <a:gd name="T4" fmla="*/ 492 w 960"/>
                  <a:gd name="T5" fmla="*/ 285 h 285"/>
                  <a:gd name="T6" fmla="*/ 747 w 960"/>
                  <a:gd name="T7" fmla="*/ 3 h 285"/>
                  <a:gd name="T8" fmla="*/ 960 w 960"/>
                  <a:gd name="T9" fmla="*/ 285 h 285"/>
                  <a:gd name="T10" fmla="*/ 0 60000 65536"/>
                  <a:gd name="T11" fmla="*/ 0 60000 65536"/>
                  <a:gd name="T12" fmla="*/ 0 60000 65536"/>
                  <a:gd name="T13" fmla="*/ 0 60000 65536"/>
                  <a:gd name="T14" fmla="*/ 0 60000 65536"/>
                  <a:gd name="T15" fmla="*/ 0 w 960"/>
                  <a:gd name="T16" fmla="*/ 0 h 285"/>
                  <a:gd name="T17" fmla="*/ 960 w 960"/>
                  <a:gd name="T18" fmla="*/ 285 h 285"/>
                </a:gdLst>
                <a:ahLst/>
                <a:cxnLst>
                  <a:cxn ang="T10">
                    <a:pos x="T0" y="T1"/>
                  </a:cxn>
                  <a:cxn ang="T11">
                    <a:pos x="T2" y="T3"/>
                  </a:cxn>
                  <a:cxn ang="T12">
                    <a:pos x="T4" y="T5"/>
                  </a:cxn>
                  <a:cxn ang="T13">
                    <a:pos x="T6" y="T7"/>
                  </a:cxn>
                  <a:cxn ang="T14">
                    <a:pos x="T8" y="T9"/>
                  </a:cxn>
                </a:cxnLst>
                <a:rect l="T15" t="T16" r="T17" b="T18"/>
                <a:pathLst>
                  <a:path w="960" h="285">
                    <a:moveTo>
                      <a:pt x="0" y="285"/>
                    </a:moveTo>
                    <a:cubicBezTo>
                      <a:pt x="35" y="238"/>
                      <a:pt x="128" y="0"/>
                      <a:pt x="210" y="0"/>
                    </a:cubicBezTo>
                    <a:cubicBezTo>
                      <a:pt x="292" y="0"/>
                      <a:pt x="403" y="285"/>
                      <a:pt x="492" y="285"/>
                    </a:cubicBezTo>
                    <a:cubicBezTo>
                      <a:pt x="581" y="285"/>
                      <a:pt x="669" y="3"/>
                      <a:pt x="747" y="3"/>
                    </a:cubicBezTo>
                    <a:cubicBezTo>
                      <a:pt x="825" y="3"/>
                      <a:pt x="916" y="226"/>
                      <a:pt x="960" y="285"/>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2" name="Line 20"/>
              <p:cNvSpPr>
                <a:spLocks noChangeShapeType="1"/>
              </p:cNvSpPr>
              <p:nvPr/>
            </p:nvSpPr>
            <p:spPr bwMode="auto">
              <a:xfrm>
                <a:off x="4272" y="2112"/>
                <a:ext cx="96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3" name="Freeform 21"/>
              <p:cNvSpPr>
                <a:spLocks/>
              </p:cNvSpPr>
              <p:nvPr/>
            </p:nvSpPr>
            <p:spPr bwMode="auto">
              <a:xfrm>
                <a:off x="4272" y="1982"/>
                <a:ext cx="960" cy="252"/>
              </a:xfrm>
              <a:custGeom>
                <a:avLst/>
                <a:gdLst>
                  <a:gd name="T0" fmla="*/ 0 w 960"/>
                  <a:gd name="T1" fmla="*/ 130 h 252"/>
                  <a:gd name="T2" fmla="*/ 135 w 960"/>
                  <a:gd name="T3" fmla="*/ 1 h 252"/>
                  <a:gd name="T4" fmla="*/ 309 w 960"/>
                  <a:gd name="T5" fmla="*/ 124 h 252"/>
                  <a:gd name="T6" fmla="*/ 486 w 960"/>
                  <a:gd name="T7" fmla="*/ 250 h 252"/>
                  <a:gd name="T8" fmla="*/ 645 w 960"/>
                  <a:gd name="T9" fmla="*/ 136 h 252"/>
                  <a:gd name="T10" fmla="*/ 807 w 960"/>
                  <a:gd name="T11" fmla="*/ 10 h 252"/>
                  <a:gd name="T12" fmla="*/ 960 w 960"/>
                  <a:gd name="T13" fmla="*/ 130 h 252"/>
                  <a:gd name="T14" fmla="*/ 0 60000 65536"/>
                  <a:gd name="T15" fmla="*/ 0 60000 65536"/>
                  <a:gd name="T16" fmla="*/ 0 60000 65536"/>
                  <a:gd name="T17" fmla="*/ 0 60000 65536"/>
                  <a:gd name="T18" fmla="*/ 0 60000 65536"/>
                  <a:gd name="T19" fmla="*/ 0 60000 65536"/>
                  <a:gd name="T20" fmla="*/ 0 60000 65536"/>
                  <a:gd name="T21" fmla="*/ 0 w 960"/>
                  <a:gd name="T22" fmla="*/ 0 h 252"/>
                  <a:gd name="T23" fmla="*/ 960 w 960"/>
                  <a:gd name="T24" fmla="*/ 252 h 2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252">
                    <a:moveTo>
                      <a:pt x="0" y="130"/>
                    </a:moveTo>
                    <a:cubicBezTo>
                      <a:pt x="22" y="109"/>
                      <a:pt x="84" y="2"/>
                      <a:pt x="135" y="1"/>
                    </a:cubicBezTo>
                    <a:cubicBezTo>
                      <a:pt x="186" y="0"/>
                      <a:pt x="250" y="82"/>
                      <a:pt x="309" y="124"/>
                    </a:cubicBezTo>
                    <a:cubicBezTo>
                      <a:pt x="368" y="166"/>
                      <a:pt x="430" y="248"/>
                      <a:pt x="486" y="250"/>
                    </a:cubicBezTo>
                    <a:cubicBezTo>
                      <a:pt x="542" y="252"/>
                      <a:pt x="592" y="176"/>
                      <a:pt x="645" y="136"/>
                    </a:cubicBezTo>
                    <a:cubicBezTo>
                      <a:pt x="698" y="96"/>
                      <a:pt x="755" y="11"/>
                      <a:pt x="807" y="10"/>
                    </a:cubicBezTo>
                    <a:cubicBezTo>
                      <a:pt x="859" y="9"/>
                      <a:pt x="928" y="105"/>
                      <a:pt x="960" y="130"/>
                    </a:cubicBezTo>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4" name="Freeform 22"/>
              <p:cNvSpPr>
                <a:spLocks/>
              </p:cNvSpPr>
              <p:nvPr/>
            </p:nvSpPr>
            <p:spPr bwMode="auto">
              <a:xfrm>
                <a:off x="4272" y="1803"/>
                <a:ext cx="960" cy="311"/>
              </a:xfrm>
              <a:custGeom>
                <a:avLst/>
                <a:gdLst>
                  <a:gd name="T0" fmla="*/ 0 w 960"/>
                  <a:gd name="T1" fmla="*/ 309 h 311"/>
                  <a:gd name="T2" fmla="*/ 144 w 960"/>
                  <a:gd name="T3" fmla="*/ 9 h 311"/>
                  <a:gd name="T4" fmla="*/ 315 w 960"/>
                  <a:gd name="T5" fmla="*/ 309 h 311"/>
                  <a:gd name="T6" fmla="*/ 474 w 960"/>
                  <a:gd name="T7" fmla="*/ 0 h 311"/>
                  <a:gd name="T8" fmla="*/ 645 w 960"/>
                  <a:gd name="T9" fmla="*/ 309 h 311"/>
                  <a:gd name="T10" fmla="*/ 804 w 960"/>
                  <a:gd name="T11" fmla="*/ 15 h 311"/>
                  <a:gd name="T12" fmla="*/ 960 w 960"/>
                  <a:gd name="T13" fmla="*/ 309 h 311"/>
                  <a:gd name="T14" fmla="*/ 0 60000 65536"/>
                  <a:gd name="T15" fmla="*/ 0 60000 65536"/>
                  <a:gd name="T16" fmla="*/ 0 60000 65536"/>
                  <a:gd name="T17" fmla="*/ 0 60000 65536"/>
                  <a:gd name="T18" fmla="*/ 0 60000 65536"/>
                  <a:gd name="T19" fmla="*/ 0 60000 65536"/>
                  <a:gd name="T20" fmla="*/ 0 60000 65536"/>
                  <a:gd name="T21" fmla="*/ 0 w 960"/>
                  <a:gd name="T22" fmla="*/ 0 h 311"/>
                  <a:gd name="T23" fmla="*/ 960 w 960"/>
                  <a:gd name="T24" fmla="*/ 311 h 3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60" h="311">
                    <a:moveTo>
                      <a:pt x="0" y="309"/>
                    </a:moveTo>
                    <a:cubicBezTo>
                      <a:pt x="24" y="259"/>
                      <a:pt x="92" y="9"/>
                      <a:pt x="144" y="9"/>
                    </a:cubicBezTo>
                    <a:cubicBezTo>
                      <a:pt x="196" y="9"/>
                      <a:pt x="260" y="311"/>
                      <a:pt x="315" y="309"/>
                    </a:cubicBezTo>
                    <a:cubicBezTo>
                      <a:pt x="370" y="307"/>
                      <a:pt x="419" y="0"/>
                      <a:pt x="474" y="0"/>
                    </a:cubicBezTo>
                    <a:cubicBezTo>
                      <a:pt x="529" y="0"/>
                      <a:pt x="590" y="307"/>
                      <a:pt x="645" y="309"/>
                    </a:cubicBezTo>
                    <a:cubicBezTo>
                      <a:pt x="700" y="311"/>
                      <a:pt x="752" y="15"/>
                      <a:pt x="804" y="15"/>
                    </a:cubicBezTo>
                    <a:cubicBezTo>
                      <a:pt x="856" y="15"/>
                      <a:pt x="928" y="248"/>
                      <a:pt x="960" y="309"/>
                    </a:cubicBezTo>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185" name="Text Box 23"/>
              <p:cNvSpPr txBox="1">
                <a:spLocks noChangeArrowheads="1"/>
              </p:cNvSpPr>
              <p:nvPr/>
            </p:nvSpPr>
            <p:spPr bwMode="auto">
              <a:xfrm>
                <a:off x="4214" y="36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a:solidFill>
                      <a:schemeClr val="accent2"/>
                    </a:solidFill>
                  </a:rPr>
                  <a:t>0</a:t>
                </a:r>
              </a:p>
            </p:txBody>
          </p:sp>
          <p:sp>
            <p:nvSpPr>
              <p:cNvPr id="6186" name="Text Box 24"/>
              <p:cNvSpPr txBox="1">
                <a:spLocks noChangeArrowheads="1"/>
              </p:cNvSpPr>
              <p:nvPr/>
            </p:nvSpPr>
            <p:spPr bwMode="auto">
              <a:xfrm>
                <a:off x="5136" y="364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a</a:t>
                </a:r>
              </a:p>
            </p:txBody>
          </p:sp>
          <p:sp>
            <p:nvSpPr>
              <p:cNvPr id="6187" name="Text Box 25"/>
              <p:cNvSpPr txBox="1">
                <a:spLocks noChangeArrowheads="1"/>
              </p:cNvSpPr>
              <p:nvPr/>
            </p:nvSpPr>
            <p:spPr bwMode="auto">
              <a:xfrm>
                <a:off x="5231" y="3258"/>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n</a:t>
                </a:r>
                <a:r>
                  <a:rPr kumimoji="1" lang="en-US" altLang="zh-CN" sz="2800" b="1">
                    <a:solidFill>
                      <a:schemeClr val="accent2"/>
                    </a:solidFill>
                  </a:rPr>
                  <a:t>=1</a:t>
                </a:r>
              </a:p>
            </p:txBody>
          </p:sp>
          <p:sp>
            <p:nvSpPr>
              <p:cNvPr id="6188" name="Text Box 26"/>
              <p:cNvSpPr txBox="1">
                <a:spLocks noChangeArrowheads="1"/>
              </p:cNvSpPr>
              <p:nvPr/>
            </p:nvSpPr>
            <p:spPr bwMode="auto">
              <a:xfrm>
                <a:off x="5232" y="2736"/>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n</a:t>
                </a:r>
                <a:r>
                  <a:rPr kumimoji="1" lang="en-US" altLang="zh-CN" sz="2800" b="1">
                    <a:solidFill>
                      <a:schemeClr val="accent2"/>
                    </a:solidFill>
                  </a:rPr>
                  <a:t>=2</a:t>
                </a:r>
              </a:p>
            </p:txBody>
          </p:sp>
          <p:sp>
            <p:nvSpPr>
              <p:cNvPr id="6189" name="Text Box 27"/>
              <p:cNvSpPr txBox="1">
                <a:spLocks noChangeArrowheads="1"/>
              </p:cNvSpPr>
              <p:nvPr/>
            </p:nvSpPr>
            <p:spPr bwMode="auto">
              <a:xfrm>
                <a:off x="5232" y="1920"/>
                <a:ext cx="48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n</a:t>
                </a:r>
                <a:r>
                  <a:rPr kumimoji="1" lang="en-US" altLang="zh-CN" sz="2800" b="1">
                    <a:solidFill>
                      <a:schemeClr val="accent2"/>
                    </a:solidFill>
                  </a:rPr>
                  <a:t>=3</a:t>
                </a:r>
              </a:p>
            </p:txBody>
          </p:sp>
          <p:sp>
            <p:nvSpPr>
              <p:cNvPr id="6190" name="Text Box 28"/>
              <p:cNvSpPr txBox="1">
                <a:spLocks noChangeArrowheads="1"/>
              </p:cNvSpPr>
              <p:nvPr/>
            </p:nvSpPr>
            <p:spPr bwMode="auto">
              <a:xfrm>
                <a:off x="3936" y="326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E</a:t>
                </a:r>
                <a:r>
                  <a:rPr kumimoji="1" lang="en-US" altLang="zh-CN" sz="2800" b="1" baseline="-25000">
                    <a:solidFill>
                      <a:schemeClr val="accent2"/>
                    </a:solidFill>
                  </a:rPr>
                  <a:t>1</a:t>
                </a:r>
                <a:endParaRPr kumimoji="1" lang="en-US" altLang="zh-CN" sz="2800" b="1">
                  <a:solidFill>
                    <a:schemeClr val="accent2"/>
                  </a:solidFill>
                </a:endParaRPr>
              </a:p>
            </p:txBody>
          </p:sp>
          <p:sp>
            <p:nvSpPr>
              <p:cNvPr id="6191" name="Text Box 29"/>
              <p:cNvSpPr txBox="1">
                <a:spLocks noChangeArrowheads="1"/>
              </p:cNvSpPr>
              <p:nvPr/>
            </p:nvSpPr>
            <p:spPr bwMode="auto">
              <a:xfrm>
                <a:off x="3936" y="278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E</a:t>
                </a:r>
                <a:r>
                  <a:rPr kumimoji="1" lang="en-US" altLang="zh-CN" sz="2800" b="1" baseline="-25000">
                    <a:solidFill>
                      <a:schemeClr val="accent2"/>
                    </a:solidFill>
                  </a:rPr>
                  <a:t>2</a:t>
                </a:r>
                <a:endParaRPr kumimoji="1" lang="en-US" altLang="zh-CN" sz="2800" b="1">
                  <a:solidFill>
                    <a:schemeClr val="accent2"/>
                  </a:solidFill>
                </a:endParaRPr>
              </a:p>
            </p:txBody>
          </p:sp>
          <p:sp>
            <p:nvSpPr>
              <p:cNvPr id="6192" name="Text Box 30"/>
              <p:cNvSpPr txBox="1">
                <a:spLocks noChangeArrowheads="1"/>
              </p:cNvSpPr>
              <p:nvPr/>
            </p:nvSpPr>
            <p:spPr bwMode="auto">
              <a:xfrm>
                <a:off x="3888" y="1920"/>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E</a:t>
                </a:r>
                <a:r>
                  <a:rPr kumimoji="1" lang="en-US" altLang="zh-CN" sz="2800" b="1" baseline="-25000">
                    <a:solidFill>
                      <a:schemeClr val="accent2"/>
                    </a:solidFill>
                  </a:rPr>
                  <a:t>3</a:t>
                </a:r>
                <a:endParaRPr kumimoji="1" lang="en-US" altLang="zh-CN" sz="2800" b="1">
                  <a:solidFill>
                    <a:schemeClr val="accent2"/>
                  </a:solidFill>
                </a:endParaRPr>
              </a:p>
            </p:txBody>
          </p:sp>
          <p:sp>
            <p:nvSpPr>
              <p:cNvPr id="6193" name="Text Box 31"/>
              <p:cNvSpPr txBox="1">
                <a:spLocks noChangeArrowheads="1"/>
              </p:cNvSpPr>
              <p:nvPr/>
            </p:nvSpPr>
            <p:spPr bwMode="auto">
              <a:xfrm>
                <a:off x="5568" y="359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i="1">
                    <a:solidFill>
                      <a:schemeClr val="accent2"/>
                    </a:solidFill>
                  </a:rPr>
                  <a:t>x</a:t>
                </a:r>
              </a:p>
            </p:txBody>
          </p:sp>
        </p:grpSp>
      </p:grpSp>
      <p:grpSp>
        <p:nvGrpSpPr>
          <p:cNvPr id="5" name="Group 32"/>
          <p:cNvGrpSpPr>
            <a:grpSpLocks/>
          </p:cNvGrpSpPr>
          <p:nvPr/>
        </p:nvGrpSpPr>
        <p:grpSpPr bwMode="auto">
          <a:xfrm>
            <a:off x="609600" y="1962150"/>
            <a:ext cx="6400800" cy="528638"/>
            <a:chOff x="384" y="1344"/>
            <a:chExt cx="4032" cy="333"/>
          </a:xfrm>
        </p:grpSpPr>
        <p:sp>
          <p:nvSpPr>
            <p:cNvPr id="6169" name="Text Box 33"/>
            <p:cNvSpPr txBox="1">
              <a:spLocks noChangeArrowheads="1"/>
            </p:cNvSpPr>
            <p:nvPr/>
          </p:nvSpPr>
          <p:spPr bwMode="auto">
            <a:xfrm>
              <a:off x="384" y="1344"/>
              <a:ext cx="40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0000CC"/>
                </a:buClr>
              </a:pPr>
              <a:r>
                <a:rPr kumimoji="1" lang="zh-CN" altLang="en-US" sz="2800" b="1">
                  <a:solidFill>
                    <a:schemeClr val="accent2"/>
                  </a:solidFill>
                  <a:latin typeface="宋体" panose="02010600030101010101" pitchFamily="2" charset="-122"/>
                </a:rPr>
                <a:t>当         时，</a:t>
              </a:r>
              <a:r>
                <a:rPr kumimoji="1" lang="zh-CN" altLang="en-US" sz="2800" b="1">
                  <a:solidFill>
                    <a:srgbClr val="009900"/>
                  </a:solidFill>
                  <a:latin typeface="宋体" panose="02010600030101010101" pitchFamily="2" charset="-122"/>
                </a:rPr>
                <a:t>量子化</a:t>
              </a:r>
              <a:r>
                <a:rPr kumimoji="1" lang="en-US" altLang="zh-CN" sz="2800" b="1">
                  <a:solidFill>
                    <a:srgbClr val="009900"/>
                  </a:solidFill>
                  <a:latin typeface="宋体" panose="02010600030101010101" pitchFamily="2" charset="-122"/>
                  <a:sym typeface="Monotype Sorts"/>
                </a:rPr>
                <a:t>--&gt;</a:t>
              </a:r>
              <a:r>
                <a:rPr kumimoji="1" lang="zh-CN" altLang="en-US" sz="2800" b="1">
                  <a:solidFill>
                    <a:srgbClr val="009900"/>
                  </a:solidFill>
                  <a:latin typeface="宋体" panose="02010600030101010101" pitchFamily="2" charset="-122"/>
                </a:rPr>
                <a:t>连续</a:t>
              </a:r>
            </a:p>
          </p:txBody>
        </p:sp>
        <p:graphicFrame>
          <p:nvGraphicFramePr>
            <p:cNvPr id="6153" name="Object 34"/>
            <p:cNvGraphicFramePr>
              <a:graphicFrameLocks noChangeAspect="1"/>
            </p:cNvGraphicFramePr>
            <p:nvPr/>
          </p:nvGraphicFramePr>
          <p:xfrm>
            <a:off x="768" y="1440"/>
            <a:ext cx="816" cy="237"/>
          </p:xfrm>
          <a:graphic>
            <a:graphicData uri="http://schemas.openxmlformats.org/presentationml/2006/ole">
              <mc:AlternateContent xmlns:mc="http://schemas.openxmlformats.org/markup-compatibility/2006">
                <mc:Choice xmlns:v="urn:schemas-microsoft-com:vml" Requires="v">
                  <p:oleObj name="Equation" r:id="rId6" imgW="609480" imgH="177480" progId="Equation.DSMT4">
                    <p:embed/>
                  </p:oleObj>
                </mc:Choice>
                <mc:Fallback>
                  <p:oleObj name="Equation" r:id="rId6" imgW="609480" imgH="177480" progId="Equation.DSMT4">
                    <p:embed/>
                    <p:pic>
                      <p:nvPicPr>
                        <p:cNvPr id="6153" name="Object 34"/>
                        <p:cNvPicPr>
                          <a:picLocks noChangeAspect="1" noChangeArrowheads="1"/>
                        </p:cNvPicPr>
                        <p:nvPr/>
                      </p:nvPicPr>
                      <p:blipFill>
                        <a:blip r:embed="rId7"/>
                        <a:srcRect/>
                        <a:stretch>
                          <a:fillRect/>
                        </a:stretch>
                      </p:blipFill>
                      <p:spPr bwMode="auto">
                        <a:xfrm>
                          <a:off x="768" y="1440"/>
                          <a:ext cx="81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55043" name="Text Box 35"/>
          <p:cNvSpPr txBox="1">
            <a:spLocks noChangeArrowheads="1"/>
          </p:cNvSpPr>
          <p:nvPr/>
        </p:nvSpPr>
        <p:spPr bwMode="auto">
          <a:xfrm>
            <a:off x="152400" y="5517232"/>
            <a:ext cx="5410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b="1">
                <a:solidFill>
                  <a:schemeClr val="accent2"/>
                </a:solidFill>
              </a:rPr>
              <a:t>(5)</a:t>
            </a:r>
            <a:r>
              <a:rPr kumimoji="1" lang="zh-CN" altLang="en-US" sz="2800" b="1">
                <a:solidFill>
                  <a:schemeClr val="accent2"/>
                </a:solidFill>
              </a:rPr>
              <a:t>每一个能量本征态对应于德布罗意 波的一个特定波长的</a:t>
            </a:r>
            <a:r>
              <a:rPr kumimoji="1" lang="zh-CN" altLang="en-US" sz="2800" b="1">
                <a:solidFill>
                  <a:srgbClr val="009900"/>
                </a:solidFill>
              </a:rPr>
              <a:t>驻波</a:t>
            </a:r>
          </a:p>
        </p:txBody>
      </p:sp>
      <p:grpSp>
        <p:nvGrpSpPr>
          <p:cNvPr id="6" name="Group 36"/>
          <p:cNvGrpSpPr>
            <a:grpSpLocks/>
          </p:cNvGrpSpPr>
          <p:nvPr/>
        </p:nvGrpSpPr>
        <p:grpSpPr bwMode="auto">
          <a:xfrm>
            <a:off x="5103427" y="6005426"/>
            <a:ext cx="1143000" cy="711201"/>
            <a:chOff x="3360" y="3302"/>
            <a:chExt cx="720" cy="448"/>
          </a:xfrm>
        </p:grpSpPr>
        <p:sp useBgFill="1">
          <p:nvSpPr>
            <p:cNvPr id="6167" name="AutoShape 37"/>
            <p:cNvSpPr>
              <a:spLocks noChangeArrowheads="1"/>
            </p:cNvSpPr>
            <p:nvPr/>
          </p:nvSpPr>
          <p:spPr bwMode="auto">
            <a:xfrm>
              <a:off x="3360" y="3312"/>
              <a:ext cx="720" cy="432"/>
            </a:xfrm>
            <a:prstGeom prst="wedgeRoundRectCallout">
              <a:avLst>
                <a:gd name="adj1" fmla="val 70000"/>
                <a:gd name="adj2" fmla="val 56713"/>
                <a:gd name="adj3" fmla="val 16667"/>
              </a:avLst>
            </a:prstGeom>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1" lang="zh-CN" altLang="zh-CN" b="1"/>
            </a:p>
          </p:txBody>
        </p:sp>
        <p:sp useBgFill="1">
          <p:nvSpPr>
            <p:cNvPr id="6168" name="AutoShape 38"/>
            <p:cNvSpPr>
              <a:spLocks noChangeArrowheads="1"/>
            </p:cNvSpPr>
            <p:nvPr/>
          </p:nvSpPr>
          <p:spPr bwMode="auto">
            <a:xfrm>
              <a:off x="3438" y="3318"/>
              <a:ext cx="576" cy="432"/>
            </a:xfrm>
            <a:prstGeom prst="wedgeRoundRectCallout">
              <a:avLst>
                <a:gd name="adj1" fmla="val 187203"/>
                <a:gd name="adj2" fmla="val 21078"/>
                <a:gd name="adj3" fmla="val 16667"/>
              </a:avLst>
            </a:prstGeom>
            <a:ln w="9525">
              <a:solidFill>
                <a:schemeClr val="accent1"/>
              </a:solidFill>
              <a:miter lim="800000"/>
              <a:headEnd/>
              <a:tailEnd/>
            </a:ln>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endParaRPr kumimoji="1" lang="zh-CN" altLang="zh-CN" b="1"/>
            </a:p>
          </p:txBody>
        </p:sp>
        <p:graphicFrame>
          <p:nvGraphicFramePr>
            <p:cNvPr id="6152" name="Object 39"/>
            <p:cNvGraphicFramePr>
              <a:graphicFrameLocks noChangeAspect="1"/>
            </p:cNvGraphicFramePr>
            <p:nvPr/>
          </p:nvGraphicFramePr>
          <p:xfrm>
            <a:off x="3442" y="3302"/>
            <a:ext cx="576" cy="443"/>
          </p:xfrm>
          <a:graphic>
            <a:graphicData uri="http://schemas.openxmlformats.org/presentationml/2006/ole">
              <mc:AlternateContent xmlns:mc="http://schemas.openxmlformats.org/markup-compatibility/2006">
                <mc:Choice xmlns:v="urn:schemas-microsoft-com:vml" Requires="v">
                  <p:oleObj name="公式" r:id="rId8" imgW="1155600" imgH="888840" progId="Equation.3">
                    <p:embed/>
                  </p:oleObj>
                </mc:Choice>
                <mc:Fallback>
                  <p:oleObj name="公式" r:id="rId8" imgW="1155600" imgH="888840" progId="Equation.3">
                    <p:embed/>
                    <p:pic>
                      <p:nvPicPr>
                        <p:cNvPr id="6152" name="Object 3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42" y="3302"/>
                          <a:ext cx="576" cy="4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40"/>
          <p:cNvGrpSpPr>
            <a:grpSpLocks/>
          </p:cNvGrpSpPr>
          <p:nvPr/>
        </p:nvGrpSpPr>
        <p:grpSpPr bwMode="auto">
          <a:xfrm>
            <a:off x="-19050" y="44450"/>
            <a:ext cx="9448800" cy="1835150"/>
            <a:chOff x="-22" y="28"/>
            <a:chExt cx="5952" cy="1156"/>
          </a:xfrm>
        </p:grpSpPr>
        <p:sp>
          <p:nvSpPr>
            <p:cNvPr id="6165" name="Text Box 41"/>
            <p:cNvSpPr txBox="1">
              <a:spLocks noChangeArrowheads="1"/>
            </p:cNvSpPr>
            <p:nvPr/>
          </p:nvSpPr>
          <p:spPr bwMode="auto">
            <a:xfrm>
              <a:off x="-22" y="50"/>
              <a:ext cx="595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en-US" altLang="zh-CN" sz="2800" b="1">
                  <a:solidFill>
                    <a:schemeClr val="accent2"/>
                  </a:solidFill>
                </a:rPr>
                <a:t>                                                                                                   </a:t>
              </a:r>
              <a:r>
                <a:rPr kumimoji="1" lang="zh-CN" altLang="en-US" sz="2800" b="1">
                  <a:solidFill>
                    <a:schemeClr val="accent2"/>
                  </a:solidFill>
                </a:rPr>
                <a:t>，</a:t>
              </a:r>
            </a:p>
            <a:p>
              <a:endParaRPr kumimoji="1" lang="zh-CN" altLang="en-US" sz="2800" b="1">
                <a:solidFill>
                  <a:schemeClr val="accent2"/>
                </a:solidFill>
              </a:endParaRPr>
            </a:p>
            <a:p>
              <a:r>
                <a:rPr kumimoji="1" lang="zh-CN" altLang="en-US" sz="2800" b="1">
                  <a:solidFill>
                    <a:schemeClr val="accent2"/>
                  </a:solidFill>
                </a:rPr>
                <a:t>可见</a:t>
              </a:r>
              <a:r>
                <a:rPr kumimoji="1" lang="en-US" altLang="zh-CN" sz="2800" b="1" i="1">
                  <a:solidFill>
                    <a:schemeClr val="accent2"/>
                  </a:solidFill>
                </a:rPr>
                <a:t>a</a:t>
              </a:r>
              <a:r>
                <a:rPr kumimoji="1" lang="zh-CN" altLang="en-US" sz="2800" b="1">
                  <a:solidFill>
                    <a:schemeClr val="accent2"/>
                  </a:solidFill>
                </a:rPr>
                <a:t>越大       越小</a:t>
              </a:r>
              <a:r>
                <a:rPr kumimoji="1" lang="en-US" altLang="zh-CN" sz="2800" b="1">
                  <a:solidFill>
                    <a:schemeClr val="accent2"/>
                  </a:solidFill>
                </a:rPr>
                <a:t>,</a:t>
              </a:r>
              <a:r>
                <a:rPr kumimoji="1" lang="zh-CN" altLang="en-US" sz="2800" b="1">
                  <a:solidFill>
                    <a:schemeClr val="accent2"/>
                  </a:solidFill>
                </a:rPr>
                <a:t>当</a:t>
              </a:r>
              <a:r>
                <a:rPr kumimoji="1" lang="en-US" altLang="zh-CN" sz="2800" b="1" i="1">
                  <a:solidFill>
                    <a:schemeClr val="accent2"/>
                  </a:solidFill>
                </a:rPr>
                <a:t>a</a:t>
              </a:r>
              <a:r>
                <a:rPr kumimoji="1" lang="zh-CN" altLang="en-US" sz="2800" b="1">
                  <a:solidFill>
                    <a:schemeClr val="accent2"/>
                  </a:solidFill>
                </a:rPr>
                <a:t>大到宏观尺度时，            </a:t>
              </a:r>
              <a:r>
                <a:rPr kumimoji="1" lang="en-US" altLang="zh-CN" sz="2800" b="1">
                  <a:solidFill>
                    <a:schemeClr val="accent2"/>
                  </a:solidFill>
                </a:rPr>
                <a:t>,</a:t>
              </a:r>
              <a:r>
                <a:rPr kumimoji="1" lang="zh-CN" altLang="en-US" sz="2800" b="1">
                  <a:solidFill>
                    <a:schemeClr val="accent2"/>
                  </a:solidFill>
                </a:rPr>
                <a:t>能量可看作连续变化，这和经典理论相对应。</a:t>
              </a:r>
            </a:p>
          </p:txBody>
        </p:sp>
        <p:graphicFrame>
          <p:nvGraphicFramePr>
            <p:cNvPr id="6149" name="Object 42"/>
            <p:cNvGraphicFramePr>
              <a:graphicFrameLocks noChangeAspect="1"/>
            </p:cNvGraphicFramePr>
            <p:nvPr/>
          </p:nvGraphicFramePr>
          <p:xfrm>
            <a:off x="2506" y="28"/>
            <a:ext cx="3088" cy="592"/>
          </p:xfrm>
          <a:graphic>
            <a:graphicData uri="http://schemas.openxmlformats.org/presentationml/2006/ole">
              <mc:AlternateContent xmlns:mc="http://schemas.openxmlformats.org/markup-compatibility/2006">
                <mc:Choice xmlns:v="urn:schemas-microsoft-com:vml" Requires="v">
                  <p:oleObj name="Equation" r:id="rId10" imgW="4902120" imgH="939600" progId="Equation.3">
                    <p:embed/>
                  </p:oleObj>
                </mc:Choice>
                <mc:Fallback>
                  <p:oleObj name="Equation" r:id="rId10" imgW="4902120" imgH="939600" progId="Equation.3">
                    <p:embed/>
                    <p:pic>
                      <p:nvPicPr>
                        <p:cNvPr id="6149"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6" y="28"/>
                          <a:ext cx="3088" cy="5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43"/>
            <p:cNvGraphicFramePr>
              <a:graphicFrameLocks noChangeAspect="1"/>
            </p:cNvGraphicFramePr>
            <p:nvPr/>
          </p:nvGraphicFramePr>
          <p:xfrm>
            <a:off x="1070" y="632"/>
            <a:ext cx="352" cy="199"/>
          </p:xfrm>
          <a:graphic>
            <a:graphicData uri="http://schemas.openxmlformats.org/presentationml/2006/ole">
              <mc:AlternateContent xmlns:mc="http://schemas.openxmlformats.org/markup-compatibility/2006">
                <mc:Choice xmlns:v="urn:schemas-microsoft-com:vml" Requires="v">
                  <p:oleObj name="Equation" r:id="rId12" imgW="558720" imgH="317160" progId="Equation.3">
                    <p:embed/>
                  </p:oleObj>
                </mc:Choice>
                <mc:Fallback>
                  <p:oleObj name="Equation" r:id="rId12" imgW="558720" imgH="317160" progId="Equation.3">
                    <p:embed/>
                    <p:pic>
                      <p:nvPicPr>
                        <p:cNvPr id="6150" name="Object 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70" y="632"/>
                          <a:ext cx="35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44"/>
            <p:cNvGraphicFramePr>
              <a:graphicFrameLocks noChangeAspect="1"/>
            </p:cNvGraphicFramePr>
            <p:nvPr/>
          </p:nvGraphicFramePr>
          <p:xfrm>
            <a:off x="3959" y="658"/>
            <a:ext cx="808" cy="208"/>
          </p:xfrm>
          <a:graphic>
            <a:graphicData uri="http://schemas.openxmlformats.org/presentationml/2006/ole">
              <mc:AlternateContent xmlns:mc="http://schemas.openxmlformats.org/markup-compatibility/2006">
                <mc:Choice xmlns:v="urn:schemas-microsoft-com:vml" Requires="v">
                  <p:oleObj name="Equation" r:id="rId14" imgW="1282680" imgH="330120" progId="Equation.3">
                    <p:embed/>
                  </p:oleObj>
                </mc:Choice>
                <mc:Fallback>
                  <p:oleObj name="Equation" r:id="rId14" imgW="1282680" imgH="330120" progId="Equation.3">
                    <p:embed/>
                    <p:pic>
                      <p:nvPicPr>
                        <p:cNvPr id="6151" name="Object 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9" y="658"/>
                          <a:ext cx="80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6" name="Text Box 45"/>
            <p:cNvSpPr txBox="1">
              <a:spLocks noChangeArrowheads="1"/>
            </p:cNvSpPr>
            <p:nvPr/>
          </p:nvSpPr>
          <p:spPr bwMode="auto">
            <a:xfrm>
              <a:off x="-22" y="197"/>
              <a:ext cx="24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kumimoji="1" lang="zh-CN" altLang="en-US" sz="2800" b="1">
                  <a:solidFill>
                    <a:schemeClr val="accent2"/>
                  </a:solidFill>
                </a:rPr>
                <a:t>（</a:t>
              </a:r>
              <a:r>
                <a:rPr kumimoji="1" lang="en-US" altLang="zh-CN" sz="2800" b="1">
                  <a:solidFill>
                    <a:schemeClr val="accent2"/>
                  </a:solidFill>
                </a:rPr>
                <a:t>3</a:t>
              </a:r>
              <a:r>
                <a:rPr kumimoji="1" lang="zh-CN" altLang="en-US" sz="2800" b="1">
                  <a:solidFill>
                    <a:schemeClr val="accent2"/>
                  </a:solidFill>
                </a:rPr>
                <a:t>）相邻两个能级之差</a:t>
              </a:r>
            </a:p>
          </p:txBody>
        </p:sp>
      </p:grpSp>
      <p:graphicFrame>
        <p:nvGraphicFramePr>
          <p:cNvPr id="555058" name="Object 50"/>
          <p:cNvGraphicFramePr>
            <a:graphicFrameLocks noChangeAspect="1"/>
          </p:cNvGraphicFramePr>
          <p:nvPr/>
        </p:nvGraphicFramePr>
        <p:xfrm>
          <a:off x="6583685" y="5683523"/>
          <a:ext cx="2236787" cy="985837"/>
        </p:xfrm>
        <a:graphic>
          <a:graphicData uri="http://schemas.openxmlformats.org/presentationml/2006/ole">
            <mc:AlternateContent xmlns:mc="http://schemas.openxmlformats.org/markup-compatibility/2006">
              <mc:Choice xmlns:v="urn:schemas-microsoft-com:vml" Requires="v">
                <p:oleObj name="Equation" r:id="rId16" imgW="888840" imgH="393480" progId="Equation.DSMT4">
                  <p:embed/>
                </p:oleObj>
              </mc:Choice>
              <mc:Fallback>
                <p:oleObj name="Equation" r:id="rId16" imgW="888840" imgH="393480" progId="Equation.DSMT4">
                  <p:embed/>
                  <p:pic>
                    <p:nvPicPr>
                      <p:cNvPr id="555058" name="Object 50"/>
                      <p:cNvPicPr>
                        <a:picLocks noChangeAspect="1" noChangeArrowheads="1"/>
                      </p:cNvPicPr>
                      <p:nvPr/>
                    </p:nvPicPr>
                    <p:blipFill>
                      <a:blip r:embed="rId17"/>
                      <a:srcRect/>
                      <a:stretch>
                        <a:fillRect/>
                      </a:stretch>
                    </p:blipFill>
                    <p:spPr bwMode="auto">
                      <a:xfrm>
                        <a:off x="6583685" y="5683523"/>
                        <a:ext cx="2236787" cy="985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4" name="文本框 3"/>
              <p:cNvSpPr txBox="1"/>
              <p:nvPr/>
            </p:nvSpPr>
            <p:spPr>
              <a:xfrm>
                <a:off x="1124129" y="6399005"/>
                <a:ext cx="3231847" cy="461665"/>
              </a:xfrm>
              <a:prstGeom prst="rect">
                <a:avLst/>
              </a:prstGeom>
              <a:noFill/>
            </p:spPr>
            <p:txBody>
              <a:bodyPr wrap="none" rtlCol="0">
                <a:spAutoFit/>
              </a:bodyPr>
              <a:lstStyle/>
              <a:p>
                <a:r>
                  <a:rPr lang="zh-CN" altLang="en-US" b="1"/>
                  <a:t>驻波条件 </a:t>
                </a:r>
                <a14:m>
                  <m:oMath xmlns:m="http://schemas.openxmlformats.org/officeDocument/2006/math">
                    <m:r>
                      <a:rPr lang="en-US" altLang="zh-CN" b="1" i="1" smtClean="0">
                        <a:latin typeface="Cambria Math" panose="02040503050406030204" pitchFamily="18" charset="0"/>
                      </a:rPr>
                      <m:t>𝒂</m:t>
                    </m:r>
                    <m:r>
                      <a:rPr lang="en-US" altLang="zh-CN" b="1" i="1" smtClean="0">
                        <a:latin typeface="Cambria Math" panose="02040503050406030204" pitchFamily="18" charset="0"/>
                      </a:rPr>
                      <m:t>=</m:t>
                    </m:r>
                    <m:r>
                      <a:rPr lang="en-US" altLang="zh-CN" b="1" i="1" smtClean="0">
                        <a:latin typeface="Cambria Math" panose="02040503050406030204" pitchFamily="18" charset="0"/>
                      </a:rPr>
                      <m:t>𝒏</m:t>
                    </m:r>
                    <m:r>
                      <a:rPr lang="en-US" altLang="zh-CN" b="1" i="1" smtClean="0">
                        <a:latin typeface="Cambria Math" panose="02040503050406030204" pitchFamily="18" charset="0"/>
                      </a:rPr>
                      <m:t>(</m:t>
                    </m:r>
                    <m:f>
                      <m:fPr>
                        <m:type m:val="lin"/>
                        <m:ctrlPr>
                          <a:rPr lang="en-US" altLang="zh-CN" b="1" i="1" smtClean="0">
                            <a:latin typeface="Cambria Math" panose="02040503050406030204" pitchFamily="18" charset="0"/>
                          </a:rPr>
                        </m:ctrlPr>
                      </m:fPr>
                      <m:num>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𝝀</m:t>
                            </m:r>
                          </m:e>
                          <m:sub>
                            <m:r>
                              <a:rPr lang="en-US" altLang="zh-CN" b="1" i="1" smtClean="0">
                                <a:latin typeface="Cambria Math" panose="02040503050406030204" pitchFamily="18" charset="0"/>
                              </a:rPr>
                              <m:t>𝒏</m:t>
                            </m:r>
                          </m:sub>
                        </m:sSub>
                      </m:num>
                      <m:den>
                        <m:r>
                          <a:rPr lang="en-US" altLang="zh-CN" b="1" i="1" smtClean="0">
                            <a:latin typeface="Cambria Math" panose="02040503050406030204" pitchFamily="18" charset="0"/>
                          </a:rPr>
                          <m:t>𝟐</m:t>
                        </m:r>
                      </m:den>
                    </m:f>
                    <m:r>
                      <a:rPr lang="en-US" altLang="zh-CN" b="1" i="1" smtClean="0">
                        <a:latin typeface="Cambria Math" panose="02040503050406030204" pitchFamily="18" charset="0"/>
                      </a:rPr>
                      <m:t>)</m:t>
                    </m:r>
                  </m:oMath>
                </a14:m>
                <a:endParaRPr lang="zh-CN" altLang="en-US" b="1"/>
              </a:p>
            </p:txBody>
          </p:sp>
        </mc:Choice>
        <mc:Fallback xmlns="">
          <p:sp>
            <p:nvSpPr>
              <p:cNvPr id="4" name="文本框 3"/>
              <p:cNvSpPr txBox="1">
                <a:spLocks noRot="1" noChangeAspect="1" noMove="1" noResize="1" noEditPoints="1" noAdjustHandles="1" noChangeArrowheads="1" noChangeShapeType="1" noTextEdit="1"/>
              </p:cNvSpPr>
              <p:nvPr/>
            </p:nvSpPr>
            <p:spPr>
              <a:xfrm>
                <a:off x="1124129" y="6399005"/>
                <a:ext cx="3231847" cy="461665"/>
              </a:xfrm>
              <a:prstGeom prst="rect">
                <a:avLst/>
              </a:prstGeom>
              <a:blipFill rotWithShape="0">
                <a:blip r:embed="rId19"/>
                <a:stretch>
                  <a:fillRect l="-2825" t="-124000" r="-16573" b="-197333"/>
                </a:stretch>
              </a:blipFill>
            </p:spPr>
            <p:txBody>
              <a:bodyPr/>
              <a:lstStyle/>
              <a:p>
                <a:r>
                  <a:rPr lang="zh-CN" altLang="en-US">
                    <a:noFill/>
                  </a:rPr>
                  <a:t> </a:t>
                </a:r>
              </a:p>
            </p:txBody>
          </p:sp>
        </mc:Fallback>
      </mc:AlternateContent>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par>
                          <p:cTn id="17" fill="hold" nodeType="afterGroup">
                            <p:stCondLst>
                              <p:cond delay="500"/>
                            </p:stCondLst>
                            <p:childTnLst>
                              <p:par>
                                <p:cTn id="18" presetID="2" presetClass="entr" presetSubtype="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500" fill="hold"/>
                                        <p:tgtEl>
                                          <p:spTgt spid="3"/>
                                        </p:tgtEl>
                                        <p:attrNameLst>
                                          <p:attrName>ppt_x</p:attrName>
                                        </p:attrNameLst>
                                      </p:cBhvr>
                                      <p:tavLst>
                                        <p:tav tm="0">
                                          <p:val>
                                            <p:strVal val="1+#ppt_w/2"/>
                                          </p:val>
                                        </p:tav>
                                        <p:tav tm="100000">
                                          <p:val>
                                            <p:strVal val="#ppt_x"/>
                                          </p:val>
                                        </p:tav>
                                      </p:tavLst>
                                    </p:anim>
                                    <p:anim calcmode="lin" valueType="num">
                                      <p:cBhvr additive="base">
                                        <p:cTn id="2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55013"/>
                                        </p:tgtEl>
                                        <p:attrNameLst>
                                          <p:attrName>style.visibility</p:attrName>
                                        </p:attrNameLst>
                                      </p:cBhvr>
                                      <p:to>
                                        <p:strVal val="visible"/>
                                      </p:to>
                                    </p:set>
                                    <p:animEffect transition="in" filter="wipe(left)">
                                      <p:cBhvr>
                                        <p:cTn id="26" dur="500"/>
                                        <p:tgtEl>
                                          <p:spTgt spid="5550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55014"/>
                                        </p:tgtEl>
                                        <p:attrNameLst>
                                          <p:attrName>style.visibility</p:attrName>
                                        </p:attrNameLst>
                                      </p:cBhvr>
                                      <p:to>
                                        <p:strVal val="visible"/>
                                      </p:to>
                                    </p:set>
                                    <p:animEffect transition="in" filter="wipe(up)">
                                      <p:cBhvr>
                                        <p:cTn id="31" dur="500"/>
                                        <p:tgtEl>
                                          <p:spTgt spid="55501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555043"/>
                                        </p:tgtEl>
                                        <p:attrNameLst>
                                          <p:attrName>style.visibility</p:attrName>
                                        </p:attrNameLst>
                                      </p:cBhvr>
                                      <p:to>
                                        <p:strVal val="visible"/>
                                      </p:to>
                                    </p:set>
                                    <p:animEffect transition="in" filter="blinds(horizontal)">
                                      <p:cBhvr>
                                        <p:cTn id="36" dur="500"/>
                                        <p:tgtEl>
                                          <p:spTgt spid="5550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55058"/>
                                        </p:tgtEl>
                                        <p:attrNameLst>
                                          <p:attrName>style.visibility</p:attrName>
                                        </p:attrNameLst>
                                      </p:cBhvr>
                                      <p:to>
                                        <p:strVal val="visible"/>
                                      </p:to>
                                    </p:set>
                                    <p:animEffect transition="in" filter="blinds(horizontal)">
                                      <p:cBhvr>
                                        <p:cTn id="41" dur="500"/>
                                        <p:tgtEl>
                                          <p:spTgt spid="555058"/>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additive="base">
                                        <p:cTn id="50" dur="500" fill="hold"/>
                                        <p:tgtEl>
                                          <p:spTgt spid="4"/>
                                        </p:tgtEl>
                                        <p:attrNameLst>
                                          <p:attrName>ppt_x</p:attrName>
                                        </p:attrNameLst>
                                      </p:cBhvr>
                                      <p:tavLst>
                                        <p:tav tm="0">
                                          <p:val>
                                            <p:strVal val="#ppt_x"/>
                                          </p:val>
                                        </p:tav>
                                        <p:tav tm="100000">
                                          <p:val>
                                            <p:strVal val="#ppt_x"/>
                                          </p:val>
                                        </p:tav>
                                      </p:tavLst>
                                    </p:anim>
                                    <p:anim calcmode="lin" valueType="num">
                                      <p:cBhvr additive="base">
                                        <p:cTn id="5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4" grpId="0" autoUpdateAnimBg="0"/>
      <p:bldP spid="555043" grpId="0" autoUpdateAnimBg="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6034" name="Text Box 2"/>
              <p:cNvSpPr txBox="1">
                <a:spLocks noChangeArrowheads="1"/>
              </p:cNvSpPr>
              <p:nvPr/>
            </p:nvSpPr>
            <p:spPr bwMode="auto">
              <a:xfrm>
                <a:off x="228600" y="409575"/>
                <a:ext cx="8627683" cy="1126462"/>
              </a:xfrm>
              <a:prstGeom prst="rect">
                <a:avLst/>
              </a:prstGeom>
              <a:noFill/>
              <a:ln>
                <a:noFill/>
              </a:ln>
              <a:extLst>
                <a:ext uri="{909E8E84-426E-40DD-AFC4-6F175D3DCCD1}">
                  <a14:hiddenFill>
                    <a:solidFill>
                      <a:srgbClr val="FFFFFF"/>
                    </a:solidFill>
                  </a14:hiddenFill>
                </a:ext>
                <a:ext uri="{91240B29-F687-4F45-9708-019B960494DF}">
                  <a14:hiddenLine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1" lang="en-US" altLang="zh-CN" sz="2800" b="1">
                    <a:solidFill>
                      <a:schemeClr val="accent2"/>
                    </a:solidFill>
                  </a:rPr>
                  <a:t>(6) </a:t>
                </a:r>
                <a:r>
                  <a:rPr kumimoji="1" lang="zh-CN" altLang="en-US" sz="2800" b="1">
                    <a:solidFill>
                      <a:schemeClr val="accent2"/>
                    </a:solidFill>
                  </a:rPr>
                  <a:t>把坐标原点移至势阱中点，则把上面结果中的 </a:t>
                </a:r>
                <a:r>
                  <a:rPr kumimoji="1" lang="en-US" altLang="zh-CN" sz="2800" b="1" i="1">
                    <a:solidFill>
                      <a:schemeClr val="accent2"/>
                    </a:solidFill>
                  </a:rPr>
                  <a:t>x </a:t>
                </a:r>
                <a:r>
                  <a:rPr kumimoji="1" lang="zh-CN" altLang="en-US" sz="2800" b="1">
                    <a:solidFill>
                      <a:schemeClr val="accent2"/>
                    </a:solidFill>
                  </a:rPr>
                  <a:t>改</a:t>
                </a:r>
              </a:p>
              <a:p>
                <a:pPr eaLnBrk="1" hangingPunct="1">
                  <a:lnSpc>
                    <a:spcPct val="120000"/>
                  </a:lnSpc>
                </a:pPr>
                <a:r>
                  <a:rPr kumimoji="1" lang="zh-CN" altLang="en-US" sz="2800" b="1">
                    <a:solidFill>
                      <a:schemeClr val="accent2"/>
                    </a:solidFill>
                  </a:rPr>
                  <a:t>为 </a:t>
                </a:r>
                <a14:m>
                  <m:oMath xmlns:m="http://schemas.openxmlformats.org/officeDocument/2006/math">
                    <m:r>
                      <a:rPr kumimoji="1" lang="en-US" altLang="zh-CN" sz="2800" b="1" i="1" smtClean="0">
                        <a:solidFill>
                          <a:schemeClr val="accent2"/>
                        </a:solidFill>
                        <a:latin typeface="Cambria Math" panose="02040503050406030204" pitchFamily="18" charset="0"/>
                      </a:rPr>
                      <m:t>𝒙</m:t>
                    </m:r>
                    <m:r>
                      <a:rPr kumimoji="1" lang="en-US" altLang="zh-CN" sz="2800" b="1" i="1">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𝒂</m:t>
                    </m:r>
                    <m:r>
                      <a:rPr kumimoji="1" lang="en-US" altLang="zh-CN" sz="2800" b="1" i="1" smtClean="0">
                        <a:solidFill>
                          <a:schemeClr val="accent2"/>
                        </a:solidFill>
                        <a:latin typeface="Cambria Math" panose="02040503050406030204" pitchFamily="18" charset="0"/>
                      </a:rPr>
                      <m:t>/</m:t>
                    </m:r>
                    <m:r>
                      <a:rPr kumimoji="1" lang="en-US" altLang="zh-CN" sz="2800" b="1" i="1" smtClean="0">
                        <a:solidFill>
                          <a:schemeClr val="accent2"/>
                        </a:solidFill>
                        <a:latin typeface="Cambria Math" panose="02040503050406030204" pitchFamily="18" charset="0"/>
                      </a:rPr>
                      <m:t>𝟐</m:t>
                    </m:r>
                  </m:oMath>
                </a14:m>
                <a:r>
                  <a:rPr kumimoji="1" lang="zh-CN" altLang="en-US" sz="2800" b="1">
                    <a:solidFill>
                      <a:schemeClr val="accent2"/>
                    </a:solidFill>
                  </a:rPr>
                  <a:t>， 就得到新坐标系下的波函数： </a:t>
                </a:r>
              </a:p>
            </p:txBody>
          </p:sp>
        </mc:Choice>
        <mc:Fallback xmlns="">
          <p:sp>
            <p:nvSpPr>
              <p:cNvPr id="556034" name="Text Box 2"/>
              <p:cNvSpPr txBox="1">
                <a:spLocks noRot="1" noChangeAspect="1" noMove="1" noResize="1" noEditPoints="1" noAdjustHandles="1" noChangeArrowheads="1" noChangeShapeType="1" noTextEdit="1"/>
              </p:cNvSpPr>
              <p:nvPr/>
            </p:nvSpPr>
            <p:spPr bwMode="auto">
              <a:xfrm>
                <a:off x="228600" y="409575"/>
                <a:ext cx="8627683" cy="1126462"/>
              </a:xfrm>
              <a:prstGeom prst="rect">
                <a:avLst/>
              </a:prstGeom>
              <a:blipFill rotWithShape="0">
                <a:blip r:embed="rId3"/>
                <a:stretch>
                  <a:fillRect l="-1484" t="-3784" r="-495" b="-810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lstStyle/>
              <a:p>
                <a:r>
                  <a:rPr lang="zh-CN" altLang="en-US">
                    <a:noFill/>
                  </a:rPr>
                  <a:t> </a:t>
                </a:r>
              </a:p>
            </p:txBody>
          </p:sp>
        </mc:Fallback>
      </mc:AlternateContent>
      <p:graphicFrame>
        <p:nvGraphicFramePr>
          <p:cNvPr id="591872" name="Object 0"/>
          <p:cNvGraphicFramePr>
            <a:graphicFrameLocks noChangeAspect="1"/>
          </p:cNvGraphicFramePr>
          <p:nvPr/>
        </p:nvGraphicFramePr>
        <p:xfrm>
          <a:off x="322973" y="2348979"/>
          <a:ext cx="5545171" cy="2016125"/>
        </p:xfrm>
        <a:graphic>
          <a:graphicData uri="http://schemas.openxmlformats.org/presentationml/2006/ole">
            <mc:AlternateContent xmlns:mc="http://schemas.openxmlformats.org/markup-compatibility/2006">
              <mc:Choice xmlns:v="urn:schemas-microsoft-com:vml" Requires="v">
                <p:oleObj name="Equation" r:id="rId4" imgW="2793960" imgH="914400" progId="Equation.DSMT4">
                  <p:embed/>
                </p:oleObj>
              </mc:Choice>
              <mc:Fallback>
                <p:oleObj name="Equation" r:id="rId4" imgW="2793960" imgH="914400" progId="Equation.DSMT4">
                  <p:embed/>
                  <p:pic>
                    <p:nvPicPr>
                      <p:cNvPr id="591872" name="Object 0"/>
                      <p:cNvPicPr>
                        <a:picLocks noChangeAspect="1" noChangeArrowheads="1"/>
                      </p:cNvPicPr>
                      <p:nvPr/>
                    </p:nvPicPr>
                    <p:blipFill>
                      <a:blip r:embed="rId5"/>
                      <a:srcRect/>
                      <a:stretch>
                        <a:fillRect/>
                      </a:stretch>
                    </p:blipFill>
                    <p:spPr bwMode="auto">
                      <a:xfrm>
                        <a:off x="322973" y="2348979"/>
                        <a:ext cx="5545171" cy="2016125"/>
                      </a:xfrm>
                      <a:prstGeom prst="rect">
                        <a:avLst/>
                      </a:prstGeom>
                      <a:noFill/>
                      <a:ln>
                        <a:noFill/>
                      </a:ln>
                      <a:effectLst/>
                    </p:spPr>
                  </p:pic>
                </p:oleObj>
              </mc:Fallback>
            </mc:AlternateContent>
          </a:graphicData>
        </a:graphic>
      </p:graphicFrame>
      <p:sp>
        <p:nvSpPr>
          <p:cNvPr id="556036" name="Text Box 4"/>
          <p:cNvSpPr txBox="1">
            <a:spLocks noChangeArrowheads="1"/>
          </p:cNvSpPr>
          <p:nvPr/>
        </p:nvSpPr>
        <p:spPr bwMode="auto">
          <a:xfrm>
            <a:off x="285750" y="5095577"/>
            <a:ext cx="8437563"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en-US" altLang="zh-CN" sz="2800" b="1" i="1">
                <a:solidFill>
                  <a:srgbClr val="000000"/>
                </a:solidFill>
              </a:rPr>
              <a:t> </a:t>
            </a:r>
            <a:r>
              <a:rPr kumimoji="1" lang="en-US" altLang="zh-CN" sz="2800" b="1" i="1">
                <a:solidFill>
                  <a:schemeClr val="accent2"/>
                </a:solidFill>
              </a:rPr>
              <a:t>n </a:t>
            </a:r>
            <a:r>
              <a:rPr kumimoji="1" lang="en-US" altLang="zh-CN" sz="2800" b="1">
                <a:solidFill>
                  <a:schemeClr val="accent2"/>
                </a:solidFill>
              </a:rPr>
              <a:t>= 1,3,5,… </a:t>
            </a:r>
            <a:r>
              <a:rPr kumimoji="1" lang="zh-CN" altLang="en-US" sz="2800" b="1">
                <a:solidFill>
                  <a:schemeClr val="accent2"/>
                </a:solidFill>
              </a:rPr>
              <a:t>时的波函数是偶函数</a:t>
            </a:r>
            <a:r>
              <a:rPr kumimoji="1" lang="en-US" altLang="zh-CN" sz="2800" b="1">
                <a:solidFill>
                  <a:schemeClr val="accent2"/>
                </a:solidFill>
              </a:rPr>
              <a:t>,  </a:t>
            </a:r>
            <a:r>
              <a:rPr kumimoji="1" lang="zh-CN" altLang="en-US" sz="2800" b="1">
                <a:solidFill>
                  <a:schemeClr val="accent2"/>
                </a:solidFill>
              </a:rPr>
              <a:t>这些状态叫做</a:t>
            </a:r>
            <a:r>
              <a:rPr kumimoji="1" lang="zh-CN" altLang="en-US" sz="2800" b="1">
                <a:solidFill>
                  <a:srgbClr val="009900"/>
                </a:solidFill>
              </a:rPr>
              <a:t>偶宇</a:t>
            </a:r>
          </a:p>
          <a:p>
            <a:pPr eaLnBrk="1" hangingPunct="1">
              <a:lnSpc>
                <a:spcPct val="110000"/>
              </a:lnSpc>
            </a:pPr>
            <a:r>
              <a:rPr kumimoji="1" lang="zh-CN" altLang="en-US" sz="2800" b="1">
                <a:solidFill>
                  <a:srgbClr val="009900"/>
                </a:solidFill>
              </a:rPr>
              <a:t>称态</a:t>
            </a:r>
            <a:r>
              <a:rPr kumimoji="1" lang="zh-CN" altLang="en-US" sz="2800" b="1">
                <a:solidFill>
                  <a:schemeClr val="accent2"/>
                </a:solidFill>
              </a:rPr>
              <a:t>，</a:t>
            </a:r>
            <a:r>
              <a:rPr kumimoji="1" lang="en-US" altLang="zh-CN" sz="2800" b="1" i="1">
                <a:solidFill>
                  <a:schemeClr val="accent2"/>
                </a:solidFill>
              </a:rPr>
              <a:t>n </a:t>
            </a:r>
            <a:r>
              <a:rPr kumimoji="1" lang="en-US" altLang="zh-CN" sz="2800" b="1">
                <a:solidFill>
                  <a:schemeClr val="accent2"/>
                </a:solidFill>
              </a:rPr>
              <a:t>= 2,4,6,… </a:t>
            </a:r>
            <a:r>
              <a:rPr kumimoji="1" lang="zh-CN" altLang="en-US" sz="2800" b="1">
                <a:solidFill>
                  <a:schemeClr val="accent2"/>
                </a:solidFill>
              </a:rPr>
              <a:t>时的波函数是奇函数，这些态叫做</a:t>
            </a:r>
          </a:p>
          <a:p>
            <a:pPr eaLnBrk="1" hangingPunct="1">
              <a:lnSpc>
                <a:spcPct val="110000"/>
              </a:lnSpc>
            </a:pPr>
            <a:r>
              <a:rPr kumimoji="1" lang="zh-CN" altLang="en-US" sz="2800" b="1">
                <a:solidFill>
                  <a:srgbClr val="009900"/>
                </a:solidFill>
              </a:rPr>
              <a:t>奇宇称态</a:t>
            </a:r>
            <a:r>
              <a:rPr kumimoji="1" lang="zh-CN" altLang="en-US" sz="2800" b="1">
                <a:solidFill>
                  <a:schemeClr val="accent2"/>
                </a:solidFill>
              </a:rPr>
              <a:t>。</a:t>
            </a:r>
          </a:p>
        </p:txBody>
      </p:sp>
      <p:grpSp>
        <p:nvGrpSpPr>
          <p:cNvPr id="2" name="Group 8"/>
          <p:cNvGrpSpPr>
            <a:grpSpLocks/>
          </p:cNvGrpSpPr>
          <p:nvPr/>
        </p:nvGrpSpPr>
        <p:grpSpPr bwMode="auto">
          <a:xfrm>
            <a:off x="6062092" y="1460227"/>
            <a:ext cx="3046412" cy="3336925"/>
            <a:chOff x="4232" y="571"/>
            <a:chExt cx="2687" cy="2812"/>
          </a:xfrm>
        </p:grpSpPr>
        <p:grpSp>
          <p:nvGrpSpPr>
            <p:cNvPr id="7174" name="Group 9"/>
            <p:cNvGrpSpPr>
              <a:grpSpLocks/>
            </p:cNvGrpSpPr>
            <p:nvPr/>
          </p:nvGrpSpPr>
          <p:grpSpPr bwMode="auto">
            <a:xfrm>
              <a:off x="4379" y="571"/>
              <a:ext cx="2540" cy="2812"/>
              <a:chOff x="3123" y="1220"/>
              <a:chExt cx="2540" cy="2812"/>
            </a:xfrm>
          </p:grpSpPr>
          <p:sp>
            <p:nvSpPr>
              <p:cNvPr id="7193" name="Line 10"/>
              <p:cNvSpPr>
                <a:spLocks noChangeShapeType="1"/>
              </p:cNvSpPr>
              <p:nvPr/>
            </p:nvSpPr>
            <p:spPr bwMode="auto">
              <a:xfrm flipV="1">
                <a:off x="4212" y="1242"/>
                <a:ext cx="0" cy="2383"/>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4" name="Line 11"/>
              <p:cNvSpPr>
                <a:spLocks noChangeShapeType="1"/>
              </p:cNvSpPr>
              <p:nvPr/>
            </p:nvSpPr>
            <p:spPr bwMode="auto">
              <a:xfrm flipV="1">
                <a:off x="3409" y="3624"/>
                <a:ext cx="2171" cy="0"/>
              </a:xfrm>
              <a:prstGeom prst="line">
                <a:avLst/>
              </a:prstGeom>
              <a:noFill/>
              <a:ln w="19050">
                <a:solidFill>
                  <a:schemeClr val="accent2"/>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195" name="Line 12"/>
              <p:cNvSpPr>
                <a:spLocks noChangeShapeType="1"/>
              </p:cNvSpPr>
              <p:nvPr/>
            </p:nvSpPr>
            <p:spPr bwMode="auto">
              <a:xfrm flipV="1">
                <a:off x="5007" y="1488"/>
                <a:ext cx="0" cy="21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6" name="Text Box 13"/>
              <p:cNvSpPr txBox="1">
                <a:spLocks noChangeArrowheads="1"/>
              </p:cNvSpPr>
              <p:nvPr/>
            </p:nvSpPr>
            <p:spPr bwMode="auto">
              <a:xfrm>
                <a:off x="3909" y="1220"/>
                <a:ext cx="31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E</a:t>
                </a:r>
              </a:p>
            </p:txBody>
          </p:sp>
          <p:sp>
            <p:nvSpPr>
              <p:cNvPr id="7197" name="Text Box 14"/>
              <p:cNvSpPr txBox="1">
                <a:spLocks noChangeArrowheads="1"/>
              </p:cNvSpPr>
              <p:nvPr/>
            </p:nvSpPr>
            <p:spPr bwMode="auto">
              <a:xfrm>
                <a:off x="4072" y="3698"/>
                <a:ext cx="336"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a:solidFill>
                      <a:schemeClr val="accent2"/>
                    </a:solidFill>
                  </a:rPr>
                  <a:t>O</a:t>
                </a:r>
              </a:p>
            </p:txBody>
          </p:sp>
          <p:sp>
            <p:nvSpPr>
              <p:cNvPr id="7198" name="Text Box 15"/>
              <p:cNvSpPr txBox="1">
                <a:spLocks noChangeArrowheads="1"/>
              </p:cNvSpPr>
              <p:nvPr/>
            </p:nvSpPr>
            <p:spPr bwMode="auto">
              <a:xfrm>
                <a:off x="4788" y="3698"/>
                <a:ext cx="448"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a</a:t>
                </a:r>
                <a:r>
                  <a:rPr kumimoji="1" lang="en-US" altLang="zh-CN" sz="2000" b="1">
                    <a:solidFill>
                      <a:schemeClr val="accent2"/>
                    </a:solidFill>
                  </a:rPr>
                  <a:t>/2</a:t>
                </a:r>
                <a:endParaRPr kumimoji="1" lang="en-US" altLang="zh-CN" sz="2000" b="1" i="1">
                  <a:solidFill>
                    <a:schemeClr val="accent2"/>
                  </a:solidFill>
                </a:endParaRPr>
              </a:p>
            </p:txBody>
          </p:sp>
          <p:sp>
            <p:nvSpPr>
              <p:cNvPr id="7199" name="Text Box 16"/>
              <p:cNvSpPr txBox="1">
                <a:spLocks noChangeArrowheads="1"/>
              </p:cNvSpPr>
              <p:nvPr/>
            </p:nvSpPr>
            <p:spPr bwMode="auto">
              <a:xfrm>
                <a:off x="5389" y="3671"/>
                <a:ext cx="27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x</a:t>
                </a:r>
              </a:p>
            </p:txBody>
          </p:sp>
          <p:sp>
            <p:nvSpPr>
              <p:cNvPr id="7200" name="Line 17"/>
              <p:cNvSpPr>
                <a:spLocks noChangeShapeType="1"/>
              </p:cNvSpPr>
              <p:nvPr/>
            </p:nvSpPr>
            <p:spPr bwMode="auto">
              <a:xfrm flipV="1">
                <a:off x="3414" y="1488"/>
                <a:ext cx="0" cy="2137"/>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201" name="Text Box 18"/>
              <p:cNvSpPr txBox="1">
                <a:spLocks noChangeArrowheads="1"/>
              </p:cNvSpPr>
              <p:nvPr/>
            </p:nvSpPr>
            <p:spPr bwMode="auto">
              <a:xfrm>
                <a:off x="3123" y="3689"/>
                <a:ext cx="522"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a:solidFill>
                      <a:schemeClr val="accent2"/>
                    </a:solidFill>
                  </a:rPr>
                  <a:t>-</a:t>
                </a:r>
                <a:r>
                  <a:rPr kumimoji="1" lang="en-US" altLang="zh-CN" sz="2000" b="1" i="1">
                    <a:solidFill>
                      <a:schemeClr val="accent2"/>
                    </a:solidFill>
                  </a:rPr>
                  <a:t>a</a:t>
                </a:r>
                <a:r>
                  <a:rPr kumimoji="1" lang="en-US" altLang="zh-CN" sz="2000" b="1">
                    <a:solidFill>
                      <a:schemeClr val="accent2"/>
                    </a:solidFill>
                  </a:rPr>
                  <a:t>/2</a:t>
                </a:r>
                <a:endParaRPr kumimoji="1" lang="en-US" altLang="zh-CN" sz="2000" b="1" i="1">
                  <a:solidFill>
                    <a:schemeClr val="accent2"/>
                  </a:solidFill>
                </a:endParaRPr>
              </a:p>
            </p:txBody>
          </p:sp>
        </p:grpSp>
        <p:sp>
          <p:nvSpPr>
            <p:cNvPr id="7175" name="Freeform 19"/>
            <p:cNvSpPr>
              <a:spLocks/>
            </p:cNvSpPr>
            <p:nvPr/>
          </p:nvSpPr>
          <p:spPr bwMode="auto">
            <a:xfrm>
              <a:off x="4662" y="2365"/>
              <a:ext cx="1586" cy="400"/>
            </a:xfrm>
            <a:custGeom>
              <a:avLst/>
              <a:gdLst>
                <a:gd name="T0" fmla="*/ 0 w 1198"/>
                <a:gd name="T1" fmla="*/ 838 h 345"/>
                <a:gd name="T2" fmla="*/ 1562 w 1198"/>
                <a:gd name="T3" fmla="*/ 442 h 345"/>
                <a:gd name="T4" fmla="*/ 3148 w 1198"/>
                <a:gd name="T5" fmla="*/ 2 h 345"/>
                <a:gd name="T6" fmla="*/ 4822 w 1198"/>
                <a:gd name="T7" fmla="*/ 472 h 345"/>
                <a:gd name="T8" fmla="*/ 6450 w 1198"/>
                <a:gd name="T9" fmla="*/ 826 h 345"/>
                <a:gd name="T10" fmla="*/ 0 60000 65536"/>
                <a:gd name="T11" fmla="*/ 0 60000 65536"/>
                <a:gd name="T12" fmla="*/ 0 60000 65536"/>
                <a:gd name="T13" fmla="*/ 0 60000 65536"/>
                <a:gd name="T14" fmla="*/ 0 60000 65536"/>
                <a:gd name="T15" fmla="*/ 0 w 1198"/>
                <a:gd name="T16" fmla="*/ 0 h 345"/>
                <a:gd name="T17" fmla="*/ 1198 w 1198"/>
                <a:gd name="T18" fmla="*/ 345 h 345"/>
              </a:gdLst>
              <a:ahLst/>
              <a:cxnLst>
                <a:cxn ang="T10">
                  <a:pos x="T0" y="T1"/>
                </a:cxn>
                <a:cxn ang="T11">
                  <a:pos x="T2" y="T3"/>
                </a:cxn>
                <a:cxn ang="T12">
                  <a:pos x="T4" y="T5"/>
                </a:cxn>
                <a:cxn ang="T13">
                  <a:pos x="T6" y="T7"/>
                </a:cxn>
                <a:cxn ang="T14">
                  <a:pos x="T8" y="T9"/>
                </a:cxn>
              </a:cxnLst>
              <a:rect l="T15" t="T16" r="T17" b="T18"/>
              <a:pathLst>
                <a:path w="1198" h="345">
                  <a:moveTo>
                    <a:pt x="0" y="345"/>
                  </a:moveTo>
                  <a:cubicBezTo>
                    <a:pt x="48" y="318"/>
                    <a:pt x="192" y="239"/>
                    <a:pt x="290" y="182"/>
                  </a:cubicBezTo>
                  <a:cubicBezTo>
                    <a:pt x="388" y="125"/>
                    <a:pt x="484" y="0"/>
                    <a:pt x="585" y="2"/>
                  </a:cubicBezTo>
                  <a:cubicBezTo>
                    <a:pt x="686" y="4"/>
                    <a:pt x="794" y="138"/>
                    <a:pt x="896" y="194"/>
                  </a:cubicBezTo>
                  <a:cubicBezTo>
                    <a:pt x="998" y="250"/>
                    <a:pt x="1135" y="310"/>
                    <a:pt x="1198" y="340"/>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6" name="Freeform 20"/>
            <p:cNvSpPr>
              <a:spLocks/>
            </p:cNvSpPr>
            <p:nvPr/>
          </p:nvSpPr>
          <p:spPr bwMode="auto">
            <a:xfrm>
              <a:off x="4650" y="1926"/>
              <a:ext cx="1598" cy="343"/>
            </a:xfrm>
            <a:custGeom>
              <a:avLst/>
              <a:gdLst>
                <a:gd name="T0" fmla="*/ 0 w 1207"/>
                <a:gd name="T1" fmla="*/ 686 h 296"/>
                <a:gd name="T2" fmla="*/ 1481 w 1207"/>
                <a:gd name="T3" fmla="*/ 1 h 296"/>
                <a:gd name="T4" fmla="*/ 3253 w 1207"/>
                <a:gd name="T5" fmla="*/ 711 h 296"/>
                <a:gd name="T6" fmla="*/ 4973 w 1207"/>
                <a:gd name="T7" fmla="*/ 45 h 296"/>
                <a:gd name="T8" fmla="*/ 6499 w 1207"/>
                <a:gd name="T9" fmla="*/ 711 h 296"/>
                <a:gd name="T10" fmla="*/ 0 60000 65536"/>
                <a:gd name="T11" fmla="*/ 0 60000 65536"/>
                <a:gd name="T12" fmla="*/ 0 60000 65536"/>
                <a:gd name="T13" fmla="*/ 0 60000 65536"/>
                <a:gd name="T14" fmla="*/ 0 60000 65536"/>
                <a:gd name="T15" fmla="*/ 0 w 1207"/>
                <a:gd name="T16" fmla="*/ 0 h 296"/>
                <a:gd name="T17" fmla="*/ 1207 w 1207"/>
                <a:gd name="T18" fmla="*/ 296 h 296"/>
              </a:gdLst>
              <a:ahLst/>
              <a:cxnLst>
                <a:cxn ang="T10">
                  <a:pos x="T0" y="T1"/>
                </a:cxn>
                <a:cxn ang="T11">
                  <a:pos x="T2" y="T3"/>
                </a:cxn>
                <a:cxn ang="T12">
                  <a:pos x="T4" y="T5"/>
                </a:cxn>
                <a:cxn ang="T13">
                  <a:pos x="T6" y="T7"/>
                </a:cxn>
                <a:cxn ang="T14">
                  <a:pos x="T8" y="T9"/>
                </a:cxn>
              </a:cxnLst>
              <a:rect l="T15" t="T16" r="T17" b="T18"/>
              <a:pathLst>
                <a:path w="1207" h="296">
                  <a:moveTo>
                    <a:pt x="0" y="284"/>
                  </a:moveTo>
                  <a:cubicBezTo>
                    <a:pt x="46" y="237"/>
                    <a:pt x="174" y="0"/>
                    <a:pt x="275" y="1"/>
                  </a:cubicBezTo>
                  <a:cubicBezTo>
                    <a:pt x="376" y="2"/>
                    <a:pt x="496" y="290"/>
                    <a:pt x="604" y="293"/>
                  </a:cubicBezTo>
                  <a:cubicBezTo>
                    <a:pt x="712" y="296"/>
                    <a:pt x="824" y="19"/>
                    <a:pt x="924" y="19"/>
                  </a:cubicBezTo>
                  <a:cubicBezTo>
                    <a:pt x="1024" y="19"/>
                    <a:pt x="1148" y="236"/>
                    <a:pt x="1207" y="293"/>
                  </a:cubicBezTo>
                </a:path>
              </a:pathLst>
            </a:custGeom>
            <a:noFill/>
            <a:ln w="25400">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77" name="Freeform 21"/>
            <p:cNvSpPr>
              <a:spLocks/>
            </p:cNvSpPr>
            <p:nvPr/>
          </p:nvSpPr>
          <p:spPr bwMode="auto">
            <a:xfrm>
              <a:off x="4665" y="1031"/>
              <a:ext cx="1583" cy="422"/>
            </a:xfrm>
            <a:custGeom>
              <a:avLst/>
              <a:gdLst>
                <a:gd name="T0" fmla="*/ 0 w 1196"/>
                <a:gd name="T1" fmla="*/ 883 h 364"/>
                <a:gd name="T2" fmla="*/ 1018 w 1196"/>
                <a:gd name="T3" fmla="*/ 2 h 364"/>
                <a:gd name="T4" fmla="*/ 2208 w 1196"/>
                <a:gd name="T5" fmla="*/ 851 h 364"/>
                <a:gd name="T6" fmla="*/ 3337 w 1196"/>
                <a:gd name="T7" fmla="*/ 50 h 364"/>
                <a:gd name="T8" fmla="*/ 4466 w 1196"/>
                <a:gd name="T9" fmla="*/ 851 h 364"/>
                <a:gd name="T10" fmla="*/ 5497 w 1196"/>
                <a:gd name="T11" fmla="*/ 50 h 364"/>
                <a:gd name="T12" fmla="*/ 6430 w 1196"/>
                <a:gd name="T13" fmla="*/ 851 h 364"/>
                <a:gd name="T14" fmla="*/ 0 60000 65536"/>
                <a:gd name="T15" fmla="*/ 0 60000 65536"/>
                <a:gd name="T16" fmla="*/ 0 60000 65536"/>
                <a:gd name="T17" fmla="*/ 0 60000 65536"/>
                <a:gd name="T18" fmla="*/ 0 60000 65536"/>
                <a:gd name="T19" fmla="*/ 0 60000 65536"/>
                <a:gd name="T20" fmla="*/ 0 60000 65536"/>
                <a:gd name="T21" fmla="*/ 0 w 1196"/>
                <a:gd name="T22" fmla="*/ 0 h 364"/>
                <a:gd name="T23" fmla="*/ 1196 w 1196"/>
                <a:gd name="T24" fmla="*/ 364 h 3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64">
                  <a:moveTo>
                    <a:pt x="0" y="364"/>
                  </a:moveTo>
                  <a:cubicBezTo>
                    <a:pt x="32" y="304"/>
                    <a:pt x="122" y="4"/>
                    <a:pt x="190" y="2"/>
                  </a:cubicBezTo>
                  <a:cubicBezTo>
                    <a:pt x="258" y="0"/>
                    <a:pt x="338" y="347"/>
                    <a:pt x="410" y="350"/>
                  </a:cubicBezTo>
                  <a:cubicBezTo>
                    <a:pt x="482" y="353"/>
                    <a:pt x="550" y="21"/>
                    <a:pt x="620" y="21"/>
                  </a:cubicBezTo>
                  <a:cubicBezTo>
                    <a:pt x="690" y="21"/>
                    <a:pt x="763" y="350"/>
                    <a:pt x="830" y="350"/>
                  </a:cubicBezTo>
                  <a:cubicBezTo>
                    <a:pt x="897" y="350"/>
                    <a:pt x="961" y="21"/>
                    <a:pt x="1022" y="21"/>
                  </a:cubicBezTo>
                  <a:cubicBezTo>
                    <a:pt x="1083" y="21"/>
                    <a:pt x="1160" y="282"/>
                    <a:pt x="1196" y="350"/>
                  </a:cubicBezTo>
                </a:path>
              </a:pathLst>
            </a:cu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7178" name="Group 22"/>
            <p:cNvGrpSpPr>
              <a:grpSpLocks/>
            </p:cNvGrpSpPr>
            <p:nvPr/>
          </p:nvGrpSpPr>
          <p:grpSpPr bwMode="auto">
            <a:xfrm>
              <a:off x="4338" y="2599"/>
              <a:ext cx="2451" cy="392"/>
              <a:chOff x="3082" y="3248"/>
              <a:chExt cx="2451" cy="392"/>
            </a:xfrm>
          </p:grpSpPr>
          <p:sp>
            <p:nvSpPr>
              <p:cNvPr id="7189" name="Freeform 23"/>
              <p:cNvSpPr>
                <a:spLocks/>
              </p:cNvSpPr>
              <p:nvPr/>
            </p:nvSpPr>
            <p:spPr bwMode="auto">
              <a:xfrm>
                <a:off x="3412" y="3248"/>
                <a:ext cx="1582" cy="170"/>
              </a:xfrm>
              <a:custGeom>
                <a:avLst/>
                <a:gdLst>
                  <a:gd name="T0" fmla="*/ 0 w 1195"/>
                  <a:gd name="T1" fmla="*/ 334 h 147"/>
                  <a:gd name="T2" fmla="*/ 3130 w 1195"/>
                  <a:gd name="T3" fmla="*/ 1 h 147"/>
                  <a:gd name="T4" fmla="*/ 6433 w 1195"/>
                  <a:gd name="T5" fmla="*/ 353 h 147"/>
                  <a:gd name="T6" fmla="*/ 0 60000 65536"/>
                  <a:gd name="T7" fmla="*/ 0 60000 65536"/>
                  <a:gd name="T8" fmla="*/ 0 60000 65536"/>
                  <a:gd name="T9" fmla="*/ 0 w 1195"/>
                  <a:gd name="T10" fmla="*/ 0 h 147"/>
                  <a:gd name="T11" fmla="*/ 1195 w 1195"/>
                  <a:gd name="T12" fmla="*/ 147 h 147"/>
                </a:gdLst>
                <a:ahLst/>
                <a:cxnLst>
                  <a:cxn ang="T6">
                    <a:pos x="T0" y="T1"/>
                  </a:cxn>
                  <a:cxn ang="T7">
                    <a:pos x="T2" y="T3"/>
                  </a:cxn>
                  <a:cxn ang="T8">
                    <a:pos x="T4" y="T5"/>
                  </a:cxn>
                </a:cxnLst>
                <a:rect l="T9" t="T10" r="T11" b="T12"/>
                <a:pathLst>
                  <a:path w="1195" h="147">
                    <a:moveTo>
                      <a:pt x="0" y="140"/>
                    </a:moveTo>
                    <a:cubicBezTo>
                      <a:pt x="97" y="117"/>
                      <a:pt x="383" y="0"/>
                      <a:pt x="582" y="1"/>
                    </a:cubicBezTo>
                    <a:cubicBezTo>
                      <a:pt x="781" y="2"/>
                      <a:pt x="1067" y="117"/>
                      <a:pt x="1195" y="14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90" name="Line 24"/>
              <p:cNvSpPr>
                <a:spLocks noChangeShapeType="1"/>
              </p:cNvSpPr>
              <p:nvPr/>
            </p:nvSpPr>
            <p:spPr bwMode="auto">
              <a:xfrm flipV="1">
                <a:off x="3408" y="3425"/>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91" name="Text Box 25"/>
              <p:cNvSpPr txBox="1">
                <a:spLocks noChangeArrowheads="1"/>
              </p:cNvSpPr>
              <p:nvPr/>
            </p:nvSpPr>
            <p:spPr bwMode="auto">
              <a:xfrm>
                <a:off x="3082" y="3289"/>
                <a:ext cx="385"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E</a:t>
                </a:r>
                <a:r>
                  <a:rPr kumimoji="1" lang="en-US" altLang="zh-CN" sz="2000" b="1" baseline="-25000">
                    <a:solidFill>
                      <a:schemeClr val="accent2"/>
                    </a:solidFill>
                  </a:rPr>
                  <a:t>1</a:t>
                </a:r>
                <a:endParaRPr kumimoji="1" lang="en-US" altLang="zh-CN" sz="2000" b="1">
                  <a:solidFill>
                    <a:schemeClr val="accent2"/>
                  </a:solidFill>
                </a:endParaRPr>
              </a:p>
            </p:txBody>
          </p:sp>
          <p:sp>
            <p:nvSpPr>
              <p:cNvPr id="7192" name="Text Box 26"/>
              <p:cNvSpPr txBox="1">
                <a:spLocks noChangeArrowheads="1"/>
              </p:cNvSpPr>
              <p:nvPr/>
            </p:nvSpPr>
            <p:spPr bwMode="auto">
              <a:xfrm>
                <a:off x="5006" y="3305"/>
                <a:ext cx="52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n</a:t>
                </a:r>
                <a:r>
                  <a:rPr kumimoji="1" lang="en-US" altLang="zh-CN" sz="2000" b="1">
                    <a:solidFill>
                      <a:schemeClr val="accent2"/>
                    </a:solidFill>
                  </a:rPr>
                  <a:t>=1</a:t>
                </a:r>
              </a:p>
            </p:txBody>
          </p:sp>
        </p:grpSp>
        <p:grpSp>
          <p:nvGrpSpPr>
            <p:cNvPr id="7179" name="Group 27"/>
            <p:cNvGrpSpPr>
              <a:grpSpLocks/>
            </p:cNvGrpSpPr>
            <p:nvPr/>
          </p:nvGrpSpPr>
          <p:grpSpPr bwMode="auto">
            <a:xfrm>
              <a:off x="4232" y="2055"/>
              <a:ext cx="2557" cy="432"/>
              <a:chOff x="2976" y="2704"/>
              <a:chExt cx="2557" cy="432"/>
            </a:xfrm>
          </p:grpSpPr>
          <p:sp>
            <p:nvSpPr>
              <p:cNvPr id="7185" name="Line 28"/>
              <p:cNvSpPr>
                <a:spLocks noChangeShapeType="1"/>
              </p:cNvSpPr>
              <p:nvPr/>
            </p:nvSpPr>
            <p:spPr bwMode="auto">
              <a:xfrm>
                <a:off x="3442" y="2906"/>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6" name="Freeform 29"/>
              <p:cNvSpPr>
                <a:spLocks/>
              </p:cNvSpPr>
              <p:nvPr/>
            </p:nvSpPr>
            <p:spPr bwMode="auto">
              <a:xfrm>
                <a:off x="3408" y="2704"/>
                <a:ext cx="1598" cy="372"/>
              </a:xfrm>
              <a:custGeom>
                <a:avLst/>
                <a:gdLst>
                  <a:gd name="T0" fmla="*/ 0 w 1207"/>
                  <a:gd name="T1" fmla="*/ 402 h 321"/>
                  <a:gd name="T2" fmla="*/ 1528 w 1207"/>
                  <a:gd name="T3" fmla="*/ 1 h 321"/>
                  <a:gd name="T4" fmla="*/ 3253 w 1207"/>
                  <a:gd name="T5" fmla="*/ 423 h 321"/>
                  <a:gd name="T6" fmla="*/ 5023 w 1207"/>
                  <a:gd name="T7" fmla="*/ 776 h 321"/>
                  <a:gd name="T8" fmla="*/ 6499 w 1207"/>
                  <a:gd name="T9" fmla="*/ 423 h 321"/>
                  <a:gd name="T10" fmla="*/ 0 60000 65536"/>
                  <a:gd name="T11" fmla="*/ 0 60000 65536"/>
                  <a:gd name="T12" fmla="*/ 0 60000 65536"/>
                  <a:gd name="T13" fmla="*/ 0 60000 65536"/>
                  <a:gd name="T14" fmla="*/ 0 60000 65536"/>
                  <a:gd name="T15" fmla="*/ 0 w 1207"/>
                  <a:gd name="T16" fmla="*/ 0 h 321"/>
                  <a:gd name="T17" fmla="*/ 1207 w 1207"/>
                  <a:gd name="T18" fmla="*/ 321 h 321"/>
                </a:gdLst>
                <a:ahLst/>
                <a:cxnLst>
                  <a:cxn ang="T10">
                    <a:pos x="T0" y="T1"/>
                  </a:cxn>
                  <a:cxn ang="T11">
                    <a:pos x="T2" y="T3"/>
                  </a:cxn>
                  <a:cxn ang="T12">
                    <a:pos x="T4" y="T5"/>
                  </a:cxn>
                  <a:cxn ang="T13">
                    <a:pos x="T6" y="T7"/>
                  </a:cxn>
                  <a:cxn ang="T14">
                    <a:pos x="T8" y="T9"/>
                  </a:cxn>
                </a:cxnLst>
                <a:rect l="T15" t="T16" r="T17" b="T18"/>
                <a:pathLst>
                  <a:path w="1207" h="321">
                    <a:moveTo>
                      <a:pt x="0" y="166"/>
                    </a:moveTo>
                    <a:cubicBezTo>
                      <a:pt x="47" y="139"/>
                      <a:pt x="183" y="0"/>
                      <a:pt x="284" y="1"/>
                    </a:cubicBezTo>
                    <a:cubicBezTo>
                      <a:pt x="385" y="2"/>
                      <a:pt x="496" y="122"/>
                      <a:pt x="604" y="175"/>
                    </a:cubicBezTo>
                    <a:cubicBezTo>
                      <a:pt x="712" y="228"/>
                      <a:pt x="833" y="321"/>
                      <a:pt x="933" y="321"/>
                    </a:cubicBezTo>
                    <a:cubicBezTo>
                      <a:pt x="1033" y="321"/>
                      <a:pt x="1150" y="205"/>
                      <a:pt x="1207" y="175"/>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7" name="Text Box 30"/>
              <p:cNvSpPr txBox="1">
                <a:spLocks noChangeArrowheads="1"/>
              </p:cNvSpPr>
              <p:nvPr/>
            </p:nvSpPr>
            <p:spPr bwMode="auto">
              <a:xfrm>
                <a:off x="2976" y="2802"/>
                <a:ext cx="49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a:solidFill>
                      <a:schemeClr val="accent2"/>
                    </a:solidFill>
                  </a:rPr>
                  <a:t>4</a:t>
                </a:r>
                <a:r>
                  <a:rPr kumimoji="1" lang="en-US" altLang="zh-CN" sz="2000" b="1" i="1">
                    <a:solidFill>
                      <a:schemeClr val="accent2"/>
                    </a:solidFill>
                  </a:rPr>
                  <a:t>E</a:t>
                </a:r>
                <a:r>
                  <a:rPr kumimoji="1" lang="en-US" altLang="zh-CN" sz="2000" b="1" baseline="-25000">
                    <a:solidFill>
                      <a:schemeClr val="accent2"/>
                    </a:solidFill>
                  </a:rPr>
                  <a:t>1</a:t>
                </a:r>
              </a:p>
            </p:txBody>
          </p:sp>
          <p:sp>
            <p:nvSpPr>
              <p:cNvPr id="7188" name="Text Box 31"/>
              <p:cNvSpPr txBox="1">
                <a:spLocks noChangeArrowheads="1"/>
              </p:cNvSpPr>
              <p:nvPr/>
            </p:nvSpPr>
            <p:spPr bwMode="auto">
              <a:xfrm>
                <a:off x="5006" y="2786"/>
                <a:ext cx="527"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n</a:t>
                </a:r>
                <a:r>
                  <a:rPr kumimoji="1" lang="en-US" altLang="zh-CN" sz="2000" b="1">
                    <a:solidFill>
                      <a:schemeClr val="accent2"/>
                    </a:solidFill>
                  </a:rPr>
                  <a:t>=2</a:t>
                </a:r>
              </a:p>
            </p:txBody>
          </p:sp>
        </p:grpSp>
        <p:grpSp>
          <p:nvGrpSpPr>
            <p:cNvPr id="7180" name="Group 32"/>
            <p:cNvGrpSpPr>
              <a:grpSpLocks/>
            </p:cNvGrpSpPr>
            <p:nvPr/>
          </p:nvGrpSpPr>
          <p:grpSpPr bwMode="auto">
            <a:xfrm>
              <a:off x="4238" y="1266"/>
              <a:ext cx="2551" cy="405"/>
              <a:chOff x="2982" y="1915"/>
              <a:chExt cx="2551" cy="405"/>
            </a:xfrm>
          </p:grpSpPr>
          <p:sp>
            <p:nvSpPr>
              <p:cNvPr id="7181" name="Line 33"/>
              <p:cNvSpPr>
                <a:spLocks noChangeShapeType="1"/>
              </p:cNvSpPr>
              <p:nvPr/>
            </p:nvSpPr>
            <p:spPr bwMode="auto">
              <a:xfrm flipV="1">
                <a:off x="3401" y="2093"/>
                <a:ext cx="1591"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82" name="Freeform 34"/>
              <p:cNvSpPr>
                <a:spLocks/>
              </p:cNvSpPr>
              <p:nvPr/>
            </p:nvSpPr>
            <p:spPr bwMode="auto">
              <a:xfrm>
                <a:off x="3409" y="1915"/>
                <a:ext cx="1583" cy="351"/>
              </a:xfrm>
              <a:custGeom>
                <a:avLst/>
                <a:gdLst>
                  <a:gd name="T0" fmla="*/ 0 w 1196"/>
                  <a:gd name="T1" fmla="*/ 385 h 303"/>
                  <a:gd name="T2" fmla="*/ 1126 w 1196"/>
                  <a:gd name="T3" fmla="*/ 1 h 303"/>
                  <a:gd name="T4" fmla="*/ 2208 w 1196"/>
                  <a:gd name="T5" fmla="*/ 380 h 303"/>
                  <a:gd name="T6" fmla="*/ 3384 w 1196"/>
                  <a:gd name="T7" fmla="*/ 732 h 303"/>
                  <a:gd name="T8" fmla="*/ 4417 w 1196"/>
                  <a:gd name="T9" fmla="*/ 380 h 303"/>
                  <a:gd name="T10" fmla="*/ 5398 w 1196"/>
                  <a:gd name="T11" fmla="*/ 27 h 303"/>
                  <a:gd name="T12" fmla="*/ 6430 w 1196"/>
                  <a:gd name="T13" fmla="*/ 380 h 303"/>
                  <a:gd name="T14" fmla="*/ 0 60000 65536"/>
                  <a:gd name="T15" fmla="*/ 0 60000 65536"/>
                  <a:gd name="T16" fmla="*/ 0 60000 65536"/>
                  <a:gd name="T17" fmla="*/ 0 60000 65536"/>
                  <a:gd name="T18" fmla="*/ 0 60000 65536"/>
                  <a:gd name="T19" fmla="*/ 0 60000 65536"/>
                  <a:gd name="T20" fmla="*/ 0 60000 65536"/>
                  <a:gd name="T21" fmla="*/ 0 w 1196"/>
                  <a:gd name="T22" fmla="*/ 0 h 303"/>
                  <a:gd name="T23" fmla="*/ 1196 w 1196"/>
                  <a:gd name="T24" fmla="*/ 303 h 30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96" h="303">
                    <a:moveTo>
                      <a:pt x="0" y="160"/>
                    </a:moveTo>
                    <a:cubicBezTo>
                      <a:pt x="35" y="134"/>
                      <a:pt x="141" y="2"/>
                      <a:pt x="209" y="1"/>
                    </a:cubicBezTo>
                    <a:cubicBezTo>
                      <a:pt x="277" y="0"/>
                      <a:pt x="340" y="107"/>
                      <a:pt x="410" y="157"/>
                    </a:cubicBezTo>
                    <a:cubicBezTo>
                      <a:pt x="480" y="207"/>
                      <a:pt x="561" y="303"/>
                      <a:pt x="629" y="303"/>
                    </a:cubicBezTo>
                    <a:cubicBezTo>
                      <a:pt x="697" y="303"/>
                      <a:pt x="759" y="206"/>
                      <a:pt x="821" y="157"/>
                    </a:cubicBezTo>
                    <a:cubicBezTo>
                      <a:pt x="883" y="108"/>
                      <a:pt x="942" y="11"/>
                      <a:pt x="1004" y="11"/>
                    </a:cubicBezTo>
                    <a:cubicBezTo>
                      <a:pt x="1066" y="11"/>
                      <a:pt x="1156" y="127"/>
                      <a:pt x="1196" y="157"/>
                    </a:cubicBezTo>
                  </a:path>
                </a:pathLst>
              </a:cu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183" name="Text Box 35"/>
              <p:cNvSpPr txBox="1">
                <a:spLocks noChangeArrowheads="1"/>
              </p:cNvSpPr>
              <p:nvPr/>
            </p:nvSpPr>
            <p:spPr bwMode="auto">
              <a:xfrm>
                <a:off x="2982" y="1985"/>
                <a:ext cx="497"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a:solidFill>
                      <a:schemeClr val="accent2"/>
                    </a:solidFill>
                  </a:rPr>
                  <a:t>9</a:t>
                </a:r>
                <a:r>
                  <a:rPr kumimoji="1" lang="en-US" altLang="zh-CN" sz="2000" b="1" i="1">
                    <a:solidFill>
                      <a:schemeClr val="accent2"/>
                    </a:solidFill>
                  </a:rPr>
                  <a:t>E</a:t>
                </a:r>
                <a:r>
                  <a:rPr kumimoji="1" lang="en-US" altLang="zh-CN" sz="2000" b="1" baseline="-25000">
                    <a:solidFill>
                      <a:schemeClr val="accent2"/>
                    </a:solidFill>
                  </a:rPr>
                  <a:t>1</a:t>
                </a:r>
                <a:endParaRPr kumimoji="1" lang="en-US" altLang="zh-CN" sz="2000" b="1">
                  <a:solidFill>
                    <a:schemeClr val="accent2"/>
                  </a:solidFill>
                </a:endParaRPr>
              </a:p>
            </p:txBody>
          </p:sp>
          <p:sp>
            <p:nvSpPr>
              <p:cNvPr id="7184" name="Text Box 36"/>
              <p:cNvSpPr txBox="1">
                <a:spLocks noChangeArrowheads="1"/>
              </p:cNvSpPr>
              <p:nvPr/>
            </p:nvSpPr>
            <p:spPr bwMode="auto">
              <a:xfrm>
                <a:off x="5007" y="1967"/>
                <a:ext cx="526"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000" b="1" i="1">
                    <a:solidFill>
                      <a:schemeClr val="accent2"/>
                    </a:solidFill>
                  </a:rPr>
                  <a:t>n</a:t>
                </a:r>
                <a:r>
                  <a:rPr kumimoji="1" lang="en-US" altLang="zh-CN" sz="2000" b="1">
                    <a:solidFill>
                      <a:schemeClr val="accent2"/>
                    </a:solidFill>
                  </a:rPr>
                  <a:t>=3</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56034"/>
                                        </p:tgtEl>
                                        <p:attrNameLst>
                                          <p:attrName>style.visibility</p:attrName>
                                        </p:attrNameLst>
                                      </p:cBhvr>
                                      <p:to>
                                        <p:strVal val="visible"/>
                                      </p:to>
                                    </p:set>
                                    <p:animEffect transition="in" filter="blinds(horizontal)">
                                      <p:cBhvr>
                                        <p:cTn id="7" dur="500"/>
                                        <p:tgtEl>
                                          <p:spTgt spid="556034"/>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591872"/>
                                        </p:tgtEl>
                                        <p:attrNameLst>
                                          <p:attrName>style.visibility</p:attrName>
                                        </p:attrNameLst>
                                      </p:cBhvr>
                                      <p:to>
                                        <p:strVal val="visible"/>
                                      </p:to>
                                    </p:set>
                                    <p:animEffect transition="in" filter="blinds(horizontal)">
                                      <p:cBhvr>
                                        <p:cTn id="15" dur="500"/>
                                        <p:tgtEl>
                                          <p:spTgt spid="59187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56036"/>
                                        </p:tgtEl>
                                        <p:attrNameLst>
                                          <p:attrName>style.visibility</p:attrName>
                                        </p:attrNameLst>
                                      </p:cBhvr>
                                      <p:to>
                                        <p:strVal val="visible"/>
                                      </p:to>
                                    </p:set>
                                    <p:animEffect transition="in" filter="blinds(horizontal)">
                                      <p:cBhvr>
                                        <p:cTn id="20" dur="500"/>
                                        <p:tgtEl>
                                          <p:spTgt spid="556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autoUpdateAnimBg="0"/>
      <p:bldP spid="556036" grpId="0" autoUpdateAnimBg="0"/>
    </p:bld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1377</TotalTime>
  <Words>2440</Words>
  <Application>Microsoft Office PowerPoint</Application>
  <PresentationFormat>全屏显示(4:3)</PresentationFormat>
  <Paragraphs>324</Paragraphs>
  <Slides>38</Slides>
  <Notes>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38</vt:i4>
      </vt:variant>
    </vt:vector>
  </HeadingPairs>
  <TitlesOfParts>
    <vt:vector size="51" baseType="lpstr">
      <vt:lpstr>等线</vt:lpstr>
      <vt:lpstr>仿宋_GB2312</vt:lpstr>
      <vt:lpstr>楷体_GB2312</vt:lpstr>
      <vt:lpstr>宋体</vt:lpstr>
      <vt:lpstr>微软雅黑</vt:lpstr>
      <vt:lpstr>Arial</vt:lpstr>
      <vt:lpstr>Cambria Math</vt:lpstr>
      <vt:lpstr>Symbol</vt:lpstr>
      <vt:lpstr>Times New Roman</vt:lpstr>
      <vt:lpstr>Default Design</vt:lpstr>
      <vt:lpstr>Equation</vt:lpstr>
      <vt:lpstr>公式</vt:lpstr>
      <vt:lpstr>文档</vt:lpstr>
      <vt:lpstr>第三章  薛定谔方程及其应用</vt:lpstr>
      <vt:lpstr>§3.2 一维势场中的粒子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107</cp:revision>
  <dcterms:created xsi:type="dcterms:W3CDTF">2024-09-10T06:08:35Z</dcterms:created>
  <dcterms:modified xsi:type="dcterms:W3CDTF">2024-12-18T13:35:35Z</dcterms:modified>
</cp:coreProperties>
</file>