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690" r:id="rId2"/>
    <p:sldId id="653" r:id="rId3"/>
    <p:sldId id="684" r:id="rId4"/>
    <p:sldId id="685" r:id="rId5"/>
    <p:sldId id="679" r:id="rId6"/>
    <p:sldId id="656" r:id="rId7"/>
    <p:sldId id="655" r:id="rId8"/>
    <p:sldId id="657" r:id="rId9"/>
    <p:sldId id="658" r:id="rId10"/>
    <p:sldId id="680" r:id="rId11"/>
    <p:sldId id="660" r:id="rId12"/>
    <p:sldId id="661" r:id="rId13"/>
    <p:sldId id="681" r:id="rId14"/>
    <p:sldId id="682" r:id="rId15"/>
    <p:sldId id="662" r:id="rId16"/>
    <p:sldId id="683" r:id="rId17"/>
    <p:sldId id="666" r:id="rId18"/>
    <p:sldId id="671" r:id="rId19"/>
    <p:sldId id="672" r:id="rId20"/>
    <p:sldId id="673" r:id="rId21"/>
    <p:sldId id="674" r:id="rId22"/>
    <p:sldId id="675" r:id="rId23"/>
    <p:sldId id="687" r:id="rId24"/>
    <p:sldId id="677" r:id="rId25"/>
    <p:sldId id="689" r:id="rId26"/>
    <p:sldId id="691" r:id="rId27"/>
    <p:sldId id="692" r:id="rId28"/>
    <p:sldId id="693" r:id="rId29"/>
    <p:sldId id="694" r:id="rId30"/>
    <p:sldId id="695" r:id="rId31"/>
    <p:sldId id="696" r:id="rId32"/>
    <p:sldId id="697" r:id="rId33"/>
    <p:sldId id="698" r:id="rId34"/>
    <p:sldId id="699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10" r:id="rId46"/>
    <p:sldId id="711" r:id="rId47"/>
    <p:sldId id="712" r:id="rId48"/>
    <p:sldId id="713" r:id="rId49"/>
    <p:sldId id="714" r:id="rId50"/>
    <p:sldId id="715" r:id="rId51"/>
    <p:sldId id="716" r:id="rId52"/>
    <p:sldId id="717" r:id="rId53"/>
    <p:sldId id="718" r:id="rId54"/>
    <p:sldId id="719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784A4C-E76E-4463-91A2-95CACC15253B}" type="slidenum">
              <a:rPr lang="en-US" altLang="zh-CN" sz="1200"/>
              <a:pPr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911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0B2C3B-80CE-41F3-9E12-BCDD2D6152E5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636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69F43-91CD-4046-8A60-068B014D263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6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0.png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7" Type="http://schemas.openxmlformats.org/officeDocument/2006/relationships/image" Target="../media/image63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66.emf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6.wmf"/><Relationship Id="rId7" Type="http://schemas.openxmlformats.org/officeDocument/2006/relationships/image" Target="../media/image78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93.pn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3.bin"/><Relationship Id="rId3" Type="http://schemas.openxmlformats.org/officeDocument/2006/relationships/image" Target="../media/image88.emf"/><Relationship Id="rId21" Type="http://schemas.openxmlformats.org/officeDocument/2006/relationships/image" Target="../media/image97.e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95.emf"/><Relationship Id="rId2" Type="http://schemas.openxmlformats.org/officeDocument/2006/relationships/oleObject" Target="../embeddings/oleObject85.bin"/><Relationship Id="rId16" Type="http://schemas.openxmlformats.org/officeDocument/2006/relationships/oleObject" Target="../embeddings/oleObject92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10" Type="http://schemas.openxmlformats.org/officeDocument/2006/relationships/oleObject" Target="../embeddings/oleObject89.bin"/><Relationship Id="rId19" Type="http://schemas.openxmlformats.org/officeDocument/2006/relationships/image" Target="../media/image96.e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91.bin"/><Relationship Id="rId22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4.emf"/><Relationship Id="rId3" Type="http://schemas.openxmlformats.org/officeDocument/2006/relationships/image" Target="../media/image99.w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6.emf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7" Type="http://schemas.openxmlformats.org/officeDocument/2006/relationships/oleObject" Target="../embeddings/oleObject109.bin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2.png"/><Relationship Id="rId9" Type="http://schemas.openxmlformats.org/officeDocument/2006/relationships/image" Target="../media/image1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9.png"/><Relationship Id="rId4" Type="http://schemas.openxmlformats.org/officeDocument/2006/relationships/image" Target="../media/image114.wmf"/><Relationship Id="rId9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6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25.w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30.emf"/><Relationship Id="rId21" Type="http://schemas.openxmlformats.org/officeDocument/2006/relationships/image" Target="../media/image139.emf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7.e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8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44.wmf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wmf"/><Relationship Id="rId11" Type="http://schemas.openxmlformats.org/officeDocument/2006/relationships/image" Target="../media/image143.wmf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5.bin"/><Relationship Id="rId4" Type="http://schemas.openxmlformats.org/officeDocument/2006/relationships/image" Target="../media/image27.png"/><Relationship Id="rId9" Type="http://schemas.openxmlformats.org/officeDocument/2006/relationships/image" Target="../media/image14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48.wmf"/><Relationship Id="rId3" Type="http://schemas.openxmlformats.org/officeDocument/2006/relationships/image" Target="../media/image145.emf"/><Relationship Id="rId21" Type="http://schemas.openxmlformats.org/officeDocument/2006/relationships/image" Target="../media/image37.png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50.w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3.wmf"/><Relationship Id="rId5" Type="http://schemas.openxmlformats.org/officeDocument/2006/relationships/image" Target="../media/image146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36.png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1.bin"/><Relationship Id="rId2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51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4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7" Type="http://schemas.openxmlformats.org/officeDocument/2006/relationships/image" Target="../media/image155.e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54.e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7.emf"/><Relationship Id="rId4" Type="http://schemas.openxmlformats.org/officeDocument/2006/relationships/oleObject" Target="../embeddings/oleObject1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58.emf"/><Relationship Id="rId7" Type="http://schemas.openxmlformats.org/officeDocument/2006/relationships/image" Target="../media/image160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7" Type="http://schemas.openxmlformats.org/officeDocument/2006/relationships/image" Target="../media/image165.e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64.emf"/><Relationship Id="rId4" Type="http://schemas.openxmlformats.org/officeDocument/2006/relationships/oleObject" Target="../embeddings/oleObject15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166.wmf"/><Relationship Id="rId7" Type="http://schemas.openxmlformats.org/officeDocument/2006/relationships/image" Target="../media/image61.png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7.emf"/><Relationship Id="rId10" Type="http://schemas.openxmlformats.org/officeDocument/2006/relationships/image" Target="../media/image62.png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6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18" Type="http://schemas.openxmlformats.org/officeDocument/2006/relationships/image" Target="../media/image14.wmf"/><Relationship Id="rId3" Type="http://schemas.openxmlformats.org/officeDocument/2006/relationships/image" Target="../media/image7.emf"/><Relationship Id="rId7" Type="http://schemas.openxmlformats.org/officeDocument/2006/relationships/image" Target="../media/image13.png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170.wmf"/><Relationship Id="rId12" Type="http://schemas.openxmlformats.org/officeDocument/2006/relationships/image" Target="../media/image17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2.bin"/><Relationship Id="rId11" Type="http://schemas.openxmlformats.org/officeDocument/2006/relationships/oleObject" Target="../embeddings/oleObject163.bin"/><Relationship Id="rId5" Type="http://schemas.openxmlformats.org/officeDocument/2006/relationships/image" Target="../media/image169.emf"/><Relationship Id="rId10" Type="http://schemas.openxmlformats.org/officeDocument/2006/relationships/image" Target="../media/image69.png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73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75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83.emf"/><Relationship Id="rId18" Type="http://schemas.openxmlformats.org/officeDocument/2006/relationships/oleObject" Target="../embeddings/oleObject176.bin"/><Relationship Id="rId3" Type="http://schemas.openxmlformats.org/officeDocument/2006/relationships/image" Target="../media/image178.emf"/><Relationship Id="rId7" Type="http://schemas.openxmlformats.org/officeDocument/2006/relationships/image" Target="../media/image180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85.emf"/><Relationship Id="rId2" Type="http://schemas.openxmlformats.org/officeDocument/2006/relationships/oleObject" Target="../embeddings/oleObject168.bin"/><Relationship Id="rId16" Type="http://schemas.openxmlformats.org/officeDocument/2006/relationships/oleObject" Target="../embeddings/oleObject1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82.emf"/><Relationship Id="rId5" Type="http://schemas.openxmlformats.org/officeDocument/2006/relationships/image" Target="../media/image179.emf"/><Relationship Id="rId15" Type="http://schemas.openxmlformats.org/officeDocument/2006/relationships/image" Target="../media/image184.e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86.e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81.emf"/><Relationship Id="rId14" Type="http://schemas.openxmlformats.org/officeDocument/2006/relationships/oleObject" Target="../embeddings/oleObject17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7" Type="http://schemas.openxmlformats.org/officeDocument/2006/relationships/image" Target="../media/image189.emf"/><Relationship Id="rId2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7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95.emf"/><Relationship Id="rId3" Type="http://schemas.openxmlformats.org/officeDocument/2006/relationships/image" Target="../media/image190.emf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185.bin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94.emf"/><Relationship Id="rId5" Type="http://schemas.openxmlformats.org/officeDocument/2006/relationships/image" Target="../media/image191.e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9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96.emf"/><Relationship Id="rId7" Type="http://schemas.openxmlformats.org/officeDocument/2006/relationships/image" Target="../media/image198.emf"/><Relationship Id="rId2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97.e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99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205.emf"/><Relationship Id="rId18" Type="http://schemas.openxmlformats.org/officeDocument/2006/relationships/image" Target="../media/image108.png"/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07.png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204.emf"/><Relationship Id="rId5" Type="http://schemas.openxmlformats.org/officeDocument/2006/relationships/image" Target="../media/image201.wmf"/><Relationship Id="rId15" Type="http://schemas.openxmlformats.org/officeDocument/2006/relationships/image" Target="../media/image206.e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203.wmf"/><Relationship Id="rId14" Type="http://schemas.openxmlformats.org/officeDocument/2006/relationships/oleObject" Target="../embeddings/oleObject19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3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7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7" Type="http://schemas.openxmlformats.org/officeDocument/2006/relationships/image" Target="../media/image209.emf"/><Relationship Id="rId2" Type="http://schemas.openxmlformats.org/officeDocument/2006/relationships/oleObject" Target="../embeddings/oleObject1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208.emf"/><Relationship Id="rId4" Type="http://schemas.openxmlformats.org/officeDocument/2006/relationships/oleObject" Target="../embeddings/oleObject198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212.emf"/><Relationship Id="rId2" Type="http://schemas.openxmlformats.org/officeDocument/2006/relationships/oleObject" Target="../embeddings/oleObject2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5" Type="http://schemas.openxmlformats.org/officeDocument/2006/relationships/image" Target="../media/image211.emf"/><Relationship Id="rId4" Type="http://schemas.openxmlformats.org/officeDocument/2006/relationships/oleObject" Target="../embeddings/oleObject20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216.emf"/><Relationship Id="rId3" Type="http://schemas.openxmlformats.org/officeDocument/2006/relationships/image" Target="../media/image1210.png"/><Relationship Id="rId7" Type="http://schemas.openxmlformats.org/officeDocument/2006/relationships/image" Target="NULL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218.emf"/><Relationship Id="rId16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0.bin"/><Relationship Id="rId11" Type="http://schemas.openxmlformats.org/officeDocument/2006/relationships/image" Target="../media/image215.emf"/><Relationship Id="rId5" Type="http://schemas.openxmlformats.org/officeDocument/2006/relationships/image" Target="../media/image213.emf"/><Relationship Id="rId15" Type="http://schemas.openxmlformats.org/officeDocument/2006/relationships/image" Target="../media/image217.e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14.emf"/><Relationship Id="rId14" Type="http://schemas.openxmlformats.org/officeDocument/2006/relationships/oleObject" Target="../embeddings/oleObject20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3" Type="http://schemas.openxmlformats.org/officeDocument/2006/relationships/image" Target="../media/image219.emf"/><Relationship Id="rId7" Type="http://schemas.openxmlformats.org/officeDocument/2006/relationships/image" Target="../media/image1240.png"/><Relationship Id="rId2" Type="http://schemas.openxmlformats.org/officeDocument/2006/relationships/oleObject" Target="../embeddings/oleObject20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emf"/><Relationship Id="rId4" Type="http://schemas.openxmlformats.org/officeDocument/2006/relationships/oleObject" Target="../embeddings/oleObject210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1.png"/><Relationship Id="rId3" Type="http://schemas.openxmlformats.org/officeDocument/2006/relationships/image" Target="../media/image22.emf"/><Relationship Id="rId7" Type="http://schemas.openxmlformats.org/officeDocument/2006/relationships/image" Target="../media/image24.wmf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9.w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6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4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7.png"/><Relationship Id="rId2" Type="http://schemas.openxmlformats.org/officeDocument/2006/relationships/oleObject" Target="../embeddings/oleObject44.bin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5.png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1969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331640" y="1772816"/>
            <a:ext cx="6842720" cy="22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薛定谔方程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一维势场中的粒子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原子中的电子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80685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4000" b="1" kern="120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第三章  薛定谔方程及其应用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46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4744" t="2669" r="7712"/>
          <a:stretch/>
        </p:blipFill>
        <p:spPr>
          <a:xfrm>
            <a:off x="-1970" y="908720"/>
            <a:ext cx="9125361" cy="5724974"/>
          </a:xfrm>
          <a:prstGeom prst="rect">
            <a:avLst/>
          </a:prstGeom>
        </p:spPr>
      </p:pic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2700338" y="115888"/>
          <a:ext cx="3405187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266400" progId="Equation.DSMT4">
                  <p:embed/>
                </p:oleObj>
              </mc:Choice>
              <mc:Fallback>
                <p:oleObj name="Equation" r:id="rId3" imgW="1371600" imgH="266400" progId="Equation.DSMT4">
                  <p:embed/>
                  <p:pic>
                    <p:nvPicPr>
                      <p:cNvPr id="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5888"/>
                        <a:ext cx="3405187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179512" y="196850"/>
            <a:ext cx="883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C00000"/>
                </a:solidFill>
              </a:rPr>
              <a:t>§ 3.3.2</a:t>
            </a:r>
            <a:r>
              <a:rPr kumimoji="1" lang="en-US" altLang="zh-CN" sz="3200" b="1">
                <a:solidFill>
                  <a:srgbClr val="C00000"/>
                </a:solidFill>
              </a:rPr>
              <a:t>   </a:t>
            </a:r>
            <a:r>
              <a:rPr kumimoji="1" lang="en-US" altLang="zh-CN" sz="3600" b="1">
                <a:solidFill>
                  <a:srgbClr val="C00000"/>
                </a:solidFill>
              </a:rPr>
              <a:t> </a:t>
            </a:r>
            <a:r>
              <a:rPr kumimoji="1" lang="zh-CN" altLang="en-US" sz="3600" b="1">
                <a:solidFill>
                  <a:srgbClr val="C00000"/>
                </a:solidFill>
              </a:rPr>
              <a:t>氢原子</a:t>
            </a:r>
            <a:endParaRPr kumimoji="1" lang="en-US" altLang="zh-CN" sz="3200" b="1">
              <a:solidFill>
                <a:srgbClr val="C00000"/>
              </a:solidFill>
            </a:endParaRPr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5495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</a:rPr>
              <a:t>一、氢原子的薛定谔方程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7525" y="1866900"/>
            <a:ext cx="8321675" cy="2171700"/>
            <a:chOff x="326" y="1176"/>
            <a:chExt cx="5242" cy="1368"/>
          </a:xfrm>
        </p:grpSpPr>
        <p:sp>
          <p:nvSpPr>
            <p:cNvPr id="8206" name="Text Box 6"/>
            <p:cNvSpPr txBox="1">
              <a:spLocks noChangeArrowheads="1"/>
            </p:cNvSpPr>
            <p:nvPr/>
          </p:nvSpPr>
          <p:spPr bwMode="auto">
            <a:xfrm>
              <a:off x="326" y="1176"/>
              <a:ext cx="5242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</a:rPr>
                <a:t>薛定谔方程提出后，首先被用于求解氢原子，取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</a:rPr>
                <a:t>得了巨大成功。</a:t>
              </a:r>
              <a:r>
                <a:rPr kumimoji="1" lang="zh-CN" altLang="en-US" sz="2800" b="1">
                  <a:solidFill>
                    <a:srgbClr val="009900"/>
                  </a:solidFill>
                </a:rPr>
                <a:t>在氢原子中，电子在原子核的库仑场中运动，势能函数为：</a:t>
              </a:r>
            </a:p>
          </p:txBody>
        </p:sp>
        <p:graphicFrame>
          <p:nvGraphicFramePr>
            <p:cNvPr id="8196" name="Object 7"/>
            <p:cNvGraphicFramePr>
              <a:graphicFrameLocks noChangeAspect="1"/>
            </p:cNvGraphicFramePr>
            <p:nvPr/>
          </p:nvGraphicFramePr>
          <p:xfrm>
            <a:off x="2880" y="1896"/>
            <a:ext cx="1464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14656" imgH="1019269" progId="Equation.DSMT4">
                    <p:embed/>
                  </p:oleObj>
                </mc:Choice>
                <mc:Fallback>
                  <p:oleObj name="Equation" r:id="rId2" imgW="2314656" imgH="1019269" progId="Equation.DSMT4">
                    <p:embed/>
                    <p:pic>
                      <p:nvPicPr>
                        <p:cNvPr id="819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96"/>
                          <a:ext cx="1464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9100" y="4233863"/>
            <a:ext cx="7604125" cy="2474912"/>
            <a:chOff x="405" y="2577"/>
            <a:chExt cx="4790" cy="1559"/>
          </a:xfrm>
        </p:grpSpPr>
        <p:graphicFrame>
          <p:nvGraphicFramePr>
            <p:cNvPr id="8194" name="Object 9"/>
            <p:cNvGraphicFramePr>
              <a:graphicFrameLocks noChangeAspect="1"/>
            </p:cNvGraphicFramePr>
            <p:nvPr/>
          </p:nvGraphicFramePr>
          <p:xfrm>
            <a:off x="1517" y="2970"/>
            <a:ext cx="2683" cy="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01720" imgH="457200" progId="Equation.DSMT4">
                    <p:embed/>
                  </p:oleObj>
                </mc:Choice>
                <mc:Fallback>
                  <p:oleObj name="Equation" r:id="rId4" imgW="1701720" imgH="457200" progId="Equation.DSMT4">
                    <p:embed/>
                    <p:pic>
                      <p:nvPicPr>
                        <p:cNvPr id="819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970"/>
                          <a:ext cx="2683" cy="727"/>
                        </a:xfrm>
                        <a:prstGeom prst="rect">
                          <a:avLst/>
                        </a:prstGeom>
                        <a:solidFill>
                          <a:srgbClr val="FFE3E3"/>
                        </a:solidFill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10"/>
            <p:cNvSpPr txBox="1">
              <a:spLocks noChangeArrowheads="1"/>
            </p:cNvSpPr>
            <p:nvPr/>
          </p:nvSpPr>
          <p:spPr bwMode="auto">
            <a:xfrm>
              <a:off x="405" y="2577"/>
              <a:ext cx="4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U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(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r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不随时间变化，属定态问题，薛定谔方程为</a:t>
              </a:r>
            </a:p>
          </p:txBody>
        </p:sp>
        <p:grpSp>
          <p:nvGrpSpPr>
            <p:cNvPr id="8204" name="Group 11"/>
            <p:cNvGrpSpPr>
              <a:grpSpLocks/>
            </p:cNvGrpSpPr>
            <p:nvPr/>
          </p:nvGrpSpPr>
          <p:grpSpPr bwMode="auto">
            <a:xfrm>
              <a:off x="480" y="3768"/>
              <a:ext cx="4532" cy="368"/>
              <a:chOff x="470" y="3633"/>
              <a:chExt cx="4532" cy="368"/>
            </a:xfrm>
          </p:grpSpPr>
          <p:sp>
            <p:nvSpPr>
              <p:cNvPr id="8205" name="Text Box 12"/>
              <p:cNvSpPr txBox="1">
                <a:spLocks noChangeArrowheads="1"/>
              </p:cNvSpPr>
              <p:nvPr/>
            </p:nvSpPr>
            <p:spPr bwMode="auto">
              <a:xfrm>
                <a:off x="470" y="3633"/>
                <a:ext cx="453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U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是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r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的函数，用球坐标              代替</a:t>
                </a:r>
                <a:r>
                  <a:rPr kumimoji="1" lang="en-US" altLang="zh-CN" sz="3200" b="1">
                    <a:solidFill>
                      <a:schemeClr val="accent2"/>
                    </a:solidFill>
                  </a:rPr>
                  <a:t>(</a:t>
                </a:r>
                <a:r>
                  <a:rPr kumimoji="1" lang="en-US" altLang="zh-CN" sz="3200" b="1" i="1">
                    <a:solidFill>
                      <a:schemeClr val="accent2"/>
                    </a:solidFill>
                  </a:rPr>
                  <a:t>x</a:t>
                </a:r>
                <a:r>
                  <a:rPr kumimoji="1" lang="en-US" altLang="zh-CN" sz="3200" b="1">
                    <a:solidFill>
                      <a:schemeClr val="accent2"/>
                    </a:solidFill>
                  </a:rPr>
                  <a:t>,</a:t>
                </a:r>
                <a:r>
                  <a:rPr kumimoji="1" lang="en-US" altLang="zh-CN" sz="3200" b="1" i="1">
                    <a:solidFill>
                      <a:schemeClr val="accent2"/>
                    </a:solidFill>
                  </a:rPr>
                  <a:t>y</a:t>
                </a:r>
                <a:r>
                  <a:rPr kumimoji="1" lang="en-US" altLang="zh-CN" sz="3200" b="1">
                    <a:solidFill>
                      <a:schemeClr val="accent2"/>
                    </a:solidFill>
                  </a:rPr>
                  <a:t>,</a:t>
                </a:r>
                <a:r>
                  <a:rPr kumimoji="1" lang="en-US" altLang="zh-CN" sz="3200" b="1" i="1">
                    <a:solidFill>
                      <a:schemeClr val="accent2"/>
                    </a:solidFill>
                  </a:rPr>
                  <a:t>z</a:t>
                </a:r>
                <a:r>
                  <a:rPr kumimoji="1" lang="en-US" altLang="zh-CN" sz="3200" b="1">
                    <a:solidFill>
                      <a:schemeClr val="accent2"/>
                    </a:solidFill>
                  </a:rPr>
                  <a:t>)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。</a:t>
                </a:r>
              </a:p>
            </p:txBody>
          </p:sp>
          <p:graphicFrame>
            <p:nvGraphicFramePr>
              <p:cNvPr id="8195" name="Object 13"/>
              <p:cNvGraphicFramePr>
                <a:graphicFrameLocks noChangeAspect="1"/>
              </p:cNvGraphicFramePr>
              <p:nvPr/>
            </p:nvGraphicFramePr>
            <p:xfrm>
              <a:off x="2832" y="3705"/>
              <a:ext cx="76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00152" imgH="400042" progId="Equation.3">
                      <p:embed/>
                    </p:oleObj>
                  </mc:Choice>
                  <mc:Fallback>
                    <p:oleObj name="Equation" r:id="rId6" imgW="1200152" imgH="400042" progId="Equation.3">
                      <p:embed/>
                      <p:pic>
                        <p:nvPicPr>
                          <p:cNvPr id="819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705"/>
                            <a:ext cx="76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animBg="1"/>
      <p:bldP spid="590851" grpId="0" autoUpdateAnimBg="0"/>
      <p:bldP spid="5908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1874" name="Object 2"/>
          <p:cNvGraphicFramePr>
            <a:graphicFrameLocks noChangeAspect="1"/>
          </p:cNvGraphicFramePr>
          <p:nvPr/>
        </p:nvGraphicFramePr>
        <p:xfrm>
          <a:off x="2857500" y="971550"/>
          <a:ext cx="2413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4" imgH="400042" progId="Equation.3">
                  <p:embed/>
                </p:oleObj>
              </mc:Choice>
              <mc:Fallback>
                <p:oleObj name="Equation" r:id="rId2" imgW="2400304" imgH="400042" progId="Equation.3">
                  <p:embed/>
                  <p:pic>
                    <p:nvPicPr>
                      <p:cNvPr id="591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971550"/>
                        <a:ext cx="2413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5" name="Object 3"/>
          <p:cNvGraphicFramePr>
            <a:graphicFrameLocks noChangeAspect="1"/>
          </p:cNvGraphicFramePr>
          <p:nvPr/>
        </p:nvGraphicFramePr>
        <p:xfrm>
          <a:off x="2857500" y="1428750"/>
          <a:ext cx="2374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2208" imgH="400042" progId="Equation.3">
                  <p:embed/>
                </p:oleObj>
              </mc:Choice>
              <mc:Fallback>
                <p:oleObj name="Equation" r:id="rId4" imgW="2362208" imgH="400042" progId="Equation.3">
                  <p:embed/>
                  <p:pic>
                    <p:nvPicPr>
                      <p:cNvPr id="591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428750"/>
                        <a:ext cx="2374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2882900" y="1949450"/>
          <a:ext cx="157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97" imgH="342816" progId="Equation.3">
                  <p:embed/>
                </p:oleObj>
              </mc:Choice>
              <mc:Fallback>
                <p:oleObj name="Equation" r:id="rId6" imgW="1562197" imgH="342816" progId="Equation.3">
                  <p:embed/>
                  <p:pic>
                    <p:nvPicPr>
                      <p:cNvPr id="591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1949450"/>
                        <a:ext cx="157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7" name="Text Box 5"/>
          <p:cNvSpPr txBox="1">
            <a:spLocks noChangeArrowheads="1"/>
          </p:cNvSpPr>
          <p:nvPr/>
        </p:nvSpPr>
        <p:spPr bwMode="auto">
          <a:xfrm>
            <a:off x="304800" y="349250"/>
            <a:ext cx="3398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取核所在点为原点：</a:t>
            </a:r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 flipV="1">
            <a:off x="7848600" y="1765300"/>
            <a:ext cx="457200" cy="5334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19800" y="219075"/>
            <a:ext cx="2840038" cy="2219325"/>
            <a:chOff x="3792" y="138"/>
            <a:chExt cx="1789" cy="1398"/>
          </a:xfrm>
        </p:grpSpPr>
        <p:sp>
          <p:nvSpPr>
            <p:cNvPr id="9230" name="Line 12"/>
            <p:cNvSpPr>
              <a:spLocks noChangeShapeType="1"/>
            </p:cNvSpPr>
            <p:nvPr/>
          </p:nvSpPr>
          <p:spPr bwMode="auto">
            <a:xfrm>
              <a:off x="4944" y="614"/>
              <a:ext cx="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4416" y="1104"/>
              <a:ext cx="9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 flipV="1">
              <a:off x="4416" y="336"/>
              <a:ext cx="0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15"/>
            <p:cNvSpPr>
              <a:spLocks noChangeShapeType="1"/>
            </p:cNvSpPr>
            <p:nvPr/>
          </p:nvSpPr>
          <p:spPr bwMode="auto">
            <a:xfrm flipH="1">
              <a:off x="3888" y="1104"/>
              <a:ext cx="528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flipV="1">
              <a:off x="4416" y="624"/>
              <a:ext cx="528" cy="4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>
              <a:off x="4416" y="1114"/>
              <a:ext cx="528" cy="3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Arc 18"/>
            <p:cNvSpPr>
              <a:spLocks/>
            </p:cNvSpPr>
            <p:nvPr/>
          </p:nvSpPr>
          <p:spPr bwMode="auto">
            <a:xfrm>
              <a:off x="4416" y="912"/>
              <a:ext cx="144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7" name="Freeform 19"/>
            <p:cNvSpPr>
              <a:spLocks/>
            </p:cNvSpPr>
            <p:nvPr/>
          </p:nvSpPr>
          <p:spPr bwMode="auto">
            <a:xfrm>
              <a:off x="4296" y="1191"/>
              <a:ext cx="246" cy="39"/>
            </a:xfrm>
            <a:custGeom>
              <a:avLst/>
              <a:gdLst>
                <a:gd name="T0" fmla="*/ 0 w 246"/>
                <a:gd name="T1" fmla="*/ 0 h 39"/>
                <a:gd name="T2" fmla="*/ 66 w 246"/>
                <a:gd name="T3" fmla="*/ 30 h 39"/>
                <a:gd name="T4" fmla="*/ 165 w 246"/>
                <a:gd name="T5" fmla="*/ 36 h 39"/>
                <a:gd name="T6" fmla="*/ 246 w 246"/>
                <a:gd name="T7" fmla="*/ 9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39"/>
                <a:gd name="T14" fmla="*/ 246 w 24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39">
                  <a:moveTo>
                    <a:pt x="0" y="0"/>
                  </a:moveTo>
                  <a:cubicBezTo>
                    <a:pt x="11" y="5"/>
                    <a:pt x="39" y="24"/>
                    <a:pt x="66" y="30"/>
                  </a:cubicBezTo>
                  <a:cubicBezTo>
                    <a:pt x="93" y="36"/>
                    <a:pt x="135" y="39"/>
                    <a:pt x="165" y="36"/>
                  </a:cubicBezTo>
                  <a:cubicBezTo>
                    <a:pt x="195" y="33"/>
                    <a:pt x="229" y="15"/>
                    <a:pt x="246" y="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38" name="Text Box 20"/>
            <p:cNvSpPr txBox="1">
              <a:spLocks noChangeArrowheads="1"/>
            </p:cNvSpPr>
            <p:nvPr/>
          </p:nvSpPr>
          <p:spPr bwMode="auto">
            <a:xfrm>
              <a:off x="3792" y="11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9239" name="Text Box 21"/>
            <p:cNvSpPr txBox="1">
              <a:spLocks noChangeArrowheads="1"/>
            </p:cNvSpPr>
            <p:nvPr/>
          </p:nvSpPr>
          <p:spPr bwMode="auto">
            <a:xfrm>
              <a:off x="5366" y="85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9240" name="Text Box 22"/>
            <p:cNvSpPr txBox="1">
              <a:spLocks noChangeArrowheads="1"/>
            </p:cNvSpPr>
            <p:nvPr/>
          </p:nvSpPr>
          <p:spPr bwMode="auto">
            <a:xfrm>
              <a:off x="4214" y="138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9241" name="Text Box 23"/>
            <p:cNvSpPr txBox="1">
              <a:spLocks noChangeArrowheads="1"/>
            </p:cNvSpPr>
            <p:nvPr/>
          </p:nvSpPr>
          <p:spPr bwMode="auto">
            <a:xfrm>
              <a:off x="4224" y="8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9242" name="Text Box 24"/>
            <p:cNvSpPr txBox="1">
              <a:spLocks noChangeArrowheads="1"/>
            </p:cNvSpPr>
            <p:nvPr/>
          </p:nvSpPr>
          <p:spPr bwMode="auto">
            <a:xfrm>
              <a:off x="4704" y="681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r</a:t>
              </a:r>
            </a:p>
          </p:txBody>
        </p:sp>
        <p:graphicFrame>
          <p:nvGraphicFramePr>
            <p:cNvPr id="9222" name="Object 25"/>
            <p:cNvGraphicFramePr>
              <a:graphicFrameLocks noChangeAspect="1"/>
            </p:cNvGraphicFramePr>
            <p:nvPr/>
          </p:nvGraphicFramePr>
          <p:xfrm>
            <a:off x="4460" y="672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7758" imgH="323920" progId="Equation.3">
                    <p:embed/>
                  </p:oleObj>
                </mc:Choice>
                <mc:Fallback>
                  <p:oleObj name="Equation" r:id="rId8" imgW="247758" imgH="323920" progId="Equation.3">
                    <p:embed/>
                    <p:pic>
                      <p:nvPicPr>
                        <p:cNvPr id="922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672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26"/>
            <p:cNvGraphicFramePr>
              <a:graphicFrameLocks noChangeAspect="1"/>
            </p:cNvGraphicFramePr>
            <p:nvPr/>
          </p:nvGraphicFramePr>
          <p:xfrm>
            <a:off x="4308" y="1300"/>
            <a:ext cx="17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670" imgH="304755" progId="Equation.3">
                    <p:embed/>
                  </p:oleObj>
                </mc:Choice>
                <mc:Fallback>
                  <p:oleObj name="Equation" r:id="rId10" imgW="266670" imgH="304755" progId="Equation.3">
                    <p:embed/>
                    <p:pic>
                      <p:nvPicPr>
                        <p:cNvPr id="922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1300"/>
                          <a:ext cx="17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Oval 27"/>
            <p:cNvSpPr>
              <a:spLocks noChangeArrowheads="1"/>
            </p:cNvSpPr>
            <p:nvPr/>
          </p:nvSpPr>
          <p:spPr bwMode="auto">
            <a:xfrm>
              <a:off x="4906" y="576"/>
              <a:ext cx="58" cy="88"/>
            </a:xfrm>
            <a:prstGeom prst="ellipse">
              <a:avLst/>
            </a:prstGeom>
            <a:solidFill>
              <a:srgbClr val="CC3300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1900" name="Text Box 28"/>
              <p:cNvSpPr txBox="1">
                <a:spLocks noChangeArrowheads="1"/>
              </p:cNvSpPr>
              <p:nvPr/>
            </p:nvSpPr>
            <p:spPr bwMode="auto">
              <a:xfrm>
                <a:off x="4499992" y="3544106"/>
                <a:ext cx="3925068" cy="5329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在球坐标中，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算符为</a:t>
                </a:r>
              </a:p>
            </p:txBody>
          </p:sp>
        </mc:Choice>
        <mc:Fallback xmlns="">
          <p:sp>
            <p:nvSpPr>
              <p:cNvPr id="591900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9992" y="3544106"/>
                <a:ext cx="3925068" cy="532966"/>
              </a:xfrm>
              <a:prstGeom prst="rect">
                <a:avLst/>
              </a:prstGeom>
              <a:blipFill rotWithShape="0">
                <a:blip r:embed="rId13"/>
                <a:stretch>
                  <a:fillRect l="-3106" t="-13636" r="-2795" b="-261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1901" name="Line 29"/>
          <p:cNvSpPr>
            <a:spLocks noChangeShapeType="1"/>
          </p:cNvSpPr>
          <p:nvPr/>
        </p:nvSpPr>
        <p:spPr bwMode="auto">
          <a:xfrm>
            <a:off x="6372200" y="2348880"/>
            <a:ext cx="1447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21" name="Object 34"/>
          <p:cNvGraphicFramePr>
            <a:graphicFrameLocks noChangeAspect="1"/>
          </p:cNvGraphicFramePr>
          <p:nvPr/>
        </p:nvGraphicFramePr>
        <p:xfrm>
          <a:off x="467544" y="3068960"/>
          <a:ext cx="3672121" cy="99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720" imgH="457200" progId="Equation.DSMT4">
                  <p:embed/>
                </p:oleObj>
              </mc:Choice>
              <mc:Fallback>
                <p:oleObj name="Equation" r:id="rId14" imgW="1701720" imgH="457200" progId="Equation.DSMT4">
                  <p:embed/>
                  <p:pic>
                    <p:nvPicPr>
                      <p:cNvPr id="922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068960"/>
                        <a:ext cx="3672121" cy="99196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595136" y="4509120"/>
          <a:ext cx="8009312" cy="201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54200" imgH="863280" progId="Equation.DSMT4">
                  <p:embed/>
                </p:oleObj>
              </mc:Choice>
              <mc:Fallback>
                <p:oleObj name="Equation" r:id="rId16" imgW="3454200" imgH="863280" progId="Equation.DSMT4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36" y="4509120"/>
                        <a:ext cx="8009312" cy="201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7" grpId="0" autoUpdateAnimBg="0"/>
      <p:bldP spid="591882" grpId="0" animBg="1"/>
      <p:bldP spid="591900" grpId="0"/>
      <p:bldP spid="5919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533400" y="5958607"/>
            <a:ext cx="8610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线性齐次微分方程，微分相加无交叉，</a:t>
            </a:r>
            <a:r>
              <a:rPr kumimoji="1" lang="zh-CN" altLang="en-US" sz="2800" b="1">
                <a:solidFill>
                  <a:srgbClr val="FF0000"/>
                </a:solidFill>
              </a:rPr>
              <a:t>分离变量法</a:t>
            </a:r>
            <a:endParaRPr kumimoji="1"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0242" name="Object 32"/>
          <p:cNvGraphicFramePr>
            <a:graphicFrameLocks noChangeAspect="1"/>
          </p:cNvGraphicFramePr>
          <p:nvPr/>
        </p:nvGraphicFramePr>
        <p:xfrm>
          <a:off x="893763" y="1255713"/>
          <a:ext cx="69865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507960" progId="Equation.DSMT4">
                  <p:embed/>
                </p:oleObj>
              </mc:Choice>
              <mc:Fallback>
                <p:oleObj name="Equation" r:id="rId2" imgW="2908080" imgH="507960" progId="Equation.DSMT4">
                  <p:embed/>
                  <p:pic>
                    <p:nvPicPr>
                      <p:cNvPr id="1024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255713"/>
                        <a:ext cx="69865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28625" y="357188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薛定谔方程</a:t>
            </a:r>
          </a:p>
        </p:txBody>
      </p:sp>
      <p:sp>
        <p:nvSpPr>
          <p:cNvPr id="10246" name="矩形 9"/>
          <p:cNvSpPr>
            <a:spLocks noChangeArrowheads="1"/>
          </p:cNvSpPr>
          <p:nvPr/>
        </p:nvSpPr>
        <p:spPr bwMode="auto">
          <a:xfrm>
            <a:off x="755576" y="1214438"/>
            <a:ext cx="4533892" cy="1285875"/>
          </a:xfrm>
          <a:prstGeom prst="rect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7" name="TextBox 10"/>
          <p:cNvSpPr txBox="1">
            <a:spLocks noChangeArrowheads="1"/>
          </p:cNvSpPr>
          <p:nvPr/>
        </p:nvSpPr>
        <p:spPr bwMode="auto">
          <a:xfrm>
            <a:off x="1143000" y="2571750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动能项，和角动量有关</a:t>
            </a:r>
          </a:p>
        </p:txBody>
      </p:sp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539552" y="3460972"/>
          <a:ext cx="831270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70200" imgH="965160" progId="Equation.DSMT4">
                  <p:embed/>
                </p:oleObj>
              </mc:Choice>
              <mc:Fallback>
                <p:oleObj name="Equation" r:id="rId4" imgW="3670200" imgH="965160" progId="Equation.DSMT4">
                  <p:embed/>
                  <p:pic>
                    <p:nvPicPr>
                      <p:cNvPr id="102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460972"/>
                        <a:ext cx="8312705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246" grpId="0" animBg="1"/>
      <p:bldP spid="102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357188" y="1285875"/>
            <a:ext cx="7715250" cy="714375"/>
            <a:chOff x="642910" y="3627461"/>
            <a:chExt cx="7715304" cy="71438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5105424" y="3632859"/>
            <a:ext cx="3252790" cy="627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304560" progId="Equation.DSMT4">
                    <p:embed/>
                  </p:oleObj>
                </mc:Choice>
                <mc:Fallback>
                  <p:oleObj name="Equation" r:id="rId2" imgW="1409400" imgH="304560" progId="Equation.DSMT4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24" y="3632859"/>
                          <a:ext cx="3252790" cy="627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5"/>
            <p:cNvGraphicFramePr>
              <a:graphicFrameLocks noChangeAspect="1"/>
            </p:cNvGraphicFramePr>
            <p:nvPr/>
          </p:nvGraphicFramePr>
          <p:xfrm>
            <a:off x="3248049" y="3627461"/>
            <a:ext cx="1634166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304560" progId="Equation.DSMT4">
                    <p:embed/>
                  </p:oleObj>
                </mc:Choice>
                <mc:Fallback>
                  <p:oleObj name="Equation" r:id="rId4" imgW="723600" imgH="304560" progId="Equation.DSMT4">
                    <p:embed/>
                    <p:pic>
                      <p:nvPicPr>
                        <p:cNvPr id="1126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049" y="3627461"/>
                          <a:ext cx="1634166" cy="714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TextBox 6"/>
            <p:cNvSpPr txBox="1">
              <a:spLocks noChangeArrowheads="1"/>
            </p:cNvSpPr>
            <p:nvPr/>
          </p:nvSpPr>
          <p:spPr bwMode="auto">
            <a:xfrm>
              <a:off x="642910" y="3691598"/>
              <a:ext cx="28575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根据对易关系：</a:t>
              </a:r>
            </a:p>
          </p:txBody>
        </p:sp>
      </p:grpSp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479809" y="362207"/>
          <a:ext cx="4387082" cy="54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228600" progId="Equation.DSMT4">
                  <p:embed/>
                </p:oleObj>
              </mc:Choice>
              <mc:Fallback>
                <p:oleObj name="Equation" r:id="rId6" imgW="1854000" imgH="228600" progId="Equation.DSMT4">
                  <p:embed/>
                  <p:pic>
                    <p:nvPicPr>
                      <p:cNvPr id="112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09" y="362207"/>
                        <a:ext cx="4387082" cy="54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89834" y="2420887"/>
            <a:ext cx="7825479" cy="641573"/>
            <a:chOff x="389805" y="2421564"/>
            <a:chExt cx="7825533" cy="640815"/>
          </a:xfrm>
        </p:grpSpPr>
        <p:grpSp>
          <p:nvGrpSpPr>
            <p:cNvPr id="11281" name="组合 7"/>
            <p:cNvGrpSpPr>
              <a:grpSpLocks/>
            </p:cNvGrpSpPr>
            <p:nvPr/>
          </p:nvGrpSpPr>
          <p:grpSpPr bwMode="auto">
            <a:xfrm>
              <a:off x="389805" y="2421564"/>
              <a:ext cx="5253765" cy="640815"/>
              <a:chOff x="675557" y="4318001"/>
              <a:chExt cx="5253765" cy="640815"/>
            </a:xfrm>
          </p:grpSpPr>
          <p:graphicFrame>
            <p:nvGraphicFramePr>
              <p:cNvPr id="4" name="Object 6"/>
              <p:cNvGraphicFramePr>
                <a:graphicFrameLocks noChangeAspect="1"/>
              </p:cNvGraphicFramePr>
              <p:nvPr/>
            </p:nvGraphicFramePr>
            <p:xfrm>
              <a:off x="675557" y="4318001"/>
              <a:ext cx="1434904" cy="640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507960" imgH="253800" progId="Equation.DSMT4">
                      <p:embed/>
                    </p:oleObj>
                  </mc:Choice>
                  <mc:Fallback>
                    <p:oleObj name="Equation" r:id="rId8" imgW="507960" imgH="253800" progId="Equation.DSMT4">
                      <p:embed/>
                      <p:pic>
                        <p:nvPicPr>
                          <p:cNvPr id="4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557" y="4318001"/>
                            <a:ext cx="1434904" cy="6408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TextBox 9"/>
              <p:cNvSpPr txBox="1">
                <a:spLocks noChangeArrowheads="1"/>
              </p:cNvSpPr>
              <p:nvPr/>
            </p:nvSpPr>
            <p:spPr bwMode="auto">
              <a:xfrm>
                <a:off x="2071670" y="4357694"/>
                <a:ext cx="385765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有共同本征函数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,</a:t>
                </a:r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11271" name="Object 8"/>
            <p:cNvGraphicFramePr>
              <a:graphicFrameLocks noChangeAspect="1"/>
            </p:cNvGraphicFramePr>
            <p:nvPr/>
          </p:nvGraphicFramePr>
          <p:xfrm>
            <a:off x="4572000" y="2477152"/>
            <a:ext cx="1082668" cy="486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280" imgH="203040" progId="Equation.DSMT4">
                    <p:embed/>
                  </p:oleObj>
                </mc:Choice>
                <mc:Fallback>
                  <p:oleObj name="Equation" r:id="rId10" imgW="368280" imgH="203040" progId="Equation.DSMT4">
                    <p:embed/>
                    <p:pic>
                      <p:nvPicPr>
                        <p:cNvPr id="1127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477152"/>
                          <a:ext cx="1082668" cy="486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Box 13"/>
            <p:cNvSpPr txBox="1">
              <a:spLocks noChangeArrowheads="1"/>
            </p:cNvSpPr>
            <p:nvPr/>
          </p:nvSpPr>
          <p:spPr bwMode="auto">
            <a:xfrm>
              <a:off x="5786446" y="2477152"/>
              <a:ext cx="2428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部分已求解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00063" y="4256227"/>
            <a:ext cx="7024265" cy="612933"/>
            <a:chOff x="500063" y="4256227"/>
            <a:chExt cx="7024265" cy="612933"/>
          </a:xfrm>
        </p:grpSpPr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00063" y="4257675"/>
              <a:ext cx="24622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总的波函数：</a:t>
              </a:r>
            </a:p>
          </p:txBody>
        </p:sp>
        <p:graphicFrame>
          <p:nvGraphicFramePr>
            <p:cNvPr id="36866" name="Object 8"/>
            <p:cNvGraphicFramePr>
              <a:graphicFrameLocks noChangeAspect="1"/>
            </p:cNvGraphicFramePr>
            <p:nvPr/>
          </p:nvGraphicFramePr>
          <p:xfrm>
            <a:off x="2839140" y="4256227"/>
            <a:ext cx="4685188" cy="612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54280" imgH="342720" progId="Equation.DSMT4">
                    <p:embed/>
                  </p:oleObj>
                </mc:Choice>
                <mc:Fallback>
                  <p:oleObj name="Equation" r:id="rId12" imgW="2654280" imgH="342720" progId="Equation.DSMT4">
                    <p:embed/>
                    <p:pic>
                      <p:nvPicPr>
                        <p:cNvPr id="3686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9140" y="4256227"/>
                          <a:ext cx="4685188" cy="612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500063" y="3356992"/>
            <a:ext cx="6376193" cy="594591"/>
            <a:chOff x="500063" y="3356992"/>
            <a:chExt cx="6376193" cy="594591"/>
          </a:xfrm>
        </p:grpSpPr>
        <p:sp>
          <p:nvSpPr>
            <p:cNvPr id="11280" name="TextBox 16"/>
            <p:cNvSpPr txBox="1">
              <a:spLocks noChangeArrowheads="1"/>
            </p:cNvSpPr>
            <p:nvPr/>
          </p:nvSpPr>
          <p:spPr bwMode="auto">
            <a:xfrm>
              <a:off x="500063" y="3356992"/>
              <a:ext cx="47148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为球谐函数：</a:t>
              </a:r>
            </a:p>
          </p:txBody>
        </p:sp>
        <p:graphicFrame>
          <p:nvGraphicFramePr>
            <p:cNvPr id="21" name="Object 18"/>
            <p:cNvGraphicFramePr>
              <a:graphicFrameLocks noChangeAspect="1"/>
            </p:cNvGraphicFramePr>
            <p:nvPr/>
          </p:nvGraphicFramePr>
          <p:xfrm>
            <a:off x="2888745" y="3356992"/>
            <a:ext cx="3987511" cy="594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65080" imgH="253800" progId="Equation.DSMT4">
                    <p:embed/>
                  </p:oleObj>
                </mc:Choice>
                <mc:Fallback>
                  <p:oleObj name="Equation" r:id="rId14" imgW="1765080" imgH="253800" progId="Equation.DSMT4">
                    <p:embed/>
                    <p:pic>
                      <p:nvPicPr>
                        <p:cNvPr id="2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745" y="3356992"/>
                          <a:ext cx="3987511" cy="594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2843808" y="5013623"/>
          <a:ext cx="20204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2520" imgH="190440" progId="Equation.DSMT4">
                  <p:embed/>
                </p:oleObj>
              </mc:Choice>
              <mc:Fallback>
                <p:oleObj name="Equation" r:id="rId16" imgW="812520" imgH="190440" progId="Equation.DSMT4">
                  <p:embed/>
                  <p:pic>
                    <p:nvPicPr>
                      <p:cNvPr id="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013623"/>
                        <a:ext cx="20204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2857212" y="5626571"/>
          <a:ext cx="296513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93760" imgH="190440" progId="Equation.DSMT4">
                  <p:embed/>
                </p:oleObj>
              </mc:Choice>
              <mc:Fallback>
                <p:oleObj name="Equation" r:id="rId18" imgW="1193760" imgH="190440" progId="Equation.DSMT4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2" y="5626571"/>
                        <a:ext cx="296513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/>
          <p:cNvGraphicFramePr>
            <a:graphicFrameLocks noChangeAspect="1"/>
          </p:cNvGraphicFramePr>
          <p:nvPr/>
        </p:nvGraphicFramePr>
        <p:xfrm>
          <a:off x="2843808" y="6145900"/>
          <a:ext cx="3218339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95280" imgH="228600" progId="Equation.DSMT4">
                  <p:embed/>
                </p:oleObj>
              </mc:Choice>
              <mc:Fallback>
                <p:oleObj name="Equation" r:id="rId20" imgW="1295280" imgH="228600" progId="Equation.DSMT4">
                  <p:embed/>
                  <p:pic>
                    <p:nvPicPr>
                      <p:cNvPr id="2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145900"/>
                        <a:ext cx="3218339" cy="58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15"/>
          <p:cNvSpPr txBox="1">
            <a:spLocks noChangeArrowheads="1"/>
          </p:cNvSpPr>
          <p:nvPr/>
        </p:nvSpPr>
        <p:spPr bwMode="auto">
          <a:xfrm>
            <a:off x="6293205" y="4994012"/>
            <a:ext cx="2462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主量子数</a:t>
            </a:r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6293205" y="5589240"/>
            <a:ext cx="2462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角量子数</a:t>
            </a: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6300192" y="6146140"/>
            <a:ext cx="24622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轨道磁量子数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0" y="915988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2300" name="Text Box 4"/>
          <p:cNvSpPr txBox="1">
            <a:spLocks noChangeArrowheads="1"/>
          </p:cNvSpPr>
          <p:nvPr/>
        </p:nvSpPr>
        <p:spPr bwMode="auto">
          <a:xfrm>
            <a:off x="323850" y="222251"/>
            <a:ext cx="268305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chemeClr val="accent2"/>
                </a:solidFill>
              </a:rPr>
              <a:t>二、重要结论</a:t>
            </a: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393700" y="1295400"/>
            <a:ext cx="5986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1.  </a:t>
            </a:r>
            <a:r>
              <a:rPr kumimoji="1" lang="zh-CN" altLang="en-US" sz="2800" b="1">
                <a:solidFill>
                  <a:schemeClr val="accent2"/>
                </a:solidFill>
              </a:rPr>
              <a:t>能量量子化：氢原子能量取离散值</a:t>
            </a:r>
          </a:p>
        </p:txBody>
      </p:sp>
      <p:graphicFrame>
        <p:nvGraphicFramePr>
          <p:cNvPr id="592903" name="Object 7"/>
          <p:cNvGraphicFramePr>
            <a:graphicFrameLocks noChangeAspect="1"/>
          </p:cNvGraphicFramePr>
          <p:nvPr/>
        </p:nvGraphicFramePr>
        <p:xfrm>
          <a:off x="1646708" y="1817688"/>
          <a:ext cx="558958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457200" progId="Equation.DSMT4">
                  <p:embed/>
                </p:oleObj>
              </mc:Choice>
              <mc:Fallback>
                <p:oleObj name="Equation" r:id="rId2" imgW="2273040" imgH="457200" progId="Equation.DSMT4">
                  <p:embed/>
                  <p:pic>
                    <p:nvPicPr>
                      <p:cNvPr id="592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708" y="1817688"/>
                        <a:ext cx="558958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4" name="Text Box 8"/>
          <p:cNvSpPr txBox="1">
            <a:spLocks noChangeArrowheads="1"/>
          </p:cNvSpPr>
          <p:nvPr/>
        </p:nvSpPr>
        <p:spPr bwMode="auto">
          <a:xfrm>
            <a:off x="412750" y="36226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式中玻尔半径</a:t>
            </a:r>
          </a:p>
        </p:txBody>
      </p:sp>
      <p:graphicFrame>
        <p:nvGraphicFramePr>
          <p:cNvPr id="592905" name="Object 9"/>
          <p:cNvGraphicFramePr>
            <a:graphicFrameLocks noChangeAspect="1"/>
          </p:cNvGraphicFramePr>
          <p:nvPr/>
        </p:nvGraphicFramePr>
        <p:xfrm>
          <a:off x="2743200" y="3303588"/>
          <a:ext cx="39957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1110" imgH="409489" progId="Equation.3">
                  <p:embed/>
                </p:oleObj>
              </mc:Choice>
              <mc:Fallback>
                <p:oleObj name="Equation" r:id="rId4" imgW="1581110" imgH="409489" progId="Equation.3">
                  <p:embed/>
                  <p:pic>
                    <p:nvPicPr>
                      <p:cNvPr id="5929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03588"/>
                        <a:ext cx="39957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7200" y="4808538"/>
            <a:ext cx="7747000" cy="1692275"/>
            <a:chOff x="278" y="2630"/>
            <a:chExt cx="4880" cy="1066"/>
          </a:xfrm>
        </p:grpSpPr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278" y="2630"/>
              <a:ext cx="4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为主量子数。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 = 1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的量子态叫</a:t>
              </a:r>
              <a:r>
                <a:rPr kumimoji="1" lang="zh-CN" altLang="en-US" sz="2800" b="1">
                  <a:solidFill>
                    <a:srgbClr val="CC3300"/>
                  </a:solidFill>
                </a:rPr>
                <a:t>基态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，其能量为</a:t>
              </a:r>
            </a:p>
          </p:txBody>
        </p:sp>
        <p:graphicFrame>
          <p:nvGraphicFramePr>
            <p:cNvPr id="12292" name="Object 12"/>
            <p:cNvGraphicFramePr>
              <a:graphicFrameLocks noChangeAspect="1"/>
            </p:cNvGraphicFramePr>
            <p:nvPr/>
          </p:nvGraphicFramePr>
          <p:xfrm>
            <a:off x="1168" y="2987"/>
            <a:ext cx="2801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09685" imgH="447550" progId="Equation.3">
                    <p:embed/>
                  </p:oleObj>
                </mc:Choice>
                <mc:Fallback>
                  <p:oleObj name="Equation" r:id="rId6" imgW="1809685" imgH="447550" progId="Equation.3">
                    <p:embed/>
                    <p:pic>
                      <p:nvPicPr>
                        <p:cNvPr id="122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987"/>
                          <a:ext cx="2801" cy="7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059832" y="279500"/>
          <a:ext cx="42592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4280" imgH="342720" progId="Equation.DSMT4">
                  <p:embed/>
                </p:oleObj>
              </mc:Choice>
              <mc:Fallback>
                <p:oleObj name="Equation" r:id="rId8" imgW="2654280" imgH="342720" progId="Equation.DSMT4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9500"/>
                        <a:ext cx="425926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nimBg="1"/>
      <p:bldP spid="592902" grpId="0" autoUpdateAnimBg="0"/>
      <p:bldP spid="59290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571500" y="332656"/>
            <a:ext cx="8143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主量子数 </a:t>
            </a:r>
            <a:r>
              <a:rPr lang="en-US" altLang="zh-CN" sz="2800" b="1" i="1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决定总能量，不同角动量对应相同能量</a:t>
            </a:r>
          </a:p>
        </p:txBody>
      </p:sp>
      <p:sp>
        <p:nvSpPr>
          <p:cNvPr id="13316" name="TextBox 2"/>
          <p:cNvSpPr txBox="1">
            <a:spLocks noChangeArrowheads="1"/>
          </p:cNvSpPr>
          <p:nvPr/>
        </p:nvSpPr>
        <p:spPr bwMode="auto">
          <a:xfrm>
            <a:off x="539552" y="1052736"/>
            <a:ext cx="75009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能级简并：不同量子态的能量相同</a:t>
            </a:r>
            <a:br>
              <a:rPr lang="en-US" altLang="zh-CN" sz="2800" b="1">
                <a:solidFill>
                  <a:schemeClr val="accent2"/>
                </a:solidFill>
              </a:rPr>
            </a:br>
            <a:r>
              <a:rPr lang="zh-CN" altLang="en-US" sz="2800" b="1">
                <a:solidFill>
                  <a:schemeClr val="accent2"/>
                </a:solidFill>
              </a:rPr>
              <a:t>简并度：简并量子态的个数</a:t>
            </a:r>
          </a:p>
        </p:txBody>
      </p:sp>
      <p:graphicFrame>
        <p:nvGraphicFramePr>
          <p:cNvPr id="592903" name="Object 7"/>
          <p:cNvGraphicFramePr>
            <a:graphicFrameLocks noChangeAspect="1"/>
          </p:cNvGraphicFramePr>
          <p:nvPr/>
        </p:nvGraphicFramePr>
        <p:xfrm>
          <a:off x="1839590" y="2204864"/>
          <a:ext cx="30924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672840" progId="Equation.DSMT4">
                  <p:embed/>
                </p:oleObj>
              </mc:Choice>
              <mc:Fallback>
                <p:oleObj name="Equation" r:id="rId2" imgW="1257120" imgH="672840" progId="Equation.DSMT4">
                  <p:embed/>
                  <p:pic>
                    <p:nvPicPr>
                      <p:cNvPr id="5929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590" y="2204864"/>
                        <a:ext cx="309245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714375" y="4509120"/>
            <a:ext cx="364160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每一个 </a:t>
            </a: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>
                <a:solidFill>
                  <a:srgbClr val="FF0000"/>
                </a:solidFill>
              </a:rPr>
              <a:t>的简并度？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642938" y="5425405"/>
            <a:ext cx="8072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该简并结果只对氢原子和类氢离子有效，</a:t>
            </a:r>
            <a:r>
              <a:rPr lang="zh-CN" altLang="en-US" sz="2800" b="1">
                <a:solidFill>
                  <a:srgbClr val="FF0000"/>
                </a:solidFill>
              </a:rPr>
              <a:t>单电子！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642938" y="6145485"/>
            <a:ext cx="757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多电子原子的能级由 </a:t>
            </a:r>
            <a:r>
              <a:rPr lang="en-US" altLang="zh-CN" sz="2800" b="1" i="1"/>
              <a:t>n</a:t>
            </a:r>
            <a:r>
              <a:rPr lang="en-US" altLang="zh-CN" sz="2800" b="1"/>
              <a:t> </a:t>
            </a:r>
            <a:r>
              <a:rPr lang="zh-CN" altLang="en-US" sz="2800" b="1"/>
              <a:t>和 </a:t>
            </a:r>
            <a:r>
              <a:rPr lang="en-US" altLang="zh-CN" sz="2800" b="1" i="1"/>
              <a:t>l</a:t>
            </a:r>
            <a:r>
              <a:rPr lang="en-US" altLang="zh-CN" sz="2800" b="1"/>
              <a:t> </a:t>
            </a:r>
            <a:r>
              <a:rPr lang="zh-CN" altLang="en-US" sz="2800" b="1"/>
              <a:t>共同决定！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>
                <a:spLocks noChangeArrowheads="1"/>
              </p:cNvSpPr>
              <p:nvPr/>
            </p:nvSpPr>
            <p:spPr bwMode="auto">
              <a:xfrm>
                <a:off x="4211960" y="4058817"/>
                <a:ext cx="3600400" cy="1314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1960" y="4058817"/>
                <a:ext cx="3600400" cy="1314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8991600" cy="946150"/>
          </a:xfrm>
          <a:prstGeom prst="rect">
            <a:avLst/>
          </a:prstGeom>
          <a:solidFill>
            <a:srgbClr val="FF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</a:rPr>
              <a:t>1. </a:t>
            </a:r>
            <a:r>
              <a:rPr kumimoji="1" lang="zh-CN" altLang="en-US" sz="2800" b="1">
                <a:solidFill>
                  <a:schemeClr val="accent2"/>
                </a:solidFill>
              </a:rPr>
              <a:t>处于第一激发态</a:t>
            </a:r>
            <a:r>
              <a:rPr kumimoji="1" lang="en-US" altLang="zh-CN" sz="2800" b="1">
                <a:solidFill>
                  <a:schemeClr val="accent2"/>
                </a:solidFill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n</a:t>
            </a:r>
            <a:r>
              <a:rPr kumimoji="1" lang="en-US" altLang="zh-CN" sz="2800" b="1">
                <a:solidFill>
                  <a:schemeClr val="accent2"/>
                </a:solidFill>
              </a:rPr>
              <a:t>=2)</a:t>
            </a:r>
            <a:r>
              <a:rPr kumimoji="1" lang="zh-CN" altLang="en-US" sz="2800" b="1">
                <a:solidFill>
                  <a:schemeClr val="accent2"/>
                </a:solidFill>
              </a:rPr>
              <a:t>的氢原子，如用可见光照射，能否使之电离？</a:t>
            </a:r>
          </a:p>
        </p:txBody>
      </p:sp>
      <p:sp>
        <p:nvSpPr>
          <p:cNvPr id="5969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</a:rPr>
              <a:t>解：使第一激发态氢原子电离</a:t>
            </a:r>
          </a:p>
        </p:txBody>
      </p:sp>
      <p:graphicFrame>
        <p:nvGraphicFramePr>
          <p:cNvPr id="622592" name="Object 1024"/>
          <p:cNvGraphicFramePr>
            <a:graphicFrameLocks noChangeAspect="1"/>
          </p:cNvGraphicFramePr>
          <p:nvPr/>
        </p:nvGraphicFramePr>
        <p:xfrm>
          <a:off x="2206888" y="1913382"/>
          <a:ext cx="4106336" cy="939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393480" progId="Equation.DSMT4">
                  <p:embed/>
                </p:oleObj>
              </mc:Choice>
              <mc:Fallback>
                <p:oleObj name="Equation" r:id="rId2" imgW="1739880" imgH="393480" progId="Equation.DSMT4">
                  <p:embed/>
                  <p:pic>
                    <p:nvPicPr>
                      <p:cNvPr id="62259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888" y="1913382"/>
                        <a:ext cx="4106336" cy="939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6997" name="Text Box 5"/>
          <p:cNvSpPr txBox="1">
            <a:spLocks noChangeArrowheads="1"/>
          </p:cNvSpPr>
          <p:nvPr/>
        </p:nvSpPr>
        <p:spPr bwMode="auto">
          <a:xfrm>
            <a:off x="381000" y="42418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</a:rPr>
              <a:t>可见光最大能量：</a:t>
            </a:r>
          </a:p>
        </p:txBody>
      </p:sp>
      <p:graphicFrame>
        <p:nvGraphicFramePr>
          <p:cNvPr id="622593" name="Object 1025"/>
          <p:cNvGraphicFramePr>
            <a:graphicFrameLocks noChangeAspect="1"/>
          </p:cNvGraphicFramePr>
          <p:nvPr/>
        </p:nvGraphicFramePr>
        <p:xfrm>
          <a:off x="3206750" y="4013200"/>
          <a:ext cx="511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05375" imgH="876204" progId="Equation.3">
                  <p:embed/>
                </p:oleObj>
              </mc:Choice>
              <mc:Fallback>
                <p:oleObj name="Equation" r:id="rId4" imgW="5105375" imgH="876204" progId="Equation.3">
                  <p:embed/>
                  <p:pic>
                    <p:nvPicPr>
                      <p:cNvPr id="62259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013200"/>
                        <a:ext cx="5118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94" name="Object 1026"/>
          <p:cNvGraphicFramePr>
            <a:graphicFrameLocks noChangeAspect="1"/>
          </p:cNvGraphicFramePr>
          <p:nvPr/>
        </p:nvGraphicFramePr>
        <p:xfrm>
          <a:off x="1143000" y="5446713"/>
          <a:ext cx="142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814" imgH="476163" progId="Equation.3">
                  <p:embed/>
                </p:oleObj>
              </mc:Choice>
              <mc:Fallback>
                <p:oleObj name="Equation" r:id="rId6" imgW="1409814" imgH="476163" progId="Equation.3">
                  <p:embed/>
                  <p:pic>
                    <p:nvPicPr>
                      <p:cNvPr id="62259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46713"/>
                        <a:ext cx="142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3292475" y="53848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</a:rPr>
              <a:t>故不能。</a:t>
            </a: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685800" y="30480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</a:rPr>
              <a:t>可见光的波长范围 </a:t>
            </a:r>
            <a:r>
              <a:rPr kumimoji="1" lang="en-US" altLang="zh-CN" sz="2800" b="1">
                <a:solidFill>
                  <a:schemeClr val="accent2"/>
                </a:solidFill>
              </a:rPr>
              <a:t>400—700nm</a:t>
            </a:r>
            <a:endParaRPr kumimoji="1" lang="zh-CN" alt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nimBg="1" autoUpdateAnimBg="0"/>
      <p:bldP spid="596995" grpId="0" autoUpdateAnimBg="0"/>
      <p:bldP spid="596997" grpId="0" autoUpdateAnimBg="0"/>
      <p:bldP spid="597000" grpId="0" autoUpdateAnimBg="0"/>
      <p:bldP spid="59700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ext Box 2"/>
          <p:cNvSpPr txBox="1">
            <a:spLocks noChangeArrowheads="1"/>
          </p:cNvSpPr>
          <p:nvPr/>
        </p:nvSpPr>
        <p:spPr bwMode="auto">
          <a:xfrm>
            <a:off x="838200" y="5867400"/>
            <a:ext cx="4806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该初始状态的主量子数为即</a:t>
            </a:r>
            <a:endParaRPr kumimoji="1" lang="zh-CN" altLang="en-US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76200" y="94149"/>
            <a:ext cx="8991600" cy="2492990"/>
          </a:xfrm>
          <a:prstGeom prst="rect">
            <a:avLst/>
          </a:prstGeom>
          <a:solidFill>
            <a:srgbClr val="FFE3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</a:rPr>
              <a:t>例</a:t>
            </a:r>
            <a:r>
              <a:rPr kumimoji="1" lang="en-US" altLang="zh-CN" sz="3200" b="1">
                <a:solidFill>
                  <a:schemeClr val="accent2"/>
                </a:solidFill>
              </a:rPr>
              <a:t>2. </a:t>
            </a:r>
            <a:r>
              <a:rPr kumimoji="1" lang="zh-CN" altLang="en-US" sz="3200" b="1">
                <a:solidFill>
                  <a:schemeClr val="accent2"/>
                </a:solidFill>
              </a:rPr>
              <a:t>当氢原子从某初始状态跃迁到激发能（从基态到激发态所需的能量）为△</a:t>
            </a:r>
            <a:r>
              <a:rPr kumimoji="1" lang="en-US" altLang="zh-CN" sz="3200" b="1" i="1">
                <a:solidFill>
                  <a:schemeClr val="accent2"/>
                </a:solidFill>
              </a:rPr>
              <a:t>E</a:t>
            </a:r>
            <a:r>
              <a:rPr kumimoji="1" lang="en-US" altLang="zh-CN" sz="3200" b="1">
                <a:solidFill>
                  <a:schemeClr val="accent2"/>
                </a:solidFill>
              </a:rPr>
              <a:t>=10.19</a:t>
            </a:r>
            <a:r>
              <a:rPr kumimoji="1" lang="en-US" altLang="zh-CN" sz="3200" b="1" i="1">
                <a:solidFill>
                  <a:schemeClr val="accent2"/>
                </a:solidFill>
              </a:rPr>
              <a:t>eV</a:t>
            </a:r>
            <a:r>
              <a:rPr kumimoji="1" lang="zh-CN" altLang="en-US" sz="3200" b="1">
                <a:solidFill>
                  <a:schemeClr val="accent2"/>
                </a:solidFill>
              </a:rPr>
              <a:t>的状态时，发射出光子的波长是</a:t>
            </a:r>
            <a:r>
              <a:rPr kumimoji="1" lang="en-US" altLang="zh-CN" sz="3200" b="1">
                <a:solidFill>
                  <a:schemeClr val="accent2"/>
                </a:solidFill>
              </a:rPr>
              <a:t>λ=4860</a:t>
            </a:r>
            <a:r>
              <a:rPr kumimoji="1" lang="en-US" altLang="zh-CN" sz="3200" b="1" i="1">
                <a:solidFill>
                  <a:schemeClr val="accent2"/>
                </a:solidFill>
              </a:rPr>
              <a:t>A</a:t>
            </a:r>
            <a:r>
              <a:rPr kumimoji="1" lang="en-US" altLang="zh-CN" sz="3200" b="1" baseline="30000">
                <a:solidFill>
                  <a:schemeClr val="accent2"/>
                </a:solidFill>
              </a:rPr>
              <a:t>o</a:t>
            </a:r>
            <a:r>
              <a:rPr kumimoji="1" lang="zh-CN" altLang="en-US" sz="3200" b="1">
                <a:solidFill>
                  <a:schemeClr val="accent2"/>
                </a:solidFill>
              </a:rPr>
              <a:t>，试求该初始状态的能量和主量子数。 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  （普朗克常量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h</a:t>
            </a:r>
            <a:r>
              <a:rPr kumimoji="1" lang="en-US" altLang="zh-CN" sz="2800" b="1">
                <a:solidFill>
                  <a:schemeClr val="accent2"/>
                </a:solidFill>
              </a:rPr>
              <a:t> = 6.63×10</a:t>
            </a:r>
            <a:r>
              <a:rPr kumimoji="1" lang="en-US" altLang="zh-CN" sz="2800" b="1" baseline="30000">
                <a:solidFill>
                  <a:schemeClr val="accent2"/>
                </a:solidFill>
              </a:rPr>
              <a:t>-34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J</a:t>
            </a:r>
            <a:r>
              <a:rPr kumimoji="1" lang="en-US" altLang="zh-CN" sz="2800" b="1">
                <a:solidFill>
                  <a:schemeClr val="accent2"/>
                </a:solidFill>
              </a:rPr>
              <a:t>·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s</a:t>
            </a:r>
            <a:r>
              <a:rPr kumimoji="1" lang="en-US" altLang="zh-CN" sz="2800" b="1">
                <a:solidFill>
                  <a:schemeClr val="accent2"/>
                </a:solidFill>
              </a:rPr>
              <a:t>,    l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eV</a:t>
            </a:r>
            <a:r>
              <a:rPr kumimoji="1" lang="en-US" altLang="zh-CN" sz="2800" b="1">
                <a:solidFill>
                  <a:schemeClr val="accent2"/>
                </a:solidFill>
              </a:rPr>
              <a:t>=1.60×10</a:t>
            </a:r>
            <a:r>
              <a:rPr kumimoji="1" lang="en-US" altLang="zh-CN" sz="2800" b="1" baseline="30000">
                <a:solidFill>
                  <a:schemeClr val="accent2"/>
                </a:solidFill>
              </a:rPr>
              <a:t>-19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J</a:t>
            </a:r>
            <a:r>
              <a:rPr kumimoji="1" lang="zh-CN" altLang="en-US" sz="2800" b="1">
                <a:solidFill>
                  <a:schemeClr val="accent2"/>
                </a:solidFill>
              </a:rPr>
              <a:t>）</a:t>
            </a:r>
            <a:endParaRPr kumimoji="1" lang="zh-CN" altLang="en-US" sz="2800">
              <a:solidFill>
                <a:schemeClr val="accent2"/>
              </a:solidFill>
            </a:endParaRPr>
          </a:p>
        </p:txBody>
      </p:sp>
      <p:graphicFrame>
        <p:nvGraphicFramePr>
          <p:cNvPr id="627712" name="Object 1024"/>
          <p:cNvGraphicFramePr>
            <a:graphicFrameLocks noChangeAspect="1"/>
          </p:cNvGraphicFramePr>
          <p:nvPr/>
        </p:nvGraphicFramePr>
        <p:xfrm>
          <a:off x="5334000" y="5837238"/>
          <a:ext cx="24415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1099" imgH="323920" progId="Equation.3">
                  <p:embed/>
                </p:oleObj>
              </mc:Choice>
              <mc:Fallback>
                <p:oleObj name="Equation" r:id="rId2" imgW="781099" imgH="323920" progId="Equation.3">
                  <p:embed/>
                  <p:pic>
                    <p:nvPicPr>
                      <p:cNvPr id="6277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837238"/>
                        <a:ext cx="24415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02450" y="4267200"/>
            <a:ext cx="1905000" cy="1447800"/>
            <a:chOff x="4348" y="2688"/>
            <a:chExt cx="1200" cy="912"/>
          </a:xfrm>
        </p:grpSpPr>
        <p:sp>
          <p:nvSpPr>
            <p:cNvPr id="15381" name="Rectangle 6"/>
            <p:cNvSpPr>
              <a:spLocks noChangeArrowheads="1"/>
            </p:cNvSpPr>
            <p:nvPr/>
          </p:nvSpPr>
          <p:spPr bwMode="auto">
            <a:xfrm>
              <a:off x="4348" y="2688"/>
              <a:ext cx="1200" cy="912"/>
            </a:xfrm>
            <a:prstGeom prst="rect">
              <a:avLst/>
            </a:prstGeom>
            <a:solidFill>
              <a:srgbClr val="FF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5382" name="Group 7"/>
            <p:cNvGrpSpPr>
              <a:grpSpLocks/>
            </p:cNvGrpSpPr>
            <p:nvPr/>
          </p:nvGrpSpPr>
          <p:grpSpPr bwMode="auto">
            <a:xfrm>
              <a:off x="4451" y="2784"/>
              <a:ext cx="1069" cy="792"/>
              <a:chOff x="4147" y="2910"/>
              <a:chExt cx="1069" cy="792"/>
            </a:xfrm>
          </p:grpSpPr>
          <p:sp>
            <p:nvSpPr>
              <p:cNvPr id="15383" name="Line 8"/>
              <p:cNvSpPr>
                <a:spLocks noChangeShapeType="1"/>
              </p:cNvSpPr>
              <p:nvPr/>
            </p:nvSpPr>
            <p:spPr bwMode="auto">
              <a:xfrm>
                <a:off x="4158" y="3050"/>
                <a:ext cx="7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4" name="Line 9"/>
              <p:cNvSpPr>
                <a:spLocks noChangeShapeType="1"/>
              </p:cNvSpPr>
              <p:nvPr/>
            </p:nvSpPr>
            <p:spPr bwMode="auto">
              <a:xfrm>
                <a:off x="4156" y="3586"/>
                <a:ext cx="7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5" name="Line 10"/>
              <p:cNvSpPr>
                <a:spLocks noChangeShapeType="1"/>
              </p:cNvSpPr>
              <p:nvPr/>
            </p:nvSpPr>
            <p:spPr bwMode="auto">
              <a:xfrm>
                <a:off x="4147" y="3227"/>
                <a:ext cx="70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6" name="Text Box 11"/>
              <p:cNvSpPr txBox="1">
                <a:spLocks noChangeArrowheads="1"/>
              </p:cNvSpPr>
              <p:nvPr/>
            </p:nvSpPr>
            <p:spPr bwMode="auto">
              <a:xfrm>
                <a:off x="4897" y="291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 i="1">
                    <a:solidFill>
                      <a:schemeClr val="accent2"/>
                    </a:solidFill>
                  </a:rPr>
                  <a:t>En</a:t>
                </a:r>
                <a:endParaRPr kumimoji="1"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387" name="Text Box 12"/>
              <p:cNvSpPr txBox="1">
                <a:spLocks noChangeArrowheads="1"/>
              </p:cNvSpPr>
              <p:nvPr/>
            </p:nvSpPr>
            <p:spPr bwMode="auto">
              <a:xfrm>
                <a:off x="4898" y="3089"/>
                <a:ext cx="2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 i="1">
                    <a:solidFill>
                      <a:schemeClr val="accent2"/>
                    </a:solidFill>
                  </a:rPr>
                  <a:t>E</a:t>
                </a:r>
                <a:r>
                  <a:rPr kumimoji="1" lang="en-US" altLang="zh-CN" sz="1600" b="1" i="1">
                    <a:solidFill>
                      <a:schemeClr val="accent2"/>
                    </a:solidFill>
                  </a:rPr>
                  <a:t>k</a:t>
                </a:r>
                <a:endParaRPr kumimoji="1"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388" name="Text Box 13"/>
              <p:cNvSpPr txBox="1">
                <a:spLocks noChangeArrowheads="1"/>
              </p:cNvSpPr>
              <p:nvPr/>
            </p:nvSpPr>
            <p:spPr bwMode="auto">
              <a:xfrm>
                <a:off x="4913" y="3452"/>
                <a:ext cx="30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 i="1">
                    <a:solidFill>
                      <a:schemeClr val="accent2"/>
                    </a:solidFill>
                  </a:rPr>
                  <a:t>E1</a:t>
                </a:r>
                <a:endParaRPr kumimoji="1" lang="en-US" altLang="zh-CN" sz="3200" b="1" i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602126" name="Text Box 14"/>
          <p:cNvSpPr txBox="1">
            <a:spLocks noChangeArrowheads="1"/>
          </p:cNvSpPr>
          <p:nvPr/>
        </p:nvSpPr>
        <p:spPr bwMode="auto">
          <a:xfrm>
            <a:off x="228600" y="2667000"/>
            <a:ext cx="4292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解：所发射的光子能量为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endParaRPr lang="en-US" altLang="zh-CN"/>
          </a:p>
        </p:txBody>
      </p:sp>
      <p:sp>
        <p:nvSpPr>
          <p:cNvPr id="602127" name="Text Box 15"/>
          <p:cNvSpPr txBox="1">
            <a:spLocks noChangeArrowheads="1"/>
          </p:cNvSpPr>
          <p:nvPr/>
        </p:nvSpPr>
        <p:spPr bwMode="auto">
          <a:xfrm>
            <a:off x="1295400" y="3092450"/>
            <a:ext cx="37496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 i="1">
                <a:solidFill>
                  <a:schemeClr val="accent2"/>
                </a:solidFill>
              </a:rPr>
              <a:t>ε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= hc/λ= </a:t>
            </a:r>
            <a:r>
              <a:rPr kumimoji="1" lang="en-US" altLang="zh-CN" sz="2800" b="1">
                <a:solidFill>
                  <a:schemeClr val="accent2"/>
                </a:solidFill>
              </a:rPr>
              <a:t>2 .56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</a:t>
            </a:r>
            <a:r>
              <a:rPr kumimoji="1" lang="en-US" altLang="zh-CN" sz="2800" b="1">
                <a:solidFill>
                  <a:schemeClr val="accent2"/>
                </a:solidFill>
              </a:rPr>
              <a:t>V</a:t>
            </a:r>
            <a:endParaRPr lang="en-US" altLang="zh-CN"/>
          </a:p>
        </p:txBody>
      </p: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762000" y="3733800"/>
            <a:ext cx="80073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氢原子在激发能为</a:t>
            </a:r>
            <a:r>
              <a:rPr kumimoji="1" lang="en-US" altLang="zh-CN" sz="2800" b="1">
                <a:solidFill>
                  <a:schemeClr val="accent2"/>
                </a:solidFill>
              </a:rPr>
              <a:t>10.19eV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的能级时，其能量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k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602129" name="Text Box 17"/>
          <p:cNvSpPr txBox="1">
            <a:spLocks noChangeArrowheads="1"/>
          </p:cNvSpPr>
          <p:nvPr/>
        </p:nvSpPr>
        <p:spPr bwMode="auto">
          <a:xfrm>
            <a:off x="685800" y="4267200"/>
            <a:ext cx="562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solidFill>
                  <a:schemeClr val="accent2"/>
                </a:solidFill>
              </a:rPr>
              <a:t>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k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= 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1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+△E = </a:t>
            </a:r>
            <a:r>
              <a:rPr kumimoji="1" lang="en-US" altLang="zh-CN" sz="2800" b="1">
                <a:solidFill>
                  <a:schemeClr val="accent2"/>
                </a:solidFill>
              </a:rPr>
              <a:t>-13.6+10.19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=</a:t>
            </a:r>
            <a:r>
              <a:rPr kumimoji="1" lang="en-US" altLang="zh-CN" sz="2800" b="1">
                <a:solidFill>
                  <a:schemeClr val="accent2"/>
                </a:solidFill>
              </a:rPr>
              <a:t>-3.41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 </a:t>
            </a:r>
            <a:r>
              <a:rPr kumimoji="1" lang="en-US" altLang="zh-CN" sz="2800" b="1">
                <a:solidFill>
                  <a:schemeClr val="accent2"/>
                </a:solidFill>
              </a:rPr>
              <a:t>V</a:t>
            </a:r>
          </a:p>
        </p:txBody>
      </p:sp>
      <p:sp>
        <p:nvSpPr>
          <p:cNvPr id="602130" name="Text Box 18"/>
          <p:cNvSpPr txBox="1">
            <a:spLocks noChangeArrowheads="1"/>
          </p:cNvSpPr>
          <p:nvPr/>
        </p:nvSpPr>
        <p:spPr bwMode="auto">
          <a:xfrm>
            <a:off x="838200" y="4800600"/>
            <a:ext cx="502126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氢原子在初始状态的能量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602131" name="Text Box 19"/>
          <p:cNvSpPr txBox="1">
            <a:spLocks noChangeArrowheads="1"/>
          </p:cNvSpPr>
          <p:nvPr/>
        </p:nvSpPr>
        <p:spPr bwMode="auto">
          <a:xfrm>
            <a:off x="228600" y="5334000"/>
            <a:ext cx="69342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>
                <a:solidFill>
                  <a:schemeClr val="accent2"/>
                </a:solidFill>
              </a:rPr>
              <a:t>ε= 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n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 -E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k ,   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n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=ε+E</a:t>
            </a:r>
            <a:r>
              <a:rPr kumimoji="1" lang="en-US" altLang="zh-CN" sz="2800" b="1" i="1" baseline="-25000">
                <a:solidFill>
                  <a:schemeClr val="accent2"/>
                </a:solidFill>
              </a:rPr>
              <a:t>k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= </a:t>
            </a:r>
            <a:r>
              <a:rPr kumimoji="1" lang="en-US" altLang="zh-CN" sz="2800" b="1">
                <a:solidFill>
                  <a:schemeClr val="accent2"/>
                </a:solidFill>
              </a:rPr>
              <a:t>2.56-3.41=-0.85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e</a:t>
            </a:r>
            <a:r>
              <a:rPr kumimoji="1" lang="en-US" altLang="zh-CN" sz="2800" b="1">
                <a:solidFill>
                  <a:schemeClr val="accent2"/>
                </a:solidFill>
              </a:rPr>
              <a:t>V</a:t>
            </a:r>
          </a:p>
        </p:txBody>
      </p:sp>
      <p:graphicFrame>
        <p:nvGraphicFramePr>
          <p:cNvPr id="627713" name="Object 1025"/>
          <p:cNvGraphicFramePr>
            <a:graphicFrameLocks noChangeAspect="1"/>
          </p:cNvGraphicFramePr>
          <p:nvPr/>
        </p:nvGraphicFramePr>
        <p:xfrm>
          <a:off x="6886575" y="2514600"/>
          <a:ext cx="2209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490" imgH="400042" progId="Equation.3">
                  <p:embed/>
                </p:oleObj>
              </mc:Choice>
              <mc:Fallback>
                <p:oleObj name="公式" r:id="rId4" imgW="990490" imgH="400042" progId="Equation.3">
                  <p:embed/>
                  <p:pic>
                    <p:nvPicPr>
                      <p:cNvPr id="62771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2514600"/>
                        <a:ext cx="2209800" cy="8921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524750" y="4652963"/>
            <a:ext cx="720725" cy="288925"/>
            <a:chOff x="4740" y="2931"/>
            <a:chExt cx="454" cy="182"/>
          </a:xfrm>
        </p:grpSpPr>
        <p:grpSp>
          <p:nvGrpSpPr>
            <p:cNvPr id="15377" name="Group 23"/>
            <p:cNvGrpSpPr>
              <a:grpSpLocks/>
            </p:cNvGrpSpPr>
            <p:nvPr/>
          </p:nvGrpSpPr>
          <p:grpSpPr bwMode="auto">
            <a:xfrm>
              <a:off x="4785" y="2976"/>
              <a:ext cx="409" cy="53"/>
              <a:chOff x="3216" y="2016"/>
              <a:chExt cx="753" cy="76"/>
            </a:xfrm>
          </p:grpSpPr>
          <p:sp>
            <p:nvSpPr>
              <p:cNvPr id="15379" name="Freeform 24"/>
              <p:cNvSpPr>
                <a:spLocks/>
              </p:cNvSpPr>
              <p:nvPr/>
            </p:nvSpPr>
            <p:spPr bwMode="auto">
              <a:xfrm>
                <a:off x="3216" y="2016"/>
                <a:ext cx="643" cy="76"/>
              </a:xfrm>
              <a:custGeom>
                <a:avLst/>
                <a:gdLst>
                  <a:gd name="T0" fmla="*/ 0 w 643"/>
                  <a:gd name="T1" fmla="*/ 58 h 76"/>
                  <a:gd name="T2" fmla="*/ 96 w 643"/>
                  <a:gd name="T3" fmla="*/ 19 h 76"/>
                  <a:gd name="T4" fmla="*/ 230 w 643"/>
                  <a:gd name="T5" fmla="*/ 48 h 76"/>
                  <a:gd name="T6" fmla="*/ 307 w 643"/>
                  <a:gd name="T7" fmla="*/ 0 h 76"/>
                  <a:gd name="T8" fmla="*/ 490 w 643"/>
                  <a:gd name="T9" fmla="*/ 48 h 76"/>
                  <a:gd name="T10" fmla="*/ 557 w 643"/>
                  <a:gd name="T11" fmla="*/ 38 h 76"/>
                  <a:gd name="T12" fmla="*/ 643 w 643"/>
                  <a:gd name="T13" fmla="*/ 10 h 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3"/>
                  <a:gd name="T22" fmla="*/ 0 h 76"/>
                  <a:gd name="T23" fmla="*/ 643 w 643"/>
                  <a:gd name="T24" fmla="*/ 76 h 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3" h="76">
                    <a:moveTo>
                      <a:pt x="0" y="58"/>
                    </a:moveTo>
                    <a:cubicBezTo>
                      <a:pt x="50" y="5"/>
                      <a:pt x="10" y="6"/>
                      <a:pt x="96" y="19"/>
                    </a:cubicBezTo>
                    <a:cubicBezTo>
                      <a:pt x="133" y="76"/>
                      <a:pt x="158" y="56"/>
                      <a:pt x="230" y="48"/>
                    </a:cubicBezTo>
                    <a:cubicBezTo>
                      <a:pt x="255" y="25"/>
                      <a:pt x="275" y="11"/>
                      <a:pt x="307" y="0"/>
                    </a:cubicBezTo>
                    <a:cubicBezTo>
                      <a:pt x="371" y="10"/>
                      <a:pt x="429" y="27"/>
                      <a:pt x="490" y="48"/>
                    </a:cubicBezTo>
                    <a:cubicBezTo>
                      <a:pt x="512" y="45"/>
                      <a:pt x="535" y="45"/>
                      <a:pt x="557" y="38"/>
                    </a:cubicBezTo>
                    <a:cubicBezTo>
                      <a:pt x="598" y="26"/>
                      <a:pt x="589" y="10"/>
                      <a:pt x="643" y="10"/>
                    </a:cubicBez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80" name="Line 25"/>
              <p:cNvSpPr>
                <a:spLocks noChangeShapeType="1"/>
              </p:cNvSpPr>
              <p:nvPr/>
            </p:nvSpPr>
            <p:spPr bwMode="auto">
              <a:xfrm>
                <a:off x="3833" y="2024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78" name="Line 26"/>
            <p:cNvSpPr>
              <a:spLocks noChangeShapeType="1"/>
            </p:cNvSpPr>
            <p:nvPr/>
          </p:nvSpPr>
          <p:spPr bwMode="auto">
            <a:xfrm>
              <a:off x="4740" y="2931"/>
              <a:ext cx="0" cy="18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092950" y="4941888"/>
            <a:ext cx="1606550" cy="503237"/>
            <a:chOff x="4468" y="3113"/>
            <a:chExt cx="1012" cy="317"/>
          </a:xfrm>
        </p:grpSpPr>
        <p:sp>
          <p:nvSpPr>
            <p:cNvPr id="15375" name="Line 28"/>
            <p:cNvSpPr>
              <a:spLocks noChangeShapeType="1"/>
            </p:cNvSpPr>
            <p:nvPr/>
          </p:nvSpPr>
          <p:spPr bwMode="auto">
            <a:xfrm flipV="1">
              <a:off x="4558" y="3113"/>
              <a:ext cx="0" cy="31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Rectangle 29"/>
            <p:cNvSpPr>
              <a:spLocks noChangeArrowheads="1"/>
            </p:cNvSpPr>
            <p:nvPr/>
          </p:nvSpPr>
          <p:spPr bwMode="auto">
            <a:xfrm>
              <a:off x="4468" y="3158"/>
              <a:ext cx="10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>
                  <a:solidFill>
                    <a:srgbClr val="CC3300"/>
                  </a:solidFill>
                </a:rPr>
                <a:t>△</a:t>
              </a:r>
              <a:r>
                <a:rPr kumimoji="1" lang="en-US" altLang="zh-CN" sz="2000" b="1" i="1">
                  <a:solidFill>
                    <a:srgbClr val="CC3300"/>
                  </a:solidFill>
                </a:rPr>
                <a:t>E</a:t>
              </a:r>
              <a:r>
                <a:rPr kumimoji="1" lang="en-US" altLang="zh-CN" sz="2000" b="1">
                  <a:solidFill>
                    <a:srgbClr val="CC3300"/>
                  </a:solidFill>
                </a:rPr>
                <a:t>=10.19</a:t>
              </a:r>
              <a:r>
                <a:rPr kumimoji="1" lang="en-US" altLang="zh-CN" sz="2000" b="1" i="1">
                  <a:solidFill>
                    <a:srgbClr val="CC3300"/>
                  </a:solidFill>
                </a:rPr>
                <a:t>eV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utoUpdateAnimBg="0"/>
      <p:bldP spid="602115" grpId="0" animBg="1" autoUpdateAnimBg="0"/>
      <p:bldP spid="602126" grpId="0" autoUpdateAnimBg="0"/>
      <p:bldP spid="602127" grpId="0" autoUpdateAnimBg="0"/>
      <p:bldP spid="602128" grpId="0" autoUpdateAnimBg="0"/>
      <p:bldP spid="602129" grpId="0" autoUpdateAnimBg="0"/>
      <p:bldP spid="602130" grpId="0" autoUpdateAnimBg="0"/>
      <p:bldP spid="6021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ext Box 2"/>
          <p:cNvSpPr txBox="1">
            <a:spLocks noChangeArrowheads="1"/>
          </p:cNvSpPr>
          <p:nvPr/>
        </p:nvSpPr>
        <p:spPr bwMode="auto">
          <a:xfrm>
            <a:off x="414338" y="133350"/>
            <a:ext cx="3636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</a:rPr>
              <a:t>2.  </a:t>
            </a:r>
            <a:r>
              <a:rPr kumimoji="1" lang="zh-CN" altLang="en-US" sz="3200" b="1">
                <a:solidFill>
                  <a:schemeClr val="accent2"/>
                </a:solidFill>
              </a:rPr>
              <a:t>角动量量子化：</a:t>
            </a:r>
            <a:r>
              <a:rPr kumimoji="1" lang="zh-CN" altLang="en-US" sz="2800" b="1"/>
              <a:t> 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358775" y="712788"/>
            <a:ext cx="814387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角动量的长度是量子化的，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</a:rPr>
              <a:t>表示角动量的大小，</a:t>
            </a:r>
            <a:endParaRPr kumimoji="1" lang="en-US" altLang="zh-CN" sz="2800" b="1">
              <a:solidFill>
                <a:schemeClr val="accent2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对于给定的主量子数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n </a:t>
            </a:r>
            <a:r>
              <a:rPr kumimoji="1" lang="zh-CN" altLang="en-US" sz="2800" b="1">
                <a:solidFill>
                  <a:schemeClr val="accent2"/>
                </a:solidFill>
              </a:rPr>
              <a:t>，</a:t>
            </a:r>
            <a:r>
              <a:rPr kumimoji="1" lang="zh-CN" altLang="en-US" sz="2800" b="1"/>
              <a:t> </a:t>
            </a:r>
          </a:p>
        </p:txBody>
      </p:sp>
      <p:graphicFrame>
        <p:nvGraphicFramePr>
          <p:cNvPr id="628736" name="Object 1024"/>
          <p:cNvGraphicFramePr>
            <a:graphicFrameLocks noChangeAspect="1"/>
          </p:cNvGraphicFramePr>
          <p:nvPr/>
        </p:nvGraphicFramePr>
        <p:xfrm>
          <a:off x="1409700" y="1714500"/>
          <a:ext cx="54673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730" imgH="247529" progId="Equation.3">
                  <p:embed/>
                </p:oleObj>
              </mc:Choice>
              <mc:Fallback>
                <p:oleObj name="Equation" r:id="rId2" imgW="2171730" imgH="247529" progId="Equation.3">
                  <p:embed/>
                  <p:pic>
                    <p:nvPicPr>
                      <p:cNvPr id="62873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714500"/>
                        <a:ext cx="54673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304800" y="2433638"/>
            <a:ext cx="705353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 i="1">
                <a:solidFill>
                  <a:schemeClr val="accent2"/>
                </a:solidFill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</a:rPr>
              <a:t>称为轨道角动量量子数</a:t>
            </a:r>
            <a:r>
              <a:rPr kumimoji="1" lang="en-US" altLang="zh-CN" sz="2800" b="1">
                <a:solidFill>
                  <a:schemeClr val="accent2"/>
                </a:solidFill>
              </a:rPr>
              <a:t>,  </a:t>
            </a:r>
            <a:r>
              <a:rPr kumimoji="1" lang="zh-CN" altLang="en-US" sz="2800" b="1">
                <a:solidFill>
                  <a:schemeClr val="accent2"/>
                </a:solidFill>
              </a:rPr>
              <a:t>简称 </a:t>
            </a:r>
            <a:r>
              <a:rPr kumimoji="1" lang="en-US" altLang="zh-CN" sz="2800" b="1" i="1">
                <a:solidFill>
                  <a:srgbClr val="CC3300"/>
                </a:solidFill>
              </a:rPr>
              <a:t>l </a:t>
            </a:r>
            <a:r>
              <a:rPr kumimoji="1" lang="zh-CN" altLang="en-US" sz="2800" b="1">
                <a:solidFill>
                  <a:srgbClr val="CC3300"/>
                </a:solidFill>
              </a:rPr>
              <a:t>为角量子数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79413" y="3786188"/>
            <a:ext cx="44656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</a:rPr>
              <a:t>3. </a:t>
            </a:r>
            <a:r>
              <a:rPr kumimoji="1" lang="zh-CN" altLang="en-US" sz="3200" b="1">
                <a:solidFill>
                  <a:schemeClr val="accent2"/>
                </a:solidFill>
              </a:rPr>
              <a:t>角动量投影量子化 ：</a:t>
            </a:r>
            <a:r>
              <a:rPr kumimoji="1" lang="zh-CN" altLang="en-US" sz="3200" b="1"/>
              <a:t>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70313" y="5643563"/>
            <a:ext cx="3087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CC3300"/>
                </a:solidFill>
              </a:rPr>
              <a:t>m</a:t>
            </a:r>
            <a:r>
              <a:rPr kumimoji="1" lang="en-US" altLang="zh-CN" sz="2800" b="1" i="1" baseline="-30000">
                <a:solidFill>
                  <a:srgbClr val="CC3300"/>
                </a:solidFill>
              </a:rPr>
              <a:t>l </a:t>
            </a:r>
            <a:r>
              <a:rPr kumimoji="1" lang="zh-CN" altLang="en-US" sz="2800" b="1">
                <a:solidFill>
                  <a:srgbClr val="CC3300"/>
                </a:solidFill>
              </a:rPr>
              <a:t>称为磁量子数。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4483100"/>
            <a:ext cx="8607425" cy="1163638"/>
            <a:chOff x="224" y="2662"/>
            <a:chExt cx="5422" cy="733"/>
          </a:xfrm>
        </p:grpSpPr>
        <p:sp>
          <p:nvSpPr>
            <p:cNvPr id="16396" name="Text Box 9"/>
            <p:cNvSpPr txBox="1">
              <a:spLocks noChangeArrowheads="1"/>
            </p:cNvSpPr>
            <p:nvPr/>
          </p:nvSpPr>
          <p:spPr bwMode="auto">
            <a:xfrm>
              <a:off x="224" y="2662"/>
              <a:ext cx="5422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800" b="1">
                  <a:solidFill>
                    <a:srgbClr val="000000"/>
                  </a:solidFill>
                </a:rPr>
                <a:t>    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轨道角动量 的空间取向量子化，表现为 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L</a:t>
              </a:r>
              <a:r>
                <a:rPr kumimoji="1" lang="en-US" altLang="zh-CN" sz="2800" b="1" i="1" baseline="-30000">
                  <a:solidFill>
                    <a:schemeClr val="accent2"/>
                  </a:solidFill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不连续</a:t>
              </a:r>
              <a:endPara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6387" name="Object 1025"/>
            <p:cNvGraphicFramePr>
              <a:graphicFrameLocks noChangeAspect="1"/>
            </p:cNvGraphicFramePr>
            <p:nvPr/>
          </p:nvGraphicFramePr>
          <p:xfrm>
            <a:off x="1215" y="3033"/>
            <a:ext cx="339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33634" imgH="219186" progId="Equation.3">
                    <p:embed/>
                  </p:oleObj>
                </mc:Choice>
                <mc:Fallback>
                  <p:oleObj name="Equation" r:id="rId4" imgW="2133634" imgH="219186" progId="Equation.3">
                    <p:embed/>
                    <p:pic>
                      <p:nvPicPr>
                        <p:cNvPr id="16387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3033"/>
                          <a:ext cx="339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57188" y="3071813"/>
            <a:ext cx="67659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CC3300"/>
                </a:solidFill>
              </a:rPr>
              <a:t>注意 </a:t>
            </a:r>
            <a:r>
              <a:rPr kumimoji="1" lang="zh-CN" altLang="en-US" sz="2800" b="1">
                <a:solidFill>
                  <a:schemeClr val="accent2"/>
                </a:solidFill>
              </a:rPr>
              <a:t>区分角动量量子数和角动量的大小！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381000" y="6286500"/>
                <a:ext cx="7699544" cy="56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rgbClr val="CC3300"/>
                    </a:solidFill>
                  </a:rPr>
                  <a:t>注意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磁量子数就是以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为单位的角动量投影值！</a:t>
                </a:r>
              </a:p>
            </p:txBody>
          </p:sp>
        </mc:Choice>
        <mc:Fallback xmlns="">
          <p:sp>
            <p:nvSpPr>
              <p:cNvPr id="1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6286500"/>
                <a:ext cx="7699544" cy="566309"/>
              </a:xfrm>
              <a:prstGeom prst="rect">
                <a:avLst/>
              </a:prstGeom>
              <a:blipFill rotWithShape="0">
                <a:blip r:embed="rId7"/>
                <a:stretch>
                  <a:fillRect l="-1663" t="-12903" r="-792" b="-193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 autoUpdateAnimBg="0"/>
      <p:bldP spid="603139" grpId="0" autoUpdateAnimBg="0"/>
      <p:bldP spid="603141" grpId="0" autoUpdateAnimBg="0"/>
      <p:bldP spid="12" grpId="0" autoUpdateAnimBg="0"/>
      <p:bldP spid="13" grpId="0" autoUpdateAnimBg="0"/>
      <p:bldP spid="18" grpId="0" autoUpdateAnimBg="0"/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1116781" y="2121818"/>
            <a:ext cx="755967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kumimoji="1" lang="en-US" altLang="zh-CN" sz="3200">
                <a:solidFill>
                  <a:srgbClr val="C00000"/>
                </a:solidFill>
              </a:rPr>
              <a:t> </a:t>
            </a:r>
            <a:r>
              <a:rPr kumimoji="1" lang="en-US" altLang="zh-CN" sz="3200" b="1">
                <a:solidFill>
                  <a:srgbClr val="C00000"/>
                </a:solidFill>
              </a:rPr>
              <a:t>3.3.1 </a:t>
            </a:r>
            <a:r>
              <a:rPr kumimoji="1" lang="zh-CN" altLang="en-US" sz="3200" b="1">
                <a:solidFill>
                  <a:srgbClr val="C00000"/>
                </a:solidFill>
              </a:rPr>
              <a:t>轨道角动量</a:t>
            </a:r>
            <a:br>
              <a:rPr kumimoji="1" lang="en-US" altLang="zh-CN" sz="3200" b="1">
                <a:solidFill>
                  <a:srgbClr val="C00000"/>
                </a:solidFill>
              </a:rPr>
            </a:br>
            <a:br>
              <a:rPr kumimoji="1" lang="en-US" altLang="zh-CN" sz="3200" b="1">
                <a:solidFill>
                  <a:srgbClr val="C00000"/>
                </a:solidFill>
              </a:rPr>
            </a:br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kumimoji="1" lang="en-US" altLang="zh-CN" sz="3200">
                <a:solidFill>
                  <a:srgbClr val="C00000"/>
                </a:solidFill>
              </a:rPr>
              <a:t> </a:t>
            </a:r>
            <a:r>
              <a:rPr kumimoji="1" lang="en-US" altLang="zh-CN" sz="3200" b="1">
                <a:solidFill>
                  <a:srgbClr val="C00000"/>
                </a:solidFill>
              </a:rPr>
              <a:t>3.3.2 </a:t>
            </a:r>
            <a:r>
              <a:rPr kumimoji="1" lang="zh-CN" altLang="en-US" sz="3200" b="1">
                <a:solidFill>
                  <a:srgbClr val="C00000"/>
                </a:solidFill>
              </a:rPr>
              <a:t>氢原子</a:t>
            </a:r>
            <a:br>
              <a:rPr kumimoji="1" lang="en-US" altLang="zh-CN" sz="3200" b="1">
                <a:solidFill>
                  <a:srgbClr val="C00000"/>
                </a:solidFill>
              </a:rPr>
            </a:br>
            <a:br>
              <a:rPr kumimoji="1" lang="en-US" altLang="zh-CN" sz="3200" b="1">
                <a:solidFill>
                  <a:srgbClr val="C00000"/>
                </a:solidFill>
              </a:rPr>
            </a:br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kumimoji="1" lang="en-US" altLang="zh-CN" sz="3200">
                <a:solidFill>
                  <a:srgbClr val="C00000"/>
                </a:solidFill>
              </a:rPr>
              <a:t> </a:t>
            </a:r>
            <a:r>
              <a:rPr kumimoji="1" lang="en-US" altLang="zh-CN" sz="3200" b="1">
                <a:solidFill>
                  <a:srgbClr val="C00000"/>
                </a:solidFill>
              </a:rPr>
              <a:t>3.3.3 </a:t>
            </a:r>
            <a:r>
              <a:rPr kumimoji="1" lang="zh-CN" altLang="en-US" sz="3200" b="1">
                <a:solidFill>
                  <a:srgbClr val="C00000"/>
                </a:solidFill>
              </a:rPr>
              <a:t>电子自旋和泡利不相容原理</a:t>
            </a:r>
            <a:br>
              <a:rPr kumimoji="1" lang="en-US" altLang="zh-CN" sz="3200" b="1">
                <a:solidFill>
                  <a:srgbClr val="C00000"/>
                </a:solidFill>
              </a:rPr>
            </a:br>
            <a:br>
              <a:rPr kumimoji="1" lang="en-US" altLang="zh-CN" sz="3200" b="1">
                <a:solidFill>
                  <a:srgbClr val="C00000"/>
                </a:solidFill>
              </a:rPr>
            </a:br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kumimoji="1" lang="en-US" altLang="zh-CN" sz="3200">
                <a:solidFill>
                  <a:srgbClr val="C00000"/>
                </a:solidFill>
              </a:rPr>
              <a:t> </a:t>
            </a:r>
            <a:r>
              <a:rPr kumimoji="1" lang="en-US" altLang="zh-CN" sz="3200" b="1">
                <a:solidFill>
                  <a:srgbClr val="C00000"/>
                </a:solidFill>
              </a:rPr>
              <a:t>3.3.4 </a:t>
            </a:r>
            <a:r>
              <a:rPr kumimoji="1" lang="zh-CN" altLang="en-US" sz="3200" b="1">
                <a:solidFill>
                  <a:srgbClr val="C00000"/>
                </a:solidFill>
              </a:rPr>
              <a:t>四个量子数和原子的壳层结构</a:t>
            </a:r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0" y="1196752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780685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§3.3    </a:t>
            </a:r>
            <a:r>
              <a:rPr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原子中的电子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8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 autoUpdateAnimBg="0"/>
      <p:bldP spid="5836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850" y="2852738"/>
            <a:ext cx="2962275" cy="3411537"/>
            <a:chOff x="3558" y="635"/>
            <a:chExt cx="1866" cy="2149"/>
          </a:xfrm>
        </p:grpSpPr>
        <p:sp>
          <p:nvSpPr>
            <p:cNvPr id="17446" name="Oval 3"/>
            <p:cNvSpPr>
              <a:spLocks noChangeArrowheads="1"/>
            </p:cNvSpPr>
            <p:nvPr/>
          </p:nvSpPr>
          <p:spPr bwMode="auto">
            <a:xfrm>
              <a:off x="3558" y="1150"/>
              <a:ext cx="1618" cy="396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7" name="Line 4"/>
            <p:cNvSpPr>
              <a:spLocks noChangeShapeType="1"/>
            </p:cNvSpPr>
            <p:nvPr/>
          </p:nvSpPr>
          <p:spPr bwMode="auto">
            <a:xfrm flipV="1">
              <a:off x="4367" y="755"/>
              <a:ext cx="0" cy="15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5"/>
            <p:cNvSpPr>
              <a:spLocks noChangeShapeType="1"/>
            </p:cNvSpPr>
            <p:nvPr/>
          </p:nvSpPr>
          <p:spPr bwMode="auto">
            <a:xfrm>
              <a:off x="4367" y="2337"/>
              <a:ext cx="1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6"/>
            <p:cNvSpPr>
              <a:spLocks noChangeAspect="1" noChangeShapeType="1"/>
            </p:cNvSpPr>
            <p:nvPr/>
          </p:nvSpPr>
          <p:spPr bwMode="auto">
            <a:xfrm flipH="1">
              <a:off x="3761" y="2337"/>
              <a:ext cx="606" cy="4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7"/>
            <p:cNvSpPr>
              <a:spLocks noChangeShapeType="1"/>
            </p:cNvSpPr>
            <p:nvPr/>
          </p:nvSpPr>
          <p:spPr bwMode="auto">
            <a:xfrm flipH="1">
              <a:off x="4356" y="1387"/>
              <a:ext cx="809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8"/>
            <p:cNvSpPr>
              <a:spLocks noChangeShapeType="1"/>
            </p:cNvSpPr>
            <p:nvPr/>
          </p:nvSpPr>
          <p:spPr bwMode="auto">
            <a:xfrm flipH="1" flipV="1">
              <a:off x="3569" y="1376"/>
              <a:ext cx="809" cy="96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9"/>
            <p:cNvSpPr>
              <a:spLocks noChangeShapeType="1"/>
            </p:cNvSpPr>
            <p:nvPr/>
          </p:nvSpPr>
          <p:spPr bwMode="auto">
            <a:xfrm>
              <a:off x="4367" y="1329"/>
              <a:ext cx="462" cy="1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10"/>
            <p:cNvSpPr>
              <a:spLocks noChangeShapeType="1"/>
            </p:cNvSpPr>
            <p:nvPr/>
          </p:nvSpPr>
          <p:spPr bwMode="auto">
            <a:xfrm>
              <a:off x="4367" y="2337"/>
              <a:ext cx="462" cy="1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11"/>
            <p:cNvSpPr>
              <a:spLocks noChangeShapeType="1"/>
            </p:cNvSpPr>
            <p:nvPr/>
          </p:nvSpPr>
          <p:spPr bwMode="auto">
            <a:xfrm flipH="1">
              <a:off x="4114" y="2506"/>
              <a:ext cx="69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12"/>
            <p:cNvSpPr>
              <a:spLocks noChangeShapeType="1"/>
            </p:cNvSpPr>
            <p:nvPr/>
          </p:nvSpPr>
          <p:spPr bwMode="auto">
            <a:xfrm flipV="1">
              <a:off x="4829" y="2337"/>
              <a:ext cx="231" cy="16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13"/>
            <p:cNvSpPr>
              <a:spLocks noChangeShapeType="1"/>
            </p:cNvSpPr>
            <p:nvPr/>
          </p:nvSpPr>
          <p:spPr bwMode="auto">
            <a:xfrm>
              <a:off x="4829" y="1489"/>
              <a:ext cx="0" cy="10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14"/>
            <p:cNvSpPr>
              <a:spLocks noChangeShapeType="1"/>
            </p:cNvSpPr>
            <p:nvPr/>
          </p:nvSpPr>
          <p:spPr bwMode="auto">
            <a:xfrm>
              <a:off x="4367" y="2337"/>
              <a:ext cx="693" cy="0"/>
            </a:xfrm>
            <a:prstGeom prst="line">
              <a:avLst/>
            </a:prstGeom>
            <a:noFill/>
            <a:ln w="25400">
              <a:solidFill>
                <a:srgbClr val="438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15"/>
            <p:cNvSpPr>
              <a:spLocks noChangeShapeType="1"/>
            </p:cNvSpPr>
            <p:nvPr/>
          </p:nvSpPr>
          <p:spPr bwMode="auto">
            <a:xfrm flipH="1">
              <a:off x="4103" y="2327"/>
              <a:ext cx="273" cy="199"/>
            </a:xfrm>
            <a:prstGeom prst="line">
              <a:avLst/>
            </a:prstGeom>
            <a:noFill/>
            <a:ln w="25400">
              <a:solidFill>
                <a:srgbClr val="438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16"/>
            <p:cNvSpPr>
              <a:spLocks noChangeShapeType="1"/>
            </p:cNvSpPr>
            <p:nvPr/>
          </p:nvSpPr>
          <p:spPr bwMode="auto">
            <a:xfrm flipV="1">
              <a:off x="4367" y="1320"/>
              <a:ext cx="0" cy="1017"/>
            </a:xfrm>
            <a:prstGeom prst="line">
              <a:avLst/>
            </a:prstGeom>
            <a:noFill/>
            <a:ln w="25400">
              <a:solidFill>
                <a:srgbClr val="438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Text Box 17"/>
            <p:cNvSpPr txBox="1">
              <a:spLocks noChangeArrowheads="1"/>
            </p:cNvSpPr>
            <p:nvPr/>
          </p:nvSpPr>
          <p:spPr bwMode="auto">
            <a:xfrm>
              <a:off x="4055" y="2061"/>
              <a:ext cx="29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17461" name="Text Box 18"/>
            <p:cNvSpPr txBox="1">
              <a:spLocks noChangeArrowheads="1"/>
            </p:cNvSpPr>
            <p:nvPr/>
          </p:nvSpPr>
          <p:spPr bwMode="auto">
            <a:xfrm>
              <a:off x="4425" y="150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L</a:t>
              </a:r>
            </a:p>
          </p:txBody>
        </p:sp>
        <p:sp>
          <p:nvSpPr>
            <p:cNvPr id="17462" name="Text Box 19"/>
            <p:cNvSpPr txBox="1">
              <a:spLocks noChangeArrowheads="1"/>
            </p:cNvSpPr>
            <p:nvPr/>
          </p:nvSpPr>
          <p:spPr bwMode="auto">
            <a:xfrm>
              <a:off x="3973" y="1140"/>
              <a:ext cx="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L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</a:rPr>
                <a:t>z</a:t>
              </a:r>
              <a:endParaRPr kumimoji="1" lang="en-US" altLang="zh-CN" sz="2800" b="1" i="1">
                <a:solidFill>
                  <a:schemeClr val="accent2"/>
                </a:solidFill>
              </a:endParaRPr>
            </a:p>
          </p:txBody>
        </p:sp>
        <p:sp>
          <p:nvSpPr>
            <p:cNvPr id="17463" name="Text Box 20"/>
            <p:cNvSpPr txBox="1">
              <a:spLocks noChangeArrowheads="1"/>
            </p:cNvSpPr>
            <p:nvPr/>
          </p:nvSpPr>
          <p:spPr bwMode="auto">
            <a:xfrm>
              <a:off x="4048" y="245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L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7464" name="Text Box 21"/>
            <p:cNvSpPr txBox="1">
              <a:spLocks noChangeArrowheads="1"/>
            </p:cNvSpPr>
            <p:nvPr/>
          </p:nvSpPr>
          <p:spPr bwMode="auto">
            <a:xfrm>
              <a:off x="4839" y="1895"/>
              <a:ext cx="385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L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7465" name="Text Box 22"/>
            <p:cNvSpPr txBox="1">
              <a:spLocks noChangeArrowheads="1"/>
            </p:cNvSpPr>
            <p:nvPr/>
          </p:nvSpPr>
          <p:spPr bwMode="auto">
            <a:xfrm>
              <a:off x="3589" y="239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7466" name="Text Box 23"/>
            <p:cNvSpPr txBox="1">
              <a:spLocks noChangeArrowheads="1"/>
            </p:cNvSpPr>
            <p:nvPr/>
          </p:nvSpPr>
          <p:spPr bwMode="auto">
            <a:xfrm>
              <a:off x="5209" y="228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7467" name="Text Box 24"/>
            <p:cNvSpPr txBox="1">
              <a:spLocks noChangeArrowheads="1"/>
            </p:cNvSpPr>
            <p:nvPr/>
          </p:nvSpPr>
          <p:spPr bwMode="auto">
            <a:xfrm>
              <a:off x="4413" y="63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7468" name="Arc 25"/>
            <p:cNvSpPr>
              <a:spLocks/>
            </p:cNvSpPr>
            <p:nvPr/>
          </p:nvSpPr>
          <p:spPr bwMode="auto">
            <a:xfrm>
              <a:off x="4369" y="2068"/>
              <a:ext cx="116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69" name="Text Box 26"/>
            <p:cNvSpPr txBox="1">
              <a:spLocks noChangeArrowheads="1"/>
            </p:cNvSpPr>
            <p:nvPr/>
          </p:nvSpPr>
          <p:spPr bwMode="auto">
            <a:xfrm>
              <a:off x="4337" y="1761"/>
              <a:ext cx="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17470" name="Line 27"/>
            <p:cNvSpPr>
              <a:spLocks noChangeShapeType="1"/>
            </p:cNvSpPr>
            <p:nvPr/>
          </p:nvSpPr>
          <p:spPr bwMode="auto">
            <a:xfrm flipV="1">
              <a:off x="4367" y="1489"/>
              <a:ext cx="462" cy="84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188" name="Text Box 28"/>
          <p:cNvSpPr txBox="1">
            <a:spLocks noChangeArrowheads="1"/>
          </p:cNvSpPr>
          <p:nvPr/>
        </p:nvSpPr>
        <p:spPr bwMode="auto">
          <a:xfrm>
            <a:off x="762000" y="2147888"/>
            <a:ext cx="637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以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l </a:t>
            </a:r>
            <a:r>
              <a:rPr kumimoji="1" lang="en-US" altLang="zh-CN" sz="2800" b="1">
                <a:solidFill>
                  <a:schemeClr val="accent2"/>
                </a:solidFill>
              </a:rPr>
              <a:t>= 2 </a:t>
            </a:r>
            <a:r>
              <a:rPr kumimoji="1" lang="zh-CN" altLang="en-US" sz="2800" b="1">
                <a:solidFill>
                  <a:schemeClr val="accent2"/>
                </a:solidFill>
              </a:rPr>
              <a:t>为例，画出空间量子化的情况。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059832" y="3143250"/>
            <a:ext cx="2735263" cy="1462088"/>
            <a:chOff x="2155" y="2679"/>
            <a:chExt cx="1723" cy="921"/>
          </a:xfrm>
        </p:grpSpPr>
        <p:graphicFrame>
          <p:nvGraphicFramePr>
            <p:cNvPr id="17419" name="Object 1033"/>
            <p:cNvGraphicFramePr>
              <a:graphicFrameLocks noChangeAspect="1"/>
            </p:cNvGraphicFramePr>
            <p:nvPr/>
          </p:nvGraphicFramePr>
          <p:xfrm>
            <a:off x="2198" y="3312"/>
            <a:ext cx="16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52763" imgH="476163" progId="Equation.3">
                    <p:embed/>
                  </p:oleObj>
                </mc:Choice>
                <mc:Fallback>
                  <p:oleObj name="Equation" r:id="rId2" imgW="3152763" imgH="476163" progId="Equation.3">
                    <p:embed/>
                    <p:pic>
                      <p:nvPicPr>
                        <p:cNvPr id="17419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8" y="3312"/>
                          <a:ext cx="16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EB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034"/>
            <p:cNvGraphicFramePr>
              <a:graphicFrameLocks noChangeAspect="1"/>
            </p:cNvGraphicFramePr>
            <p:nvPr/>
          </p:nvGraphicFramePr>
          <p:xfrm>
            <a:off x="2155" y="2679"/>
            <a:ext cx="131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38107" imgH="371429" progId="Equation.3">
                    <p:embed/>
                  </p:oleObj>
                </mc:Choice>
                <mc:Fallback>
                  <p:oleObj name="Equation" r:id="rId4" imgW="838107" imgH="371429" progId="Equation.3">
                    <p:embed/>
                    <p:pic>
                      <p:nvPicPr>
                        <p:cNvPr id="1742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5" y="2679"/>
                          <a:ext cx="1315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EB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651500" y="2852738"/>
            <a:ext cx="3492500" cy="3514725"/>
            <a:chOff x="336" y="618"/>
            <a:chExt cx="1918" cy="2214"/>
          </a:xfrm>
        </p:grpSpPr>
        <p:sp>
          <p:nvSpPr>
            <p:cNvPr id="17427" name="Arc 33"/>
            <p:cNvSpPr>
              <a:spLocks/>
            </p:cNvSpPr>
            <p:nvPr/>
          </p:nvSpPr>
          <p:spPr bwMode="auto">
            <a:xfrm>
              <a:off x="1062" y="1058"/>
              <a:ext cx="776" cy="1542"/>
            </a:xfrm>
            <a:custGeom>
              <a:avLst/>
              <a:gdLst>
                <a:gd name="T0" fmla="*/ 0 w 22649"/>
                <a:gd name="T1" fmla="*/ 0 h 43200"/>
                <a:gd name="T2" fmla="*/ 0 w 22649"/>
                <a:gd name="T3" fmla="*/ 0 h 43200"/>
                <a:gd name="T4" fmla="*/ 0 w 22649"/>
                <a:gd name="T5" fmla="*/ 0 h 43200"/>
                <a:gd name="T6" fmla="*/ 0 60000 65536"/>
                <a:gd name="T7" fmla="*/ 0 60000 65536"/>
                <a:gd name="T8" fmla="*/ 0 60000 65536"/>
                <a:gd name="T9" fmla="*/ 0 w 22649"/>
                <a:gd name="T10" fmla="*/ 0 h 43200"/>
                <a:gd name="T11" fmla="*/ 22649 w 2264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49" h="43200" fill="none" extrusionOk="0">
                  <a:moveTo>
                    <a:pt x="0" y="25"/>
                  </a:moveTo>
                  <a:cubicBezTo>
                    <a:pt x="349" y="8"/>
                    <a:pt x="699" y="-1"/>
                    <a:pt x="1049" y="0"/>
                  </a:cubicBezTo>
                  <a:cubicBezTo>
                    <a:pt x="12978" y="0"/>
                    <a:pt x="22649" y="9670"/>
                    <a:pt x="22649" y="21600"/>
                  </a:cubicBezTo>
                  <a:cubicBezTo>
                    <a:pt x="22649" y="33529"/>
                    <a:pt x="12978" y="43200"/>
                    <a:pt x="1049" y="43200"/>
                  </a:cubicBezTo>
                  <a:cubicBezTo>
                    <a:pt x="747" y="43200"/>
                    <a:pt x="446" y="43193"/>
                    <a:pt x="144" y="43181"/>
                  </a:cubicBezTo>
                </a:path>
                <a:path w="22649" h="43200" stroke="0" extrusionOk="0">
                  <a:moveTo>
                    <a:pt x="0" y="25"/>
                  </a:moveTo>
                  <a:cubicBezTo>
                    <a:pt x="349" y="8"/>
                    <a:pt x="699" y="-1"/>
                    <a:pt x="1049" y="0"/>
                  </a:cubicBezTo>
                  <a:cubicBezTo>
                    <a:pt x="12978" y="0"/>
                    <a:pt x="22649" y="9670"/>
                    <a:pt x="22649" y="21600"/>
                  </a:cubicBezTo>
                  <a:cubicBezTo>
                    <a:pt x="22649" y="33529"/>
                    <a:pt x="12978" y="43200"/>
                    <a:pt x="1049" y="43200"/>
                  </a:cubicBezTo>
                  <a:cubicBezTo>
                    <a:pt x="747" y="43200"/>
                    <a:pt x="446" y="43193"/>
                    <a:pt x="144" y="43181"/>
                  </a:cubicBezTo>
                  <a:lnTo>
                    <a:pt x="1049" y="2160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28" name="Line 34"/>
            <p:cNvSpPr>
              <a:spLocks noChangeShapeType="1"/>
            </p:cNvSpPr>
            <p:nvPr/>
          </p:nvSpPr>
          <p:spPr bwMode="auto">
            <a:xfrm flipV="1">
              <a:off x="1065" y="720"/>
              <a:ext cx="0" cy="211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35"/>
            <p:cNvSpPr>
              <a:spLocks noChangeShapeType="1"/>
            </p:cNvSpPr>
            <p:nvPr/>
          </p:nvSpPr>
          <p:spPr bwMode="auto">
            <a:xfrm>
              <a:off x="1064" y="1824"/>
              <a:ext cx="115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36"/>
            <p:cNvSpPr>
              <a:spLocks noChangeShapeType="1"/>
            </p:cNvSpPr>
            <p:nvPr/>
          </p:nvSpPr>
          <p:spPr bwMode="auto">
            <a:xfrm flipH="1">
              <a:off x="393" y="1824"/>
              <a:ext cx="672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37"/>
            <p:cNvSpPr>
              <a:spLocks noChangeShapeType="1"/>
            </p:cNvSpPr>
            <p:nvPr/>
          </p:nvSpPr>
          <p:spPr bwMode="auto">
            <a:xfrm flipV="1">
              <a:off x="1074" y="1182"/>
              <a:ext cx="442" cy="6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8"/>
            <p:cNvSpPr>
              <a:spLocks noChangeShapeType="1"/>
            </p:cNvSpPr>
            <p:nvPr/>
          </p:nvSpPr>
          <p:spPr bwMode="auto">
            <a:xfrm flipV="1">
              <a:off x="1056" y="1497"/>
              <a:ext cx="72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9"/>
            <p:cNvSpPr>
              <a:spLocks noChangeShapeType="1"/>
            </p:cNvSpPr>
            <p:nvPr/>
          </p:nvSpPr>
          <p:spPr bwMode="auto">
            <a:xfrm flipH="1">
              <a:off x="1065" y="1506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40"/>
            <p:cNvSpPr>
              <a:spLocks noChangeShapeType="1"/>
            </p:cNvSpPr>
            <p:nvPr/>
          </p:nvSpPr>
          <p:spPr bwMode="auto">
            <a:xfrm flipH="1">
              <a:off x="1065" y="1200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41"/>
            <p:cNvSpPr>
              <a:spLocks noChangeShapeType="1"/>
            </p:cNvSpPr>
            <p:nvPr/>
          </p:nvSpPr>
          <p:spPr bwMode="auto">
            <a:xfrm>
              <a:off x="1074" y="1840"/>
              <a:ext cx="442" cy="63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42"/>
            <p:cNvSpPr>
              <a:spLocks noChangeShapeType="1"/>
            </p:cNvSpPr>
            <p:nvPr/>
          </p:nvSpPr>
          <p:spPr bwMode="auto">
            <a:xfrm>
              <a:off x="1056" y="1824"/>
              <a:ext cx="72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43"/>
            <p:cNvSpPr>
              <a:spLocks noChangeShapeType="1"/>
            </p:cNvSpPr>
            <p:nvPr/>
          </p:nvSpPr>
          <p:spPr bwMode="auto">
            <a:xfrm flipH="1" flipV="1">
              <a:off x="1065" y="2151"/>
              <a:ext cx="72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44"/>
            <p:cNvSpPr>
              <a:spLocks noChangeShapeType="1"/>
            </p:cNvSpPr>
            <p:nvPr/>
          </p:nvSpPr>
          <p:spPr bwMode="auto">
            <a:xfrm flipH="1" flipV="1">
              <a:off x="1065" y="2457"/>
              <a:ext cx="4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Arc 45"/>
            <p:cNvSpPr>
              <a:spLocks/>
            </p:cNvSpPr>
            <p:nvPr/>
          </p:nvSpPr>
          <p:spPr bwMode="auto">
            <a:xfrm>
              <a:off x="1065" y="1680"/>
              <a:ext cx="96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440" name="Text Box 46"/>
            <p:cNvSpPr txBox="1">
              <a:spLocks noChangeArrowheads="1"/>
            </p:cNvSpPr>
            <p:nvPr/>
          </p:nvSpPr>
          <p:spPr bwMode="auto">
            <a:xfrm>
              <a:off x="336" y="1929"/>
              <a:ext cx="1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7441" name="Text Box 47"/>
            <p:cNvSpPr txBox="1">
              <a:spLocks noChangeArrowheads="1"/>
            </p:cNvSpPr>
            <p:nvPr/>
          </p:nvSpPr>
          <p:spPr bwMode="auto">
            <a:xfrm>
              <a:off x="2039" y="148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7442" name="Text Box 48"/>
            <p:cNvSpPr txBox="1">
              <a:spLocks noChangeArrowheads="1"/>
            </p:cNvSpPr>
            <p:nvPr/>
          </p:nvSpPr>
          <p:spPr bwMode="auto">
            <a:xfrm>
              <a:off x="1200" y="618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z</a:t>
              </a:r>
              <a:r>
                <a:rPr kumimoji="1" lang="zh-CN" altLang="en-US" sz="2800" b="1" i="1">
                  <a:solidFill>
                    <a:schemeClr val="accent2"/>
                  </a:solidFill>
                </a:rPr>
                <a:t>，</a:t>
              </a:r>
            </a:p>
          </p:txBody>
        </p:sp>
        <p:graphicFrame>
          <p:nvGraphicFramePr>
            <p:cNvPr id="17413" name="Object 1027"/>
            <p:cNvGraphicFramePr>
              <a:graphicFrameLocks noChangeAspect="1"/>
            </p:cNvGraphicFramePr>
            <p:nvPr/>
          </p:nvGraphicFramePr>
          <p:xfrm>
            <a:off x="1449" y="900"/>
            <a:ext cx="7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90620" imgH="228634" progId="Equation.3">
                    <p:embed/>
                  </p:oleObj>
                </mc:Choice>
                <mc:Fallback>
                  <p:oleObj name="Equation" r:id="rId6" imgW="590620" imgH="228634" progId="Equation.3">
                    <p:embed/>
                    <p:pic>
                      <p:nvPicPr>
                        <p:cNvPr id="17413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900"/>
                          <a:ext cx="72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1028"/>
            <p:cNvGraphicFramePr>
              <a:graphicFrameLocks noChangeAspect="1"/>
            </p:cNvGraphicFramePr>
            <p:nvPr/>
          </p:nvGraphicFramePr>
          <p:xfrm>
            <a:off x="875" y="1374"/>
            <a:ext cx="169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287" imgH="152512" progId="Equation.3">
                    <p:embed/>
                  </p:oleObj>
                </mc:Choice>
                <mc:Fallback>
                  <p:oleObj name="Equation" r:id="rId8" imgW="114287" imgH="152512" progId="Equation.3">
                    <p:embed/>
                    <p:pic>
                      <p:nvPicPr>
                        <p:cNvPr id="17414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1374"/>
                          <a:ext cx="169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1029"/>
            <p:cNvGraphicFramePr>
              <a:graphicFrameLocks noChangeAspect="1"/>
            </p:cNvGraphicFramePr>
            <p:nvPr/>
          </p:nvGraphicFramePr>
          <p:xfrm>
            <a:off x="390" y="1056"/>
            <a:ext cx="67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5245" imgH="219186" progId="Equation.3">
                    <p:embed/>
                  </p:oleObj>
                </mc:Choice>
                <mc:Fallback>
                  <p:oleObj name="Equation" r:id="rId10" imgW="495245" imgH="219186" progId="Equation.3">
                    <p:embed/>
                    <p:pic>
                      <p:nvPicPr>
                        <p:cNvPr id="17415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" y="1056"/>
                          <a:ext cx="67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1030"/>
            <p:cNvGraphicFramePr>
              <a:graphicFrameLocks noChangeAspect="1"/>
            </p:cNvGraphicFramePr>
            <p:nvPr/>
          </p:nvGraphicFramePr>
          <p:xfrm>
            <a:off x="745" y="2020"/>
            <a:ext cx="3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8575" imgH="152512" progId="Equation.3">
                    <p:embed/>
                  </p:oleObj>
                </mc:Choice>
                <mc:Fallback>
                  <p:oleObj name="Equation" r:id="rId12" imgW="228575" imgH="152512" progId="Equation.3">
                    <p:embed/>
                    <p:pic>
                      <p:nvPicPr>
                        <p:cNvPr id="17416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2020"/>
                          <a:ext cx="3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3" name="Text Box 53"/>
            <p:cNvSpPr txBox="1">
              <a:spLocks noChangeArrowheads="1"/>
            </p:cNvSpPr>
            <p:nvPr/>
          </p:nvSpPr>
          <p:spPr bwMode="auto">
            <a:xfrm>
              <a:off x="842" y="1662"/>
              <a:ext cx="1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accent2"/>
                  </a:solidFill>
                </a:rPr>
                <a:t>0</a:t>
              </a:r>
            </a:p>
          </p:txBody>
        </p:sp>
        <p:graphicFrame>
          <p:nvGraphicFramePr>
            <p:cNvPr id="17417" name="Object 1031"/>
            <p:cNvGraphicFramePr>
              <a:graphicFrameLocks noChangeAspect="1"/>
            </p:cNvGraphicFramePr>
            <p:nvPr/>
          </p:nvGraphicFramePr>
          <p:xfrm>
            <a:off x="642" y="2322"/>
            <a:ext cx="4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766" imgH="152512" progId="Equation.3">
                    <p:embed/>
                  </p:oleObj>
                </mc:Choice>
                <mc:Fallback>
                  <p:oleObj name="Equation" r:id="rId14" imgW="304766" imgH="152512" progId="Equation.3">
                    <p:embed/>
                    <p:pic>
                      <p:nvPicPr>
                        <p:cNvPr id="17417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322"/>
                          <a:ext cx="42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4" name="Text Box 55"/>
            <p:cNvSpPr txBox="1">
              <a:spLocks noChangeArrowheads="1"/>
            </p:cNvSpPr>
            <p:nvPr/>
          </p:nvSpPr>
          <p:spPr bwMode="auto">
            <a:xfrm>
              <a:off x="1046" y="1392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cs typeface="Times New Roman" panose="02020603050405020304" pitchFamily="18" charset="0"/>
                </a:rPr>
                <a:t>θ</a:t>
              </a:r>
            </a:p>
          </p:txBody>
        </p:sp>
        <p:sp>
          <p:nvSpPr>
            <p:cNvPr id="17445" name="Line 56"/>
            <p:cNvSpPr>
              <a:spLocks noChangeShapeType="1"/>
            </p:cNvSpPr>
            <p:nvPr/>
          </p:nvSpPr>
          <p:spPr bwMode="auto">
            <a:xfrm>
              <a:off x="1104" y="1824"/>
              <a:ext cx="76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18" name="Object 1032"/>
            <p:cNvGraphicFramePr>
              <a:graphicFrameLocks noChangeAspect="1"/>
            </p:cNvGraphicFramePr>
            <p:nvPr/>
          </p:nvGraphicFramePr>
          <p:xfrm>
            <a:off x="1392" y="672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383" imgH="190573" progId="Equation.3">
                    <p:embed/>
                  </p:oleObj>
                </mc:Choice>
                <mc:Fallback>
                  <p:oleObj name="Equation" r:id="rId16" imgW="152383" imgH="190573" progId="Equation.3">
                    <p:embed/>
                    <p:pic>
                      <p:nvPicPr>
                        <p:cNvPr id="17418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72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85800" y="381000"/>
            <a:ext cx="7467600" cy="1501775"/>
            <a:chOff x="432" y="240"/>
            <a:chExt cx="4704" cy="946"/>
          </a:xfrm>
        </p:grpSpPr>
        <p:sp>
          <p:nvSpPr>
            <p:cNvPr id="17426" name="Text Box 59"/>
            <p:cNvSpPr txBox="1">
              <a:spLocks noChangeArrowheads="1"/>
            </p:cNvSpPr>
            <p:nvPr/>
          </p:nvSpPr>
          <p:spPr bwMode="auto">
            <a:xfrm>
              <a:off x="432" y="240"/>
              <a:ext cx="2112" cy="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</a:rPr>
                <a:t>设外磁场方向为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轴方向，则轨道角动量在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z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方向的投影为</a:t>
              </a:r>
            </a:p>
          </p:txBody>
        </p:sp>
        <p:graphicFrame>
          <p:nvGraphicFramePr>
            <p:cNvPr id="17411" name="Object 1025"/>
            <p:cNvGraphicFramePr>
              <a:graphicFrameLocks noChangeAspect="1"/>
            </p:cNvGraphicFramePr>
            <p:nvPr/>
          </p:nvGraphicFramePr>
          <p:xfrm>
            <a:off x="3400" y="384"/>
            <a:ext cx="872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71718" imgH="457267" progId="Equation.3">
                    <p:embed/>
                  </p:oleObj>
                </mc:Choice>
                <mc:Fallback>
                  <p:oleObj name="Equation" r:id="rId18" imgW="1371718" imgH="457267" progId="Equation.3">
                    <p:embed/>
                    <p:pic>
                      <p:nvPicPr>
                        <p:cNvPr id="17411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384"/>
                          <a:ext cx="872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1026"/>
            <p:cNvGraphicFramePr>
              <a:graphicFrameLocks noChangeAspect="1"/>
            </p:cNvGraphicFramePr>
            <p:nvPr/>
          </p:nvGraphicFramePr>
          <p:xfrm>
            <a:off x="3256" y="864"/>
            <a:ext cx="1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971741" imgH="447550" progId="Equation.3">
                    <p:embed/>
                  </p:oleObj>
                </mc:Choice>
                <mc:Fallback>
                  <p:oleObj name="Equation" r:id="rId20" imgW="2971741" imgH="447550" progId="Equation.3">
                    <p:embed/>
                    <p:pic>
                      <p:nvPicPr>
                        <p:cNvPr id="17412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864"/>
                          <a:ext cx="1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9760" name="Object 1024"/>
          <p:cNvGraphicFramePr>
            <a:graphicFrameLocks noChangeAspect="1"/>
          </p:cNvGraphicFramePr>
          <p:nvPr/>
        </p:nvGraphicFramePr>
        <p:xfrm>
          <a:off x="7300913" y="1773238"/>
          <a:ext cx="1341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971577" imgH="285860" progId="Equation.3">
                  <p:embed/>
                </p:oleObj>
              </mc:Choice>
              <mc:Fallback>
                <p:oleObj name="公式" r:id="rId22" imgW="971577" imgH="285860" progId="Equation.3">
                  <p:embed/>
                  <p:pic>
                    <p:nvPicPr>
                      <p:cNvPr id="62976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1773238"/>
                        <a:ext cx="1341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ext Box 2"/>
          <p:cNvSpPr txBox="1">
            <a:spLocks noChangeArrowheads="1"/>
          </p:cNvSpPr>
          <p:nvPr/>
        </p:nvSpPr>
        <p:spPr bwMode="auto">
          <a:xfrm>
            <a:off x="357188" y="304800"/>
            <a:ext cx="5786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4. 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本征波函数</a:t>
            </a:r>
          </a:p>
        </p:txBody>
      </p:sp>
      <p:graphicFrame>
        <p:nvGraphicFramePr>
          <p:cNvPr id="630784" name="Object 1024"/>
          <p:cNvGraphicFramePr>
            <a:graphicFrameLocks noChangeAspect="1"/>
          </p:cNvGraphicFramePr>
          <p:nvPr/>
        </p:nvGraphicFramePr>
        <p:xfrm>
          <a:off x="1239083" y="1113404"/>
          <a:ext cx="3908981" cy="58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640" imgH="355320" progId="Equation.DSMT4">
                  <p:embed/>
                </p:oleObj>
              </mc:Choice>
              <mc:Fallback>
                <p:oleObj name="Equation" r:id="rId2" imgW="2717640" imgH="355320" progId="Equation.DSMT4">
                  <p:embed/>
                  <p:pic>
                    <p:nvPicPr>
                      <p:cNvPr id="63078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083" y="1113404"/>
                        <a:ext cx="3908981" cy="587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51502" y="642938"/>
            <a:ext cx="2800351" cy="1493838"/>
            <a:chOff x="3560" y="384"/>
            <a:chExt cx="1764" cy="941"/>
          </a:xfrm>
        </p:grpSpPr>
        <p:graphicFrame>
          <p:nvGraphicFramePr>
            <p:cNvPr id="18438" name="Object 1028"/>
            <p:cNvGraphicFramePr>
              <a:graphicFrameLocks noChangeAspect="1"/>
            </p:cNvGraphicFramePr>
            <p:nvPr/>
          </p:nvGraphicFramePr>
          <p:xfrm>
            <a:off x="3560" y="1048"/>
            <a:ext cx="159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52480" imgH="266400" progId="Equation.DSMT4">
                    <p:embed/>
                  </p:oleObj>
                </mc:Choice>
                <mc:Fallback>
                  <p:oleObj name="Equation" r:id="rId4" imgW="1752480" imgH="266400" progId="Equation.DSMT4">
                    <p:embed/>
                    <p:pic>
                      <p:nvPicPr>
                        <p:cNvPr id="18438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048"/>
                          <a:ext cx="159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1029"/>
            <p:cNvGraphicFramePr>
              <a:graphicFrameLocks noChangeAspect="1"/>
            </p:cNvGraphicFramePr>
            <p:nvPr/>
          </p:nvGraphicFramePr>
          <p:xfrm>
            <a:off x="3589" y="384"/>
            <a:ext cx="109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00293" imgH="333368" progId="Equation.3">
                    <p:embed/>
                  </p:oleObj>
                </mc:Choice>
                <mc:Fallback>
                  <p:oleObj name="公式" r:id="rId6" imgW="1600293" imgH="333368" progId="Equation.3">
                    <p:embed/>
                    <p:pic>
                      <p:nvPicPr>
                        <p:cNvPr id="18439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384"/>
                          <a:ext cx="109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030"/>
            <p:cNvGraphicFramePr>
              <a:graphicFrameLocks noChangeAspect="1"/>
            </p:cNvGraphicFramePr>
            <p:nvPr/>
          </p:nvGraphicFramePr>
          <p:xfrm>
            <a:off x="3581" y="720"/>
            <a:ext cx="174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52687" imgH="342816" progId="Equation.DSMT4">
                    <p:embed/>
                  </p:oleObj>
                </mc:Choice>
                <mc:Fallback>
                  <p:oleObj name="Equation" r:id="rId8" imgW="2552687" imgH="342816" progId="Equation.DSMT4">
                    <p:embed/>
                    <p:pic>
                      <p:nvPicPr>
                        <p:cNvPr id="1844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720"/>
                          <a:ext cx="174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192" name="Text Box 8"/>
          <p:cNvSpPr txBox="1">
            <a:spLocks noChangeArrowheads="1"/>
          </p:cNvSpPr>
          <p:nvPr/>
        </p:nvSpPr>
        <p:spPr bwMode="auto">
          <a:xfrm>
            <a:off x="152400" y="3278188"/>
            <a:ext cx="4840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3200" b="1">
                <a:latin typeface="宋体" panose="02010600030101010101" pitchFamily="2" charset="-122"/>
              </a:rPr>
              <a:t> </a:t>
            </a: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(1)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归一化：</a:t>
            </a:r>
          </a:p>
        </p:txBody>
      </p:sp>
      <p:graphicFrame>
        <p:nvGraphicFramePr>
          <p:cNvPr id="630785" name="Object 1025"/>
          <p:cNvGraphicFramePr>
            <a:graphicFrameLocks noChangeAspect="1"/>
          </p:cNvGraphicFramePr>
          <p:nvPr/>
        </p:nvGraphicFramePr>
        <p:xfrm>
          <a:off x="838270" y="4005064"/>
          <a:ext cx="4525818" cy="2221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11480" imgH="1562040" progId="Equation.DSMT4">
                  <p:embed/>
                </p:oleObj>
              </mc:Choice>
              <mc:Fallback>
                <p:oleObj name="Equation" r:id="rId10" imgW="3111480" imgH="1562040" progId="Equation.DSMT4">
                  <p:embed/>
                  <p:pic>
                    <p:nvPicPr>
                      <p:cNvPr id="63078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70" y="4005064"/>
                        <a:ext cx="4525818" cy="2221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67402" y="4289425"/>
            <a:ext cx="2598738" cy="2014538"/>
            <a:chOff x="3696" y="2064"/>
            <a:chExt cx="1637" cy="1269"/>
          </a:xfrm>
        </p:grpSpPr>
        <p:graphicFrame>
          <p:nvGraphicFramePr>
            <p:cNvPr id="18436" name="Object 1026"/>
            <p:cNvGraphicFramePr>
              <a:graphicFrameLocks noChangeAspect="1"/>
            </p:cNvGraphicFramePr>
            <p:nvPr/>
          </p:nvGraphicFramePr>
          <p:xfrm>
            <a:off x="3792" y="2064"/>
            <a:ext cx="1536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14656" imgH="752575" progId="Equation.DSMT4">
                    <p:embed/>
                  </p:oleObj>
                </mc:Choice>
                <mc:Fallback>
                  <p:oleObj name="Equation" r:id="rId12" imgW="2314656" imgH="752575" progId="Equation.DSMT4">
                    <p:embed/>
                    <p:pic>
                      <p:nvPicPr>
                        <p:cNvPr id="18436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4"/>
                          <a:ext cx="1536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1027"/>
            <p:cNvGraphicFramePr>
              <a:graphicFrameLocks noChangeAspect="1"/>
            </p:cNvGraphicFramePr>
            <p:nvPr/>
          </p:nvGraphicFramePr>
          <p:xfrm>
            <a:off x="3696" y="2701"/>
            <a:ext cx="163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17360" imgH="698400" progId="Equation.DSMT4">
                    <p:embed/>
                  </p:oleObj>
                </mc:Choice>
                <mc:Fallback>
                  <p:oleObj name="Equation" r:id="rId14" imgW="1917360" imgH="698400" progId="Equation.DSMT4">
                    <p:embed/>
                    <p:pic>
                      <p:nvPicPr>
                        <p:cNvPr id="18437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01"/>
                          <a:ext cx="163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5197" name="AutoShape 13"/>
          <p:cNvSpPr>
            <a:spLocks/>
          </p:cNvSpPr>
          <p:nvPr/>
        </p:nvSpPr>
        <p:spPr bwMode="auto">
          <a:xfrm>
            <a:off x="5486400" y="4746625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5198" name="AutoShape 14"/>
          <p:cNvSpPr>
            <a:spLocks/>
          </p:cNvSpPr>
          <p:nvPr/>
        </p:nvSpPr>
        <p:spPr bwMode="auto">
          <a:xfrm>
            <a:off x="5257800" y="871538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8448" name="组合 16"/>
          <p:cNvGrpSpPr>
            <a:grpSpLocks/>
          </p:cNvGrpSpPr>
          <p:nvPr/>
        </p:nvGrpSpPr>
        <p:grpSpPr bwMode="auto">
          <a:xfrm>
            <a:off x="785813" y="2428875"/>
            <a:ext cx="6929437" cy="571500"/>
            <a:chOff x="785786" y="2285992"/>
            <a:chExt cx="6929486" cy="571504"/>
          </a:xfrm>
        </p:grpSpPr>
        <p:graphicFrame>
          <p:nvGraphicFramePr>
            <p:cNvPr id="4" name="Object 1024"/>
            <p:cNvGraphicFramePr>
              <a:graphicFrameLocks noChangeAspect="1"/>
            </p:cNvGraphicFramePr>
            <p:nvPr/>
          </p:nvGraphicFramePr>
          <p:xfrm>
            <a:off x="785786" y="2285992"/>
            <a:ext cx="995354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71320" imgH="317160" progId="Equation.DSMT4">
                    <p:embed/>
                  </p:oleObj>
                </mc:Choice>
                <mc:Fallback>
                  <p:oleObj name="Equation" r:id="rId16" imgW="571320" imgH="317160" progId="Equation.DSMT4">
                    <p:embed/>
                    <p:pic>
                      <p:nvPicPr>
                        <p:cNvPr id="4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2285992"/>
                          <a:ext cx="995354" cy="571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Box 15"/>
            <p:cNvSpPr txBox="1">
              <a:spLocks noChangeArrowheads="1"/>
            </p:cNvSpPr>
            <p:nvPr/>
          </p:nvSpPr>
          <p:spPr bwMode="auto">
            <a:xfrm>
              <a:off x="1785918" y="2285992"/>
              <a:ext cx="592935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简并（单电子）或非简并（多电子）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0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 autoUpdateAnimBg="0"/>
      <p:bldP spid="605192" grpId="0" autoUpdateAnimBg="0"/>
      <p:bldP spid="605197" grpId="0" animBg="1"/>
      <p:bldP spid="60519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52400"/>
            <a:ext cx="8521700" cy="1662113"/>
            <a:chOff x="96" y="96"/>
            <a:chExt cx="5368" cy="1047"/>
          </a:xfrm>
        </p:grpSpPr>
        <p:sp>
          <p:nvSpPr>
            <p:cNvPr id="19466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368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2800" b="1"/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量子数 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( </a:t>
              </a:r>
              <a:r>
                <a:rPr kumimoji="1" lang="en-US" altLang="zh-CN" sz="2800" b="1" i="1">
                  <a:solidFill>
                    <a:srgbClr val="CC3300"/>
                  </a:solidFill>
                </a:rPr>
                <a:t>n</a:t>
              </a:r>
              <a:r>
                <a:rPr kumimoji="1" lang="en-US" altLang="zh-CN" sz="2800" b="1">
                  <a:solidFill>
                    <a:srgbClr val="CC3300"/>
                  </a:solidFill>
                </a:rPr>
                <a:t>, </a:t>
              </a:r>
              <a:r>
                <a:rPr kumimoji="1" lang="en-US" altLang="zh-CN" sz="2800" b="1" i="1">
                  <a:solidFill>
                    <a:srgbClr val="CC3300"/>
                  </a:solidFill>
                </a:rPr>
                <a:t>l</a:t>
              </a:r>
              <a:r>
                <a:rPr kumimoji="1" lang="en-US" altLang="zh-CN" sz="2800" b="1">
                  <a:solidFill>
                    <a:srgbClr val="CC3300"/>
                  </a:solidFill>
                </a:rPr>
                <a:t>, </a:t>
              </a:r>
              <a:r>
                <a:rPr kumimoji="1" lang="en-US" altLang="zh-CN" sz="2800" b="1" i="1">
                  <a:solidFill>
                    <a:srgbClr val="CC3300"/>
                  </a:solidFill>
                </a:rPr>
                <a:t>m</a:t>
              </a:r>
              <a:r>
                <a:rPr kumimoji="1" lang="en-US" altLang="zh-CN" sz="2800" b="1" i="1" baseline="-25000">
                  <a:solidFill>
                    <a:srgbClr val="CC3300"/>
                  </a:solidFill>
                </a:rPr>
                <a:t>l 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)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的每一种组合都表示一种不同的电子状态，用波函数表示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:</a:t>
              </a:r>
            </a:p>
          </p:txBody>
        </p:sp>
        <p:graphicFrame>
          <p:nvGraphicFramePr>
            <p:cNvPr id="19461" name="Object 1027"/>
            <p:cNvGraphicFramePr>
              <a:graphicFrameLocks noChangeAspect="1"/>
            </p:cNvGraphicFramePr>
            <p:nvPr/>
          </p:nvGraphicFramePr>
          <p:xfrm>
            <a:off x="727" y="768"/>
            <a:ext cx="388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95679" imgH="228634" progId="Equation.3">
                    <p:embed/>
                  </p:oleObj>
                </mc:Choice>
                <mc:Fallback>
                  <p:oleObj name="Equation" r:id="rId2" imgW="2495679" imgH="228634" progId="Equation.3">
                    <p:embed/>
                    <p:pic>
                      <p:nvPicPr>
                        <p:cNvPr id="19461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768"/>
                          <a:ext cx="3888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304800" y="1919288"/>
            <a:ext cx="101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例如</a:t>
            </a:r>
            <a:r>
              <a:rPr kumimoji="1"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631808" name="Object 1024"/>
          <p:cNvGraphicFramePr>
            <a:graphicFrameLocks noChangeAspect="1"/>
          </p:cNvGraphicFramePr>
          <p:nvPr/>
        </p:nvGraphicFramePr>
        <p:xfrm>
          <a:off x="322263" y="2930525"/>
          <a:ext cx="4402137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5603" imgH="1428758" progId="Equation.3">
                  <p:embed/>
                </p:oleObj>
              </mc:Choice>
              <mc:Fallback>
                <p:oleObj name="Equation" r:id="rId4" imgW="1895603" imgH="1428758" progId="Equation.3">
                  <p:embed/>
                  <p:pic>
                    <p:nvPicPr>
                      <p:cNvPr id="6318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2930525"/>
                        <a:ext cx="4402137" cy="331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09" name="Object 1025"/>
          <p:cNvGraphicFramePr>
            <a:graphicFrameLocks noChangeAspect="1"/>
          </p:cNvGraphicFramePr>
          <p:nvPr/>
        </p:nvGraphicFramePr>
        <p:xfrm>
          <a:off x="5319713" y="5384800"/>
          <a:ext cx="24526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86" imgH="419207" progId="Equation.3">
                  <p:embed/>
                </p:oleObj>
              </mc:Choice>
              <mc:Fallback>
                <p:oleObj name="Equation" r:id="rId6" imgW="1028586" imgH="419207" progId="Equation.3">
                  <p:embed/>
                  <p:pic>
                    <p:nvPicPr>
                      <p:cNvPr id="63180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384800"/>
                        <a:ext cx="24526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1810" name="Object 1026"/>
          <p:cNvGraphicFramePr>
            <a:graphicFrameLocks noChangeAspect="1"/>
          </p:cNvGraphicFramePr>
          <p:nvPr/>
        </p:nvGraphicFramePr>
        <p:xfrm>
          <a:off x="5270500" y="2386013"/>
          <a:ext cx="2349500" cy="302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9673" imgH="1295411" progId="Equation.3">
                  <p:embed/>
                </p:oleObj>
              </mc:Choice>
              <mc:Fallback>
                <p:oleObj name="Equation" r:id="rId8" imgW="1009673" imgH="1295411" progId="Equation.3">
                  <p:embed/>
                  <p:pic>
                    <p:nvPicPr>
                      <p:cNvPr id="63181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386013"/>
                        <a:ext cx="2349500" cy="302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304800" y="245268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径向</a:t>
            </a:r>
            <a:r>
              <a:rPr kumimoji="1" lang="zh-CN" altLang="en-US" sz="2800" b="1">
                <a:solidFill>
                  <a:schemeClr val="accent2"/>
                </a:solidFill>
              </a:rPr>
              <a:t>波函数</a:t>
            </a:r>
            <a:r>
              <a:rPr kumimoji="1"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5064125" y="19192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</a:rPr>
              <a:t>角度波函数：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0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3" grpId="0" autoUpdateAnimBg="0"/>
      <p:bldP spid="606217" grpId="0" autoUpdateAnimBg="0"/>
      <p:bldP spid="60621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38328"/>
          <a:stretch/>
        </p:blipFill>
        <p:spPr>
          <a:xfrm>
            <a:off x="35495" y="2708920"/>
            <a:ext cx="6616328" cy="4104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516216" y="5229200"/>
                <a:ext cx="23757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/>
                  <a:t>虚线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𝒏𝒍</m:t>
                        </m:r>
                      </m:sub>
                    </m:sSub>
                  </m:oMath>
                </a14:m>
                <a:endParaRPr lang="en-US" altLang="zh-CN" sz="2800" b="1"/>
              </a:p>
              <a:p>
                <a:pPr algn="ctr"/>
                <a:r>
                  <a:rPr lang="zh-CN" altLang="en-US" sz="2800" b="1"/>
                  <a:t>实线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𝒏𝒍</m:t>
                        </m:r>
                      </m:sub>
                    </m:sSub>
                  </m:oMath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229200"/>
                <a:ext cx="2375731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8974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16632"/>
            <a:ext cx="5480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(2) 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电子径向概率分布</a:t>
            </a:r>
            <a:endParaRPr kumimoji="1" lang="zh-CN" altLang="en-US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755576" y="1268760"/>
          <a:ext cx="5696547" cy="1316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48040" imgH="812520" progId="Equation.DSMT4">
                  <p:embed/>
                </p:oleObj>
              </mc:Choice>
              <mc:Fallback>
                <p:oleObj name="Equation" r:id="rId5" imgW="3848040" imgH="812520" progId="Equation.DSMT4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68760"/>
                        <a:ext cx="5696547" cy="1316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624253" y="1536813"/>
          <a:ext cx="198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85876" imgH="447550" progId="Equation.3">
                  <p:embed/>
                </p:oleObj>
              </mc:Choice>
              <mc:Fallback>
                <p:oleObj name="公式" r:id="rId7" imgW="1885876" imgH="44755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253" y="1536813"/>
                        <a:ext cx="1981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11560" y="764704"/>
            <a:ext cx="8077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在半径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r</a:t>
            </a:r>
            <a:r>
              <a:rPr kumimoji="1" lang="en-US" altLang="zh-CN" sz="2800" b="1">
                <a:solidFill>
                  <a:schemeClr val="accent2"/>
                </a:solidFill>
              </a:rPr>
              <a:t> ~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r </a:t>
            </a:r>
            <a:r>
              <a:rPr kumimoji="1" lang="en-US" altLang="zh-CN" sz="2800" b="1">
                <a:solidFill>
                  <a:schemeClr val="accent2"/>
                </a:solidFill>
              </a:rPr>
              <a:t>+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dr</a:t>
            </a:r>
            <a:r>
              <a:rPr kumimoji="1" lang="en-US" altLang="zh-CN" sz="2800" b="1">
                <a:solidFill>
                  <a:schemeClr val="accent2"/>
                </a:solidFill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</a:rPr>
              <a:t>之间的薄球壳内电子出现的概率为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516749" y="3524815"/>
                <a:ext cx="23757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zh-CN" b="1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749" y="3524815"/>
                <a:ext cx="2375731" cy="12003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0111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utoUpdateAnimBg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-152400" y="76200"/>
            <a:ext cx="5629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</a:rPr>
              <a:t>（</a:t>
            </a:r>
            <a:r>
              <a:rPr kumimoji="1" lang="en-US" altLang="zh-CN" sz="2800" b="1">
                <a:solidFill>
                  <a:schemeClr val="accent2"/>
                </a:solidFill>
              </a:rPr>
              <a:t>3) </a:t>
            </a:r>
            <a:r>
              <a:rPr kumimoji="1" lang="zh-CN" altLang="en-US" sz="2800" b="1">
                <a:solidFill>
                  <a:schemeClr val="accent2"/>
                </a:solidFill>
              </a:rPr>
              <a:t>电子角向概率分布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11820" y="188913"/>
            <a:ext cx="8832180" cy="1606525"/>
            <a:chOff x="311820" y="188913"/>
            <a:chExt cx="8832180" cy="1606525"/>
          </a:xfrm>
        </p:grpSpPr>
        <p:sp>
          <p:nvSpPr>
            <p:cNvPr id="21515" name="Text Box 4"/>
            <p:cNvSpPr txBox="1">
              <a:spLocks noChangeArrowheads="1"/>
            </p:cNvSpPr>
            <p:nvPr/>
          </p:nvSpPr>
          <p:spPr bwMode="auto">
            <a:xfrm>
              <a:off x="4572000" y="188913"/>
              <a:ext cx="4572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accent2"/>
                  </a:solidFill>
                  <a:sym typeface="Symbol" panose="05050102010706020507" pitchFamily="18" charset="2"/>
                </a:rPr>
                <a:t>(</a:t>
              </a:r>
              <a:r>
                <a:rPr kumimoji="1" lang="en-US" altLang="zh-CN" sz="28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 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, </a:t>
              </a:r>
              <a:r>
                <a:rPr kumimoji="1" lang="en-US" altLang="zh-CN" sz="28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 </a:t>
              </a:r>
              <a:r>
                <a:rPr kumimoji="1" lang="en-US" altLang="zh-CN" sz="2800" b="1">
                  <a:solidFill>
                    <a:schemeClr val="accent2"/>
                  </a:solidFill>
                  <a:sym typeface="Symbol" panose="05050102010706020507" pitchFamily="18" charset="2"/>
                </a:rPr>
                <a:t>)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方向立体角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r>
                <a:rPr kumimoji="1" lang="en-US" altLang="zh-CN" sz="2800" b="1">
                  <a:solidFill>
                    <a:schemeClr val="accent2"/>
                  </a:solidFill>
                  <a:sym typeface="Symbol" panose="05050102010706020507" pitchFamily="18" charset="2"/>
                </a:rPr>
                <a:t></a:t>
              </a:r>
            </a:p>
          </p:txBody>
        </p:sp>
        <p:graphicFrame>
          <p:nvGraphicFramePr>
            <p:cNvPr id="21506" name="Object 5"/>
            <p:cNvGraphicFramePr>
              <a:graphicFrameLocks noChangeAspect="1"/>
            </p:cNvGraphicFramePr>
            <p:nvPr/>
          </p:nvGraphicFramePr>
          <p:xfrm>
            <a:off x="311820" y="620688"/>
            <a:ext cx="6348412" cy="117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43400" imgH="812520" progId="Equation.DSMT4">
                    <p:embed/>
                  </p:oleObj>
                </mc:Choice>
                <mc:Fallback>
                  <p:oleObj name="Equation" r:id="rId3" imgW="4343400" imgH="812520" progId="Equation.DSMT4">
                    <p:embed/>
                    <p:pic>
                      <p:nvPicPr>
                        <p:cNvPr id="2150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20" y="620688"/>
                          <a:ext cx="6348412" cy="1174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7" name="Object 6"/>
            <p:cNvGraphicFramePr>
              <a:graphicFrameLocks noChangeAspect="1"/>
            </p:cNvGraphicFramePr>
            <p:nvPr/>
          </p:nvGraphicFramePr>
          <p:xfrm>
            <a:off x="6713682" y="764704"/>
            <a:ext cx="2034782" cy="699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523880" imgH="444240" progId="Equation.DSMT4">
                    <p:embed/>
                  </p:oleObj>
                </mc:Choice>
                <mc:Fallback>
                  <p:oleObj name="Equation" r:id="rId5" imgW="1523880" imgH="444240" progId="Equation.DSMT4">
                    <p:embed/>
                    <p:pic>
                      <p:nvPicPr>
                        <p:cNvPr id="2150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3682" y="764704"/>
                          <a:ext cx="2034782" cy="699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1676400"/>
            <a:ext cx="9144000" cy="5181600"/>
            <a:chOff x="48" y="864"/>
            <a:chExt cx="6004" cy="3456"/>
          </a:xfrm>
        </p:grpSpPr>
        <p:pic>
          <p:nvPicPr>
            <p:cNvPr id="21511" name="Picture 2"/>
            <p:cNvPicPr>
              <a:picLocks noChangeAspect="1" noChangeArrowheads="1"/>
            </p:cNvPicPr>
            <p:nvPr/>
          </p:nvPicPr>
          <p:blipFill>
            <a:blip r:embed="rId7">
              <a:lum contrast="4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43" t="2879"/>
            <a:stretch>
              <a:fillRect/>
            </a:stretch>
          </p:blipFill>
          <p:spPr bwMode="auto">
            <a:xfrm>
              <a:off x="2016" y="1373"/>
              <a:ext cx="4036" cy="2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8" descr="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8" y="864"/>
              <a:ext cx="1368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9" descr="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" y="1805"/>
              <a:ext cx="2278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Picture 10" descr="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2928"/>
              <a:ext cx="3582" cy="1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4495800"/>
            <a:ext cx="858361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基态银原子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0,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通过非均匀磁场，</a:t>
            </a:r>
            <a:r>
              <a:rPr kumimoji="1" lang="zh-CN" altLang="zh-CN" sz="2800" b="1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应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无偏转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但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在屏上得到两条分立的黑线。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射线的偏转表明：</a:t>
            </a:r>
            <a:r>
              <a:rPr kumimoji="1" lang="zh-CN" altLang="en-US" sz="2800" b="1">
                <a:solidFill>
                  <a:srgbClr val="C00000"/>
                </a:solidFill>
                <a:latin typeface="宋体" panose="02010600030101010101" pitchFamily="2" charset="-122"/>
              </a:rPr>
              <a:t>电子应具有另一种角动量</a:t>
            </a:r>
            <a:r>
              <a:rPr kumimoji="1"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它在外磁场方向投影只能取两个值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19062" y="182563"/>
            <a:ext cx="8567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kumimoji="1"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3.3.3 </a:t>
            </a:r>
            <a:r>
              <a:rPr kumimoji="1" lang="zh-CN" altLang="en-US" sz="3200" b="1">
                <a:solidFill>
                  <a:srgbClr val="C00000"/>
                </a:solidFill>
                <a:latin typeface="Times New Roman" panose="02020603050405020304" pitchFamily="18" charset="0"/>
              </a:rPr>
              <a:t>电子自旋</a:t>
            </a:r>
            <a:r>
              <a:rPr kumimoji="1"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和泡利不相容原理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68313" y="1196975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9900"/>
                </a:solidFill>
                <a:latin typeface="宋体" panose="02010600030101010101" pitchFamily="2" charset="-122"/>
              </a:rPr>
              <a:t>斯特恩－盖拉赫实验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1921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68313" y="1524000"/>
            <a:ext cx="7710488" cy="2819400"/>
            <a:chOff x="291" y="935"/>
            <a:chExt cx="4857" cy="1860"/>
          </a:xfrm>
        </p:grpSpPr>
        <p:grpSp>
          <p:nvGrpSpPr>
            <p:cNvPr id="32775" name="Group 12"/>
            <p:cNvGrpSpPr>
              <a:grpSpLocks/>
            </p:cNvGrpSpPr>
            <p:nvPr/>
          </p:nvGrpSpPr>
          <p:grpSpPr bwMode="auto">
            <a:xfrm>
              <a:off x="291" y="935"/>
              <a:ext cx="4857" cy="1860"/>
              <a:chOff x="196" y="1162"/>
              <a:chExt cx="4952" cy="1860"/>
            </a:xfrm>
          </p:grpSpPr>
          <p:grpSp>
            <p:nvGrpSpPr>
              <p:cNvPr id="32781" name="Group 13"/>
              <p:cNvGrpSpPr>
                <a:grpSpLocks/>
              </p:cNvGrpSpPr>
              <p:nvPr/>
            </p:nvGrpSpPr>
            <p:grpSpPr bwMode="auto">
              <a:xfrm>
                <a:off x="657" y="1162"/>
                <a:ext cx="4128" cy="1452"/>
                <a:chOff x="2788" y="3304"/>
                <a:chExt cx="6365" cy="2175"/>
              </a:xfrm>
            </p:grpSpPr>
            <p:grpSp>
              <p:nvGrpSpPr>
                <p:cNvPr id="32786" name="Group 14"/>
                <p:cNvGrpSpPr>
                  <a:grpSpLocks/>
                </p:cNvGrpSpPr>
                <p:nvPr/>
              </p:nvGrpSpPr>
              <p:grpSpPr bwMode="auto">
                <a:xfrm>
                  <a:off x="2788" y="4434"/>
                  <a:ext cx="2515" cy="1045"/>
                  <a:chOff x="2788" y="4434"/>
                  <a:chExt cx="2515" cy="1045"/>
                </a:xfrm>
              </p:grpSpPr>
              <p:grpSp>
                <p:nvGrpSpPr>
                  <p:cNvPr id="3284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788" y="4434"/>
                    <a:ext cx="1902" cy="1045"/>
                    <a:chOff x="2788" y="4434"/>
                    <a:chExt cx="1902" cy="1045"/>
                  </a:xfrm>
                </p:grpSpPr>
                <p:grpSp>
                  <p:nvGrpSpPr>
                    <p:cNvPr id="32849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27" y="4434"/>
                      <a:ext cx="563" cy="912"/>
                      <a:chOff x="3817" y="7358"/>
                      <a:chExt cx="753" cy="1100"/>
                    </a:xfrm>
                  </p:grpSpPr>
                  <p:sp>
                    <p:nvSpPr>
                      <p:cNvPr id="32861" name="AutoShape 17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3644" y="7531"/>
                        <a:ext cx="1100" cy="753"/>
                      </a:xfrm>
                      <a:prstGeom prst="parallelogram">
                        <a:avLst>
                          <a:gd name="adj" fmla="val 47443"/>
                        </a:avLst>
                      </a:prstGeom>
                      <a:gradFill rotWithShape="1">
                        <a:gsLst>
                          <a:gs pos="0">
                            <a:srgbClr val="626262"/>
                          </a:gs>
                          <a:gs pos="100000">
                            <a:srgbClr val="D3D3D3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62" name="AutoShape 18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4045" y="7654"/>
                        <a:ext cx="275" cy="446"/>
                      </a:xfrm>
                      <a:prstGeom prst="parallelogram">
                        <a:avLst>
                          <a:gd name="adj" fmla="val 68069"/>
                        </a:avLst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850" name="Group 19"/>
                    <p:cNvGrpSpPr>
                      <a:grpSpLocks/>
                    </p:cNvGrpSpPr>
                    <p:nvPr/>
                  </p:nvGrpSpPr>
                  <p:grpSpPr bwMode="auto">
                    <a:xfrm rot="-231703">
                      <a:off x="3447" y="4884"/>
                      <a:ext cx="985" cy="174"/>
                      <a:chOff x="3030" y="4256"/>
                      <a:chExt cx="1720" cy="422"/>
                    </a:xfrm>
                  </p:grpSpPr>
                  <p:sp>
                    <p:nvSpPr>
                      <p:cNvPr id="32859" name="Line 2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030" y="4452"/>
                        <a:ext cx="918" cy="22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stealth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860" name="Line 2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951" y="4256"/>
                        <a:ext cx="799" cy="19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2851" name="Group 22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2788" y="4708"/>
                      <a:ext cx="689" cy="771"/>
                      <a:chOff x="2080" y="7789"/>
                      <a:chExt cx="726" cy="812"/>
                    </a:xfrm>
                  </p:grpSpPr>
                  <p:sp>
                    <p:nvSpPr>
                      <p:cNvPr id="32852" name="Freeform 23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080" y="7789"/>
                        <a:ext cx="706" cy="242"/>
                      </a:xfrm>
                      <a:custGeom>
                        <a:avLst/>
                        <a:gdLst>
                          <a:gd name="T0" fmla="*/ 0 w 426"/>
                          <a:gd name="T1" fmla="*/ 5369 h 146"/>
                          <a:gd name="T2" fmla="*/ 22355 w 426"/>
                          <a:gd name="T3" fmla="*/ 0 h 146"/>
                          <a:gd name="T4" fmla="*/ 40169 w 426"/>
                          <a:gd name="T5" fmla="*/ 8424 h 146"/>
                          <a:gd name="T6" fmla="*/ 16966 w 426"/>
                          <a:gd name="T7" fmla="*/ 13789 h 146"/>
                          <a:gd name="T8" fmla="*/ 0 w 426"/>
                          <a:gd name="T9" fmla="*/ 5369 h 14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26"/>
                          <a:gd name="T16" fmla="*/ 0 h 146"/>
                          <a:gd name="T17" fmla="*/ 426 w 426"/>
                          <a:gd name="T18" fmla="*/ 146 h 14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26" h="146">
                            <a:moveTo>
                              <a:pt x="0" y="57"/>
                            </a:moveTo>
                            <a:lnTo>
                              <a:pt x="237" y="0"/>
                            </a:lnTo>
                            <a:lnTo>
                              <a:pt x="426" y="89"/>
                            </a:lnTo>
                            <a:lnTo>
                              <a:pt x="180" y="146"/>
                            </a:lnTo>
                            <a:lnTo>
                              <a:pt x="0" y="57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6C6C6C"/>
                          </a:gs>
                          <a:gs pos="100000">
                            <a:srgbClr val="EAEAEA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53" name="Freeform 24" descr="深色上对角线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385" y="7935"/>
                        <a:ext cx="403" cy="665"/>
                      </a:xfrm>
                      <a:custGeom>
                        <a:avLst/>
                        <a:gdLst>
                          <a:gd name="T0" fmla="*/ 0 w 351"/>
                          <a:gd name="T1" fmla="*/ 713 h 516"/>
                          <a:gd name="T2" fmla="*/ 1208 w 351"/>
                          <a:gd name="T3" fmla="*/ 0 h 516"/>
                          <a:gd name="T4" fmla="*/ 1219 w 351"/>
                          <a:gd name="T5" fmla="*/ 4297 h 516"/>
                          <a:gd name="T6" fmla="*/ 0 w 351"/>
                          <a:gd name="T7" fmla="*/ 5061 h 516"/>
                          <a:gd name="T8" fmla="*/ 0 w 351"/>
                          <a:gd name="T9" fmla="*/ 713 h 51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351"/>
                          <a:gd name="T16" fmla="*/ 0 h 516"/>
                          <a:gd name="T17" fmla="*/ 351 w 351"/>
                          <a:gd name="T18" fmla="*/ 516 h 51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351" h="516">
                            <a:moveTo>
                              <a:pt x="0" y="72"/>
                            </a:moveTo>
                            <a:lnTo>
                              <a:pt x="348" y="0"/>
                            </a:lnTo>
                            <a:lnTo>
                              <a:pt x="351" y="438"/>
                            </a:lnTo>
                            <a:lnTo>
                              <a:pt x="0" y="516"/>
                            </a:lnTo>
                            <a:lnTo>
                              <a:pt x="0" y="72"/>
                            </a:lnTo>
                            <a:close/>
                          </a:path>
                        </a:pathLst>
                      </a:custGeom>
                      <a:pattFill prst="dkUpDiag">
                        <a:fgClr>
                          <a:srgbClr val="5F5F5F"/>
                        </a:fgClr>
                        <a:bgClr>
                          <a:srgbClr val="FFFFFF"/>
                        </a:bgClr>
                      </a:patt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54" name="Freeform 25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082" y="7884"/>
                        <a:ext cx="300" cy="717"/>
                      </a:xfrm>
                      <a:custGeom>
                        <a:avLst/>
                        <a:gdLst>
                          <a:gd name="T0" fmla="*/ 852 w 181"/>
                          <a:gd name="T1" fmla="*/ 414 h 433"/>
                          <a:gd name="T2" fmla="*/ 17085 w 181"/>
                          <a:gd name="T3" fmla="*/ 8119 h 433"/>
                          <a:gd name="T4" fmla="*/ 17085 w 181"/>
                          <a:gd name="T5" fmla="*/ 40523 h 433"/>
                          <a:gd name="T6" fmla="*/ 0 w 181"/>
                          <a:gd name="T7" fmla="*/ 32119 h 433"/>
                          <a:gd name="T8" fmla="*/ 0 w 181"/>
                          <a:gd name="T9" fmla="*/ 0 h 43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81"/>
                          <a:gd name="T16" fmla="*/ 0 h 433"/>
                          <a:gd name="T17" fmla="*/ 181 w 181"/>
                          <a:gd name="T18" fmla="*/ 433 h 43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81" h="433">
                            <a:moveTo>
                              <a:pt x="9" y="4"/>
                            </a:moveTo>
                            <a:lnTo>
                              <a:pt x="181" y="87"/>
                            </a:lnTo>
                            <a:lnTo>
                              <a:pt x="181" y="433"/>
                            </a:lnTo>
                            <a:lnTo>
                              <a:pt x="0" y="343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666666"/>
                          </a:gs>
                          <a:gs pos="100000">
                            <a:srgbClr val="DDDDDD"/>
                          </a:gs>
                        </a:gsLst>
                        <a:lin ang="270000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55" name="Oval 26" descr="大纸屑"/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465" y="8060"/>
                        <a:ext cx="261" cy="350"/>
                      </a:xfrm>
                      <a:prstGeom prst="ellipse">
                        <a:avLst/>
                      </a:prstGeom>
                      <a:pattFill prst="lgConfetti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56" name="Freeform 27" descr="大纸屑"/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672" y="8129"/>
                        <a:ext cx="134" cy="189"/>
                      </a:xfrm>
                      <a:custGeom>
                        <a:avLst/>
                        <a:gdLst>
                          <a:gd name="T0" fmla="*/ 2402 w 69"/>
                          <a:gd name="T1" fmla="*/ 308 h 135"/>
                          <a:gd name="T2" fmla="*/ 24662 w 69"/>
                          <a:gd name="T3" fmla="*/ 0 h 135"/>
                          <a:gd name="T4" fmla="*/ 27101 w 69"/>
                          <a:gd name="T5" fmla="*/ 2366 h 135"/>
                          <a:gd name="T6" fmla="*/ 0 w 69"/>
                          <a:gd name="T7" fmla="*/ 2793 h 135"/>
                          <a:gd name="T8" fmla="*/ 2402 w 69"/>
                          <a:gd name="T9" fmla="*/ 308 h 13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69"/>
                          <a:gd name="T16" fmla="*/ 0 h 135"/>
                          <a:gd name="T17" fmla="*/ 69 w 69"/>
                          <a:gd name="T18" fmla="*/ 135 h 135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69" h="135">
                            <a:moveTo>
                              <a:pt x="6" y="15"/>
                            </a:moveTo>
                            <a:lnTo>
                              <a:pt x="63" y="0"/>
                            </a:lnTo>
                            <a:lnTo>
                              <a:pt x="69" y="114"/>
                            </a:lnTo>
                            <a:lnTo>
                              <a:pt x="0" y="135"/>
                            </a:lnTo>
                            <a:lnTo>
                              <a:pt x="6" y="15"/>
                            </a:lnTo>
                            <a:close/>
                          </a:path>
                        </a:pathLst>
                      </a:custGeom>
                      <a:pattFill prst="lgConfetti">
                        <a:fgClr>
                          <a:srgbClr val="000000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57" name="Line 2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697" y="8124"/>
                        <a:ext cx="91" cy="2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858" name="Line 2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2713" y="8292"/>
                        <a:ext cx="78" cy="1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2848" name="Line 30"/>
                  <p:cNvSpPr>
                    <a:spLocks noChangeShapeType="1"/>
                  </p:cNvSpPr>
                  <p:nvPr/>
                </p:nvSpPr>
                <p:spPr bwMode="auto">
                  <a:xfrm rot="1320000" flipV="1">
                    <a:off x="4736" y="4495"/>
                    <a:ext cx="567" cy="4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87" name="Group 31"/>
                <p:cNvGrpSpPr>
                  <a:grpSpLocks/>
                </p:cNvGrpSpPr>
                <p:nvPr/>
              </p:nvGrpSpPr>
              <p:grpSpPr bwMode="auto">
                <a:xfrm>
                  <a:off x="4961" y="3304"/>
                  <a:ext cx="4192" cy="1784"/>
                  <a:chOff x="4961" y="3304"/>
                  <a:chExt cx="4192" cy="1784"/>
                </a:xfrm>
              </p:grpSpPr>
              <p:grpSp>
                <p:nvGrpSpPr>
                  <p:cNvPr id="32788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5083" y="4137"/>
                    <a:ext cx="2759" cy="951"/>
                    <a:chOff x="3001" y="3687"/>
                    <a:chExt cx="2759" cy="951"/>
                  </a:xfrm>
                </p:grpSpPr>
                <p:sp>
                  <p:nvSpPr>
                    <p:cNvPr id="32829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01" y="4082"/>
                      <a:ext cx="227" cy="156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868686"/>
                        </a:gs>
                        <a:gs pos="50000">
                          <a:srgbClr val="C0C0C0"/>
                        </a:gs>
                        <a:gs pos="100000">
                          <a:srgbClr val="868686"/>
                        </a:gs>
                      </a:gsLst>
                      <a:lin ang="18900000" scaled="1"/>
                    </a:gradFill>
                    <a:ln w="9525">
                      <a:miter lim="800000"/>
                      <a:headEnd/>
                      <a:tailEnd/>
                    </a:ln>
                    <a:scene3d>
                      <a:camera prst="legacyPerspectiveFront">
                        <a:rot lat="840000" lon="3000000" rev="0"/>
                      </a:camera>
                      <a:lightRig rig="legacyFlat2" dir="t"/>
                    </a:scene3d>
                    <a:sp3d extrusionH="1725600" prstMaterial="legacyPlastic">
                      <a:bevelT w="13500" h="13500" prst="angle"/>
                      <a:bevelB w="13500" h="13500" prst="angle"/>
                      <a:extrusionClr>
                        <a:srgbClr val="C0C0C0"/>
                      </a:extrusionClr>
                      <a:contourClr>
                        <a:srgbClr val="868686"/>
                      </a:contourClr>
                    </a:sp3d>
                  </p:spPr>
                  <p:txBody>
                    <a:bodyPr anchor="ctr">
                      <a:flatTx/>
                    </a:bodyPr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grpSp>
                  <p:nvGrpSpPr>
                    <p:cNvPr id="32830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014" y="3687"/>
                      <a:ext cx="2746" cy="951"/>
                      <a:chOff x="3014" y="3687"/>
                      <a:chExt cx="2746" cy="951"/>
                    </a:xfrm>
                  </p:grpSpPr>
                  <p:sp>
                    <p:nvSpPr>
                      <p:cNvPr id="32831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84" y="4250"/>
                        <a:ext cx="360" cy="24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868686"/>
                          </a:gs>
                          <a:gs pos="50000">
                            <a:srgbClr val="C0C0C0"/>
                          </a:gs>
                          <a:gs pos="100000">
                            <a:srgbClr val="868686"/>
                          </a:gs>
                        </a:gsLst>
                        <a:lin ang="18900000" scaled="1"/>
                      </a:gradFill>
                      <a:ln w="9525">
                        <a:miter lim="800000"/>
                        <a:headEnd/>
                        <a:tailEnd/>
                      </a:ln>
                      <a:scene3d>
                        <a:camera prst="legacyPerspectiveFront">
                          <a:rot lat="960000" lon="3000000" rev="0"/>
                        </a:camera>
                        <a:lightRig rig="legacyFlat2" dir="t"/>
                      </a:scene3d>
                      <a:sp3d extrusionH="1725600" prstMaterial="legacyPlastic">
                        <a:bevelT w="13500" h="13500" prst="angle"/>
                        <a:bevelB w="13500" h="13500" prst="angle"/>
                        <a:extrusionClr>
                          <a:srgbClr val="C0C0C0"/>
                        </a:extrusionClr>
                        <a:contourClr>
                          <a:srgbClr val="868686"/>
                        </a:contourClr>
                      </a:sp3d>
                    </p:spPr>
                    <p:txBody>
                      <a:bodyPr anchor="ctr">
                        <a:flatTx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grpSp>
                    <p:nvGrpSpPr>
                      <p:cNvPr id="32832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14" y="3687"/>
                        <a:ext cx="2746" cy="951"/>
                        <a:chOff x="2114" y="2213"/>
                        <a:chExt cx="2746" cy="951"/>
                      </a:xfrm>
                    </p:grpSpPr>
                    <p:sp>
                      <p:nvSpPr>
                        <p:cNvPr id="32833" name="Line 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-154815">
                          <a:off x="4022" y="2213"/>
                          <a:ext cx="119" cy="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32834" name="Group 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4" y="2257"/>
                          <a:ext cx="2746" cy="907"/>
                          <a:chOff x="2114" y="2249"/>
                          <a:chExt cx="2746" cy="907"/>
                        </a:xfrm>
                      </p:grpSpPr>
                      <p:grpSp>
                        <p:nvGrpSpPr>
                          <p:cNvPr id="32835" name="Group 3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4" y="2249"/>
                            <a:ext cx="2746" cy="907"/>
                            <a:chOff x="2114" y="2249"/>
                            <a:chExt cx="2746" cy="907"/>
                          </a:xfrm>
                        </p:grpSpPr>
                        <p:grpSp>
                          <p:nvGrpSpPr>
                            <p:cNvPr id="32837" name="Group 4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4" y="2249"/>
                              <a:ext cx="2746" cy="907"/>
                              <a:chOff x="2114" y="2249"/>
                              <a:chExt cx="2746" cy="907"/>
                            </a:xfrm>
                          </p:grpSpPr>
                          <p:sp>
                            <p:nvSpPr>
                              <p:cNvPr id="32839" name="Line 4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rot="21445185" flipV="1">
                                <a:off x="2114" y="2249"/>
                                <a:ext cx="1911" cy="307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anchor="ctr"/>
                              <a:lstStyle/>
                              <a:p>
                                <a:endParaRPr lang="zh-CN" altLang="en-US"/>
                              </a:p>
                            </p:txBody>
                          </p:sp>
                          <p:grpSp>
                            <p:nvGrpSpPr>
                              <p:cNvPr id="32840" name="Group 4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29" y="2258"/>
                                <a:ext cx="2731" cy="898"/>
                                <a:chOff x="2129" y="2258"/>
                                <a:chExt cx="2731" cy="898"/>
                              </a:xfrm>
                            </p:grpSpPr>
                            <p:sp>
                              <p:nvSpPr>
                                <p:cNvPr id="32841" name="Freeform 43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 rot="-92937">
                                  <a:off x="2254" y="2258"/>
                                  <a:ext cx="2310" cy="578"/>
                                </a:xfrm>
                                <a:custGeom>
                                  <a:avLst/>
                                  <a:gdLst>
                                    <a:gd name="T0" fmla="*/ 0 w 1680"/>
                                    <a:gd name="T1" fmla="*/ 2571 h 450"/>
                                    <a:gd name="T2" fmla="*/ 24361 w 1680"/>
                                    <a:gd name="T3" fmla="*/ 0 h 450"/>
                                    <a:gd name="T4" fmla="*/ 24927 w 1680"/>
                                    <a:gd name="T5" fmla="*/ 398 h 450"/>
                                    <a:gd name="T6" fmla="*/ 25663 w 1680"/>
                                    <a:gd name="T7" fmla="*/ 602 h 450"/>
                                    <a:gd name="T8" fmla="*/ 26412 w 1680"/>
                                    <a:gd name="T9" fmla="*/ 737 h 450"/>
                                    <a:gd name="T10" fmla="*/ 27459 w 1680"/>
                                    <a:gd name="T11" fmla="*/ 911 h 450"/>
                                    <a:gd name="T12" fmla="*/ 28823 w 1680"/>
                                    <a:gd name="T13" fmla="*/ 997 h 450"/>
                                    <a:gd name="T14" fmla="*/ 29513 w 1680"/>
                                    <a:gd name="T15" fmla="*/ 1033 h 450"/>
                                    <a:gd name="T16" fmla="*/ 7327 w 1680"/>
                                    <a:gd name="T17" fmla="*/ 3677 h 450"/>
                                    <a:gd name="T18" fmla="*/ 6843 w 1680"/>
                                    <a:gd name="T19" fmla="*/ 3992 h 450"/>
                                    <a:gd name="T20" fmla="*/ 6122 w 1680"/>
                                    <a:gd name="T21" fmla="*/ 4194 h 450"/>
                                    <a:gd name="T22" fmla="*/ 5384 w 1680"/>
                                    <a:gd name="T23" fmla="*/ 4278 h 450"/>
                                    <a:gd name="T24" fmla="*/ 4220 w 1680"/>
                                    <a:gd name="T25" fmla="*/ 4278 h 450"/>
                                    <a:gd name="T26" fmla="*/ 2794 w 1680"/>
                                    <a:gd name="T27" fmla="*/ 4141 h 450"/>
                                    <a:gd name="T28" fmla="*/ 1690 w 1680"/>
                                    <a:gd name="T29" fmla="*/ 3882 h 450"/>
                                    <a:gd name="T30" fmla="*/ 894 w 1680"/>
                                    <a:gd name="T31" fmla="*/ 3540 h 450"/>
                                    <a:gd name="T32" fmla="*/ 272 w 1680"/>
                                    <a:gd name="T33" fmla="*/ 3022 h 450"/>
                                    <a:gd name="T34" fmla="*/ 0 w 1680"/>
                                    <a:gd name="T35" fmla="*/ 2571 h 450"/>
                                    <a:gd name="T36" fmla="*/ 0 60000 65536"/>
                                    <a:gd name="T37" fmla="*/ 0 60000 65536"/>
                                    <a:gd name="T38" fmla="*/ 0 60000 65536"/>
                                    <a:gd name="T39" fmla="*/ 0 60000 65536"/>
                                    <a:gd name="T40" fmla="*/ 0 60000 65536"/>
                                    <a:gd name="T41" fmla="*/ 0 60000 65536"/>
                                    <a:gd name="T42" fmla="*/ 0 60000 65536"/>
                                    <a:gd name="T43" fmla="*/ 0 60000 65536"/>
                                    <a:gd name="T44" fmla="*/ 0 60000 65536"/>
                                    <a:gd name="T45" fmla="*/ 0 60000 65536"/>
                                    <a:gd name="T46" fmla="*/ 0 60000 65536"/>
                                    <a:gd name="T47" fmla="*/ 0 60000 65536"/>
                                    <a:gd name="T48" fmla="*/ 0 60000 65536"/>
                                    <a:gd name="T49" fmla="*/ 0 60000 65536"/>
                                    <a:gd name="T50" fmla="*/ 0 60000 65536"/>
                                    <a:gd name="T51" fmla="*/ 0 60000 65536"/>
                                    <a:gd name="T52" fmla="*/ 0 60000 65536"/>
                                    <a:gd name="T53" fmla="*/ 0 60000 65536"/>
                                    <a:gd name="T54" fmla="*/ 0 w 1680"/>
                                    <a:gd name="T55" fmla="*/ 0 h 450"/>
                                    <a:gd name="T56" fmla="*/ 1680 w 1680"/>
                                    <a:gd name="T57" fmla="*/ 450 h 450"/>
                                  </a:gdLst>
                                  <a:ahLst/>
                                  <a:cxnLst>
                                    <a:cxn ang="T36">
                                      <a:pos x="T0" y="T1"/>
                                    </a:cxn>
                                    <a:cxn ang="T37">
                                      <a:pos x="T2" y="T3"/>
                                    </a:cxn>
                                    <a:cxn ang="T38">
                                      <a:pos x="T4" y="T5"/>
                                    </a:cxn>
                                    <a:cxn ang="T39">
                                      <a:pos x="T6" y="T7"/>
                                    </a:cxn>
                                    <a:cxn ang="T40">
                                      <a:pos x="T8" y="T9"/>
                                    </a:cxn>
                                    <a:cxn ang="T41">
                                      <a:pos x="T10" y="T11"/>
                                    </a:cxn>
                                    <a:cxn ang="T42">
                                      <a:pos x="T12" y="T13"/>
                                    </a:cxn>
                                    <a:cxn ang="T43">
                                      <a:pos x="T14" y="T15"/>
                                    </a:cxn>
                                    <a:cxn ang="T44">
                                      <a:pos x="T16" y="T17"/>
                                    </a:cxn>
                                    <a:cxn ang="T45">
                                      <a:pos x="T18" y="T19"/>
                                    </a:cxn>
                                    <a:cxn ang="T46">
                                      <a:pos x="T20" y="T21"/>
                                    </a:cxn>
                                    <a:cxn ang="T47">
                                      <a:pos x="T22" y="T23"/>
                                    </a:cxn>
                                    <a:cxn ang="T48">
                                      <a:pos x="T24" y="T25"/>
                                    </a:cxn>
                                    <a:cxn ang="T49">
                                      <a:pos x="T26" y="T27"/>
                                    </a:cxn>
                                    <a:cxn ang="T50">
                                      <a:pos x="T28" y="T29"/>
                                    </a:cxn>
                                    <a:cxn ang="T51">
                                      <a:pos x="T30" y="T31"/>
                                    </a:cxn>
                                    <a:cxn ang="T52">
                                      <a:pos x="T32" y="T33"/>
                                    </a:cxn>
                                    <a:cxn ang="T53">
                                      <a:pos x="T34" y="T35"/>
                                    </a:cxn>
                                  </a:cxnLst>
                                  <a:rect l="T54" t="T55" r="T56" b="T57"/>
                                  <a:pathLst>
                                    <a:path w="1680" h="450">
                                      <a:moveTo>
                                        <a:pt x="0" y="270"/>
                                      </a:moveTo>
                                      <a:lnTo>
                                        <a:pt x="1386" y="0"/>
                                      </a:lnTo>
                                      <a:lnTo>
                                        <a:pt x="1419" y="42"/>
                                      </a:lnTo>
                                      <a:lnTo>
                                        <a:pt x="1461" y="63"/>
                                      </a:lnTo>
                                      <a:lnTo>
                                        <a:pt x="1503" y="78"/>
                                      </a:lnTo>
                                      <a:lnTo>
                                        <a:pt x="1563" y="96"/>
                                      </a:lnTo>
                                      <a:lnTo>
                                        <a:pt x="1641" y="105"/>
                                      </a:lnTo>
                                      <a:lnTo>
                                        <a:pt x="1680" y="108"/>
                                      </a:lnTo>
                                      <a:lnTo>
                                        <a:pt x="417" y="387"/>
                                      </a:lnTo>
                                      <a:lnTo>
                                        <a:pt x="390" y="420"/>
                                      </a:lnTo>
                                      <a:lnTo>
                                        <a:pt x="348" y="441"/>
                                      </a:lnTo>
                                      <a:lnTo>
                                        <a:pt x="306" y="450"/>
                                      </a:lnTo>
                                      <a:lnTo>
                                        <a:pt x="240" y="450"/>
                                      </a:lnTo>
                                      <a:lnTo>
                                        <a:pt x="159" y="435"/>
                                      </a:lnTo>
                                      <a:lnTo>
                                        <a:pt x="96" y="408"/>
                                      </a:lnTo>
                                      <a:lnTo>
                                        <a:pt x="51" y="372"/>
                                      </a:lnTo>
                                      <a:lnTo>
                                        <a:pt x="15" y="318"/>
                                      </a:lnTo>
                                      <a:lnTo>
                                        <a:pt x="0" y="27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69696"/>
                                </a:soli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anchor="ctr"/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 eaLnBrk="1" hangingPunct="1"/>
                                  <a:endParaRPr lang="zh-CN" altLang="en-US"/>
                                </a:p>
                              </p:txBody>
                            </p:sp>
                            <p:grpSp>
                              <p:nvGrpSpPr>
                                <p:cNvPr id="32842" name="Group 44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2129" y="2360"/>
                                  <a:ext cx="2731" cy="796"/>
                                  <a:chOff x="2129" y="2360"/>
                                  <a:chExt cx="2731" cy="796"/>
                                </a:xfrm>
                              </p:grpSpPr>
                              <p:sp>
                                <p:nvSpPr>
                                  <p:cNvPr id="32843" name="Freeform 45"/>
                                  <p:cNvSpPr>
                                    <a:spLocks/>
                                  </p:cNvSpPr>
                                  <p:nvPr/>
                                </p:nvSpPr>
                                <p:spPr bwMode="auto">
                                  <a:xfrm>
                                    <a:off x="2991" y="2360"/>
                                    <a:ext cx="1869" cy="796"/>
                                  </a:xfrm>
                                  <a:custGeom>
                                    <a:avLst/>
                                    <a:gdLst>
                                      <a:gd name="T0" fmla="*/ 49 w 1416"/>
                                      <a:gd name="T1" fmla="*/ 654 h 760"/>
                                      <a:gd name="T2" fmla="*/ 17220 w 1416"/>
                                      <a:gd name="T3" fmla="*/ 0 h 760"/>
                                      <a:gd name="T4" fmla="*/ 17220 w 1416"/>
                                      <a:gd name="T5" fmla="*/ 430 h 760"/>
                                      <a:gd name="T6" fmla="*/ 0 w 1416"/>
                                      <a:gd name="T7" fmla="*/ 1153 h 760"/>
                                      <a:gd name="T8" fmla="*/ 49 w 1416"/>
                                      <a:gd name="T9" fmla="*/ 654 h 760"/>
                                      <a:gd name="T10" fmla="*/ 0 60000 65536"/>
                                      <a:gd name="T11" fmla="*/ 0 60000 65536"/>
                                      <a:gd name="T12" fmla="*/ 0 60000 65536"/>
                                      <a:gd name="T13" fmla="*/ 0 60000 65536"/>
                                      <a:gd name="T14" fmla="*/ 0 60000 65536"/>
                                      <a:gd name="T15" fmla="*/ 0 w 1416"/>
                                      <a:gd name="T16" fmla="*/ 0 h 760"/>
                                      <a:gd name="T17" fmla="*/ 1416 w 1416"/>
                                      <a:gd name="T18" fmla="*/ 760 h 760"/>
                                    </a:gdLst>
                                    <a:ahLst/>
                                    <a:cxnLst>
                                      <a:cxn ang="T10">
                                        <a:pos x="T0" y="T1"/>
                                      </a:cxn>
                                      <a:cxn ang="T11">
                                        <a:pos x="T2" y="T3"/>
                                      </a:cxn>
                                      <a:cxn ang="T12">
                                        <a:pos x="T4" y="T5"/>
                                      </a:cxn>
                                      <a:cxn ang="T13">
                                        <a:pos x="T6" y="T7"/>
                                      </a:cxn>
                                      <a:cxn ang="T14">
                                        <a:pos x="T8" y="T9"/>
                                      </a:cxn>
                                    </a:cxnLst>
                                    <a:rect l="T15" t="T16" r="T17" b="T18"/>
                                    <a:pathLst>
                                      <a:path w="1416" h="760">
                                        <a:moveTo>
                                          <a:pt x="4" y="432"/>
                                        </a:moveTo>
                                        <a:lnTo>
                                          <a:pt x="1416" y="0"/>
                                        </a:lnTo>
                                        <a:lnTo>
                                          <a:pt x="1416" y="284"/>
                                        </a:lnTo>
                                        <a:lnTo>
                                          <a:pt x="0" y="760"/>
                                        </a:lnTo>
                                        <a:lnTo>
                                          <a:pt x="4" y="432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gradFill rotWithShape="1">
                                    <a:gsLst>
                                      <a:gs pos="0">
                                        <a:srgbClr val="595959"/>
                                      </a:gs>
                                      <a:gs pos="50000">
                                        <a:srgbClr val="C0C0C0"/>
                                      </a:gs>
                                      <a:gs pos="100000">
                                        <a:srgbClr val="595959"/>
                                      </a:gs>
                                    </a:gsLst>
                                    <a:lin ang="18900000" scaled="1"/>
                                  </a:gradFill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/>
                                  </a:ln>
                                </p:spPr>
                                <p:txBody>
                                  <a:bodyPr anchor="ctr"/>
                                  <a:lstStyle>
                                    <a:lvl1pPr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1pPr>
                                    <a:lvl2pPr marL="742950" indent="-28575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2pPr>
                                    <a:lvl3pPr marL="11430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3pPr>
                                    <a:lvl4pPr marL="16002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4pPr>
                                    <a:lvl5pPr marL="2057400" indent="-228600" eaLnBrk="0" hangingPunct="0"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5pPr>
                                    <a:lvl6pPr marL="25146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6pPr>
                                    <a:lvl7pPr marL="29718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7pPr>
                                    <a:lvl8pPr marL="34290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8pPr>
                                    <a:lvl9pPr marL="3886200" indent="-228600" eaLnBrk="0" fontAlgn="base" hangingPunct="0"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defRPr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ea typeface="宋体" panose="02010600030101010101" pitchFamily="2" charset="-122"/>
                                      </a:defRPr>
                                    </a:lvl9pPr>
                                  </a:lstStyle>
                                  <a:p>
                                    <a:pPr eaLnBrk="1" hangingPunct="1"/>
                                    <a:endParaRPr lang="zh-CN" altLang="en-US"/>
                                  </a:p>
                                </p:txBody>
                              </p:sp>
                              <p:grpSp>
                                <p:nvGrpSpPr>
                                  <p:cNvPr id="32844" name="Group 46"/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 bwMode="auto">
                                  <a:xfrm>
                                    <a:off x="2129" y="2590"/>
                                    <a:ext cx="860" cy="558"/>
                                    <a:chOff x="2129" y="2590"/>
                                    <a:chExt cx="860" cy="558"/>
                                  </a:xfrm>
                                </p:grpSpPr>
                                <p:sp>
                                  <p:nvSpPr>
                                    <p:cNvPr id="32845" name="Freeform 47"/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 bwMode="auto">
                                    <a:xfrm>
                                      <a:off x="2129" y="2590"/>
                                      <a:ext cx="860" cy="558"/>
                                    </a:xfrm>
                                    <a:custGeom>
                                      <a:avLst/>
                                      <a:gdLst>
                                        <a:gd name="T0" fmla="*/ 0 w 652"/>
                                        <a:gd name="T1" fmla="*/ 0 h 532"/>
                                        <a:gd name="T2" fmla="*/ 1211 w 652"/>
                                        <a:gd name="T3" fmla="*/ 35 h 532"/>
                                        <a:gd name="T4" fmla="*/ 1402 w 652"/>
                                        <a:gd name="T5" fmla="*/ 98 h 532"/>
                                        <a:gd name="T6" fmla="*/ 1785 w 652"/>
                                        <a:gd name="T7" fmla="*/ 209 h 532"/>
                                        <a:gd name="T8" fmla="*/ 2704 w 652"/>
                                        <a:gd name="T9" fmla="*/ 302 h 532"/>
                                        <a:gd name="T10" fmla="*/ 3631 w 652"/>
                                        <a:gd name="T11" fmla="*/ 350 h 532"/>
                                        <a:gd name="T12" fmla="*/ 4544 w 652"/>
                                        <a:gd name="T13" fmla="*/ 369 h 532"/>
                                        <a:gd name="T14" fmla="*/ 5461 w 652"/>
                                        <a:gd name="T15" fmla="*/ 344 h 532"/>
                                        <a:gd name="T16" fmla="*/ 6288 w 652"/>
                                        <a:gd name="T17" fmla="*/ 294 h 532"/>
                                        <a:gd name="T18" fmla="*/ 6523 w 652"/>
                                        <a:gd name="T19" fmla="*/ 257 h 532"/>
                                        <a:gd name="T20" fmla="*/ 7876 w 652"/>
                                        <a:gd name="T21" fmla="*/ 325 h 532"/>
                                        <a:gd name="T22" fmla="*/ 7777 w 652"/>
                                        <a:gd name="T23" fmla="*/ 817 h 532"/>
                                        <a:gd name="T24" fmla="*/ 0 w 652"/>
                                        <a:gd name="T25" fmla="*/ 437 h 532"/>
                                        <a:gd name="T26" fmla="*/ 0 w 652"/>
                                        <a:gd name="T27" fmla="*/ 0 h 532"/>
                                        <a:gd name="T28" fmla="*/ 0 60000 65536"/>
                                        <a:gd name="T29" fmla="*/ 0 60000 65536"/>
                                        <a:gd name="T30" fmla="*/ 0 60000 65536"/>
                                        <a:gd name="T31" fmla="*/ 0 60000 65536"/>
                                        <a:gd name="T32" fmla="*/ 0 60000 65536"/>
                                        <a:gd name="T33" fmla="*/ 0 60000 65536"/>
                                        <a:gd name="T34" fmla="*/ 0 60000 65536"/>
                                        <a:gd name="T35" fmla="*/ 0 60000 65536"/>
                                        <a:gd name="T36" fmla="*/ 0 60000 65536"/>
                                        <a:gd name="T37" fmla="*/ 0 60000 65536"/>
                                        <a:gd name="T38" fmla="*/ 0 60000 65536"/>
                                        <a:gd name="T39" fmla="*/ 0 60000 65536"/>
                                        <a:gd name="T40" fmla="*/ 0 60000 65536"/>
                                        <a:gd name="T41" fmla="*/ 0 60000 65536"/>
                                        <a:gd name="T42" fmla="*/ 0 w 652"/>
                                        <a:gd name="T43" fmla="*/ 0 h 532"/>
                                        <a:gd name="T44" fmla="*/ 652 w 652"/>
                                        <a:gd name="T45" fmla="*/ 532 h 532"/>
                                      </a:gdLst>
                                      <a:ahLst/>
                                      <a:cxnLst>
                                        <a:cxn ang="T28">
                                          <a:pos x="T0" y="T1"/>
                                        </a:cxn>
                                        <a:cxn ang="T29">
                                          <a:pos x="T2" y="T3"/>
                                        </a:cxn>
                                        <a:cxn ang="T30">
                                          <a:pos x="T4" y="T5"/>
                                        </a:cxn>
                                        <a:cxn ang="T31">
                                          <a:pos x="T6" y="T7"/>
                                        </a:cxn>
                                        <a:cxn ang="T32">
                                          <a:pos x="T8" y="T9"/>
                                        </a:cxn>
                                        <a:cxn ang="T33">
                                          <a:pos x="T10" y="T11"/>
                                        </a:cxn>
                                        <a:cxn ang="T34">
                                          <a:pos x="T12" y="T13"/>
                                        </a:cxn>
                                        <a:cxn ang="T35">
                                          <a:pos x="T14" y="T15"/>
                                        </a:cxn>
                                        <a:cxn ang="T36">
                                          <a:pos x="T16" y="T17"/>
                                        </a:cxn>
                                        <a:cxn ang="T37">
                                          <a:pos x="T18" y="T19"/>
                                        </a:cxn>
                                        <a:cxn ang="T38">
                                          <a:pos x="T20" y="T21"/>
                                        </a:cxn>
                                        <a:cxn ang="T39">
                                          <a:pos x="T22" y="T23"/>
                                        </a:cxn>
                                        <a:cxn ang="T40">
                                          <a:pos x="T24" y="T25"/>
                                        </a:cxn>
                                        <a:cxn ang="T41">
                                          <a:pos x="T26" y="T27"/>
                                        </a:cxn>
                                      </a:cxnLst>
                                      <a:rect l="T42" t="T43" r="T44" b="T45"/>
                                      <a:pathLst>
                                        <a:path w="652" h="532">
                                          <a:moveTo>
                                            <a:pt x="0" y="0"/>
                                          </a:moveTo>
                                          <a:lnTo>
                                            <a:pt x="100" y="24"/>
                                          </a:lnTo>
                                          <a:lnTo>
                                            <a:pt x="116" y="64"/>
                                          </a:lnTo>
                                          <a:lnTo>
                                            <a:pt x="148" y="136"/>
                                          </a:lnTo>
                                          <a:lnTo>
                                            <a:pt x="224" y="196"/>
                                          </a:lnTo>
                                          <a:lnTo>
                                            <a:pt x="300" y="228"/>
                                          </a:lnTo>
                                          <a:lnTo>
                                            <a:pt x="376" y="240"/>
                                          </a:lnTo>
                                          <a:lnTo>
                                            <a:pt x="452" y="224"/>
                                          </a:lnTo>
                                          <a:lnTo>
                                            <a:pt x="520" y="192"/>
                                          </a:lnTo>
                                          <a:lnTo>
                                            <a:pt x="540" y="168"/>
                                          </a:lnTo>
                                          <a:lnTo>
                                            <a:pt x="652" y="212"/>
                                          </a:lnTo>
                                          <a:lnTo>
                                            <a:pt x="644" y="532"/>
                                          </a:lnTo>
                                          <a:lnTo>
                                            <a:pt x="0" y="284"/>
                                          </a:lnTo>
                                          <a:lnTo>
                                            <a:pt x="0" y="0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gradFill rotWithShape="1">
                                      <a:gsLst>
                                        <a:gs pos="0">
                                          <a:srgbClr val="595959"/>
                                        </a:gs>
                                        <a:gs pos="50000">
                                          <a:srgbClr val="C0C0C0"/>
                                        </a:gs>
                                        <a:gs pos="100000">
                                          <a:srgbClr val="595959"/>
                                        </a:gs>
                                      </a:gsLst>
                                      <a:lin ang="18900000" scaled="1"/>
                                    </a:gradFill>
                                    <a:ln w="952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:ln>
                                  </p:spPr>
                                  <p:txBody>
                                    <a:bodyPr anchor="ctr"/>
                                    <a:lstStyle>
                                      <a:lvl1pPr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1pPr>
                                      <a:lvl2pPr marL="742950" indent="-28575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2pPr>
                                      <a:lvl3pPr marL="11430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3pPr>
                                      <a:lvl4pPr marL="16002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4pPr>
                                      <a:lvl5pPr marL="2057400" indent="-228600" eaLnBrk="0" hangingPunct="0"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5pPr>
                                      <a:lvl6pPr marL="25146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6pPr>
                                      <a:lvl7pPr marL="29718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7pPr>
                                      <a:lvl8pPr marL="34290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8pPr>
                                      <a:lvl9pPr marL="3886200" indent="-228600" eaLnBrk="0" fontAlgn="base" hangingPunct="0"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defRPr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ea typeface="宋体" panose="02010600030101010101" pitchFamily="2" charset="-122"/>
                                        </a:defRPr>
                                      </a:lvl9pPr>
                                    </a:lstStyle>
                                    <a:p>
                                      <a:pPr eaLnBrk="1" hangingPunct="1"/>
                                      <a:endParaRPr lang="zh-CN" altLang="en-US"/>
                                    </a:p>
                                  </p:txBody>
                                </p:sp>
                                <p:sp>
                                  <p:nvSpPr>
                                    <p:cNvPr id="32846" name="WordArt 48"/>
                                    <p:cNvSpPr>
                                      <a:spLocks noChangeArrowheads="1" noChangeShapeType="1" noTextEdit="1"/>
                                    </p:cNvSpPr>
                                    <p:nvPr/>
                                  </p:nvSpPr>
                                  <p:spPr bwMode="auto">
                                    <a:xfrm rot="1462719">
                                      <a:off x="2407" y="2854"/>
                                      <a:ext cx="159" cy="114"/>
                                    </a:xfrm>
                                    <a:prstGeom prst="rect">
                                      <a:avLst/>
                                    </a:prstGeom>
                                    <a:extLst>
                                      <a:ext uri="{91240B29-F687-4F45-9708-019B960494DF}">
                                        <a14:hiddenLine xmlns:a14="http://schemas.microsoft.com/office/drawing/2010/main" w="9525">
                                          <a:solidFill>
                                            <a:srgbClr val="000000"/>
                                          </a:solidFill>
                                          <a:round/>
                                          <a:headEnd/>
                                          <a:tailEnd/>
                                        </a14:hiddenLine>
                                      </a:ext>
                                    </a:extLst>
                                  </p:spPr>
                                  <p:txBody>
                                    <a:bodyPr wrap="none" fromWordArt="1">
                                      <a:prstTxWarp prst="textPlain">
                                        <a:avLst>
                                          <a:gd name="adj" fmla="val 69310"/>
                                        </a:avLst>
                                      </a:prstTxWarp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altLang="zh-CN" sz="3600" b="1" kern="10">
                                          <a:solidFill>
                                            <a:srgbClr val="808080"/>
                                          </a:solidFill>
                                          <a:latin typeface="黑体" panose="02010609060101010101" pitchFamily="49" charset="-122"/>
                                          <a:ea typeface="黑体" panose="02010609060101010101" pitchFamily="49" charset="-122"/>
                                        </a:rPr>
                                        <a:t>S</a:t>
                                      </a:r>
                                      <a:endParaRPr lang="zh-CN" altLang="en-US" sz="3600" b="1" kern="10">
                                        <a:solidFill>
                                          <a:srgbClr val="808080"/>
                                        </a:solidFill>
                                        <a:latin typeface="黑体" panose="02010609060101010101" pitchFamily="49" charset="-122"/>
                                        <a:ea typeface="黑体" panose="02010609060101010101" pitchFamily="49" charset="-122"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32838" name="Line 4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V="1">
                              <a:off x="4547" y="2324"/>
                              <a:ext cx="158" cy="38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32836" name="Line 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705" y="2324"/>
                            <a:ext cx="143" cy="2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anchor="ctr"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2789" name="Freeform 51"/>
                  <p:cNvSpPr>
                    <a:spLocks noChangeAspect="1"/>
                  </p:cNvSpPr>
                  <p:nvPr/>
                </p:nvSpPr>
                <p:spPr bwMode="auto">
                  <a:xfrm rot="20873344" flipH="1">
                    <a:off x="5348" y="4324"/>
                    <a:ext cx="142" cy="357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627 w 108"/>
                      <a:gd name="T3" fmla="*/ 16 h 426"/>
                      <a:gd name="T4" fmla="*/ 952 w 108"/>
                      <a:gd name="T5" fmla="*/ 34 h 426"/>
                      <a:gd name="T6" fmla="*/ 1196 w 108"/>
                      <a:gd name="T7" fmla="*/ 56 h 426"/>
                      <a:gd name="T8" fmla="*/ 1232 w 108"/>
                      <a:gd name="T9" fmla="*/ 70 h 426"/>
                      <a:gd name="T10" fmla="*/ 1270 w 108"/>
                      <a:gd name="T11" fmla="*/ 80 h 426"/>
                      <a:gd name="T12" fmla="*/ 1270 w 108"/>
                      <a:gd name="T13" fmla="*/ 86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0" name="Freeform 52"/>
                  <p:cNvSpPr>
                    <a:spLocks/>
                  </p:cNvSpPr>
                  <p:nvPr/>
                </p:nvSpPr>
                <p:spPr bwMode="auto">
                  <a:xfrm rot="20873344" flipH="1">
                    <a:off x="5261" y="4228"/>
                    <a:ext cx="179" cy="385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118 w 108"/>
                      <a:gd name="T3" fmla="*/ 33 h 426"/>
                      <a:gd name="T4" fmla="*/ 7631 w 108"/>
                      <a:gd name="T5" fmla="*/ 65 h 426"/>
                      <a:gd name="T6" fmla="*/ 9620 w 108"/>
                      <a:gd name="T7" fmla="*/ 112 h 426"/>
                      <a:gd name="T8" fmla="*/ 9895 w 108"/>
                      <a:gd name="T9" fmla="*/ 137 h 426"/>
                      <a:gd name="T10" fmla="*/ 10195 w 108"/>
                      <a:gd name="T11" fmla="*/ 159 h 426"/>
                      <a:gd name="T12" fmla="*/ 10195 w 108"/>
                      <a:gd name="T13" fmla="*/ 173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1" name="Freeform 53"/>
                  <p:cNvSpPr>
                    <a:spLocks noChangeAspect="1"/>
                  </p:cNvSpPr>
                  <p:nvPr/>
                </p:nvSpPr>
                <p:spPr bwMode="auto">
                  <a:xfrm rot="20873344" flipH="1">
                    <a:off x="6190" y="4116"/>
                    <a:ext cx="142" cy="357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627 w 108"/>
                      <a:gd name="T3" fmla="*/ 16 h 426"/>
                      <a:gd name="T4" fmla="*/ 952 w 108"/>
                      <a:gd name="T5" fmla="*/ 34 h 426"/>
                      <a:gd name="T6" fmla="*/ 1196 w 108"/>
                      <a:gd name="T7" fmla="*/ 56 h 426"/>
                      <a:gd name="T8" fmla="*/ 1232 w 108"/>
                      <a:gd name="T9" fmla="*/ 70 h 426"/>
                      <a:gd name="T10" fmla="*/ 1270 w 108"/>
                      <a:gd name="T11" fmla="*/ 80 h 426"/>
                      <a:gd name="T12" fmla="*/ 1270 w 108"/>
                      <a:gd name="T13" fmla="*/ 86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2" name="Freeform 54"/>
                  <p:cNvSpPr>
                    <a:spLocks/>
                  </p:cNvSpPr>
                  <p:nvPr/>
                </p:nvSpPr>
                <p:spPr bwMode="auto">
                  <a:xfrm rot="20873344" flipH="1">
                    <a:off x="6086" y="4032"/>
                    <a:ext cx="179" cy="385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118 w 108"/>
                      <a:gd name="T3" fmla="*/ 33 h 426"/>
                      <a:gd name="T4" fmla="*/ 7631 w 108"/>
                      <a:gd name="T5" fmla="*/ 65 h 426"/>
                      <a:gd name="T6" fmla="*/ 9620 w 108"/>
                      <a:gd name="T7" fmla="*/ 112 h 426"/>
                      <a:gd name="T8" fmla="*/ 9895 w 108"/>
                      <a:gd name="T9" fmla="*/ 137 h 426"/>
                      <a:gd name="T10" fmla="*/ 10195 w 108"/>
                      <a:gd name="T11" fmla="*/ 159 h 426"/>
                      <a:gd name="T12" fmla="*/ 10195 w 108"/>
                      <a:gd name="T13" fmla="*/ 173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3" name="Freeform 55"/>
                  <p:cNvSpPr>
                    <a:spLocks noChangeAspect="1"/>
                  </p:cNvSpPr>
                  <p:nvPr/>
                </p:nvSpPr>
                <p:spPr bwMode="auto">
                  <a:xfrm rot="20873344" flipH="1">
                    <a:off x="7099" y="3928"/>
                    <a:ext cx="142" cy="357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627 w 108"/>
                      <a:gd name="T3" fmla="*/ 16 h 426"/>
                      <a:gd name="T4" fmla="*/ 952 w 108"/>
                      <a:gd name="T5" fmla="*/ 34 h 426"/>
                      <a:gd name="T6" fmla="*/ 1196 w 108"/>
                      <a:gd name="T7" fmla="*/ 56 h 426"/>
                      <a:gd name="T8" fmla="*/ 1232 w 108"/>
                      <a:gd name="T9" fmla="*/ 70 h 426"/>
                      <a:gd name="T10" fmla="*/ 1270 w 108"/>
                      <a:gd name="T11" fmla="*/ 80 h 426"/>
                      <a:gd name="T12" fmla="*/ 1270 w 108"/>
                      <a:gd name="T13" fmla="*/ 86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4" name="Freeform 56"/>
                  <p:cNvSpPr>
                    <a:spLocks/>
                  </p:cNvSpPr>
                  <p:nvPr/>
                </p:nvSpPr>
                <p:spPr bwMode="auto">
                  <a:xfrm rot="20873344" flipH="1">
                    <a:off x="6990" y="3864"/>
                    <a:ext cx="179" cy="385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118 w 108"/>
                      <a:gd name="T3" fmla="*/ 33 h 426"/>
                      <a:gd name="T4" fmla="*/ 7631 w 108"/>
                      <a:gd name="T5" fmla="*/ 65 h 426"/>
                      <a:gd name="T6" fmla="*/ 9620 w 108"/>
                      <a:gd name="T7" fmla="*/ 112 h 426"/>
                      <a:gd name="T8" fmla="*/ 9895 w 108"/>
                      <a:gd name="T9" fmla="*/ 137 h 426"/>
                      <a:gd name="T10" fmla="*/ 10195 w 108"/>
                      <a:gd name="T11" fmla="*/ 159 h 426"/>
                      <a:gd name="T12" fmla="*/ 10195 w 108"/>
                      <a:gd name="T13" fmla="*/ 173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279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5037" y="3624"/>
                    <a:ext cx="2701" cy="710"/>
                    <a:chOff x="2699" y="3546"/>
                    <a:chExt cx="2701" cy="710"/>
                  </a:xfrm>
                </p:grpSpPr>
                <p:sp>
                  <p:nvSpPr>
                    <p:cNvPr id="32814" name="Freeform 58"/>
                    <p:cNvSpPr>
                      <a:spLocks/>
                    </p:cNvSpPr>
                    <p:nvPr/>
                  </p:nvSpPr>
                  <p:spPr bwMode="auto">
                    <a:xfrm rot="-60000">
                      <a:off x="5111" y="3778"/>
                      <a:ext cx="115" cy="88"/>
                    </a:xfrm>
                    <a:custGeom>
                      <a:avLst/>
                      <a:gdLst>
                        <a:gd name="T0" fmla="*/ 115 w 115"/>
                        <a:gd name="T1" fmla="*/ 0 h 88"/>
                        <a:gd name="T2" fmla="*/ 54 w 115"/>
                        <a:gd name="T3" fmla="*/ 22 h 88"/>
                        <a:gd name="T4" fmla="*/ 42 w 115"/>
                        <a:gd name="T5" fmla="*/ 37 h 88"/>
                        <a:gd name="T6" fmla="*/ 24 w 115"/>
                        <a:gd name="T7" fmla="*/ 70 h 88"/>
                        <a:gd name="T8" fmla="*/ 0 w 115"/>
                        <a:gd name="T9" fmla="*/ 88 h 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5"/>
                        <a:gd name="T16" fmla="*/ 0 h 88"/>
                        <a:gd name="T17" fmla="*/ 115 w 115"/>
                        <a:gd name="T18" fmla="*/ 88 h 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5" h="88">
                          <a:moveTo>
                            <a:pt x="115" y="0"/>
                          </a:moveTo>
                          <a:lnTo>
                            <a:pt x="54" y="22"/>
                          </a:lnTo>
                          <a:lnTo>
                            <a:pt x="42" y="37"/>
                          </a:lnTo>
                          <a:lnTo>
                            <a:pt x="24" y="70"/>
                          </a:lnTo>
                          <a:lnTo>
                            <a:pt x="0" y="88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grpSp>
                  <p:nvGrpSpPr>
                    <p:cNvPr id="32815" name="Group 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9" y="3546"/>
                      <a:ext cx="2701" cy="710"/>
                      <a:chOff x="2699" y="4084"/>
                      <a:chExt cx="2701" cy="710"/>
                    </a:xfrm>
                  </p:grpSpPr>
                  <p:sp>
                    <p:nvSpPr>
                      <p:cNvPr id="32816" name="Rectangle 60"/>
                      <p:cNvSpPr>
                        <a:spLocks noChangeArrowheads="1"/>
                      </p:cNvSpPr>
                      <p:nvPr/>
                    </p:nvSpPr>
                    <p:spPr bwMode="auto">
                      <a:xfrm rot="-120000">
                        <a:off x="2699" y="4438"/>
                        <a:ext cx="788" cy="1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miter lim="800000"/>
                        <a:headEnd/>
                        <a:tailEnd/>
                      </a:ln>
                      <a:scene3d>
                        <a:camera prst="legacyPerspectiveFront">
                          <a:rot lat="840000" lon="3360000" rev="0"/>
                        </a:camera>
                        <a:lightRig rig="legacyFlat3" dir="r"/>
                      </a:scene3d>
                      <a:sp3d extrusionH="1649400" prstMaterial="legacyPlastic">
                        <a:bevelT w="13500" h="13500" prst="angle"/>
                        <a:bevelB w="13500" h="13500" prst="angle"/>
                        <a:extrusionClr>
                          <a:srgbClr val="FFFFFF"/>
                        </a:extrusionClr>
                        <a:contourClr>
                          <a:srgbClr val="FFFFFF"/>
                        </a:contourClr>
                      </a:sp3d>
                    </p:spPr>
                    <p:txBody>
                      <a:bodyPr anchor="ctr">
                        <a:flatTx/>
                      </a:bodyPr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grpSp>
                    <p:nvGrpSpPr>
                      <p:cNvPr id="32817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74" y="4084"/>
                        <a:ext cx="2526" cy="710"/>
                        <a:chOff x="3053" y="4238"/>
                        <a:chExt cx="2526" cy="710"/>
                      </a:xfrm>
                    </p:grpSpPr>
                    <p:grpSp>
                      <p:nvGrpSpPr>
                        <p:cNvPr id="32818" name="Group 62"/>
                        <p:cNvGrpSpPr>
                          <a:grpSpLocks/>
                        </p:cNvGrpSpPr>
                        <p:nvPr/>
                      </p:nvGrpSpPr>
                      <p:grpSpPr bwMode="auto">
                        <a:xfrm rot="-60000">
                          <a:off x="3053" y="4238"/>
                          <a:ext cx="2526" cy="710"/>
                          <a:chOff x="2261" y="4081"/>
                          <a:chExt cx="2526" cy="710"/>
                        </a:xfrm>
                      </p:grpSpPr>
                      <p:grpSp>
                        <p:nvGrpSpPr>
                          <p:cNvPr id="32820" name="Group 6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61" y="4081"/>
                            <a:ext cx="2526" cy="710"/>
                            <a:chOff x="2261" y="4081"/>
                            <a:chExt cx="2526" cy="710"/>
                          </a:xfrm>
                        </p:grpSpPr>
                        <p:sp>
                          <p:nvSpPr>
                            <p:cNvPr id="32822" name="Line 6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151" y="4081"/>
                              <a:ext cx="634" cy="9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anchor="ctr"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grpSp>
                          <p:nvGrpSpPr>
                            <p:cNvPr id="32823" name="Group 6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61" y="4081"/>
                              <a:ext cx="2526" cy="710"/>
                              <a:chOff x="5357" y="8743"/>
                              <a:chExt cx="3173" cy="1123"/>
                            </a:xfrm>
                          </p:grpSpPr>
                          <p:grpSp>
                            <p:nvGrpSpPr>
                              <p:cNvPr id="32824" name="Group 6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357" y="8743"/>
                                <a:ext cx="2909" cy="1123"/>
                                <a:chOff x="5357" y="8743"/>
                                <a:chExt cx="2909" cy="1123"/>
                              </a:xfrm>
                            </p:grpSpPr>
                            <p:sp>
                              <p:nvSpPr>
                                <p:cNvPr id="32826" name="Line 6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V="1">
                                  <a:off x="5364" y="8743"/>
                                  <a:ext cx="2367" cy="421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anchor="ctr"/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2827" name="Freeform 68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 rot="-6633">
                                  <a:off x="5780" y="9140"/>
                                  <a:ext cx="2486" cy="709"/>
                                </a:xfrm>
                                <a:custGeom>
                                  <a:avLst/>
                                  <a:gdLst>
                                    <a:gd name="T0" fmla="*/ 0 w 1500"/>
                                    <a:gd name="T1" fmla="*/ 46772 h 420"/>
                                    <a:gd name="T2" fmla="*/ 132053 w 1500"/>
                                    <a:gd name="T3" fmla="*/ 10660 h 420"/>
                                    <a:gd name="T4" fmla="*/ 135472 w 1500"/>
                                    <a:gd name="T5" fmla="*/ 8908 h 420"/>
                                    <a:gd name="T6" fmla="*/ 137766 w 1500"/>
                                    <a:gd name="T7" fmla="*/ 6254 h 420"/>
                                    <a:gd name="T8" fmla="*/ 138467 w 1500"/>
                                    <a:gd name="T9" fmla="*/ 3565 h 420"/>
                                    <a:gd name="T10" fmla="*/ 141493 w 1500"/>
                                    <a:gd name="T11" fmla="*/ 0 h 420"/>
                                    <a:gd name="T12" fmla="*/ 21496 w 1500"/>
                                    <a:gd name="T13" fmla="*/ 32489 h 420"/>
                                    <a:gd name="T14" fmla="*/ 14725 w 1500"/>
                                    <a:gd name="T15" fmla="*/ 32018 h 420"/>
                                    <a:gd name="T16" fmla="*/ 11704 w 1500"/>
                                    <a:gd name="T17" fmla="*/ 32489 h 420"/>
                                    <a:gd name="T18" fmla="*/ 7166 w 1500"/>
                                    <a:gd name="T19" fmla="*/ 36054 h 420"/>
                                    <a:gd name="T20" fmla="*/ 3752 w 1500"/>
                                    <a:gd name="T21" fmla="*/ 40080 h 420"/>
                                    <a:gd name="T22" fmla="*/ 0 w 1500"/>
                                    <a:gd name="T23" fmla="*/ 46772 h 420"/>
                                    <a:gd name="T24" fmla="*/ 0 60000 65536"/>
                                    <a:gd name="T25" fmla="*/ 0 60000 65536"/>
                                    <a:gd name="T26" fmla="*/ 0 60000 65536"/>
                                    <a:gd name="T27" fmla="*/ 0 60000 65536"/>
                                    <a:gd name="T28" fmla="*/ 0 60000 65536"/>
                                    <a:gd name="T29" fmla="*/ 0 60000 65536"/>
                                    <a:gd name="T30" fmla="*/ 0 60000 65536"/>
                                    <a:gd name="T31" fmla="*/ 0 60000 65536"/>
                                    <a:gd name="T32" fmla="*/ 0 60000 65536"/>
                                    <a:gd name="T33" fmla="*/ 0 60000 65536"/>
                                    <a:gd name="T34" fmla="*/ 0 60000 65536"/>
                                    <a:gd name="T35" fmla="*/ 0 60000 65536"/>
                                    <a:gd name="T36" fmla="*/ 0 w 1500"/>
                                    <a:gd name="T37" fmla="*/ 0 h 420"/>
                                    <a:gd name="T38" fmla="*/ 1500 w 1500"/>
                                    <a:gd name="T39" fmla="*/ 420 h 420"/>
                                  </a:gdLst>
                                  <a:ahLst/>
                                  <a:cxnLst>
                                    <a:cxn ang="T24">
                                      <a:pos x="T0" y="T1"/>
                                    </a:cxn>
                                    <a:cxn ang="T25">
                                      <a:pos x="T2" y="T3"/>
                                    </a:cxn>
                                    <a:cxn ang="T26">
                                      <a:pos x="T4" y="T5"/>
                                    </a:cxn>
                                    <a:cxn ang="T27">
                                      <a:pos x="T6" y="T7"/>
                                    </a:cxn>
                                    <a:cxn ang="T28">
                                      <a:pos x="T8" y="T9"/>
                                    </a:cxn>
                                    <a:cxn ang="T29">
                                      <a:pos x="T10" y="T11"/>
                                    </a:cxn>
                                    <a:cxn ang="T30">
                                      <a:pos x="T12" y="T13"/>
                                    </a:cxn>
                                    <a:cxn ang="T31">
                                      <a:pos x="T14" y="T15"/>
                                    </a:cxn>
                                    <a:cxn ang="T32">
                                      <a:pos x="T16" y="T17"/>
                                    </a:cxn>
                                    <a:cxn ang="T33">
                                      <a:pos x="T18" y="T19"/>
                                    </a:cxn>
                                    <a:cxn ang="T34">
                                      <a:pos x="T20" y="T21"/>
                                    </a:cxn>
                                    <a:cxn ang="T35">
                                      <a:pos x="T22" y="T23"/>
                                    </a:cxn>
                                  </a:cxnLst>
                                  <a:rect l="T36" t="T37" r="T38" b="T39"/>
                                  <a:pathLst>
                                    <a:path w="1500" h="420">
                                      <a:moveTo>
                                        <a:pt x="0" y="420"/>
                                      </a:moveTo>
                                      <a:lnTo>
                                        <a:pt x="1400" y="96"/>
                                      </a:lnTo>
                                      <a:lnTo>
                                        <a:pt x="1436" y="80"/>
                                      </a:lnTo>
                                      <a:lnTo>
                                        <a:pt x="1460" y="56"/>
                                      </a:lnTo>
                                      <a:lnTo>
                                        <a:pt x="1468" y="32"/>
                                      </a:lnTo>
                                      <a:lnTo>
                                        <a:pt x="1500" y="0"/>
                                      </a:lnTo>
                                      <a:lnTo>
                                        <a:pt x="228" y="292"/>
                                      </a:lnTo>
                                      <a:lnTo>
                                        <a:pt x="156" y="288"/>
                                      </a:lnTo>
                                      <a:lnTo>
                                        <a:pt x="124" y="292"/>
                                      </a:lnTo>
                                      <a:lnTo>
                                        <a:pt x="76" y="324"/>
                                      </a:lnTo>
                                      <a:lnTo>
                                        <a:pt x="40" y="360"/>
                                      </a:lnTo>
                                      <a:lnTo>
                                        <a:pt x="0" y="420"/>
                                      </a:ln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69696"/>
                                </a:solidFill>
                                <a:ln>
                                  <a:noFill/>
                                </a:ln>
                                <a:extLst>
                                  <a:ext uri="{91240B29-F687-4F45-9708-019B960494DF}">
                                    <a14:hiddenLine xmlns:a14="http://schemas.microsoft.com/office/drawing/2010/main" w="3175">
                                      <a:solidFill>
                                        <a:srgbClr val="000000"/>
                                      </a:solidFill>
                                      <a:round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  <p:txBody>
                                <a:bodyPr anchor="ctr"/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 eaLnBrk="1" hangingPunct="1"/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2828" name="Freeform 69"/>
                                <p:cNvSpPr>
                                  <a:spLocks/>
                                </p:cNvSpPr>
                                <p:nvPr/>
                              </p:nvSpPr>
                              <p:spPr bwMode="auto">
                                <a:xfrm>
                                  <a:off x="5357" y="9150"/>
                                  <a:ext cx="813" cy="716"/>
                                </a:xfrm>
                                <a:custGeom>
                                  <a:avLst/>
                                  <a:gdLst>
                                    <a:gd name="T0" fmla="*/ 0 w 490"/>
                                    <a:gd name="T1" fmla="*/ 0 h 422"/>
                                    <a:gd name="T2" fmla="*/ 46689 w 490"/>
                                    <a:gd name="T3" fmla="*/ 15380 h 422"/>
                                    <a:gd name="T4" fmla="*/ 45948 w 490"/>
                                    <a:gd name="T5" fmla="*/ 32636 h 422"/>
                                    <a:gd name="T6" fmla="*/ 43228 w 490"/>
                                    <a:gd name="T7" fmla="*/ 32425 h 422"/>
                                    <a:gd name="T8" fmla="*/ 38491 w 490"/>
                                    <a:gd name="T9" fmla="*/ 31949 h 422"/>
                                    <a:gd name="T10" fmla="*/ 34503 w 490"/>
                                    <a:gd name="T11" fmla="*/ 33118 h 422"/>
                                    <a:gd name="T12" fmla="*/ 31626 w 490"/>
                                    <a:gd name="T13" fmla="*/ 34970 h 422"/>
                                    <a:gd name="T14" fmla="*/ 28389 w 490"/>
                                    <a:gd name="T15" fmla="*/ 39148 h 422"/>
                                    <a:gd name="T16" fmla="*/ 25888 w 490"/>
                                    <a:gd name="T17" fmla="*/ 43593 h 422"/>
                                    <a:gd name="T18" fmla="*/ 23842 w 490"/>
                                    <a:gd name="T19" fmla="*/ 47807 h 422"/>
                                    <a:gd name="T20" fmla="*/ 21153 w 490"/>
                                    <a:gd name="T21" fmla="*/ 49166 h 422"/>
                                    <a:gd name="T22" fmla="*/ 17531 w 490"/>
                                    <a:gd name="T23" fmla="*/ 48696 h 422"/>
                                    <a:gd name="T24" fmla="*/ 15064 w 490"/>
                                    <a:gd name="T25" fmla="*/ 47309 h 422"/>
                                    <a:gd name="T26" fmla="*/ 13139 w 490"/>
                                    <a:gd name="T27" fmla="*/ 43796 h 422"/>
                                    <a:gd name="T28" fmla="*/ 12396 w 490"/>
                                    <a:gd name="T29" fmla="*/ 38454 h 422"/>
                                    <a:gd name="T30" fmla="*/ 11239 w 490"/>
                                    <a:gd name="T31" fmla="*/ 32833 h 422"/>
                                    <a:gd name="T32" fmla="*/ 9346 w 490"/>
                                    <a:gd name="T33" fmla="*/ 28218 h 422"/>
                                    <a:gd name="T34" fmla="*/ 5918 w 490"/>
                                    <a:gd name="T35" fmla="*/ 23289 h 422"/>
                                    <a:gd name="T36" fmla="*/ 2114 w 490"/>
                                    <a:gd name="T37" fmla="*/ 19581 h 422"/>
                                    <a:gd name="T38" fmla="*/ 168 w 490"/>
                                    <a:gd name="T39" fmla="*/ 18424 h 422"/>
                                    <a:gd name="T40" fmla="*/ 0 w 490"/>
                                    <a:gd name="T41" fmla="*/ 0 h 422"/>
                                    <a:gd name="T42" fmla="*/ 0 60000 65536"/>
                                    <a:gd name="T43" fmla="*/ 0 60000 65536"/>
                                    <a:gd name="T44" fmla="*/ 0 60000 65536"/>
                                    <a:gd name="T45" fmla="*/ 0 60000 65536"/>
                                    <a:gd name="T46" fmla="*/ 0 60000 65536"/>
                                    <a:gd name="T47" fmla="*/ 0 60000 65536"/>
                                    <a:gd name="T48" fmla="*/ 0 60000 65536"/>
                                    <a:gd name="T49" fmla="*/ 0 60000 65536"/>
                                    <a:gd name="T50" fmla="*/ 0 60000 65536"/>
                                    <a:gd name="T51" fmla="*/ 0 60000 65536"/>
                                    <a:gd name="T52" fmla="*/ 0 60000 65536"/>
                                    <a:gd name="T53" fmla="*/ 0 60000 65536"/>
                                    <a:gd name="T54" fmla="*/ 0 60000 65536"/>
                                    <a:gd name="T55" fmla="*/ 0 60000 65536"/>
                                    <a:gd name="T56" fmla="*/ 0 60000 65536"/>
                                    <a:gd name="T57" fmla="*/ 0 60000 65536"/>
                                    <a:gd name="T58" fmla="*/ 0 60000 65536"/>
                                    <a:gd name="T59" fmla="*/ 0 60000 65536"/>
                                    <a:gd name="T60" fmla="*/ 0 60000 65536"/>
                                    <a:gd name="T61" fmla="*/ 0 60000 65536"/>
                                    <a:gd name="T62" fmla="*/ 0 60000 65536"/>
                                    <a:gd name="T63" fmla="*/ 0 w 490"/>
                                    <a:gd name="T64" fmla="*/ 0 h 422"/>
                                    <a:gd name="T65" fmla="*/ 490 w 490"/>
                                    <a:gd name="T66" fmla="*/ 422 h 422"/>
                                  </a:gdLst>
                                  <a:ahLst/>
                                  <a:cxnLst>
                                    <a:cxn ang="T42">
                                      <a:pos x="T0" y="T1"/>
                                    </a:cxn>
                                    <a:cxn ang="T43">
                                      <a:pos x="T2" y="T3"/>
                                    </a:cxn>
                                    <a:cxn ang="T44">
                                      <a:pos x="T4" y="T5"/>
                                    </a:cxn>
                                    <a:cxn ang="T45">
                                      <a:pos x="T6" y="T7"/>
                                    </a:cxn>
                                    <a:cxn ang="T46">
                                      <a:pos x="T8" y="T9"/>
                                    </a:cxn>
                                    <a:cxn ang="T47">
                                      <a:pos x="T10" y="T11"/>
                                    </a:cxn>
                                    <a:cxn ang="T48">
                                      <a:pos x="T12" y="T13"/>
                                    </a:cxn>
                                    <a:cxn ang="T49">
                                      <a:pos x="T14" y="T15"/>
                                    </a:cxn>
                                    <a:cxn ang="T50">
                                      <a:pos x="T16" y="T17"/>
                                    </a:cxn>
                                    <a:cxn ang="T51">
                                      <a:pos x="T18" y="T19"/>
                                    </a:cxn>
                                    <a:cxn ang="T52">
                                      <a:pos x="T20" y="T21"/>
                                    </a:cxn>
                                    <a:cxn ang="T53">
                                      <a:pos x="T22" y="T23"/>
                                    </a:cxn>
                                    <a:cxn ang="T54">
                                      <a:pos x="T24" y="T25"/>
                                    </a:cxn>
                                    <a:cxn ang="T55">
                                      <a:pos x="T26" y="T27"/>
                                    </a:cxn>
                                    <a:cxn ang="T56">
                                      <a:pos x="T28" y="T29"/>
                                    </a:cxn>
                                    <a:cxn ang="T57">
                                      <a:pos x="T30" y="T31"/>
                                    </a:cxn>
                                    <a:cxn ang="T58">
                                      <a:pos x="T32" y="T33"/>
                                    </a:cxn>
                                    <a:cxn ang="T59">
                                      <a:pos x="T34" y="T35"/>
                                    </a:cxn>
                                    <a:cxn ang="T60">
                                      <a:pos x="T36" y="T37"/>
                                    </a:cxn>
                                    <a:cxn ang="T61">
                                      <a:pos x="T38" y="T39"/>
                                    </a:cxn>
                                    <a:cxn ang="T62">
                                      <a:pos x="T40" y="T41"/>
                                    </a:cxn>
                                  </a:cxnLst>
                                  <a:rect l="T63" t="T64" r="T65" b="T66"/>
                                  <a:pathLst>
                                    <a:path w="490" h="422">
                                      <a:moveTo>
                                        <a:pt x="0" y="0"/>
                                      </a:moveTo>
                                      <a:lnTo>
                                        <a:pt x="490" y="132"/>
                                      </a:lnTo>
                                      <a:lnTo>
                                        <a:pt x="482" y="280"/>
                                      </a:lnTo>
                                      <a:lnTo>
                                        <a:pt x="454" y="278"/>
                                      </a:lnTo>
                                      <a:lnTo>
                                        <a:pt x="404" y="274"/>
                                      </a:lnTo>
                                      <a:lnTo>
                                        <a:pt x="362" y="284"/>
                                      </a:lnTo>
                                      <a:lnTo>
                                        <a:pt x="332" y="300"/>
                                      </a:lnTo>
                                      <a:lnTo>
                                        <a:pt x="298" y="336"/>
                                      </a:lnTo>
                                      <a:lnTo>
                                        <a:pt x="272" y="374"/>
                                      </a:lnTo>
                                      <a:lnTo>
                                        <a:pt x="250" y="410"/>
                                      </a:lnTo>
                                      <a:lnTo>
                                        <a:pt x="222" y="422"/>
                                      </a:lnTo>
                                      <a:lnTo>
                                        <a:pt x="184" y="418"/>
                                      </a:lnTo>
                                      <a:lnTo>
                                        <a:pt x="158" y="406"/>
                                      </a:lnTo>
                                      <a:lnTo>
                                        <a:pt x="138" y="376"/>
                                      </a:lnTo>
                                      <a:lnTo>
                                        <a:pt x="130" y="330"/>
                                      </a:lnTo>
                                      <a:lnTo>
                                        <a:pt x="118" y="282"/>
                                      </a:lnTo>
                                      <a:lnTo>
                                        <a:pt x="98" y="242"/>
                                      </a:lnTo>
                                      <a:lnTo>
                                        <a:pt x="62" y="200"/>
                                      </a:lnTo>
                                      <a:lnTo>
                                        <a:pt x="22" y="168"/>
                                      </a:lnTo>
                                      <a:lnTo>
                                        <a:pt x="2" y="158"/>
                                      </a:lnTo>
                                      <a:lnTo>
                                        <a:pt x="0" y="0"/>
                                      </a:lnTo>
                                      <a:close/>
                                    </a:path>
                                  </a:pathLst>
                                </a:custGeom>
                                <a:gradFill rotWithShape="1">
                                  <a:gsLst>
                                    <a:gs pos="0">
                                      <a:srgbClr val="595959"/>
                                    </a:gs>
                                    <a:gs pos="50000">
                                      <a:srgbClr val="C0C0C0"/>
                                    </a:gs>
                                    <a:gs pos="100000">
                                      <a:srgbClr val="595959"/>
                                    </a:gs>
                                  </a:gsLst>
                                  <a:lin ang="18900000" scaled="1"/>
                                </a:gradFill>
                                <a:ln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anchor="ctr"/>
                                <a:lstStyle>
                                  <a:lvl1pPr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1pPr>
                                  <a:lvl2pPr marL="742950" indent="-28575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2pPr>
                                  <a:lvl3pPr marL="11430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3pPr>
                                  <a:lvl4pPr marL="16002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4pPr>
                                  <a:lvl5pPr marL="2057400" indent="-228600" eaLnBrk="0" hangingPunct="0"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5pPr>
                                  <a:lvl6pPr marL="25146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6pPr>
                                  <a:lvl7pPr marL="29718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7pPr>
                                  <a:lvl8pPr marL="34290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8pPr>
                                  <a:lvl9pPr marL="3886200" indent="-228600" eaLnBrk="0" fontAlgn="base" hangingPunct="0"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defRPr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ea typeface="宋体" panose="02010600030101010101" pitchFamily="2" charset="-122"/>
                                    </a:defRPr>
                                  </a:lvl9pPr>
                                </a:lstStyle>
                                <a:p>
                                  <a:pPr eaLnBrk="1" hangingPunct="1"/>
                                  <a:endParaRPr lang="zh-CN" alt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32825" name="Freeform 70"/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6157" y="8881"/>
                                <a:ext cx="2373" cy="746"/>
                              </a:xfrm>
                              <a:custGeom>
                                <a:avLst/>
                                <a:gdLst>
                                  <a:gd name="T0" fmla="*/ 272 w 1431"/>
                                  <a:gd name="T1" fmla="*/ 28084 h 450"/>
                                  <a:gd name="T2" fmla="*/ 135686 w 1431"/>
                                  <a:gd name="T3" fmla="*/ 0 h 450"/>
                                  <a:gd name="T4" fmla="*/ 135138 w 1431"/>
                                  <a:gd name="T5" fmla="*/ 12493 h 450"/>
                                  <a:gd name="T6" fmla="*/ 0 w 1431"/>
                                  <a:gd name="T7" fmla="*/ 42567 h 450"/>
                                  <a:gd name="T8" fmla="*/ 272 w 1431"/>
                                  <a:gd name="T9" fmla="*/ 28084 h 450"/>
                                  <a:gd name="T10" fmla="*/ 0 60000 65536"/>
                                  <a:gd name="T11" fmla="*/ 0 60000 65536"/>
                                  <a:gd name="T12" fmla="*/ 0 60000 65536"/>
                                  <a:gd name="T13" fmla="*/ 0 60000 65536"/>
                                  <a:gd name="T14" fmla="*/ 0 60000 65536"/>
                                  <a:gd name="T15" fmla="*/ 0 w 1431"/>
                                  <a:gd name="T16" fmla="*/ 0 h 450"/>
                                  <a:gd name="T17" fmla="*/ 1431 w 1431"/>
                                  <a:gd name="T18" fmla="*/ 450 h 450"/>
                                </a:gdLst>
                                <a:ahLst/>
                                <a:cxnLst>
                                  <a:cxn ang="T10">
                                    <a:pos x="T0" y="T1"/>
                                  </a:cxn>
                                  <a:cxn ang="T11">
                                    <a:pos x="T2" y="T3"/>
                                  </a:cxn>
                                  <a:cxn ang="T12">
                                    <a:pos x="T4" y="T5"/>
                                  </a:cxn>
                                  <a:cxn ang="T13">
                                    <a:pos x="T6" y="T7"/>
                                  </a:cxn>
                                  <a:cxn ang="T14">
                                    <a:pos x="T8" y="T9"/>
                                  </a:cxn>
                                </a:cxnLst>
                                <a:rect l="T15" t="T16" r="T17" b="T18"/>
                                <a:pathLst>
                                  <a:path w="1431" h="450">
                                    <a:moveTo>
                                      <a:pt x="3" y="297"/>
                                    </a:moveTo>
                                    <a:lnTo>
                                      <a:pt x="1431" y="0"/>
                                    </a:lnTo>
                                    <a:lnTo>
                                      <a:pt x="1425" y="132"/>
                                    </a:lnTo>
                                    <a:lnTo>
                                      <a:pt x="0" y="450"/>
                                    </a:lnTo>
                                    <a:lnTo>
                                      <a:pt x="3" y="297"/>
                                    </a:lnTo>
                                    <a:close/>
                                  </a:path>
                                </a:pathLst>
                              </a:custGeom>
                              <a:gradFill rotWithShape="1">
                                <a:gsLst>
                                  <a:gs pos="0">
                                    <a:srgbClr val="595959"/>
                                  </a:gs>
                                  <a:gs pos="50000">
                                    <a:srgbClr val="C0C0C0"/>
                                  </a:gs>
                                  <a:gs pos="100000">
                                    <a:srgbClr val="595959"/>
                                  </a:gs>
                                </a:gsLst>
                                <a:lin ang="18900000" scaled="1"/>
                              </a:gradFill>
                              <a:ln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anchor="ctr"/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Arial" panose="020B060402020202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endParaRPr lang="zh-CN" altLang="en-US"/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32821" name="WordArt 71"/>
                          <p:cNvSpPr>
                            <a:spLocks noChangeArrowheads="1" noChangeShapeType="1" noTextEdit="1"/>
                          </p:cNvSpPr>
                          <p:nvPr/>
                        </p:nvSpPr>
                        <p:spPr bwMode="auto">
                          <a:xfrm rot="1244578">
                            <a:off x="2475" y="4475"/>
                            <a:ext cx="134" cy="147"/>
                          </a:xfrm>
                          <a:prstGeom prst="rect">
                            <a:avLst/>
                          </a:prstGeom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wrap="none" fromWordArt="1">
                            <a:prstTxWarp prst="textPlain">
                              <a:avLst>
                                <a:gd name="adj" fmla="val 69310"/>
                              </a:avLst>
                            </a:prstTxWarp>
                          </a:bodyPr>
                          <a:lstStyle/>
                          <a:p>
                            <a:pPr algn="ctr"/>
                            <a:r>
                              <a:rPr lang="en-US" altLang="zh-CN" sz="3600" b="1" kern="10">
                                <a:solidFill>
                                  <a:srgbClr val="808080"/>
                                </a:solidFill>
                                <a:latin typeface="黑体" panose="02010609060101010101" pitchFamily="49" charset="-122"/>
                                <a:ea typeface="黑体" panose="02010609060101010101" pitchFamily="49" charset="-122"/>
                              </a:rPr>
                              <a:t>N</a:t>
                            </a:r>
                            <a:endParaRPr lang="zh-CN" altLang="en-US" sz="3600" b="1" kern="10">
                              <a:solidFill>
                                <a:srgbClr val="80808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endParaRPr>
                          </a:p>
                        </p:txBody>
                      </p:sp>
                    </p:grpSp>
                    <p:sp>
                      <p:nvSpPr>
                        <p:cNvPr id="32819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rot="21480000" flipV="1">
                          <a:off x="3386" y="4599"/>
                          <a:ext cx="1899" cy="3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32796" name="Freeform 73"/>
                  <p:cNvSpPr>
                    <a:spLocks/>
                  </p:cNvSpPr>
                  <p:nvPr/>
                </p:nvSpPr>
                <p:spPr bwMode="auto">
                  <a:xfrm rot="600000">
                    <a:off x="7341" y="3928"/>
                    <a:ext cx="180" cy="369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362 w 108"/>
                      <a:gd name="T3" fmla="*/ 23 h 426"/>
                      <a:gd name="T4" fmla="*/ 8042 w 108"/>
                      <a:gd name="T5" fmla="*/ 46 h 426"/>
                      <a:gd name="T6" fmla="*/ 10125 w 108"/>
                      <a:gd name="T7" fmla="*/ 77 h 426"/>
                      <a:gd name="T8" fmla="*/ 10438 w 108"/>
                      <a:gd name="T9" fmla="*/ 94 h 426"/>
                      <a:gd name="T10" fmla="*/ 10708 w 108"/>
                      <a:gd name="T11" fmla="*/ 109 h 426"/>
                      <a:gd name="T12" fmla="*/ 10708 w 108"/>
                      <a:gd name="T13" fmla="*/ 117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7" name="Freeform 74"/>
                  <p:cNvSpPr>
                    <a:spLocks noChangeAspect="1"/>
                  </p:cNvSpPr>
                  <p:nvPr/>
                </p:nvSpPr>
                <p:spPr bwMode="auto">
                  <a:xfrm rot="726656">
                    <a:off x="7234" y="3940"/>
                    <a:ext cx="159" cy="376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1771 w 108"/>
                      <a:gd name="T3" fmla="*/ 26 h 426"/>
                      <a:gd name="T4" fmla="*/ 2626 w 108"/>
                      <a:gd name="T5" fmla="*/ 55 h 426"/>
                      <a:gd name="T6" fmla="*/ 3305 w 108"/>
                      <a:gd name="T7" fmla="*/ 91 h 426"/>
                      <a:gd name="T8" fmla="*/ 3424 w 108"/>
                      <a:gd name="T9" fmla="*/ 111 h 426"/>
                      <a:gd name="T10" fmla="*/ 3501 w 108"/>
                      <a:gd name="T11" fmla="*/ 130 h 426"/>
                      <a:gd name="T12" fmla="*/ 3501 w 108"/>
                      <a:gd name="T13" fmla="*/ 139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8" name="Freeform 75"/>
                  <p:cNvSpPr>
                    <a:spLocks/>
                  </p:cNvSpPr>
                  <p:nvPr/>
                </p:nvSpPr>
                <p:spPr bwMode="auto">
                  <a:xfrm rot="600000">
                    <a:off x="6427" y="4072"/>
                    <a:ext cx="180" cy="442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362 w 108"/>
                      <a:gd name="T3" fmla="*/ 112 h 426"/>
                      <a:gd name="T4" fmla="*/ 8042 w 108"/>
                      <a:gd name="T5" fmla="*/ 229 h 426"/>
                      <a:gd name="T6" fmla="*/ 10125 w 108"/>
                      <a:gd name="T7" fmla="*/ 389 h 426"/>
                      <a:gd name="T8" fmla="*/ 10438 w 108"/>
                      <a:gd name="T9" fmla="*/ 476 h 426"/>
                      <a:gd name="T10" fmla="*/ 10708 w 108"/>
                      <a:gd name="T11" fmla="*/ 552 h 426"/>
                      <a:gd name="T12" fmla="*/ 10708 w 108"/>
                      <a:gd name="T13" fmla="*/ 595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799" name="Freeform 76"/>
                  <p:cNvSpPr>
                    <a:spLocks/>
                  </p:cNvSpPr>
                  <p:nvPr/>
                </p:nvSpPr>
                <p:spPr bwMode="auto">
                  <a:xfrm rot="600000">
                    <a:off x="5590" y="4262"/>
                    <a:ext cx="180" cy="468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362 w 108"/>
                      <a:gd name="T3" fmla="*/ 191 h 426"/>
                      <a:gd name="T4" fmla="*/ 8042 w 108"/>
                      <a:gd name="T5" fmla="*/ 387 h 426"/>
                      <a:gd name="T6" fmla="*/ 10125 w 108"/>
                      <a:gd name="T7" fmla="*/ 649 h 426"/>
                      <a:gd name="T8" fmla="*/ 10438 w 108"/>
                      <a:gd name="T9" fmla="*/ 798 h 426"/>
                      <a:gd name="T10" fmla="*/ 10708 w 108"/>
                      <a:gd name="T11" fmla="*/ 925 h 426"/>
                      <a:gd name="T12" fmla="*/ 10708 w 108"/>
                      <a:gd name="T13" fmla="*/ 993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00" name="Freeform 77"/>
                  <p:cNvSpPr>
                    <a:spLocks/>
                  </p:cNvSpPr>
                  <p:nvPr/>
                </p:nvSpPr>
                <p:spPr bwMode="auto">
                  <a:xfrm rot="726656">
                    <a:off x="5488" y="4348"/>
                    <a:ext cx="179" cy="424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5118 w 108"/>
                      <a:gd name="T3" fmla="*/ 81 h 426"/>
                      <a:gd name="T4" fmla="*/ 7631 w 108"/>
                      <a:gd name="T5" fmla="*/ 156 h 426"/>
                      <a:gd name="T6" fmla="*/ 9620 w 108"/>
                      <a:gd name="T7" fmla="*/ 270 h 426"/>
                      <a:gd name="T8" fmla="*/ 9895 w 108"/>
                      <a:gd name="T9" fmla="*/ 324 h 426"/>
                      <a:gd name="T10" fmla="*/ 10195 w 108"/>
                      <a:gd name="T11" fmla="*/ 378 h 426"/>
                      <a:gd name="T12" fmla="*/ 10195 w 108"/>
                      <a:gd name="T13" fmla="*/ 408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01" name="Freeform 78"/>
                  <p:cNvSpPr>
                    <a:spLocks/>
                  </p:cNvSpPr>
                  <p:nvPr/>
                </p:nvSpPr>
                <p:spPr bwMode="auto">
                  <a:xfrm>
                    <a:off x="5497" y="4360"/>
                    <a:ext cx="1" cy="397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0 w 108"/>
                      <a:gd name="T3" fmla="*/ 43 h 426"/>
                      <a:gd name="T4" fmla="*/ 0 w 108"/>
                      <a:gd name="T5" fmla="*/ 88 h 426"/>
                      <a:gd name="T6" fmla="*/ 0 w 108"/>
                      <a:gd name="T7" fmla="*/ 148 h 426"/>
                      <a:gd name="T8" fmla="*/ 0 w 108"/>
                      <a:gd name="T9" fmla="*/ 182 h 426"/>
                      <a:gd name="T10" fmla="*/ 0 w 108"/>
                      <a:gd name="T11" fmla="*/ 211 h 426"/>
                      <a:gd name="T12" fmla="*/ 0 w 108"/>
                      <a:gd name="T13" fmla="*/ 226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02" name="Freeform 79"/>
                  <p:cNvSpPr>
                    <a:spLocks/>
                  </p:cNvSpPr>
                  <p:nvPr/>
                </p:nvSpPr>
                <p:spPr bwMode="auto">
                  <a:xfrm>
                    <a:off x="6360" y="4176"/>
                    <a:ext cx="1" cy="340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0 w 108"/>
                      <a:gd name="T3" fmla="*/ 11 h 426"/>
                      <a:gd name="T4" fmla="*/ 0 w 108"/>
                      <a:gd name="T5" fmla="*/ 22 h 426"/>
                      <a:gd name="T6" fmla="*/ 0 w 108"/>
                      <a:gd name="T7" fmla="*/ 36 h 426"/>
                      <a:gd name="T8" fmla="*/ 0 w 108"/>
                      <a:gd name="T9" fmla="*/ 45 h 426"/>
                      <a:gd name="T10" fmla="*/ 0 w 108"/>
                      <a:gd name="T11" fmla="*/ 52 h 426"/>
                      <a:gd name="T12" fmla="*/ 0 w 108"/>
                      <a:gd name="T13" fmla="*/ 55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stealth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32803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4961" y="3304"/>
                    <a:ext cx="4192" cy="1276"/>
                    <a:chOff x="4961" y="3304"/>
                    <a:chExt cx="4192" cy="1276"/>
                  </a:xfrm>
                </p:grpSpPr>
                <p:grpSp>
                  <p:nvGrpSpPr>
                    <p:cNvPr id="32805" name="Group 81"/>
                    <p:cNvGrpSpPr>
                      <a:grpSpLocks/>
                    </p:cNvGrpSpPr>
                    <p:nvPr/>
                  </p:nvGrpSpPr>
                  <p:grpSpPr bwMode="auto">
                    <a:xfrm rot="-149212">
                      <a:off x="8272" y="3304"/>
                      <a:ext cx="881" cy="1163"/>
                      <a:chOff x="8477" y="5348"/>
                      <a:chExt cx="1243" cy="1163"/>
                    </a:xfrm>
                  </p:grpSpPr>
                  <p:sp>
                    <p:nvSpPr>
                      <p:cNvPr id="32811" name="AutoShape 82"/>
                      <p:cNvSpPr>
                        <a:spLocks noChangeArrowheads="1"/>
                      </p:cNvSpPr>
                      <p:nvPr/>
                    </p:nvSpPr>
                    <p:spPr bwMode="auto">
                      <a:xfrm rot="-5400000">
                        <a:off x="8517" y="5308"/>
                        <a:ext cx="1163" cy="1243"/>
                      </a:xfrm>
                      <a:prstGeom prst="parallelogram">
                        <a:avLst>
                          <a:gd name="adj" fmla="val 19657"/>
                        </a:avLst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12" name="Freeform 83" descr="大纸屑"/>
                      <p:cNvSpPr>
                        <a:spLocks/>
                      </p:cNvSpPr>
                      <p:nvPr/>
                    </p:nvSpPr>
                    <p:spPr bwMode="auto">
                      <a:xfrm rot="87160">
                        <a:off x="8616" y="5626"/>
                        <a:ext cx="915" cy="262"/>
                      </a:xfrm>
                      <a:custGeom>
                        <a:avLst/>
                        <a:gdLst>
                          <a:gd name="T0" fmla="*/ 748 w 552"/>
                          <a:gd name="T1" fmla="*/ 7023 h 158"/>
                          <a:gd name="T2" fmla="*/ 5866 w 552"/>
                          <a:gd name="T3" fmla="*/ 3985 h 158"/>
                          <a:gd name="T4" fmla="*/ 17407 w 552"/>
                          <a:gd name="T5" fmla="*/ 415 h 158"/>
                          <a:gd name="T6" fmla="*/ 25141 w 552"/>
                          <a:gd name="T7" fmla="*/ 0 h 158"/>
                          <a:gd name="T8" fmla="*/ 31742 w 552"/>
                          <a:gd name="T9" fmla="*/ 953 h 158"/>
                          <a:gd name="T10" fmla="*/ 36305 w 552"/>
                          <a:gd name="T11" fmla="*/ 2265 h 158"/>
                          <a:gd name="T12" fmla="*/ 42927 w 552"/>
                          <a:gd name="T13" fmla="*/ 4592 h 158"/>
                          <a:gd name="T14" fmla="*/ 47829 w 552"/>
                          <a:gd name="T15" fmla="*/ 7925 h 158"/>
                          <a:gd name="T16" fmla="*/ 51572 w 552"/>
                          <a:gd name="T17" fmla="*/ 12690 h 158"/>
                          <a:gd name="T18" fmla="*/ 52178 w 552"/>
                          <a:gd name="T19" fmla="*/ 14244 h 158"/>
                          <a:gd name="T20" fmla="*/ 48732 w 552"/>
                          <a:gd name="T21" fmla="*/ 14969 h 158"/>
                          <a:gd name="T22" fmla="*/ 43842 w 552"/>
                          <a:gd name="T23" fmla="*/ 13828 h 158"/>
                          <a:gd name="T24" fmla="*/ 40633 w 552"/>
                          <a:gd name="T25" fmla="*/ 10624 h 158"/>
                          <a:gd name="T26" fmla="*/ 35511 w 552"/>
                          <a:gd name="T27" fmla="*/ 8175 h 158"/>
                          <a:gd name="T28" fmla="*/ 28334 w 552"/>
                          <a:gd name="T29" fmla="*/ 6074 h 158"/>
                          <a:gd name="T30" fmla="*/ 21948 w 552"/>
                          <a:gd name="T31" fmla="*/ 5653 h 158"/>
                          <a:gd name="T32" fmla="*/ 16634 w 552"/>
                          <a:gd name="T33" fmla="*/ 6228 h 158"/>
                          <a:gd name="T34" fmla="*/ 9626 w 552"/>
                          <a:gd name="T35" fmla="*/ 8339 h 158"/>
                          <a:gd name="T36" fmla="*/ 5646 w 552"/>
                          <a:gd name="T37" fmla="*/ 10072 h 158"/>
                          <a:gd name="T38" fmla="*/ 2453 w 552"/>
                          <a:gd name="T39" fmla="*/ 10419 h 158"/>
                          <a:gd name="T40" fmla="*/ 0 w 552"/>
                          <a:gd name="T41" fmla="*/ 8749 h 158"/>
                          <a:gd name="T42" fmla="*/ 748 w 552"/>
                          <a:gd name="T43" fmla="*/ 7023 h 158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w 552"/>
                          <a:gd name="T67" fmla="*/ 0 h 158"/>
                          <a:gd name="T68" fmla="*/ 552 w 552"/>
                          <a:gd name="T69" fmla="*/ 158 h 158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T66" t="T67" r="T68" b="T69"/>
                        <a:pathLst>
                          <a:path w="552" h="158">
                            <a:moveTo>
                              <a:pt x="8" y="74"/>
                            </a:moveTo>
                            <a:lnTo>
                              <a:pt x="62" y="42"/>
                            </a:lnTo>
                            <a:lnTo>
                              <a:pt x="184" y="4"/>
                            </a:lnTo>
                            <a:lnTo>
                              <a:pt x="266" y="0"/>
                            </a:lnTo>
                            <a:lnTo>
                              <a:pt x="336" y="10"/>
                            </a:lnTo>
                            <a:lnTo>
                              <a:pt x="384" y="24"/>
                            </a:lnTo>
                            <a:lnTo>
                              <a:pt x="454" y="48"/>
                            </a:lnTo>
                            <a:lnTo>
                              <a:pt x="506" y="84"/>
                            </a:lnTo>
                            <a:lnTo>
                              <a:pt x="546" y="134"/>
                            </a:lnTo>
                            <a:lnTo>
                              <a:pt x="552" y="150"/>
                            </a:lnTo>
                            <a:lnTo>
                              <a:pt x="516" y="158"/>
                            </a:lnTo>
                            <a:lnTo>
                              <a:pt x="464" y="146"/>
                            </a:lnTo>
                            <a:lnTo>
                              <a:pt x="430" y="112"/>
                            </a:lnTo>
                            <a:lnTo>
                              <a:pt x="376" y="86"/>
                            </a:lnTo>
                            <a:lnTo>
                              <a:pt x="300" y="64"/>
                            </a:lnTo>
                            <a:lnTo>
                              <a:pt x="232" y="60"/>
                            </a:lnTo>
                            <a:lnTo>
                              <a:pt x="176" y="66"/>
                            </a:lnTo>
                            <a:lnTo>
                              <a:pt x="102" y="88"/>
                            </a:lnTo>
                            <a:lnTo>
                              <a:pt x="60" y="106"/>
                            </a:lnTo>
                            <a:lnTo>
                              <a:pt x="26" y="110"/>
                            </a:lnTo>
                            <a:lnTo>
                              <a:pt x="0" y="92"/>
                            </a:lnTo>
                            <a:lnTo>
                              <a:pt x="8" y="74"/>
                            </a:lnTo>
                            <a:close/>
                          </a:path>
                        </a:pathLst>
                      </a:custGeom>
                      <a:pattFill prst="lgConfetti">
                        <a:fgClr>
                          <a:srgbClr val="969696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13" name="Freeform 84" descr="大纸屑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26" y="5885"/>
                        <a:ext cx="886" cy="320"/>
                      </a:xfrm>
                      <a:custGeom>
                        <a:avLst/>
                        <a:gdLst>
                          <a:gd name="T0" fmla="*/ 0 w 534"/>
                          <a:gd name="T1" fmla="*/ 953 h 193"/>
                          <a:gd name="T2" fmla="*/ 2301 w 534"/>
                          <a:gd name="T3" fmla="*/ 0 h 193"/>
                          <a:gd name="T4" fmla="*/ 5153 w 534"/>
                          <a:gd name="T5" fmla="*/ 575 h 193"/>
                          <a:gd name="T6" fmla="*/ 6368 w 534"/>
                          <a:gd name="T7" fmla="*/ 2930 h 193"/>
                          <a:gd name="T8" fmla="*/ 10011 w 534"/>
                          <a:gd name="T9" fmla="*/ 6604 h 193"/>
                          <a:gd name="T10" fmla="*/ 13852 w 534"/>
                          <a:gd name="T11" fmla="*/ 8783 h 193"/>
                          <a:gd name="T12" fmla="*/ 18384 w 534"/>
                          <a:gd name="T13" fmla="*/ 10930 h 193"/>
                          <a:gd name="T14" fmla="*/ 23157 w 534"/>
                          <a:gd name="T15" fmla="*/ 11941 h 193"/>
                          <a:gd name="T16" fmla="*/ 26870 w 534"/>
                          <a:gd name="T17" fmla="*/ 12508 h 193"/>
                          <a:gd name="T18" fmla="*/ 30386 w 534"/>
                          <a:gd name="T19" fmla="*/ 12241 h 193"/>
                          <a:gd name="T20" fmla="*/ 35720 w 534"/>
                          <a:gd name="T21" fmla="*/ 11631 h 193"/>
                          <a:gd name="T22" fmla="*/ 40321 w 534"/>
                          <a:gd name="T23" fmla="*/ 10323 h 193"/>
                          <a:gd name="T24" fmla="*/ 44332 w 534"/>
                          <a:gd name="T25" fmla="*/ 8783 h 193"/>
                          <a:gd name="T26" fmla="*/ 46105 w 534"/>
                          <a:gd name="T27" fmla="*/ 7745 h 193"/>
                          <a:gd name="T28" fmla="*/ 48103 w 534"/>
                          <a:gd name="T29" fmla="*/ 7922 h 193"/>
                          <a:gd name="T30" fmla="*/ 49460 w 534"/>
                          <a:gd name="T31" fmla="*/ 8230 h 193"/>
                          <a:gd name="T32" fmla="*/ 50887 w 534"/>
                          <a:gd name="T33" fmla="*/ 9096 h 193"/>
                          <a:gd name="T34" fmla="*/ 50887 w 534"/>
                          <a:gd name="T35" fmla="*/ 10051 h 193"/>
                          <a:gd name="T36" fmla="*/ 49150 w 534"/>
                          <a:gd name="T37" fmla="*/ 12241 h 193"/>
                          <a:gd name="T38" fmla="*/ 42885 w 534"/>
                          <a:gd name="T39" fmla="*/ 15440 h 193"/>
                          <a:gd name="T40" fmla="*/ 35443 w 534"/>
                          <a:gd name="T41" fmla="*/ 17706 h 193"/>
                          <a:gd name="T42" fmla="*/ 30670 w 534"/>
                          <a:gd name="T43" fmla="*/ 18281 h 193"/>
                          <a:gd name="T44" fmla="*/ 24582 w 534"/>
                          <a:gd name="T45" fmla="*/ 17973 h 193"/>
                          <a:gd name="T46" fmla="*/ 17795 w 534"/>
                          <a:gd name="T47" fmla="*/ 16741 h 193"/>
                          <a:gd name="T48" fmla="*/ 14587 w 534"/>
                          <a:gd name="T49" fmla="*/ 15975 h 193"/>
                          <a:gd name="T50" fmla="*/ 9819 w 534"/>
                          <a:gd name="T51" fmla="*/ 13445 h 193"/>
                          <a:gd name="T52" fmla="*/ 5508 w 534"/>
                          <a:gd name="T53" fmla="*/ 10223 h 193"/>
                          <a:gd name="T54" fmla="*/ 3152 w 534"/>
                          <a:gd name="T55" fmla="*/ 7202 h 193"/>
                          <a:gd name="T56" fmla="*/ 1145 w 534"/>
                          <a:gd name="T57" fmla="*/ 4586 h 193"/>
                          <a:gd name="T58" fmla="*/ 0 w 534"/>
                          <a:gd name="T59" fmla="*/ 953 h 193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w 534"/>
                          <a:gd name="T91" fmla="*/ 0 h 193"/>
                          <a:gd name="T92" fmla="*/ 534 w 534"/>
                          <a:gd name="T93" fmla="*/ 193 h 193"/>
                        </a:gdLst>
                        <a:ahLst/>
                        <a:cxnLst>
                          <a:cxn ang="T60">
                            <a:pos x="T0" y="T1"/>
                          </a:cxn>
                          <a:cxn ang="T61">
                            <a:pos x="T2" y="T3"/>
                          </a:cxn>
                          <a:cxn ang="T62">
                            <a:pos x="T4" y="T5"/>
                          </a:cxn>
                          <a:cxn ang="T63">
                            <a:pos x="T6" y="T7"/>
                          </a:cxn>
                          <a:cxn ang="T64">
                            <a:pos x="T8" y="T9"/>
                          </a:cxn>
                          <a:cxn ang="T65">
                            <a:pos x="T10" y="T11"/>
                          </a:cxn>
                          <a:cxn ang="T66">
                            <a:pos x="T12" y="T13"/>
                          </a:cxn>
                          <a:cxn ang="T67">
                            <a:pos x="T14" y="T15"/>
                          </a:cxn>
                          <a:cxn ang="T68">
                            <a:pos x="T16" y="T17"/>
                          </a:cxn>
                          <a:cxn ang="T69">
                            <a:pos x="T18" y="T19"/>
                          </a:cxn>
                          <a:cxn ang="T70">
                            <a:pos x="T20" y="T21"/>
                          </a:cxn>
                          <a:cxn ang="T71">
                            <a:pos x="T22" y="T23"/>
                          </a:cxn>
                          <a:cxn ang="T72">
                            <a:pos x="T24" y="T25"/>
                          </a:cxn>
                          <a:cxn ang="T73">
                            <a:pos x="T26" y="T27"/>
                          </a:cxn>
                          <a:cxn ang="T74">
                            <a:pos x="T28" y="T29"/>
                          </a:cxn>
                          <a:cxn ang="T75">
                            <a:pos x="T30" y="T31"/>
                          </a:cxn>
                          <a:cxn ang="T76">
                            <a:pos x="T32" y="T33"/>
                          </a:cxn>
                          <a:cxn ang="T77">
                            <a:pos x="T34" y="T35"/>
                          </a:cxn>
                          <a:cxn ang="T78">
                            <a:pos x="T36" y="T37"/>
                          </a:cxn>
                          <a:cxn ang="T79">
                            <a:pos x="T38" y="T39"/>
                          </a:cxn>
                          <a:cxn ang="T80">
                            <a:pos x="T40" y="T41"/>
                          </a:cxn>
                          <a:cxn ang="T81">
                            <a:pos x="T42" y="T43"/>
                          </a:cxn>
                          <a:cxn ang="T82">
                            <a:pos x="T44" y="T45"/>
                          </a:cxn>
                          <a:cxn ang="T83">
                            <a:pos x="T46" y="T47"/>
                          </a:cxn>
                          <a:cxn ang="T84">
                            <a:pos x="T48" y="T49"/>
                          </a:cxn>
                          <a:cxn ang="T85">
                            <a:pos x="T50" y="T51"/>
                          </a:cxn>
                          <a:cxn ang="T86">
                            <a:pos x="T52" y="T53"/>
                          </a:cxn>
                          <a:cxn ang="T87">
                            <a:pos x="T54" y="T55"/>
                          </a:cxn>
                          <a:cxn ang="T88">
                            <a:pos x="T56" y="T57"/>
                          </a:cxn>
                          <a:cxn ang="T89">
                            <a:pos x="T58" y="T59"/>
                          </a:cxn>
                        </a:cxnLst>
                        <a:rect l="T90" t="T91" r="T92" b="T93"/>
                        <a:pathLst>
                          <a:path w="534" h="193">
                            <a:moveTo>
                              <a:pt x="0" y="10"/>
                            </a:moveTo>
                            <a:lnTo>
                              <a:pt x="24" y="0"/>
                            </a:lnTo>
                            <a:lnTo>
                              <a:pt x="54" y="6"/>
                            </a:lnTo>
                            <a:lnTo>
                              <a:pt x="67" y="31"/>
                            </a:lnTo>
                            <a:lnTo>
                              <a:pt x="105" y="70"/>
                            </a:lnTo>
                            <a:lnTo>
                              <a:pt x="145" y="93"/>
                            </a:lnTo>
                            <a:lnTo>
                              <a:pt x="193" y="115"/>
                            </a:lnTo>
                            <a:lnTo>
                              <a:pt x="243" y="126"/>
                            </a:lnTo>
                            <a:lnTo>
                              <a:pt x="282" y="132"/>
                            </a:lnTo>
                            <a:lnTo>
                              <a:pt x="319" y="129"/>
                            </a:lnTo>
                            <a:lnTo>
                              <a:pt x="375" y="123"/>
                            </a:lnTo>
                            <a:lnTo>
                              <a:pt x="423" y="109"/>
                            </a:lnTo>
                            <a:lnTo>
                              <a:pt x="465" y="93"/>
                            </a:lnTo>
                            <a:lnTo>
                              <a:pt x="484" y="82"/>
                            </a:lnTo>
                            <a:lnTo>
                              <a:pt x="505" y="84"/>
                            </a:lnTo>
                            <a:lnTo>
                              <a:pt x="519" y="87"/>
                            </a:lnTo>
                            <a:lnTo>
                              <a:pt x="534" y="96"/>
                            </a:lnTo>
                            <a:lnTo>
                              <a:pt x="534" y="106"/>
                            </a:lnTo>
                            <a:lnTo>
                              <a:pt x="516" y="129"/>
                            </a:lnTo>
                            <a:lnTo>
                              <a:pt x="450" y="163"/>
                            </a:lnTo>
                            <a:lnTo>
                              <a:pt x="372" y="187"/>
                            </a:lnTo>
                            <a:lnTo>
                              <a:pt x="322" y="193"/>
                            </a:lnTo>
                            <a:lnTo>
                              <a:pt x="258" y="190"/>
                            </a:lnTo>
                            <a:lnTo>
                              <a:pt x="187" y="177"/>
                            </a:lnTo>
                            <a:lnTo>
                              <a:pt x="153" y="169"/>
                            </a:lnTo>
                            <a:lnTo>
                              <a:pt x="103" y="142"/>
                            </a:lnTo>
                            <a:lnTo>
                              <a:pt x="58" y="108"/>
                            </a:lnTo>
                            <a:lnTo>
                              <a:pt x="33" y="76"/>
                            </a:lnTo>
                            <a:lnTo>
                              <a:pt x="12" y="48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pattFill prst="lgConfetti">
                        <a:fgClr>
                          <a:srgbClr val="808080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anchor="ctr"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32806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61" y="3731"/>
                      <a:ext cx="3771" cy="849"/>
                      <a:chOff x="4497" y="2532"/>
                      <a:chExt cx="3771" cy="849"/>
                    </a:xfrm>
                  </p:grpSpPr>
                  <p:sp>
                    <p:nvSpPr>
                      <p:cNvPr id="32807" name="Arc 86"/>
                      <p:cNvSpPr>
                        <a:spLocks/>
                      </p:cNvSpPr>
                      <p:nvPr/>
                    </p:nvSpPr>
                    <p:spPr bwMode="auto">
                      <a:xfrm rot="-733317">
                        <a:off x="4695" y="3234"/>
                        <a:ext cx="2080" cy="147"/>
                      </a:xfrm>
                      <a:custGeom>
                        <a:avLst/>
                        <a:gdLst>
                          <a:gd name="T0" fmla="*/ 0 w 18269"/>
                          <a:gd name="T1" fmla="*/ 0 h 20357"/>
                          <a:gd name="T2" fmla="*/ 0 w 18269"/>
                          <a:gd name="T3" fmla="*/ 0 h 20357"/>
                          <a:gd name="T4" fmla="*/ 0 w 18269"/>
                          <a:gd name="T5" fmla="*/ 0 h 20357"/>
                          <a:gd name="T6" fmla="*/ 0 60000 65536"/>
                          <a:gd name="T7" fmla="*/ 0 60000 65536"/>
                          <a:gd name="T8" fmla="*/ 0 60000 65536"/>
                          <a:gd name="T9" fmla="*/ 0 w 18269"/>
                          <a:gd name="T10" fmla="*/ 0 h 20357"/>
                          <a:gd name="T11" fmla="*/ 18269 w 18269"/>
                          <a:gd name="T12" fmla="*/ 20357 h 20357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8269" h="20357" fill="none" extrusionOk="0">
                            <a:moveTo>
                              <a:pt x="7220" y="-1"/>
                            </a:moveTo>
                            <a:cubicBezTo>
                              <a:pt x="11790" y="1620"/>
                              <a:pt x="15682" y="4732"/>
                              <a:pt x="18269" y="8833"/>
                            </a:cubicBezTo>
                          </a:path>
                          <a:path w="18269" h="20357" stroke="0" extrusionOk="0">
                            <a:moveTo>
                              <a:pt x="7220" y="-1"/>
                            </a:moveTo>
                            <a:cubicBezTo>
                              <a:pt x="11790" y="1620"/>
                              <a:pt x="15682" y="4732"/>
                              <a:pt x="18269" y="8833"/>
                            </a:cubicBezTo>
                            <a:lnTo>
                              <a:pt x="0" y="20357"/>
                            </a:lnTo>
                            <a:lnTo>
                              <a:pt x="7220" y="-1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32808" name="Line 87"/>
                      <p:cNvSpPr>
                        <a:spLocks noChangeShapeType="1"/>
                      </p:cNvSpPr>
                      <p:nvPr/>
                    </p:nvSpPr>
                    <p:spPr bwMode="auto">
                      <a:xfrm rot="21120000" flipV="1">
                        <a:off x="6681" y="2532"/>
                        <a:ext cx="1587" cy="31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809" name="Line 88"/>
                      <p:cNvSpPr>
                        <a:spLocks noChangeShapeType="1"/>
                      </p:cNvSpPr>
                      <p:nvPr/>
                    </p:nvSpPr>
                    <p:spPr bwMode="auto">
                      <a:xfrm rot="-1080000" flipH="1" flipV="1">
                        <a:off x="6771" y="2840"/>
                        <a:ext cx="1474" cy="31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2810" name="Arc 89"/>
                      <p:cNvSpPr>
                        <a:spLocks/>
                      </p:cNvSpPr>
                      <p:nvPr/>
                    </p:nvSpPr>
                    <p:spPr bwMode="auto">
                      <a:xfrm rot="10066685" flipH="1">
                        <a:off x="4497" y="3117"/>
                        <a:ext cx="2236" cy="156"/>
                      </a:xfrm>
                      <a:custGeom>
                        <a:avLst/>
                        <a:gdLst>
                          <a:gd name="T0" fmla="*/ 0 w 19638"/>
                          <a:gd name="T1" fmla="*/ 0 h 21600"/>
                          <a:gd name="T2" fmla="*/ 0 w 19638"/>
                          <a:gd name="T3" fmla="*/ 0 h 21600"/>
                          <a:gd name="T4" fmla="*/ 0 w 19638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9638"/>
                          <a:gd name="T10" fmla="*/ 0 h 21600"/>
                          <a:gd name="T11" fmla="*/ 19638 w 19638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9638" h="21600" fill="none" extrusionOk="0">
                            <a:moveTo>
                              <a:pt x="0" y="10"/>
                            </a:moveTo>
                            <a:cubicBezTo>
                              <a:pt x="222" y="3"/>
                              <a:pt x="445" y="-1"/>
                              <a:pt x="669" y="0"/>
                            </a:cubicBezTo>
                            <a:cubicBezTo>
                              <a:pt x="8578" y="0"/>
                              <a:pt x="15854" y="4322"/>
                              <a:pt x="19637" y="11268"/>
                            </a:cubicBezTo>
                          </a:path>
                          <a:path w="19638" h="21600" stroke="0" extrusionOk="0">
                            <a:moveTo>
                              <a:pt x="0" y="10"/>
                            </a:moveTo>
                            <a:cubicBezTo>
                              <a:pt x="222" y="3"/>
                              <a:pt x="445" y="-1"/>
                              <a:pt x="669" y="0"/>
                            </a:cubicBezTo>
                            <a:cubicBezTo>
                              <a:pt x="8578" y="0"/>
                              <a:pt x="15854" y="4322"/>
                              <a:pt x="19637" y="11268"/>
                            </a:cubicBezTo>
                            <a:lnTo>
                              <a:pt x="669" y="21600"/>
                            </a:lnTo>
                            <a:lnTo>
                              <a:pt x="0" y="10"/>
                            </a:lnTo>
                            <a:close/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2804" name="Freeform 90"/>
                  <p:cNvSpPr>
                    <a:spLocks noChangeAspect="1"/>
                  </p:cNvSpPr>
                  <p:nvPr/>
                </p:nvSpPr>
                <p:spPr bwMode="auto">
                  <a:xfrm rot="726656">
                    <a:off x="6350" y="4148"/>
                    <a:ext cx="159" cy="376"/>
                  </a:xfrm>
                  <a:custGeom>
                    <a:avLst/>
                    <a:gdLst>
                      <a:gd name="T0" fmla="*/ 0 w 108"/>
                      <a:gd name="T1" fmla="*/ 0 h 426"/>
                      <a:gd name="T2" fmla="*/ 1771 w 108"/>
                      <a:gd name="T3" fmla="*/ 26 h 426"/>
                      <a:gd name="T4" fmla="*/ 2626 w 108"/>
                      <a:gd name="T5" fmla="*/ 55 h 426"/>
                      <a:gd name="T6" fmla="*/ 3305 w 108"/>
                      <a:gd name="T7" fmla="*/ 91 h 426"/>
                      <a:gd name="T8" fmla="*/ 3424 w 108"/>
                      <a:gd name="T9" fmla="*/ 111 h 426"/>
                      <a:gd name="T10" fmla="*/ 3501 w 108"/>
                      <a:gd name="T11" fmla="*/ 130 h 426"/>
                      <a:gd name="T12" fmla="*/ 3501 w 108"/>
                      <a:gd name="T13" fmla="*/ 139 h 4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8"/>
                      <a:gd name="T22" fmla="*/ 0 h 426"/>
                      <a:gd name="T23" fmla="*/ 108 w 108"/>
                      <a:gd name="T24" fmla="*/ 426 h 4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8" h="426">
                        <a:moveTo>
                          <a:pt x="0" y="0"/>
                        </a:moveTo>
                        <a:lnTo>
                          <a:pt x="54" y="81"/>
                        </a:lnTo>
                        <a:lnTo>
                          <a:pt x="81" y="165"/>
                        </a:lnTo>
                        <a:lnTo>
                          <a:pt x="102" y="279"/>
                        </a:lnTo>
                        <a:lnTo>
                          <a:pt x="105" y="342"/>
                        </a:lnTo>
                        <a:lnTo>
                          <a:pt x="108" y="396"/>
                        </a:lnTo>
                        <a:lnTo>
                          <a:pt x="108" y="426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  <a:headEnd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32782" name="Text Box 91"/>
              <p:cNvSpPr txBox="1">
                <a:spLocks noChangeArrowheads="1"/>
              </p:cNvSpPr>
              <p:nvPr/>
            </p:nvSpPr>
            <p:spPr bwMode="auto">
              <a:xfrm>
                <a:off x="196" y="2705"/>
                <a:ext cx="123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原子射线源</a:t>
                </a:r>
              </a:p>
            </p:txBody>
          </p:sp>
          <p:sp>
            <p:nvSpPr>
              <p:cNvPr id="32783" name="Text Box 92"/>
              <p:cNvSpPr txBox="1">
                <a:spLocks noChangeArrowheads="1"/>
              </p:cNvSpPr>
              <p:nvPr/>
            </p:nvSpPr>
            <p:spPr bwMode="auto">
              <a:xfrm>
                <a:off x="1610" y="2614"/>
                <a:ext cx="726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狭缝</a:t>
                </a:r>
              </a:p>
            </p:txBody>
          </p:sp>
          <p:sp>
            <p:nvSpPr>
              <p:cNvPr id="32784" name="Text Box 93"/>
              <p:cNvSpPr txBox="1">
                <a:spLocks noChangeArrowheads="1"/>
              </p:cNvSpPr>
              <p:nvPr/>
            </p:nvSpPr>
            <p:spPr bwMode="auto">
              <a:xfrm>
                <a:off x="2783" y="2419"/>
                <a:ext cx="1170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非均匀磁场</a:t>
                </a:r>
              </a:p>
            </p:txBody>
          </p:sp>
          <p:sp>
            <p:nvSpPr>
              <p:cNvPr id="32785" name="Text Box 94"/>
              <p:cNvSpPr txBox="1">
                <a:spLocks noChangeArrowheads="1"/>
              </p:cNvSpPr>
              <p:nvPr/>
            </p:nvSpPr>
            <p:spPr bwMode="auto">
              <a:xfrm>
                <a:off x="4513" y="2069"/>
                <a:ext cx="635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底片</a:t>
                </a:r>
              </a:p>
            </p:txBody>
          </p:sp>
        </p:grpSp>
        <p:grpSp>
          <p:nvGrpSpPr>
            <p:cNvPr id="32776" name="Group 95"/>
            <p:cNvGrpSpPr>
              <a:grpSpLocks/>
            </p:cNvGrpSpPr>
            <p:nvPr/>
          </p:nvGrpSpPr>
          <p:grpSpPr bwMode="auto">
            <a:xfrm>
              <a:off x="2987" y="1161"/>
              <a:ext cx="937" cy="545"/>
              <a:chOff x="2987" y="1161"/>
              <a:chExt cx="937" cy="545"/>
            </a:xfrm>
          </p:grpSpPr>
          <p:sp>
            <p:nvSpPr>
              <p:cNvPr id="32777" name="AutoShape 96"/>
              <p:cNvSpPr>
                <a:spLocks noChangeArrowheads="1"/>
              </p:cNvSpPr>
              <p:nvPr/>
            </p:nvSpPr>
            <p:spPr bwMode="auto">
              <a:xfrm rot="20863014" flipH="1">
                <a:off x="2987" y="1161"/>
                <a:ext cx="816" cy="112"/>
              </a:xfrm>
              <a:prstGeom prst="parallelogram">
                <a:avLst>
                  <a:gd name="adj" fmla="val 329679"/>
                </a:avLst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78" name="AutoShape 97"/>
              <p:cNvSpPr>
                <a:spLocks noChangeArrowheads="1"/>
              </p:cNvSpPr>
              <p:nvPr/>
            </p:nvSpPr>
            <p:spPr bwMode="auto">
              <a:xfrm rot="-6288333" flipH="1" flipV="1">
                <a:off x="3600" y="1354"/>
                <a:ext cx="45" cy="590"/>
              </a:xfrm>
              <a:prstGeom prst="parallelogram">
                <a:avLst>
                  <a:gd name="adj" fmla="val 0"/>
                </a:avLst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79" name="Line 98"/>
              <p:cNvSpPr>
                <a:spLocks noChangeShapeType="1"/>
              </p:cNvSpPr>
              <p:nvPr/>
            </p:nvSpPr>
            <p:spPr bwMode="auto">
              <a:xfrm rot="21492500" flipV="1">
                <a:off x="3288" y="1570"/>
                <a:ext cx="59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0" name="Line 99"/>
              <p:cNvSpPr>
                <a:spLocks noChangeShapeType="1"/>
              </p:cNvSpPr>
              <p:nvPr/>
            </p:nvSpPr>
            <p:spPr bwMode="auto">
              <a:xfrm rot="17684720" flipV="1">
                <a:off x="3900" y="1555"/>
                <a:ext cx="1" cy="4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656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  <p:bldP spid="5129" grpId="0" autoUpdateAnimBg="0"/>
      <p:bldP spid="51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96913" y="868363"/>
            <a:ext cx="3494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斯特恩正在观测</a:t>
            </a:r>
          </a:p>
        </p:txBody>
      </p:sp>
      <p:pic>
        <p:nvPicPr>
          <p:cNvPr id="87043" name="Picture 3" descr="斯特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717675"/>
            <a:ext cx="399097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953000" y="3733800"/>
            <a:ext cx="37195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银原子束通过非均匀的磁场时，分裂成了两束</a:t>
            </a:r>
          </a:p>
        </p:txBody>
      </p:sp>
      <p:pic>
        <p:nvPicPr>
          <p:cNvPr id="87045" name="Picture 5" descr="S-G实验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1431925"/>
            <a:ext cx="38465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15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533400" y="873125"/>
            <a:ext cx="632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zh-CN" sz="3200">
              <a:latin typeface="Times New Roman" panose="02020603050405020304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33400" y="79375"/>
            <a:ext cx="80010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1925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年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年龄还不到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岁的荷兰学生，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乌伦贝克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G.E.Uhlenbeck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古兹米特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S. Goudsmit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zh-CN" sz="2800" b="1">
                <a:latin typeface="Times New Roman" panose="02020603050405020304" pitchFamily="18" charset="0"/>
              </a:rPr>
              <a:t>为了解释</a:t>
            </a:r>
            <a:r>
              <a:rPr kumimoji="1" lang="zh-CN" altLang="en-US" sz="2800" b="1"/>
              <a:t>斯特恩－盖拉赫实验及</a:t>
            </a:r>
            <a:r>
              <a:rPr kumimoji="1" lang="zh-CN" altLang="zh-CN" sz="2800" b="1">
                <a:latin typeface="Times New Roman" panose="02020603050405020304" pitchFamily="18" charset="0"/>
              </a:rPr>
              <a:t>原子光谱的精细结构(光谱双线)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</a:t>
            </a:r>
            <a:r>
              <a:rPr kumimoji="1" lang="zh-CN" altLang="en-US" sz="2800" b="1"/>
              <a:t>实验</a:t>
            </a:r>
            <a:r>
              <a:rPr kumimoji="1" lang="zh-CN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提出了大胆的假设：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2057400"/>
            <a:ext cx="5257800" cy="1887538"/>
            <a:chOff x="336" y="2016"/>
            <a:chExt cx="3312" cy="1189"/>
          </a:xfrm>
        </p:grpSpPr>
        <p:sp>
          <p:nvSpPr>
            <p:cNvPr id="1047" name="Text Box 5"/>
            <p:cNvSpPr txBox="1">
              <a:spLocks noChangeArrowheads="1"/>
            </p:cNvSpPr>
            <p:nvPr/>
          </p:nvSpPr>
          <p:spPr bwMode="auto">
            <a:xfrm>
              <a:off x="336" y="2016"/>
              <a:ext cx="3312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电子不是点电荷，有固有</a:t>
              </a:r>
            </a:p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   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自旋角动量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和相应的</a:t>
              </a:r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958" y="2448"/>
            <a:ext cx="2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3470" imgH="180855" progId="Equation.3">
                    <p:embed/>
                  </p:oleObj>
                </mc:Choice>
                <mc:Fallback>
                  <p:oleObj name="公式" r:id="rId3" imgW="133470" imgH="180855" progId="Equation.3">
                    <p:embed/>
                    <p:pic>
                      <p:nvPicPr>
                        <p:cNvPr id="10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" y="2448"/>
                          <a:ext cx="2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1440" y="2821"/>
            <a:ext cx="3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9935" imgH="209468" progId="Equation.3">
                    <p:embed/>
                  </p:oleObj>
                </mc:Choice>
                <mc:Fallback>
                  <p:oleObj name="公式" r:id="rId5" imgW="199935" imgH="209468" progId="Equation.3">
                    <p:embed/>
                    <p:pic>
                      <p:nvPicPr>
                        <p:cNvPr id="10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21"/>
                          <a:ext cx="3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8" name="Rectangle 8"/>
            <p:cNvSpPr>
              <a:spLocks noChangeArrowheads="1"/>
            </p:cNvSpPr>
            <p:nvPr/>
          </p:nvSpPr>
          <p:spPr bwMode="auto">
            <a:xfrm>
              <a:off x="336" y="2832"/>
              <a:ext cx="19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自旋磁矩 </a:t>
              </a:r>
              <a:r>
                <a:rPr kumimoji="1" lang="zh-CN" altLang="en-US" sz="3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。</a:t>
              </a:r>
              <a:r>
                <a:rPr kumimoji="1" lang="zh-CN" altLang="en-US" sz="32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943600" y="1828800"/>
            <a:ext cx="2209800" cy="2438400"/>
            <a:chOff x="2976" y="2544"/>
            <a:chExt cx="1104" cy="1152"/>
          </a:xfrm>
        </p:grpSpPr>
        <p:sp>
          <p:nvSpPr>
            <p:cNvPr id="1043" name="Oval 10"/>
            <p:cNvSpPr>
              <a:spLocks noChangeArrowheads="1"/>
            </p:cNvSpPr>
            <p:nvPr/>
          </p:nvSpPr>
          <p:spPr bwMode="auto">
            <a:xfrm>
              <a:off x="3221" y="3096"/>
              <a:ext cx="613" cy="60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00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Line 11"/>
            <p:cNvSpPr>
              <a:spLocks noChangeShapeType="1"/>
            </p:cNvSpPr>
            <p:nvPr/>
          </p:nvSpPr>
          <p:spPr bwMode="auto">
            <a:xfrm>
              <a:off x="3527" y="2760"/>
              <a:ext cx="0" cy="3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Arc 12"/>
            <p:cNvSpPr>
              <a:spLocks/>
            </p:cNvSpPr>
            <p:nvPr/>
          </p:nvSpPr>
          <p:spPr bwMode="auto">
            <a:xfrm>
              <a:off x="2976" y="3238"/>
              <a:ext cx="1104" cy="339"/>
            </a:xfrm>
            <a:custGeom>
              <a:avLst/>
              <a:gdLst>
                <a:gd name="T0" fmla="*/ 0 w 43200"/>
                <a:gd name="T1" fmla="*/ 0 h 40471"/>
                <a:gd name="T2" fmla="*/ 0 w 43200"/>
                <a:gd name="T3" fmla="*/ 0 h 40471"/>
                <a:gd name="T4" fmla="*/ 0 w 43200"/>
                <a:gd name="T5" fmla="*/ 0 h 40471"/>
                <a:gd name="T6" fmla="*/ 0 60000 65536"/>
                <a:gd name="T7" fmla="*/ 0 60000 65536"/>
                <a:gd name="T8" fmla="*/ 0 60000 65536"/>
                <a:gd name="T9" fmla="*/ 0 w 43200"/>
                <a:gd name="T10" fmla="*/ 0 h 40471"/>
                <a:gd name="T11" fmla="*/ 43200 w 43200"/>
                <a:gd name="T12" fmla="*/ 40471 h 40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0471" fill="none" extrusionOk="0">
                  <a:moveTo>
                    <a:pt x="32109" y="0"/>
                  </a:moveTo>
                  <a:cubicBezTo>
                    <a:pt x="38955" y="3813"/>
                    <a:pt x="43200" y="11034"/>
                    <a:pt x="43200" y="18871"/>
                  </a:cubicBezTo>
                  <a:cubicBezTo>
                    <a:pt x="43200" y="30800"/>
                    <a:pt x="33529" y="40471"/>
                    <a:pt x="21600" y="40471"/>
                  </a:cubicBezTo>
                  <a:cubicBezTo>
                    <a:pt x="9670" y="40471"/>
                    <a:pt x="0" y="30800"/>
                    <a:pt x="0" y="18871"/>
                  </a:cubicBezTo>
                  <a:cubicBezTo>
                    <a:pt x="-1" y="11785"/>
                    <a:pt x="3475" y="5150"/>
                    <a:pt x="9300" y="1115"/>
                  </a:cubicBezTo>
                </a:path>
                <a:path w="43200" h="40471" stroke="0" extrusionOk="0">
                  <a:moveTo>
                    <a:pt x="32109" y="0"/>
                  </a:moveTo>
                  <a:cubicBezTo>
                    <a:pt x="38955" y="3813"/>
                    <a:pt x="43200" y="11034"/>
                    <a:pt x="43200" y="18871"/>
                  </a:cubicBezTo>
                  <a:cubicBezTo>
                    <a:pt x="43200" y="30800"/>
                    <a:pt x="33529" y="40471"/>
                    <a:pt x="21600" y="40471"/>
                  </a:cubicBezTo>
                  <a:cubicBezTo>
                    <a:pt x="9670" y="40471"/>
                    <a:pt x="0" y="30800"/>
                    <a:pt x="0" y="18871"/>
                  </a:cubicBezTo>
                  <a:cubicBezTo>
                    <a:pt x="-1" y="11785"/>
                    <a:pt x="3475" y="5150"/>
                    <a:pt x="9300" y="1115"/>
                  </a:cubicBezTo>
                  <a:lnTo>
                    <a:pt x="21600" y="18871"/>
                  </a:lnTo>
                  <a:lnTo>
                    <a:pt x="32109" y="0"/>
                  </a:lnTo>
                  <a:close/>
                </a:path>
              </a:pathLst>
            </a:custGeom>
            <a:noFill/>
            <a:ln w="25400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Arc 13"/>
            <p:cNvSpPr>
              <a:spLocks/>
            </p:cNvSpPr>
            <p:nvPr/>
          </p:nvSpPr>
          <p:spPr bwMode="auto">
            <a:xfrm>
              <a:off x="2977" y="3248"/>
              <a:ext cx="1002" cy="330"/>
            </a:xfrm>
            <a:custGeom>
              <a:avLst/>
              <a:gdLst>
                <a:gd name="T0" fmla="*/ 0 w 39213"/>
                <a:gd name="T1" fmla="*/ 0 h 39356"/>
                <a:gd name="T2" fmla="*/ 0 w 39213"/>
                <a:gd name="T3" fmla="*/ 0 h 39356"/>
                <a:gd name="T4" fmla="*/ 0 w 39213"/>
                <a:gd name="T5" fmla="*/ 0 h 39356"/>
                <a:gd name="T6" fmla="*/ 0 60000 65536"/>
                <a:gd name="T7" fmla="*/ 0 60000 65536"/>
                <a:gd name="T8" fmla="*/ 0 60000 65536"/>
                <a:gd name="T9" fmla="*/ 0 w 39213"/>
                <a:gd name="T10" fmla="*/ 0 h 39356"/>
                <a:gd name="T11" fmla="*/ 39213 w 39213"/>
                <a:gd name="T12" fmla="*/ 39356 h 39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13" h="39356" fill="none" extrusionOk="0">
                  <a:moveTo>
                    <a:pt x="39212" y="30259"/>
                  </a:moveTo>
                  <a:cubicBezTo>
                    <a:pt x="35161" y="35965"/>
                    <a:pt x="28597" y="39355"/>
                    <a:pt x="21600" y="39356"/>
                  </a:cubicBezTo>
                  <a:cubicBezTo>
                    <a:pt x="9670" y="39356"/>
                    <a:pt x="0" y="29685"/>
                    <a:pt x="0" y="17756"/>
                  </a:cubicBezTo>
                  <a:cubicBezTo>
                    <a:pt x="-1" y="10670"/>
                    <a:pt x="3475" y="4035"/>
                    <a:pt x="9300" y="0"/>
                  </a:cubicBezTo>
                </a:path>
                <a:path w="39213" h="39356" stroke="0" extrusionOk="0">
                  <a:moveTo>
                    <a:pt x="39212" y="30259"/>
                  </a:moveTo>
                  <a:cubicBezTo>
                    <a:pt x="35161" y="35965"/>
                    <a:pt x="28597" y="39355"/>
                    <a:pt x="21600" y="39356"/>
                  </a:cubicBezTo>
                  <a:cubicBezTo>
                    <a:pt x="9670" y="39356"/>
                    <a:pt x="0" y="29685"/>
                    <a:pt x="0" y="17756"/>
                  </a:cubicBezTo>
                  <a:cubicBezTo>
                    <a:pt x="-1" y="10670"/>
                    <a:pt x="3475" y="4035"/>
                    <a:pt x="9300" y="0"/>
                  </a:cubicBezTo>
                  <a:lnTo>
                    <a:pt x="21600" y="17756"/>
                  </a:lnTo>
                  <a:lnTo>
                    <a:pt x="39212" y="30259"/>
                  </a:lnTo>
                  <a:close/>
                </a:path>
              </a:pathLst>
            </a:custGeom>
            <a:noFill/>
            <a:ln w="25400" cap="rnd">
              <a:solidFill>
                <a:srgbClr val="FF33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9" name="Object 14"/>
            <p:cNvGraphicFramePr>
              <a:graphicFrameLocks noChangeAspect="1"/>
            </p:cNvGraphicFramePr>
            <p:nvPr/>
          </p:nvGraphicFramePr>
          <p:xfrm>
            <a:off x="3601" y="2544"/>
            <a:ext cx="21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2268" imgH="215713" progId="Equation.3">
                    <p:embed/>
                  </p:oleObj>
                </mc:Choice>
                <mc:Fallback>
                  <p:oleObj name="公式" r:id="rId7" imgW="152268" imgH="215713" progId="Equation.3">
                    <p:embed/>
                    <p:pic>
                      <p:nvPicPr>
                        <p:cNvPr id="102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2544"/>
                          <a:ext cx="21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609600" y="4038600"/>
            <a:ext cx="48768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电子带负电，磁矩的方向和自旋的方向应相反。</a:t>
            </a:r>
          </a:p>
        </p:txBody>
      </p:sp>
      <p:sp>
        <p:nvSpPr>
          <p:cNvPr id="62480" name="Line 16"/>
          <p:cNvSpPr>
            <a:spLocks noChangeShapeType="1"/>
          </p:cNvSpPr>
          <p:nvPr/>
        </p:nvSpPr>
        <p:spPr bwMode="auto">
          <a:xfrm>
            <a:off x="7086600" y="4267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7213600" y="4419600"/>
          <a:ext cx="63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90500" imgH="228600" progId="Equation.3">
                  <p:embed/>
                </p:oleObj>
              </mc:Choice>
              <mc:Fallback>
                <p:oleObj name="公式" r:id="rId9" imgW="190500" imgH="228600" progId="Equation.3">
                  <p:embed/>
                  <p:pic>
                    <p:nvPicPr>
                      <p:cNvPr id="62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4419600"/>
                        <a:ext cx="63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09600" y="5257800"/>
            <a:ext cx="7713663" cy="1390650"/>
            <a:chOff x="384" y="3312"/>
            <a:chExt cx="4859" cy="876"/>
          </a:xfrm>
        </p:grpSpPr>
        <p:grpSp>
          <p:nvGrpSpPr>
            <p:cNvPr id="1039" name="Group 18"/>
            <p:cNvGrpSpPr>
              <a:grpSpLocks/>
            </p:cNvGrpSpPr>
            <p:nvPr/>
          </p:nvGrpSpPr>
          <p:grpSpPr bwMode="auto">
            <a:xfrm>
              <a:off x="384" y="3564"/>
              <a:ext cx="4608" cy="624"/>
              <a:chOff x="336" y="3552"/>
              <a:chExt cx="4608" cy="624"/>
            </a:xfrm>
          </p:grpSpPr>
          <p:graphicFrame>
            <p:nvGraphicFramePr>
              <p:cNvPr id="1027" name="Object 19"/>
              <p:cNvGraphicFramePr>
                <a:graphicFrameLocks noChangeAspect="1"/>
              </p:cNvGraphicFramePr>
              <p:nvPr/>
            </p:nvGraphicFramePr>
            <p:xfrm>
              <a:off x="4224" y="3552"/>
              <a:ext cx="720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514428" imgH="523941" progId="Equation.3">
                      <p:embed/>
                    </p:oleObj>
                  </mc:Choice>
                  <mc:Fallback>
                    <p:oleObj name="Equation" r:id="rId11" imgW="514428" imgH="523941" progId="Equation.3">
                      <p:embed/>
                      <p:pic>
                        <p:nvPicPr>
                          <p:cNvPr id="1027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552"/>
                            <a:ext cx="720" cy="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1" name="Text Box 20"/>
              <p:cNvSpPr txBox="1">
                <a:spLocks noChangeArrowheads="1"/>
              </p:cNvSpPr>
              <p:nvPr/>
            </p:nvSpPr>
            <p:spPr bwMode="auto">
              <a:xfrm>
                <a:off x="336" y="3696"/>
                <a:ext cx="25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accent2"/>
                  </a:buClr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设自旋角量子数为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有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8" name="Object 21"/>
              <p:cNvGraphicFramePr>
                <a:graphicFrameLocks noChangeAspect="1"/>
              </p:cNvGraphicFramePr>
              <p:nvPr/>
            </p:nvGraphicFramePr>
            <p:xfrm>
              <a:off x="2688" y="3744"/>
              <a:ext cx="76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866747" imgH="209468" progId="Equation.3">
                      <p:embed/>
                    </p:oleObj>
                  </mc:Choice>
                  <mc:Fallback>
                    <p:oleObj name="Equation" r:id="rId13" imgW="866747" imgH="209468" progId="Equation.3">
                      <p:embed/>
                      <p:pic>
                        <p:nvPicPr>
                          <p:cNvPr id="1028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744"/>
                            <a:ext cx="768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2" name="Text Box 22"/>
              <p:cNvSpPr txBox="1">
                <a:spLocks noChangeArrowheads="1"/>
              </p:cNvSpPr>
              <p:nvPr/>
            </p:nvSpPr>
            <p:spPr bwMode="auto">
              <a:xfrm>
                <a:off x="3600" y="371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得</a:t>
                </a:r>
                <a:r>
                  <a:rPr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1040" name="Rectangle 23"/>
            <p:cNvSpPr>
              <a:spLocks noChangeArrowheads="1"/>
            </p:cNvSpPr>
            <p:nvPr/>
          </p:nvSpPr>
          <p:spPr bwMode="auto">
            <a:xfrm>
              <a:off x="402" y="3312"/>
              <a:ext cx="48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因自旋角动量在外磁场方向投影只能取两个值，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10486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/>
      <p:bldP spid="62479" grpId="0"/>
      <p:bldP spid="6248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72200" y="152400"/>
            <a:ext cx="1066800" cy="2971800"/>
            <a:chOff x="3984" y="2112"/>
            <a:chExt cx="672" cy="1872"/>
          </a:xfrm>
        </p:grpSpPr>
        <p:sp>
          <p:nvSpPr>
            <p:cNvPr id="2076" name="Line 3"/>
            <p:cNvSpPr>
              <a:spLocks noChangeShapeType="1"/>
            </p:cNvSpPr>
            <p:nvPr/>
          </p:nvSpPr>
          <p:spPr bwMode="auto">
            <a:xfrm flipV="1">
              <a:off x="4272" y="225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Text Box 4"/>
            <p:cNvSpPr txBox="1">
              <a:spLocks noChangeArrowheads="1"/>
            </p:cNvSpPr>
            <p:nvPr/>
          </p:nvSpPr>
          <p:spPr bwMode="auto">
            <a:xfrm>
              <a:off x="3984" y="211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B    Z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495800" y="457200"/>
            <a:ext cx="1752600" cy="2209800"/>
            <a:chOff x="2640" y="384"/>
            <a:chExt cx="1104" cy="1392"/>
          </a:xfrm>
        </p:grpSpPr>
        <p:grpSp>
          <p:nvGrpSpPr>
            <p:cNvPr id="2070" name="Group 6"/>
            <p:cNvGrpSpPr>
              <a:grpSpLocks/>
            </p:cNvGrpSpPr>
            <p:nvPr/>
          </p:nvGrpSpPr>
          <p:grpSpPr bwMode="auto">
            <a:xfrm>
              <a:off x="2640" y="384"/>
              <a:ext cx="1104" cy="1152"/>
              <a:chOff x="2976" y="2544"/>
              <a:chExt cx="1104" cy="1152"/>
            </a:xfrm>
          </p:grpSpPr>
          <p:sp>
            <p:nvSpPr>
              <p:cNvPr id="2072" name="Oval 7"/>
              <p:cNvSpPr>
                <a:spLocks noChangeArrowheads="1"/>
              </p:cNvSpPr>
              <p:nvPr/>
            </p:nvSpPr>
            <p:spPr bwMode="auto">
              <a:xfrm>
                <a:off x="3221" y="3096"/>
                <a:ext cx="613" cy="600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73" name="Line 8"/>
              <p:cNvSpPr>
                <a:spLocks noChangeShapeType="1"/>
              </p:cNvSpPr>
              <p:nvPr/>
            </p:nvSpPr>
            <p:spPr bwMode="auto">
              <a:xfrm>
                <a:off x="3527" y="2760"/>
                <a:ext cx="0" cy="3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4" name="Arc 9"/>
              <p:cNvSpPr>
                <a:spLocks/>
              </p:cNvSpPr>
              <p:nvPr/>
            </p:nvSpPr>
            <p:spPr bwMode="auto">
              <a:xfrm>
                <a:off x="2976" y="3238"/>
                <a:ext cx="1104" cy="339"/>
              </a:xfrm>
              <a:custGeom>
                <a:avLst/>
                <a:gdLst>
                  <a:gd name="T0" fmla="*/ 0 w 43200"/>
                  <a:gd name="T1" fmla="*/ 0 h 40471"/>
                  <a:gd name="T2" fmla="*/ 0 w 43200"/>
                  <a:gd name="T3" fmla="*/ 0 h 40471"/>
                  <a:gd name="T4" fmla="*/ 0 w 43200"/>
                  <a:gd name="T5" fmla="*/ 0 h 4047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471"/>
                  <a:gd name="T11" fmla="*/ 43200 w 43200"/>
                  <a:gd name="T12" fmla="*/ 40471 h 40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471" fill="none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</a:path>
                  <a:path w="43200" h="40471" stroke="0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  <a:lnTo>
                      <a:pt x="21600" y="18871"/>
                    </a:lnTo>
                    <a:lnTo>
                      <a:pt x="32109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75" name="Arc 10"/>
              <p:cNvSpPr>
                <a:spLocks/>
              </p:cNvSpPr>
              <p:nvPr/>
            </p:nvSpPr>
            <p:spPr bwMode="auto">
              <a:xfrm>
                <a:off x="2977" y="3248"/>
                <a:ext cx="1002" cy="330"/>
              </a:xfrm>
              <a:custGeom>
                <a:avLst/>
                <a:gdLst>
                  <a:gd name="T0" fmla="*/ 0 w 39213"/>
                  <a:gd name="T1" fmla="*/ 0 h 39356"/>
                  <a:gd name="T2" fmla="*/ 0 w 39213"/>
                  <a:gd name="T3" fmla="*/ 0 h 39356"/>
                  <a:gd name="T4" fmla="*/ 0 w 39213"/>
                  <a:gd name="T5" fmla="*/ 0 h 39356"/>
                  <a:gd name="T6" fmla="*/ 0 60000 65536"/>
                  <a:gd name="T7" fmla="*/ 0 60000 65536"/>
                  <a:gd name="T8" fmla="*/ 0 60000 65536"/>
                  <a:gd name="T9" fmla="*/ 0 w 39213"/>
                  <a:gd name="T10" fmla="*/ 0 h 39356"/>
                  <a:gd name="T11" fmla="*/ 39213 w 39213"/>
                  <a:gd name="T12" fmla="*/ 39356 h 393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13" h="39356" fill="none" extrusionOk="0">
                    <a:moveTo>
                      <a:pt x="39212" y="30259"/>
                    </a:moveTo>
                    <a:cubicBezTo>
                      <a:pt x="35161" y="35965"/>
                      <a:pt x="28597" y="39355"/>
                      <a:pt x="21600" y="39356"/>
                    </a:cubicBezTo>
                    <a:cubicBezTo>
                      <a:pt x="9670" y="39356"/>
                      <a:pt x="0" y="29685"/>
                      <a:pt x="0" y="17756"/>
                    </a:cubicBezTo>
                    <a:cubicBezTo>
                      <a:pt x="-1" y="10670"/>
                      <a:pt x="3475" y="4035"/>
                      <a:pt x="9300" y="0"/>
                    </a:cubicBezTo>
                  </a:path>
                  <a:path w="39213" h="39356" stroke="0" extrusionOk="0">
                    <a:moveTo>
                      <a:pt x="39212" y="30259"/>
                    </a:moveTo>
                    <a:cubicBezTo>
                      <a:pt x="35161" y="35965"/>
                      <a:pt x="28597" y="39355"/>
                      <a:pt x="21600" y="39356"/>
                    </a:cubicBezTo>
                    <a:cubicBezTo>
                      <a:pt x="9670" y="39356"/>
                      <a:pt x="0" y="29685"/>
                      <a:pt x="0" y="17756"/>
                    </a:cubicBezTo>
                    <a:cubicBezTo>
                      <a:pt x="-1" y="10670"/>
                      <a:pt x="3475" y="4035"/>
                      <a:pt x="9300" y="0"/>
                    </a:cubicBezTo>
                    <a:lnTo>
                      <a:pt x="21600" y="17756"/>
                    </a:lnTo>
                    <a:lnTo>
                      <a:pt x="39212" y="30259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52" name="Object 11"/>
              <p:cNvGraphicFramePr>
                <a:graphicFrameLocks noChangeAspect="1"/>
              </p:cNvGraphicFramePr>
              <p:nvPr/>
            </p:nvGraphicFramePr>
            <p:xfrm>
              <a:off x="3601" y="2544"/>
              <a:ext cx="21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52268" imgH="215713" progId="Equation.3">
                      <p:embed/>
                    </p:oleObj>
                  </mc:Choice>
                  <mc:Fallback>
                    <p:oleObj name="公式" r:id="rId2" imgW="152268" imgH="215713" progId="Equation.3">
                      <p:embed/>
                      <p:pic>
                        <p:nvPicPr>
                          <p:cNvPr id="2052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1" y="2544"/>
                            <a:ext cx="218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71" name="Line 12"/>
            <p:cNvSpPr>
              <a:spLocks noChangeShapeType="1"/>
            </p:cNvSpPr>
            <p:nvPr/>
          </p:nvSpPr>
          <p:spPr bwMode="auto">
            <a:xfrm>
              <a:off x="3216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838200"/>
            <a:ext cx="1752600" cy="1890713"/>
            <a:chOff x="4080" y="720"/>
            <a:chExt cx="1104" cy="1191"/>
          </a:xfrm>
        </p:grpSpPr>
        <p:grpSp>
          <p:nvGrpSpPr>
            <p:cNvPr id="2064" name="Group 14"/>
            <p:cNvGrpSpPr>
              <a:grpSpLocks/>
            </p:cNvGrpSpPr>
            <p:nvPr/>
          </p:nvGrpSpPr>
          <p:grpSpPr bwMode="auto">
            <a:xfrm>
              <a:off x="4080" y="960"/>
              <a:ext cx="1104" cy="951"/>
              <a:chOff x="4416" y="3144"/>
              <a:chExt cx="1104" cy="951"/>
            </a:xfrm>
          </p:grpSpPr>
          <p:sp>
            <p:nvSpPr>
              <p:cNvPr id="2066" name="Arc 15"/>
              <p:cNvSpPr>
                <a:spLocks/>
              </p:cNvSpPr>
              <p:nvPr/>
            </p:nvSpPr>
            <p:spPr bwMode="auto">
              <a:xfrm rot="21480927" flipH="1">
                <a:off x="4416" y="3264"/>
                <a:ext cx="1104" cy="336"/>
              </a:xfrm>
              <a:custGeom>
                <a:avLst/>
                <a:gdLst>
                  <a:gd name="T0" fmla="*/ 0 w 42795"/>
                  <a:gd name="T1" fmla="*/ 0 h 38587"/>
                  <a:gd name="T2" fmla="*/ 0 w 42795"/>
                  <a:gd name="T3" fmla="*/ 0 h 38587"/>
                  <a:gd name="T4" fmla="*/ 0 w 42795"/>
                  <a:gd name="T5" fmla="*/ 0 h 38587"/>
                  <a:gd name="T6" fmla="*/ 0 60000 65536"/>
                  <a:gd name="T7" fmla="*/ 0 60000 65536"/>
                  <a:gd name="T8" fmla="*/ 0 60000 65536"/>
                  <a:gd name="T9" fmla="*/ 0 w 42795"/>
                  <a:gd name="T10" fmla="*/ 0 h 38587"/>
                  <a:gd name="T11" fmla="*/ 42795 w 42795"/>
                  <a:gd name="T12" fmla="*/ 38587 h 385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795" h="38587" fill="none" extrusionOk="0">
                    <a:moveTo>
                      <a:pt x="8258" y="38586"/>
                    </a:moveTo>
                    <a:cubicBezTo>
                      <a:pt x="3044" y="34491"/>
                      <a:pt x="0" y="282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925" y="-1"/>
                      <a:pt x="40806" y="7307"/>
                      <a:pt x="42795" y="17438"/>
                    </a:cubicBezTo>
                  </a:path>
                  <a:path w="42795" h="38587" stroke="0" extrusionOk="0">
                    <a:moveTo>
                      <a:pt x="8258" y="38586"/>
                    </a:moveTo>
                    <a:cubicBezTo>
                      <a:pt x="3044" y="34491"/>
                      <a:pt x="0" y="282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925" y="-1"/>
                      <a:pt x="40806" y="7307"/>
                      <a:pt x="42795" y="17438"/>
                    </a:cubicBezTo>
                    <a:lnTo>
                      <a:pt x="21600" y="21600"/>
                    </a:lnTo>
                    <a:lnTo>
                      <a:pt x="8258" y="38586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7" name="Oval 16"/>
              <p:cNvSpPr>
                <a:spLocks noChangeArrowheads="1"/>
              </p:cNvSpPr>
              <p:nvPr/>
            </p:nvSpPr>
            <p:spPr bwMode="auto">
              <a:xfrm>
                <a:off x="4661" y="3144"/>
                <a:ext cx="613" cy="600"/>
              </a:xfrm>
              <a:prstGeom prst="ellipse">
                <a:avLst/>
              </a:prstGeom>
              <a:gradFill rotWithShape="0">
                <a:gsLst>
                  <a:gs pos="0">
                    <a:srgbClr val="FF9900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8" name="Line 17"/>
              <p:cNvSpPr>
                <a:spLocks noChangeShapeType="1"/>
              </p:cNvSpPr>
              <p:nvPr/>
            </p:nvSpPr>
            <p:spPr bwMode="auto">
              <a:xfrm>
                <a:off x="4967" y="3684"/>
                <a:ext cx="0" cy="39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9" name="Arc 18"/>
              <p:cNvSpPr>
                <a:spLocks/>
              </p:cNvSpPr>
              <p:nvPr/>
            </p:nvSpPr>
            <p:spPr bwMode="auto">
              <a:xfrm>
                <a:off x="4416" y="3286"/>
                <a:ext cx="1104" cy="339"/>
              </a:xfrm>
              <a:custGeom>
                <a:avLst/>
                <a:gdLst>
                  <a:gd name="T0" fmla="*/ 0 w 43200"/>
                  <a:gd name="T1" fmla="*/ 0 h 40471"/>
                  <a:gd name="T2" fmla="*/ 0 w 43200"/>
                  <a:gd name="T3" fmla="*/ 0 h 40471"/>
                  <a:gd name="T4" fmla="*/ 0 w 43200"/>
                  <a:gd name="T5" fmla="*/ 0 h 4047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0471"/>
                  <a:gd name="T11" fmla="*/ 43200 w 43200"/>
                  <a:gd name="T12" fmla="*/ 40471 h 40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0471" fill="none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</a:path>
                  <a:path w="43200" h="40471" stroke="0" extrusionOk="0">
                    <a:moveTo>
                      <a:pt x="32109" y="0"/>
                    </a:moveTo>
                    <a:cubicBezTo>
                      <a:pt x="38955" y="3813"/>
                      <a:pt x="43200" y="11034"/>
                      <a:pt x="43200" y="18871"/>
                    </a:cubicBezTo>
                    <a:cubicBezTo>
                      <a:pt x="43200" y="30800"/>
                      <a:pt x="33529" y="40471"/>
                      <a:pt x="21600" y="40471"/>
                    </a:cubicBezTo>
                    <a:cubicBezTo>
                      <a:pt x="9670" y="40471"/>
                      <a:pt x="0" y="30800"/>
                      <a:pt x="0" y="18871"/>
                    </a:cubicBezTo>
                    <a:cubicBezTo>
                      <a:pt x="-1" y="11785"/>
                      <a:pt x="3475" y="5150"/>
                      <a:pt x="9300" y="1115"/>
                    </a:cubicBezTo>
                    <a:lnTo>
                      <a:pt x="21600" y="18871"/>
                    </a:lnTo>
                    <a:lnTo>
                      <a:pt x="32109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2051" name="Object 19"/>
              <p:cNvGraphicFramePr>
                <a:graphicFrameLocks noChangeAspect="1"/>
              </p:cNvGraphicFramePr>
              <p:nvPr/>
            </p:nvGraphicFramePr>
            <p:xfrm>
              <a:off x="5136" y="3792"/>
              <a:ext cx="218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52268" imgH="215713" progId="Equation.3">
                      <p:embed/>
                    </p:oleObj>
                  </mc:Choice>
                  <mc:Fallback>
                    <p:oleObj name="公式" r:id="rId4" imgW="152268" imgH="215713" progId="Equation.3">
                      <p:embed/>
                      <p:pic>
                        <p:nvPicPr>
                          <p:cNvPr id="205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3792"/>
                            <a:ext cx="218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65" name="Line 20"/>
            <p:cNvSpPr>
              <a:spLocks noChangeShapeType="1"/>
            </p:cNvSpPr>
            <p:nvPr/>
          </p:nvSpPr>
          <p:spPr bwMode="auto">
            <a:xfrm flipV="1">
              <a:off x="4608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685800" y="39370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这一经典图象受到泡利的责难。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553200" y="2822575"/>
            <a:ext cx="2111375" cy="1128713"/>
            <a:chOff x="1104" y="528"/>
            <a:chExt cx="1330" cy="711"/>
          </a:xfrm>
        </p:grpSpPr>
        <p:sp>
          <p:nvSpPr>
            <p:cNvPr id="2063" name="Text Box 23"/>
            <p:cNvSpPr txBox="1">
              <a:spLocks noChangeArrowheads="1"/>
            </p:cNvSpPr>
            <p:nvPr/>
          </p:nvSpPr>
          <p:spPr bwMode="auto">
            <a:xfrm>
              <a:off x="1104" y="654"/>
              <a:ext cx="48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按</a:t>
              </a:r>
              <a:endPara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0" name="Object 24"/>
            <p:cNvGraphicFramePr>
              <a:graphicFrameLocks noChangeAspect="1"/>
            </p:cNvGraphicFramePr>
            <p:nvPr/>
          </p:nvGraphicFramePr>
          <p:xfrm>
            <a:off x="1404" y="528"/>
            <a:ext cx="1030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622030" imgH="431613" progId="Equation.3">
                    <p:embed/>
                  </p:oleObj>
                </mc:Choice>
                <mc:Fallback>
                  <p:oleObj name="公式" r:id="rId5" imgW="622030" imgH="431613" progId="Equation.3">
                    <p:embed/>
                    <p:pic>
                      <p:nvPicPr>
                        <p:cNvPr id="205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528"/>
                          <a:ext cx="1030" cy="7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685800" y="3051175"/>
            <a:ext cx="6040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若把电子视为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=10 </a:t>
            </a:r>
            <a:r>
              <a:rPr kumimoji="1"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-16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的带电小球，</a:t>
            </a: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457200" y="3486150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计算出的电子表面速度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&gt;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!</a:t>
            </a:r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619125" y="4814888"/>
            <a:ext cx="7296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面对按经典图象的理解所给出的“荒谬”结果，</a:t>
            </a:r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381000" y="5653088"/>
            <a:ext cx="7889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乌、古二人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当时不到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岁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曾想撤回自旋的论文。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57200" y="609600"/>
            <a:ext cx="403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rgbClr val="009900"/>
                </a:solidFill>
              </a:rPr>
              <a:t>问题：</a:t>
            </a:r>
            <a:r>
              <a:rPr lang="zh-CN" altLang="en-US" sz="2800" b="1">
                <a:solidFill>
                  <a:schemeClr val="accent2"/>
                </a:solidFill>
              </a:rPr>
              <a:t>任何电子都有相同的</a:t>
            </a:r>
            <a:r>
              <a:rPr kumimoji="1" lang="zh-CN" altLang="en-US" sz="2800" b="1">
                <a:solidFill>
                  <a:schemeClr val="accent2"/>
                </a:solidFill>
              </a:rPr>
              <a:t>自旋角量子数，且自旋角动量在外磁场方向投影只能取两个值，经典物理是无法接受的。</a:t>
            </a:r>
          </a:p>
        </p:txBody>
      </p:sp>
    </p:spTree>
    <p:extLst>
      <p:ext uri="{BB962C8B-B14F-4D97-AF65-F5344CB8AC3E}">
        <p14:creationId xmlns:p14="http://schemas.microsoft.com/office/powerpoint/2010/main" val="157549980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9" grpId="0"/>
      <p:bldP spid="63513" grpId="0" autoUpdateAnimBg="0"/>
      <p:bldP spid="63514" grpId="0" autoUpdateAnimBg="0"/>
      <p:bldP spid="63515" grpId="0"/>
      <p:bldP spid="63516" grpId="0"/>
      <p:bldP spid="635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382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3200" b="1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“You are both young enough to allow</a:t>
            </a:r>
          </a:p>
          <a:p>
            <a:pPr>
              <a:lnSpc>
                <a:spcPct val="115000"/>
              </a:lnSpc>
            </a:pPr>
            <a:r>
              <a:rPr kumimoji="1" lang="en-US" altLang="zh-CN" sz="3200" b="1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 yourselves some foolishness!”</a:t>
            </a:r>
            <a:r>
              <a:rPr kumimoji="1" lang="en-US" altLang="zh-CN" sz="2800" b="1">
                <a:solidFill>
                  <a:srgbClr val="0000FF"/>
                </a:solidFill>
                <a:latin typeface="BatangChe" pitchFamily="49" charset="-127"/>
                <a:ea typeface="BatangChe" pitchFamily="49" charset="-127"/>
              </a:rPr>
              <a:t> </a:t>
            </a:r>
            <a:endParaRPr kumimoji="1" lang="en-US" altLang="zh-CN" sz="2800" b="1"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33400" y="533400"/>
            <a:ext cx="906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</a:rPr>
              <a:t>但是他们的导师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埃伦菲斯特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(P.Ehrenfest)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鼓励道：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33400" y="4997450"/>
            <a:ext cx="7788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最后事实证明，</a:t>
            </a:r>
            <a:r>
              <a:rPr kumimoji="1" lang="zh-CN" altLang="en-US" sz="2800" b="1">
                <a:solidFill>
                  <a:schemeClr val="accent2"/>
                </a:solidFill>
              </a:rPr>
              <a:t>电子自旋概念是微观物理学最重要的概念！</a:t>
            </a:r>
          </a:p>
        </p:txBody>
      </p:sp>
    </p:spTree>
    <p:extLst>
      <p:ext uri="{BB962C8B-B14F-4D97-AF65-F5344CB8AC3E}">
        <p14:creationId xmlns:p14="http://schemas.microsoft.com/office/powerpoint/2010/main" val="211171122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  <p:bldP spid="645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51520" y="1844824"/>
            <a:ext cx="6653209" cy="658815"/>
            <a:chOff x="113" y="447"/>
            <a:chExt cx="4191" cy="415"/>
          </a:xfrm>
        </p:grpSpPr>
        <p:sp>
          <p:nvSpPr>
            <p:cNvPr id="1037" name="Rectangle 5"/>
            <p:cNvSpPr>
              <a:spLocks noChangeArrowheads="1"/>
            </p:cNvSpPr>
            <p:nvPr/>
          </p:nvSpPr>
          <p:spPr bwMode="auto">
            <a:xfrm>
              <a:off x="113" y="482"/>
              <a:ext cx="3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在经典力学中，角动量定义为</a:t>
              </a:r>
            </a:p>
          </p:txBody>
        </p:sp>
        <p:graphicFrame>
          <p:nvGraphicFramePr>
            <p:cNvPr id="1027" name="Object 6"/>
            <p:cNvGraphicFramePr>
              <a:graphicFrameLocks noChangeAspect="1"/>
            </p:cNvGraphicFramePr>
            <p:nvPr/>
          </p:nvGraphicFramePr>
          <p:xfrm>
            <a:off x="3310" y="447"/>
            <a:ext cx="99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96880" imgH="241200" progId="Equation.DSMT4">
                    <p:embed/>
                  </p:oleObj>
                </mc:Choice>
                <mc:Fallback>
                  <p:oleObj name="Equation" r:id="rId3" imgW="596880" imgH="241200" progId="Equation.DSMT4">
                    <p:embed/>
                    <p:pic>
                      <p:nvPicPr>
                        <p:cNvPr id="10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" y="447"/>
                          <a:ext cx="99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AFFDE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240407" y="2643335"/>
            <a:ext cx="2709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在量子力学中，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179512" y="47338"/>
            <a:ext cx="37850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C00000"/>
                </a:solidFill>
              </a:rPr>
              <a:t>§</a:t>
            </a:r>
            <a:r>
              <a:rPr lang="en-US" altLang="zh-CN" sz="3200">
                <a:solidFill>
                  <a:srgbClr val="C00000"/>
                </a:solidFill>
              </a:rPr>
              <a:t> </a:t>
            </a:r>
            <a:r>
              <a:rPr lang="en-US" altLang="zh-CN" sz="3200" b="1">
                <a:solidFill>
                  <a:srgbClr val="C00000"/>
                </a:solidFill>
              </a:rPr>
              <a:t>3.3.1  </a:t>
            </a:r>
            <a:r>
              <a:rPr lang="zh-CN" altLang="en-US" sz="3200" b="1">
                <a:solidFill>
                  <a:srgbClr val="C00000"/>
                </a:solidFill>
              </a:rPr>
              <a:t>轨道角动量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6921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908995" y="2563960"/>
          <a:ext cx="27511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120" imgH="241200" progId="Equation.DSMT4">
                  <p:embed/>
                </p:oleObj>
              </mc:Choice>
              <mc:Fallback>
                <p:oleObj name="Equation" r:id="rId5" imgW="1041120" imgH="241200" progId="Equation.DSMT4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995" y="2563960"/>
                        <a:ext cx="2751137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FFD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Box 17"/>
          <p:cNvSpPr txBox="1">
            <a:spLocks noChangeArrowheads="1"/>
          </p:cNvSpPr>
          <p:nvPr/>
        </p:nvSpPr>
        <p:spPr bwMode="auto">
          <a:xfrm>
            <a:off x="240407" y="1114573"/>
            <a:ext cx="4143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首先定义角动量算符！</a:t>
            </a:r>
          </a:p>
        </p:txBody>
      </p: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251520" y="5793608"/>
            <a:ext cx="6736305" cy="659728"/>
            <a:chOff x="249" y="3893"/>
            <a:chExt cx="3900" cy="404"/>
          </a:xfrm>
        </p:grpSpPr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49" y="3898"/>
              <a:ext cx="217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定义角动量的平方算符</a:t>
              </a:r>
            </a:p>
          </p:txBody>
        </p:sp>
        <p:graphicFrame>
          <p:nvGraphicFramePr>
            <p:cNvPr id="17" name="Object 15"/>
            <p:cNvGraphicFramePr>
              <a:graphicFrameLocks noChangeAspect="1"/>
            </p:cNvGraphicFramePr>
            <p:nvPr/>
          </p:nvGraphicFramePr>
          <p:xfrm>
            <a:off x="2632" y="3893"/>
            <a:ext cx="1517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009673" imgH="257247" progId="Equation.3">
                    <p:embed/>
                  </p:oleObj>
                </mc:Choice>
                <mc:Fallback>
                  <p:oleObj name="公式" r:id="rId7" imgW="1009673" imgH="257247" progId="Equation.3">
                    <p:embed/>
                    <p:pic>
                      <p:nvPicPr>
                        <p:cNvPr id="1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893"/>
                          <a:ext cx="1517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328613" y="3719513"/>
          <a:ext cx="3465512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480" imgH="761760" progId="Equation.DSMT4">
                  <p:embed/>
                </p:oleObj>
              </mc:Choice>
              <mc:Fallback>
                <p:oleObj name="Equation" r:id="rId9" imgW="1536480" imgH="761760" progId="Equation.DSMT4">
                  <p:embed/>
                  <p:pic>
                    <p:nvPicPr>
                      <p:cNvPr id="1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719513"/>
                        <a:ext cx="3465512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6694393" y="4081309"/>
          <a:ext cx="189293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87320" imgH="444240" progId="Equation.DSMT4">
                  <p:embed/>
                </p:oleObj>
              </mc:Choice>
              <mc:Fallback>
                <p:oleObj name="Equation" r:id="rId11" imgW="787320" imgH="444240" progId="Equation.DSMT4">
                  <p:embed/>
                  <p:pic>
                    <p:nvPicPr>
                      <p:cNvPr id="1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393" y="4081309"/>
                        <a:ext cx="189293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FFD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4355976" y="3645024"/>
          <a:ext cx="1822739" cy="175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88840" imgH="850680" progId="Equation.DSMT4">
                  <p:embed/>
                </p:oleObj>
              </mc:Choice>
              <mc:Fallback>
                <p:oleObj name="Equation" r:id="rId13" imgW="888840" imgH="850680" progId="Equation.DSMT4">
                  <p:embed/>
                  <p:pic>
                    <p:nvPicPr>
                      <p:cNvPr id="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645024"/>
                        <a:ext cx="1822739" cy="175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803113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077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电子自旋不是一个经典的概念，是电子的一种 “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</a:rPr>
              <a:t>内禀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” 运动，</a:t>
            </a:r>
            <a:r>
              <a:rPr kumimoji="1" lang="zh-CN" altLang="en-US" sz="2800" b="1">
                <a:solidFill>
                  <a:schemeClr val="accent2"/>
                </a:solidFill>
              </a:rPr>
              <a:t>自旋角动量无经典对应，不能视为小球自转。是一种</a:t>
            </a:r>
            <a:r>
              <a:rPr kumimoji="1" lang="zh-CN" altLang="en-US" sz="2800" b="1">
                <a:solidFill>
                  <a:srgbClr val="009900"/>
                </a:solidFill>
              </a:rPr>
              <a:t>相对论效应</a:t>
            </a:r>
            <a:r>
              <a:rPr kumimoji="1" lang="zh-CN" altLang="en-US" sz="2800" b="1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81000" y="3159125"/>
            <a:ext cx="8382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自旋虽然不能用经典的图象来理解，但仍然和角动量有关。</a:t>
            </a:r>
            <a:r>
              <a:rPr kumimoji="1" lang="zh-CN" altLang="en-US" sz="2800" b="1">
                <a:solidFill>
                  <a:schemeClr val="accent2"/>
                </a:solidFill>
              </a:rPr>
              <a:t>根据量子力学，自旋角动量是量子化的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6608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电子的自旋角动量：是量子化的。 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533400" y="5410200"/>
          <a:ext cx="327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7594" imgH="904817" progId="Equation.DSMT4">
                  <p:embed/>
                </p:oleObj>
              </mc:Choice>
              <mc:Fallback>
                <p:oleObj name="Equation" r:id="rId2" imgW="3257594" imgH="904817" progId="Equation.DSMT4">
                  <p:embed/>
                  <p:pic>
                    <p:nvPicPr>
                      <p:cNvPr id="655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3276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191000" y="5638800"/>
            <a:ext cx="476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C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自旋量子数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，只能取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1/2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079" name="Text Box 14"/>
          <p:cNvSpPr txBox="1">
            <a:spLocks noChangeArrowheads="1"/>
          </p:cNvSpPr>
          <p:nvPr/>
        </p:nvSpPr>
        <p:spPr bwMode="auto">
          <a:xfrm>
            <a:off x="304800" y="334963"/>
            <a:ext cx="30400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一、电子的自旋</a:t>
            </a:r>
            <a:endParaRPr kumimoji="1" lang="zh-CN" altLang="en-US" sz="32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8198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5" grpId="0" autoUpdateAnimBg="0"/>
      <p:bldP spid="65546" grpId="0" autoUpdateAnimBg="0"/>
      <p:bldP spid="6554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8600" y="609600"/>
            <a:ext cx="806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电子自旋在空间某方向的投影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：经典矢量模型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85800" y="1866900"/>
          <a:ext cx="142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0087" imgH="447550" progId="Equation.3">
                  <p:embed/>
                </p:oleObj>
              </mc:Choice>
              <mc:Fallback>
                <p:oleObj name="Equation" r:id="rId2" imgW="1400087" imgH="447550" progId="Equation.3">
                  <p:embed/>
                  <p:pic>
                    <p:nvPicPr>
                      <p:cNvPr id="61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66900"/>
                        <a:ext cx="1422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105400" y="1866900"/>
            <a:ext cx="341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自旋磁量子数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3200400" y="1638300"/>
          <a:ext cx="134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3896" imgH="857309" progId="Equation.3">
                  <p:embed/>
                </p:oleObj>
              </mc:Choice>
              <mc:Fallback>
                <p:oleObj name="Equation" r:id="rId4" imgW="1323896" imgH="857309" progId="Equation.3">
                  <p:embed/>
                  <p:pic>
                    <p:nvPicPr>
                      <p:cNvPr id="61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38300"/>
                        <a:ext cx="134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3048000"/>
            <a:ext cx="2300288" cy="2514600"/>
            <a:chOff x="761" y="2160"/>
            <a:chExt cx="1449" cy="1584"/>
          </a:xfrm>
        </p:grpSpPr>
        <p:sp>
          <p:nvSpPr>
            <p:cNvPr id="4125" name="Line 10"/>
            <p:cNvSpPr>
              <a:spLocks noChangeShapeType="1"/>
            </p:cNvSpPr>
            <p:nvPr/>
          </p:nvSpPr>
          <p:spPr bwMode="auto">
            <a:xfrm flipV="1">
              <a:off x="1440" y="2352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6" name="Group 11"/>
            <p:cNvGrpSpPr>
              <a:grpSpLocks/>
            </p:cNvGrpSpPr>
            <p:nvPr/>
          </p:nvGrpSpPr>
          <p:grpSpPr bwMode="auto">
            <a:xfrm>
              <a:off x="982" y="2688"/>
              <a:ext cx="890" cy="1056"/>
              <a:chOff x="1174" y="624"/>
              <a:chExt cx="890" cy="1056"/>
            </a:xfrm>
          </p:grpSpPr>
          <p:sp>
            <p:nvSpPr>
              <p:cNvPr id="4129" name="Oval 12"/>
              <p:cNvSpPr>
                <a:spLocks noChangeArrowheads="1"/>
              </p:cNvSpPr>
              <p:nvPr/>
            </p:nvSpPr>
            <p:spPr bwMode="auto">
              <a:xfrm>
                <a:off x="1392" y="816"/>
                <a:ext cx="480" cy="432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0" name="Line 13"/>
              <p:cNvSpPr>
                <a:spLocks noChangeShapeType="1"/>
              </p:cNvSpPr>
              <p:nvPr/>
            </p:nvSpPr>
            <p:spPr bwMode="auto">
              <a:xfrm>
                <a:off x="1632" y="124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Freeform 14"/>
              <p:cNvSpPr>
                <a:spLocks/>
              </p:cNvSpPr>
              <p:nvPr/>
            </p:nvSpPr>
            <p:spPr bwMode="auto">
              <a:xfrm>
                <a:off x="1629" y="818"/>
                <a:ext cx="241" cy="212"/>
              </a:xfrm>
              <a:custGeom>
                <a:avLst/>
                <a:gdLst>
                  <a:gd name="T0" fmla="*/ 20 w 241"/>
                  <a:gd name="T1" fmla="*/ 0 h 212"/>
                  <a:gd name="T2" fmla="*/ 3 w 241"/>
                  <a:gd name="T3" fmla="*/ 70 h 212"/>
                  <a:gd name="T4" fmla="*/ 37 w 241"/>
                  <a:gd name="T5" fmla="*/ 147 h 212"/>
                  <a:gd name="T6" fmla="*/ 106 w 241"/>
                  <a:gd name="T7" fmla="*/ 197 h 212"/>
                  <a:gd name="T8" fmla="*/ 176 w 241"/>
                  <a:gd name="T9" fmla="*/ 212 h 212"/>
                  <a:gd name="T10" fmla="*/ 241 w 241"/>
                  <a:gd name="T11" fmla="*/ 200 h 2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212"/>
                  <a:gd name="T20" fmla="*/ 241 w 241"/>
                  <a:gd name="T21" fmla="*/ 212 h 2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212">
                    <a:moveTo>
                      <a:pt x="20" y="0"/>
                    </a:moveTo>
                    <a:cubicBezTo>
                      <a:pt x="17" y="12"/>
                      <a:pt x="0" y="46"/>
                      <a:pt x="3" y="70"/>
                    </a:cubicBezTo>
                    <a:cubicBezTo>
                      <a:pt x="6" y="94"/>
                      <a:pt x="20" y="126"/>
                      <a:pt x="37" y="147"/>
                    </a:cubicBezTo>
                    <a:cubicBezTo>
                      <a:pt x="54" y="168"/>
                      <a:pt x="83" y="186"/>
                      <a:pt x="106" y="197"/>
                    </a:cubicBezTo>
                    <a:cubicBezTo>
                      <a:pt x="129" y="208"/>
                      <a:pt x="154" y="212"/>
                      <a:pt x="176" y="212"/>
                    </a:cubicBezTo>
                    <a:cubicBezTo>
                      <a:pt x="198" y="212"/>
                      <a:pt x="228" y="202"/>
                      <a:pt x="241" y="20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2" name="Line 15"/>
              <p:cNvSpPr>
                <a:spLocks noChangeShapeType="1"/>
              </p:cNvSpPr>
              <p:nvPr/>
            </p:nvSpPr>
            <p:spPr bwMode="auto">
              <a:xfrm flipV="1">
                <a:off x="1750" y="624"/>
                <a:ext cx="314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Freeform 16"/>
              <p:cNvSpPr>
                <a:spLocks/>
              </p:cNvSpPr>
              <p:nvPr/>
            </p:nvSpPr>
            <p:spPr bwMode="auto">
              <a:xfrm>
                <a:off x="1463" y="866"/>
                <a:ext cx="306" cy="336"/>
              </a:xfrm>
              <a:custGeom>
                <a:avLst/>
                <a:gdLst>
                  <a:gd name="T0" fmla="*/ 13 w 306"/>
                  <a:gd name="T1" fmla="*/ 0 h 336"/>
                  <a:gd name="T2" fmla="*/ 1 w 306"/>
                  <a:gd name="T3" fmla="*/ 68 h 336"/>
                  <a:gd name="T4" fmla="*/ 20 w 306"/>
                  <a:gd name="T5" fmla="*/ 161 h 336"/>
                  <a:gd name="T6" fmla="*/ 61 w 306"/>
                  <a:gd name="T7" fmla="*/ 233 h 336"/>
                  <a:gd name="T8" fmla="*/ 104 w 306"/>
                  <a:gd name="T9" fmla="*/ 274 h 336"/>
                  <a:gd name="T10" fmla="*/ 159 w 306"/>
                  <a:gd name="T11" fmla="*/ 303 h 336"/>
                  <a:gd name="T12" fmla="*/ 227 w 306"/>
                  <a:gd name="T13" fmla="*/ 327 h 336"/>
                  <a:gd name="T14" fmla="*/ 306 w 306"/>
                  <a:gd name="T15" fmla="*/ 336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6"/>
                  <a:gd name="T25" fmla="*/ 0 h 336"/>
                  <a:gd name="T26" fmla="*/ 306 w 306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6" h="336">
                    <a:moveTo>
                      <a:pt x="13" y="0"/>
                    </a:moveTo>
                    <a:cubicBezTo>
                      <a:pt x="11" y="11"/>
                      <a:pt x="0" y="41"/>
                      <a:pt x="1" y="68"/>
                    </a:cubicBezTo>
                    <a:cubicBezTo>
                      <a:pt x="2" y="95"/>
                      <a:pt x="10" y="134"/>
                      <a:pt x="20" y="161"/>
                    </a:cubicBezTo>
                    <a:cubicBezTo>
                      <a:pt x="30" y="188"/>
                      <a:pt x="47" y="214"/>
                      <a:pt x="61" y="233"/>
                    </a:cubicBezTo>
                    <a:cubicBezTo>
                      <a:pt x="75" y="252"/>
                      <a:pt x="88" y="262"/>
                      <a:pt x="104" y="274"/>
                    </a:cubicBezTo>
                    <a:cubicBezTo>
                      <a:pt x="120" y="286"/>
                      <a:pt x="139" y="294"/>
                      <a:pt x="159" y="303"/>
                    </a:cubicBezTo>
                    <a:cubicBezTo>
                      <a:pt x="179" y="312"/>
                      <a:pt x="203" y="322"/>
                      <a:pt x="227" y="327"/>
                    </a:cubicBezTo>
                    <a:cubicBezTo>
                      <a:pt x="251" y="332"/>
                      <a:pt x="290" y="334"/>
                      <a:pt x="306" y="336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4" name="Line 17"/>
              <p:cNvSpPr>
                <a:spLocks noChangeShapeType="1"/>
              </p:cNvSpPr>
              <p:nvPr/>
            </p:nvSpPr>
            <p:spPr bwMode="auto">
              <a:xfrm flipH="1">
                <a:off x="1174" y="1174"/>
                <a:ext cx="266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5" name="Freeform 18"/>
              <p:cNvSpPr>
                <a:spLocks/>
              </p:cNvSpPr>
              <p:nvPr/>
            </p:nvSpPr>
            <p:spPr bwMode="auto">
              <a:xfrm>
                <a:off x="1649" y="946"/>
                <a:ext cx="53" cy="57"/>
              </a:xfrm>
              <a:custGeom>
                <a:avLst/>
                <a:gdLst>
                  <a:gd name="T0" fmla="*/ 0 w 53"/>
                  <a:gd name="T1" fmla="*/ 0 h 57"/>
                  <a:gd name="T2" fmla="*/ 53 w 53"/>
                  <a:gd name="T3" fmla="*/ 57 h 57"/>
                  <a:gd name="T4" fmla="*/ 0 60000 65536"/>
                  <a:gd name="T5" fmla="*/ 0 60000 65536"/>
                  <a:gd name="T6" fmla="*/ 0 w 53"/>
                  <a:gd name="T7" fmla="*/ 0 h 57"/>
                  <a:gd name="T8" fmla="*/ 53 w 53"/>
                  <a:gd name="T9" fmla="*/ 57 h 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7">
                    <a:moveTo>
                      <a:pt x="0" y="0"/>
                    </a:moveTo>
                    <a:lnTo>
                      <a:pt x="53" y="57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6" name="Freeform 19"/>
              <p:cNvSpPr>
                <a:spLocks/>
              </p:cNvSpPr>
              <p:nvPr/>
            </p:nvSpPr>
            <p:spPr bwMode="auto">
              <a:xfrm>
                <a:off x="1526" y="1099"/>
                <a:ext cx="63" cy="55"/>
              </a:xfrm>
              <a:custGeom>
                <a:avLst/>
                <a:gdLst>
                  <a:gd name="T0" fmla="*/ 0 w 63"/>
                  <a:gd name="T1" fmla="*/ 0 h 55"/>
                  <a:gd name="T2" fmla="*/ 63 w 63"/>
                  <a:gd name="T3" fmla="*/ 55 h 55"/>
                  <a:gd name="T4" fmla="*/ 0 60000 65536"/>
                  <a:gd name="T5" fmla="*/ 0 60000 65536"/>
                  <a:gd name="T6" fmla="*/ 0 w 63"/>
                  <a:gd name="T7" fmla="*/ 0 h 55"/>
                  <a:gd name="T8" fmla="*/ 63 w 63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55">
                    <a:moveTo>
                      <a:pt x="0" y="0"/>
                    </a:moveTo>
                    <a:lnTo>
                      <a:pt x="63" y="55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27" name="Freeform 20"/>
            <p:cNvSpPr>
              <a:spLocks/>
            </p:cNvSpPr>
            <p:nvPr/>
          </p:nvSpPr>
          <p:spPr bwMode="auto">
            <a:xfrm>
              <a:off x="1442" y="2670"/>
              <a:ext cx="281" cy="155"/>
            </a:xfrm>
            <a:custGeom>
              <a:avLst/>
              <a:gdLst>
                <a:gd name="T0" fmla="*/ 0 w 281"/>
                <a:gd name="T1" fmla="*/ 13 h 155"/>
                <a:gd name="T2" fmla="*/ 104 w 281"/>
                <a:gd name="T3" fmla="*/ 8 h 155"/>
                <a:gd name="T4" fmla="*/ 228 w 281"/>
                <a:gd name="T5" fmla="*/ 64 h 155"/>
                <a:gd name="T6" fmla="*/ 281 w 281"/>
                <a:gd name="T7" fmla="*/ 155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"/>
                <a:gd name="T13" fmla="*/ 0 h 155"/>
                <a:gd name="T14" fmla="*/ 281 w 281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" h="155">
                  <a:moveTo>
                    <a:pt x="0" y="13"/>
                  </a:moveTo>
                  <a:cubicBezTo>
                    <a:pt x="17" y="12"/>
                    <a:pt x="66" y="0"/>
                    <a:pt x="104" y="8"/>
                  </a:cubicBezTo>
                  <a:cubicBezTo>
                    <a:pt x="142" y="16"/>
                    <a:pt x="199" y="40"/>
                    <a:pt x="228" y="64"/>
                  </a:cubicBezTo>
                  <a:cubicBezTo>
                    <a:pt x="257" y="88"/>
                    <a:pt x="270" y="136"/>
                    <a:pt x="281" y="155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8" name="Text Box 21"/>
            <p:cNvSpPr txBox="1">
              <a:spLocks noChangeArrowheads="1"/>
            </p:cNvSpPr>
            <p:nvPr/>
          </p:nvSpPr>
          <p:spPr bwMode="auto">
            <a:xfrm>
              <a:off x="1225" y="2160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4105" name="Object 22"/>
            <p:cNvGraphicFramePr>
              <a:graphicFrameLocks noChangeAspect="1"/>
            </p:cNvGraphicFramePr>
            <p:nvPr/>
          </p:nvGraphicFramePr>
          <p:xfrm>
            <a:off x="1914" y="2493"/>
            <a:ext cx="14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6127" imgH="390594" progId="Equation.3">
                    <p:embed/>
                  </p:oleObj>
                </mc:Choice>
                <mc:Fallback>
                  <p:oleObj name="Equation" r:id="rId6" imgW="276127" imgH="390594" progId="Equation.3">
                    <p:embed/>
                    <p:pic>
                      <p:nvPicPr>
                        <p:cNvPr id="410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2493"/>
                          <a:ext cx="14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23"/>
            <p:cNvGraphicFramePr>
              <a:graphicFrameLocks noChangeAspect="1"/>
            </p:cNvGraphicFramePr>
            <p:nvPr/>
          </p:nvGraphicFramePr>
          <p:xfrm>
            <a:off x="761" y="3453"/>
            <a:ext cx="21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71501" imgH="438102" progId="Equation.3">
                    <p:embed/>
                  </p:oleObj>
                </mc:Choice>
                <mc:Fallback>
                  <p:oleObj name="Equation" r:id="rId8" imgW="371501" imgH="438102" progId="Equation.3">
                    <p:embed/>
                    <p:pic>
                      <p:nvPicPr>
                        <p:cNvPr id="410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" y="3453"/>
                          <a:ext cx="21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24"/>
            <p:cNvGraphicFramePr>
              <a:graphicFrameLocks noChangeAspect="1"/>
            </p:cNvGraphicFramePr>
            <p:nvPr/>
          </p:nvGraphicFramePr>
          <p:xfrm>
            <a:off x="1485" y="2448"/>
            <a:ext cx="39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81099" imgH="390594" progId="Equation.3">
                    <p:embed/>
                  </p:oleObj>
                </mc:Choice>
                <mc:Fallback>
                  <p:oleObj name="Equation" r:id="rId10" imgW="781099" imgH="390594" progId="Equation.3">
                    <p:embed/>
                    <p:pic>
                      <p:nvPicPr>
                        <p:cNvPr id="4107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448"/>
                          <a:ext cx="39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25"/>
            <p:cNvGraphicFramePr>
              <a:graphicFrameLocks noChangeAspect="1"/>
            </p:cNvGraphicFramePr>
            <p:nvPr/>
          </p:nvGraphicFramePr>
          <p:xfrm>
            <a:off x="1619" y="3312"/>
            <a:ext cx="59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57225" imgH="857309" progId="Equation.3">
                    <p:embed/>
                  </p:oleObj>
                </mc:Choice>
                <mc:Fallback>
                  <p:oleObj name="Equation" r:id="rId12" imgW="1057225" imgH="857309" progId="Equation.3">
                    <p:embed/>
                    <p:pic>
                      <p:nvPicPr>
                        <p:cNvPr id="4108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3312"/>
                          <a:ext cx="591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200400" y="3124200"/>
            <a:ext cx="3124200" cy="2438400"/>
            <a:chOff x="3018" y="2160"/>
            <a:chExt cx="2081" cy="1584"/>
          </a:xfrm>
        </p:grpSpPr>
        <p:grpSp>
          <p:nvGrpSpPr>
            <p:cNvPr id="4113" name="Group 27"/>
            <p:cNvGrpSpPr>
              <a:grpSpLocks/>
            </p:cNvGrpSpPr>
            <p:nvPr/>
          </p:nvGrpSpPr>
          <p:grpSpPr bwMode="auto">
            <a:xfrm>
              <a:off x="3276" y="2662"/>
              <a:ext cx="900" cy="890"/>
              <a:chOff x="3852" y="706"/>
              <a:chExt cx="838" cy="890"/>
            </a:xfrm>
          </p:grpSpPr>
          <p:sp>
            <p:nvSpPr>
              <p:cNvPr id="4118" name="Oval 28"/>
              <p:cNvSpPr>
                <a:spLocks noChangeArrowheads="1"/>
              </p:cNvSpPr>
              <p:nvPr/>
            </p:nvSpPr>
            <p:spPr bwMode="auto">
              <a:xfrm rot="5400000">
                <a:off x="4042" y="948"/>
                <a:ext cx="480" cy="432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9" name="Freeform 29"/>
              <p:cNvSpPr>
                <a:spLocks/>
              </p:cNvSpPr>
              <p:nvPr/>
            </p:nvSpPr>
            <p:spPr bwMode="auto">
              <a:xfrm rot="5400000">
                <a:off x="4269" y="1176"/>
                <a:ext cx="241" cy="212"/>
              </a:xfrm>
              <a:custGeom>
                <a:avLst/>
                <a:gdLst>
                  <a:gd name="T0" fmla="*/ 20 w 241"/>
                  <a:gd name="T1" fmla="*/ 0 h 212"/>
                  <a:gd name="T2" fmla="*/ 3 w 241"/>
                  <a:gd name="T3" fmla="*/ 70 h 212"/>
                  <a:gd name="T4" fmla="*/ 37 w 241"/>
                  <a:gd name="T5" fmla="*/ 147 h 212"/>
                  <a:gd name="T6" fmla="*/ 106 w 241"/>
                  <a:gd name="T7" fmla="*/ 197 h 212"/>
                  <a:gd name="T8" fmla="*/ 176 w 241"/>
                  <a:gd name="T9" fmla="*/ 212 h 212"/>
                  <a:gd name="T10" fmla="*/ 241 w 241"/>
                  <a:gd name="T11" fmla="*/ 200 h 2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1"/>
                  <a:gd name="T19" fmla="*/ 0 h 212"/>
                  <a:gd name="T20" fmla="*/ 241 w 241"/>
                  <a:gd name="T21" fmla="*/ 212 h 2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1" h="212">
                    <a:moveTo>
                      <a:pt x="20" y="0"/>
                    </a:moveTo>
                    <a:cubicBezTo>
                      <a:pt x="17" y="12"/>
                      <a:pt x="0" y="46"/>
                      <a:pt x="3" y="70"/>
                    </a:cubicBezTo>
                    <a:cubicBezTo>
                      <a:pt x="6" y="94"/>
                      <a:pt x="20" y="126"/>
                      <a:pt x="37" y="147"/>
                    </a:cubicBezTo>
                    <a:cubicBezTo>
                      <a:pt x="54" y="168"/>
                      <a:pt x="83" y="186"/>
                      <a:pt x="106" y="197"/>
                    </a:cubicBezTo>
                    <a:cubicBezTo>
                      <a:pt x="129" y="208"/>
                      <a:pt x="154" y="212"/>
                      <a:pt x="176" y="212"/>
                    </a:cubicBezTo>
                    <a:cubicBezTo>
                      <a:pt x="198" y="212"/>
                      <a:pt x="228" y="202"/>
                      <a:pt x="241" y="20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0" name="Line 30"/>
              <p:cNvSpPr>
                <a:spLocks noChangeShapeType="1"/>
              </p:cNvSpPr>
              <p:nvPr/>
            </p:nvSpPr>
            <p:spPr bwMode="auto">
              <a:xfrm rot="5400000" flipV="1">
                <a:off x="4389" y="1295"/>
                <a:ext cx="314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Freeform 31"/>
              <p:cNvSpPr>
                <a:spLocks/>
              </p:cNvSpPr>
              <p:nvPr/>
            </p:nvSpPr>
            <p:spPr bwMode="auto">
              <a:xfrm rot="5400000">
                <a:off x="4127" y="980"/>
                <a:ext cx="306" cy="336"/>
              </a:xfrm>
              <a:custGeom>
                <a:avLst/>
                <a:gdLst>
                  <a:gd name="T0" fmla="*/ 13 w 306"/>
                  <a:gd name="T1" fmla="*/ 0 h 336"/>
                  <a:gd name="T2" fmla="*/ 1 w 306"/>
                  <a:gd name="T3" fmla="*/ 68 h 336"/>
                  <a:gd name="T4" fmla="*/ 20 w 306"/>
                  <a:gd name="T5" fmla="*/ 161 h 336"/>
                  <a:gd name="T6" fmla="*/ 61 w 306"/>
                  <a:gd name="T7" fmla="*/ 233 h 336"/>
                  <a:gd name="T8" fmla="*/ 104 w 306"/>
                  <a:gd name="T9" fmla="*/ 274 h 336"/>
                  <a:gd name="T10" fmla="*/ 159 w 306"/>
                  <a:gd name="T11" fmla="*/ 303 h 336"/>
                  <a:gd name="T12" fmla="*/ 227 w 306"/>
                  <a:gd name="T13" fmla="*/ 327 h 336"/>
                  <a:gd name="T14" fmla="*/ 306 w 306"/>
                  <a:gd name="T15" fmla="*/ 336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6"/>
                  <a:gd name="T25" fmla="*/ 0 h 336"/>
                  <a:gd name="T26" fmla="*/ 306 w 306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6" h="336">
                    <a:moveTo>
                      <a:pt x="13" y="0"/>
                    </a:moveTo>
                    <a:cubicBezTo>
                      <a:pt x="11" y="11"/>
                      <a:pt x="0" y="41"/>
                      <a:pt x="1" y="68"/>
                    </a:cubicBezTo>
                    <a:cubicBezTo>
                      <a:pt x="2" y="95"/>
                      <a:pt x="10" y="134"/>
                      <a:pt x="20" y="161"/>
                    </a:cubicBezTo>
                    <a:cubicBezTo>
                      <a:pt x="30" y="188"/>
                      <a:pt x="47" y="214"/>
                      <a:pt x="61" y="233"/>
                    </a:cubicBezTo>
                    <a:cubicBezTo>
                      <a:pt x="75" y="252"/>
                      <a:pt x="88" y="262"/>
                      <a:pt x="104" y="274"/>
                    </a:cubicBezTo>
                    <a:cubicBezTo>
                      <a:pt x="120" y="286"/>
                      <a:pt x="139" y="294"/>
                      <a:pt x="159" y="303"/>
                    </a:cubicBezTo>
                    <a:cubicBezTo>
                      <a:pt x="179" y="312"/>
                      <a:pt x="203" y="322"/>
                      <a:pt x="227" y="327"/>
                    </a:cubicBezTo>
                    <a:cubicBezTo>
                      <a:pt x="251" y="332"/>
                      <a:pt x="290" y="334"/>
                      <a:pt x="306" y="336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2" name="Line 32"/>
              <p:cNvSpPr>
                <a:spLocks noChangeShapeType="1"/>
              </p:cNvSpPr>
              <p:nvPr/>
            </p:nvSpPr>
            <p:spPr bwMode="auto">
              <a:xfrm rot="5400000" flipH="1">
                <a:off x="3863" y="695"/>
                <a:ext cx="266" cy="2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Freeform 33"/>
              <p:cNvSpPr>
                <a:spLocks/>
              </p:cNvSpPr>
              <p:nvPr/>
            </p:nvSpPr>
            <p:spPr bwMode="auto">
              <a:xfrm rot="5400000">
                <a:off x="4312" y="1179"/>
                <a:ext cx="53" cy="57"/>
              </a:xfrm>
              <a:custGeom>
                <a:avLst/>
                <a:gdLst>
                  <a:gd name="T0" fmla="*/ 0 w 53"/>
                  <a:gd name="T1" fmla="*/ 0 h 57"/>
                  <a:gd name="T2" fmla="*/ 53 w 53"/>
                  <a:gd name="T3" fmla="*/ 57 h 57"/>
                  <a:gd name="T4" fmla="*/ 0 60000 65536"/>
                  <a:gd name="T5" fmla="*/ 0 60000 65536"/>
                  <a:gd name="T6" fmla="*/ 0 w 53"/>
                  <a:gd name="T7" fmla="*/ 0 h 57"/>
                  <a:gd name="T8" fmla="*/ 53 w 53"/>
                  <a:gd name="T9" fmla="*/ 57 h 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" h="57">
                    <a:moveTo>
                      <a:pt x="0" y="0"/>
                    </a:moveTo>
                    <a:lnTo>
                      <a:pt x="53" y="57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24" name="Freeform 34"/>
              <p:cNvSpPr>
                <a:spLocks/>
              </p:cNvSpPr>
              <p:nvPr/>
            </p:nvSpPr>
            <p:spPr bwMode="auto">
              <a:xfrm rot="5400000">
                <a:off x="4155" y="1062"/>
                <a:ext cx="63" cy="55"/>
              </a:xfrm>
              <a:custGeom>
                <a:avLst/>
                <a:gdLst>
                  <a:gd name="T0" fmla="*/ 0 w 63"/>
                  <a:gd name="T1" fmla="*/ 0 h 55"/>
                  <a:gd name="T2" fmla="*/ 63 w 63"/>
                  <a:gd name="T3" fmla="*/ 55 h 55"/>
                  <a:gd name="T4" fmla="*/ 0 60000 65536"/>
                  <a:gd name="T5" fmla="*/ 0 60000 65536"/>
                  <a:gd name="T6" fmla="*/ 0 w 63"/>
                  <a:gd name="T7" fmla="*/ 0 h 55"/>
                  <a:gd name="T8" fmla="*/ 63 w 63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" h="55">
                    <a:moveTo>
                      <a:pt x="0" y="0"/>
                    </a:moveTo>
                    <a:lnTo>
                      <a:pt x="63" y="55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14" name="Line 35"/>
            <p:cNvSpPr>
              <a:spLocks noChangeShapeType="1"/>
            </p:cNvSpPr>
            <p:nvPr/>
          </p:nvSpPr>
          <p:spPr bwMode="auto">
            <a:xfrm flipV="1">
              <a:off x="3744" y="2352"/>
              <a:ext cx="0" cy="52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Line 36"/>
            <p:cNvSpPr>
              <a:spLocks noChangeShapeType="1"/>
            </p:cNvSpPr>
            <p:nvPr/>
          </p:nvSpPr>
          <p:spPr bwMode="auto">
            <a:xfrm>
              <a:off x="3744" y="3360"/>
              <a:ext cx="0" cy="38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Freeform 37"/>
            <p:cNvSpPr>
              <a:spLocks/>
            </p:cNvSpPr>
            <p:nvPr/>
          </p:nvSpPr>
          <p:spPr bwMode="auto">
            <a:xfrm>
              <a:off x="3742" y="2705"/>
              <a:ext cx="383" cy="727"/>
            </a:xfrm>
            <a:custGeom>
              <a:avLst/>
              <a:gdLst>
                <a:gd name="T0" fmla="*/ 0 w 383"/>
                <a:gd name="T1" fmla="*/ 0 h 727"/>
                <a:gd name="T2" fmla="*/ 189 w 383"/>
                <a:gd name="T3" fmla="*/ 48 h 727"/>
                <a:gd name="T4" fmla="*/ 352 w 383"/>
                <a:gd name="T5" fmla="*/ 269 h 727"/>
                <a:gd name="T6" fmla="*/ 376 w 383"/>
                <a:gd name="T7" fmla="*/ 528 h 727"/>
                <a:gd name="T8" fmla="*/ 319 w 383"/>
                <a:gd name="T9" fmla="*/ 727 h 7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727"/>
                <a:gd name="T17" fmla="*/ 383 w 383"/>
                <a:gd name="T18" fmla="*/ 727 h 7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727">
                  <a:moveTo>
                    <a:pt x="0" y="0"/>
                  </a:moveTo>
                  <a:cubicBezTo>
                    <a:pt x="31" y="8"/>
                    <a:pt x="130" y="3"/>
                    <a:pt x="189" y="48"/>
                  </a:cubicBezTo>
                  <a:cubicBezTo>
                    <a:pt x="248" y="93"/>
                    <a:pt x="321" y="189"/>
                    <a:pt x="352" y="269"/>
                  </a:cubicBezTo>
                  <a:cubicBezTo>
                    <a:pt x="383" y="349"/>
                    <a:pt x="381" y="452"/>
                    <a:pt x="376" y="528"/>
                  </a:cubicBezTo>
                  <a:cubicBezTo>
                    <a:pt x="371" y="604"/>
                    <a:pt x="331" y="686"/>
                    <a:pt x="319" y="727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7" name="Text Box 38"/>
            <p:cNvSpPr txBox="1">
              <a:spLocks noChangeArrowheads="1"/>
            </p:cNvSpPr>
            <p:nvPr/>
          </p:nvSpPr>
          <p:spPr bwMode="auto">
            <a:xfrm>
              <a:off x="3530" y="2160"/>
              <a:ext cx="21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4101" name="Object 39"/>
            <p:cNvGraphicFramePr>
              <a:graphicFrameLocks noChangeAspect="1"/>
            </p:cNvGraphicFramePr>
            <p:nvPr/>
          </p:nvGraphicFramePr>
          <p:xfrm>
            <a:off x="4170" y="3453"/>
            <a:ext cx="14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6127" imgH="390594" progId="Equation.3">
                    <p:embed/>
                  </p:oleObj>
                </mc:Choice>
                <mc:Fallback>
                  <p:oleObj name="Equation" r:id="rId14" imgW="276127" imgH="390594" progId="Equation.3">
                    <p:embed/>
                    <p:pic>
                      <p:nvPicPr>
                        <p:cNvPr id="410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0" y="3453"/>
                          <a:ext cx="14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40"/>
            <p:cNvGraphicFramePr>
              <a:graphicFrameLocks noChangeAspect="1"/>
            </p:cNvGraphicFramePr>
            <p:nvPr/>
          </p:nvGraphicFramePr>
          <p:xfrm>
            <a:off x="3018" y="2493"/>
            <a:ext cx="21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71501" imgH="438102" progId="Equation.3">
                    <p:embed/>
                  </p:oleObj>
                </mc:Choice>
                <mc:Fallback>
                  <p:oleObj name="Equation" r:id="rId16" imgW="371501" imgH="438102" progId="Equation.3">
                    <p:embed/>
                    <p:pic>
                      <p:nvPicPr>
                        <p:cNvPr id="410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2493"/>
                          <a:ext cx="21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41"/>
            <p:cNvGraphicFramePr>
              <a:graphicFrameLocks noChangeAspect="1"/>
            </p:cNvGraphicFramePr>
            <p:nvPr/>
          </p:nvGraphicFramePr>
          <p:xfrm>
            <a:off x="4084" y="2784"/>
            <a:ext cx="4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42938" imgH="390594" progId="Equation.3">
                    <p:embed/>
                  </p:oleObj>
                </mc:Choice>
                <mc:Fallback>
                  <p:oleObj name="Equation" r:id="rId18" imgW="942938" imgH="390594" progId="Equation.3">
                    <p:embed/>
                    <p:pic>
                      <p:nvPicPr>
                        <p:cNvPr id="410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" y="2784"/>
                          <a:ext cx="4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42"/>
            <p:cNvGraphicFramePr>
              <a:graphicFrameLocks noChangeAspect="1"/>
            </p:cNvGraphicFramePr>
            <p:nvPr/>
          </p:nvGraphicFramePr>
          <p:xfrm>
            <a:off x="4367" y="3312"/>
            <a:ext cx="732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14439" imgH="857309" progId="Equation.3">
                    <p:embed/>
                  </p:oleObj>
                </mc:Choice>
                <mc:Fallback>
                  <p:oleObj name="Equation" r:id="rId20" imgW="1314439" imgH="857309" progId="Equation.3">
                    <p:embed/>
                    <p:pic>
                      <p:nvPicPr>
                        <p:cNvPr id="410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7" y="3312"/>
                          <a:ext cx="732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87" name="Object 43"/>
          <p:cNvGraphicFramePr>
            <a:graphicFrameLocks noChangeAspect="1"/>
          </p:cNvGraphicFramePr>
          <p:nvPr/>
        </p:nvGraphicFramePr>
        <p:xfrm>
          <a:off x="6553200" y="3048000"/>
          <a:ext cx="22002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2" imgW="1417320" imgH="2057400" progId="Word.Document.8">
                  <p:embed/>
                </p:oleObj>
              </mc:Choice>
              <mc:Fallback>
                <p:oleObj name="文档" r:id="rId22" imgW="1417320" imgH="2057400" progId="Word.Document.8">
                  <p:embed/>
                  <p:pic>
                    <p:nvPicPr>
                      <p:cNvPr id="618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048000"/>
                        <a:ext cx="22002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6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38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837334"/>
                <a:ext cx="8534400" cy="1128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从经典的角度看，做圆周运动的电子的轨道磁矩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与轨道角动量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间的关系为</a:t>
                </a:r>
              </a:p>
            </p:txBody>
          </p:sp>
        </mc:Choice>
        <mc:Fallback xmlns="">
          <p:sp>
            <p:nvSpPr>
              <p:cNvPr id="513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837334"/>
                <a:ext cx="8534400" cy="1128194"/>
              </a:xfrm>
              <a:prstGeom prst="rect">
                <a:avLst/>
              </a:prstGeom>
              <a:blipFill rotWithShape="0">
                <a:blip r:embed="rId3"/>
                <a:stretch>
                  <a:fillRect l="-1429" t="-5946" r="-1286" b="-102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23850" y="155575"/>
            <a:ext cx="7524750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二、电子的磁矩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304800" y="5908497"/>
                <a:ext cx="6172200" cy="720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zh-CN" altLang="en-US" sz="2800" b="1">
                    <a:solidFill>
                      <a:srgbClr val="C00000"/>
                    </a:solidFill>
                  </a:rPr>
                  <a:t> 称为玻尔磁子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908497"/>
                <a:ext cx="6172200" cy="720903"/>
              </a:xfrm>
              <a:prstGeom prst="rect">
                <a:avLst/>
              </a:prstGeom>
              <a:blipFill rotWithShape="0">
                <a:blip r:embed="rId4"/>
                <a:stretch>
                  <a:fillRect l="-1974" b="-50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38200" y="2018434"/>
          <a:ext cx="7620000" cy="800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48040" imgH="393480" progId="Equation.DSMT4">
                  <p:embed/>
                </p:oleObj>
              </mc:Choice>
              <mc:Fallback>
                <p:oleObj name="Equation" r:id="rId5" imgW="3848040" imgH="39348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18434"/>
                        <a:ext cx="7620000" cy="800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30028" y="4115002"/>
                <a:ext cx="853440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量子力学中也确实满足这个关系，只不过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028" y="4115002"/>
                <a:ext cx="8534400" cy="609398"/>
              </a:xfrm>
              <a:prstGeom prst="rect">
                <a:avLst/>
              </a:prstGeom>
              <a:blipFill rotWithShape="0">
                <a:blip r:embed="rId7"/>
                <a:stretch>
                  <a:fillRect l="-1429" t="-7000" b="-17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170113" y="4760913"/>
          <a:ext cx="49466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34880" imgH="393480" progId="Equation.DSMT4">
                  <p:embed/>
                </p:oleObj>
              </mc:Choice>
              <mc:Fallback>
                <p:oleObj name="Equation" r:id="rId8" imgW="2234880" imgH="393480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760913"/>
                        <a:ext cx="494665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04800" y="2943636"/>
            <a:ext cx="4875212" cy="954088"/>
            <a:chOff x="304800" y="2943636"/>
            <a:chExt cx="4875212" cy="954088"/>
          </a:xfrm>
        </p:grpSpPr>
        <p:graphicFrame>
          <p:nvGraphicFramePr>
            <p:cNvPr id="30" name="Object 7"/>
            <p:cNvGraphicFramePr>
              <a:graphicFrameLocks noChangeAspect="1"/>
            </p:cNvGraphicFramePr>
            <p:nvPr/>
          </p:nvGraphicFramePr>
          <p:xfrm>
            <a:off x="3352800" y="2943636"/>
            <a:ext cx="1827212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5480" imgH="393480" progId="Equation.DSMT4">
                    <p:embed/>
                  </p:oleObj>
                </mc:Choice>
                <mc:Fallback>
                  <p:oleObj name="Equation" r:id="rId10" imgW="825480" imgH="393480" progId="Equation.DSMT4">
                    <p:embed/>
                    <p:pic>
                      <p:nvPicPr>
                        <p:cNvPr id="3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800" y="2943636"/>
                          <a:ext cx="1827212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304800" y="3124200"/>
              <a:ext cx="1219200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即</a:t>
              </a:r>
            </a:p>
          </p:txBody>
        </p:sp>
      </p:grpSp>
      <p:graphicFrame>
        <p:nvGraphicFramePr>
          <p:cNvPr id="32" name="Object 20"/>
          <p:cNvGraphicFramePr>
            <a:graphicFrameLocks noChangeAspect="1"/>
          </p:cNvGraphicFramePr>
          <p:nvPr/>
        </p:nvGraphicFramePr>
        <p:xfrm>
          <a:off x="6629400" y="5943600"/>
          <a:ext cx="21034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5160" imgH="228600" progId="Equation.DSMT4">
                  <p:embed/>
                </p:oleObj>
              </mc:Choice>
              <mc:Fallback>
                <p:oleObj name="Equation" r:id="rId12" imgW="965160" imgH="228600" progId="Equation.DSMT4">
                  <p:embed/>
                  <p:pic>
                    <p:nvPicPr>
                      <p:cNvPr id="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21034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60361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8197" grpId="0" autoUpdateAnimBg="0"/>
      <p:bldP spid="21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7315200" y="2057400"/>
          <a:ext cx="134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3896" imgH="857309" progId="Equation.3">
                  <p:embed/>
                </p:oleObj>
              </mc:Choice>
              <mc:Fallback>
                <p:oleObj name="Equation" r:id="rId2" imgW="1323896" imgH="857309" progId="Equation.3">
                  <p:embed/>
                  <p:pic>
                    <p:nvPicPr>
                      <p:cNvPr id="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057400"/>
                        <a:ext cx="1346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1563065" y="2932112"/>
          <a:ext cx="60436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240" imgH="393480" progId="Equation.DSMT4">
                  <p:embed/>
                </p:oleObj>
              </mc:Choice>
              <mc:Fallback>
                <p:oleObj name="Equation" r:id="rId4" imgW="2730240" imgH="393480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065" y="2932112"/>
                        <a:ext cx="6043612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76200" y="2209800"/>
                <a:ext cx="716280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自旋在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方向的投影只能取两个值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,</a:t>
                </a:r>
                <a:endPara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2209800"/>
                <a:ext cx="7162800" cy="609398"/>
              </a:xfrm>
              <a:prstGeom prst="rect">
                <a:avLst/>
              </a:prstGeom>
              <a:blipFill rotWithShape="0">
                <a:blip r:embed="rId7"/>
                <a:stretch>
                  <a:fillRect l="-1787" t="-8081" b="-202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838200" y="4648200"/>
            <a:ext cx="7606677" cy="2057400"/>
            <a:chOff x="851523" y="3657600"/>
            <a:chExt cx="7606677" cy="2057400"/>
          </a:xfrm>
        </p:grpSpPr>
        <p:graphicFrame>
          <p:nvGraphicFramePr>
            <p:cNvPr id="5127" name="Object 20"/>
            <p:cNvGraphicFramePr>
              <a:graphicFrameLocks noChangeAspect="1"/>
            </p:cNvGraphicFramePr>
            <p:nvPr/>
          </p:nvGraphicFramePr>
          <p:xfrm>
            <a:off x="6679793" y="4837113"/>
            <a:ext cx="1223818" cy="796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23896" imgH="857309" progId="Equation.3">
                    <p:embed/>
                  </p:oleObj>
                </mc:Choice>
                <mc:Fallback>
                  <p:oleObj name="Equation" r:id="rId2" imgW="1323896" imgH="857309" progId="Equation.3">
                    <p:embed/>
                    <p:pic>
                      <p:nvPicPr>
                        <p:cNvPr id="512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9793" y="4837113"/>
                          <a:ext cx="1223818" cy="796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887006" y="4760913"/>
            <a:ext cx="1601787" cy="95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23600" imgH="393480" progId="Equation.DSMT4">
                    <p:embed/>
                  </p:oleObj>
                </mc:Choice>
                <mc:Fallback>
                  <p:oleObj name="Equation" r:id="rId8" imgW="723600" imgH="393480" progId="Equation.DSMT4">
                    <p:embed/>
                    <p:pic>
                      <p:nvPicPr>
                        <p:cNvPr id="2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006" y="4760913"/>
                          <a:ext cx="1601787" cy="954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851523" y="3657600"/>
            <a:ext cx="1827212" cy="954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5480" imgH="393480" progId="Equation.DSMT4">
                    <p:embed/>
                  </p:oleObj>
                </mc:Choice>
                <mc:Fallback>
                  <p:oleObj name="Equation" r:id="rId10" imgW="825480" imgH="393480" progId="Equation.DSMT4">
                    <p:embed/>
                    <p:pic>
                      <p:nvPicPr>
                        <p:cNvPr id="1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523" y="3657600"/>
                          <a:ext cx="1827212" cy="954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3738155" y="3846381"/>
            <a:ext cx="1798638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520" imgH="228600" progId="Equation.DSMT4">
                    <p:embed/>
                  </p:oleObj>
                </mc:Choice>
                <mc:Fallback>
                  <p:oleObj name="Equation" r:id="rId12" imgW="812520" imgH="228600" progId="Equation.DSMT4">
                    <p:embed/>
                    <p:pic>
                      <p:nvPicPr>
                        <p:cNvPr id="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155" y="3846381"/>
                          <a:ext cx="1798638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"/>
            <p:cNvGraphicFramePr>
              <a:graphicFrameLocks noChangeAspect="1"/>
            </p:cNvGraphicFramePr>
            <p:nvPr/>
          </p:nvGraphicFramePr>
          <p:xfrm>
            <a:off x="3673068" y="4989513"/>
            <a:ext cx="1939925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76240" imgH="228600" progId="Equation.DSMT4">
                    <p:embed/>
                  </p:oleObj>
                </mc:Choice>
                <mc:Fallback>
                  <p:oleObj name="Equation" r:id="rId14" imgW="876240" imgH="228600" progId="Equation.DSMT4">
                    <p:embed/>
                    <p:pic>
                      <p:nvPicPr>
                        <p:cNvPr id="2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068" y="4989513"/>
                          <a:ext cx="1939925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6603593" y="3884526"/>
            <a:ext cx="1854607" cy="500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50680" imgH="228600" progId="Equation.DSMT4">
                    <p:embed/>
                  </p:oleObj>
                </mc:Choice>
                <mc:Fallback>
                  <p:oleObj name="Equation" r:id="rId16" imgW="850680" imgH="228600" progId="Equation.DSMT4">
                    <p:embed/>
                    <p:pic>
                      <p:nvPicPr>
                        <p:cNvPr id="2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3593" y="3884526"/>
                          <a:ext cx="1854607" cy="500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76200" y="152400"/>
                <a:ext cx="8996685" cy="1192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自旋无经典对应，量子力学给出，电子的自旋磁矩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和自旋角动量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间的关系为</a:t>
                </a:r>
              </a:p>
            </p:txBody>
          </p:sp>
        </mc:Choice>
        <mc:Fallback xmlns="">
          <p:sp>
            <p:nvSpPr>
              <p:cNvPr id="2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152400"/>
                <a:ext cx="8996685" cy="1192571"/>
              </a:xfrm>
              <a:prstGeom prst="rect">
                <a:avLst/>
              </a:prstGeom>
              <a:blipFill rotWithShape="0">
                <a:blip r:embed="rId19"/>
                <a:stretch>
                  <a:fillRect l="-1424" t="-3571" r="-949" b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4038600" y="1179513"/>
          <a:ext cx="1601787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393480" progId="Equation.DSMT4">
                  <p:embed/>
                </p:oleObj>
              </mc:Choice>
              <mc:Fallback>
                <p:oleObj name="Equation" r:id="rId8" imgW="723600" imgH="393480" progId="Equation.DSMT4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179513"/>
                        <a:ext cx="1601787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52400" y="4115002"/>
            <a:ext cx="19050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对比：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标注 4"/>
              <p:cNvSpPr/>
              <p:nvPr/>
            </p:nvSpPr>
            <p:spPr>
              <a:xfrm>
                <a:off x="4876800" y="4460359"/>
                <a:ext cx="1240938" cy="340241"/>
              </a:xfrm>
              <a:prstGeom prst="wedgeRectCallout">
                <a:avLst>
                  <a:gd name="adj1" fmla="val -67172"/>
                  <a:gd name="adj2" fmla="val 1277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矩形标注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60359"/>
                <a:ext cx="1240938" cy="340241"/>
              </a:xfrm>
              <a:prstGeom prst="wedgeRectCallout">
                <a:avLst>
                  <a:gd name="adj1" fmla="val -67172"/>
                  <a:gd name="adj2" fmla="val 127790"/>
                </a:avLst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标注 30"/>
              <p:cNvSpPr/>
              <p:nvPr/>
            </p:nvSpPr>
            <p:spPr>
              <a:xfrm>
                <a:off x="4876800" y="5603359"/>
                <a:ext cx="1240938" cy="340241"/>
              </a:xfrm>
              <a:prstGeom prst="wedgeRectCallout">
                <a:avLst>
                  <a:gd name="adj1" fmla="val -53750"/>
                  <a:gd name="adj2" fmla="val 997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标注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603359"/>
                <a:ext cx="1240938" cy="340241"/>
              </a:xfrm>
              <a:prstGeom prst="wedgeRectCallout">
                <a:avLst>
                  <a:gd name="adj1" fmla="val -53750"/>
                  <a:gd name="adj2" fmla="val 99709"/>
                </a:avLst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34469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30" grpId="0"/>
      <p:bldP spid="5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438400" y="2133600"/>
          <a:ext cx="17319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28600" progId="Equation.DSMT4">
                  <p:embed/>
                </p:oleObj>
              </mc:Choice>
              <mc:Fallback>
                <p:oleObj name="Equation" r:id="rId2" imgW="761760" imgH="228600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17319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6875" y="457200"/>
            <a:ext cx="6308725" cy="1517650"/>
            <a:chOff x="192" y="2255"/>
            <a:chExt cx="3974" cy="956"/>
          </a:xfrm>
        </p:grpSpPr>
        <p:graphicFrame>
          <p:nvGraphicFramePr>
            <p:cNvPr id="6147" name="Object 12"/>
            <p:cNvGraphicFramePr>
              <a:graphicFrameLocks noChangeAspect="1"/>
            </p:cNvGraphicFramePr>
            <p:nvPr/>
          </p:nvGraphicFramePr>
          <p:xfrm>
            <a:off x="1450" y="2770"/>
            <a:ext cx="271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30320" imgH="253800" progId="Equation.DSMT4">
                    <p:embed/>
                  </p:oleObj>
                </mc:Choice>
                <mc:Fallback>
                  <p:oleObj name="Equation" r:id="rId4" imgW="1930320" imgH="253800" progId="Equation.DSMT4">
                    <p:embed/>
                    <p:pic>
                      <p:nvPicPr>
                        <p:cNvPr id="61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770"/>
                          <a:ext cx="271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Text Box 13"/>
            <p:cNvSpPr txBox="1">
              <a:spLocks noChangeArrowheads="1"/>
            </p:cNvSpPr>
            <p:nvPr/>
          </p:nvSpPr>
          <p:spPr bwMode="auto">
            <a:xfrm>
              <a:off x="192" y="2255"/>
              <a:ext cx="397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设磁场沿 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方向，自旋在磁场中能量</a:t>
              </a:r>
            </a:p>
          </p:txBody>
        </p:sp>
      </p:grp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381000" y="2998315"/>
            <a:ext cx="83820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电子自旋与磁场反向时能量较低：</a:t>
            </a: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在这里自旋向上的能级较高，自旋向下的能级较低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320675" y="4419600"/>
            <a:ext cx="8594725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</a:rPr>
              <a:t>思考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：如果磁场沿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方向，自旋磁矩的能量为多少？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2819400" y="5083754"/>
                <a:ext cx="3505200" cy="56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仍为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!</a:t>
                </a:r>
                <a:endPara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5083754"/>
                <a:ext cx="3505200" cy="566309"/>
              </a:xfrm>
              <a:prstGeom prst="rect">
                <a:avLst/>
              </a:prstGeom>
              <a:blipFill rotWithShape="0">
                <a:blip r:embed="rId7"/>
                <a:stretch>
                  <a:fillRect t="-12903" b="-236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7"/>
              <p:cNvSpPr txBox="1">
                <a:spLocks noChangeArrowheads="1"/>
              </p:cNvSpPr>
              <p:nvPr/>
            </p:nvSpPr>
            <p:spPr bwMode="auto">
              <a:xfrm>
                <a:off x="1371600" y="5715000"/>
                <a:ext cx="7270493" cy="566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自旋在任意方向上的投影大小都为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±ℏ/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715000"/>
                <a:ext cx="7270493" cy="566309"/>
              </a:xfrm>
              <a:prstGeom prst="rect">
                <a:avLst/>
              </a:prstGeom>
              <a:blipFill rotWithShape="0">
                <a:blip r:embed="rId8"/>
                <a:stretch>
                  <a:fillRect l="-1676" t="-14130" b="-20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14461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8" grpId="0" autoUpdateAnimBg="0"/>
      <p:bldP spid="1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130175"/>
            <a:ext cx="4643438" cy="631825"/>
            <a:chOff x="194" y="103"/>
            <a:chExt cx="2925" cy="398"/>
          </a:xfrm>
        </p:grpSpPr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94" y="103"/>
              <a:ext cx="27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三、电子的总的角动量</a:t>
              </a:r>
              <a:endParaRPr kumimoji="1" lang="zh-CN" altLang="en-US" sz="3200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2" name="Object 7"/>
            <p:cNvGraphicFramePr>
              <a:graphicFrameLocks noChangeAspect="1"/>
            </p:cNvGraphicFramePr>
            <p:nvPr/>
          </p:nvGraphicFramePr>
          <p:xfrm>
            <a:off x="2842" y="134"/>
            <a:ext cx="27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3470" imgH="180855" progId="Equation.3">
                    <p:embed/>
                  </p:oleObj>
                </mc:Choice>
                <mc:Fallback>
                  <p:oleObj name="Equation" r:id="rId2" imgW="133470" imgH="180855" progId="Equation.3">
                    <p:embed/>
                    <p:pic>
                      <p:nvPicPr>
                        <p:cNvPr id="1229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" y="134"/>
                          <a:ext cx="27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" y="990600"/>
            <a:ext cx="7010400" cy="1268411"/>
            <a:chOff x="528" y="451"/>
            <a:chExt cx="4416" cy="799"/>
          </a:xfrm>
        </p:grpSpPr>
        <p:sp>
          <p:nvSpPr>
            <p:cNvPr id="12300" name="Text Box 9"/>
            <p:cNvSpPr txBox="1">
              <a:spLocks noChangeArrowheads="1"/>
            </p:cNvSpPr>
            <p:nvPr/>
          </p:nvSpPr>
          <p:spPr bwMode="auto">
            <a:xfrm>
              <a:off x="528" y="451"/>
              <a:ext cx="44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轨道角动量加上自旋角动量为总角动量</a:t>
              </a:r>
            </a:p>
          </p:txBody>
        </p:sp>
        <p:graphicFrame>
          <p:nvGraphicFramePr>
            <p:cNvPr id="12291" name="Object 10"/>
            <p:cNvGraphicFramePr>
              <a:graphicFrameLocks noChangeAspect="1"/>
            </p:cNvGraphicFramePr>
            <p:nvPr/>
          </p:nvGraphicFramePr>
          <p:xfrm>
            <a:off x="2556" y="883"/>
            <a:ext cx="14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28715" imgH="180855" progId="Equation.3">
                    <p:embed/>
                  </p:oleObj>
                </mc:Choice>
                <mc:Fallback>
                  <p:oleObj name="Equation" r:id="rId4" imgW="628715" imgH="180855" progId="Equation.3">
                    <p:embed/>
                    <p:pic>
                      <p:nvPicPr>
                        <p:cNvPr id="1229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883"/>
                          <a:ext cx="142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" name="Object 13"/>
          <p:cNvGraphicFramePr>
            <a:graphicFrameLocks noChangeAspect="1"/>
          </p:cNvGraphicFramePr>
          <p:nvPr/>
        </p:nvGraphicFramePr>
        <p:xfrm>
          <a:off x="3124200" y="3159205"/>
          <a:ext cx="26781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4842" imgH="238081" progId="Equation.3">
                  <p:embed/>
                </p:oleObj>
              </mc:Choice>
              <mc:Fallback>
                <p:oleObj name="Equation" r:id="rId6" imgW="904842" imgH="238081" progId="Equation.3">
                  <p:embed/>
                  <p:pic>
                    <p:nvPicPr>
                      <p:cNvPr id="410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59205"/>
                        <a:ext cx="267811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457200" y="3279855"/>
            <a:ext cx="234872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总角动量大小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99596" y="2397205"/>
            <a:ext cx="559640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量子力学给出：</a:t>
            </a:r>
            <a:r>
              <a:rPr kumimoji="1" lang="en-US" altLang="zh-CN" sz="2800" b="1" i="1">
                <a:solidFill>
                  <a:schemeClr val="accent2"/>
                </a:solidFill>
                <a:latin typeface="宋体" panose="02010600030101010101" pitchFamily="2" charset="-122"/>
              </a:rPr>
              <a:t>J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也是量子化的。</a:t>
            </a:r>
            <a:endParaRPr kumimoji="1"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457200" y="4149805"/>
            <a:ext cx="670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总角动量量子数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j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的取值取决于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2514600" y="4825425"/>
                <a:ext cx="42672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3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sz="3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f>
                            <m:fPr>
                              <m:type m:val="lin"/>
                              <m:ctrlP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32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32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825425"/>
                <a:ext cx="4267200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5"/>
              <p:cNvSpPr txBox="1">
                <a:spLocks noChangeArrowheads="1"/>
              </p:cNvSpPr>
              <p:nvPr/>
            </p:nvSpPr>
            <p:spPr bwMode="auto">
              <a:xfrm>
                <a:off x="436604" y="5562600"/>
                <a:ext cx="8707396" cy="1214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例如 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=1 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时，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=1/2 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或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3/2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，</a:t>
                </a:r>
                <a:endPara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     相应总角动量大小分别为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</m:e>
                        </m:rad>
                      </m:num>
                      <m:den>
                        <m:r>
                          <a:rPr kumimoji="1"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kumimoji="1" lang="en-US" altLang="zh-CN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604" y="5562600"/>
                <a:ext cx="8707396" cy="1214179"/>
              </a:xfrm>
              <a:prstGeom prst="rect">
                <a:avLst/>
              </a:prstGeom>
              <a:blipFill rotWithShape="0">
                <a:blip r:embed="rId10"/>
                <a:stretch>
                  <a:fillRect l="-1471" t="-7035" b="-30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58145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2" grpId="0"/>
      <p:bldP spid="45" grpId="0"/>
      <p:bldP spid="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358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1.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费米子和玻色子</a:t>
            </a:r>
            <a:endParaRPr kumimoji="1" lang="zh-CN" altLang="en-US" sz="20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3038475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费米子满足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泡利不相容原理</a:t>
            </a:r>
            <a:endParaRPr kumimoji="1" lang="zh-CN" altLang="en-US" sz="2000" b="1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" y="1676400"/>
            <a:ext cx="8229600" cy="579438"/>
            <a:chOff x="288" y="1008"/>
            <a:chExt cx="5184" cy="365"/>
          </a:xfrm>
        </p:grpSpPr>
        <p:sp>
          <p:nvSpPr>
            <p:cNvPr id="14350" name="Text Box 5"/>
            <p:cNvSpPr txBox="1">
              <a:spLocks noChangeArrowheads="1"/>
            </p:cNvSpPr>
            <p:nvPr/>
          </p:nvSpPr>
          <p:spPr bwMode="auto">
            <a:xfrm>
              <a:off x="288" y="1008"/>
              <a:ext cx="51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</a:pPr>
              <a:r>
                <a:rPr kumimoji="1" lang="en-US" altLang="zh-CN" sz="3200" b="1">
                  <a:solidFill>
                    <a:srgbClr val="8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宋体" panose="02010600030101010101" pitchFamily="2" charset="-122"/>
                </a:rPr>
                <a:t>费米子：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自旋为  的半奇数倍的粒子。如电子，质子等。</a:t>
              </a:r>
            </a:p>
          </p:txBody>
        </p:sp>
        <p:graphicFrame>
          <p:nvGraphicFramePr>
            <p:cNvPr id="14339" name="Object 6"/>
            <p:cNvGraphicFramePr>
              <a:graphicFrameLocks noChangeAspect="1"/>
            </p:cNvGraphicFramePr>
            <p:nvPr/>
          </p:nvGraphicFramePr>
          <p:xfrm>
            <a:off x="1968" y="1104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81022" imgH="257247" progId="Equation.3">
                    <p:embed/>
                  </p:oleObj>
                </mc:Choice>
                <mc:Fallback>
                  <p:oleObj name="公式" r:id="rId2" imgW="181022" imgH="257247" progId="Equation.3">
                    <p:embed/>
                    <p:pic>
                      <p:nvPicPr>
                        <p:cNvPr id="1433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04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57200" y="2239963"/>
            <a:ext cx="8534400" cy="579437"/>
            <a:chOff x="288" y="1363"/>
            <a:chExt cx="5376" cy="365"/>
          </a:xfrm>
        </p:grpSpPr>
        <p:sp>
          <p:nvSpPr>
            <p:cNvPr id="14349" name="Text Box 8"/>
            <p:cNvSpPr txBox="1">
              <a:spLocks noChangeArrowheads="1"/>
            </p:cNvSpPr>
            <p:nvPr/>
          </p:nvSpPr>
          <p:spPr bwMode="auto">
            <a:xfrm>
              <a:off x="288" y="1363"/>
              <a:ext cx="53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</a:pPr>
              <a:r>
                <a:rPr kumimoji="1" lang="en-US" altLang="zh-CN" sz="3200" b="1">
                  <a:solidFill>
                    <a:srgbClr val="8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800" b="1">
                  <a:solidFill>
                    <a:srgbClr val="800000"/>
                  </a:solidFill>
                  <a:latin typeface="宋体" panose="02010600030101010101" pitchFamily="2" charset="-122"/>
                </a:rPr>
                <a:t>玻色子：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自旋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宋体" panose="02010600030101010101" pitchFamily="2" charset="-122"/>
                </a:rPr>
                <a:t>或  的整数倍的粒子。如光子，氘核等。</a:t>
              </a:r>
            </a:p>
          </p:txBody>
        </p:sp>
        <p:graphicFrame>
          <p:nvGraphicFramePr>
            <p:cNvPr id="14338" name="Object 9"/>
            <p:cNvGraphicFramePr>
              <a:graphicFrameLocks noChangeAspect="1"/>
            </p:cNvGraphicFramePr>
            <p:nvPr/>
          </p:nvGraphicFramePr>
          <p:xfrm>
            <a:off x="2362" y="1440"/>
            <a:ext cx="16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1022" imgH="257247" progId="Equation.3">
                    <p:embed/>
                  </p:oleObj>
                </mc:Choice>
                <mc:Fallback>
                  <p:oleObj name="公式" r:id="rId4" imgW="181022" imgH="257247" progId="Equation.3">
                    <p:embed/>
                    <p:pic>
                      <p:nvPicPr>
                        <p:cNvPr id="1433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1440"/>
                          <a:ext cx="167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85800" y="3625850"/>
            <a:ext cx="8305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不能有两个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或两个以上的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电子处于完全相同的量子态，即在一个原子中不能有两个电子具有完全相同的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四个量子数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n, l, m</a:t>
            </a:r>
            <a:r>
              <a:rPr kumimoji="1" lang="en-US" altLang="zh-CN" sz="2800" b="1" i="1" baseline="-25000">
                <a:solidFill>
                  <a:srgbClr val="CC3300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, m</a:t>
            </a:r>
            <a:r>
              <a:rPr kumimoji="1" lang="en-US" altLang="zh-CN" sz="2800" b="1" i="1" baseline="-25000">
                <a:solidFill>
                  <a:srgbClr val="CC3300"/>
                </a:solidFill>
                <a:latin typeface="Times New Roman" panose="02020603050405020304" pitchFamily="18" charset="0"/>
              </a:rPr>
              <a:t>s .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57200" y="51863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玻色凝聚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685800" y="5664200"/>
            <a:ext cx="8153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玻色子不受泡利不相容原理的限制，一个单粒子态可容纳多个玻色子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玻色凝聚。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228600" y="228600"/>
            <a:ext cx="891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四、泡利不相容原理 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(Pauli exclusion principle)</a:t>
            </a:r>
          </a:p>
        </p:txBody>
      </p:sp>
    </p:spTree>
    <p:extLst>
      <p:ext uri="{BB962C8B-B14F-4D97-AF65-F5344CB8AC3E}">
        <p14:creationId xmlns:p14="http://schemas.microsoft.com/office/powerpoint/2010/main" val="301368449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62" grpId="0" autoUpdateAnimBg="0"/>
      <p:bldP spid="23563" grpId="0" autoUpdateAnimBg="0"/>
      <p:bldP spid="23564" grpId="0" autoUpdateAnimBg="0"/>
      <p:bldP spid="2356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8925" y="2057400"/>
            <a:ext cx="8321675" cy="946150"/>
            <a:chOff x="278" y="1152"/>
            <a:chExt cx="5242" cy="596"/>
          </a:xfrm>
        </p:grpSpPr>
        <p:sp>
          <p:nvSpPr>
            <p:cNvPr id="17424" name="Text Box 3"/>
            <p:cNvSpPr txBox="1">
              <a:spLocks noChangeArrowheads="1"/>
            </p:cNvSpPr>
            <p:nvPr/>
          </p:nvSpPr>
          <p:spPr bwMode="auto">
            <a:xfrm>
              <a:off x="278" y="1152"/>
              <a:ext cx="524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主量子数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，它大体上决定原子中电子的能量。</a:t>
              </a:r>
            </a:p>
          </p:txBody>
        </p:sp>
        <p:graphicFrame>
          <p:nvGraphicFramePr>
            <p:cNvPr id="17414" name="Object 4"/>
            <p:cNvGraphicFramePr>
              <a:graphicFrameLocks noChangeAspect="1"/>
            </p:cNvGraphicFramePr>
            <p:nvPr/>
          </p:nvGraphicFramePr>
          <p:xfrm>
            <a:off x="1508" y="1202"/>
            <a:ext cx="13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86082" imgH="371429" progId="Equation.3">
                    <p:embed/>
                  </p:oleObj>
                </mc:Choice>
                <mc:Fallback>
                  <p:oleObj name="Equation" r:id="rId2" imgW="2086082" imgH="371429" progId="Equation.3">
                    <p:embed/>
                    <p:pic>
                      <p:nvPicPr>
                        <p:cNvPr id="174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8" y="1202"/>
                          <a:ext cx="13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600200" y="2743200"/>
          <a:ext cx="4953000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81045" imgH="438102" progId="Equation.3">
                  <p:embed/>
                </p:oleObj>
              </mc:Choice>
              <mc:Fallback>
                <p:oleObj name="Equation" r:id="rId4" imgW="1781045" imgH="438102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43200"/>
                        <a:ext cx="4953000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933700" y="6224587"/>
          <a:ext cx="2159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3090" imgH="466715" progId="Equation.3">
                  <p:embed/>
                </p:oleObj>
              </mc:Choice>
              <mc:Fallback>
                <p:oleObj name="Equation" r:id="rId6" imgW="2143090" imgH="466715" progId="Equation.3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6224587"/>
                        <a:ext cx="2159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28600" y="1249363"/>
            <a:ext cx="7734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一、四个量子数：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描述原子中电子的量子态。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1625" y="4111625"/>
            <a:ext cx="7080250" cy="519113"/>
            <a:chOff x="190" y="2590"/>
            <a:chExt cx="4460" cy="327"/>
          </a:xfrm>
        </p:grpSpPr>
        <p:graphicFrame>
          <p:nvGraphicFramePr>
            <p:cNvPr id="17413" name="Object 9"/>
            <p:cNvGraphicFramePr>
              <a:graphicFrameLocks noChangeAspect="1"/>
            </p:cNvGraphicFramePr>
            <p:nvPr/>
          </p:nvGraphicFramePr>
          <p:xfrm>
            <a:off x="3002" y="2640"/>
            <a:ext cx="16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00240" imgH="371429" progId="Equation.3">
                    <p:embed/>
                  </p:oleObj>
                </mc:Choice>
                <mc:Fallback>
                  <p:oleObj name="Equation" r:id="rId8" imgW="2600240" imgH="371429" progId="Equation.3">
                    <p:embed/>
                    <p:pic>
                      <p:nvPicPr>
                        <p:cNvPr id="174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2640"/>
                          <a:ext cx="16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190" y="2590"/>
              <a:ext cx="28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轨道量子数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（角量子数）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4800" y="4648200"/>
            <a:ext cx="8686800" cy="1373188"/>
            <a:chOff x="192" y="2866"/>
            <a:chExt cx="5472" cy="865"/>
          </a:xfrm>
        </p:grpSpPr>
        <p:sp>
          <p:nvSpPr>
            <p:cNvPr id="17422" name="Text Box 12"/>
            <p:cNvSpPr txBox="1">
              <a:spLocks noChangeArrowheads="1"/>
            </p:cNvSpPr>
            <p:nvPr/>
          </p:nvSpPr>
          <p:spPr bwMode="auto">
            <a:xfrm>
              <a:off x="192" y="2866"/>
              <a:ext cx="547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它决定电子绕核运动的角动量的大小，影响原子在外磁场中的能量。一般来说，处于同一主量子数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，而不同角量子数   的状态中的电子，其能量也稍有不同。</a:t>
              </a:r>
            </a:p>
          </p:txBody>
        </p:sp>
        <p:graphicFrame>
          <p:nvGraphicFramePr>
            <p:cNvPr id="17412" name="Object 13"/>
            <p:cNvGraphicFramePr>
              <a:graphicFrameLocks noChangeAspect="1"/>
            </p:cNvGraphicFramePr>
            <p:nvPr/>
          </p:nvGraphicFramePr>
          <p:xfrm>
            <a:off x="1425" y="3456"/>
            <a:ext cx="11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2927" imgH="314203" progId="Equation.3">
                    <p:embed/>
                  </p:oleObj>
                </mc:Choice>
                <mc:Fallback>
                  <p:oleObj name="Equation" r:id="rId10" imgW="142927" imgH="314203" progId="Equation.3">
                    <p:embed/>
                    <p:pic>
                      <p:nvPicPr>
                        <p:cNvPr id="1741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456"/>
                          <a:ext cx="11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669925" y="1905000"/>
            <a:ext cx="18415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kumimoji="1" lang="en-US" altLang="zh-CN" sz="280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131823" y="228600"/>
            <a:ext cx="7183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C00000"/>
                </a:solidFill>
                <a:latin typeface="Times New Roman" panose="02020603050405020304" pitchFamily="18" charset="0"/>
              </a:rPr>
              <a:t>3.3.4 </a:t>
            </a:r>
            <a:r>
              <a:rPr lang="zh-CN" altLang="en-US" sz="3200" b="1">
                <a:solidFill>
                  <a:srgbClr val="C00000"/>
                </a:solidFill>
                <a:latin typeface="Times New Roman" panose="02020603050405020304" pitchFamily="18" charset="0"/>
              </a:rPr>
              <a:t>四个量子数和原子的壳层结构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324600" y="3124200"/>
            <a:ext cx="2349500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（对氢原子）</a:t>
            </a:r>
          </a:p>
        </p:txBody>
      </p:sp>
    </p:spTree>
    <p:extLst>
      <p:ext uri="{BB962C8B-B14F-4D97-AF65-F5344CB8AC3E}">
        <p14:creationId xmlns:p14="http://schemas.microsoft.com/office/powerpoint/2010/main" val="179318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8" grpId="0" animBg="1"/>
      <p:bldP spid="26640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5125" y="447675"/>
            <a:ext cx="4924425" cy="519113"/>
            <a:chOff x="230" y="282"/>
            <a:chExt cx="3102" cy="327"/>
          </a:xfrm>
        </p:grpSpPr>
        <p:sp>
          <p:nvSpPr>
            <p:cNvPr id="18445" name="Text Box 3"/>
            <p:cNvSpPr txBox="1">
              <a:spLocks noChangeArrowheads="1"/>
            </p:cNvSpPr>
            <p:nvPr/>
          </p:nvSpPr>
          <p:spPr bwMode="auto">
            <a:xfrm>
              <a:off x="230" y="282"/>
              <a:ext cx="1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3.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磁量子数</a:t>
              </a:r>
            </a:p>
          </p:txBody>
        </p:sp>
        <p:graphicFrame>
          <p:nvGraphicFramePr>
            <p:cNvPr id="18437" name="Object 4"/>
            <p:cNvGraphicFramePr>
              <a:graphicFrameLocks noChangeAspect="1"/>
            </p:cNvGraphicFramePr>
            <p:nvPr/>
          </p:nvGraphicFramePr>
          <p:xfrm>
            <a:off x="1452" y="302"/>
            <a:ext cx="1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962284" imgH="438102" progId="Equation.3">
                    <p:embed/>
                  </p:oleObj>
                </mc:Choice>
                <mc:Fallback>
                  <p:oleObj name="Equation" r:id="rId2" imgW="2962284" imgH="438102" progId="Equation.3">
                    <p:embed/>
                    <p:pic>
                      <p:nvPicPr>
                        <p:cNvPr id="1843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02"/>
                          <a:ext cx="1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8610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决定电子绕核运动的角动量在外磁场中的（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）种空间指向。影响原子在外磁场中的能量。轨道角动量在沿外场方向的分量</a:t>
            </a:r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886200" y="1981200"/>
          <a:ext cx="1447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8727" imgH="438102" progId="Equation.3">
                  <p:embed/>
                </p:oleObj>
              </mc:Choice>
              <mc:Fallback>
                <p:oleObj name="Equation" r:id="rId4" imgW="1428727" imgH="438102" progId="Equation.3">
                  <p:embed/>
                  <p:pic>
                    <p:nvPicPr>
                      <p:cNvPr id="2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1447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" y="3200400"/>
            <a:ext cx="4140200" cy="876300"/>
            <a:chOff x="192" y="1248"/>
            <a:chExt cx="2608" cy="552"/>
          </a:xfrm>
        </p:grpSpPr>
        <p:graphicFrame>
          <p:nvGraphicFramePr>
            <p:cNvPr id="18436" name="Object 3"/>
            <p:cNvGraphicFramePr>
              <a:graphicFrameLocks noChangeAspect="1"/>
            </p:cNvGraphicFramePr>
            <p:nvPr/>
          </p:nvGraphicFramePr>
          <p:xfrm>
            <a:off x="1952" y="1248"/>
            <a:ext cx="8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23896" imgH="857309" progId="Equation.3">
                    <p:embed/>
                  </p:oleObj>
                </mc:Choice>
                <mc:Fallback>
                  <p:oleObj name="Equation" r:id="rId6" imgW="1323896" imgH="857309" progId="Equation.3">
                    <p:embed/>
                    <p:pic>
                      <p:nvPicPr>
                        <p:cNvPr id="1843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1248"/>
                          <a:ext cx="8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192" y="1392"/>
              <a:ext cx="1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4. </a:t>
              </a:r>
              <a:r>
                <a: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自旋磁量子数</a:t>
              </a:r>
            </a:p>
          </p:txBody>
        </p:sp>
      </p:grp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81000" y="415925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决定电子自旋角动量在外磁场中的两种指向，也影响原子在外磁场中的能量。</a:t>
            </a:r>
          </a:p>
        </p:txBody>
      </p:sp>
    </p:spTree>
    <p:extLst>
      <p:ext uri="{BB962C8B-B14F-4D97-AF65-F5344CB8AC3E}">
        <p14:creationId xmlns:p14="http://schemas.microsoft.com/office/powerpoint/2010/main" val="1114069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二、能量最低原理</a:t>
            </a:r>
            <a:endParaRPr kumimoji="1" lang="zh-CN" altLang="en-US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928688"/>
            <a:ext cx="868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原子处于正常状态时，其中电子都要占据最低能级。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" y="30622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判断能级高低的经验公式：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87755" y="3657615"/>
            <a:ext cx="4794253" cy="954092"/>
            <a:chOff x="2488" y="1824"/>
            <a:chExt cx="3020" cy="601"/>
          </a:xfrm>
        </p:grpSpPr>
        <p:graphicFrame>
          <p:nvGraphicFramePr>
            <p:cNvPr id="16388" name="Object 6"/>
            <p:cNvGraphicFramePr>
              <a:graphicFrameLocks noChangeAspect="1"/>
            </p:cNvGraphicFramePr>
            <p:nvPr/>
          </p:nvGraphicFramePr>
          <p:xfrm>
            <a:off x="2488" y="1920"/>
            <a:ext cx="114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0560" imgH="177480" progId="Equation.DSMT4">
                    <p:embed/>
                  </p:oleObj>
                </mc:Choice>
                <mc:Fallback>
                  <p:oleObj name="Equation" r:id="rId2" imgW="520560" imgH="177480" progId="Equation.DSMT4">
                    <p:embed/>
                    <p:pic>
                      <p:nvPicPr>
                        <p:cNvPr id="1638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1920"/>
                          <a:ext cx="1148" cy="4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7"/>
            <p:cNvSpPr txBox="1">
              <a:spLocks noChangeArrowheads="1"/>
            </p:cNvSpPr>
            <p:nvPr/>
          </p:nvSpPr>
          <p:spPr bwMode="auto">
            <a:xfrm>
              <a:off x="4483" y="1824"/>
              <a:ext cx="102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其值越小</a:t>
              </a:r>
              <a:endPara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能级越低</a:t>
              </a:r>
            </a:p>
          </p:txBody>
        </p:sp>
      </p:grpSp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962400" y="4900612"/>
          <a:ext cx="367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8009" imgH="314203" progId="Equation.3">
                  <p:embed/>
                </p:oleObj>
              </mc:Choice>
              <mc:Fallback>
                <p:oleObj name="Equation" r:id="rId4" imgW="3648009" imgH="314203" progId="Equation.3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00612"/>
                        <a:ext cx="3670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09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4814887"/>
                <a:ext cx="379026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如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能级：</a:t>
                </a:r>
              </a:p>
            </p:txBody>
          </p:sp>
        </mc:Choice>
        <mc:Fallback xmlns="">
          <p:sp>
            <p:nvSpPr>
              <p:cNvPr id="2560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814887"/>
                <a:ext cx="379026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3215" t="-16279" r="-2412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3962400" y="5510212"/>
          <a:ext cx="396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3318" imgH="314203" progId="Equation.3">
                  <p:embed/>
                </p:oleObj>
              </mc:Choice>
              <mc:Fallback>
                <p:oleObj name="Equation" r:id="rId8" imgW="3943318" imgH="314203" progId="Equation.3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10212"/>
                        <a:ext cx="396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611" name="Text Box 11"/>
              <p:cNvSpPr txBox="1">
                <a:spLocks noChangeArrowheads="1"/>
              </p:cNvSpPr>
              <p:nvPr/>
            </p:nvSpPr>
            <p:spPr bwMode="auto">
              <a:xfrm>
                <a:off x="838200" y="5424487"/>
                <a:ext cx="320837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能级：</a:t>
                </a:r>
              </a:p>
            </p:txBody>
          </p:sp>
        </mc:Choice>
        <mc:Fallback xmlns="">
          <p:sp>
            <p:nvSpPr>
              <p:cNvPr id="25611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24487"/>
                <a:ext cx="320837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6279" r="-3042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62000" y="6034087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电子先填入前者，后填入后者。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81000" y="1600200"/>
            <a:ext cx="83058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rgbClr val="009900"/>
                </a:solidFill>
                <a:latin typeface="Times New Roman" panose="02020603050405020304" pitchFamily="18" charset="0"/>
              </a:rPr>
              <a:t>讨论：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原子能量主要与主量子数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有关，一般是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越大能量越高，但也会受角量子数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的影响，因此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小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</a:rPr>
              <a:t> 大的态的能量不一定低，这将导致电子排布有一些特殊情况。</a:t>
            </a:r>
          </a:p>
        </p:txBody>
      </p:sp>
    </p:spTree>
    <p:extLst>
      <p:ext uri="{BB962C8B-B14F-4D97-AF65-F5344CB8AC3E}">
        <p14:creationId xmlns:p14="http://schemas.microsoft.com/office/powerpoint/2010/main" val="185675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4" grpId="0" autoUpdateAnimBg="0"/>
      <p:bldP spid="25609" grpId="0"/>
      <p:bldP spid="25611" grpId="0"/>
      <p:bldP spid="25612" grpId="0"/>
      <p:bldP spid="256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3154990" y="5060662"/>
            <a:ext cx="5753298" cy="1639643"/>
          </a:xfrm>
          <a:prstGeom prst="roundRect">
            <a:avLst/>
          </a:prstGeom>
          <a:solidFill>
            <a:srgbClr val="FFFFB9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2054" name="Object 19"/>
          <p:cNvGraphicFramePr>
            <a:graphicFrameLocks noChangeAspect="1"/>
          </p:cNvGraphicFramePr>
          <p:nvPr/>
        </p:nvGraphicFramePr>
        <p:xfrm>
          <a:off x="80562" y="254746"/>
          <a:ext cx="19700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279360" progId="Equation.DSMT4">
                  <p:embed/>
                </p:oleObj>
              </mc:Choice>
              <mc:Fallback>
                <p:oleObj name="Equation" r:id="rId2" imgW="901440" imgH="279360" progId="Equation.DSMT4">
                  <p:embed/>
                  <p:pic>
                    <p:nvPicPr>
                      <p:cNvPr id="205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2" y="254746"/>
                        <a:ext cx="19700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AFFDE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/>
        </p:nvGraphicFramePr>
        <p:xfrm>
          <a:off x="2411760" y="276730"/>
          <a:ext cx="4218420" cy="61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600" imgH="304560" progId="Equation.DSMT4">
                  <p:embed/>
                </p:oleObj>
              </mc:Choice>
              <mc:Fallback>
                <p:oleObj name="Equation" r:id="rId4" imgW="1866600" imgH="304560" progId="Equation.DSMT4">
                  <p:embed/>
                  <p:pic>
                    <p:nvPicPr>
                      <p:cNvPr id="3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6730"/>
                        <a:ext cx="4218420" cy="613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Box 16"/>
          <p:cNvSpPr txBox="1">
            <a:spLocks noChangeArrowheads="1"/>
          </p:cNvSpPr>
          <p:nvPr/>
        </p:nvSpPr>
        <p:spPr bwMode="auto">
          <a:xfrm>
            <a:off x="284609" y="1772816"/>
            <a:ext cx="46474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</a:rPr>
              <a:t>中心势场下，角动量守恒：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0"/>
              <p:cNvSpPr txBox="1">
                <a:spLocks noChangeArrowheads="1"/>
              </p:cNvSpPr>
              <p:nvPr/>
            </p:nvSpPr>
            <p:spPr bwMode="auto">
              <a:xfrm>
                <a:off x="251520" y="1082047"/>
                <a:ext cx="7929562" cy="546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微观粒子轨道角动量只能用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e>
                      <m:sup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和任一分量来表示</a:t>
                </a:r>
              </a:p>
            </p:txBody>
          </p:sp>
        </mc:Choice>
        <mc:Fallback xmlns="">
          <p:sp>
            <p:nvSpPr>
              <p:cNvPr id="17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082047"/>
                <a:ext cx="7929562" cy="546753"/>
              </a:xfrm>
              <a:prstGeom prst="rect">
                <a:avLst/>
              </a:prstGeom>
              <a:blipFill rotWithShape="0">
                <a:blip r:embed="rId7"/>
                <a:stretch>
                  <a:fillRect l="-1537" t="-12360" r="-307" b="-269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标注 2"/>
              <p:cNvSpPr/>
              <p:nvPr/>
            </p:nvSpPr>
            <p:spPr bwMode="auto">
              <a:xfrm>
                <a:off x="6156176" y="1916832"/>
                <a:ext cx="2714625" cy="649276"/>
              </a:xfrm>
              <a:prstGeom prst="wedgeRectCallout">
                <a:avLst>
                  <a:gd name="adj1" fmla="val -22654"/>
                  <a:gd name="adj2" fmla="val -84043"/>
                </a:avLst>
              </a:prstGeom>
              <a:noFill/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altLang="en-US" sz="2800" b="1">
                    <a:solidFill>
                      <a:schemeClr val="accent2"/>
                    </a:solidFill>
                  </a:rPr>
                  <a:t>通常用 </a:t>
                </a:r>
                <a:r>
                  <a:rPr lang="en-US" altLang="zh-CN" sz="2800" b="1" i="1">
                    <a:solidFill>
                      <a:schemeClr val="accent2"/>
                    </a:solidFill>
                  </a:rPr>
                  <a:t>z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分量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176" y="1916832"/>
                <a:ext cx="2714625" cy="649276"/>
              </a:xfrm>
              <a:prstGeom prst="wedgeRectCallout">
                <a:avLst>
                  <a:gd name="adj1" fmla="val -22654"/>
                  <a:gd name="adj2" fmla="val -84043"/>
                </a:avLst>
              </a:prstGeom>
              <a:blipFill rotWithShape="0">
                <a:blip r:embed="rId8"/>
                <a:stretch>
                  <a:fillRect l="-3356" b="-6164"/>
                </a:stretch>
              </a:blip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1346874" y="2454165"/>
          <a:ext cx="3729182" cy="61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50960" imgH="304560" progId="Equation.DSMT4">
                  <p:embed/>
                </p:oleObj>
              </mc:Choice>
              <mc:Fallback>
                <p:oleObj name="Equation" r:id="rId9" imgW="1650960" imgH="304560" progId="Equation.DSMT4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874" y="2454165"/>
                        <a:ext cx="3729182" cy="614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164288" y="332656"/>
          <a:ext cx="1720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61760" imgH="203040" progId="Equation.DSMT4">
                  <p:embed/>
                </p:oleObj>
              </mc:Choice>
              <mc:Fallback>
                <p:oleObj name="Equation" r:id="rId11" imgW="761760" imgH="20304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288" y="332656"/>
                        <a:ext cx="1720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9832" y="3432673"/>
            <a:ext cx="5481205" cy="23725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358" y="5838087"/>
            <a:ext cx="5585114" cy="831273"/>
          </a:xfrm>
          <a:prstGeom prst="rect">
            <a:avLst/>
          </a:prstGeom>
        </p:spPr>
      </p:pic>
      <p:sp>
        <p:nvSpPr>
          <p:cNvPr id="24" name="TextBox 30"/>
          <p:cNvSpPr txBox="1">
            <a:spLocks noChangeArrowheads="1"/>
          </p:cNvSpPr>
          <p:nvPr/>
        </p:nvSpPr>
        <p:spPr bwMode="auto">
          <a:xfrm>
            <a:off x="148002" y="3301543"/>
            <a:ext cx="2983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</a:rPr>
              <a:t>中心势场有球对称性</a:t>
            </a:r>
            <a:br>
              <a:rPr lang="en-US" altLang="zh-CN" b="1">
                <a:solidFill>
                  <a:schemeClr val="accent2"/>
                </a:solidFill>
              </a:rPr>
            </a:br>
            <a:r>
              <a:rPr lang="zh-CN" altLang="en-US" b="1">
                <a:solidFill>
                  <a:schemeClr val="accent2"/>
                </a:solidFill>
              </a:rPr>
              <a:t>用球坐标描述方便</a:t>
            </a:r>
          </a:p>
        </p:txBody>
      </p: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295144" y="4293096"/>
            <a:ext cx="2764688" cy="2408542"/>
            <a:chOff x="2895" y="482"/>
            <a:chExt cx="2694" cy="1957"/>
          </a:xfrm>
        </p:grpSpPr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4610" y="1133"/>
              <a:ext cx="1" cy="9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5247" y="1653"/>
              <a:ext cx="342" cy="3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 rot="21412751" flipV="1">
              <a:off x="3718" y="1089"/>
              <a:ext cx="953" cy="61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4127" y="1124"/>
              <a:ext cx="323" cy="3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endParaRPr lang="en-US" altLang="zh-CN" b="1"/>
            </a:p>
          </p:txBody>
        </p:sp>
        <p:sp>
          <p:nvSpPr>
            <p:cNvPr id="30" name="Arc 40"/>
            <p:cNvSpPr>
              <a:spLocks/>
            </p:cNvSpPr>
            <p:nvPr/>
          </p:nvSpPr>
          <p:spPr bwMode="auto">
            <a:xfrm>
              <a:off x="3733" y="1509"/>
              <a:ext cx="229" cy="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3543" y="1816"/>
              <a:ext cx="391" cy="44"/>
            </a:xfrm>
            <a:custGeom>
              <a:avLst/>
              <a:gdLst>
                <a:gd name="T0" fmla="*/ 0 w 246"/>
                <a:gd name="T1" fmla="*/ 0 h 39"/>
                <a:gd name="T2" fmla="*/ 4269 w 246"/>
                <a:gd name="T3" fmla="*/ 89 h 39"/>
                <a:gd name="T4" fmla="*/ 10656 w 246"/>
                <a:gd name="T5" fmla="*/ 109 h 39"/>
                <a:gd name="T6" fmla="*/ 15918 w 246"/>
                <a:gd name="T7" fmla="*/ 2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39"/>
                <a:gd name="T14" fmla="*/ 246 w 24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39">
                  <a:moveTo>
                    <a:pt x="0" y="0"/>
                  </a:moveTo>
                  <a:cubicBezTo>
                    <a:pt x="11" y="5"/>
                    <a:pt x="39" y="24"/>
                    <a:pt x="66" y="30"/>
                  </a:cubicBezTo>
                  <a:cubicBezTo>
                    <a:pt x="93" y="36"/>
                    <a:pt x="135" y="39"/>
                    <a:pt x="165" y="36"/>
                  </a:cubicBezTo>
                  <a:cubicBezTo>
                    <a:pt x="195" y="33"/>
                    <a:pt x="229" y="15"/>
                    <a:pt x="246" y="9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32" name="Object 42"/>
            <p:cNvGraphicFramePr>
              <a:graphicFrameLocks noChangeAspect="1"/>
            </p:cNvGraphicFramePr>
            <p:nvPr/>
          </p:nvGraphicFramePr>
          <p:xfrm>
            <a:off x="3816" y="1259"/>
            <a:ext cx="1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39579" imgH="177646" progId="Equation.3">
                    <p:embed/>
                  </p:oleObj>
                </mc:Choice>
                <mc:Fallback>
                  <p:oleObj name="公式" r:id="rId15" imgW="139579" imgH="177646" progId="Equation.3">
                    <p:embed/>
                    <p:pic>
                      <p:nvPicPr>
                        <p:cNvPr id="3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1259"/>
                          <a:ext cx="1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3"/>
            <p:cNvGraphicFramePr>
              <a:graphicFrameLocks noChangeAspect="1"/>
            </p:cNvGraphicFramePr>
            <p:nvPr/>
          </p:nvGraphicFramePr>
          <p:xfrm>
            <a:off x="3561" y="1844"/>
            <a:ext cx="19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39579" imgH="164957" progId="Equation.3">
                    <p:embed/>
                  </p:oleObj>
                </mc:Choice>
                <mc:Fallback>
                  <p:oleObj name="公式" r:id="rId17" imgW="139579" imgH="164957" progId="Equation.3">
                    <p:embed/>
                    <p:pic>
                      <p:nvPicPr>
                        <p:cNvPr id="3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844"/>
                          <a:ext cx="19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Group 44"/>
            <p:cNvGrpSpPr>
              <a:grpSpLocks/>
            </p:cNvGrpSpPr>
            <p:nvPr/>
          </p:nvGrpSpPr>
          <p:grpSpPr bwMode="auto">
            <a:xfrm>
              <a:off x="2895" y="525"/>
              <a:ext cx="2591" cy="1673"/>
              <a:chOff x="2040" y="1378"/>
              <a:chExt cx="4079" cy="3651"/>
            </a:xfrm>
          </p:grpSpPr>
          <p:sp>
            <p:nvSpPr>
              <p:cNvPr id="39" name="Line 45"/>
              <p:cNvSpPr>
                <a:spLocks noChangeShapeType="1"/>
              </p:cNvSpPr>
              <p:nvPr/>
            </p:nvSpPr>
            <p:spPr bwMode="auto">
              <a:xfrm rot="143048" flipV="1">
                <a:off x="3359" y="3890"/>
                <a:ext cx="2760" cy="12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0" name="Line 46"/>
              <p:cNvSpPr>
                <a:spLocks noChangeShapeType="1"/>
              </p:cNvSpPr>
              <p:nvPr/>
            </p:nvSpPr>
            <p:spPr bwMode="auto">
              <a:xfrm flipV="1">
                <a:off x="3348" y="1378"/>
                <a:ext cx="60" cy="257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 flipH="1">
                <a:off x="2040" y="3949"/>
                <a:ext cx="1320" cy="10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2" name="Line 48"/>
              <p:cNvSpPr>
                <a:spLocks noChangeShapeType="1"/>
              </p:cNvSpPr>
              <p:nvPr/>
            </p:nvSpPr>
            <p:spPr bwMode="auto">
              <a:xfrm>
                <a:off x="3360" y="3974"/>
                <a:ext cx="1320" cy="8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3" name="Line 49"/>
              <p:cNvSpPr>
                <a:spLocks noChangeShapeType="1"/>
              </p:cNvSpPr>
              <p:nvPr/>
            </p:nvSpPr>
            <p:spPr bwMode="auto">
              <a:xfrm rot="121251" flipV="1">
                <a:off x="2316" y="4816"/>
                <a:ext cx="2412" cy="36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50"/>
              <p:cNvSpPr>
                <a:spLocks noChangeShapeType="1"/>
              </p:cNvSpPr>
              <p:nvPr/>
            </p:nvSpPr>
            <p:spPr bwMode="auto">
              <a:xfrm>
                <a:off x="3420" y="1726"/>
                <a:ext cx="1320" cy="84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5" name="Line 51"/>
              <p:cNvSpPr>
                <a:spLocks noChangeShapeType="1"/>
              </p:cNvSpPr>
              <p:nvPr/>
            </p:nvSpPr>
            <p:spPr bwMode="auto">
              <a:xfrm rot="21330725" flipH="1">
                <a:off x="4692" y="3994"/>
                <a:ext cx="1116" cy="840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6" name="Text Box 52"/>
            <p:cNvSpPr txBox="1">
              <a:spLocks noChangeArrowheads="1"/>
            </p:cNvSpPr>
            <p:nvPr/>
          </p:nvSpPr>
          <p:spPr bwMode="auto">
            <a:xfrm>
              <a:off x="2941" y="2062"/>
              <a:ext cx="362" cy="3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x</a:t>
              </a:r>
              <a:endParaRPr lang="en-US" altLang="zh-CN" b="1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492" y="482"/>
              <a:ext cx="324" cy="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z</a:t>
              </a:r>
              <a:endParaRPr lang="en-US" altLang="zh-CN" b="1"/>
            </a:p>
          </p:txBody>
        </p:sp>
        <p:sp>
          <p:nvSpPr>
            <p:cNvPr id="38" name="Text Box 54"/>
            <p:cNvSpPr txBox="1">
              <a:spLocks noChangeArrowheads="1"/>
            </p:cNvSpPr>
            <p:nvPr/>
          </p:nvSpPr>
          <p:spPr bwMode="auto">
            <a:xfrm>
              <a:off x="3422" y="1477"/>
              <a:ext cx="354" cy="30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</a:rPr>
                <a:t>O</a:t>
              </a:r>
              <a:endParaRPr lang="en-US" altLang="zh-CN" b="1"/>
            </a:p>
          </p:txBody>
        </p:sp>
      </p:grpSp>
    </p:spTree>
    <p:extLst>
      <p:ext uri="{BB962C8B-B14F-4D97-AF65-F5344CB8AC3E}">
        <p14:creationId xmlns:p14="http://schemas.microsoft.com/office/powerpoint/2010/main" val="1142727573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60" grpId="0"/>
      <p:bldP spid="17" grpId="0"/>
      <p:bldP spid="3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83" name="Text Box 5"/>
              <p:cNvSpPr txBox="1">
                <a:spLocks noChangeArrowheads="1"/>
              </p:cNvSpPr>
              <p:nvPr/>
            </p:nvSpPr>
            <p:spPr bwMode="auto">
              <a:xfrm>
                <a:off x="133350" y="914400"/>
                <a:ext cx="75628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当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一定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可取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个值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38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50" y="914400"/>
                <a:ext cx="7562850" cy="519113"/>
              </a:xfrm>
              <a:prstGeom prst="rect">
                <a:avLst/>
              </a:prstGeom>
              <a:blipFill rotWithShape="0">
                <a:blip r:embed="rId3"/>
                <a:stretch>
                  <a:fillRect l="-1692" t="-15294" b="-34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376738" y="5257800"/>
            <a:ext cx="1109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例：</a:t>
            </a:r>
          </a:p>
        </p:txBody>
      </p:sp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5554663" y="3810000"/>
          <a:ext cx="3589337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61992" imgH="1047882" progId="Equation.DSMT4">
                  <p:embed/>
                </p:oleObj>
              </mc:Choice>
              <mc:Fallback>
                <p:oleObj name="Equation" r:id="rId4" imgW="1361992" imgH="1047882" progId="Equation.DSMT4">
                  <p:embed/>
                  <p:pic>
                    <p:nvPicPr>
                      <p:cNvPr id="24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3810000"/>
                        <a:ext cx="3589337" cy="2768600"/>
                      </a:xfrm>
                      <a:prstGeom prst="rect">
                        <a:avLst/>
                      </a:prstGeom>
                      <a:solidFill>
                        <a:srgbClr val="FFE3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1193800" y="5549900"/>
          <a:ext cx="29130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203040" progId="Equation.DSMT4">
                  <p:embed/>
                </p:oleObj>
              </mc:Choice>
              <mc:Fallback>
                <p:oleObj name="Equation" r:id="rId6" imgW="990360" imgH="203040" progId="Equation.DSMT4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549900"/>
                        <a:ext cx="29130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三、原子的壳层结构</a:t>
            </a:r>
            <a:endParaRPr kumimoji="1" lang="zh-CN" altLang="en-US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152400" y="1534180"/>
                <a:ext cx="89916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当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一定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可取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个值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,±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,±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,⋯,±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534180"/>
                <a:ext cx="8991600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356" t="-16279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145707" y="2106769"/>
                <a:ext cx="7760043" cy="712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当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都给定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可取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个值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707" y="2106769"/>
                <a:ext cx="7760043" cy="712631"/>
              </a:xfrm>
              <a:prstGeom prst="rect">
                <a:avLst/>
              </a:prstGeom>
              <a:blipFill rotWithShape="0">
                <a:blip r:embed="rId9"/>
                <a:stretch>
                  <a:fillRect l="-1650" b="-59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52400" y="2971800"/>
                <a:ext cx="852204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根据泡利不相容原理，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 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相同的电子数目最多为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2971800"/>
                <a:ext cx="8522043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431" t="-15294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2"/>
          <p:cNvGraphicFramePr>
            <a:graphicFrameLocks noChangeAspect="1"/>
          </p:cNvGraphicFramePr>
          <p:nvPr/>
        </p:nvGraphicFramePr>
        <p:xfrm>
          <a:off x="609600" y="3933031"/>
          <a:ext cx="4333494" cy="124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5462" imgH="409489" progId="Equation.3">
                  <p:embed/>
                </p:oleObj>
              </mc:Choice>
              <mc:Fallback>
                <p:oleObj name="Equation" r:id="rId11" imgW="1495462" imgH="409489" progId="Equation.3">
                  <p:embed/>
                  <p:pic>
                    <p:nvPicPr>
                      <p:cNvPr id="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33031"/>
                        <a:ext cx="4333494" cy="124856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0736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3" grpId="0"/>
      <p:bldP spid="24597" grpId="0" autoUpdateAnimBg="0"/>
      <p:bldP spid="25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445250" y="4418012"/>
            <a:ext cx="12954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" y="101025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基态原子中电子的排布：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Text Box 5"/>
              <p:cNvSpPr txBox="1">
                <a:spLocks noChangeArrowheads="1"/>
              </p:cNvSpPr>
              <p:nvPr/>
            </p:nvSpPr>
            <p:spPr bwMode="auto">
              <a:xfrm>
                <a:off x="228600" y="2057400"/>
                <a:ext cx="7285584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壳层：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相同的电子属于同一个壳层。</a:t>
                </a:r>
              </a:p>
              <a:p>
                <a:pPr eaLnBrk="1" hangingPunct="1"/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          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＝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1,2,3,…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表示为</a:t>
                </a:r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 i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K, L, M, N, O, P,…</a:t>
                </a:r>
              </a:p>
              <a:p>
                <a:pPr lvl="2" eaLnBrk="1" hangingPunct="1"/>
                <a:r>
                  <a:rPr kumimoji="1"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壳层最多容纳的电子数为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en-US" altLang="zh-CN" sz="2800" b="1" baseline="300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057400"/>
                <a:ext cx="7285584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757" t="-6167" b="-123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-704850" y="3581400"/>
            <a:ext cx="101012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9900"/>
                </a:solidFill>
                <a:latin typeface="Times New Roman" panose="02020603050405020304" pitchFamily="18" charset="0"/>
              </a:rPr>
              <a:t>次壳层：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相同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相同的电子属于同一支壳层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次壳层。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0,1,2,…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表示为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s , p, d, f, g, h,…</a:t>
            </a:r>
          </a:p>
          <a:p>
            <a:pPr lvl="2" eaLnBrk="1" hangingPunct="1"/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l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支壳层最多容纳的电子数为      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2(2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+1)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50825" y="5121275"/>
            <a:ext cx="8077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次壳层的电子排布称为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电子组态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氩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 Ar, Z=18)    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1s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2s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2p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3s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3p</a:t>
            </a:r>
            <a:r>
              <a:rPr kumimoji="1" lang="en-US" altLang="zh-CN" sz="2800" b="1" baseline="30000">
                <a:solidFill>
                  <a:srgbClr val="CC33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143000" y="685800"/>
            <a:ext cx="7272338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能量最低原理； </a:t>
            </a:r>
            <a:r>
              <a:rPr kumimoji="1" lang="en-US" altLang="zh-CN" sz="3200" b="1">
                <a:solidFill>
                  <a:srgbClr val="CC33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泡利不相容原理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461000" y="5005388"/>
            <a:ext cx="3729038" cy="1820862"/>
            <a:chOff x="3460" y="3173"/>
            <a:chExt cx="2349" cy="1147"/>
          </a:xfrm>
        </p:grpSpPr>
        <p:sp>
          <p:nvSpPr>
            <p:cNvPr id="19466" name="Arc 10"/>
            <p:cNvSpPr>
              <a:spLocks/>
            </p:cNvSpPr>
            <p:nvPr/>
          </p:nvSpPr>
          <p:spPr bwMode="auto">
            <a:xfrm>
              <a:off x="3460" y="3631"/>
              <a:ext cx="509" cy="560"/>
            </a:xfrm>
            <a:custGeom>
              <a:avLst/>
              <a:gdLst>
                <a:gd name="T0" fmla="*/ 0 w 18332"/>
                <a:gd name="T1" fmla="*/ 0 h 20997"/>
                <a:gd name="T2" fmla="*/ 0 w 18332"/>
                <a:gd name="T3" fmla="*/ 0 h 20997"/>
                <a:gd name="T4" fmla="*/ 0 w 18332"/>
                <a:gd name="T5" fmla="*/ 0 h 20997"/>
                <a:gd name="T6" fmla="*/ 0 60000 65536"/>
                <a:gd name="T7" fmla="*/ 0 60000 65536"/>
                <a:gd name="T8" fmla="*/ 0 60000 65536"/>
                <a:gd name="T9" fmla="*/ 0 w 18332"/>
                <a:gd name="T10" fmla="*/ 0 h 20997"/>
                <a:gd name="T11" fmla="*/ 18332 w 18332"/>
                <a:gd name="T12" fmla="*/ 20997 h 209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32" h="20997" fill="none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</a:path>
                <a:path w="18332" h="20997" stroke="0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  <a:lnTo>
                    <a:pt x="0" y="20997"/>
                  </a:lnTo>
                  <a:lnTo>
                    <a:pt x="5068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7" name="Arc 11"/>
            <p:cNvSpPr>
              <a:spLocks/>
            </p:cNvSpPr>
            <p:nvPr/>
          </p:nvSpPr>
          <p:spPr bwMode="auto">
            <a:xfrm>
              <a:off x="4116" y="3173"/>
              <a:ext cx="600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8" name="Arc 12"/>
            <p:cNvSpPr>
              <a:spLocks/>
            </p:cNvSpPr>
            <p:nvPr/>
          </p:nvSpPr>
          <p:spPr bwMode="auto">
            <a:xfrm>
              <a:off x="3629" y="3469"/>
              <a:ext cx="574" cy="569"/>
            </a:xfrm>
            <a:custGeom>
              <a:avLst/>
              <a:gdLst>
                <a:gd name="T0" fmla="*/ 0 w 20701"/>
                <a:gd name="T1" fmla="*/ 0 h 21356"/>
                <a:gd name="T2" fmla="*/ 0 w 20701"/>
                <a:gd name="T3" fmla="*/ 0 h 21356"/>
                <a:gd name="T4" fmla="*/ 0 w 20701"/>
                <a:gd name="T5" fmla="*/ 0 h 21356"/>
                <a:gd name="T6" fmla="*/ 0 60000 65536"/>
                <a:gd name="T7" fmla="*/ 0 60000 65536"/>
                <a:gd name="T8" fmla="*/ 0 60000 65536"/>
                <a:gd name="T9" fmla="*/ 0 w 20701"/>
                <a:gd name="T10" fmla="*/ 0 h 21356"/>
                <a:gd name="T11" fmla="*/ 20701 w 20701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01" h="21356" fill="none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</a:path>
                <a:path w="20701" h="21356" stroke="0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  <a:lnTo>
                    <a:pt x="0" y="21356"/>
                  </a:lnTo>
                  <a:lnTo>
                    <a:pt x="3238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9" name="Arc 13"/>
            <p:cNvSpPr>
              <a:spLocks/>
            </p:cNvSpPr>
            <p:nvPr/>
          </p:nvSpPr>
          <p:spPr bwMode="auto">
            <a:xfrm>
              <a:off x="3810" y="3331"/>
              <a:ext cx="599" cy="474"/>
            </a:xfrm>
            <a:custGeom>
              <a:avLst/>
              <a:gdLst>
                <a:gd name="T0" fmla="*/ 0 w 21600"/>
                <a:gd name="T1" fmla="*/ 0 h 21318"/>
                <a:gd name="T2" fmla="*/ 0 w 21600"/>
                <a:gd name="T3" fmla="*/ 0 h 21318"/>
                <a:gd name="T4" fmla="*/ 0 w 21600"/>
                <a:gd name="T5" fmla="*/ 0 h 213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18"/>
                <a:gd name="T11" fmla="*/ 21600 w 21600"/>
                <a:gd name="T12" fmla="*/ 21318 h 21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18" fill="none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</a:path>
                <a:path w="21600" h="21318" stroke="0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  <a:lnTo>
                    <a:pt x="0" y="21318"/>
                  </a:lnTo>
                  <a:lnTo>
                    <a:pt x="3479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834" y="3840"/>
              <a:ext cx="18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2   6   10  14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n=4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3764" y="4032"/>
              <a:ext cx="20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s    p    d     f  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=0,1,2,3)</a:t>
              </a: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8600" y="1447800"/>
            <a:ext cx="82092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1916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年科赛尔（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Kossel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）提出原子的壳层结构模型</a:t>
            </a:r>
            <a:endParaRPr kumimoji="1" lang="en-US" altLang="zh-CN" sz="2800" b="1" baseline="300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998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utoUpdateAnimBg="0"/>
      <p:bldP spid="28677" grpId="0" autoUpdateAnimBg="0"/>
      <p:bldP spid="28678" grpId="0" autoUpdateAnimBg="0"/>
      <p:bldP spid="28679" grpId="0" autoUpdateAnimBg="0"/>
      <p:bldP spid="28680" grpId="0" autoUpdateAnimBg="0"/>
      <p:bldP spid="1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04900" y="152400"/>
            <a:ext cx="689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CC3300"/>
                </a:solidFill>
                <a:latin typeface="Times New Roman" panose="02020603050405020304" pitchFamily="18" charset="0"/>
              </a:rPr>
              <a:t>原子中各壳层最多可容纳的电子数表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1600200"/>
            <a:ext cx="8405812" cy="5238750"/>
            <a:chOff x="225" y="744"/>
            <a:chExt cx="5295" cy="3300"/>
          </a:xfrm>
        </p:grpSpPr>
        <p:sp>
          <p:nvSpPr>
            <p:cNvPr id="20534" name="Line 4"/>
            <p:cNvSpPr>
              <a:spLocks noChangeShapeType="1"/>
            </p:cNvSpPr>
            <p:nvPr/>
          </p:nvSpPr>
          <p:spPr bwMode="auto">
            <a:xfrm>
              <a:off x="5472" y="780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5" name="Line 5"/>
            <p:cNvSpPr>
              <a:spLocks noChangeShapeType="1"/>
            </p:cNvSpPr>
            <p:nvPr/>
          </p:nvSpPr>
          <p:spPr bwMode="auto">
            <a:xfrm flipV="1">
              <a:off x="252" y="2088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6" name="Line 6"/>
            <p:cNvSpPr>
              <a:spLocks noChangeShapeType="1"/>
            </p:cNvSpPr>
            <p:nvPr/>
          </p:nvSpPr>
          <p:spPr bwMode="auto">
            <a:xfrm flipV="1">
              <a:off x="228" y="2448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7" name="Line 7"/>
            <p:cNvSpPr>
              <a:spLocks noChangeShapeType="1"/>
            </p:cNvSpPr>
            <p:nvPr/>
          </p:nvSpPr>
          <p:spPr bwMode="auto">
            <a:xfrm flipV="1">
              <a:off x="240" y="2832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8" name="Line 8"/>
            <p:cNvSpPr>
              <a:spLocks noChangeShapeType="1"/>
            </p:cNvSpPr>
            <p:nvPr/>
          </p:nvSpPr>
          <p:spPr bwMode="auto">
            <a:xfrm flipV="1">
              <a:off x="240" y="1716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9" name="Text Box 9"/>
            <p:cNvSpPr txBox="1">
              <a:spLocks noChangeArrowheads="1"/>
            </p:cNvSpPr>
            <p:nvPr/>
          </p:nvSpPr>
          <p:spPr bwMode="auto">
            <a:xfrm>
              <a:off x="1212" y="744"/>
              <a:ext cx="41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0     1      2      3      4      5      6</a:t>
              </a:r>
            </a:p>
          </p:txBody>
        </p:sp>
        <p:sp>
          <p:nvSpPr>
            <p:cNvPr id="20540" name="Text Box 10"/>
            <p:cNvSpPr txBox="1">
              <a:spLocks noChangeArrowheads="1"/>
            </p:cNvSpPr>
            <p:nvPr/>
          </p:nvSpPr>
          <p:spPr bwMode="auto">
            <a:xfrm>
              <a:off x="1056" y="996"/>
              <a:ext cx="36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      p      d      f       g     h       i</a:t>
              </a:r>
            </a:p>
          </p:txBody>
        </p:sp>
        <p:sp>
          <p:nvSpPr>
            <p:cNvPr id="20541" name="Line 11"/>
            <p:cNvSpPr>
              <a:spLocks noChangeShapeType="1"/>
            </p:cNvSpPr>
            <p:nvPr/>
          </p:nvSpPr>
          <p:spPr bwMode="auto">
            <a:xfrm flipV="1">
              <a:off x="252" y="1344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3" name="Object 12"/>
            <p:cNvGraphicFramePr>
              <a:graphicFrameLocks noChangeAspect="1"/>
            </p:cNvGraphicFramePr>
            <p:nvPr/>
          </p:nvGraphicFramePr>
          <p:xfrm>
            <a:off x="779" y="808"/>
            <a:ext cx="15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5648" imgH="161960" progId="Equation.3">
                    <p:embed/>
                  </p:oleObj>
                </mc:Choice>
                <mc:Fallback>
                  <p:oleObj name="Equation" r:id="rId2" imgW="85648" imgH="161960" progId="Equation.3">
                    <p:embed/>
                    <p:pic>
                      <p:nvPicPr>
                        <p:cNvPr id="2048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808"/>
                          <a:ext cx="15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2" name="Line 13"/>
            <p:cNvSpPr>
              <a:spLocks noChangeShapeType="1"/>
            </p:cNvSpPr>
            <p:nvPr/>
          </p:nvSpPr>
          <p:spPr bwMode="auto">
            <a:xfrm>
              <a:off x="1056" y="756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3" name="Line 14"/>
            <p:cNvSpPr>
              <a:spLocks noChangeShapeType="1"/>
            </p:cNvSpPr>
            <p:nvPr/>
          </p:nvSpPr>
          <p:spPr bwMode="auto">
            <a:xfrm>
              <a:off x="1584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Line 15"/>
            <p:cNvSpPr>
              <a:spLocks noChangeShapeType="1"/>
            </p:cNvSpPr>
            <p:nvPr/>
          </p:nvSpPr>
          <p:spPr bwMode="auto">
            <a:xfrm>
              <a:off x="2592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5" name="Line 16"/>
            <p:cNvSpPr>
              <a:spLocks noChangeShapeType="1"/>
            </p:cNvSpPr>
            <p:nvPr/>
          </p:nvSpPr>
          <p:spPr bwMode="auto">
            <a:xfrm>
              <a:off x="3084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Line 17"/>
            <p:cNvSpPr>
              <a:spLocks noChangeShapeType="1"/>
            </p:cNvSpPr>
            <p:nvPr/>
          </p:nvSpPr>
          <p:spPr bwMode="auto">
            <a:xfrm>
              <a:off x="3588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7" name="Line 18"/>
            <p:cNvSpPr>
              <a:spLocks noChangeShapeType="1"/>
            </p:cNvSpPr>
            <p:nvPr/>
          </p:nvSpPr>
          <p:spPr bwMode="auto">
            <a:xfrm>
              <a:off x="4104" y="756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8" name="Line 19"/>
            <p:cNvSpPr>
              <a:spLocks noChangeShapeType="1"/>
            </p:cNvSpPr>
            <p:nvPr/>
          </p:nvSpPr>
          <p:spPr bwMode="auto">
            <a:xfrm>
              <a:off x="4620" y="756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9" name="Line 20"/>
            <p:cNvSpPr>
              <a:spLocks noChangeShapeType="1"/>
            </p:cNvSpPr>
            <p:nvPr/>
          </p:nvSpPr>
          <p:spPr bwMode="auto">
            <a:xfrm>
              <a:off x="264" y="768"/>
              <a:ext cx="792" cy="5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4" name="Object 21"/>
            <p:cNvGraphicFramePr>
              <a:graphicFrameLocks noChangeAspect="1"/>
            </p:cNvGraphicFramePr>
            <p:nvPr/>
          </p:nvGraphicFramePr>
          <p:xfrm>
            <a:off x="368" y="106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4831" imgH="123900" progId="Equation.3">
                    <p:embed/>
                  </p:oleObj>
                </mc:Choice>
                <mc:Fallback>
                  <p:oleObj name="Equation" r:id="rId4" imgW="104831" imgH="123900" progId="Equation.3">
                    <p:embed/>
                    <p:pic>
                      <p:nvPicPr>
                        <p:cNvPr id="2048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" y="1060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0" name="Line 22"/>
            <p:cNvSpPr>
              <a:spLocks noChangeShapeType="1"/>
            </p:cNvSpPr>
            <p:nvPr/>
          </p:nvSpPr>
          <p:spPr bwMode="auto">
            <a:xfrm>
              <a:off x="2076" y="768"/>
              <a:ext cx="0" cy="32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1" name="Line 23"/>
            <p:cNvSpPr>
              <a:spLocks noChangeShapeType="1"/>
            </p:cNvSpPr>
            <p:nvPr/>
          </p:nvSpPr>
          <p:spPr bwMode="auto">
            <a:xfrm flipV="1">
              <a:off x="249" y="3204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52" name="Group 24"/>
            <p:cNvGrpSpPr>
              <a:grpSpLocks/>
            </p:cNvGrpSpPr>
            <p:nvPr/>
          </p:nvGrpSpPr>
          <p:grpSpPr bwMode="auto">
            <a:xfrm>
              <a:off x="225" y="768"/>
              <a:ext cx="5256" cy="3264"/>
              <a:chOff x="276" y="780"/>
              <a:chExt cx="5256" cy="3264"/>
            </a:xfrm>
          </p:grpSpPr>
          <p:sp>
            <p:nvSpPr>
              <p:cNvPr id="20561" name="Line 25"/>
              <p:cNvSpPr>
                <a:spLocks noChangeShapeType="1"/>
              </p:cNvSpPr>
              <p:nvPr/>
            </p:nvSpPr>
            <p:spPr bwMode="auto">
              <a:xfrm flipV="1">
                <a:off x="300" y="780"/>
                <a:ext cx="523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2" name="Line 26"/>
              <p:cNvSpPr>
                <a:spLocks noChangeShapeType="1"/>
              </p:cNvSpPr>
              <p:nvPr/>
            </p:nvSpPr>
            <p:spPr bwMode="auto">
              <a:xfrm flipV="1">
                <a:off x="276" y="4032"/>
                <a:ext cx="523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63" name="Line 27"/>
              <p:cNvSpPr>
                <a:spLocks noChangeShapeType="1"/>
              </p:cNvSpPr>
              <p:nvPr/>
            </p:nvSpPr>
            <p:spPr bwMode="auto">
              <a:xfrm flipH="1">
                <a:off x="288" y="780"/>
                <a:ext cx="0" cy="326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53" name="Line 28"/>
            <p:cNvSpPr>
              <a:spLocks noChangeShapeType="1"/>
            </p:cNvSpPr>
            <p:nvPr/>
          </p:nvSpPr>
          <p:spPr bwMode="auto">
            <a:xfrm flipV="1">
              <a:off x="237" y="3600"/>
              <a:ext cx="52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29"/>
            <p:cNvGraphicFramePr>
              <a:graphicFrameLocks noChangeAspect="1"/>
            </p:cNvGraphicFramePr>
            <p:nvPr/>
          </p:nvGraphicFramePr>
          <p:xfrm>
            <a:off x="4587" y="865"/>
            <a:ext cx="933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61980" imgH="219186" progId="Equation.3">
                    <p:embed/>
                  </p:oleObj>
                </mc:Choice>
                <mc:Fallback>
                  <p:oleObj name="Equation" r:id="rId6" imgW="561980" imgH="219186" progId="Equation.3">
                    <p:embed/>
                    <p:pic>
                      <p:nvPicPr>
                        <p:cNvPr id="2048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7" y="865"/>
                          <a:ext cx="933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54" name="Text Box 30"/>
            <p:cNvSpPr txBox="1">
              <a:spLocks noChangeArrowheads="1"/>
            </p:cNvSpPr>
            <p:nvPr/>
          </p:nvSpPr>
          <p:spPr bwMode="auto">
            <a:xfrm>
              <a:off x="315" y="1368"/>
              <a:ext cx="64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1 ,K</a:t>
              </a:r>
            </a:p>
          </p:txBody>
        </p:sp>
        <p:sp>
          <p:nvSpPr>
            <p:cNvPr id="20555" name="Text Box 31"/>
            <p:cNvSpPr txBox="1">
              <a:spLocks noChangeArrowheads="1"/>
            </p:cNvSpPr>
            <p:nvPr/>
          </p:nvSpPr>
          <p:spPr bwMode="auto">
            <a:xfrm>
              <a:off x="312" y="1788"/>
              <a:ext cx="6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2 ,L</a:t>
              </a:r>
            </a:p>
          </p:txBody>
        </p:sp>
        <p:sp>
          <p:nvSpPr>
            <p:cNvPr id="20556" name="Text Box 32"/>
            <p:cNvSpPr txBox="1">
              <a:spLocks noChangeArrowheads="1"/>
            </p:cNvSpPr>
            <p:nvPr/>
          </p:nvSpPr>
          <p:spPr bwMode="auto">
            <a:xfrm>
              <a:off x="312" y="2124"/>
              <a:ext cx="8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3 ,M</a:t>
              </a:r>
            </a:p>
          </p:txBody>
        </p:sp>
        <p:sp>
          <p:nvSpPr>
            <p:cNvPr id="20557" name="Text Box 33"/>
            <p:cNvSpPr txBox="1">
              <a:spLocks noChangeArrowheads="1"/>
            </p:cNvSpPr>
            <p:nvPr/>
          </p:nvSpPr>
          <p:spPr bwMode="auto">
            <a:xfrm>
              <a:off x="312" y="2514"/>
              <a:ext cx="7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4 ,N</a:t>
              </a:r>
            </a:p>
          </p:txBody>
        </p:sp>
        <p:sp>
          <p:nvSpPr>
            <p:cNvPr id="20558" name="Text Box 34"/>
            <p:cNvSpPr txBox="1">
              <a:spLocks noChangeArrowheads="1"/>
            </p:cNvSpPr>
            <p:nvPr/>
          </p:nvSpPr>
          <p:spPr bwMode="auto">
            <a:xfrm>
              <a:off x="312" y="2862"/>
              <a:ext cx="7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5 ,O</a:t>
              </a:r>
            </a:p>
          </p:txBody>
        </p:sp>
        <p:sp>
          <p:nvSpPr>
            <p:cNvPr id="20559" name="Text Box 35"/>
            <p:cNvSpPr txBox="1">
              <a:spLocks noChangeArrowheads="1"/>
            </p:cNvSpPr>
            <p:nvPr/>
          </p:nvSpPr>
          <p:spPr bwMode="auto">
            <a:xfrm>
              <a:off x="288" y="3223"/>
              <a:ext cx="6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6 ,P</a:t>
              </a:r>
            </a:p>
          </p:txBody>
        </p:sp>
        <p:sp>
          <p:nvSpPr>
            <p:cNvPr id="20560" name="Text Box 36"/>
            <p:cNvSpPr txBox="1">
              <a:spLocks noChangeArrowheads="1"/>
            </p:cNvSpPr>
            <p:nvPr/>
          </p:nvSpPr>
          <p:spPr bwMode="auto">
            <a:xfrm>
              <a:off x="276" y="3666"/>
              <a:ext cx="8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7 ,Q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962150" y="2495550"/>
            <a:ext cx="6762750" cy="617538"/>
            <a:chOff x="1236" y="1332"/>
            <a:chExt cx="4260" cy="389"/>
          </a:xfrm>
        </p:grpSpPr>
        <p:sp>
          <p:nvSpPr>
            <p:cNvPr id="20532" name="Text Box 38"/>
            <p:cNvSpPr txBox="1">
              <a:spLocks noChangeArrowheads="1"/>
            </p:cNvSpPr>
            <p:nvPr/>
          </p:nvSpPr>
          <p:spPr bwMode="auto">
            <a:xfrm>
              <a:off x="1236" y="1332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33" name="Text Box 39"/>
            <p:cNvSpPr txBox="1">
              <a:spLocks noChangeArrowheads="1"/>
            </p:cNvSpPr>
            <p:nvPr/>
          </p:nvSpPr>
          <p:spPr bwMode="auto">
            <a:xfrm>
              <a:off x="4932" y="1356"/>
              <a:ext cx="5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1962150" y="3067050"/>
            <a:ext cx="6686550" cy="655638"/>
            <a:chOff x="1236" y="1692"/>
            <a:chExt cx="4212" cy="413"/>
          </a:xfrm>
        </p:grpSpPr>
        <p:sp>
          <p:nvSpPr>
            <p:cNvPr id="20529" name="Text Box 41"/>
            <p:cNvSpPr txBox="1">
              <a:spLocks noChangeArrowheads="1"/>
            </p:cNvSpPr>
            <p:nvPr/>
          </p:nvSpPr>
          <p:spPr bwMode="auto">
            <a:xfrm>
              <a:off x="1236" y="1728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30" name="Text Box 42"/>
            <p:cNvSpPr txBox="1">
              <a:spLocks noChangeArrowheads="1"/>
            </p:cNvSpPr>
            <p:nvPr/>
          </p:nvSpPr>
          <p:spPr bwMode="auto">
            <a:xfrm>
              <a:off x="1704" y="174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0531" name="Text Box 43"/>
            <p:cNvSpPr txBox="1">
              <a:spLocks noChangeArrowheads="1"/>
            </p:cNvSpPr>
            <p:nvPr/>
          </p:nvSpPr>
          <p:spPr bwMode="auto">
            <a:xfrm>
              <a:off x="4956" y="1692"/>
              <a:ext cx="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1981200" y="3686175"/>
            <a:ext cx="6762750" cy="665163"/>
            <a:chOff x="1248" y="2082"/>
            <a:chExt cx="4260" cy="419"/>
          </a:xfrm>
        </p:grpSpPr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248" y="2112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1728" y="212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0527" name="Text Box 47"/>
            <p:cNvSpPr txBox="1">
              <a:spLocks noChangeArrowheads="1"/>
            </p:cNvSpPr>
            <p:nvPr/>
          </p:nvSpPr>
          <p:spPr bwMode="auto">
            <a:xfrm>
              <a:off x="2136" y="2136"/>
              <a:ext cx="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4848" y="2082"/>
              <a:ext cx="6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943100" y="4276725"/>
            <a:ext cx="6800850" cy="684213"/>
            <a:chOff x="1224" y="2454"/>
            <a:chExt cx="4284" cy="431"/>
          </a:xfrm>
        </p:grpSpPr>
        <p:sp>
          <p:nvSpPr>
            <p:cNvPr id="20520" name="Text Box 50"/>
            <p:cNvSpPr txBox="1">
              <a:spLocks noChangeArrowheads="1"/>
            </p:cNvSpPr>
            <p:nvPr/>
          </p:nvSpPr>
          <p:spPr bwMode="auto">
            <a:xfrm>
              <a:off x="1224" y="2496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21" name="Text Box 51"/>
            <p:cNvSpPr txBox="1">
              <a:spLocks noChangeArrowheads="1"/>
            </p:cNvSpPr>
            <p:nvPr/>
          </p:nvSpPr>
          <p:spPr bwMode="auto">
            <a:xfrm>
              <a:off x="1716" y="2508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0522" name="Text Box 52"/>
            <p:cNvSpPr txBox="1">
              <a:spLocks noChangeArrowheads="1"/>
            </p:cNvSpPr>
            <p:nvPr/>
          </p:nvSpPr>
          <p:spPr bwMode="auto">
            <a:xfrm>
              <a:off x="2148" y="2520"/>
              <a:ext cx="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0523" name="Text Box 53"/>
            <p:cNvSpPr txBox="1">
              <a:spLocks noChangeArrowheads="1"/>
            </p:cNvSpPr>
            <p:nvPr/>
          </p:nvSpPr>
          <p:spPr bwMode="auto">
            <a:xfrm>
              <a:off x="2652" y="2508"/>
              <a:ext cx="4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0524" name="Text Box 54"/>
            <p:cNvSpPr txBox="1">
              <a:spLocks noChangeArrowheads="1"/>
            </p:cNvSpPr>
            <p:nvPr/>
          </p:nvSpPr>
          <p:spPr bwMode="auto">
            <a:xfrm>
              <a:off x="4848" y="2454"/>
              <a:ext cx="6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32</a:t>
              </a: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943100" y="4876800"/>
            <a:ext cx="6915150" cy="693738"/>
            <a:chOff x="1224" y="2832"/>
            <a:chExt cx="4356" cy="437"/>
          </a:xfrm>
        </p:grpSpPr>
        <p:sp>
          <p:nvSpPr>
            <p:cNvPr id="20514" name="Text Box 56"/>
            <p:cNvSpPr txBox="1">
              <a:spLocks noChangeArrowheads="1"/>
            </p:cNvSpPr>
            <p:nvPr/>
          </p:nvSpPr>
          <p:spPr bwMode="auto">
            <a:xfrm>
              <a:off x="1224" y="2856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15" name="Text Box 57"/>
            <p:cNvSpPr txBox="1">
              <a:spLocks noChangeArrowheads="1"/>
            </p:cNvSpPr>
            <p:nvPr/>
          </p:nvSpPr>
          <p:spPr bwMode="auto">
            <a:xfrm>
              <a:off x="1716" y="289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0516" name="Text Box 58"/>
            <p:cNvSpPr txBox="1">
              <a:spLocks noChangeArrowheads="1"/>
            </p:cNvSpPr>
            <p:nvPr/>
          </p:nvSpPr>
          <p:spPr bwMode="auto">
            <a:xfrm>
              <a:off x="2148" y="2904"/>
              <a:ext cx="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0517" name="Text Box 59"/>
            <p:cNvSpPr txBox="1">
              <a:spLocks noChangeArrowheads="1"/>
            </p:cNvSpPr>
            <p:nvPr/>
          </p:nvSpPr>
          <p:spPr bwMode="auto">
            <a:xfrm>
              <a:off x="2640" y="2868"/>
              <a:ext cx="4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0518" name="Text Box 60"/>
            <p:cNvSpPr txBox="1">
              <a:spLocks noChangeArrowheads="1"/>
            </p:cNvSpPr>
            <p:nvPr/>
          </p:nvSpPr>
          <p:spPr bwMode="auto">
            <a:xfrm>
              <a:off x="3132" y="2832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0519" name="Text Box 61"/>
            <p:cNvSpPr txBox="1">
              <a:spLocks noChangeArrowheads="1"/>
            </p:cNvSpPr>
            <p:nvPr/>
          </p:nvSpPr>
          <p:spPr bwMode="auto">
            <a:xfrm>
              <a:off x="4884" y="2844"/>
              <a:ext cx="6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50</a:t>
              </a: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943100" y="5516563"/>
            <a:ext cx="6667500" cy="644525"/>
            <a:chOff x="1224" y="3475"/>
            <a:chExt cx="4200" cy="406"/>
          </a:xfrm>
        </p:grpSpPr>
        <p:sp>
          <p:nvSpPr>
            <p:cNvPr id="20507" name="Text Box 63"/>
            <p:cNvSpPr txBox="1">
              <a:spLocks noChangeArrowheads="1"/>
            </p:cNvSpPr>
            <p:nvPr/>
          </p:nvSpPr>
          <p:spPr bwMode="auto">
            <a:xfrm>
              <a:off x="1224" y="3516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8" name="Text Box 64"/>
            <p:cNvSpPr txBox="1">
              <a:spLocks noChangeArrowheads="1"/>
            </p:cNvSpPr>
            <p:nvPr/>
          </p:nvSpPr>
          <p:spPr bwMode="auto">
            <a:xfrm>
              <a:off x="1704" y="350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0509" name="Text Box 65"/>
            <p:cNvSpPr txBox="1">
              <a:spLocks noChangeArrowheads="1"/>
            </p:cNvSpPr>
            <p:nvPr/>
          </p:nvSpPr>
          <p:spPr bwMode="auto">
            <a:xfrm>
              <a:off x="2136" y="3504"/>
              <a:ext cx="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0510" name="Text Box 66"/>
            <p:cNvSpPr txBox="1">
              <a:spLocks noChangeArrowheads="1"/>
            </p:cNvSpPr>
            <p:nvPr/>
          </p:nvSpPr>
          <p:spPr bwMode="auto">
            <a:xfrm>
              <a:off x="2640" y="3516"/>
              <a:ext cx="4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0511" name="Text Box 67"/>
            <p:cNvSpPr txBox="1">
              <a:spLocks noChangeArrowheads="1"/>
            </p:cNvSpPr>
            <p:nvPr/>
          </p:nvSpPr>
          <p:spPr bwMode="auto">
            <a:xfrm>
              <a:off x="3132" y="3475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0512" name="Text Box 68"/>
            <p:cNvSpPr txBox="1">
              <a:spLocks noChangeArrowheads="1"/>
            </p:cNvSpPr>
            <p:nvPr/>
          </p:nvSpPr>
          <p:spPr bwMode="auto">
            <a:xfrm>
              <a:off x="3672" y="3475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20513" name="Text Box 69"/>
            <p:cNvSpPr txBox="1">
              <a:spLocks noChangeArrowheads="1"/>
            </p:cNvSpPr>
            <p:nvPr/>
          </p:nvSpPr>
          <p:spPr bwMode="auto">
            <a:xfrm>
              <a:off x="4896" y="3475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72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924050" y="6096000"/>
            <a:ext cx="6534150" cy="731838"/>
            <a:chOff x="1212" y="3600"/>
            <a:chExt cx="4116" cy="461"/>
          </a:xfrm>
        </p:grpSpPr>
        <p:sp>
          <p:nvSpPr>
            <p:cNvPr id="20499" name="Text Box 71"/>
            <p:cNvSpPr txBox="1">
              <a:spLocks noChangeArrowheads="1"/>
            </p:cNvSpPr>
            <p:nvPr/>
          </p:nvSpPr>
          <p:spPr bwMode="auto">
            <a:xfrm>
              <a:off x="1212" y="3672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0" name="Text Box 72"/>
            <p:cNvSpPr txBox="1">
              <a:spLocks noChangeArrowheads="1"/>
            </p:cNvSpPr>
            <p:nvPr/>
          </p:nvSpPr>
          <p:spPr bwMode="auto">
            <a:xfrm>
              <a:off x="1728" y="3672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0501" name="Text Box 73"/>
            <p:cNvSpPr txBox="1">
              <a:spLocks noChangeArrowheads="1"/>
            </p:cNvSpPr>
            <p:nvPr/>
          </p:nvSpPr>
          <p:spPr bwMode="auto">
            <a:xfrm>
              <a:off x="2136" y="3696"/>
              <a:ext cx="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</p:txBody>
        </p:sp>
        <p:sp>
          <p:nvSpPr>
            <p:cNvPr id="20502" name="Text Box 74"/>
            <p:cNvSpPr txBox="1">
              <a:spLocks noChangeArrowheads="1"/>
            </p:cNvSpPr>
            <p:nvPr/>
          </p:nvSpPr>
          <p:spPr bwMode="auto">
            <a:xfrm>
              <a:off x="2640" y="3660"/>
              <a:ext cx="4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20503" name="Text Box 75"/>
            <p:cNvSpPr txBox="1">
              <a:spLocks noChangeArrowheads="1"/>
            </p:cNvSpPr>
            <p:nvPr/>
          </p:nvSpPr>
          <p:spPr bwMode="auto">
            <a:xfrm>
              <a:off x="3132" y="3612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66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</a:t>
              </a:r>
            </a:p>
          </p:txBody>
        </p:sp>
        <p:sp>
          <p:nvSpPr>
            <p:cNvPr id="20504" name="Text Box 76"/>
            <p:cNvSpPr txBox="1">
              <a:spLocks noChangeArrowheads="1"/>
            </p:cNvSpPr>
            <p:nvPr/>
          </p:nvSpPr>
          <p:spPr bwMode="auto">
            <a:xfrm>
              <a:off x="3636" y="3600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22</a:t>
              </a:r>
            </a:p>
          </p:txBody>
        </p:sp>
        <p:sp>
          <p:nvSpPr>
            <p:cNvPr id="20505" name="Text Box 77"/>
            <p:cNvSpPr txBox="1">
              <a:spLocks noChangeArrowheads="1"/>
            </p:cNvSpPr>
            <p:nvPr/>
          </p:nvSpPr>
          <p:spPr bwMode="auto">
            <a:xfrm>
              <a:off x="4152" y="3612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9900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26</a:t>
              </a:r>
            </a:p>
          </p:txBody>
        </p:sp>
        <p:sp>
          <p:nvSpPr>
            <p:cNvPr id="20506" name="Text Box 78"/>
            <p:cNvSpPr txBox="1">
              <a:spLocks noChangeArrowheads="1"/>
            </p:cNvSpPr>
            <p:nvPr/>
          </p:nvSpPr>
          <p:spPr bwMode="auto">
            <a:xfrm>
              <a:off x="4896" y="3648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98</a:t>
              </a:r>
            </a:p>
          </p:txBody>
        </p:sp>
      </p:grpSp>
      <p:sp>
        <p:nvSpPr>
          <p:cNvPr id="29775" name="Text Box 79"/>
          <p:cNvSpPr txBox="1">
            <a:spLocks noChangeArrowheads="1"/>
          </p:cNvSpPr>
          <p:nvPr/>
        </p:nvSpPr>
        <p:spPr bwMode="auto">
          <a:xfrm>
            <a:off x="427038" y="700088"/>
            <a:ext cx="6811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原子的壳层：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相同的电子组成一个壳层。</a:t>
            </a:r>
          </a:p>
        </p:txBody>
      </p: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419100" y="1100138"/>
            <a:ext cx="7505700" cy="519112"/>
            <a:chOff x="326" y="618"/>
            <a:chExt cx="4728" cy="327"/>
          </a:xfrm>
        </p:grpSpPr>
        <p:sp>
          <p:nvSpPr>
            <p:cNvPr id="20498" name="Text Box 81"/>
            <p:cNvSpPr txBox="1">
              <a:spLocks noChangeArrowheads="1"/>
            </p:cNvSpPr>
            <p:nvPr/>
          </p:nvSpPr>
          <p:spPr bwMode="auto">
            <a:xfrm>
              <a:off x="326" y="618"/>
              <a:ext cx="4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原子的次壳层：  相同的电子组成一个次壳层。</a:t>
              </a:r>
            </a:p>
          </p:txBody>
        </p:sp>
        <p:graphicFrame>
          <p:nvGraphicFramePr>
            <p:cNvPr id="20482" name="Object 82"/>
            <p:cNvGraphicFramePr>
              <a:graphicFrameLocks noChangeAspect="1"/>
            </p:cNvGraphicFramePr>
            <p:nvPr/>
          </p:nvGraphicFramePr>
          <p:xfrm>
            <a:off x="1916" y="672"/>
            <a:ext cx="1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927" imgH="314203" progId="Equation.3">
                    <p:embed/>
                  </p:oleObj>
                </mc:Choice>
                <mc:Fallback>
                  <p:oleObj name="Equation" r:id="rId8" imgW="142927" imgH="314203" progId="Equation.3">
                    <p:embed/>
                    <p:pic>
                      <p:nvPicPr>
                        <p:cNvPr id="20482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672"/>
                          <a:ext cx="10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79" name="Text Box 83"/>
          <p:cNvSpPr txBox="1">
            <a:spLocks noChangeArrowheads="1"/>
          </p:cNvSpPr>
          <p:nvPr/>
        </p:nvSpPr>
        <p:spPr bwMode="auto">
          <a:xfrm>
            <a:off x="6732588" y="1052513"/>
            <a:ext cx="217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2(2</a:t>
            </a:r>
            <a:r>
              <a:rPr kumimoji="1" lang="en-US" altLang="zh-CN" sz="2800" b="1" i="1">
                <a:solidFill>
                  <a:srgbClr val="0099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</a:rPr>
              <a:t>+1)</a:t>
            </a:r>
            <a:endParaRPr lang="en-US" altLang="zh-CN" sz="280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3913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75" grpId="0" autoUpdateAnimBg="0"/>
      <p:bldP spid="297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a3.att.hudong.com/10/94/203005424969331398509457327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9" t="13055" r="1449" b="10796"/>
          <a:stretch/>
        </p:blipFill>
        <p:spPr bwMode="auto">
          <a:xfrm>
            <a:off x="-76200" y="-22088"/>
            <a:ext cx="6781800" cy="68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58000" y="3415605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电子填入原子轨道的顺序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858000" y="1636693"/>
                <a:ext cx="1905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/>
                  <a:t>经验公式</a:t>
                </a:r>
                <a:endParaRPr lang="en-US" altLang="zh-CN" sz="2800" b="1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636693"/>
                <a:ext cx="1905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639" t="-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209800" y="26670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5.0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9800" y="1752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6.0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09800" y="352431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4.0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9800" y="4419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3.0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09800" y="527691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2.0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09800" y="6324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1.0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09800" y="8382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7.0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45667" y="26670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5.7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45667" y="1752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6.7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45667" y="352431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4.7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45667" y="4419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3.7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45667" y="527691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2.7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45667" y="8382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7.7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12467" y="26670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6.4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12467" y="1752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7.4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12467" y="352431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5.4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2467" y="44196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4.4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486400" y="266700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7.1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86400" y="3524310"/>
            <a:ext cx="54053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6.1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6315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a.hiphotos.baidu.com/zhidao/pic/item/a1ec08fa513d26973130f7cf55fbb2fb4216d84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52"/>
          <a:stretch/>
        </p:blipFill>
        <p:spPr bwMode="auto">
          <a:xfrm>
            <a:off x="8164" y="228600"/>
            <a:ext cx="9135836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091514" y="1295400"/>
            <a:ext cx="7793863" cy="5397843"/>
            <a:chOff x="1091514" y="1295400"/>
            <a:chExt cx="7793863" cy="5397843"/>
          </a:xfrm>
        </p:grpSpPr>
        <p:sp>
          <p:nvSpPr>
            <p:cNvPr id="2" name="矩形 1"/>
            <p:cNvSpPr/>
            <p:nvPr/>
          </p:nvSpPr>
          <p:spPr>
            <a:xfrm>
              <a:off x="1091514" y="6464643"/>
              <a:ext cx="12573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051986" y="1295400"/>
              <a:ext cx="1257300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502347" y="2059840"/>
              <a:ext cx="1383030" cy="49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038600" y="4384969"/>
              <a:ext cx="1257300" cy="4900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038600" y="5158568"/>
              <a:ext cx="1257300" cy="1050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495299" y="3863340"/>
              <a:ext cx="1383030" cy="2514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715000" y="2111580"/>
            <a:ext cx="60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</a:rPr>
              <a:t>经验公式并不全对</a:t>
            </a:r>
          </a:p>
        </p:txBody>
      </p:sp>
    </p:spTree>
    <p:extLst>
      <p:ext uri="{BB962C8B-B14F-4D97-AF65-F5344CB8AC3E}">
        <p14:creationId xmlns:p14="http://schemas.microsoft.com/office/powerpoint/2010/main" val="270471954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88" y="650875"/>
            <a:ext cx="8520112" cy="2057400"/>
            <a:chOff x="249" y="242"/>
            <a:chExt cx="5367" cy="1296"/>
          </a:xfrm>
        </p:grpSpPr>
        <p:sp>
          <p:nvSpPr>
            <p:cNvPr id="21522" name="Text Box 3"/>
            <p:cNvSpPr txBox="1">
              <a:spLocks noChangeArrowheads="1"/>
            </p:cNvSpPr>
            <p:nvPr/>
          </p:nvSpPr>
          <p:spPr bwMode="auto">
            <a:xfrm>
              <a:off x="249" y="242"/>
              <a:ext cx="5367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1.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根据量子力学理论，氢原子中电子的角动量为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=                      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当主量子数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=3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时，电子角动量的可能取值为</a:t>
              </a:r>
              <a:r>
                <a:rPr kumimoji="1" lang="zh-CN" altLang="en-US" sz="2800" u="sng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             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。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电子角动量在外场分量的可能取值为</a:t>
              </a:r>
              <a:r>
                <a:rPr kumimoji="1" lang="zh-CN" altLang="en-US" sz="2800" u="sng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        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21514" name="Object 4"/>
            <p:cNvGraphicFramePr>
              <a:graphicFrameLocks noChangeAspect="1"/>
            </p:cNvGraphicFramePr>
            <p:nvPr/>
          </p:nvGraphicFramePr>
          <p:xfrm>
            <a:off x="912" y="548"/>
            <a:ext cx="112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52459" imgH="238081" progId="Equation.3">
                    <p:embed/>
                  </p:oleObj>
                </mc:Choice>
                <mc:Fallback>
                  <p:oleObj name="Equation" r:id="rId2" imgW="752459" imgH="238081" progId="Equation.3">
                    <p:embed/>
                    <p:pic>
                      <p:nvPicPr>
                        <p:cNvPr id="2151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548"/>
                          <a:ext cx="112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048000" y="1562100"/>
            <a:ext cx="4654550" cy="1098550"/>
            <a:chOff x="1920" y="816"/>
            <a:chExt cx="2932" cy="692"/>
          </a:xfrm>
        </p:grpSpPr>
        <p:graphicFrame>
          <p:nvGraphicFramePr>
            <p:cNvPr id="21512" name="Object 6"/>
            <p:cNvGraphicFramePr>
              <a:graphicFrameLocks noChangeAspect="1"/>
            </p:cNvGraphicFramePr>
            <p:nvPr/>
          </p:nvGraphicFramePr>
          <p:xfrm>
            <a:off x="1920" y="816"/>
            <a:ext cx="1860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28791" imgH="219186" progId="Equation.3">
                    <p:embed/>
                  </p:oleObj>
                </mc:Choice>
                <mc:Fallback>
                  <p:oleObj name="Equation" r:id="rId4" imgW="1228791" imgH="219186" progId="Equation.3">
                    <p:embed/>
                    <p:pic>
                      <p:nvPicPr>
                        <p:cNvPr id="2151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816"/>
                          <a:ext cx="1860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7"/>
            <p:cNvGraphicFramePr>
              <a:graphicFrameLocks noChangeAspect="1"/>
            </p:cNvGraphicFramePr>
            <p:nvPr/>
          </p:nvGraphicFramePr>
          <p:xfrm>
            <a:off x="2928" y="1182"/>
            <a:ext cx="192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85929" imgH="200021" progId="Equation.3">
                    <p:embed/>
                  </p:oleObj>
                </mc:Choice>
                <mc:Fallback>
                  <p:oleObj name="Equation" r:id="rId6" imgW="885929" imgH="200021" progId="Equation.3">
                    <p:embed/>
                    <p:pic>
                      <p:nvPicPr>
                        <p:cNvPr id="2151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82"/>
                          <a:ext cx="192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763713" y="3357563"/>
            <a:ext cx="4246562" cy="519112"/>
            <a:chOff x="1111" y="2115"/>
            <a:chExt cx="2675" cy="327"/>
          </a:xfrm>
        </p:grpSpPr>
        <p:graphicFrame>
          <p:nvGraphicFramePr>
            <p:cNvPr id="21511" name="Object 9"/>
            <p:cNvGraphicFramePr>
              <a:graphicFrameLocks noChangeAspect="1"/>
            </p:cNvGraphicFramePr>
            <p:nvPr/>
          </p:nvGraphicFramePr>
          <p:xfrm>
            <a:off x="2426" y="2115"/>
            <a:ext cx="13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43090" imgH="466715" progId="Equation.3">
                    <p:embed/>
                  </p:oleObj>
                </mc:Choice>
                <mc:Fallback>
                  <p:oleObj name="Equation" r:id="rId8" imgW="2143090" imgH="466715" progId="Equation.3">
                    <p:embed/>
                    <p:pic>
                      <p:nvPicPr>
                        <p:cNvPr id="215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115"/>
                          <a:ext cx="13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Text Box 10"/>
            <p:cNvSpPr txBox="1">
              <a:spLocks noChangeArrowheads="1"/>
            </p:cNvSpPr>
            <p:nvPr/>
          </p:nvSpPr>
          <p:spPr bwMode="auto">
            <a:xfrm>
              <a:off x="1111" y="2115"/>
              <a:ext cx="7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=0,1,2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04800" y="4138613"/>
            <a:ext cx="8559800" cy="1546225"/>
            <a:chOff x="192" y="2607"/>
            <a:chExt cx="5392" cy="974"/>
          </a:xfrm>
        </p:grpSpPr>
        <p:grpSp>
          <p:nvGrpSpPr>
            <p:cNvPr id="21519" name="Group 12"/>
            <p:cNvGrpSpPr>
              <a:grpSpLocks/>
            </p:cNvGrpSpPr>
            <p:nvPr/>
          </p:nvGrpSpPr>
          <p:grpSpPr bwMode="auto">
            <a:xfrm>
              <a:off x="192" y="2607"/>
              <a:ext cx="5392" cy="460"/>
              <a:chOff x="192" y="1392"/>
              <a:chExt cx="5392" cy="460"/>
            </a:xfrm>
          </p:grpSpPr>
          <p:sp>
            <p:nvSpPr>
              <p:cNvPr id="21520" name="Text Box 13"/>
              <p:cNvSpPr txBox="1">
                <a:spLocks noChangeArrowheads="1"/>
              </p:cNvSpPr>
              <p:nvPr/>
            </p:nvSpPr>
            <p:spPr bwMode="auto">
              <a:xfrm>
                <a:off x="192" y="1464"/>
                <a:ext cx="47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当  </a:t>
                </a:r>
                <a:r>
                  <a:rPr kumimoji="1" lang="zh-CN" altLang="zh-CN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一定,   可取      个值,</a:t>
                </a:r>
                <a:endPara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21507" name="Object 14"/>
              <p:cNvGraphicFramePr>
                <a:graphicFrameLocks noChangeAspect="1"/>
              </p:cNvGraphicFramePr>
              <p:nvPr/>
            </p:nvGraphicFramePr>
            <p:xfrm>
              <a:off x="516" y="1504"/>
              <a:ext cx="180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85648" imgH="161960" progId="Equation.3">
                      <p:embed/>
                    </p:oleObj>
                  </mc:Choice>
                  <mc:Fallback>
                    <p:oleObj name="Equation" r:id="rId10" imgW="85648" imgH="161960" progId="Equation.3">
                      <p:embed/>
                      <p:pic>
                        <p:nvPicPr>
                          <p:cNvPr id="21507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6" y="1504"/>
                            <a:ext cx="180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8" name="Object 15"/>
              <p:cNvGraphicFramePr>
                <a:graphicFrameLocks noChangeAspect="1"/>
              </p:cNvGraphicFramePr>
              <p:nvPr/>
            </p:nvGraphicFramePr>
            <p:xfrm>
              <a:off x="1224" y="1392"/>
              <a:ext cx="410" cy="4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81022" imgH="209468" progId="Equation.3">
                      <p:embed/>
                    </p:oleObj>
                  </mc:Choice>
                  <mc:Fallback>
                    <p:oleObj name="Equation" r:id="rId12" imgW="181022" imgH="209468" progId="Equation.3">
                      <p:embed/>
                      <p:pic>
                        <p:nvPicPr>
                          <p:cNvPr id="2150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4" y="1392"/>
                            <a:ext cx="410" cy="4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9" name="Object 16"/>
              <p:cNvGraphicFramePr>
                <a:graphicFrameLocks noChangeAspect="1"/>
              </p:cNvGraphicFramePr>
              <p:nvPr/>
            </p:nvGraphicFramePr>
            <p:xfrm>
              <a:off x="2040" y="1480"/>
              <a:ext cx="760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66606" imgH="200021" progId="Equation.3">
                      <p:embed/>
                    </p:oleObj>
                  </mc:Choice>
                  <mc:Fallback>
                    <p:oleObj name="Equation" r:id="rId14" imgW="466606" imgH="200021" progId="Equation.3">
                      <p:embed/>
                      <p:pic>
                        <p:nvPicPr>
                          <p:cNvPr id="21509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0" y="1480"/>
                            <a:ext cx="760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0" name="Object 17"/>
              <p:cNvGraphicFramePr>
                <a:graphicFrameLocks noChangeAspect="1"/>
              </p:cNvGraphicFramePr>
              <p:nvPr/>
            </p:nvGraphicFramePr>
            <p:xfrm>
              <a:off x="3336" y="1443"/>
              <a:ext cx="2248" cy="3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285800" imgH="209468" progId="Equation.3">
                      <p:embed/>
                    </p:oleObj>
                  </mc:Choice>
                  <mc:Fallback>
                    <p:oleObj name="Equation" r:id="rId16" imgW="1285800" imgH="209468" progId="Equation.3">
                      <p:embed/>
                      <p:pic>
                        <p:nvPicPr>
                          <p:cNvPr id="2151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6" y="1443"/>
                            <a:ext cx="2248" cy="3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06" name="Object 18"/>
            <p:cNvGraphicFramePr>
              <a:graphicFrameLocks noChangeAspect="1"/>
            </p:cNvGraphicFramePr>
            <p:nvPr/>
          </p:nvGraphicFramePr>
          <p:xfrm>
            <a:off x="1882" y="3294"/>
            <a:ext cx="9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28727" imgH="438102" progId="Equation.3">
                    <p:embed/>
                  </p:oleObj>
                </mc:Choice>
                <mc:Fallback>
                  <p:oleObj name="Equation" r:id="rId18" imgW="1428727" imgH="438102" progId="Equation.3">
                    <p:embed/>
                    <p:pic>
                      <p:nvPicPr>
                        <p:cNvPr id="2150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294"/>
                          <a:ext cx="91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3492786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381000"/>
            <a:ext cx="8539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２、写出硼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(B,Z=5)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和铜（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Cu,Z=29)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等原子在基态时的</a:t>
            </a:r>
          </a:p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  电子排布式。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7303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295400" y="1730375"/>
            <a:ext cx="411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按“常规”从内到外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排布为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295400" y="2949575"/>
          <a:ext cx="2635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8651" imgH="209468" progId="Equation.3">
                  <p:embed/>
                </p:oleObj>
              </mc:Choice>
              <mc:Fallback>
                <p:oleObj name="Equation" r:id="rId2" imgW="828651" imgH="209468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49575"/>
                        <a:ext cx="263525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590386" y="5823239"/>
          <a:ext cx="5267614" cy="65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228600" progId="Equation.DSMT4">
                  <p:embed/>
                </p:oleObj>
              </mc:Choice>
              <mc:Fallback>
                <p:oleObj name="Equation" r:id="rId4" imgW="1904760" imgH="228600" progId="Equation.DSMT4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386" y="5823239"/>
                        <a:ext cx="5267614" cy="65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0063" y="1308100"/>
            <a:ext cx="3467100" cy="1793875"/>
            <a:chOff x="2976" y="2784"/>
            <a:chExt cx="2099" cy="1130"/>
          </a:xfrm>
        </p:grpSpPr>
        <p:sp>
          <p:nvSpPr>
            <p:cNvPr id="22540" name="Arc 8"/>
            <p:cNvSpPr>
              <a:spLocks/>
            </p:cNvSpPr>
            <p:nvPr/>
          </p:nvSpPr>
          <p:spPr bwMode="auto">
            <a:xfrm>
              <a:off x="2976" y="3235"/>
              <a:ext cx="489" cy="560"/>
            </a:xfrm>
            <a:custGeom>
              <a:avLst/>
              <a:gdLst>
                <a:gd name="T0" fmla="*/ 0 w 18332"/>
                <a:gd name="T1" fmla="*/ 0 h 20997"/>
                <a:gd name="T2" fmla="*/ 0 w 18332"/>
                <a:gd name="T3" fmla="*/ 0 h 20997"/>
                <a:gd name="T4" fmla="*/ 0 w 18332"/>
                <a:gd name="T5" fmla="*/ 0 h 20997"/>
                <a:gd name="T6" fmla="*/ 0 60000 65536"/>
                <a:gd name="T7" fmla="*/ 0 60000 65536"/>
                <a:gd name="T8" fmla="*/ 0 60000 65536"/>
                <a:gd name="T9" fmla="*/ 0 w 18332"/>
                <a:gd name="T10" fmla="*/ 0 h 20997"/>
                <a:gd name="T11" fmla="*/ 18332 w 18332"/>
                <a:gd name="T12" fmla="*/ 20997 h 209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32" h="20997" fill="none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</a:path>
                <a:path w="18332" h="20997" stroke="0" extrusionOk="0">
                  <a:moveTo>
                    <a:pt x="5068" y="-1"/>
                  </a:moveTo>
                  <a:cubicBezTo>
                    <a:pt x="10573" y="1328"/>
                    <a:pt x="15336" y="4766"/>
                    <a:pt x="18331" y="9573"/>
                  </a:cubicBezTo>
                  <a:lnTo>
                    <a:pt x="0" y="20997"/>
                  </a:lnTo>
                  <a:lnTo>
                    <a:pt x="5068" y="-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1" name="Arc 9"/>
            <p:cNvSpPr>
              <a:spLocks/>
            </p:cNvSpPr>
            <p:nvPr/>
          </p:nvSpPr>
          <p:spPr bwMode="auto">
            <a:xfrm>
              <a:off x="3600" y="2784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Arc 10"/>
            <p:cNvSpPr>
              <a:spLocks/>
            </p:cNvSpPr>
            <p:nvPr/>
          </p:nvSpPr>
          <p:spPr bwMode="auto">
            <a:xfrm>
              <a:off x="3138" y="3073"/>
              <a:ext cx="552" cy="569"/>
            </a:xfrm>
            <a:custGeom>
              <a:avLst/>
              <a:gdLst>
                <a:gd name="T0" fmla="*/ 0 w 20701"/>
                <a:gd name="T1" fmla="*/ 0 h 21356"/>
                <a:gd name="T2" fmla="*/ 0 w 20701"/>
                <a:gd name="T3" fmla="*/ 0 h 21356"/>
                <a:gd name="T4" fmla="*/ 0 w 20701"/>
                <a:gd name="T5" fmla="*/ 0 h 21356"/>
                <a:gd name="T6" fmla="*/ 0 60000 65536"/>
                <a:gd name="T7" fmla="*/ 0 60000 65536"/>
                <a:gd name="T8" fmla="*/ 0 60000 65536"/>
                <a:gd name="T9" fmla="*/ 0 w 20701"/>
                <a:gd name="T10" fmla="*/ 0 h 21356"/>
                <a:gd name="T11" fmla="*/ 20701 w 20701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01" h="21356" fill="none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</a:path>
                <a:path w="20701" h="21356" stroke="0" extrusionOk="0">
                  <a:moveTo>
                    <a:pt x="3238" y="0"/>
                  </a:moveTo>
                  <a:cubicBezTo>
                    <a:pt x="11509" y="1254"/>
                    <a:pt x="18312" y="7171"/>
                    <a:pt x="20700" y="15188"/>
                  </a:cubicBezTo>
                  <a:lnTo>
                    <a:pt x="0" y="21356"/>
                  </a:lnTo>
                  <a:lnTo>
                    <a:pt x="3238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3" name="Arc 11"/>
            <p:cNvSpPr>
              <a:spLocks/>
            </p:cNvSpPr>
            <p:nvPr/>
          </p:nvSpPr>
          <p:spPr bwMode="auto">
            <a:xfrm>
              <a:off x="3312" y="2935"/>
              <a:ext cx="576" cy="474"/>
            </a:xfrm>
            <a:custGeom>
              <a:avLst/>
              <a:gdLst>
                <a:gd name="T0" fmla="*/ 0 w 21600"/>
                <a:gd name="T1" fmla="*/ 0 h 21318"/>
                <a:gd name="T2" fmla="*/ 0 w 21600"/>
                <a:gd name="T3" fmla="*/ 0 h 21318"/>
                <a:gd name="T4" fmla="*/ 0 w 21600"/>
                <a:gd name="T5" fmla="*/ 0 h 213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18"/>
                <a:gd name="T11" fmla="*/ 21600 w 21600"/>
                <a:gd name="T12" fmla="*/ 21318 h 21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18" fill="none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</a:path>
                <a:path w="21600" h="21318" stroke="0" extrusionOk="0">
                  <a:moveTo>
                    <a:pt x="3479" y="0"/>
                  </a:moveTo>
                  <a:cubicBezTo>
                    <a:pt x="13927" y="1705"/>
                    <a:pt x="21600" y="10731"/>
                    <a:pt x="21600" y="21318"/>
                  </a:cubicBezTo>
                  <a:lnTo>
                    <a:pt x="0" y="21318"/>
                  </a:lnTo>
                  <a:lnTo>
                    <a:pt x="3479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4" name="Text Box 12"/>
            <p:cNvSpPr txBox="1">
              <a:spLocks noChangeArrowheads="1"/>
            </p:cNvSpPr>
            <p:nvPr/>
          </p:nvSpPr>
          <p:spPr bwMode="auto">
            <a:xfrm>
              <a:off x="3302" y="3434"/>
              <a:ext cx="17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2   6   10  14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n=4</a:t>
              </a:r>
              <a:r>
                <a:rPr lang="zh-CN" altLang="en-US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2545" name="Text Box 13"/>
            <p:cNvSpPr txBox="1">
              <a:spLocks noChangeArrowheads="1"/>
            </p:cNvSpPr>
            <p:nvPr/>
          </p:nvSpPr>
          <p:spPr bwMode="auto">
            <a:xfrm>
              <a:off x="3254" y="3626"/>
              <a:ext cx="1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rgbClr val="009900"/>
                  </a:solidFill>
                  <a:latin typeface="Times New Roman" panose="02020603050405020304" pitchFamily="18" charset="0"/>
                </a:rPr>
                <a:t>s    p    d     f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00175" y="4191000"/>
            <a:ext cx="5076825" cy="519113"/>
            <a:chOff x="-400" y="2313"/>
            <a:chExt cx="3198" cy="327"/>
          </a:xfrm>
        </p:grpSpPr>
        <p:graphicFrame>
          <p:nvGraphicFramePr>
            <p:cNvPr id="22532" name="Object 14"/>
            <p:cNvGraphicFramePr>
              <a:graphicFrameLocks noChangeAspect="1"/>
            </p:cNvGraphicFramePr>
            <p:nvPr/>
          </p:nvGraphicFramePr>
          <p:xfrm>
            <a:off x="-400" y="2372"/>
            <a:ext cx="7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00152" imgH="314203" progId="Equation.3">
                    <p:embed/>
                  </p:oleObj>
                </mc:Choice>
                <mc:Fallback>
                  <p:oleObj name="Equation" r:id="rId6" imgW="1200152" imgH="314203" progId="Equation.3">
                    <p:embed/>
                    <p:pic>
                      <p:nvPicPr>
                        <p:cNvPr id="2253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00" y="2372"/>
                          <a:ext cx="7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 Box 7"/>
            <p:cNvSpPr txBox="1">
              <a:spLocks noChangeArrowheads="1"/>
            </p:cNvSpPr>
            <p:nvPr/>
          </p:nvSpPr>
          <p:spPr bwMode="auto">
            <a:xfrm>
              <a:off x="432" y="2313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其值越小，能级越低。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81000" y="5114925"/>
            <a:ext cx="891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洪特规则：自旋平行能量最低，全满或半满最稳定</a:t>
            </a:r>
          </a:p>
        </p:txBody>
      </p:sp>
    </p:spTree>
    <p:extLst>
      <p:ext uri="{BB962C8B-B14F-4D97-AF65-F5344CB8AC3E}">
        <p14:creationId xmlns:p14="http://schemas.microsoft.com/office/powerpoint/2010/main" val="4260908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7" grpId="0" autoUpdateAnimBg="0"/>
      <p:bldP spid="31748" grpId="0" autoUpdateAnimBg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2420938"/>
            <a:chOff x="0" y="0"/>
            <a:chExt cx="5760" cy="1525"/>
          </a:xfrm>
        </p:grpSpPr>
        <p:sp>
          <p:nvSpPr>
            <p:cNvPr id="2356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1525"/>
            </a:xfrm>
            <a:prstGeom prst="rect">
              <a:avLst/>
            </a:prstGeom>
            <a:solidFill>
              <a:srgbClr val="FF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8" name="Text Box 4"/>
            <p:cNvSpPr txBox="1">
              <a:spLocks noChangeArrowheads="1"/>
            </p:cNvSpPr>
            <p:nvPr/>
          </p:nvSpPr>
          <p:spPr bwMode="auto">
            <a:xfrm>
              <a:off x="327" y="313"/>
              <a:ext cx="5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569" name="Text Box 5"/>
            <p:cNvSpPr txBox="1">
              <a:spLocks noChangeArrowheads="1"/>
            </p:cNvSpPr>
            <p:nvPr/>
          </p:nvSpPr>
          <p:spPr bwMode="auto">
            <a:xfrm>
              <a:off x="204" y="80"/>
              <a:ext cx="5216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3. 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对谐振子，其基态波函数为                    ，其中   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A, a 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为常量。将此式代入薛定谔方程。试根据所得出的式子在 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为任何值时均成立的条件得出谐振子的零点能为</a:t>
              </a:r>
            </a:p>
          </p:txBody>
        </p: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3460" y="44"/>
            <a:ext cx="113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733546" imgH="247529" progId="Equation.3">
                    <p:embed/>
                  </p:oleObj>
                </mc:Choice>
                <mc:Fallback>
                  <p:oleObj name="公式" r:id="rId2" imgW="733546" imgH="247529" progId="Equation.3">
                    <p:embed/>
                    <p:pic>
                      <p:nvPicPr>
                        <p:cNvPr id="235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44"/>
                          <a:ext cx="113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610" y="931"/>
            <a:ext cx="1038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66811" imgH="371429" progId="Equation.3">
                    <p:embed/>
                  </p:oleObj>
                </mc:Choice>
                <mc:Fallback>
                  <p:oleObj name="公式" r:id="rId4" imgW="666811" imgH="371429" progId="Equation.3">
                    <p:embed/>
                    <p:pic>
                      <p:nvPicPr>
                        <p:cNvPr id="235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31"/>
                          <a:ext cx="1038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9388" y="2378075"/>
            <a:ext cx="8137525" cy="1938338"/>
            <a:chOff x="113" y="1498"/>
            <a:chExt cx="5126" cy="1221"/>
          </a:xfrm>
        </p:grpSpPr>
        <p:sp>
          <p:nvSpPr>
            <p:cNvPr id="23564" name="Text Box 9"/>
            <p:cNvSpPr txBox="1">
              <a:spLocks noChangeArrowheads="1"/>
            </p:cNvSpPr>
            <p:nvPr/>
          </p:nvSpPr>
          <p:spPr bwMode="auto">
            <a:xfrm>
              <a:off x="612" y="1584"/>
              <a:ext cx="21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一维定态薛定谔方程 </a:t>
              </a:r>
            </a:p>
          </p:txBody>
        </p:sp>
        <p:graphicFrame>
          <p:nvGraphicFramePr>
            <p:cNvPr id="23556" name="Object 10"/>
            <p:cNvGraphicFramePr>
              <a:graphicFrameLocks noChangeAspect="1"/>
            </p:cNvGraphicFramePr>
            <p:nvPr/>
          </p:nvGraphicFramePr>
          <p:xfrm>
            <a:off x="2792" y="1498"/>
            <a:ext cx="2447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7845" imgH="400042" progId="Equation.3">
                    <p:embed/>
                  </p:oleObj>
                </mc:Choice>
                <mc:Fallback>
                  <p:oleObj name="Equation" r:id="rId6" imgW="1647845" imgH="400042" progId="Equation.3">
                    <p:embed/>
                    <p:pic>
                      <p:nvPicPr>
                        <p:cNvPr id="2355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1498"/>
                          <a:ext cx="2447" cy="617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113" y="1538"/>
              <a:ext cx="4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解</a:t>
              </a:r>
              <a:r>
                <a:rPr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521" y="2269"/>
              <a:ext cx="10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对此题有</a:t>
              </a:r>
            </a:p>
          </p:txBody>
        </p:sp>
        <p:graphicFrame>
          <p:nvGraphicFramePr>
            <p:cNvPr id="23557" name="Object 13"/>
            <p:cNvGraphicFramePr>
              <a:graphicFrameLocks noChangeAspect="1"/>
            </p:cNvGraphicFramePr>
            <p:nvPr/>
          </p:nvGraphicFramePr>
          <p:xfrm>
            <a:off x="1786" y="2072"/>
            <a:ext cx="2852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17360" imgH="419040" progId="Equation.DSMT4">
                    <p:embed/>
                  </p:oleObj>
                </mc:Choice>
                <mc:Fallback>
                  <p:oleObj name="Equation" r:id="rId8" imgW="1917360" imgH="419040" progId="Equation.DSMT4">
                    <p:embed/>
                    <p:pic>
                      <p:nvPicPr>
                        <p:cNvPr id="2355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072"/>
                          <a:ext cx="2852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060450" y="4530725"/>
            <a:ext cx="5591175" cy="1828800"/>
            <a:chOff x="668" y="2854"/>
            <a:chExt cx="3522" cy="1152"/>
          </a:xfrm>
        </p:grpSpPr>
        <p:sp>
          <p:nvSpPr>
            <p:cNvPr id="23563" name="Text Box 15"/>
            <p:cNvSpPr txBox="1">
              <a:spLocks noChangeArrowheads="1"/>
            </p:cNvSpPr>
            <p:nvPr/>
          </p:nvSpPr>
          <p:spPr bwMode="auto">
            <a:xfrm>
              <a:off x="668" y="2854"/>
              <a:ext cx="3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将　　　　　代入，整理后得</a:t>
              </a:r>
            </a:p>
          </p:txBody>
        </p:sp>
        <p:graphicFrame>
          <p:nvGraphicFramePr>
            <p:cNvPr id="23554" name="Object 16"/>
            <p:cNvGraphicFramePr>
              <a:graphicFrameLocks noChangeAspect="1"/>
            </p:cNvGraphicFramePr>
            <p:nvPr/>
          </p:nvGraphicFramePr>
          <p:xfrm>
            <a:off x="985" y="2854"/>
            <a:ext cx="1134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733546" imgH="247529" progId="Equation.3">
                    <p:embed/>
                  </p:oleObj>
                </mc:Choice>
                <mc:Fallback>
                  <p:oleObj name="公式" r:id="rId10" imgW="733546" imgH="247529" progId="Equation.3">
                    <p:embed/>
                    <p:pic>
                      <p:nvPicPr>
                        <p:cNvPr id="2355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2854"/>
                          <a:ext cx="1134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5" name="Object 17"/>
            <p:cNvGraphicFramePr>
              <a:graphicFrameLocks noChangeAspect="1"/>
            </p:cNvGraphicFramePr>
            <p:nvPr/>
          </p:nvGraphicFramePr>
          <p:xfrm>
            <a:off x="824" y="3294"/>
            <a:ext cx="336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62068" imgH="400042" progId="Equation.3">
                    <p:embed/>
                  </p:oleObj>
                </mc:Choice>
                <mc:Fallback>
                  <p:oleObj name="公式" r:id="rId12" imgW="1962068" imgH="400042" progId="Equation.3">
                    <p:embed/>
                    <p:pic>
                      <p:nvPicPr>
                        <p:cNvPr id="2355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294"/>
                          <a:ext cx="336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11296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30103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只有</a:t>
            </a:r>
            <a:r>
              <a:rPr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系数为零才能保证等式成立。由此得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066800" y="2387600"/>
          <a:ext cx="3722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3558" imgH="400042" progId="Equation.DSMT4">
                  <p:embed/>
                </p:oleObj>
              </mc:Choice>
              <mc:Fallback>
                <p:oleObj name="Equation" r:id="rId2" imgW="1533558" imgH="400042" progId="Equation.DSMT4">
                  <p:embed/>
                  <p:pic>
                    <p:nvPicPr>
                      <p:cNvPr id="2457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87600"/>
                        <a:ext cx="3722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1169988" y="3530600"/>
          <a:ext cx="3478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8727" imgH="400042" progId="Equation.DSMT4">
                  <p:embed/>
                </p:oleObj>
              </mc:Choice>
              <mc:Fallback>
                <p:oleObj name="Equation" r:id="rId4" imgW="1428727" imgH="400042" progId="Equation.DSMT4">
                  <p:embed/>
                  <p:pic>
                    <p:nvPicPr>
                      <p:cNvPr id="245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3530600"/>
                        <a:ext cx="34782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258888" y="188913"/>
          <a:ext cx="53435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62068" imgH="400042" progId="Equation.3">
                  <p:embed/>
                </p:oleObj>
              </mc:Choice>
              <mc:Fallback>
                <p:oleObj name="公式" r:id="rId6" imgW="1962068" imgH="400042" progId="Equation.3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8913"/>
                        <a:ext cx="53435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06450" y="4816475"/>
            <a:ext cx="4451350" cy="1584325"/>
            <a:chOff x="476" y="2763"/>
            <a:chExt cx="2804" cy="998"/>
          </a:xfrm>
        </p:grpSpPr>
        <p:graphicFrame>
          <p:nvGraphicFramePr>
            <p:cNvPr id="24581" name="Object 8"/>
            <p:cNvGraphicFramePr>
              <a:graphicFrameLocks noChangeAspect="1"/>
            </p:cNvGraphicFramePr>
            <p:nvPr/>
          </p:nvGraphicFramePr>
          <p:xfrm>
            <a:off x="1791" y="3190"/>
            <a:ext cx="1460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942938" imgH="371429" progId="Equation.3">
                    <p:embed/>
                  </p:oleObj>
                </mc:Choice>
                <mc:Fallback>
                  <p:oleObj name="公式" r:id="rId8" imgW="942938" imgH="371429" progId="Equation.3">
                    <p:embed/>
                    <p:pic>
                      <p:nvPicPr>
                        <p:cNvPr id="2458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190"/>
                          <a:ext cx="1460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Text Box 9"/>
            <p:cNvSpPr txBox="1">
              <a:spLocks noChangeArrowheads="1"/>
            </p:cNvSpPr>
            <p:nvPr/>
          </p:nvSpPr>
          <p:spPr bwMode="auto">
            <a:xfrm>
              <a:off x="476" y="2763"/>
              <a:ext cx="28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由前式求出 </a:t>
              </a:r>
              <a:r>
                <a:rPr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代入后式可得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127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763000" cy="1373188"/>
          </a:xfrm>
          <a:prstGeom prst="rect">
            <a:avLst/>
          </a:prstGeom>
          <a:solidFill>
            <a:srgbClr val="FFE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4.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氧分子的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</a:rPr>
              <a:t>转动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光谱相邻两谱线的最小频率差为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8.6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10</a:t>
            </a:r>
            <a:r>
              <a:rPr kumimoji="1"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Hz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。试由此求氧分子中两原子的间距。</a:t>
            </a:r>
          </a:p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已知氧原子质量为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2.66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10</a:t>
            </a:r>
            <a:r>
              <a:rPr kumimoji="1" lang="en-US" altLang="zh-CN" sz="2800" b="1" baseline="30000">
                <a:solidFill>
                  <a:schemeClr val="accent2"/>
                </a:solidFill>
                <a:latin typeface="Times New Roman" panose="02020603050405020304" pitchFamily="18" charset="0"/>
              </a:rPr>
              <a:t>-26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kg.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28600" y="1828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81000" y="3626427"/>
          <a:ext cx="2737715" cy="102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431640" progId="Equation.DSMT4">
                  <p:embed/>
                </p:oleObj>
              </mc:Choice>
              <mc:Fallback>
                <p:oleObj name="Equation" r:id="rId2" imgW="1206360" imgH="431640" progId="Equation.DSMT4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26427"/>
                        <a:ext cx="2737715" cy="1021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01158" y="4780250"/>
          <a:ext cx="2085397" cy="1085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444240" progId="Equation.DSMT4">
                  <p:embed/>
                </p:oleObj>
              </mc:Choice>
              <mc:Fallback>
                <p:oleObj name="Equation" r:id="rId4" imgW="863280" imgH="444240" progId="Equation.DSMT4">
                  <p:embed/>
                  <p:pic>
                    <p:nvPicPr>
                      <p:cNvPr id="542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58" y="4780250"/>
                        <a:ext cx="2085397" cy="1085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46387" y="4880624"/>
            <a:ext cx="4630738" cy="1695739"/>
            <a:chOff x="929" y="2925"/>
            <a:chExt cx="2917" cy="1175"/>
          </a:xfrm>
        </p:grpSpPr>
        <p:graphicFrame>
          <p:nvGraphicFramePr>
            <p:cNvPr id="25607" name="Object 7"/>
            <p:cNvGraphicFramePr>
              <a:graphicFrameLocks noChangeAspect="1"/>
            </p:cNvGraphicFramePr>
            <p:nvPr/>
          </p:nvGraphicFramePr>
          <p:xfrm>
            <a:off x="929" y="2925"/>
            <a:ext cx="2917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42920" imgH="457200" progId="Equation.DSMT4">
                    <p:embed/>
                  </p:oleObj>
                </mc:Choice>
                <mc:Fallback>
                  <p:oleObj name="Equation" r:id="rId6" imgW="1942920" imgH="457200" progId="Equation.DSMT4">
                    <p:embed/>
                    <p:pic>
                      <p:nvPicPr>
                        <p:cNvPr id="256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2925"/>
                          <a:ext cx="2917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933" y="3745"/>
            <a:ext cx="243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49080" imgH="203040" progId="Equation.DSMT4">
                    <p:embed/>
                  </p:oleObj>
                </mc:Choice>
                <mc:Fallback>
                  <p:oleObj name="Equation" r:id="rId8" imgW="1549080" imgH="203040" progId="Equation.DSMT4">
                    <p:embed/>
                    <p:pic>
                      <p:nvPicPr>
                        <p:cNvPr id="256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3745"/>
                          <a:ext cx="2439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308100" y="1558925"/>
          <a:ext cx="46561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4732" imgH="580897" progId="Equation.3">
                  <p:embed/>
                </p:oleObj>
              </mc:Choice>
              <mc:Fallback>
                <p:oleObj name="Equation" r:id="rId10" imgW="2914732" imgH="580897" progId="Equation.3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558925"/>
                        <a:ext cx="465613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533400" y="2558689"/>
          <a:ext cx="5094432" cy="88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14808" imgH="580897" progId="Equation.3">
                  <p:embed/>
                </p:oleObj>
              </mc:Choice>
              <mc:Fallback>
                <p:oleObj name="Equation" r:id="rId12" imgW="3514808" imgH="580897" progId="Equation.3">
                  <p:embed/>
                  <p:pic>
                    <p:nvPicPr>
                      <p:cNvPr id="5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58689"/>
                        <a:ext cx="5094432" cy="881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6629400" y="1828800"/>
          <a:ext cx="21256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47834" imgH="180855" progId="Equation.3">
                  <p:embed/>
                </p:oleObj>
              </mc:Choice>
              <mc:Fallback>
                <p:oleObj name="Equation" r:id="rId14" imgW="847834" imgH="180855" progId="Equation.3">
                  <p:embed/>
                  <p:pic>
                    <p:nvPicPr>
                      <p:cNvPr id="542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828800"/>
                        <a:ext cx="21256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670676" y="3090878"/>
            <a:ext cx="2016124" cy="1023922"/>
            <a:chOff x="5964238" y="3247743"/>
            <a:chExt cx="2016124" cy="1023922"/>
          </a:xfrm>
        </p:grpSpPr>
        <p:sp>
          <p:nvSpPr>
            <p:cNvPr id="3" name="椭圆 2"/>
            <p:cNvSpPr/>
            <p:nvPr/>
          </p:nvSpPr>
          <p:spPr>
            <a:xfrm>
              <a:off x="5964238" y="3710540"/>
              <a:ext cx="131762" cy="122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848600" y="3733800"/>
              <a:ext cx="131762" cy="122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>
              <a:stCxn id="3" idx="6"/>
              <a:endCxn id="13" idx="2"/>
            </p:cNvCxnSpPr>
            <p:nvPr/>
          </p:nvCxnSpPr>
          <p:spPr>
            <a:xfrm>
              <a:off x="6096000" y="3771900"/>
              <a:ext cx="1752600" cy="232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6959600" y="3307684"/>
              <a:ext cx="0" cy="8766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>
              <a:off x="6741160" y="3247743"/>
              <a:ext cx="457200" cy="181257"/>
            </a:xfrm>
            <a:prstGeom prst="arc">
              <a:avLst>
                <a:gd name="adj1" fmla="val 19331676"/>
                <a:gd name="adj2" fmla="val 12752611"/>
              </a:avLst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030119" y="3810000"/>
              <a:ext cx="0" cy="1524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924800" y="3825240"/>
              <a:ext cx="0" cy="1524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030119" y="3901440"/>
              <a:ext cx="1889601" cy="15240"/>
            </a:xfrm>
            <a:prstGeom prst="line">
              <a:avLst/>
            </a:prstGeom>
            <a:ln>
              <a:solidFill>
                <a:srgbClr val="0070C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934200" y="3810000"/>
                  <a:ext cx="5308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3810000"/>
                  <a:ext cx="530851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398647" y="3650184"/>
                <a:ext cx="2383153" cy="845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/>
                  <a:t>转动惯量</a:t>
                </a:r>
                <a:endParaRPr lang="en-US" altLang="zh-CN" b="1"/>
              </a:p>
              <a:p>
                <a:r>
                  <a:rPr lang="zh-CN" altLang="en-US" b="1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zh-CN" altLang="en-US" b="1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647" y="3650184"/>
                <a:ext cx="2383153" cy="845616"/>
              </a:xfrm>
              <a:prstGeom prst="rect">
                <a:avLst/>
              </a:prstGeom>
              <a:blipFill rotWithShape="0">
                <a:blip r:embed="rId18"/>
                <a:stretch>
                  <a:fillRect l="-2302" t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645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autoUpdateAnimBg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5"/>
          <p:cNvSpPr>
            <a:spLocks noChangeArrowheads="1"/>
          </p:cNvSpPr>
          <p:nvPr/>
        </p:nvSpPr>
        <p:spPr bwMode="auto">
          <a:xfrm>
            <a:off x="177451" y="243740"/>
            <a:ext cx="52116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  </a:t>
            </a:r>
            <a:r>
              <a:rPr lang="zh-CN" altLang="en-US" sz="2800" b="1"/>
              <a:t>球坐标系中轨道角动量</a:t>
            </a:r>
            <a:r>
              <a:rPr lang="en-US" altLang="zh-CN" sz="2800" b="1"/>
              <a:t>z</a:t>
            </a:r>
            <a:r>
              <a:rPr lang="zh-CN" altLang="en-US" sz="2800" b="1"/>
              <a:t>轴投影</a:t>
            </a:r>
          </a:p>
        </p:txBody>
      </p:sp>
      <p:graphicFrame>
        <p:nvGraphicFramePr>
          <p:cNvPr id="3074" name="Object 25"/>
          <p:cNvGraphicFramePr>
            <a:graphicFrameLocks noChangeAspect="1"/>
          </p:cNvGraphicFramePr>
          <p:nvPr/>
        </p:nvGraphicFramePr>
        <p:xfrm>
          <a:off x="3260725" y="798513"/>
          <a:ext cx="1897063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419040" progId="Equation.DSMT4">
                  <p:embed/>
                </p:oleObj>
              </mc:Choice>
              <mc:Fallback>
                <p:oleObj name="Equation" r:id="rId2" imgW="736560" imgH="419040" progId="Equation.DSMT4">
                  <p:embed/>
                  <p:pic>
                    <p:nvPicPr>
                      <p:cNvPr id="307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798513"/>
                        <a:ext cx="1897063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4" name="Group 35"/>
          <p:cNvGrpSpPr>
            <a:grpSpLocks/>
          </p:cNvGrpSpPr>
          <p:nvPr/>
        </p:nvGrpSpPr>
        <p:grpSpPr bwMode="auto">
          <a:xfrm>
            <a:off x="6118225" y="71438"/>
            <a:ext cx="2774950" cy="2447925"/>
            <a:chOff x="2895" y="482"/>
            <a:chExt cx="2704" cy="1989"/>
          </a:xfrm>
        </p:grpSpPr>
        <p:sp>
          <p:nvSpPr>
            <p:cNvPr id="3098" name="Line 36"/>
            <p:cNvSpPr>
              <a:spLocks noChangeShapeType="1"/>
            </p:cNvSpPr>
            <p:nvPr/>
          </p:nvSpPr>
          <p:spPr bwMode="auto">
            <a:xfrm>
              <a:off x="4610" y="1133"/>
              <a:ext cx="1" cy="99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099" name="Text Box 37"/>
            <p:cNvSpPr txBox="1">
              <a:spLocks noChangeArrowheads="1"/>
            </p:cNvSpPr>
            <p:nvPr/>
          </p:nvSpPr>
          <p:spPr bwMode="auto">
            <a:xfrm>
              <a:off x="5257" y="1653"/>
              <a:ext cx="34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3100" name="Line 38"/>
            <p:cNvSpPr>
              <a:spLocks noChangeShapeType="1"/>
            </p:cNvSpPr>
            <p:nvPr/>
          </p:nvSpPr>
          <p:spPr bwMode="auto">
            <a:xfrm rot="21412751" flipV="1">
              <a:off x="3718" y="1089"/>
              <a:ext cx="953" cy="61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101" name="Text Box 39"/>
            <p:cNvSpPr txBox="1">
              <a:spLocks noChangeArrowheads="1"/>
            </p:cNvSpPr>
            <p:nvPr/>
          </p:nvSpPr>
          <p:spPr bwMode="auto">
            <a:xfrm>
              <a:off x="4127" y="1124"/>
              <a:ext cx="323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000000"/>
                  </a:solidFill>
                </a:rPr>
                <a:t>r</a:t>
              </a:r>
              <a:endParaRPr lang="en-US" altLang="zh-CN" b="1"/>
            </a:p>
          </p:txBody>
        </p:sp>
        <p:sp>
          <p:nvSpPr>
            <p:cNvPr id="3102" name="Arc 40"/>
            <p:cNvSpPr>
              <a:spLocks/>
            </p:cNvSpPr>
            <p:nvPr/>
          </p:nvSpPr>
          <p:spPr bwMode="auto">
            <a:xfrm>
              <a:off x="3733" y="1509"/>
              <a:ext cx="229" cy="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03" name="Freeform 41"/>
            <p:cNvSpPr>
              <a:spLocks/>
            </p:cNvSpPr>
            <p:nvPr/>
          </p:nvSpPr>
          <p:spPr bwMode="auto">
            <a:xfrm>
              <a:off x="3543" y="1816"/>
              <a:ext cx="391" cy="44"/>
            </a:xfrm>
            <a:custGeom>
              <a:avLst/>
              <a:gdLst>
                <a:gd name="T0" fmla="*/ 0 w 246"/>
                <a:gd name="T1" fmla="*/ 0 h 39"/>
                <a:gd name="T2" fmla="*/ 4269 w 246"/>
                <a:gd name="T3" fmla="*/ 89 h 39"/>
                <a:gd name="T4" fmla="*/ 10656 w 246"/>
                <a:gd name="T5" fmla="*/ 109 h 39"/>
                <a:gd name="T6" fmla="*/ 15918 w 246"/>
                <a:gd name="T7" fmla="*/ 26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39"/>
                <a:gd name="T14" fmla="*/ 246 w 246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39">
                  <a:moveTo>
                    <a:pt x="0" y="0"/>
                  </a:moveTo>
                  <a:cubicBezTo>
                    <a:pt x="11" y="5"/>
                    <a:pt x="39" y="24"/>
                    <a:pt x="66" y="30"/>
                  </a:cubicBezTo>
                  <a:cubicBezTo>
                    <a:pt x="93" y="36"/>
                    <a:pt x="135" y="39"/>
                    <a:pt x="165" y="36"/>
                  </a:cubicBezTo>
                  <a:cubicBezTo>
                    <a:pt x="195" y="33"/>
                    <a:pt x="229" y="15"/>
                    <a:pt x="246" y="9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3075" name="Object 42"/>
            <p:cNvGraphicFramePr>
              <a:graphicFrameLocks noChangeAspect="1"/>
            </p:cNvGraphicFramePr>
            <p:nvPr/>
          </p:nvGraphicFramePr>
          <p:xfrm>
            <a:off x="3816" y="1259"/>
            <a:ext cx="1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579" imgH="177646" progId="Equation.3">
                    <p:embed/>
                  </p:oleObj>
                </mc:Choice>
                <mc:Fallback>
                  <p:oleObj name="公式" r:id="rId4" imgW="139579" imgH="177646" progId="Equation.3">
                    <p:embed/>
                    <p:pic>
                      <p:nvPicPr>
                        <p:cNvPr id="307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1259"/>
                          <a:ext cx="18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3"/>
            <p:cNvGraphicFramePr>
              <a:graphicFrameLocks noChangeAspect="1"/>
            </p:cNvGraphicFramePr>
            <p:nvPr/>
          </p:nvGraphicFramePr>
          <p:xfrm>
            <a:off x="3561" y="1844"/>
            <a:ext cx="19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579" imgH="164957" progId="Equation.3">
                    <p:embed/>
                  </p:oleObj>
                </mc:Choice>
                <mc:Fallback>
                  <p:oleObj name="公式" r:id="rId6" imgW="139579" imgH="164957" progId="Equation.3">
                    <p:embed/>
                    <p:pic>
                      <p:nvPicPr>
                        <p:cNvPr id="3076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844"/>
                          <a:ext cx="199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4" name="Group 44"/>
            <p:cNvGrpSpPr>
              <a:grpSpLocks/>
            </p:cNvGrpSpPr>
            <p:nvPr/>
          </p:nvGrpSpPr>
          <p:grpSpPr bwMode="auto">
            <a:xfrm>
              <a:off x="2895" y="525"/>
              <a:ext cx="2591" cy="1673"/>
              <a:chOff x="2040" y="1378"/>
              <a:chExt cx="4079" cy="3651"/>
            </a:xfrm>
          </p:grpSpPr>
          <p:sp>
            <p:nvSpPr>
              <p:cNvPr id="3108" name="Line 45"/>
              <p:cNvSpPr>
                <a:spLocks noChangeShapeType="1"/>
              </p:cNvSpPr>
              <p:nvPr/>
            </p:nvSpPr>
            <p:spPr bwMode="auto">
              <a:xfrm rot="143048" flipV="1">
                <a:off x="3359" y="3890"/>
                <a:ext cx="2760" cy="12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09" name="Line 46"/>
              <p:cNvSpPr>
                <a:spLocks noChangeShapeType="1"/>
              </p:cNvSpPr>
              <p:nvPr/>
            </p:nvSpPr>
            <p:spPr bwMode="auto">
              <a:xfrm flipV="1">
                <a:off x="3348" y="1378"/>
                <a:ext cx="60" cy="2571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10" name="Line 47"/>
              <p:cNvSpPr>
                <a:spLocks noChangeShapeType="1"/>
              </p:cNvSpPr>
              <p:nvPr/>
            </p:nvSpPr>
            <p:spPr bwMode="auto">
              <a:xfrm flipH="1">
                <a:off x="2040" y="3949"/>
                <a:ext cx="1320" cy="108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11" name="Line 48"/>
              <p:cNvSpPr>
                <a:spLocks noChangeShapeType="1"/>
              </p:cNvSpPr>
              <p:nvPr/>
            </p:nvSpPr>
            <p:spPr bwMode="auto">
              <a:xfrm>
                <a:off x="3360" y="3974"/>
                <a:ext cx="1320" cy="840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12" name="Line 49"/>
              <p:cNvSpPr>
                <a:spLocks noChangeShapeType="1"/>
              </p:cNvSpPr>
              <p:nvPr/>
            </p:nvSpPr>
            <p:spPr bwMode="auto">
              <a:xfrm rot="121251" flipV="1">
                <a:off x="2316" y="4816"/>
                <a:ext cx="2412" cy="36"/>
              </a:xfrm>
              <a:prstGeom prst="line">
                <a:avLst/>
              </a:prstGeom>
              <a:noFill/>
              <a:ln w="12700">
                <a:solidFill>
                  <a:srgbClr val="9900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Line 50"/>
              <p:cNvSpPr>
                <a:spLocks noChangeShapeType="1"/>
              </p:cNvSpPr>
              <p:nvPr/>
            </p:nvSpPr>
            <p:spPr bwMode="auto">
              <a:xfrm>
                <a:off x="3420" y="1726"/>
                <a:ext cx="1320" cy="840"/>
              </a:xfrm>
              <a:prstGeom prst="line">
                <a:avLst/>
              </a:prstGeom>
              <a:noFill/>
              <a:ln w="12700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114" name="Line 51"/>
              <p:cNvSpPr>
                <a:spLocks noChangeShapeType="1"/>
              </p:cNvSpPr>
              <p:nvPr/>
            </p:nvSpPr>
            <p:spPr bwMode="auto">
              <a:xfrm rot="21330725" flipH="1">
                <a:off x="4692" y="3994"/>
                <a:ext cx="1116" cy="840"/>
              </a:xfrm>
              <a:prstGeom prst="line">
                <a:avLst/>
              </a:prstGeom>
              <a:noFill/>
              <a:ln w="12700">
                <a:solidFill>
                  <a:srgbClr val="9900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105" name="Text Box 52"/>
            <p:cNvSpPr txBox="1">
              <a:spLocks noChangeArrowheads="1"/>
            </p:cNvSpPr>
            <p:nvPr/>
          </p:nvSpPr>
          <p:spPr bwMode="auto">
            <a:xfrm>
              <a:off x="2941" y="2094"/>
              <a:ext cx="362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x</a:t>
              </a:r>
              <a:endParaRPr lang="en-US" altLang="zh-CN" b="1"/>
            </a:p>
          </p:txBody>
        </p:sp>
        <p:sp>
          <p:nvSpPr>
            <p:cNvPr id="3106" name="Text Box 53"/>
            <p:cNvSpPr txBox="1">
              <a:spLocks noChangeArrowheads="1"/>
            </p:cNvSpPr>
            <p:nvPr/>
          </p:nvSpPr>
          <p:spPr bwMode="auto">
            <a:xfrm>
              <a:off x="3560" y="482"/>
              <a:ext cx="32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z</a:t>
              </a:r>
              <a:endParaRPr lang="en-US" altLang="zh-CN" b="1"/>
            </a:p>
          </p:txBody>
        </p:sp>
        <p:sp>
          <p:nvSpPr>
            <p:cNvPr id="3107" name="Text Box 54"/>
            <p:cNvSpPr txBox="1">
              <a:spLocks noChangeArrowheads="1"/>
            </p:cNvSpPr>
            <p:nvPr/>
          </p:nvSpPr>
          <p:spPr bwMode="auto">
            <a:xfrm>
              <a:off x="3453" y="1494"/>
              <a:ext cx="3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1800" i="1">
                  <a:solidFill>
                    <a:srgbClr val="000000"/>
                  </a:solidFill>
                </a:rPr>
                <a:t>0</a:t>
              </a:r>
              <a:endParaRPr lang="en-US" altLang="zh-CN" b="1"/>
            </a:p>
          </p:txBody>
        </p:sp>
      </p:grp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5945699" y="2492374"/>
            <a:ext cx="2737370" cy="84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009900"/>
                </a:solidFill>
              </a:rPr>
              <a:t>球坐标与直角坐标系之间坐标变换</a:t>
            </a:r>
          </a:p>
        </p:txBody>
      </p:sp>
      <p:sp>
        <p:nvSpPr>
          <p:cNvPr id="3086" name="TextBox 56"/>
          <p:cNvSpPr txBox="1">
            <a:spLocks noChangeArrowheads="1"/>
          </p:cNvSpPr>
          <p:nvPr/>
        </p:nvSpPr>
        <p:spPr bwMode="auto">
          <a:xfrm>
            <a:off x="500063" y="4262438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一维问题，一阶线性微分方程</a:t>
            </a:r>
          </a:p>
        </p:txBody>
      </p:sp>
      <p:grpSp>
        <p:nvGrpSpPr>
          <p:cNvPr id="3087" name="组合 60"/>
          <p:cNvGrpSpPr>
            <a:grpSpLocks/>
          </p:cNvGrpSpPr>
          <p:nvPr/>
        </p:nvGrpSpPr>
        <p:grpSpPr bwMode="auto">
          <a:xfrm>
            <a:off x="467544" y="1628602"/>
            <a:ext cx="2238375" cy="576262"/>
            <a:chOff x="2500298" y="1304914"/>
            <a:chExt cx="2239019" cy="575604"/>
          </a:xfrm>
        </p:grpSpPr>
        <p:graphicFrame>
          <p:nvGraphicFramePr>
            <p:cNvPr id="3077" name="Object 12"/>
            <p:cNvGraphicFramePr>
              <a:graphicFrameLocks noChangeAspect="1"/>
            </p:cNvGraphicFramePr>
            <p:nvPr/>
          </p:nvGraphicFramePr>
          <p:xfrm>
            <a:off x="2500298" y="1304914"/>
            <a:ext cx="42227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383" imgH="257247" progId="Equation.3">
                    <p:embed/>
                  </p:oleObj>
                </mc:Choice>
                <mc:Fallback>
                  <p:oleObj name="公式" r:id="rId8" imgW="152383" imgH="257247" progId="Equation.3">
                    <p:embed/>
                    <p:pic>
                      <p:nvPicPr>
                        <p:cNvPr id="307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1304914"/>
                          <a:ext cx="422275" cy="552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Rectangle 5"/>
            <p:cNvSpPr>
              <a:spLocks noChangeArrowheads="1"/>
            </p:cNvSpPr>
            <p:nvPr/>
          </p:nvSpPr>
          <p:spPr bwMode="auto">
            <a:xfrm>
              <a:off x="2571736" y="1357298"/>
              <a:ext cx="216758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solidFill>
                    <a:schemeClr val="accent2"/>
                  </a:solidFill>
                </a:rPr>
                <a:t>  </a:t>
              </a:r>
              <a:r>
                <a:rPr lang="zh-CN" altLang="en-US" sz="2800" b="1">
                  <a:solidFill>
                    <a:schemeClr val="accent2"/>
                  </a:solidFill>
                </a:rPr>
                <a:t>的本征方程</a:t>
              </a:r>
            </a:p>
          </p:txBody>
        </p:sp>
      </p:grpSp>
      <p:graphicFrame>
        <p:nvGraphicFramePr>
          <p:cNvPr id="585744" name="Object 16"/>
          <p:cNvGraphicFramePr>
            <a:graphicFrameLocks noChangeAspect="1"/>
          </p:cNvGraphicFramePr>
          <p:nvPr/>
        </p:nvGraphicFramePr>
        <p:xfrm>
          <a:off x="703585" y="2276475"/>
          <a:ext cx="35083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040" imgH="419040" progId="Equation.DSMT4">
                  <p:embed/>
                </p:oleObj>
              </mc:Choice>
              <mc:Fallback>
                <p:oleObj name="Equation" r:id="rId10" imgW="1562040" imgH="419040" progId="Equation.DSMT4">
                  <p:embed/>
                  <p:pic>
                    <p:nvPicPr>
                      <p:cNvPr id="5857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5" y="2276475"/>
                        <a:ext cx="35083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8625" y="3400425"/>
            <a:ext cx="7200900" cy="528638"/>
            <a:chOff x="113" y="164"/>
            <a:chExt cx="4536" cy="333"/>
          </a:xfrm>
        </p:grpSpPr>
        <p:graphicFrame>
          <p:nvGraphicFramePr>
            <p:cNvPr id="3079" name="Object 29"/>
            <p:cNvGraphicFramePr>
              <a:graphicFrameLocks noChangeAspect="1"/>
            </p:cNvGraphicFramePr>
            <p:nvPr/>
          </p:nvGraphicFramePr>
          <p:xfrm>
            <a:off x="622" y="170"/>
            <a:ext cx="38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360" imgH="228600" progId="Equation.DSMT4">
                    <p:embed/>
                  </p:oleObj>
                </mc:Choice>
                <mc:Fallback>
                  <p:oleObj name="Equation" r:id="rId12" imgW="279360" imgH="228600" progId="Equation.DSMT4">
                    <p:embed/>
                    <p:pic>
                      <p:nvPicPr>
                        <p:cNvPr id="307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170"/>
                          <a:ext cx="38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30"/>
            <p:cNvGraphicFramePr>
              <a:graphicFrameLocks noChangeAspect="1"/>
            </p:cNvGraphicFramePr>
            <p:nvPr/>
          </p:nvGraphicFramePr>
          <p:xfrm>
            <a:off x="2006" y="201"/>
            <a:ext cx="5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0880" imgH="203040" progId="Equation.DSMT4">
                    <p:embed/>
                  </p:oleObj>
                </mc:Choice>
                <mc:Fallback>
                  <p:oleObj name="Equation" r:id="rId14" imgW="380880" imgH="203040" progId="Equation.DSMT4">
                    <p:embed/>
                    <p:pic>
                      <p:nvPicPr>
                        <p:cNvPr id="308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" y="201"/>
                          <a:ext cx="52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4" name="Rectangle 31"/>
            <p:cNvSpPr>
              <a:spLocks noChangeArrowheads="1"/>
            </p:cNvSpPr>
            <p:nvPr/>
          </p:nvSpPr>
          <p:spPr bwMode="auto">
            <a:xfrm>
              <a:off x="113" y="16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其中</a:t>
              </a:r>
            </a:p>
          </p:txBody>
        </p:sp>
        <p:sp>
          <p:nvSpPr>
            <p:cNvPr id="3095" name="Rectangle 32"/>
            <p:cNvSpPr>
              <a:spLocks noChangeArrowheads="1"/>
            </p:cNvSpPr>
            <p:nvPr/>
          </p:nvSpPr>
          <p:spPr bwMode="auto">
            <a:xfrm>
              <a:off x="955" y="170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是本征值，</a:t>
              </a:r>
            </a:p>
          </p:txBody>
        </p:sp>
        <p:sp>
          <p:nvSpPr>
            <p:cNvPr id="3096" name="Text Box 33"/>
            <p:cNvSpPr txBox="1">
              <a:spLocks noChangeArrowheads="1"/>
            </p:cNvSpPr>
            <p:nvPr/>
          </p:nvSpPr>
          <p:spPr bwMode="auto">
            <a:xfrm>
              <a:off x="2517" y="164"/>
              <a:ext cx="21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是本征波函数。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106738" y="5081589"/>
            <a:ext cx="3673477" cy="650876"/>
            <a:chOff x="204" y="1648"/>
            <a:chExt cx="2314" cy="410"/>
          </a:xfrm>
        </p:grpSpPr>
        <p:graphicFrame>
          <p:nvGraphicFramePr>
            <p:cNvPr id="3081" name="Object 35"/>
            <p:cNvGraphicFramePr>
              <a:graphicFrameLocks noChangeAspect="1"/>
            </p:cNvGraphicFramePr>
            <p:nvPr/>
          </p:nvGraphicFramePr>
          <p:xfrm>
            <a:off x="928" y="1648"/>
            <a:ext cx="159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15920" imgH="253800" progId="Equation.DSMT4">
                    <p:embed/>
                  </p:oleObj>
                </mc:Choice>
                <mc:Fallback>
                  <p:oleObj name="Equation" r:id="rId16" imgW="1015920" imgH="253800" progId="Equation.DSMT4">
                    <p:embed/>
                    <p:pic>
                      <p:nvPicPr>
                        <p:cNvPr id="308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648"/>
                          <a:ext cx="1590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Rectangle 37"/>
            <p:cNvSpPr>
              <a:spLocks noChangeArrowheads="1"/>
            </p:cNvSpPr>
            <p:nvPr/>
          </p:nvSpPr>
          <p:spPr bwMode="auto">
            <a:xfrm>
              <a:off x="204" y="1661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通解：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500063" y="5881688"/>
            <a:ext cx="8643937" cy="563562"/>
            <a:chOff x="0" y="3158"/>
            <a:chExt cx="5445" cy="355"/>
          </a:xfrm>
        </p:grpSpPr>
        <p:sp>
          <p:nvSpPr>
            <p:cNvPr id="3091" name="Rectangle 40"/>
            <p:cNvSpPr>
              <a:spLocks noChangeArrowheads="1"/>
            </p:cNvSpPr>
            <p:nvPr/>
          </p:nvSpPr>
          <p:spPr bwMode="auto">
            <a:xfrm>
              <a:off x="0" y="3158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由周期性边界条件</a:t>
              </a:r>
            </a:p>
          </p:txBody>
        </p:sp>
        <p:graphicFrame>
          <p:nvGraphicFramePr>
            <p:cNvPr id="3082" name="Object 41"/>
            <p:cNvGraphicFramePr>
              <a:graphicFrameLocks noChangeAspect="1"/>
            </p:cNvGraphicFramePr>
            <p:nvPr/>
          </p:nvGraphicFramePr>
          <p:xfrm>
            <a:off x="1981" y="3210"/>
            <a:ext cx="169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800" imgH="203040" progId="Equation.DSMT4">
                    <p:embed/>
                  </p:oleObj>
                </mc:Choice>
                <mc:Fallback>
                  <p:oleObj name="Equation" r:id="rId18" imgW="1180800" imgH="203040" progId="Equation.DSMT4">
                    <p:embed/>
                    <p:pic>
                      <p:nvPicPr>
                        <p:cNvPr id="308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3210"/>
                          <a:ext cx="1692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2" name="Rectangle 42"/>
            <p:cNvSpPr>
              <a:spLocks noChangeArrowheads="1"/>
            </p:cNvSpPr>
            <p:nvPr/>
          </p:nvSpPr>
          <p:spPr bwMode="auto">
            <a:xfrm>
              <a:off x="3692" y="3158"/>
              <a:ext cx="175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，限定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m</a:t>
              </a:r>
              <a:r>
                <a:rPr lang="en-US" altLang="zh-CN" sz="2800" b="1" i="1" baseline="-30000">
                  <a:solidFill>
                    <a:schemeClr val="accent2"/>
                  </a:solidFill>
                </a:rPr>
                <a:t>l</a:t>
              </a:r>
              <a:r>
                <a:rPr lang="zh-CN" altLang="en-US" sz="2800" b="1">
                  <a:solidFill>
                    <a:schemeClr val="accent2"/>
                  </a:solidFill>
                </a:rPr>
                <a:t>取值</a:t>
              </a:r>
              <a:endParaRPr lang="en-US" altLang="zh-CN" sz="2800" b="1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0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828800" y="22860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原子中的电子小结</a:t>
            </a:r>
            <a:endParaRPr kumimoji="1" lang="en-US" altLang="zh-CN" sz="32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607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、能量量子化：氢原子能量取离散值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28650" y="2151062"/>
          <a:ext cx="75247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57659" imgH="438102" progId="Equation.3">
                  <p:embed/>
                </p:oleObj>
              </mc:Choice>
              <mc:Fallback>
                <p:oleObj name="Equation" r:id="rId2" imgW="3057659" imgH="438102" progId="Equation.3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151062"/>
                        <a:ext cx="75247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219200" y="35052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式中玻尔半径</a:t>
            </a:r>
          </a:p>
        </p:txBody>
      </p:sp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3810000" y="3200400"/>
          <a:ext cx="39957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1653" imgH="400042" progId="Equation.3">
                  <p:embed/>
                </p:oleObj>
              </mc:Choice>
              <mc:Fallback>
                <p:oleObj name="Equation" r:id="rId4" imgW="1571653" imgH="400042" progId="Equation.3">
                  <p:embed/>
                  <p:pic>
                    <p:nvPicPr>
                      <p:cNvPr id="55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00400"/>
                        <a:ext cx="399573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808038" y="4421187"/>
            <a:ext cx="787876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: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氢原子可以发生能级间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跃迁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， 同时发射或吸收光子，光子的频率符合玻尔频率条件 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447800" y="5376862"/>
          <a:ext cx="53419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3090" imgH="428655" progId="Equation.3">
                  <p:embed/>
                </p:oleObj>
              </mc:Choice>
              <mc:Fallback>
                <p:oleObj name="Equation" r:id="rId6" imgW="2143090" imgH="428655" progId="Equation.3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76862"/>
                        <a:ext cx="53419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4443412"/>
            <a:ext cx="2505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、氢原子光谱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4343400" y="2060575"/>
            <a:ext cx="609600" cy="395287"/>
          </a:xfrm>
          <a:prstGeom prst="wedgeRectCallout">
            <a:avLst>
              <a:gd name="adj1" fmla="val 27534"/>
              <a:gd name="adj2" fmla="val 7530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</a:t>
            </a:r>
            <a:endParaRPr lang="zh-CN" altLang="en-US" sz="2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12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nimBg="1"/>
      <p:bldP spid="55300" grpId="0" autoUpdateAnimBg="0"/>
      <p:bldP spid="55302" grpId="0" autoUpdateAnimBg="0"/>
      <p:bldP spid="55304" grpId="0" autoUpdateAnimBg="0"/>
      <p:bldP spid="55306" grpId="0" autoUpdateAnimBg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495300"/>
            <a:ext cx="2317750" cy="838200"/>
            <a:chOff x="2208" y="432"/>
            <a:chExt cx="1460" cy="528"/>
          </a:xfrm>
        </p:grpSpPr>
        <p:sp>
          <p:nvSpPr>
            <p:cNvPr id="27656" name="AutoShape 3"/>
            <p:cNvSpPr>
              <a:spLocks noChangeArrowheads="1"/>
            </p:cNvSpPr>
            <p:nvPr/>
          </p:nvSpPr>
          <p:spPr bwMode="auto">
            <a:xfrm>
              <a:off x="2228" y="480"/>
              <a:ext cx="1392" cy="480"/>
            </a:xfrm>
            <a:prstGeom prst="wedgeRoundRectCallout">
              <a:avLst>
                <a:gd name="adj1" fmla="val -43389"/>
                <a:gd name="adj2" fmla="val 78542"/>
                <a:gd name="adj3" fmla="val 16667"/>
              </a:avLst>
            </a:prstGeom>
            <a:solidFill>
              <a:srgbClr val="D6FEF0"/>
            </a:solidFill>
            <a:ln w="28575">
              <a:solidFill>
                <a:srgbClr val="4386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657" name="Text Box 4"/>
            <p:cNvSpPr txBox="1">
              <a:spLocks noChangeArrowheads="1"/>
            </p:cNvSpPr>
            <p:nvPr/>
          </p:nvSpPr>
          <p:spPr bwMode="auto">
            <a:xfrm>
              <a:off x="2208" y="432"/>
              <a:ext cx="146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波数：单位长度包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含的波的周期数目</a:t>
              </a:r>
            </a:p>
          </p:txBody>
        </p:sp>
      </p:grp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09600" y="4533900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里德伯常数：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505200" y="4381500"/>
          <a:ext cx="495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34079" imgH="1009552" progId="Equation.3">
                  <p:embed/>
                </p:oleObj>
              </mc:Choice>
              <mc:Fallback>
                <p:oleObj name="Equation" r:id="rId2" imgW="4934079" imgH="1009552" progId="Equation.3">
                  <p:embed/>
                  <p:pic>
                    <p:nvPicPr>
                      <p:cNvPr id="56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81500"/>
                        <a:ext cx="495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33400" y="1714500"/>
            <a:ext cx="259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anose="02020603050405020304" pitchFamily="18" charset="0"/>
              </a:rPr>
              <a:t>巴尔末公式：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3505200" y="1485900"/>
          <a:ext cx="314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3851" imgH="866757" progId="Equation.3">
                  <p:embed/>
                </p:oleObj>
              </mc:Choice>
              <mc:Fallback>
                <p:oleObj name="Equation" r:id="rId4" imgW="3133851" imgH="866757" progId="Equation.3">
                  <p:embed/>
                  <p:pic>
                    <p:nvPicPr>
                      <p:cNvPr id="56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485900"/>
                        <a:ext cx="314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429000" y="2665413"/>
          <a:ext cx="3321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38313" imgH="428655" progId="Equation.3">
                  <p:embed/>
                </p:oleObj>
              </mc:Choice>
              <mc:Fallback>
                <p:oleObj name="Equation" r:id="rId6" imgW="1038313" imgH="428655" progId="Equation.3">
                  <p:embed/>
                  <p:pic>
                    <p:nvPicPr>
                      <p:cNvPr id="563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5413"/>
                        <a:ext cx="3321050" cy="1165225"/>
                      </a:xfrm>
                      <a:prstGeom prst="rect">
                        <a:avLst/>
                      </a:prstGeom>
                      <a:solidFill>
                        <a:srgbClr val="FFFFC7"/>
                      </a:solidFill>
                      <a:ln w="38100">
                        <a:solidFill>
                          <a:srgbClr val="66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842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2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990600"/>
            <a:ext cx="8321675" cy="1384301"/>
            <a:chOff x="48" y="576"/>
            <a:chExt cx="5242" cy="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9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48" y="576"/>
                  <a:ext cx="5242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173038" indent="-173038" eaLnBrk="1" hangingPunct="1"/>
                  <a:r>
                    <a:rPr kumimoji="1" lang="zh-CN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（</a:t>
                  </a:r>
                  <a:r>
                    <a:rPr kumimoji="1" lang="en-US" altLang="zh-CN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kumimoji="1" lang="zh-CN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） 主量子数                          ，它大体上决定原子中电子的能量。对氢原子，能量只与 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kumimoji="1" lang="zh-CN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有关，对其他原子，能量与 </a:t>
                  </a:r>
                  <a14:m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a14:m>
                  <a:r>
                    <a:rPr kumimoji="1" lang="zh-CN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都有关</a:t>
                  </a:r>
                </a:p>
              </p:txBody>
            </p:sp>
          </mc:Choice>
          <mc:Fallback xmlns="">
            <p:sp>
              <p:nvSpPr>
                <p:cNvPr id="28690" name="Text 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" y="576"/>
                  <a:ext cx="5242" cy="87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38" t="-6167" r="-952" b="-969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680" name="Object 1030"/>
                <p:cNvGraphicFramePr>
                  <a:graphicFrameLocks noChangeAspect="1"/>
                </p:cNvGraphicFramePr>
                <p:nvPr/>
              </p:nvGraphicFramePr>
              <p:xfrm>
                <a:off x="1744" y="626"/>
                <a:ext cx="1328" cy="24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2086082" imgH="371429" progId="Equation.3">
                        <p:embed/>
                      </p:oleObj>
                    </mc:Choice>
                    <mc:Fallback>
                      <p:oleObj name="Equation" r:id="rId4" imgW="2086082" imgH="371429" progId="Equation.3">
                        <p:embed/>
                        <p:pic>
                          <p:nvPicPr>
                            <p:cNvPr id="28680" name="Object 10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4" y="626"/>
                              <a:ext cx="1328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680" name="Object 1030"/>
                <p:cNvGraphicFramePr>
                  <a:graphicFrameLocks noChangeAspect="1"/>
                </p:cNvGraphicFramePr>
                <p:nvPr/>
              </p:nvGraphicFramePr>
              <p:xfrm>
                <a:off x="1744" y="626"/>
                <a:ext cx="1328" cy="24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8781" name="Equation" r:id="rId6" imgW="2086082" imgH="371429" progId="Equation.3">
                        <p:embed/>
                      </p:oleObj>
                    </mc:Choice>
                    <mc:Fallback>
                      <p:oleObj name="Equation" r:id="rId6" imgW="2086082" imgH="371429" progId="Equation.3">
                        <p:embed/>
                        <p:pic>
                          <p:nvPicPr>
                            <p:cNvPr id="0" name="Object 10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44" y="626"/>
                              <a:ext cx="1328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92161" name="Object 1025"/>
          <p:cNvGraphicFramePr>
            <a:graphicFrameLocks noChangeAspect="1"/>
          </p:cNvGraphicFramePr>
          <p:nvPr/>
        </p:nvGraphicFramePr>
        <p:xfrm>
          <a:off x="2933700" y="4495800"/>
          <a:ext cx="2159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43090" imgH="466715" progId="Equation.3">
                  <p:embed/>
                </p:oleObj>
              </mc:Choice>
              <mc:Fallback>
                <p:oleObj name="Equation" r:id="rId8" imgW="2143090" imgH="466715" progId="Equation.3">
                  <p:embed/>
                  <p:pic>
                    <p:nvPicPr>
                      <p:cNvPr id="9216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495800"/>
                        <a:ext cx="2159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228600" y="276225"/>
            <a:ext cx="7307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、 四个量子数：描述原子中电子的量子态。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6200" y="2667000"/>
            <a:ext cx="7797800" cy="519113"/>
            <a:chOff x="48" y="1728"/>
            <a:chExt cx="4912" cy="327"/>
          </a:xfrm>
        </p:grpSpPr>
        <p:graphicFrame>
          <p:nvGraphicFramePr>
            <p:cNvPr id="28679" name="Object 1029"/>
            <p:cNvGraphicFramePr>
              <a:graphicFrameLocks noChangeAspect="1"/>
            </p:cNvGraphicFramePr>
            <p:nvPr/>
          </p:nvGraphicFramePr>
          <p:xfrm>
            <a:off x="3312" y="1778"/>
            <a:ext cx="16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00240" imgH="371429" progId="Equation.3">
                    <p:embed/>
                  </p:oleObj>
                </mc:Choice>
                <mc:Fallback>
                  <p:oleObj name="Equation" r:id="rId10" imgW="2600240" imgH="371429" progId="Equation.3">
                    <p:embed/>
                    <p:pic>
                      <p:nvPicPr>
                        <p:cNvPr id="28679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8"/>
                          <a:ext cx="16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Text Box 10"/>
            <p:cNvSpPr txBox="1">
              <a:spLocks noChangeArrowheads="1"/>
            </p:cNvSpPr>
            <p:nvPr/>
          </p:nvSpPr>
          <p:spPr bwMode="auto">
            <a:xfrm>
              <a:off x="48" y="1728"/>
              <a:ext cx="32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 轨道量子数（角量子数）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04800" y="3124200"/>
            <a:ext cx="8686800" cy="1373188"/>
            <a:chOff x="192" y="2866"/>
            <a:chExt cx="5472" cy="865"/>
          </a:xfrm>
        </p:grpSpPr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92" y="2866"/>
              <a:ext cx="547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它决定电子绕核运动的角动量的大小，影响原子在外磁场中的能量。一般来说，处于同一主量子数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，而不同角量子数   的状态中的电子，其能量也稍有不同。</a:t>
              </a:r>
            </a:p>
          </p:txBody>
        </p:sp>
        <p:graphicFrame>
          <p:nvGraphicFramePr>
            <p:cNvPr id="28678" name="Object 1028"/>
            <p:cNvGraphicFramePr>
              <a:graphicFrameLocks noChangeAspect="1"/>
            </p:cNvGraphicFramePr>
            <p:nvPr/>
          </p:nvGraphicFramePr>
          <p:xfrm>
            <a:off x="1425" y="3456"/>
            <a:ext cx="11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2927" imgH="314203" progId="Equation.3">
                    <p:embed/>
                  </p:oleObj>
                </mc:Choice>
                <mc:Fallback>
                  <p:oleObj name="Equation" r:id="rId12" imgW="142927" imgH="314203" progId="Equation.3">
                    <p:embed/>
                    <p:pic>
                      <p:nvPicPr>
                        <p:cNvPr id="28678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3456"/>
                          <a:ext cx="11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52400" y="5105400"/>
            <a:ext cx="5791200" cy="519113"/>
            <a:chOff x="96" y="3259"/>
            <a:chExt cx="3648" cy="327"/>
          </a:xfrm>
        </p:grpSpPr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96" y="3259"/>
              <a:ext cx="1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 磁量子数</a:t>
              </a:r>
            </a:p>
          </p:txBody>
        </p:sp>
        <p:graphicFrame>
          <p:nvGraphicFramePr>
            <p:cNvPr id="28677" name="Object 1027"/>
            <p:cNvGraphicFramePr>
              <a:graphicFrameLocks noChangeAspect="1"/>
            </p:cNvGraphicFramePr>
            <p:nvPr/>
          </p:nvGraphicFramePr>
          <p:xfrm>
            <a:off x="1864" y="3279"/>
            <a:ext cx="1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62284" imgH="438102" progId="Equation.3">
                    <p:embed/>
                  </p:oleObj>
                </mc:Choice>
                <mc:Fallback>
                  <p:oleObj name="Equation" r:id="rId14" imgW="2962284" imgH="438102" progId="Equation.3">
                    <p:embed/>
                    <p:pic>
                      <p:nvPicPr>
                        <p:cNvPr id="28677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3279"/>
                          <a:ext cx="1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381000" y="5607050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决定电子绕核运动的角动量在外磁场中的（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+1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）种空间指向。影响原子在外磁场中的能量。</a:t>
            </a:r>
          </a:p>
        </p:txBody>
      </p:sp>
      <p:graphicFrame>
        <p:nvGraphicFramePr>
          <p:cNvPr id="92162" name="Object 1026"/>
          <p:cNvGraphicFramePr>
            <a:graphicFrameLocks noChangeAspect="1"/>
          </p:cNvGraphicFramePr>
          <p:nvPr/>
        </p:nvGraphicFramePr>
        <p:xfrm>
          <a:off x="7086600" y="6172200"/>
          <a:ext cx="14478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28727" imgH="438102" progId="Equation.3">
                  <p:embed/>
                </p:oleObj>
              </mc:Choice>
              <mc:Fallback>
                <p:oleObj name="Equation" r:id="rId16" imgW="1428727" imgH="438102" progId="Equation.3">
                  <p:embed/>
                  <p:pic>
                    <p:nvPicPr>
                      <p:cNvPr id="9216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6172200"/>
                        <a:ext cx="14478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1949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1" grpId="0" autoUpdateAnimBg="0"/>
      <p:bldP spid="5736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52400"/>
            <a:ext cx="4756150" cy="876300"/>
            <a:chOff x="76" y="72"/>
            <a:chExt cx="2996" cy="552"/>
          </a:xfrm>
        </p:grpSpPr>
        <p:graphicFrame>
          <p:nvGraphicFramePr>
            <p:cNvPr id="29699" name="Object 0"/>
            <p:cNvGraphicFramePr>
              <a:graphicFrameLocks noChangeAspect="1"/>
            </p:cNvGraphicFramePr>
            <p:nvPr/>
          </p:nvGraphicFramePr>
          <p:xfrm>
            <a:off x="2224" y="72"/>
            <a:ext cx="84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23896" imgH="857309" progId="Equation.3">
                    <p:embed/>
                  </p:oleObj>
                </mc:Choice>
                <mc:Fallback>
                  <p:oleObj name="Equation" r:id="rId2" imgW="1323896" imgH="857309" progId="Equation.3">
                    <p:embed/>
                    <p:pic>
                      <p:nvPicPr>
                        <p:cNvPr id="29699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" y="72"/>
                          <a:ext cx="848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Text Box 4"/>
            <p:cNvSpPr txBox="1">
              <a:spLocks noChangeArrowheads="1"/>
            </p:cNvSpPr>
            <p:nvPr/>
          </p:nvSpPr>
          <p:spPr bwMode="auto">
            <a:xfrm>
              <a:off x="76" y="192"/>
              <a:ext cx="20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） 自旋磁量子数</a:t>
              </a:r>
            </a:p>
          </p:txBody>
        </p:sp>
      </p:grp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57200" y="1025525"/>
            <a:ext cx="845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决定电子自旋角动量在外磁场中的两种指向，也影响原子在外磁场中的能量。</a:t>
            </a:r>
          </a:p>
        </p:txBody>
      </p:sp>
      <p:graphicFrame>
        <p:nvGraphicFramePr>
          <p:cNvPr id="29698" name="Object 13"/>
          <p:cNvGraphicFramePr>
            <a:graphicFrameLocks noChangeAspect="1"/>
          </p:cNvGraphicFramePr>
          <p:nvPr/>
        </p:nvGraphicFramePr>
        <p:xfrm>
          <a:off x="1371600" y="3733800"/>
          <a:ext cx="23050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4842" imgH="238081" progId="Equation.3">
                  <p:embed/>
                </p:oleObj>
              </mc:Choice>
              <mc:Fallback>
                <p:oleObj name="Equation" r:id="rId4" imgW="904842" imgH="238081" progId="Equation.3">
                  <p:embed/>
                  <p:pic>
                    <p:nvPicPr>
                      <p:cNvPr id="2969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230505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Text Box 4"/>
              <p:cNvSpPr txBox="1">
                <a:spLocks noChangeArrowheads="1"/>
              </p:cNvSpPr>
              <p:nvPr/>
            </p:nvSpPr>
            <p:spPr bwMode="auto">
              <a:xfrm>
                <a:off x="381000" y="2926900"/>
                <a:ext cx="4610558" cy="57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总角动量合成：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2970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26900"/>
                <a:ext cx="4610558" cy="578300"/>
              </a:xfrm>
              <a:prstGeom prst="rect">
                <a:avLst/>
              </a:prstGeom>
              <a:blipFill rotWithShape="0">
                <a:blip r:embed="rId7"/>
                <a:stretch>
                  <a:fillRect l="-794" t="-5263" b="-242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3" name="Text Box 3"/>
              <p:cNvSpPr txBox="1">
                <a:spLocks noChangeArrowheads="1"/>
              </p:cNvSpPr>
              <p:nvPr/>
            </p:nvSpPr>
            <p:spPr bwMode="auto">
              <a:xfrm>
                <a:off x="1219200" y="4648200"/>
                <a:ext cx="4648200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l =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,       j = s =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1/2</a:t>
                </a:r>
              </a:p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l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,      j = l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s = l 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kumimoji="1" lang="en-US" altLang="zh-CN" sz="28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1/2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70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4648200"/>
                <a:ext cx="4648200" cy="954107"/>
              </a:xfrm>
              <a:prstGeom prst="rect">
                <a:avLst/>
              </a:prstGeom>
              <a:blipFill rotWithShape="0">
                <a:blip r:embed="rId8"/>
                <a:stretch>
                  <a:fillRect l="-655" t="-7051" b="-173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151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29702" grpId="0"/>
      <p:bldP spid="2970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04800" y="17526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、泡利不相容原理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62000" y="2524125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四个量子数决定一个 量子态：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n, l, m</a:t>
            </a:r>
            <a:r>
              <a:rPr kumimoji="1" lang="en-US" altLang="zh-CN" sz="2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m</a:t>
            </a:r>
            <a:r>
              <a:rPr kumimoji="1" lang="en-US" altLang="zh-CN" sz="2800" b="1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s .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04800" y="4586288"/>
            <a:ext cx="321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能量最小原理：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62000" y="5195888"/>
            <a:ext cx="824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原子处于正常状态时，其中电子都要占据最低能级。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09600" y="838200"/>
            <a:ext cx="7059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基态原子的电子排布由以下两个原理决定：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31337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一个量子态只能容纳一个电子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762000" y="5943600"/>
                <a:ext cx="7620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基态原子填充情况，经验公式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943600"/>
                <a:ext cx="7620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00" t="-15116" b="-279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62400" y="3810000"/>
            <a:ext cx="3635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占据的状态数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电子数</a:t>
            </a:r>
          </a:p>
        </p:txBody>
      </p:sp>
    </p:spTree>
    <p:extLst>
      <p:ext uri="{BB962C8B-B14F-4D97-AF65-F5344CB8AC3E}">
        <p14:creationId xmlns:p14="http://schemas.microsoft.com/office/powerpoint/2010/main" val="88474864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23528" y="2852936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由波函数的归一化条件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/>
        </p:nvGraphicFramePr>
        <p:xfrm>
          <a:off x="1691680" y="5552683"/>
          <a:ext cx="5717223" cy="972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33775" imgH="419207" progId="Equation.3">
                  <p:embed/>
                </p:oleObj>
              </mc:Choice>
              <mc:Fallback>
                <p:oleObj name="公式" r:id="rId2" imgW="2533775" imgH="419207" progId="Equation.3">
                  <p:embed/>
                  <p:pic>
                    <p:nvPicPr>
                      <p:cNvPr id="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552683"/>
                        <a:ext cx="5717223" cy="9726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852202" y="3641328"/>
            <a:ext cx="7608230" cy="939800"/>
            <a:chOff x="1307744" y="884619"/>
            <a:chExt cx="6352163" cy="863265"/>
          </a:xfrm>
        </p:grpSpPr>
        <p:graphicFrame>
          <p:nvGraphicFramePr>
            <p:cNvPr id="4099" name="Object 2"/>
            <p:cNvGraphicFramePr>
              <a:graphicFrameLocks noChangeAspect="1"/>
            </p:cNvGraphicFramePr>
            <p:nvPr/>
          </p:nvGraphicFramePr>
          <p:xfrm>
            <a:off x="1307744" y="908720"/>
            <a:ext cx="4513263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390848" imgH="361981" progId="Equation.3">
                    <p:embed/>
                  </p:oleObj>
                </mc:Choice>
                <mc:Fallback>
                  <p:oleObj name="公式" r:id="rId4" imgW="2390848" imgH="361981" progId="Equation.3">
                    <p:embed/>
                    <p:pic>
                      <p:nvPicPr>
                        <p:cNvPr id="4099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7744" y="908720"/>
                          <a:ext cx="4513263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5"/>
            <p:cNvGraphicFramePr>
              <a:graphicFrameLocks noChangeAspect="1"/>
            </p:cNvGraphicFramePr>
            <p:nvPr/>
          </p:nvGraphicFramePr>
          <p:xfrm>
            <a:off x="6407390" y="884619"/>
            <a:ext cx="1252517" cy="863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34680" imgH="419040" progId="Equation.DSMT4">
                    <p:embed/>
                  </p:oleObj>
                </mc:Choice>
                <mc:Fallback>
                  <p:oleObj name="Equation" r:id="rId6" imgW="634680" imgH="419040" progId="Equation.DSMT4">
                    <p:embed/>
                    <p:pic>
                      <p:nvPicPr>
                        <p:cNvPr id="410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7390" y="884619"/>
                          <a:ext cx="1252517" cy="863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Rectangle 8"/>
            <p:cNvSpPr>
              <a:spLocks noChangeArrowheads="1"/>
            </p:cNvSpPr>
            <p:nvPr/>
          </p:nvSpPr>
          <p:spPr bwMode="auto">
            <a:xfrm>
              <a:off x="5878041" y="1030341"/>
              <a:ext cx="5397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得</a:t>
              </a:r>
            </a:p>
          </p:txBody>
        </p:sp>
      </p:grp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352679" y="4724499"/>
            <a:ext cx="8251769" cy="720725"/>
            <a:chOff x="179512" y="1925638"/>
            <a:chExt cx="8251886" cy="720725"/>
          </a:xfrm>
        </p:grpSpPr>
        <p:graphicFrame>
          <p:nvGraphicFramePr>
            <p:cNvPr id="4101" name="Object 6"/>
            <p:cNvGraphicFramePr>
              <a:graphicFrameLocks noChangeAspect="1"/>
            </p:cNvGraphicFramePr>
            <p:nvPr/>
          </p:nvGraphicFramePr>
          <p:xfrm>
            <a:off x="4140132" y="1925638"/>
            <a:ext cx="431800" cy="720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42927" imgH="247529" progId="Equation.3">
                    <p:embed/>
                  </p:oleObj>
                </mc:Choice>
                <mc:Fallback>
                  <p:oleObj name="公式" r:id="rId8" imgW="142927" imgH="247529" progId="Equation.3">
                    <p:embed/>
                    <p:pic>
                      <p:nvPicPr>
                        <p:cNvPr id="410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132" y="1925638"/>
                          <a:ext cx="431800" cy="720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9"/>
            <p:cNvSpPr>
              <a:spLocks noChangeArrowheads="1"/>
            </p:cNvSpPr>
            <p:nvPr/>
          </p:nvSpPr>
          <p:spPr bwMode="auto">
            <a:xfrm>
              <a:off x="179512" y="1987084"/>
              <a:ext cx="3930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则角动量在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z</a:t>
              </a:r>
              <a:r>
                <a:rPr lang="zh-CN" altLang="en-US" sz="2800" b="1">
                  <a:solidFill>
                    <a:schemeClr val="accent2"/>
                  </a:solidFill>
                </a:rPr>
                <a:t>轴上的投影</a:t>
              </a:r>
            </a:p>
          </p:txBody>
        </p:sp>
        <p:sp>
          <p:nvSpPr>
            <p:cNvPr id="4114" name="Rectangle 10"/>
            <p:cNvSpPr>
              <a:spLocks noChangeArrowheads="1"/>
            </p:cNvSpPr>
            <p:nvPr/>
          </p:nvSpPr>
          <p:spPr bwMode="auto">
            <a:xfrm>
              <a:off x="4572186" y="1988840"/>
              <a:ext cx="385921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的归一化本征波函数为</a:t>
              </a:r>
              <a:r>
                <a:rPr lang="en-US" altLang="zh-CN" sz="2800" b="1">
                  <a:solidFill>
                    <a:schemeClr val="accent2"/>
                  </a:solidFill>
                </a:rPr>
                <a:t>:</a:t>
              </a:r>
            </a:p>
          </p:txBody>
        </p:sp>
      </p:grpSp>
      <p:graphicFrame>
        <p:nvGraphicFramePr>
          <p:cNvPr id="41" name="Object 44"/>
          <p:cNvGraphicFramePr>
            <a:graphicFrameLocks noChangeAspect="1"/>
          </p:cNvGraphicFramePr>
          <p:nvPr/>
        </p:nvGraphicFramePr>
        <p:xfrm>
          <a:off x="754063" y="1143000"/>
          <a:ext cx="511333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90772" imgH="228634" progId="Equation.3">
                  <p:embed/>
                </p:oleObj>
              </mc:Choice>
              <mc:Fallback>
                <p:oleObj name="公式" r:id="rId10" imgW="1790772" imgH="228634" progId="Equation.3">
                  <p:embed/>
                  <p:pic>
                    <p:nvPicPr>
                      <p:cNvPr id="4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143000"/>
                        <a:ext cx="511333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10" name="Rectangle 45"/>
              <p:cNvSpPr>
                <a:spLocks noChangeArrowheads="1"/>
              </p:cNvSpPr>
              <p:nvPr/>
            </p:nvSpPr>
            <p:spPr bwMode="auto">
              <a:xfrm>
                <a:off x="323528" y="2018834"/>
                <a:ext cx="711720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这要求 </a:t>
                </a:r>
                <a:r>
                  <a:rPr lang="en-US" altLang="zh-CN" sz="2800" b="1" i="1">
                    <a:solidFill>
                      <a:schemeClr val="accent2"/>
                    </a:solidFill>
                  </a:rPr>
                  <a:t>m</a:t>
                </a:r>
                <a:r>
                  <a:rPr lang="en-US" altLang="zh-CN" sz="2800" b="1" i="1" baseline="-30000">
                    <a:solidFill>
                      <a:schemeClr val="accent2"/>
                    </a:solidFill>
                  </a:rPr>
                  <a:t>l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必须是整数，即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,±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,±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10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018834"/>
                <a:ext cx="7117205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712" t="-15116" b="-337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04" name="Object 35"/>
          <p:cNvGraphicFramePr>
            <a:graphicFrameLocks noChangeAspect="1"/>
          </p:cNvGraphicFramePr>
          <p:nvPr/>
        </p:nvGraphicFramePr>
        <p:xfrm>
          <a:off x="658893" y="237748"/>
          <a:ext cx="2303303" cy="598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19130" imgH="257247" progId="Equation.3">
                  <p:embed/>
                </p:oleObj>
              </mc:Choice>
              <mc:Fallback>
                <p:oleObj name="公式" r:id="rId14" imgW="1019130" imgH="257247" progId="Equation.3">
                  <p:embed/>
                  <p:pic>
                    <p:nvPicPr>
                      <p:cNvPr id="4104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93" y="237748"/>
                        <a:ext cx="2303303" cy="598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41"/>
          <p:cNvGraphicFramePr>
            <a:graphicFrameLocks noChangeAspect="1"/>
          </p:cNvGraphicFramePr>
          <p:nvPr/>
        </p:nvGraphicFramePr>
        <p:xfrm>
          <a:off x="3468539" y="283691"/>
          <a:ext cx="26876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0800" imgH="203040" progId="Equation.DSMT4">
                  <p:embed/>
                </p:oleObj>
              </mc:Choice>
              <mc:Fallback>
                <p:oleObj name="Equation" r:id="rId16" imgW="1180800" imgH="203040" progId="Equation.DSMT4">
                  <p:embed/>
                  <p:pic>
                    <p:nvPicPr>
                      <p:cNvPr id="41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539" y="283691"/>
                        <a:ext cx="26876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5496" y="1093813"/>
            <a:ext cx="5143499" cy="534987"/>
            <a:chOff x="113" y="205"/>
            <a:chExt cx="3240" cy="337"/>
          </a:xfrm>
        </p:grpSpPr>
        <p:graphicFrame>
          <p:nvGraphicFramePr>
            <p:cNvPr id="5126" name="Object 3"/>
            <p:cNvGraphicFramePr>
              <a:graphicFrameLocks noChangeAspect="1"/>
            </p:cNvGraphicFramePr>
            <p:nvPr/>
          </p:nvGraphicFramePr>
          <p:xfrm>
            <a:off x="2968" y="205"/>
            <a:ext cx="38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15640" progId="Equation.DSMT4">
                    <p:embed/>
                  </p:oleObj>
                </mc:Choice>
                <mc:Fallback>
                  <p:oleObj name="Equation" r:id="rId2" imgW="164880" imgH="215640" progId="Equation.DSMT4">
                    <p:embed/>
                    <p:pic>
                      <p:nvPicPr>
                        <p:cNvPr id="512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205"/>
                          <a:ext cx="38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3" name="Rectangle 5"/>
            <p:cNvSpPr>
              <a:spLocks noChangeArrowheads="1"/>
            </p:cNvSpPr>
            <p:nvPr/>
          </p:nvSpPr>
          <p:spPr bwMode="auto">
            <a:xfrm>
              <a:off x="113" y="210"/>
              <a:ext cx="29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solidFill>
                    <a:schemeClr val="accent2"/>
                  </a:solidFill>
                </a:rPr>
                <a:t>  </a:t>
              </a:r>
              <a:r>
                <a:rPr lang="zh-CN" altLang="en-US" sz="2800" b="1">
                  <a:solidFill>
                    <a:schemeClr val="accent2"/>
                  </a:solidFill>
                </a:rPr>
                <a:t>在球坐标系中，轨道角动量</a:t>
              </a:r>
            </a:p>
          </p:txBody>
        </p:sp>
      </p:grpSp>
      <p:graphicFrame>
        <p:nvGraphicFramePr>
          <p:cNvPr id="585736" name="Object 8"/>
          <p:cNvGraphicFramePr>
            <a:graphicFrameLocks noChangeAspect="1"/>
          </p:cNvGraphicFramePr>
          <p:nvPr/>
        </p:nvGraphicFramePr>
        <p:xfrm>
          <a:off x="299224" y="5787708"/>
          <a:ext cx="340868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585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24" y="5787708"/>
                        <a:ext cx="3408680" cy="53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8913" y="4883150"/>
            <a:ext cx="7535862" cy="593725"/>
            <a:chOff x="113" y="1661"/>
            <a:chExt cx="4747" cy="374"/>
          </a:xfrm>
        </p:grpSpPr>
        <p:graphicFrame>
          <p:nvGraphicFramePr>
            <p:cNvPr id="5124" name="Object 10"/>
            <p:cNvGraphicFramePr>
              <a:graphicFrameLocks noChangeAspect="1"/>
            </p:cNvGraphicFramePr>
            <p:nvPr/>
          </p:nvGraphicFramePr>
          <p:xfrm>
            <a:off x="1338" y="1661"/>
            <a:ext cx="27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383" imgH="209468" progId="Equation.3">
                    <p:embed/>
                  </p:oleObj>
                </mc:Choice>
                <mc:Fallback>
                  <p:oleObj name="公式" r:id="rId6" imgW="152383" imgH="209468" progId="Equation.3">
                    <p:embed/>
                    <p:pic>
                      <p:nvPicPr>
                        <p:cNvPr id="512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661"/>
                          <a:ext cx="27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1"/>
            <p:cNvGraphicFramePr>
              <a:graphicFrameLocks noChangeAspect="1"/>
            </p:cNvGraphicFramePr>
            <p:nvPr/>
          </p:nvGraphicFramePr>
          <p:xfrm>
            <a:off x="2018" y="1661"/>
            <a:ext cx="232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383" imgH="257247" progId="Equation.3">
                    <p:embed/>
                  </p:oleObj>
                </mc:Choice>
                <mc:Fallback>
                  <p:oleObj name="公式" r:id="rId8" imgW="152383" imgH="257247" progId="Equation.3">
                    <p:embed/>
                    <p:pic>
                      <p:nvPicPr>
                        <p:cNvPr id="512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661"/>
                          <a:ext cx="232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Rectangle 12"/>
            <p:cNvSpPr>
              <a:spLocks noChangeArrowheads="1"/>
            </p:cNvSpPr>
            <p:nvPr/>
          </p:nvSpPr>
          <p:spPr bwMode="auto">
            <a:xfrm>
              <a:off x="113" y="1661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角动量算符</a:t>
              </a:r>
            </a:p>
          </p:txBody>
        </p:sp>
        <p:sp>
          <p:nvSpPr>
            <p:cNvPr id="5141" name="Rectangle 13"/>
            <p:cNvSpPr>
              <a:spLocks noChangeArrowheads="1"/>
            </p:cNvSpPr>
            <p:nvPr/>
          </p:nvSpPr>
          <p:spPr bwMode="auto">
            <a:xfrm>
              <a:off x="1610" y="17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和</a:t>
              </a:r>
            </a:p>
          </p:txBody>
        </p:sp>
        <p:sp>
          <p:nvSpPr>
            <p:cNvPr id="5142" name="Rectangle 14"/>
            <p:cNvSpPr>
              <a:spLocks noChangeArrowheads="1"/>
            </p:cNvSpPr>
            <p:nvPr/>
          </p:nvSpPr>
          <p:spPr bwMode="auto">
            <a:xfrm>
              <a:off x="2245" y="1661"/>
              <a:ext cx="26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的共同本征波函数可写作</a:t>
              </a:r>
            </a:p>
          </p:txBody>
        </p:sp>
      </p:grpSp>
      <p:graphicFrame>
        <p:nvGraphicFramePr>
          <p:cNvPr id="5123" name="Object 22"/>
          <p:cNvGraphicFramePr>
            <a:graphicFrameLocks noChangeAspect="1"/>
          </p:cNvGraphicFramePr>
          <p:nvPr/>
        </p:nvGraphicFramePr>
        <p:xfrm>
          <a:off x="1967632" y="1700808"/>
          <a:ext cx="5972175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65360" imgH="444240" progId="Equation.DSMT4">
                  <p:embed/>
                </p:oleObj>
              </mc:Choice>
              <mc:Fallback>
                <p:oleObj name="Equation" r:id="rId10" imgW="2565360" imgH="444240" progId="Equation.DSMT4">
                  <p:embed/>
                  <p:pic>
                    <p:nvPicPr>
                      <p:cNvPr id="51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632" y="1700808"/>
                        <a:ext cx="5972175" cy="1054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036801" y="188640"/>
            <a:ext cx="3335399" cy="588486"/>
            <a:chOff x="3130117" y="187057"/>
            <a:chExt cx="3335399" cy="588486"/>
          </a:xfrm>
        </p:grpSpPr>
        <p:sp>
          <p:nvSpPr>
            <p:cNvPr id="585735" name="Rectangle 7"/>
            <p:cNvSpPr>
              <a:spLocks noChangeArrowheads="1"/>
            </p:cNvSpPr>
            <p:nvPr/>
          </p:nvSpPr>
          <p:spPr bwMode="auto">
            <a:xfrm>
              <a:off x="3641353" y="190768"/>
              <a:ext cx="28241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/>
                <a:t>的本征方程</a:t>
              </a:r>
            </a:p>
          </p:txBody>
        </p:sp>
        <p:graphicFrame>
          <p:nvGraphicFramePr>
            <p:cNvPr id="5127" name="Object 54"/>
            <p:cNvGraphicFramePr>
              <a:graphicFrameLocks noChangeAspect="1"/>
            </p:cNvGraphicFramePr>
            <p:nvPr/>
          </p:nvGraphicFramePr>
          <p:xfrm>
            <a:off x="3130117" y="187057"/>
            <a:ext cx="674053" cy="588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15640" progId="Equation.DSMT4">
                    <p:embed/>
                  </p:oleObj>
                </mc:Choice>
                <mc:Fallback>
                  <p:oleObj name="Equation" r:id="rId12" imgW="164880" imgH="215640" progId="Equation.DSMT4">
                    <p:embed/>
                    <p:pic>
                      <p:nvPicPr>
                        <p:cNvPr id="5127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117" y="187057"/>
                          <a:ext cx="674053" cy="588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4" name="Rectangle 40"/>
          <p:cNvSpPr>
            <a:spLocks noChangeArrowheads="1"/>
          </p:cNvSpPr>
          <p:nvPr/>
        </p:nvSpPr>
        <p:spPr bwMode="auto">
          <a:xfrm>
            <a:off x="214313" y="4000500"/>
            <a:ext cx="5324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微分相加，无交叉项，分离变量</a:t>
            </a:r>
          </a:p>
        </p:txBody>
      </p:sp>
      <p:graphicFrame>
        <p:nvGraphicFramePr>
          <p:cNvPr id="5128" name="Object 19"/>
          <p:cNvGraphicFramePr>
            <a:graphicFrameLocks noChangeAspect="1"/>
          </p:cNvGraphicFramePr>
          <p:nvPr/>
        </p:nvGraphicFramePr>
        <p:xfrm>
          <a:off x="2263626" y="3064569"/>
          <a:ext cx="38925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85720" imgH="241200" progId="Equation.DSMT4">
                  <p:embed/>
                </p:oleObj>
              </mc:Choice>
              <mc:Fallback>
                <p:oleObj name="Equation" r:id="rId14" imgW="1485720" imgH="241200" progId="Equation.DSMT4">
                  <p:embed/>
                  <p:pic>
                    <p:nvPicPr>
                      <p:cNvPr id="512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626" y="3064569"/>
                        <a:ext cx="38925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Rectangle 40"/>
          <p:cNvSpPr>
            <a:spLocks noChangeArrowheads="1"/>
          </p:cNvSpPr>
          <p:nvPr/>
        </p:nvSpPr>
        <p:spPr bwMode="auto">
          <a:xfrm>
            <a:off x="179512" y="3121149"/>
            <a:ext cx="1987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本征方程：</a:t>
            </a:r>
          </a:p>
        </p:txBody>
      </p:sp>
      <p:grpSp>
        <p:nvGrpSpPr>
          <p:cNvPr id="5137" name="组合 66"/>
          <p:cNvGrpSpPr>
            <a:grpSpLocks/>
          </p:cNvGrpSpPr>
          <p:nvPr/>
        </p:nvGrpSpPr>
        <p:grpSpPr bwMode="auto">
          <a:xfrm>
            <a:off x="3795713" y="5740400"/>
            <a:ext cx="4919662" cy="617538"/>
            <a:chOff x="580996" y="4500570"/>
            <a:chExt cx="4919698" cy="617968"/>
          </a:xfrm>
        </p:grpSpPr>
        <p:graphicFrame>
          <p:nvGraphicFramePr>
            <p:cNvPr id="4" name="Object 60"/>
            <p:cNvGraphicFramePr>
              <a:graphicFrameLocks noChangeAspect="1"/>
            </p:cNvGraphicFramePr>
            <p:nvPr/>
          </p:nvGraphicFramePr>
          <p:xfrm>
            <a:off x="1628754" y="4572058"/>
            <a:ext cx="841381" cy="482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280" imgH="203040" progId="Equation.DSMT4">
                    <p:embed/>
                  </p:oleObj>
                </mc:Choice>
                <mc:Fallback>
                  <p:oleObj name="Equation" r:id="rId16" imgW="368280" imgH="203040" progId="Equation.DSMT4">
                    <p:embed/>
                    <p:pic>
                      <p:nvPicPr>
                        <p:cNvPr id="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754" y="4572058"/>
                          <a:ext cx="841381" cy="482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Rectangle 40"/>
            <p:cNvSpPr>
              <a:spLocks noChangeArrowheads="1"/>
            </p:cNvSpPr>
            <p:nvPr/>
          </p:nvSpPr>
          <p:spPr bwMode="auto">
            <a:xfrm>
              <a:off x="580996" y="4548854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其中，</a:t>
              </a:r>
            </a:p>
          </p:txBody>
        </p:sp>
        <p:sp>
          <p:nvSpPr>
            <p:cNvPr id="5139" name="Rectangle 40"/>
            <p:cNvSpPr>
              <a:spLocks noChangeArrowheads="1"/>
            </p:cNvSpPr>
            <p:nvPr/>
          </p:nvSpPr>
          <p:spPr bwMode="auto">
            <a:xfrm>
              <a:off x="2376613" y="4548854"/>
              <a:ext cx="27093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已解，有态指标</a:t>
              </a:r>
            </a:p>
          </p:txBody>
        </p:sp>
        <p:graphicFrame>
          <p:nvGraphicFramePr>
            <p:cNvPr id="4106" name="Object 7"/>
            <p:cNvGraphicFramePr>
              <a:graphicFrameLocks noChangeAspect="1"/>
            </p:cNvGraphicFramePr>
            <p:nvPr/>
          </p:nvGraphicFramePr>
          <p:xfrm>
            <a:off x="5000628" y="4500570"/>
            <a:ext cx="500066" cy="617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410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4500570"/>
                          <a:ext cx="500066" cy="617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/>
      <p:bldP spid="5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314700" y="364013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sz="1000"/>
          </a:p>
          <a:p>
            <a:r>
              <a:rPr lang="en-US" altLang="zh-CN" sz="1000"/>
              <a:t>          </a:t>
            </a:r>
            <a:endParaRPr lang="en-US" altLang="zh-CN"/>
          </a:p>
        </p:txBody>
      </p:sp>
      <p:sp>
        <p:nvSpPr>
          <p:cNvPr id="6156" name="Rectangle 15"/>
          <p:cNvSpPr>
            <a:spLocks noChangeArrowheads="1"/>
          </p:cNvSpPr>
          <p:nvPr/>
        </p:nvSpPr>
        <p:spPr bwMode="auto">
          <a:xfrm>
            <a:off x="285750" y="1071563"/>
            <a:ext cx="7758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</a:rPr>
              <a:t>根据波函数的量子化条件（略过程），得本征值</a:t>
            </a:r>
          </a:p>
        </p:txBody>
      </p:sp>
      <p:grpSp>
        <p:nvGrpSpPr>
          <p:cNvPr id="6157" name="组合 31"/>
          <p:cNvGrpSpPr>
            <a:grpSpLocks/>
          </p:cNvGrpSpPr>
          <p:nvPr/>
        </p:nvGrpSpPr>
        <p:grpSpPr bwMode="auto">
          <a:xfrm>
            <a:off x="304619" y="2687221"/>
            <a:ext cx="3259269" cy="551277"/>
            <a:chOff x="1090396" y="4616078"/>
            <a:chExt cx="3259951" cy="550588"/>
          </a:xfrm>
        </p:grpSpPr>
        <p:graphicFrame>
          <p:nvGraphicFramePr>
            <p:cNvPr id="6148" name="Object 14"/>
            <p:cNvGraphicFramePr>
              <a:graphicFrameLocks noChangeAspect="1"/>
            </p:cNvGraphicFramePr>
            <p:nvPr/>
          </p:nvGraphicFramePr>
          <p:xfrm>
            <a:off x="1090396" y="4616078"/>
            <a:ext cx="416082" cy="47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52383" imgH="209468" progId="Equation.3">
                    <p:embed/>
                  </p:oleObj>
                </mc:Choice>
                <mc:Fallback>
                  <p:oleObj name="公式" r:id="rId2" imgW="152383" imgH="209468" progId="Equation.3">
                    <p:embed/>
                    <p:pic>
                      <p:nvPicPr>
                        <p:cNvPr id="614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396" y="4616078"/>
                          <a:ext cx="416082" cy="47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16"/>
            <p:cNvSpPr>
              <a:spLocks noChangeArrowheads="1"/>
            </p:cNvSpPr>
            <p:nvPr/>
          </p:nvSpPr>
          <p:spPr bwMode="auto">
            <a:xfrm>
              <a:off x="1520726" y="4643446"/>
              <a:ext cx="28296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本征方程变为为</a:t>
              </a:r>
              <a:r>
                <a:rPr lang="en-US" altLang="zh-CN" sz="2800" b="1">
                  <a:solidFill>
                    <a:schemeClr val="accent2"/>
                  </a:solidFill>
                </a:rPr>
                <a:t>:</a:t>
              </a:r>
            </a:p>
          </p:txBody>
        </p:sp>
      </p:grp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57188" y="4357688"/>
            <a:ext cx="7659687" cy="641350"/>
            <a:chOff x="249" y="143"/>
            <a:chExt cx="4825" cy="404"/>
          </a:xfrm>
        </p:grpSpPr>
        <p:sp>
          <p:nvSpPr>
            <p:cNvPr id="6163" name="Rectangle 23"/>
            <p:cNvSpPr>
              <a:spLocks noChangeArrowheads="1"/>
            </p:cNvSpPr>
            <p:nvPr/>
          </p:nvSpPr>
          <p:spPr bwMode="auto">
            <a:xfrm>
              <a:off x="249" y="210"/>
              <a:ext cx="23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其中 </a:t>
              </a:r>
              <a:r>
                <a:rPr lang="en-US" altLang="zh-CN" sz="2800" b="1" i="1">
                  <a:solidFill>
                    <a:schemeClr val="accent2"/>
                  </a:solidFill>
                  <a:cs typeface="Times New Roman" panose="02020603050405020304" pitchFamily="18" charset="0"/>
                </a:rPr>
                <a:t>l </a:t>
              </a:r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称为角量子数，</a:t>
              </a:r>
              <a:endPara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146" name="Object 24"/>
            <p:cNvGraphicFramePr>
              <a:graphicFrameLocks noChangeAspect="1"/>
            </p:cNvGraphicFramePr>
            <p:nvPr/>
          </p:nvGraphicFramePr>
          <p:xfrm>
            <a:off x="2480" y="143"/>
            <a:ext cx="344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1022" imgH="219186" progId="Equation.3">
                    <p:embed/>
                  </p:oleObj>
                </mc:Choice>
                <mc:Fallback>
                  <p:oleObj name="公式" r:id="rId4" imgW="181022" imgH="219186" progId="Equation.3">
                    <p:embed/>
                    <p:pic>
                      <p:nvPicPr>
                        <p:cNvPr id="614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143"/>
                          <a:ext cx="344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Rectangle 25"/>
            <p:cNvSpPr>
              <a:spLocks noChangeArrowheads="1"/>
            </p:cNvSpPr>
            <p:nvPr/>
          </p:nvSpPr>
          <p:spPr bwMode="auto">
            <a:xfrm>
              <a:off x="2742" y="188"/>
              <a:ext cx="23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称为轨道磁量子数。</a:t>
              </a:r>
              <a:r>
                <a:rPr lang="zh-CN" altLang="en-US" sz="28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9900" y="5221287"/>
            <a:ext cx="7531100" cy="1447799"/>
            <a:chOff x="113" y="2065"/>
            <a:chExt cx="4744" cy="912"/>
          </a:xfrm>
        </p:grpSpPr>
        <p:graphicFrame>
          <p:nvGraphicFramePr>
            <p:cNvPr id="6151" name="Object 15"/>
            <p:cNvGraphicFramePr>
              <a:graphicFrameLocks noChangeAspect="1"/>
            </p:cNvGraphicFramePr>
            <p:nvPr/>
          </p:nvGraphicFramePr>
          <p:xfrm>
            <a:off x="113" y="2069"/>
            <a:ext cx="33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1566" imgH="209468" progId="Equation.3">
                    <p:embed/>
                  </p:oleObj>
                </mc:Choice>
                <mc:Fallback>
                  <p:oleObj name="公式" r:id="rId6" imgW="171566" imgH="209468" progId="Equation.3">
                    <p:embed/>
                    <p:pic>
                      <p:nvPicPr>
                        <p:cNvPr id="61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069"/>
                          <a:ext cx="33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6"/>
            <p:cNvGraphicFramePr>
              <a:graphicFrameLocks noChangeAspect="1"/>
            </p:cNvGraphicFramePr>
            <p:nvPr/>
          </p:nvGraphicFramePr>
          <p:xfrm>
            <a:off x="734" y="2065"/>
            <a:ext cx="26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383" imgH="257247" progId="Equation.3">
                    <p:embed/>
                  </p:oleObj>
                </mc:Choice>
                <mc:Fallback>
                  <p:oleObj name="公式" r:id="rId8" imgW="152383" imgH="257247" progId="Equation.3">
                    <p:embed/>
                    <p:pic>
                      <p:nvPicPr>
                        <p:cNvPr id="61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" y="2065"/>
                          <a:ext cx="26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17"/>
            <p:cNvGraphicFramePr>
              <a:graphicFrameLocks noChangeAspect="1"/>
            </p:cNvGraphicFramePr>
            <p:nvPr/>
          </p:nvGraphicFramePr>
          <p:xfrm>
            <a:off x="3787" y="2115"/>
            <a:ext cx="107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38172" imgH="228634" progId="Equation.3">
                    <p:embed/>
                  </p:oleObj>
                </mc:Choice>
                <mc:Fallback>
                  <p:oleObj name="公式" r:id="rId10" imgW="638172" imgH="228634" progId="Equation.3">
                    <p:embed/>
                    <p:pic>
                      <p:nvPicPr>
                        <p:cNvPr id="615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115"/>
                          <a:ext cx="107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8"/>
            <p:cNvGraphicFramePr>
              <a:graphicFrameLocks noChangeAspect="1"/>
            </p:cNvGraphicFramePr>
            <p:nvPr/>
          </p:nvGraphicFramePr>
          <p:xfrm>
            <a:off x="1100" y="2565"/>
            <a:ext cx="282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03240" imgH="253800" progId="Equation.DSMT4">
                    <p:embed/>
                  </p:oleObj>
                </mc:Choice>
                <mc:Fallback>
                  <p:oleObj name="Equation" r:id="rId12" imgW="1803240" imgH="253800" progId="Equation.DSMT4">
                    <p:embed/>
                    <p:pic>
                      <p:nvPicPr>
                        <p:cNvPr id="615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2565"/>
                          <a:ext cx="282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19"/>
            <p:cNvSpPr>
              <a:spLocks noChangeArrowheads="1"/>
            </p:cNvSpPr>
            <p:nvPr/>
          </p:nvSpPr>
          <p:spPr bwMode="auto">
            <a:xfrm>
              <a:off x="365" y="211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endPara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162" name="Rectangle 20"/>
            <p:cNvSpPr>
              <a:spLocks noChangeArrowheads="1"/>
            </p:cNvSpPr>
            <p:nvPr/>
          </p:nvSpPr>
          <p:spPr bwMode="auto">
            <a:xfrm>
              <a:off x="1020" y="2115"/>
              <a:ext cx="2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的共同本征函数是球谐函数</a:t>
              </a:r>
              <a:endPara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377696" y="218272"/>
          <a:ext cx="38925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85720" imgH="241200" progId="Equation.DSMT4">
                  <p:embed/>
                </p:oleObj>
              </mc:Choice>
              <mc:Fallback>
                <p:oleObj name="Equation" r:id="rId14" imgW="1485720" imgH="241200" progId="Equation.DSMT4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96" y="218272"/>
                        <a:ext cx="38925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1139825" y="1877517"/>
          <a:ext cx="64881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76440" imgH="253800" progId="Equation.DSMT4">
                  <p:embed/>
                </p:oleObj>
              </mc:Choice>
              <mc:Fallback>
                <p:oleObj name="Equation" r:id="rId16" imgW="2476440" imgH="253800" progId="Equation.DSMT4">
                  <p:embed/>
                  <p:pic>
                    <p:nvPicPr>
                      <p:cNvPr id="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877517"/>
                        <a:ext cx="64881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1481360" y="3465438"/>
          <a:ext cx="53228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1840" imgH="279360" progId="Equation.DSMT4">
                  <p:embed/>
                </p:oleObj>
              </mc:Choice>
              <mc:Fallback>
                <p:oleObj name="Equation" r:id="rId18" imgW="2031840" imgH="279360" progId="Equation.DSMT4">
                  <p:embed/>
                  <p:pic>
                    <p:nvPicPr>
                      <p:cNvPr id="2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360" y="3465438"/>
                        <a:ext cx="5322888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23" name="Rectangle 23"/>
          <p:cNvSpPr>
            <a:spLocks noChangeArrowheads="1"/>
          </p:cNvSpPr>
          <p:nvPr/>
        </p:nvSpPr>
        <p:spPr bwMode="auto">
          <a:xfrm>
            <a:off x="107504" y="404664"/>
            <a:ext cx="3515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i="1">
                <a:solidFill>
                  <a:schemeClr val="accent2"/>
                </a:solidFill>
              </a:rPr>
              <a:t>l</a:t>
            </a:r>
            <a:r>
              <a:rPr lang="en-US" altLang="zh-CN" sz="3200" b="1">
                <a:solidFill>
                  <a:schemeClr val="accent2"/>
                </a:solidFill>
              </a:rPr>
              <a:t>=0,1,2</a:t>
            </a:r>
            <a:r>
              <a:rPr lang="zh-CN" altLang="en-US" sz="3200" b="1">
                <a:solidFill>
                  <a:schemeClr val="accent2"/>
                </a:solidFill>
              </a:rPr>
              <a:t>的球谐函数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60245" y="1287463"/>
            <a:ext cx="4672205" cy="2143125"/>
            <a:chOff x="805" y="312"/>
            <a:chExt cx="2428" cy="1032"/>
          </a:xfrm>
        </p:grpSpPr>
        <p:graphicFrame>
          <p:nvGraphicFramePr>
            <p:cNvPr id="7173" name="Object 26"/>
            <p:cNvGraphicFramePr>
              <a:graphicFrameLocks noChangeAspect="1"/>
            </p:cNvGraphicFramePr>
            <p:nvPr/>
          </p:nvGraphicFramePr>
          <p:xfrm>
            <a:off x="805" y="682"/>
            <a:ext cx="51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17160" imgH="177480" progId="Equation.DSMT4">
                    <p:embed/>
                  </p:oleObj>
                </mc:Choice>
                <mc:Fallback>
                  <p:oleObj name="Equation" r:id="rId2" imgW="317160" imgH="177480" progId="Equation.DSMT4">
                    <p:embed/>
                    <p:pic>
                      <p:nvPicPr>
                        <p:cNvPr id="717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682"/>
                          <a:ext cx="51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27"/>
            <p:cNvGraphicFramePr>
              <a:graphicFrameLocks noChangeAspect="1"/>
            </p:cNvGraphicFramePr>
            <p:nvPr/>
          </p:nvGraphicFramePr>
          <p:xfrm>
            <a:off x="1419" y="312"/>
            <a:ext cx="1814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47910" imgH="866757" progId="Equation.3">
                    <p:embed/>
                  </p:oleObj>
                </mc:Choice>
                <mc:Fallback>
                  <p:oleObj name="公式" r:id="rId4" imgW="1447910" imgH="866757" progId="Equation.3">
                    <p:embed/>
                    <p:pic>
                      <p:nvPicPr>
                        <p:cNvPr id="717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312"/>
                          <a:ext cx="1814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848202" y="214313"/>
            <a:ext cx="3239986" cy="1071562"/>
            <a:chOff x="719" y="1661"/>
            <a:chExt cx="2063" cy="675"/>
          </a:xfrm>
        </p:grpSpPr>
        <p:graphicFrame>
          <p:nvGraphicFramePr>
            <p:cNvPr id="7171" name="Object 29"/>
            <p:cNvGraphicFramePr>
              <a:graphicFrameLocks noChangeAspect="1"/>
            </p:cNvGraphicFramePr>
            <p:nvPr/>
          </p:nvGraphicFramePr>
          <p:xfrm>
            <a:off x="1565" y="1661"/>
            <a:ext cx="1217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761916" imgH="419207" progId="Equation.3">
                    <p:embed/>
                  </p:oleObj>
                </mc:Choice>
                <mc:Fallback>
                  <p:oleObj name="公式" r:id="rId6" imgW="761916" imgH="419207" progId="Equation.3">
                    <p:embed/>
                    <p:pic>
                      <p:nvPicPr>
                        <p:cNvPr id="717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661"/>
                          <a:ext cx="1217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30"/>
            <p:cNvGraphicFramePr>
              <a:graphicFrameLocks noChangeAspect="1"/>
            </p:cNvGraphicFramePr>
            <p:nvPr/>
          </p:nvGraphicFramePr>
          <p:xfrm>
            <a:off x="719" y="1817"/>
            <a:ext cx="62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177480" progId="Equation.DSMT4">
                    <p:embed/>
                  </p:oleObj>
                </mc:Choice>
                <mc:Fallback>
                  <p:oleObj name="Equation" r:id="rId8" imgW="330120" imgH="177480" progId="Equation.DSMT4">
                    <p:embed/>
                    <p:pic>
                      <p:nvPicPr>
                        <p:cNvPr id="717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" y="1817"/>
                          <a:ext cx="62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912813" y="3714750"/>
            <a:ext cx="5583237" cy="3000375"/>
            <a:chOff x="912813" y="3714750"/>
            <a:chExt cx="5583237" cy="3000375"/>
          </a:xfrm>
        </p:grpSpPr>
        <p:graphicFrame>
          <p:nvGraphicFramePr>
            <p:cNvPr id="7170" name="Object 33"/>
            <p:cNvGraphicFramePr>
              <a:graphicFrameLocks noChangeAspect="1"/>
            </p:cNvGraphicFramePr>
            <p:nvPr/>
          </p:nvGraphicFramePr>
          <p:xfrm>
            <a:off x="2143125" y="3714750"/>
            <a:ext cx="4352925" cy="300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52676" imgH="1314577" progId="Equation.3">
                    <p:embed/>
                  </p:oleObj>
                </mc:Choice>
                <mc:Fallback>
                  <p:oleObj name="公式" r:id="rId10" imgW="1752676" imgH="1314577" progId="Equation.3">
                    <p:embed/>
                    <p:pic>
                      <p:nvPicPr>
                        <p:cNvPr id="717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25" y="3714750"/>
                          <a:ext cx="4352925" cy="300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6"/>
            <p:cNvGraphicFramePr>
              <a:graphicFrameLocks noChangeAspect="1"/>
            </p:cNvGraphicFramePr>
            <p:nvPr/>
          </p:nvGraphicFramePr>
          <p:xfrm>
            <a:off x="912813" y="4916488"/>
            <a:ext cx="1028700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30120" imgH="177480" progId="Equation.DSMT4">
                    <p:embed/>
                  </p:oleObj>
                </mc:Choice>
                <mc:Fallback>
                  <p:oleObj name="Equation" r:id="rId12" imgW="330120" imgH="177480" progId="Equation.DSMT4">
                    <p:embed/>
                    <p:pic>
                      <p:nvPicPr>
                        <p:cNvPr id="1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813" y="4916488"/>
                          <a:ext cx="1028700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999922" y="406405"/>
                <a:ext cx="5325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3600" b="1">
                    <a:solidFill>
                      <a:srgbClr val="C00000"/>
                    </a:solidFill>
                  </a:rPr>
                  <a:t> </a:t>
                </a:r>
                <a:endParaRPr lang="zh-CN" altLang="en-US" sz="36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922" y="406405"/>
                <a:ext cx="532518" cy="64633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028384" y="2062589"/>
                <a:ext cx="5870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3600" b="1">
                    <a:solidFill>
                      <a:srgbClr val="C00000"/>
                    </a:solidFill>
                  </a:rPr>
                  <a:t> </a:t>
                </a:r>
                <a:endParaRPr lang="zh-CN" altLang="en-US" sz="36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2062589"/>
                <a:ext cx="587020" cy="64633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884368" y="5013176"/>
                <a:ext cx="596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sz="3600" b="1">
                    <a:solidFill>
                      <a:srgbClr val="C00000"/>
                    </a:solidFill>
                  </a:rPr>
                  <a:t> </a:t>
                </a:r>
                <a:endParaRPr lang="zh-CN" altLang="en-US" sz="36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5013176"/>
                <a:ext cx="596638" cy="64633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23" grpId="0"/>
      <p:bldP spid="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1380</TotalTime>
  <Words>2988</Words>
  <Application>Microsoft Office PowerPoint</Application>
  <PresentationFormat>全屏显示(4:3)</PresentationFormat>
  <Paragraphs>394</Paragraphs>
  <Slides>54</Slides>
  <Notes>3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BatangChe</vt:lpstr>
      <vt:lpstr>等线</vt:lpstr>
      <vt:lpstr>黑体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公式</vt:lpstr>
      <vt:lpstr>文档</vt:lpstr>
      <vt:lpstr>第三章  薛定谔方程及其应用</vt:lpstr>
      <vt:lpstr>§3.3    原子中的电子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109</cp:revision>
  <dcterms:created xsi:type="dcterms:W3CDTF">2024-09-10T06:08:35Z</dcterms:created>
  <dcterms:modified xsi:type="dcterms:W3CDTF">2024-12-19T01:16:54Z</dcterms:modified>
</cp:coreProperties>
</file>