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88" r:id="rId2"/>
    <p:sldId id="503" r:id="rId3"/>
    <p:sldId id="561" r:id="rId4"/>
    <p:sldId id="563" r:id="rId5"/>
    <p:sldId id="562" r:id="rId6"/>
    <p:sldId id="560" r:id="rId7"/>
    <p:sldId id="564" r:id="rId8"/>
    <p:sldId id="565" r:id="rId9"/>
    <p:sldId id="566" r:id="rId10"/>
    <p:sldId id="567" r:id="rId11"/>
    <p:sldId id="568" r:id="rId12"/>
    <p:sldId id="569" r:id="rId13"/>
    <p:sldId id="570" r:id="rId14"/>
    <p:sldId id="574" r:id="rId15"/>
    <p:sldId id="575" r:id="rId16"/>
    <p:sldId id="571" r:id="rId17"/>
    <p:sldId id="572" r:id="rId18"/>
    <p:sldId id="573" r:id="rId19"/>
    <p:sldId id="576" r:id="rId20"/>
    <p:sldId id="577" r:id="rId21"/>
    <p:sldId id="578" r:id="rId22"/>
    <p:sldId id="559" r:id="rId23"/>
  </p:sldIdLst>
  <p:sldSz cx="9906000" cy="6858000" type="A4"/>
  <p:notesSz cx="6934200" cy="93980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8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20268"/>
    <a:srgbClr val="006C39"/>
    <a:srgbClr val="ABDB77"/>
    <a:srgbClr val="CC5D12"/>
    <a:srgbClr val="CC3300"/>
    <a:srgbClr val="000066"/>
    <a:srgbClr val="0000CC"/>
    <a:srgbClr val="3F3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648" y="72"/>
      </p:cViewPr>
      <p:guideLst>
        <p:guide orient="horz" pos="2144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-2874" y="-114"/>
      </p:cViewPr>
      <p:guideLst>
        <p:guide orient="horz" pos="2938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kumimoji="1"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1" sz="1200" b="0">
                <a:solidFill>
                  <a:schemeClr val="tx1"/>
                </a:solidFill>
              </a:defRPr>
            </a:lvl1pPr>
          </a:lstStyle>
          <a:p>
            <a:fld id="{6F38E04F-5040-4FCC-AB1C-7AECE730CCEC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81063" y="685800"/>
            <a:ext cx="5172075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solidFill>
                  <a:schemeClr val="tx1"/>
                </a:solidFill>
              </a:defRPr>
            </a:lvl1pPr>
          </a:lstStyle>
          <a:p>
            <a:fld id="{8627A396-86FD-4B06-B805-D5AF90C5AC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51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0029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3090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9329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1127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960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22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585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611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4280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773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715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7046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332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EA785B-6EE8-40DE-9A9E-165FB90B6A55}" type="slidenum">
              <a:rPr lang="zh-CN" altLang="en-US"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6365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accent3">
            <a:alpha val="8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90600" y="1511904"/>
            <a:ext cx="84201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78263" y="372745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16162B-ED2B-4418-B8A0-868EA42A8D0F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0" y="6356350"/>
            <a:ext cx="9906000" cy="381866"/>
          </a:xfrm>
          <a:prstGeom prst="rect">
            <a:avLst/>
          </a:prstGeom>
          <a:gradFill>
            <a:gsLst>
              <a:gs pos="0">
                <a:srgbClr val="A13F0B"/>
              </a:gs>
              <a:gs pos="100000">
                <a:srgbClr val="A13F0B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ysClr val="window" lastClr="FFFFFF"/>
          </a:solidFill>
        </p:grpSpPr>
        <p:grpSp>
          <p:nvGrpSpPr>
            <p:cNvPr id="11" name="组合 10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25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6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32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3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28" name="组合 27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29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0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1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12" name="组合 11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13" name="组合 12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23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4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21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2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18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19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20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16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7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/>
          <a:srcRect r="25963"/>
          <a:stretch>
            <a:fillRect/>
          </a:stretch>
        </p:blipFill>
        <p:spPr>
          <a:xfrm>
            <a:off x="4855643" y="140149"/>
            <a:ext cx="5028334" cy="6535793"/>
          </a:xfrm>
          <a:prstGeom prst="rect">
            <a:avLst/>
          </a:prstGeom>
        </p:spPr>
      </p:pic>
      <p:pic>
        <p:nvPicPr>
          <p:cNvPr id="35" name="图片 66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 bwMode="auto">
          <a:xfrm>
            <a:off x="108312" y="256661"/>
            <a:ext cx="2286546" cy="2975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1E7A38-FBDD-48BA-82C5-A614112E297E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522741" y="6399999"/>
            <a:ext cx="2542613" cy="276499"/>
            <a:chOff x="598941" y="6399999"/>
            <a:chExt cx="2542613" cy="276499"/>
          </a:xfrm>
          <a:solidFill>
            <a:srgbClr val="A2A2A2"/>
          </a:solidFill>
        </p:grpSpPr>
        <p:grpSp>
          <p:nvGrpSpPr>
            <p:cNvPr id="29" name="组合 28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43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44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50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51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46" name="组合 45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47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8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9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30" name="组合 29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31" name="组合 30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41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2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39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40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36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7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38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34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5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Ovr>
    <a:masterClrMapping/>
  </p:clrMapOvr>
  <p:transition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3D9DABE-D16F-4266-87BB-C5250BC7121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20C6C87-D58D-4C78-B317-ADEA25F68A3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6CBCAF-8D1E-4698-B501-8566050D3B1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186CD6C-C93D-4B26-8A31-6683F2CC41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4147386-4883-4F30-98B2-0379D030ABA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7EDE83-5D00-4A99-A742-6FF0EF35605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spcBef>
                <a:spcPct val="2000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E7CC41B0-DFD2-4175-AF51-2C4AE56E4B74}" type="slidenum">
              <a:rPr lang="zh-CN" altLang="en-US"/>
              <a:t>‹#›</a:t>
            </a:fld>
            <a:endParaRPr lang="zh-CN" altLang="en-US"/>
          </a:p>
        </p:txBody>
      </p:sp>
      <p:grpSp>
        <p:nvGrpSpPr>
          <p:cNvPr id="32" name="组合 31"/>
          <p:cNvGrpSpPr/>
          <p:nvPr userDrawn="1"/>
        </p:nvGrpSpPr>
        <p:grpSpPr>
          <a:xfrm>
            <a:off x="684666" y="6423435"/>
            <a:ext cx="1915659" cy="208321"/>
            <a:chOff x="598941" y="6399999"/>
            <a:chExt cx="2542613" cy="276499"/>
          </a:xfrm>
          <a:solidFill>
            <a:schemeClr val="accent3"/>
          </a:solidFill>
        </p:grpSpPr>
        <p:grpSp>
          <p:nvGrpSpPr>
            <p:cNvPr id="33" name="组合 32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47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49" name="组合 48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54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5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51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3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" name="组合 33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35" name="组合 34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45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43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40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38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组合 55"/>
          <p:cNvGrpSpPr/>
          <p:nvPr userDrawn="1"/>
        </p:nvGrpSpPr>
        <p:grpSpPr>
          <a:xfrm>
            <a:off x="522741" y="6399999"/>
            <a:ext cx="2542613" cy="276499"/>
            <a:chOff x="598941" y="6399999"/>
            <a:chExt cx="2542613" cy="276499"/>
          </a:xfrm>
          <a:solidFill>
            <a:srgbClr val="A2A2A2"/>
          </a:solidFill>
        </p:grpSpPr>
        <p:grpSp>
          <p:nvGrpSpPr>
            <p:cNvPr id="57" name="组合 56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71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2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73" name="组合 72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78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9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74" name="组合 73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75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6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7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</p:grpSp>
        <p:grpSp>
          <p:nvGrpSpPr>
            <p:cNvPr id="58" name="组合 57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59" name="组合 58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69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70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67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8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64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5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  <p:sp>
              <p:nvSpPr>
                <p:cNvPr id="66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</a:endParaRPr>
                </a:p>
              </p:txBody>
            </p:sp>
          </p:grpSp>
          <p:sp>
            <p:nvSpPr>
              <p:cNvPr id="62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3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strips dir="ru"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ChangeArrowheads="1"/>
          </p:cNvSpPr>
          <p:nvPr/>
        </p:nvSpPr>
        <p:spPr bwMode="auto">
          <a:xfrm>
            <a:off x="1852611" y="4405687"/>
            <a:ext cx="6480175" cy="1309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3600" b="0" dirty="0">
                <a:solidFill>
                  <a:srgbClr val="800000"/>
                </a:solidFill>
                <a:latin typeface="微软雅黑" panose="020B0503020204020204" charset="-122"/>
                <a:ea typeface="微软雅黑" panose="020B0503020204020204" charset="-122"/>
              </a:rPr>
              <a:t>汪隽宁 </a:t>
            </a:r>
            <a:endParaRPr lang="en-US" altLang="zh-CN" sz="3600" b="0" dirty="0">
              <a:solidFill>
                <a:srgbClr val="8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 eaLnBrk="1" hangingPunct="1">
              <a:buFontTx/>
              <a:buNone/>
            </a:pPr>
            <a:r>
              <a:rPr lang="zh-CN" altLang="en-US" sz="3600" dirty="0">
                <a:solidFill>
                  <a:srgbClr val="8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en-US" altLang="zh-CN" sz="3600" dirty="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3" name="Rectangle 9"/>
          <p:cNvSpPr>
            <a:spLocks noChangeArrowheads="1"/>
          </p:cNvSpPr>
          <p:nvPr/>
        </p:nvSpPr>
        <p:spPr bwMode="auto">
          <a:xfrm>
            <a:off x="7535863" y="0"/>
            <a:ext cx="19589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Fall 2017</a:t>
            </a:r>
          </a:p>
        </p:txBody>
      </p:sp>
      <p:sp>
        <p:nvSpPr>
          <p:cNvPr id="5124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0DB6E521-DFB2-422B-B308-E4C595C2898E}" type="slidenum">
              <a:rPr lang="zh-CN" altLang="en-US" sz="1200">
                <a:latin typeface="Times New Roman" panose="02020603050405020304" pitchFamily="18" charset="0"/>
              </a:rPr>
              <a:t>1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99360" y="2670740"/>
            <a:ext cx="8411469" cy="129159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contrasting" dir="t">
              <a:rot lat="0" lon="0" rev="4500000"/>
            </a:lightRig>
          </a:scene3d>
          <a:sp3d>
            <a:bevelT/>
          </a:sp3d>
        </p:spPr>
        <p:txBody>
          <a:bodyPr wrap="square">
            <a:spAutoFit/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en-US" altLang="zh-CN" sz="5400" u="sng" cap="all" spc="600" dirty="0">
                <a:ln w="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N-100 </a:t>
            </a:r>
            <a:r>
              <a:rPr lang="zh-CN" altLang="en-US" sz="5400" u="sng" cap="all" spc="600" dirty="0">
                <a:ln w="0"/>
                <a:solidFill>
                  <a:srgbClr val="000066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纸牌游戏</a:t>
            </a:r>
            <a:endParaRPr lang="en-US" altLang="zh-CN" sz="5400" u="sng" cap="all" spc="600" dirty="0">
              <a:ln w="0"/>
              <a:solidFill>
                <a:srgbClr val="000066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20000"/>
              </a:spcBef>
              <a:defRPr/>
            </a:pPr>
            <a:endParaRPr lang="zh-CN" altLang="en-US" sz="2000" cap="all" spc="600" dirty="0">
              <a:ln w="0"/>
              <a:solidFill>
                <a:srgbClr val="000066"/>
              </a:solidFill>
              <a:latin typeface="Adobe Garamond Pro Bold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8680594" y="20"/>
            <a:ext cx="9652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66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  <a:ea typeface="Arial Unicode MS" pitchFamily="34" charset="-122"/>
                <a:cs typeface="Consolas" panose="020B0609020204030204" pitchFamily="49" charset="0"/>
              </a:rPr>
              <a:t>2024</a:t>
            </a:r>
          </a:p>
        </p:txBody>
      </p:sp>
    </p:spTree>
  </p:cSld>
  <p:clrMapOvr>
    <a:masterClrMapping/>
  </p:clrMapOvr>
  <p:transition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代码：初始化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10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4950" y="1138238"/>
            <a:ext cx="65627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anose="05000000000000000000" pitchFamily="2" charset="2"/>
              <a:buChar char="&amp;"/>
              <a:defRPr/>
            </a:pP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51130" y="762000"/>
            <a:ext cx="9604375" cy="56388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结构和链表部分已经展示，略去</a:t>
            </a:r>
            <a:endParaRPr lang="en-US" altLang="zh-CN" sz="2000" b="1" dirty="0"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int 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game_over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= 0;  // end of game 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全局变量，以便判定游戏结束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int main()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int n;  	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scanf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("%d", &amp;n);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struct player P[2]; 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玩家结构数组，共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2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位玩家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P[0].blood = 4;   P[1].blood = 4;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体力初始化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char init_card0[5], init_card1[5], 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cardpile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[n + 1];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scanf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("%s", &amp;init_card0);      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scanf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("%s", &amp;init_card1);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scanf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(“%s”, &amp;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cardpile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);  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手牌初始化 ↓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init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(P[0].card, init_card0);   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init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(P[1].card, init_card1);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牌堆初始化 ↓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Pile *head = NULL;    head = (Pile*) malloc(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sizeof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(Pile));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head-&gt;next = NULL;    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init_cardpile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(head, 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cardpile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, n);</a:t>
            </a:r>
            <a:endParaRPr lang="zh-CN" altLang="en-US" sz="2000" b="1" dirty="0"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39108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6244441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代码：玩家手牌初始化函数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11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4950" y="1138238"/>
            <a:ext cx="65627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anose="05000000000000000000" pitchFamily="2" charset="2"/>
              <a:buChar char="&amp;"/>
              <a:defRPr/>
            </a:pP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51130" y="933450"/>
            <a:ext cx="9604375" cy="49403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void 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init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(int *card, char *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init_card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int 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;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手牌数组初始化为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0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↓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for (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= 0; 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&lt; 3; 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++)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card[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] = 0;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     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将输入的初始手牌读入 ↓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for (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= 0; 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&lt; 4; 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++)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if (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init_card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] == 'K')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card[0] ++;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} else if (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init_card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[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] == 'D')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card[1] ++;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} else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card[2] ++;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22181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代码：牌堆初始化函数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12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4950" y="1138238"/>
            <a:ext cx="65627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anose="05000000000000000000" pitchFamily="2" charset="2"/>
              <a:buChar char="&amp;"/>
              <a:defRPr/>
            </a:pP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51130" y="933450"/>
            <a:ext cx="9604375" cy="49403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void 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init_cardpile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(Pile *head, char *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cardpile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, int n)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Pile *p;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while (n &gt; 0)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p = (Pile*) malloc(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sizeof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(Pile));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p-&gt;card = 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cardpile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[n - 1];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从最后一张牌开始放入牌堆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p-&gt;next = head-&gt;next;     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类似于实际中把牌堆成牌堆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head-&gt;next = p;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n --;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226415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代码：打牌</a:t>
            </a:r>
            <a:r>
              <a:rPr lang="en-US" altLang="zh-CN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—</a:t>
            </a: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摸牌阶段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13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4950" y="1138238"/>
            <a:ext cx="65627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anose="05000000000000000000" pitchFamily="2" charset="2"/>
              <a:buChar char="&amp;"/>
              <a:defRPr/>
            </a:pP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51130" y="933450"/>
            <a:ext cx="9604375" cy="49403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int 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curr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= 0;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当前玩家  在行动后切换为另一玩家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while (1) {		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游戏结束判断条件放在循环内 用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break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结束游戏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// draw cards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摸牌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if (n &gt; 0) { 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n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：输入的牌堆中牌的数量，现用于记录牌堆剩余牌量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draw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(head, P[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curr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].card, &amp;n);	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 else {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无牌可摸 且 双方都无牌可打，则游戏结束，平局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if (P[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curr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].card[0] == 0 &amp;&amp; P[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curr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].card[2] == 0 &amp;&amp; 			P[1-curr].card[0] == 0 &amp;&amp; P[1-curr].card[2] == 0) {	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break;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</a:t>
            </a:r>
            <a:endParaRPr lang="zh-CN" altLang="en-US" sz="2000" b="1" dirty="0"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735478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代码：</a:t>
            </a:r>
            <a:r>
              <a:rPr lang="en-US" altLang="zh-CN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draw--</a:t>
            </a: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摸牌函数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14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4950" y="1138238"/>
            <a:ext cx="65627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anose="05000000000000000000" pitchFamily="2" charset="2"/>
              <a:buChar char="&amp;"/>
              <a:defRPr/>
            </a:pP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51130" y="806450"/>
            <a:ext cx="9604375" cy="50673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Pile* 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draw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(Pile *head, int card[], int *n)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Pile *p;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if (*n &gt;= 2) {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剩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2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张或以上的牌，摸两张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*n -= 2;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p = head-&gt;next;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add_cards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(card, p-&gt;card);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add_cards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(card, p-&gt;next-&gt;card);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head-&gt;next = p-&gt;next-&gt;next;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free(p-&gt;next);    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 else {      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剩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1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张，摸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1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张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*n -= 1;    p = head-&gt;next;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add_cards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(card, p-&gt;card);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</a:t>
            </a:r>
          </a:p>
          <a:p>
            <a:pPr marL="0" indent="0" eaLnBrk="1" hangingPunct="1"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free(p);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return head;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377244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02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7112542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代码：</a:t>
            </a:r>
            <a:r>
              <a:rPr lang="en-US" altLang="zh-CN" sz="3600" b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add_cards</a:t>
            </a: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函数 简化摸牌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15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4950" y="1138238"/>
            <a:ext cx="65627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anose="05000000000000000000" pitchFamily="2" charset="2"/>
              <a:buChar char="&amp;"/>
              <a:defRPr/>
            </a:pP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51130" y="933450"/>
            <a:ext cx="9604375" cy="49403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void 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add_cards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(int card[], char c)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if (c == 'K')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card[0] ++;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 else if (c == 'D')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card[1] ++;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 else if (c == 'F')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card[2] ++;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231446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代码：打牌</a:t>
            </a:r>
            <a:r>
              <a:rPr lang="en-US" altLang="zh-CN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决斗阶段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16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4950" y="1138238"/>
            <a:ext cx="65627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anose="05000000000000000000" pitchFamily="2" charset="2"/>
              <a:buChar char="&amp;"/>
              <a:defRPr/>
            </a:pP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51130" y="933450"/>
            <a:ext cx="9604375" cy="49403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while (1)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摸牌阶段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…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	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// duel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while (P[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curr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].card[2] &gt; 0)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duel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(P[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curr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].card, P[1 - 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curr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].card, &amp;P[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curr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].blood, 							   &amp;P[1-curr].blood);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决斗函数 ↑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if (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game_over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== 1)  break;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游戏结束判定，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</a:t>
            </a:r>
            <a:r>
              <a:rPr lang="en-US" altLang="zh-CN" sz="2000" b="1" dirty="0" err="1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game_over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作为全局变量在决斗函数中被改变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if (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game_over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== 1)  break;</a:t>
            </a:r>
            <a:endParaRPr lang="zh-CN" altLang="en-US" sz="2000" b="1" dirty="0"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110023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代码：决斗函数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17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4950" y="1138238"/>
            <a:ext cx="65627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anose="05000000000000000000" pitchFamily="2" charset="2"/>
              <a:buChar char="&amp;"/>
              <a:defRPr/>
            </a:pP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51130" y="762000"/>
            <a:ext cx="9604375" cy="511175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void 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duel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(int card0[], int card1[], int *blood0, int *blood1)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读入双方手牌和体力，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0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为决斗发起方，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1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为被决斗方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要扣体力，故读入体力指针，以便修改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card0[2] --;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决斗方出一张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F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if (card0[0] &gt;= card1[0]) { 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发起方有更多的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K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，对方扣体力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(*blood1) --;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card0[0] -= card1[0];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双方使用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K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card1[0] = 0;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 else {                    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反之，自己扣体力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(*blood0) --;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card1[0] = card1[0] - 1 - card0[0];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card0[0] = 0;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game_over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end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(*blood0, *blood1);  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end: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判定是否有人体力为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0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817633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02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代码：</a:t>
            </a:r>
            <a:r>
              <a:rPr lang="en-US" altLang="zh-CN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end</a:t>
            </a: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函数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18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4950" y="1138238"/>
            <a:ext cx="65627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anose="05000000000000000000" pitchFamily="2" charset="2"/>
              <a:buChar char="&amp;"/>
              <a:defRPr/>
            </a:pP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51130" y="933450"/>
            <a:ext cx="9604375" cy="49403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int 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end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(int blood0, int blood1)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if (blood0 == 0 || blood1 == 0)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return 1;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 else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return 0;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CN" sz="2000" b="1" dirty="0"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有人体力为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0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，则游戏结束，返回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1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给</a:t>
            </a:r>
            <a:r>
              <a:rPr lang="en-US" altLang="zh-CN" sz="2000" b="1" dirty="0" err="1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game_over</a:t>
            </a:r>
            <a:endParaRPr lang="zh-CN" altLang="en-US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37886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代码：打牌</a:t>
            </a:r>
            <a:r>
              <a:rPr lang="en-US" altLang="zh-CN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—</a:t>
            </a: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打阶段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19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4950" y="1138238"/>
            <a:ext cx="65627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anose="05000000000000000000" pitchFamily="2" charset="2"/>
              <a:buChar char="&amp;"/>
              <a:defRPr/>
            </a:pP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51130" y="933450"/>
            <a:ext cx="9604375" cy="49403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while (1)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// draw cards …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// duel …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CN" sz="2000" b="1" dirty="0"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kill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打</a:t>
            </a:r>
            <a:endParaRPr lang="en-US" altLang="zh-CN" sz="20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if (P[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curr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].card[0] &gt; 0)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kill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(P[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curr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].card, P[1 - 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curr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].card, &amp;P[1-curr].blood);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if (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game_over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== 1)  break;	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curr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= 1 - 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curr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261710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题目</a:t>
            </a:r>
          </a:p>
        </p:txBody>
      </p:sp>
      <p:sp>
        <p:nvSpPr>
          <p:cNvPr id="8197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A55D5968-9ED5-4E7F-8EF6-015D514023F9}" type="slidenum">
              <a:rPr lang="zh-CN" altLang="en-US" sz="1200">
                <a:latin typeface="Times New Roman" panose="02020603050405020304" pitchFamily="18" charset="0"/>
              </a:rPr>
              <a:t>2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1625" y="1089025"/>
            <a:ext cx="9604375" cy="4940300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·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题目描述（不用弃牌，只有杀、闪、决斗的三国杀）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Tom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Jerry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打三国杀，规则如下：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游戏过程：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开始时，每个玩家手里都会有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张牌，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体力上限和初始体力都是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游戏从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Tom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开始，轮流进行自己的回合。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每个玩家自己的回合可以分为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3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个阶段：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摸牌阶段：从牌堆顶部摸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2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张牌，作为自己的手牌；如果无牌可摸，            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   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那就不摸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出牌阶段：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Tom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Jerry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可以对对方使用任意张牌。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弃牌阶段：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没有弃牌阶段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代码：</a:t>
            </a:r>
            <a:r>
              <a:rPr lang="en-US" altLang="zh-CN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kill</a:t>
            </a: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函数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20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4950" y="1138238"/>
            <a:ext cx="65627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anose="05000000000000000000" pitchFamily="2" charset="2"/>
              <a:buChar char="&amp;"/>
              <a:defRPr/>
            </a:pP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51130" y="933450"/>
            <a:ext cx="9604375" cy="49403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void </a:t>
            </a:r>
            <a:r>
              <a:rPr lang="en-US" altLang="zh-CN" sz="2000" b="1" dirty="0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kill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(int card0[], int card1[], int *blood1)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card0[0] --;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if (card1[1] == 0)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(*blood1) --;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 else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card1[1] --;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game_over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= end(1, *blood1);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CN" sz="2000" b="1" dirty="0"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相对于决斗，逻辑相似且更加简单，不加以赘述</a:t>
            </a:r>
          </a:p>
        </p:txBody>
      </p:sp>
    </p:spTree>
    <p:extLst>
      <p:ext uri="{BB962C8B-B14F-4D97-AF65-F5344CB8AC3E}">
        <p14:creationId xmlns:p14="http://schemas.microsoft.com/office/powerpoint/2010/main" val="3622956460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代码：结算阶段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21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4950" y="1138238"/>
            <a:ext cx="65627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anose="05000000000000000000" pitchFamily="2" charset="2"/>
              <a:buChar char="&amp;"/>
              <a:defRPr/>
            </a:pP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51130" y="933450"/>
            <a:ext cx="9604375" cy="49403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end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if (P[0].blood == 0)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printf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("Jerry win!\n");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 else if (P[1].blood == 0)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printf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("Tom win!\n");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 else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20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printf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("Tied!\n");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gameover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(P[0].card, P[0].blood);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gameover</a:t>
            </a: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(P[1].card, P[1].blood);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zh-CN" sz="2000" b="1" dirty="0"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return 0;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721397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代码：</a:t>
            </a:r>
            <a:r>
              <a:rPr lang="en-US" altLang="zh-CN" sz="3600" b="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gameover</a:t>
            </a: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函数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22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34950" y="1138238"/>
            <a:ext cx="6562725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anose="05000000000000000000" pitchFamily="2" charset="2"/>
              <a:buChar char="&amp;"/>
              <a:defRPr/>
            </a:pPr>
            <a:endParaRPr lang="en-US" altLang="zh-CN" sz="2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51130" y="806450"/>
            <a:ext cx="9604375" cy="5067300"/>
          </a:xfrm>
        </p:spPr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void </a:t>
            </a:r>
            <a:r>
              <a:rPr lang="en-US" altLang="zh-CN" sz="1600" b="1" dirty="0" err="1">
                <a:solidFill>
                  <a:srgbClr val="00B05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gameover</a:t>
            </a: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(int card[], int blood) {   </a:t>
            </a:r>
            <a:r>
              <a:rPr lang="en-US" altLang="zh-CN" sz="16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// </a:t>
            </a:r>
            <a:r>
              <a:rPr lang="zh-CN" altLang="en-US" sz="1600" b="1" dirty="0">
                <a:solidFill>
                  <a:srgbClr val="00B0F0"/>
                </a:solidFill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按要求输出即可，不加赘述</a:t>
            </a:r>
            <a:endParaRPr lang="en-US" altLang="zh-CN" sz="1600" b="1" dirty="0">
              <a:solidFill>
                <a:srgbClr val="00B0F0"/>
              </a:solidFill>
              <a:latin typeface="Consolas" panose="020B0609020204030204" pitchFamily="49" charset="0"/>
              <a:ea typeface="华文仿宋" panose="02010600040101010101" pitchFamily="2" charset="-122"/>
              <a:cs typeface="Consolas" panose="020B0609020204030204" pitchFamily="49" charset="0"/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if (blood == 0)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16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printf</a:t>
            </a: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("0\</a:t>
            </a:r>
            <a:r>
              <a:rPr lang="en-US" altLang="zh-CN" sz="16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nDEAD</a:t>
            </a: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\n");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 else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16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printf</a:t>
            </a: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("%d\n", blood);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int </a:t>
            </a:r>
            <a:r>
              <a:rPr lang="en-US" altLang="zh-CN" sz="16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, j;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for (</a:t>
            </a:r>
            <a:r>
              <a:rPr lang="en-US" altLang="zh-CN" sz="16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= 0; </a:t>
            </a:r>
            <a:r>
              <a:rPr lang="en-US" altLang="zh-CN" sz="16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&lt; 3; </a:t>
            </a:r>
            <a:r>
              <a:rPr lang="en-US" altLang="zh-CN" sz="16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++)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for (j = 0; j &lt; card[</a:t>
            </a:r>
            <a:r>
              <a:rPr lang="en-US" altLang="zh-CN" sz="16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]; j ++)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	if (</a:t>
            </a:r>
            <a:r>
              <a:rPr lang="en-US" altLang="zh-CN" sz="16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== 0)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		</a:t>
            </a:r>
            <a:r>
              <a:rPr lang="en-US" altLang="zh-CN" sz="16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printf</a:t>
            </a: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("K");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	} else if (</a:t>
            </a:r>
            <a:r>
              <a:rPr lang="en-US" altLang="zh-CN" sz="16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i</a:t>
            </a: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 == 1)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		</a:t>
            </a:r>
            <a:r>
              <a:rPr lang="en-US" altLang="zh-CN" sz="16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printf</a:t>
            </a: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("D");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	} else {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		</a:t>
            </a:r>
            <a:r>
              <a:rPr lang="en-US" altLang="zh-CN" sz="16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printf</a:t>
            </a: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("F");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	</a:t>
            </a:r>
            <a:r>
              <a:rPr lang="en-US" altLang="zh-CN" sz="1600" b="1" dirty="0" err="1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printf</a:t>
            </a: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("\n");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	}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US" altLang="zh-CN" sz="1600" b="1" dirty="0">
                <a:latin typeface="Consolas" panose="020B0609020204030204" pitchFamily="49" charset="0"/>
                <a:ea typeface="华文仿宋" panose="02010600040101010101" pitchFamily="2" charset="-122"/>
                <a:cs typeface="Consolas" panose="020B0609020204030204" pitchFamily="49" charset="0"/>
              </a:rPr>
              <a:t>}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024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024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024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0240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024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1024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024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7" dur="500"/>
                                        <p:tgtEl>
                                          <p:spTgt spid="10240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题目</a:t>
            </a:r>
          </a:p>
        </p:txBody>
      </p:sp>
      <p:sp>
        <p:nvSpPr>
          <p:cNvPr id="8197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A55D5968-9ED5-4E7F-8EF6-015D514023F9}" type="slidenum">
              <a:rPr lang="zh-CN" altLang="en-US" sz="1200">
                <a:latin typeface="Times New Roman" panose="02020603050405020304" pitchFamily="18" charset="0"/>
              </a:rPr>
              <a:t>3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1625" y="806450"/>
            <a:ext cx="9604375" cy="5222875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各种牌介绍（同三国杀，不再赘述）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『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打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/K』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在自己的回合内，对除自己以外的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名角色使用。如果没有被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闪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抵消，则该角色失去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点体力。所有角色每回合至多能使用一张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打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（弃置的不算）。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『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闪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/D』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有人对你使用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打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时，可以弃置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张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闪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来抵消其效果。不允许主动使用或打出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闪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『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决斗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/F』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出牌阶段，对除自己以外任意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名角色使用，由目标角色先开始，自己和目标角色轮流弃置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张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打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，首先没有杀可弃的一方失去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点体力。</a:t>
            </a:r>
          </a:p>
        </p:txBody>
      </p:sp>
    </p:spTree>
    <p:extLst>
      <p:ext uri="{BB962C8B-B14F-4D97-AF65-F5344CB8AC3E}">
        <p14:creationId xmlns:p14="http://schemas.microsoft.com/office/powerpoint/2010/main" val="902530573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题目</a:t>
            </a:r>
          </a:p>
        </p:txBody>
      </p:sp>
      <p:sp>
        <p:nvSpPr>
          <p:cNvPr id="8197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A55D5968-9ED5-4E7F-8EF6-015D514023F9}" type="slidenum">
              <a:rPr lang="zh-CN" altLang="en-US" sz="1200">
                <a:latin typeface="Times New Roman" panose="02020603050405020304" pitchFamily="18" charset="0"/>
              </a:rPr>
              <a:t>4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1625" y="889000"/>
            <a:ext cx="9604375" cy="5140325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胜利条件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	  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如果在游戏过程中的某一时刻，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Tom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Jerry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某一方体力降至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时，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游戏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立即结束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，体力不为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的另一方胜利。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特别地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，如果牌堆已摸空，且双方都无法打出任何一张牌，游戏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也将结束，双方战平。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行动准则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①    对于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Tom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Jerry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来说，如果手上有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决斗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，一定会先对对方使用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决斗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直到该牌用完。随后若自己手上有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打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，则会对对方使用一张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『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打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』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②    对于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Tom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Jerry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来说，能够弃置牌以响应则一定会弃置。</a:t>
            </a:r>
          </a:p>
        </p:txBody>
      </p:sp>
    </p:spTree>
    <p:extLst>
      <p:ext uri="{BB962C8B-B14F-4D97-AF65-F5344CB8AC3E}">
        <p14:creationId xmlns:p14="http://schemas.microsoft.com/office/powerpoint/2010/main" val="2464002384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题目</a:t>
            </a:r>
          </a:p>
        </p:txBody>
      </p:sp>
      <p:sp>
        <p:nvSpPr>
          <p:cNvPr id="8197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A55D5968-9ED5-4E7F-8EF6-015D514023F9}" type="slidenum">
              <a:rPr lang="zh-CN" altLang="en-US" sz="1200">
                <a:latin typeface="Times New Roman" panose="02020603050405020304" pitchFamily="18" charset="0"/>
              </a:rPr>
              <a:t>5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1625" y="933450"/>
            <a:ext cx="9604375" cy="5095875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【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输入格式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】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第一行：一个整数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，表示牌堆中牌的数量。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第二行：一个长度为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的字符串，表示对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Tom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初始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张手牌的描述。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第三行：一个长度为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的字符串，表示对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Jerry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初始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4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张手牌的描述。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第四行：一个长度为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n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的字符串，按照从牌堆顶部到牌堆底部的顺序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	        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描述每张牌。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【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样例输入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】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10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FFFD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KKKK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华文仿宋" panose="02010600040101010101" pitchFamily="2" charset="-122"/>
                <a:cs typeface="Times New Roman" panose="02020603050405020304" pitchFamily="18" charset="0"/>
              </a:rPr>
              <a:t>	DDDDFFKKFF</a:t>
            </a:r>
            <a:endParaRPr lang="zh-CN" altLang="en-US" sz="2400" dirty="0">
              <a:latin typeface="Times New Roman" panose="02020603050405020304" pitchFamily="18" charset="0"/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388816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题目</a:t>
            </a:r>
          </a:p>
        </p:txBody>
      </p:sp>
      <p:sp>
        <p:nvSpPr>
          <p:cNvPr id="8197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A55D5968-9ED5-4E7F-8EF6-015D514023F9}" type="slidenum">
              <a:rPr lang="zh-CN" altLang="en-US" sz="1200">
                <a:latin typeface="Times New Roman" panose="02020603050405020304" pitchFamily="18" charset="0"/>
              </a:rPr>
              <a:t>6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1625" y="889000"/>
            <a:ext cx="9604375" cy="5140325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【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输出格式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】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五行。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结果，各自剩余体力和手牌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	   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第一行：一个字符串代表游戏结果。若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Tom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赢，输出”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Tom win!”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；   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若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Jerry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赢，输出”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Jerry win!”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；若为平局，输出”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Tied!”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第二行：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Tom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游戏结束后的剩余体力。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第三行：按照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KDF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的顺序输出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Tom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在游戏结束后的手牌，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若其体力为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，那么只要输出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DEAD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即可。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第四行：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Jerry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游戏结束后的剩余体力。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第五行：按照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KDF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的顺序输出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Jerry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在游戏结束后的手牌，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            若其体力为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，那么只要输出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DEAD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即可。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注意：如果要输出手牌而没有手牌的话，那么只需输出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个空行</a:t>
            </a:r>
          </a:p>
        </p:txBody>
      </p:sp>
    </p:spTree>
    <p:extLst>
      <p:ext uri="{BB962C8B-B14F-4D97-AF65-F5344CB8AC3E}">
        <p14:creationId xmlns:p14="http://schemas.microsoft.com/office/powerpoint/2010/main" val="3706713313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0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题目</a:t>
            </a:r>
          </a:p>
        </p:txBody>
      </p:sp>
      <p:sp>
        <p:nvSpPr>
          <p:cNvPr id="8197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A55D5968-9ED5-4E7F-8EF6-015D514023F9}" type="slidenum">
              <a:rPr lang="zh-CN" altLang="en-US" sz="1200">
                <a:latin typeface="Times New Roman" panose="02020603050405020304" pitchFamily="18" charset="0"/>
              </a:rPr>
              <a:t>7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1625" y="889000"/>
            <a:ext cx="9604375" cy="5140325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【</a:t>
            </a: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样例输出</a:t>
            </a:r>
            <a:r>
              <a:rPr lang="en-US" altLang="zh-CN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】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	Jerry win!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	0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	DEAD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	2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	DD</a:t>
            </a:r>
            <a:endParaRPr lang="zh-CN" altLang="en-US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0514501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题目分析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8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1625" y="921189"/>
            <a:ext cx="9604375" cy="2585323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主函数拆为三部分实现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初始化（处理输入数据）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游戏（打牌）：摸牌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——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出“决斗”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——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出“打”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	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结算（输出）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用结构处理玩家信息：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blood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为血量，</a:t>
            </a:r>
            <a:r>
              <a:rPr lang="en-US" altLang="zh-CN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card</a:t>
            </a:r>
            <a:r>
              <a:rPr lang="zh-CN" altLang="en-US" sz="2400" dirty="0">
                <a:latin typeface="华文仿宋" panose="02010600040101010101" pitchFamily="2" charset="-122"/>
                <a:ea typeface="华文仿宋" panose="02010600040101010101" pitchFamily="2" charset="-122"/>
              </a:rPr>
              <a:t>数组表示三种手牌的数量</a:t>
            </a:r>
            <a:endParaRPr lang="en-US" altLang="zh-CN" sz="2400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用链表存储牌堆</a:t>
            </a: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4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CB7B63-7FF5-5DE3-9995-C3FA0E14F4BA}"/>
              </a:ext>
            </a:extLst>
          </p:cNvPr>
          <p:cNvSpPr txBox="1"/>
          <p:nvPr/>
        </p:nvSpPr>
        <p:spPr>
          <a:xfrm>
            <a:off x="5052348" y="4233931"/>
            <a:ext cx="4734045" cy="175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typedef struct </a:t>
            </a:r>
            <a:r>
              <a:rPr lang="en-US" altLang="zh-CN" sz="2400" b="0" dirty="0" err="1">
                <a:solidFill>
                  <a:schemeClr val="tx1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card_pile</a:t>
            </a:r>
            <a:r>
              <a:rPr lang="en-US" altLang="zh-CN" sz="2400" b="0" dirty="0">
                <a:solidFill>
                  <a:schemeClr val="tx1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 {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	char card;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	struct </a:t>
            </a:r>
            <a:r>
              <a:rPr lang="en-US" altLang="zh-CN" sz="2400" b="0" dirty="0" err="1">
                <a:solidFill>
                  <a:schemeClr val="tx1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card_pile</a:t>
            </a:r>
            <a:r>
              <a:rPr lang="en-US" altLang="zh-CN" sz="2400" b="0" dirty="0">
                <a:solidFill>
                  <a:schemeClr val="tx1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 *next;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} Pile;</a:t>
            </a:r>
            <a:endParaRPr lang="zh-CN" altLang="en-US" sz="2400" b="0" dirty="0">
              <a:solidFill>
                <a:schemeClr val="tx1"/>
              </a:solidFill>
              <a:ea typeface="华文仿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1FB8616-BB04-5DE8-C090-1155E14BC1F4}"/>
              </a:ext>
            </a:extLst>
          </p:cNvPr>
          <p:cNvSpPr txBox="1"/>
          <p:nvPr/>
        </p:nvSpPr>
        <p:spPr>
          <a:xfrm>
            <a:off x="369767" y="4234936"/>
            <a:ext cx="4734045" cy="175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struct player {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	int blood;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	int card[3];  // K D F </a:t>
            </a: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0" dirty="0">
                <a:solidFill>
                  <a:schemeClr val="tx1"/>
                </a:solidFill>
                <a:ea typeface="华文仿宋" panose="02010600040101010101" pitchFamily="2" charset="-122"/>
                <a:cs typeface="Times New Roman" panose="02020603050405020304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43393722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906000" cy="762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ct val="20000"/>
              </a:spcBef>
              <a:defRPr/>
            </a:pPr>
            <a:endParaRPr lang="zh-CN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74663" y="127000"/>
            <a:ext cx="5399087" cy="679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b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难点分析</a:t>
            </a:r>
          </a:p>
        </p:txBody>
      </p:sp>
      <p:sp>
        <p:nvSpPr>
          <p:cNvPr id="9220" name="灯片编号占位符 1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FontTx/>
              <a:buNone/>
            </a:pPr>
            <a:fld id="{1B8D5852-68D2-4046-B67F-9AE2F672AF40}" type="slidenum">
              <a:rPr lang="zh-CN" altLang="en-US" sz="1200">
                <a:latin typeface="Times New Roman" panose="02020603050405020304" pitchFamily="18" charset="0"/>
              </a:rPr>
              <a:t>9</a:t>
            </a:fld>
            <a:endParaRPr lang="zh-CN" altLang="en-US" sz="1200">
              <a:latin typeface="Times New Roman" panose="02020603050405020304" pitchFamily="18" charset="0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01625" y="1089025"/>
            <a:ext cx="9604375" cy="4940300"/>
          </a:xfrm>
        </p:spPr>
        <p:txBody>
          <a:bodyPr/>
          <a:lstStyle/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·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量大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·</a:t>
            </a:r>
            <a:r>
              <a:rPr lang="zh-CN" altLang="en-US" sz="2800" dirty="0">
                <a:latin typeface="华文仿宋" panose="02010600040101010101" pitchFamily="2" charset="-122"/>
                <a:ea typeface="华文仿宋" panose="02010600040101010101" pitchFamily="2" charset="-122"/>
              </a:rPr>
              <a:t>对游戏规则陌生会导致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题目难以理解</a:t>
            </a: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endParaRPr lang="en-US" altLang="zh-CN" sz="2800" b="1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 eaLnBrk="1" hangingPunct="1">
              <a:lnSpc>
                <a:spcPct val="115000"/>
              </a:lnSpc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·</a:t>
            </a:r>
            <a:r>
              <a:rPr lang="zh-CN" altLang="en-US" sz="2800" b="1" dirty="0">
                <a:latin typeface="华文仿宋" panose="02010600040101010101" pitchFamily="2" charset="-122"/>
                <a:ea typeface="华文仿宋" panose="02010600040101010101" pitchFamily="2" charset="-122"/>
              </a:rPr>
              <a:t>游戏结束的判定</a:t>
            </a:r>
          </a:p>
        </p:txBody>
      </p:sp>
    </p:spTree>
    <p:extLst>
      <p:ext uri="{BB962C8B-B14F-4D97-AF65-F5344CB8AC3E}">
        <p14:creationId xmlns:p14="http://schemas.microsoft.com/office/powerpoint/2010/main" val="2852297206"/>
      </p:ext>
    </p:extLst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57"/>
  <p:tag name="HOTSPOTTYPE" val="DefinedInNavigator"/>
  <p:tag name="DEFINEDINNAVIGATOR" val="True"/>
  <p:tag name="KSO_WPP_MARK_KEY" val="bd8a49fd-86f6-4c23-bfa7-80f5fb14d32a"/>
  <p:tag name="COMMONDATA" val="eyJoZGlkIjoiY2ZjZGY4MmNhNTgxZTViN2I1OWRjOGUzMmJkYmEwMDA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9050" cap="flat" cmpd="sng" algn="ctr">
          <a:solidFill>
            <a:srgbClr val="66FFFF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 w="19050" cap="flat" cmpd="sng" algn="ctr">
          <a:solidFill>
            <a:srgbClr val="66FFFF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174</TotalTime>
  <Words>2535</Words>
  <Application>Microsoft Office PowerPoint</Application>
  <PresentationFormat>A4 纸张(210x297 毫米)</PresentationFormat>
  <Paragraphs>312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Adobe Garamond Pro Bold</vt:lpstr>
      <vt:lpstr>华文仿宋</vt:lpstr>
      <vt:lpstr>隶书</vt:lpstr>
      <vt:lpstr>宋体</vt:lpstr>
      <vt:lpstr>微软雅黑</vt:lpstr>
      <vt:lpstr>Arial</vt:lpstr>
      <vt:lpstr>Calibri</vt:lpstr>
      <vt:lpstr>Consolas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课程介绍</dc:title>
  <dc:creator>Sanyuan Zhao</dc:creator>
  <cp:lastModifiedBy>隽宁 汪</cp:lastModifiedBy>
  <cp:revision>1157</cp:revision>
  <cp:lastPrinted>1995-12-08T18:33:00Z</cp:lastPrinted>
  <dcterms:created xsi:type="dcterms:W3CDTF">1998-09-27T15:28:00Z</dcterms:created>
  <dcterms:modified xsi:type="dcterms:W3CDTF">2024-06-11T12:26:06Z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A6E56718B2BE4FCD9514C051A044699C_13</vt:lpwstr>
  </property>
</Properties>
</file>