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9" r:id="rId2"/>
    <p:sldId id="260" r:id="rId3"/>
    <p:sldId id="261" r:id="rId4"/>
    <p:sldId id="307" r:id="rId5"/>
    <p:sldId id="308" r:id="rId6"/>
    <p:sldId id="262" r:id="rId7"/>
    <p:sldId id="265" r:id="rId8"/>
    <p:sldId id="266" r:id="rId9"/>
    <p:sldId id="267" r:id="rId10"/>
    <p:sldId id="257" r:id="rId11"/>
    <p:sldId id="310" r:id="rId12"/>
    <p:sldId id="258" r:id="rId13"/>
    <p:sldId id="300" r:id="rId14"/>
    <p:sldId id="270" r:id="rId15"/>
    <p:sldId id="271" r:id="rId16"/>
    <p:sldId id="275" r:id="rId17"/>
    <p:sldId id="311" r:id="rId18"/>
    <p:sldId id="277" r:id="rId19"/>
    <p:sldId id="278" r:id="rId20"/>
    <p:sldId id="327" r:id="rId21"/>
    <p:sldId id="330" r:id="rId22"/>
    <p:sldId id="279" r:id="rId23"/>
    <p:sldId id="280" r:id="rId24"/>
    <p:sldId id="281" r:id="rId25"/>
    <p:sldId id="282" r:id="rId26"/>
    <p:sldId id="283" r:id="rId27"/>
    <p:sldId id="284" r:id="rId28"/>
    <p:sldId id="285" r:id="rId29"/>
    <p:sldId id="286" r:id="rId30"/>
    <p:sldId id="287" r:id="rId31"/>
    <p:sldId id="301" r:id="rId32"/>
    <p:sldId id="319" r:id="rId33"/>
    <p:sldId id="288" r:id="rId34"/>
    <p:sldId id="289" r:id="rId35"/>
    <p:sldId id="290" r:id="rId36"/>
    <p:sldId id="331" r:id="rId37"/>
    <p:sldId id="291" r:id="rId38"/>
    <p:sldId id="292" r:id="rId39"/>
    <p:sldId id="304" r:id="rId40"/>
    <p:sldId id="323" r:id="rId41"/>
    <p:sldId id="324" r:id="rId42"/>
    <p:sldId id="325" r:id="rId43"/>
    <p:sldId id="293" r:id="rId44"/>
    <p:sldId id="294" r:id="rId45"/>
    <p:sldId id="313" r:id="rId46"/>
    <p:sldId id="326" r:id="rId47"/>
    <p:sldId id="295" r:id="rId48"/>
    <p:sldId id="296" r:id="rId49"/>
    <p:sldId id="297" r:id="rId50"/>
    <p:sldId id="329" r:id="rId51"/>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6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8B64D-8000-426E-9A1B-5323BC363C8D}" type="datetimeFigureOut">
              <a:rPr lang="zh-CN" altLang="en-US" smtClean="0"/>
              <a:t>2024/10/10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1C5C9-BA0B-4CB9-8F25-5BCE125C001B}" type="slidenum">
              <a:rPr lang="zh-CN" altLang="en-US" smtClean="0"/>
              <a:t>‹#›</a:t>
            </a:fld>
            <a:endParaRPr lang="zh-CN" altLang="en-US"/>
          </a:p>
        </p:txBody>
      </p:sp>
    </p:spTree>
    <p:extLst>
      <p:ext uri="{BB962C8B-B14F-4D97-AF65-F5344CB8AC3E}">
        <p14:creationId xmlns:p14="http://schemas.microsoft.com/office/powerpoint/2010/main" val="58588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DC15CDF2-92B7-4FA0-8AC2-B8C9E01F855E}" type="slidenum">
              <a:rPr lang="en-US" altLang="zh-CN" sz="1200" b="0">
                <a:solidFill>
                  <a:schemeClr val="tx1"/>
                </a:solidFill>
              </a:rPr>
              <a:pPr eaLnBrk="1" hangingPunct="1"/>
              <a:t>1</a:t>
            </a:fld>
            <a:endParaRPr lang="en-US" altLang="zh-CN" sz="1200" b="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06357" y="4633172"/>
            <a:ext cx="4984962" cy="45504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505744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3ECC8608-2F80-4C82-B834-30E17D4BBCCA}" type="slidenum">
              <a:rPr lang="en-US" altLang="zh-CN" sz="1200" b="0">
                <a:solidFill>
                  <a:schemeClr val="tx1"/>
                </a:solidFill>
              </a:rPr>
              <a:pPr eaLnBrk="1" hangingPunct="1"/>
              <a:t>25</a:t>
            </a:fld>
            <a:endParaRPr lang="en-US" altLang="zh-CN" sz="1200" b="0">
              <a:solidFill>
                <a:schemeClr val="tx1"/>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427525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095B667E-F5B5-4E1C-ADAC-7F11F6023AE9}" type="slidenum">
              <a:rPr lang="en-US" altLang="zh-CN" sz="1200" b="0">
                <a:solidFill>
                  <a:schemeClr val="tx1"/>
                </a:solidFill>
              </a:rPr>
              <a:pPr eaLnBrk="1" hangingPunct="1"/>
              <a:t>26</a:t>
            </a:fld>
            <a:endParaRPr lang="en-US" altLang="zh-CN" sz="1200" b="0">
              <a:solidFill>
                <a:schemeClr val="tx1"/>
              </a:solidFill>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68774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7EF20CEF-5021-4290-9133-5EABF5F3A391}" type="slidenum">
              <a:rPr lang="en-US" altLang="zh-CN" sz="1200" b="0">
                <a:solidFill>
                  <a:schemeClr val="tx1"/>
                </a:solidFill>
              </a:rPr>
              <a:pPr eaLnBrk="1" hangingPunct="1"/>
              <a:t>27</a:t>
            </a:fld>
            <a:endParaRPr lang="en-US" altLang="zh-CN" sz="1200" b="0">
              <a:solidFill>
                <a:schemeClr val="tx1"/>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319080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90B9C24D-18A0-414E-913A-1F2DF62B0A0C}" type="slidenum">
              <a:rPr lang="en-US" altLang="zh-CN" sz="1200" b="0">
                <a:solidFill>
                  <a:schemeClr val="tx1"/>
                </a:solidFill>
              </a:rPr>
              <a:pPr eaLnBrk="1" hangingPunct="1"/>
              <a:t>28</a:t>
            </a:fld>
            <a:endParaRPr lang="en-US" altLang="zh-CN" sz="1200" b="0">
              <a:solidFill>
                <a:schemeClr val="tx1"/>
              </a:solidFill>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49232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83EF7979-34A5-4365-8592-11D56C772F1A}" type="slidenum">
              <a:rPr lang="en-US" altLang="zh-CN" sz="1200" b="0">
                <a:solidFill>
                  <a:schemeClr val="tx1"/>
                </a:solidFill>
              </a:rPr>
              <a:pPr eaLnBrk="1" hangingPunct="1"/>
              <a:t>29</a:t>
            </a:fld>
            <a:endParaRPr lang="en-US" altLang="zh-CN" sz="1200" b="0">
              <a:solidFill>
                <a:schemeClr val="tx1"/>
              </a:solidFill>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851256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A790655E-E675-40A1-A4E3-4BE9D171C7C5}" type="slidenum">
              <a:rPr lang="en-US" altLang="zh-CN" sz="1200" b="0">
                <a:solidFill>
                  <a:schemeClr val="tx1"/>
                </a:solidFill>
              </a:rPr>
              <a:pPr eaLnBrk="1" hangingPunct="1"/>
              <a:t>30</a:t>
            </a:fld>
            <a:endParaRPr lang="en-US" altLang="zh-CN" sz="1200" b="0">
              <a:solidFill>
                <a:schemeClr val="tx1"/>
              </a:solidFill>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506867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560DAC1D-414B-442D-994D-7E415504BB3B}" type="slidenum">
              <a:rPr lang="en-US" altLang="zh-CN" sz="1200" b="0">
                <a:solidFill>
                  <a:schemeClr val="tx1"/>
                </a:solidFill>
              </a:rPr>
              <a:pPr eaLnBrk="1" hangingPunct="1"/>
              <a:t>33</a:t>
            </a:fld>
            <a:endParaRPr lang="en-US" altLang="zh-CN" sz="1200" b="0">
              <a:solidFill>
                <a:schemeClr val="tx1"/>
              </a:solidFill>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61151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C9E68716-B6E5-482F-8A1A-D041A49EB43E}" type="slidenum">
              <a:rPr lang="en-US" altLang="zh-CN" sz="1200" b="0">
                <a:solidFill>
                  <a:schemeClr val="tx1"/>
                </a:solidFill>
              </a:rPr>
              <a:pPr eaLnBrk="1" hangingPunct="1"/>
              <a:t>34</a:t>
            </a:fld>
            <a:endParaRPr lang="en-US" altLang="zh-CN" sz="1200" b="0">
              <a:solidFill>
                <a:schemeClr val="tx1"/>
              </a:solidFill>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3626364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0A1A3359-57B5-4D20-83AD-D6C1A33D8A5B}" type="slidenum">
              <a:rPr lang="en-US" altLang="zh-CN" sz="1200" b="0">
                <a:solidFill>
                  <a:schemeClr val="tx1"/>
                </a:solidFill>
              </a:rPr>
              <a:pPr eaLnBrk="1" hangingPunct="1"/>
              <a:t>35</a:t>
            </a:fld>
            <a:endParaRPr lang="en-US" altLang="zh-CN" sz="1200" b="0">
              <a:solidFill>
                <a:schemeClr val="tx1"/>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a:p>
        </p:txBody>
      </p:sp>
    </p:spTree>
    <p:extLst>
      <p:ext uri="{BB962C8B-B14F-4D97-AF65-F5344CB8AC3E}">
        <p14:creationId xmlns:p14="http://schemas.microsoft.com/office/powerpoint/2010/main" val="2836772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5442FAF0-E37A-4EE3-B8E6-FBE7B2A39755}" type="slidenum">
              <a:rPr lang="en-US" altLang="zh-CN" sz="1200" b="0">
                <a:solidFill>
                  <a:schemeClr val="tx1"/>
                </a:solidFill>
              </a:rPr>
              <a:pPr eaLnBrk="1" hangingPunct="1"/>
              <a:t>37</a:t>
            </a:fld>
            <a:endParaRPr lang="en-US" altLang="zh-CN" sz="1200" b="0">
              <a:solidFill>
                <a:schemeClr val="tx1"/>
              </a:solidFill>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3993150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BF140C09-1E71-47FC-B51C-456D86337499}" type="slidenum">
              <a:rPr lang="en-US" altLang="zh-CN" sz="1200" b="0">
                <a:solidFill>
                  <a:schemeClr val="tx1"/>
                </a:solidFill>
              </a:rPr>
              <a:pPr eaLnBrk="1" hangingPunct="1"/>
              <a:t>2</a:t>
            </a:fld>
            <a:endParaRPr lang="en-US" altLang="zh-CN" sz="1200" b="0">
              <a:solidFill>
                <a:schemeClr val="tx1"/>
              </a:solidFill>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06357" y="4550436"/>
            <a:ext cx="5513670" cy="463317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6877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888CB965-B565-4C59-8B31-CD18020EFD37}" type="slidenum">
              <a:rPr lang="en-US" altLang="zh-CN" sz="1200" b="0">
                <a:solidFill>
                  <a:schemeClr val="tx1"/>
                </a:solidFill>
              </a:rPr>
              <a:pPr eaLnBrk="1" hangingPunct="1"/>
              <a:t>38</a:t>
            </a:fld>
            <a:endParaRPr lang="en-US" altLang="zh-CN" sz="1200" b="0">
              <a:solidFill>
                <a:schemeClr val="tx1"/>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3771037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DF078CE7-E073-4DFC-807D-9B6EA40C8EBF}" type="slidenum">
              <a:rPr lang="en-US" altLang="zh-CN" sz="1200" b="0">
                <a:solidFill>
                  <a:schemeClr val="tx1"/>
                </a:solidFill>
              </a:rPr>
              <a:pPr eaLnBrk="1" hangingPunct="1"/>
              <a:t>43</a:t>
            </a:fld>
            <a:endParaRPr lang="en-US" altLang="zh-CN" sz="1200" b="0">
              <a:solidFill>
                <a:schemeClr val="tx1"/>
              </a:solidFill>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a:p>
        </p:txBody>
      </p:sp>
    </p:spTree>
    <p:extLst>
      <p:ext uri="{BB962C8B-B14F-4D97-AF65-F5344CB8AC3E}">
        <p14:creationId xmlns:p14="http://schemas.microsoft.com/office/powerpoint/2010/main" val="462801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5AB70F8B-19E1-4673-BB98-A9A8376DFCBB}" type="slidenum">
              <a:rPr lang="en-US" altLang="zh-CN" sz="1200" b="0">
                <a:solidFill>
                  <a:schemeClr val="tx1"/>
                </a:solidFill>
              </a:rPr>
              <a:pPr eaLnBrk="1" hangingPunct="1"/>
              <a:t>44</a:t>
            </a:fld>
            <a:endParaRPr lang="en-US" altLang="zh-CN" sz="1200" b="0">
              <a:solidFill>
                <a:schemeClr val="tx1"/>
              </a:solidFill>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78724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58F78F45-1393-4D10-88BB-0465FD9183B4}" type="slidenum">
              <a:rPr lang="en-US" altLang="zh-CN" sz="1200" b="0">
                <a:solidFill>
                  <a:schemeClr val="tx1"/>
                </a:solidFill>
              </a:rPr>
              <a:pPr eaLnBrk="1" hangingPunct="1"/>
              <a:t>47</a:t>
            </a:fld>
            <a:endParaRPr lang="en-US" altLang="zh-CN" sz="1200" b="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3976842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B9B3905E-C3C1-4B04-B6F9-2D07B3FD02B9}" type="slidenum">
              <a:rPr lang="en-US" altLang="zh-CN" sz="1200" b="0">
                <a:solidFill>
                  <a:schemeClr val="tx1"/>
                </a:solidFill>
              </a:rPr>
              <a:pPr eaLnBrk="1" hangingPunct="1"/>
              <a:t>48</a:t>
            </a:fld>
            <a:endParaRPr lang="en-US" altLang="zh-CN" sz="1200" b="0">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3515113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967623C4-B699-4C3E-A6D8-18B235954C48}" type="slidenum">
              <a:rPr lang="en-US" altLang="zh-CN" sz="1200" b="0">
                <a:solidFill>
                  <a:schemeClr val="tx1"/>
                </a:solidFill>
              </a:rPr>
              <a:pPr eaLnBrk="1" hangingPunct="1"/>
              <a:t>49</a:t>
            </a:fld>
            <a:endParaRPr lang="en-US" altLang="zh-CN" sz="1200" b="0">
              <a:solidFill>
                <a:schemeClr val="tx1"/>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84189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F5DCC36A-A2A0-4F83-80A0-20A64B39775D}" type="slidenum">
              <a:rPr lang="en-US" altLang="zh-CN" sz="1200" b="0">
                <a:solidFill>
                  <a:schemeClr val="tx1"/>
                </a:solidFill>
              </a:rPr>
              <a:pPr eaLnBrk="1" hangingPunct="1"/>
              <a:t>3</a:t>
            </a:fld>
            <a:endParaRPr lang="en-US" altLang="zh-CN" sz="1200" b="0">
              <a:solidFill>
                <a:schemeClr val="tx1"/>
              </a:solidFill>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19565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F592996D-5298-489A-9A9F-7D69528A5A7E}" type="slidenum">
              <a:rPr lang="en-US" altLang="zh-CN" sz="1200" b="0">
                <a:solidFill>
                  <a:schemeClr val="tx1"/>
                </a:solidFill>
              </a:rPr>
              <a:pPr eaLnBrk="1" hangingPunct="1"/>
              <a:t>6</a:t>
            </a:fld>
            <a:endParaRPr lang="en-US" altLang="zh-CN" sz="1200" b="0">
              <a:solidFill>
                <a:schemeClr val="tx1"/>
              </a:solidFill>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4976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648FD92B-489B-41BE-B620-77D1040B4E6D}" type="slidenum">
              <a:rPr lang="en-US" altLang="zh-CN" sz="1200" b="0">
                <a:solidFill>
                  <a:schemeClr val="tx1"/>
                </a:solidFill>
              </a:rPr>
              <a:pPr eaLnBrk="1" hangingPunct="1"/>
              <a:t>7</a:t>
            </a:fld>
            <a:endParaRPr lang="en-US" altLang="zh-CN" sz="1200" b="0">
              <a:solidFill>
                <a:schemeClr val="tx1"/>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36374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29F56BF1-A66D-4215-A2DD-DD1632C1D224}" type="slidenum">
              <a:rPr lang="en-US" altLang="zh-CN" sz="1200" b="0">
                <a:solidFill>
                  <a:schemeClr val="tx1"/>
                </a:solidFill>
              </a:rPr>
              <a:pPr eaLnBrk="1" hangingPunct="1"/>
              <a:t>8</a:t>
            </a:fld>
            <a:endParaRPr lang="en-US" altLang="zh-CN" sz="1200" b="0">
              <a:solidFill>
                <a:schemeClr val="tx1"/>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8321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10F85701-7435-4D11-99E0-28782D0D439D}" type="slidenum">
              <a:rPr lang="en-US" altLang="zh-CN" sz="1200" b="0">
                <a:solidFill>
                  <a:schemeClr val="tx1"/>
                </a:solidFill>
              </a:rPr>
              <a:pPr eaLnBrk="1" hangingPunct="1"/>
              <a:t>22</a:t>
            </a:fld>
            <a:endParaRPr lang="en-US" altLang="zh-CN" sz="1200" b="0">
              <a:solidFill>
                <a:schemeClr val="tx1"/>
              </a:solidFill>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a:p>
        </p:txBody>
      </p:sp>
    </p:spTree>
    <p:extLst>
      <p:ext uri="{BB962C8B-B14F-4D97-AF65-F5344CB8AC3E}">
        <p14:creationId xmlns:p14="http://schemas.microsoft.com/office/powerpoint/2010/main" val="173550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F41FF53A-7F5E-4A28-9F74-D6C71CF46BE8}" type="slidenum">
              <a:rPr lang="en-US" altLang="zh-CN" sz="1200" b="0">
                <a:solidFill>
                  <a:schemeClr val="tx1"/>
                </a:solidFill>
              </a:rPr>
              <a:pPr eaLnBrk="1" hangingPunct="1"/>
              <a:t>23</a:t>
            </a:fld>
            <a:endParaRPr lang="en-US" altLang="zh-CN" sz="1200" b="0">
              <a:solidFill>
                <a:schemeClr val="tx1"/>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6129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fld id="{30A5BCE4-42A6-4BB8-98A7-83F2BADD6D7C}" type="slidenum">
              <a:rPr lang="en-US" altLang="zh-CN" sz="1200" b="0">
                <a:solidFill>
                  <a:schemeClr val="tx1"/>
                </a:solidFill>
              </a:rPr>
              <a:pPr eaLnBrk="1" hangingPunct="1"/>
              <a:t>24</a:t>
            </a:fld>
            <a:endParaRPr lang="en-US" altLang="zh-CN" sz="1200" b="0">
              <a:solidFill>
                <a:schemeClr val="tx1"/>
              </a:solidFill>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a:p>
        </p:txBody>
      </p:sp>
    </p:spTree>
    <p:extLst>
      <p:ext uri="{BB962C8B-B14F-4D97-AF65-F5344CB8AC3E}">
        <p14:creationId xmlns:p14="http://schemas.microsoft.com/office/powerpoint/2010/main" val="26206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077497713"/>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669490531"/>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33657650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72393453"/>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572208787"/>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6858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Content Placeholder 3"/>
          <p:cNvSpPr>
            <a:spLocks noGrp="1"/>
          </p:cNvSpPr>
          <p:nvPr>
            <p:ph sz="half" idx="2"/>
          </p:nvPr>
        </p:nvSpPr>
        <p:spPr>
          <a:xfrm>
            <a:off x="46482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88539140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692930111"/>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160935270"/>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418911667"/>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zh-CN" altLang="en-US"/>
              <a:t>单击此处编辑母版标题样式</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4099107326"/>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2024/10/10</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460739224"/>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rgbClr val="FFFFF5"/>
            </a:gs>
          </a:gsLst>
          <a:lin ang="27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788" b="0">
                <a:ea typeface="宋体" pitchFamily="2" charset="-122"/>
              </a:defRPr>
            </a:lvl1pPr>
          </a:lstStyle>
          <a:p>
            <a:fld id="{5B32681D-8841-44A2-BB38-F5839BE02DFC}" type="datetimeFigureOut">
              <a:rPr lang="zh-CN" altLang="en-US" smtClean="0"/>
              <a:t>2024/10/10</a:t>
            </a:fld>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788" b="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88" b="0">
                <a:ea typeface="宋体" panose="02010600030101010101" pitchFamily="2" charset="-122"/>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2457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dir="in"/>
  </p:transition>
  <p:txStyles>
    <p:titleStyle>
      <a:lvl1pPr algn="ctr" rtl="0" eaLnBrk="1" fontAlgn="base" hangingPunct="1">
        <a:spcBef>
          <a:spcPct val="0"/>
        </a:spcBef>
        <a:spcAft>
          <a:spcPct val="0"/>
        </a:spcAft>
        <a:defRPr sz="2475" baseline="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2475">
          <a:solidFill>
            <a:schemeClr val="tx2"/>
          </a:solidFill>
          <a:latin typeface="Times New Roman" pitchFamily="18" charset="0"/>
        </a:defRPr>
      </a:lvl2pPr>
      <a:lvl3pPr algn="ctr" rtl="0" eaLnBrk="1" fontAlgn="base" hangingPunct="1">
        <a:spcBef>
          <a:spcPct val="0"/>
        </a:spcBef>
        <a:spcAft>
          <a:spcPct val="0"/>
        </a:spcAft>
        <a:defRPr sz="2475">
          <a:solidFill>
            <a:schemeClr val="tx2"/>
          </a:solidFill>
          <a:latin typeface="Times New Roman" pitchFamily="18" charset="0"/>
        </a:defRPr>
      </a:lvl3pPr>
      <a:lvl4pPr algn="ctr" rtl="0" eaLnBrk="1" fontAlgn="base" hangingPunct="1">
        <a:spcBef>
          <a:spcPct val="0"/>
        </a:spcBef>
        <a:spcAft>
          <a:spcPct val="0"/>
        </a:spcAft>
        <a:defRPr sz="2475">
          <a:solidFill>
            <a:schemeClr val="tx2"/>
          </a:solidFill>
          <a:latin typeface="Times New Roman" pitchFamily="18" charset="0"/>
        </a:defRPr>
      </a:lvl4pPr>
      <a:lvl5pPr algn="ctr" rtl="0" eaLnBrk="1" fontAlgn="base" hangingPunct="1">
        <a:spcBef>
          <a:spcPct val="0"/>
        </a:spcBef>
        <a:spcAft>
          <a:spcPct val="0"/>
        </a:spcAft>
        <a:defRPr sz="2475">
          <a:solidFill>
            <a:schemeClr val="tx2"/>
          </a:solidFill>
          <a:latin typeface="Times New Roman" pitchFamily="18" charset="0"/>
        </a:defRPr>
      </a:lvl5pPr>
      <a:lvl6pPr marL="257175" algn="ctr" rtl="0" eaLnBrk="1" fontAlgn="base" hangingPunct="1">
        <a:spcBef>
          <a:spcPct val="0"/>
        </a:spcBef>
        <a:spcAft>
          <a:spcPct val="0"/>
        </a:spcAft>
        <a:defRPr sz="2475">
          <a:solidFill>
            <a:schemeClr val="tx2"/>
          </a:solidFill>
          <a:latin typeface="Times New Roman" pitchFamily="18" charset="0"/>
        </a:defRPr>
      </a:lvl6pPr>
      <a:lvl7pPr marL="514350" algn="ctr" rtl="0" eaLnBrk="1" fontAlgn="base" hangingPunct="1">
        <a:spcBef>
          <a:spcPct val="0"/>
        </a:spcBef>
        <a:spcAft>
          <a:spcPct val="0"/>
        </a:spcAft>
        <a:defRPr sz="2475">
          <a:solidFill>
            <a:schemeClr val="tx2"/>
          </a:solidFill>
          <a:latin typeface="Times New Roman" pitchFamily="18" charset="0"/>
        </a:defRPr>
      </a:lvl7pPr>
      <a:lvl8pPr marL="771525" algn="ctr" rtl="0" eaLnBrk="1" fontAlgn="base" hangingPunct="1">
        <a:spcBef>
          <a:spcPct val="0"/>
        </a:spcBef>
        <a:spcAft>
          <a:spcPct val="0"/>
        </a:spcAft>
        <a:defRPr sz="2475">
          <a:solidFill>
            <a:schemeClr val="tx2"/>
          </a:solidFill>
          <a:latin typeface="Times New Roman" pitchFamily="18" charset="0"/>
        </a:defRPr>
      </a:lvl8pPr>
      <a:lvl9pPr marL="1028700" algn="ctr" rtl="0" eaLnBrk="1" fontAlgn="base" hangingPunct="1">
        <a:spcBef>
          <a:spcPct val="0"/>
        </a:spcBef>
        <a:spcAft>
          <a:spcPct val="0"/>
        </a:spcAft>
        <a:defRPr sz="2475">
          <a:solidFill>
            <a:schemeClr val="tx2"/>
          </a:solidFill>
          <a:latin typeface="Times New Roman" pitchFamily="18" charset="0"/>
        </a:defRPr>
      </a:lvl9pPr>
    </p:titleStyle>
    <p:bodyStyle>
      <a:lvl1pPr marL="192881" indent="-192881" algn="l" rtl="0" eaLnBrk="1" fontAlgn="base" hangingPunct="1">
        <a:spcBef>
          <a:spcPct val="20000"/>
        </a:spcBef>
        <a:spcAft>
          <a:spcPct val="0"/>
        </a:spcAft>
        <a:buChar char="•"/>
        <a:defRPr sz="1800" baseline="0">
          <a:solidFill>
            <a:schemeClr val="tx1"/>
          </a:solidFill>
          <a:latin typeface="微软雅黑" panose="020B0503020204020204" pitchFamily="34" charset="-122"/>
          <a:ea typeface="+mn-ea"/>
          <a:cs typeface="+mn-cs"/>
        </a:defRPr>
      </a:lvl1pPr>
      <a:lvl2pPr marL="417910" indent="-160735" algn="l" rtl="0" eaLnBrk="1" fontAlgn="base" hangingPunct="1">
        <a:spcBef>
          <a:spcPct val="20000"/>
        </a:spcBef>
        <a:spcAft>
          <a:spcPct val="0"/>
        </a:spcAft>
        <a:buChar char="–"/>
        <a:defRPr sz="1575" baseline="0">
          <a:solidFill>
            <a:schemeClr val="tx1"/>
          </a:solidFill>
          <a:latin typeface="微软雅黑" panose="020B0503020204020204" pitchFamily="34" charset="-122"/>
        </a:defRPr>
      </a:lvl2pPr>
      <a:lvl3pPr marL="642938" indent="-128588" algn="l" rtl="0" eaLnBrk="1" fontAlgn="base" hangingPunct="1">
        <a:spcBef>
          <a:spcPct val="20000"/>
        </a:spcBef>
        <a:spcAft>
          <a:spcPct val="0"/>
        </a:spcAft>
        <a:buChar char="•"/>
        <a:defRPr sz="1350" baseline="0">
          <a:solidFill>
            <a:schemeClr val="tx1"/>
          </a:solidFill>
          <a:latin typeface="微软雅黑" panose="020B0503020204020204" pitchFamily="34" charset="-122"/>
        </a:defRPr>
      </a:lvl3pPr>
      <a:lvl4pPr marL="900113"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4pPr>
      <a:lvl5pPr marL="1157288"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5pPr>
      <a:lvl6pPr marL="1414463" indent="-128588" algn="l" rtl="0" eaLnBrk="1" fontAlgn="base" hangingPunct="1">
        <a:spcBef>
          <a:spcPct val="20000"/>
        </a:spcBef>
        <a:spcAft>
          <a:spcPct val="0"/>
        </a:spcAft>
        <a:buChar char="»"/>
        <a:defRPr sz="1125">
          <a:solidFill>
            <a:schemeClr val="tx1"/>
          </a:solidFill>
          <a:latin typeface="+mn-lt"/>
        </a:defRPr>
      </a:lvl6pPr>
      <a:lvl7pPr marL="1671638" indent="-128588" algn="l" rtl="0" eaLnBrk="1" fontAlgn="base" hangingPunct="1">
        <a:spcBef>
          <a:spcPct val="20000"/>
        </a:spcBef>
        <a:spcAft>
          <a:spcPct val="0"/>
        </a:spcAft>
        <a:buChar char="»"/>
        <a:defRPr sz="1125">
          <a:solidFill>
            <a:schemeClr val="tx1"/>
          </a:solidFill>
          <a:latin typeface="+mn-lt"/>
        </a:defRPr>
      </a:lvl7pPr>
      <a:lvl8pPr marL="1928813" indent="-128588" algn="l" rtl="0" eaLnBrk="1" fontAlgn="base" hangingPunct="1">
        <a:spcBef>
          <a:spcPct val="20000"/>
        </a:spcBef>
        <a:spcAft>
          <a:spcPct val="0"/>
        </a:spcAft>
        <a:buChar char="»"/>
        <a:defRPr sz="1125">
          <a:solidFill>
            <a:schemeClr val="tx1"/>
          </a:solidFill>
          <a:latin typeface="+mn-lt"/>
        </a:defRPr>
      </a:lvl8pPr>
      <a:lvl9pPr marL="2185988" indent="-128588" algn="l" rtl="0" eaLnBrk="1" fontAlgn="base" hangingPunct="1">
        <a:spcBef>
          <a:spcPct val="20000"/>
        </a:spcBef>
        <a:spcAft>
          <a:spcPct val="0"/>
        </a:spcAft>
        <a:buChar char="»"/>
        <a:defRPr sz="1125">
          <a:solidFill>
            <a:schemeClr val="tx1"/>
          </a:solidFill>
          <a:latin typeface="+mn-lt"/>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7.emf"/><Relationship Id="rId18" Type="http://schemas.openxmlformats.org/officeDocument/2006/relationships/oleObject" Target="../embeddings/oleObject50.bin"/><Relationship Id="rId3" Type="http://schemas.openxmlformats.org/officeDocument/2006/relationships/image" Target="../media/image42.emf"/><Relationship Id="rId21" Type="http://schemas.openxmlformats.org/officeDocument/2006/relationships/image" Target="../media/image51.wmf"/><Relationship Id="rId7" Type="http://schemas.openxmlformats.org/officeDocument/2006/relationships/image" Target="../media/image44.emf"/><Relationship Id="rId12" Type="http://schemas.openxmlformats.org/officeDocument/2006/relationships/oleObject" Target="../embeddings/oleObject47.bin"/><Relationship Id="rId17" Type="http://schemas.openxmlformats.org/officeDocument/2006/relationships/image" Target="../media/image49.emf"/><Relationship Id="rId2" Type="http://schemas.openxmlformats.org/officeDocument/2006/relationships/oleObject" Target="../embeddings/oleObject42.bin"/><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slideLayout" Target="../slideLayouts/slideLayout6.xml"/><Relationship Id="rId6" Type="http://schemas.openxmlformats.org/officeDocument/2006/relationships/oleObject" Target="../embeddings/oleObject44.bin"/><Relationship Id="rId11" Type="http://schemas.openxmlformats.org/officeDocument/2006/relationships/image" Target="../media/image46.emf"/><Relationship Id="rId5" Type="http://schemas.openxmlformats.org/officeDocument/2006/relationships/image" Target="../media/image43.emf"/><Relationship Id="rId15" Type="http://schemas.openxmlformats.org/officeDocument/2006/relationships/image" Target="../media/image48.emf"/><Relationship Id="rId23" Type="http://schemas.openxmlformats.org/officeDocument/2006/relationships/image" Target="../media/image52.png"/><Relationship Id="rId10" Type="http://schemas.openxmlformats.org/officeDocument/2006/relationships/oleObject" Target="../embeddings/oleObject46.bin"/><Relationship Id="rId19" Type="http://schemas.openxmlformats.org/officeDocument/2006/relationships/image" Target="../media/image50.emf"/><Relationship Id="rId4" Type="http://schemas.openxmlformats.org/officeDocument/2006/relationships/oleObject" Target="../embeddings/oleObject43.bin"/><Relationship Id="rId9" Type="http://schemas.openxmlformats.org/officeDocument/2006/relationships/image" Target="../media/image45.emf"/><Relationship Id="rId14" Type="http://schemas.openxmlformats.org/officeDocument/2006/relationships/oleObject" Target="../embeddings/oleObject4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4.wmf"/><Relationship Id="rId12" Type="http://schemas.openxmlformats.org/officeDocument/2006/relationships/oleObject" Target="../embeddings/oleObject57.bin"/><Relationship Id="rId2" Type="http://schemas.openxmlformats.org/officeDocument/2006/relationships/oleObject" Target="../embeddings/oleObject52.bin"/><Relationship Id="rId1" Type="http://schemas.openxmlformats.org/officeDocument/2006/relationships/slideLayout" Target="../slideLayouts/slideLayout7.xml"/><Relationship Id="rId6" Type="http://schemas.openxmlformats.org/officeDocument/2006/relationships/oleObject" Target="../embeddings/oleObject54.bin"/><Relationship Id="rId11" Type="http://schemas.openxmlformats.org/officeDocument/2006/relationships/image" Target="../media/image56.wmf"/><Relationship Id="rId5" Type="http://schemas.openxmlformats.org/officeDocument/2006/relationships/image" Target="../media/image53.wmf"/><Relationship Id="rId15" Type="http://schemas.openxmlformats.org/officeDocument/2006/relationships/image" Target="../media/image58.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5.wmf"/><Relationship Id="rId14" Type="http://schemas.openxmlformats.org/officeDocument/2006/relationships/oleObject" Target="../embeddings/oleObject58.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64.emf"/><Relationship Id="rId18" Type="http://schemas.openxmlformats.org/officeDocument/2006/relationships/oleObject" Target="../embeddings/oleObject66.bin"/><Relationship Id="rId3" Type="http://schemas.openxmlformats.org/officeDocument/2006/relationships/image" Target="../media/image59.emf"/><Relationship Id="rId21" Type="http://schemas.openxmlformats.org/officeDocument/2006/relationships/image" Target="../media/image67.emf"/><Relationship Id="rId7" Type="http://schemas.openxmlformats.org/officeDocument/2006/relationships/image" Target="../media/image61.emf"/><Relationship Id="rId12" Type="http://schemas.openxmlformats.org/officeDocument/2006/relationships/oleObject" Target="../embeddings/oleObject64.bin"/><Relationship Id="rId17" Type="http://schemas.openxmlformats.org/officeDocument/2006/relationships/image" Target="../media/image65.wmf"/><Relationship Id="rId2" Type="http://schemas.openxmlformats.org/officeDocument/2006/relationships/oleObject" Target="../embeddings/oleObject59.bin"/><Relationship Id="rId16" Type="http://schemas.openxmlformats.org/officeDocument/2006/relationships/oleObject" Target="../embeddings/oleObject65.bin"/><Relationship Id="rId20" Type="http://schemas.openxmlformats.org/officeDocument/2006/relationships/oleObject" Target="../embeddings/oleObject67.bin"/><Relationship Id="rId1" Type="http://schemas.openxmlformats.org/officeDocument/2006/relationships/slideLayout" Target="../slideLayouts/slideLayout7.xml"/><Relationship Id="rId6" Type="http://schemas.openxmlformats.org/officeDocument/2006/relationships/oleObject" Target="../embeddings/oleObject61.bin"/><Relationship Id="rId11" Type="http://schemas.openxmlformats.org/officeDocument/2006/relationships/image" Target="../media/image63.emf"/><Relationship Id="rId5" Type="http://schemas.openxmlformats.org/officeDocument/2006/relationships/image" Target="../media/image60.emf"/><Relationship Id="rId15" Type="http://schemas.openxmlformats.org/officeDocument/2006/relationships/image" Target="../media/image69.png"/><Relationship Id="rId23" Type="http://schemas.openxmlformats.org/officeDocument/2006/relationships/image" Target="../media/image68.wmf"/><Relationship Id="rId10" Type="http://schemas.openxmlformats.org/officeDocument/2006/relationships/oleObject" Target="../embeddings/oleObject63.bin"/><Relationship Id="rId19" Type="http://schemas.openxmlformats.org/officeDocument/2006/relationships/image" Target="../media/image66.emf"/><Relationship Id="rId4" Type="http://schemas.openxmlformats.org/officeDocument/2006/relationships/oleObject" Target="../embeddings/oleObject60.bin"/><Relationship Id="rId9" Type="http://schemas.openxmlformats.org/officeDocument/2006/relationships/image" Target="../media/image62.emf"/><Relationship Id="rId22" Type="http://schemas.openxmlformats.org/officeDocument/2006/relationships/oleObject" Target="../embeddings/oleObject6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74.emf"/><Relationship Id="rId18" Type="http://schemas.openxmlformats.org/officeDocument/2006/relationships/oleObject" Target="../embeddings/oleObject77.bin"/><Relationship Id="rId3" Type="http://schemas.openxmlformats.org/officeDocument/2006/relationships/image" Target="../media/image69.emf"/><Relationship Id="rId7" Type="http://schemas.openxmlformats.org/officeDocument/2006/relationships/image" Target="../media/image71.emf"/><Relationship Id="rId12" Type="http://schemas.openxmlformats.org/officeDocument/2006/relationships/oleObject" Target="../embeddings/oleObject74.bin"/><Relationship Id="rId17" Type="http://schemas.openxmlformats.org/officeDocument/2006/relationships/image" Target="../media/image76.emf"/><Relationship Id="rId2" Type="http://schemas.openxmlformats.org/officeDocument/2006/relationships/oleObject" Target="../embeddings/oleObject69.bin"/><Relationship Id="rId16" Type="http://schemas.openxmlformats.org/officeDocument/2006/relationships/oleObject" Target="../embeddings/oleObject76.bin"/><Relationship Id="rId1" Type="http://schemas.openxmlformats.org/officeDocument/2006/relationships/slideLayout" Target="../slideLayouts/slideLayout7.xml"/><Relationship Id="rId6" Type="http://schemas.openxmlformats.org/officeDocument/2006/relationships/oleObject" Target="../embeddings/oleObject71.bin"/><Relationship Id="rId11" Type="http://schemas.openxmlformats.org/officeDocument/2006/relationships/image" Target="../media/image73.emf"/><Relationship Id="rId5" Type="http://schemas.openxmlformats.org/officeDocument/2006/relationships/image" Target="../media/image70.emf"/><Relationship Id="rId15" Type="http://schemas.openxmlformats.org/officeDocument/2006/relationships/image" Target="../media/image75.emf"/><Relationship Id="rId10" Type="http://schemas.openxmlformats.org/officeDocument/2006/relationships/oleObject" Target="../embeddings/oleObject73.bin"/><Relationship Id="rId19" Type="http://schemas.openxmlformats.org/officeDocument/2006/relationships/image" Target="../media/image77.emf"/><Relationship Id="rId4" Type="http://schemas.openxmlformats.org/officeDocument/2006/relationships/oleObject" Target="../embeddings/oleObject70.bin"/><Relationship Id="rId9" Type="http://schemas.openxmlformats.org/officeDocument/2006/relationships/image" Target="../media/image72.emf"/><Relationship Id="rId14" Type="http://schemas.openxmlformats.org/officeDocument/2006/relationships/oleObject" Target="../embeddings/oleObject7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83.emf"/><Relationship Id="rId18" Type="http://schemas.openxmlformats.org/officeDocument/2006/relationships/oleObject" Target="../embeddings/oleObject85.bin"/><Relationship Id="rId3" Type="http://schemas.openxmlformats.org/officeDocument/2006/relationships/image" Target="../media/image78.emf"/><Relationship Id="rId21" Type="http://schemas.openxmlformats.org/officeDocument/2006/relationships/image" Target="../media/image86.emf"/><Relationship Id="rId7" Type="http://schemas.openxmlformats.org/officeDocument/2006/relationships/image" Target="../media/image80.emf"/><Relationship Id="rId12" Type="http://schemas.openxmlformats.org/officeDocument/2006/relationships/oleObject" Target="../embeddings/oleObject83.bin"/><Relationship Id="rId17" Type="http://schemas.openxmlformats.org/officeDocument/2006/relationships/image" Target="../media/image89.png"/><Relationship Id="rId2" Type="http://schemas.openxmlformats.org/officeDocument/2006/relationships/oleObject" Target="../embeddings/oleObject78.bin"/><Relationship Id="rId20" Type="http://schemas.openxmlformats.org/officeDocument/2006/relationships/oleObject" Target="../embeddings/oleObject86.bin"/><Relationship Id="rId1" Type="http://schemas.openxmlformats.org/officeDocument/2006/relationships/slideLayout" Target="../slideLayouts/slideLayout7.xml"/><Relationship Id="rId6" Type="http://schemas.openxmlformats.org/officeDocument/2006/relationships/oleObject" Target="../embeddings/oleObject80.bin"/><Relationship Id="rId11" Type="http://schemas.openxmlformats.org/officeDocument/2006/relationships/image" Target="../media/image82.emf"/><Relationship Id="rId5" Type="http://schemas.openxmlformats.org/officeDocument/2006/relationships/image" Target="../media/image79.emf"/><Relationship Id="rId15" Type="http://schemas.openxmlformats.org/officeDocument/2006/relationships/image" Target="../media/image84.emf"/><Relationship Id="rId23" Type="http://schemas.openxmlformats.org/officeDocument/2006/relationships/image" Target="../media/image87.emf"/><Relationship Id="rId10" Type="http://schemas.openxmlformats.org/officeDocument/2006/relationships/oleObject" Target="../embeddings/oleObject82.bin"/><Relationship Id="rId19" Type="http://schemas.openxmlformats.org/officeDocument/2006/relationships/image" Target="../media/image85.emf"/><Relationship Id="rId4" Type="http://schemas.openxmlformats.org/officeDocument/2006/relationships/oleObject" Target="../embeddings/oleObject79.bin"/><Relationship Id="rId9" Type="http://schemas.openxmlformats.org/officeDocument/2006/relationships/image" Target="../media/image81.emf"/><Relationship Id="rId14" Type="http://schemas.openxmlformats.org/officeDocument/2006/relationships/oleObject" Target="../embeddings/oleObject84.bin"/><Relationship Id="rId22" Type="http://schemas.openxmlformats.org/officeDocument/2006/relationships/oleObject" Target="../embeddings/oleObject8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93.emf"/><Relationship Id="rId18" Type="http://schemas.openxmlformats.org/officeDocument/2006/relationships/oleObject" Target="../embeddings/oleObject95.bin"/><Relationship Id="rId3" Type="http://schemas.openxmlformats.org/officeDocument/2006/relationships/image" Target="../media/image88.emf"/><Relationship Id="rId21" Type="http://schemas.openxmlformats.org/officeDocument/2006/relationships/image" Target="../media/image96.emf"/><Relationship Id="rId7" Type="http://schemas.openxmlformats.org/officeDocument/2006/relationships/image" Target="../media/image90.emf"/><Relationship Id="rId12" Type="http://schemas.openxmlformats.org/officeDocument/2006/relationships/oleObject" Target="../embeddings/oleObject93.bin"/><Relationship Id="rId17" Type="http://schemas.openxmlformats.org/officeDocument/2006/relationships/image" Target="../media/image94.emf"/><Relationship Id="rId25" Type="http://schemas.openxmlformats.org/officeDocument/2006/relationships/image" Target="../media/image98.emf"/><Relationship Id="rId2" Type="http://schemas.openxmlformats.org/officeDocument/2006/relationships/oleObject" Target="../embeddings/oleObject88.bin"/><Relationship Id="rId16" Type="http://schemas.openxmlformats.org/officeDocument/2006/relationships/oleObject" Target="../embeddings/oleObject94.bin"/><Relationship Id="rId20" Type="http://schemas.openxmlformats.org/officeDocument/2006/relationships/oleObject" Target="../embeddings/oleObject96.bin"/><Relationship Id="rId1" Type="http://schemas.openxmlformats.org/officeDocument/2006/relationships/slideLayout" Target="../slideLayouts/slideLayout7.xml"/><Relationship Id="rId6" Type="http://schemas.openxmlformats.org/officeDocument/2006/relationships/oleObject" Target="../embeddings/oleObject90.bin"/><Relationship Id="rId11" Type="http://schemas.openxmlformats.org/officeDocument/2006/relationships/image" Target="../media/image92.emf"/><Relationship Id="rId24" Type="http://schemas.openxmlformats.org/officeDocument/2006/relationships/oleObject" Target="../embeddings/oleObject98.bin"/><Relationship Id="rId5" Type="http://schemas.openxmlformats.org/officeDocument/2006/relationships/image" Target="../media/image89.emf"/><Relationship Id="rId15" Type="http://schemas.openxmlformats.org/officeDocument/2006/relationships/image" Target="../media/image101.png"/><Relationship Id="rId23" Type="http://schemas.openxmlformats.org/officeDocument/2006/relationships/image" Target="../media/image97.emf"/><Relationship Id="rId10" Type="http://schemas.openxmlformats.org/officeDocument/2006/relationships/oleObject" Target="../embeddings/oleObject92.bin"/><Relationship Id="rId19" Type="http://schemas.openxmlformats.org/officeDocument/2006/relationships/image" Target="../media/image95.emf"/><Relationship Id="rId4" Type="http://schemas.openxmlformats.org/officeDocument/2006/relationships/oleObject" Target="../embeddings/oleObject89.bin"/><Relationship Id="rId9" Type="http://schemas.openxmlformats.org/officeDocument/2006/relationships/image" Target="../media/image91.emf"/><Relationship Id="rId22" Type="http://schemas.openxmlformats.org/officeDocument/2006/relationships/oleObject" Target="../embeddings/oleObject97.bin"/></Relationships>
</file>

<file path=ppt/slides/_rels/slide16.xml.rels><?xml version="1.0" encoding="UTF-8" standalone="yes"?>
<Relationships xmlns="http://schemas.openxmlformats.org/package/2006/relationships"><Relationship Id="rId13" Type="http://schemas.openxmlformats.org/officeDocument/2006/relationships/image" Target="../media/image104.emf"/><Relationship Id="rId18" Type="http://schemas.openxmlformats.org/officeDocument/2006/relationships/oleObject" Target="../embeddings/oleObject107.bin"/><Relationship Id="rId26" Type="http://schemas.openxmlformats.org/officeDocument/2006/relationships/oleObject" Target="../embeddings/oleObject111.bin"/><Relationship Id="rId39" Type="http://schemas.openxmlformats.org/officeDocument/2006/relationships/image" Target="../media/image117.emf"/><Relationship Id="rId21" Type="http://schemas.openxmlformats.org/officeDocument/2006/relationships/image" Target="../media/image108.emf"/><Relationship Id="rId34" Type="http://schemas.openxmlformats.org/officeDocument/2006/relationships/oleObject" Target="../embeddings/oleObject115.bin"/><Relationship Id="rId42" Type="http://schemas.openxmlformats.org/officeDocument/2006/relationships/oleObject" Target="../embeddings/oleObject119.bin"/><Relationship Id="rId7" Type="http://schemas.openxmlformats.org/officeDocument/2006/relationships/image" Target="../media/image101.emf"/><Relationship Id="rId2" Type="http://schemas.openxmlformats.org/officeDocument/2006/relationships/oleObject" Target="../embeddings/oleObject99.bin"/><Relationship Id="rId16" Type="http://schemas.openxmlformats.org/officeDocument/2006/relationships/oleObject" Target="../embeddings/oleObject106.bin"/><Relationship Id="rId29" Type="http://schemas.openxmlformats.org/officeDocument/2006/relationships/image" Target="../media/image112.emf"/><Relationship Id="rId1" Type="http://schemas.openxmlformats.org/officeDocument/2006/relationships/slideLayout" Target="../slideLayouts/slideLayout7.xml"/><Relationship Id="rId6" Type="http://schemas.openxmlformats.org/officeDocument/2006/relationships/oleObject" Target="../embeddings/oleObject101.bin"/><Relationship Id="rId11" Type="http://schemas.openxmlformats.org/officeDocument/2006/relationships/image" Target="../media/image103.emf"/><Relationship Id="rId24" Type="http://schemas.openxmlformats.org/officeDocument/2006/relationships/oleObject" Target="../embeddings/oleObject110.bin"/><Relationship Id="rId32" Type="http://schemas.openxmlformats.org/officeDocument/2006/relationships/oleObject" Target="../embeddings/oleObject114.bin"/><Relationship Id="rId37" Type="http://schemas.openxmlformats.org/officeDocument/2006/relationships/image" Target="../media/image116.emf"/><Relationship Id="rId40" Type="http://schemas.openxmlformats.org/officeDocument/2006/relationships/oleObject" Target="../embeddings/oleObject118.bin"/><Relationship Id="rId45" Type="http://schemas.openxmlformats.org/officeDocument/2006/relationships/image" Target="../media/image120.emf"/><Relationship Id="rId5" Type="http://schemas.openxmlformats.org/officeDocument/2006/relationships/image" Target="../media/image100.emf"/><Relationship Id="rId15" Type="http://schemas.openxmlformats.org/officeDocument/2006/relationships/image" Target="../media/image105.emf"/><Relationship Id="rId23" Type="http://schemas.openxmlformats.org/officeDocument/2006/relationships/image" Target="../media/image109.emf"/><Relationship Id="rId28" Type="http://schemas.openxmlformats.org/officeDocument/2006/relationships/oleObject" Target="../embeddings/oleObject112.bin"/><Relationship Id="rId36" Type="http://schemas.openxmlformats.org/officeDocument/2006/relationships/oleObject" Target="../embeddings/oleObject116.bin"/><Relationship Id="rId10" Type="http://schemas.openxmlformats.org/officeDocument/2006/relationships/oleObject" Target="../embeddings/oleObject103.bin"/><Relationship Id="rId19" Type="http://schemas.openxmlformats.org/officeDocument/2006/relationships/image" Target="../media/image107.emf"/><Relationship Id="rId31" Type="http://schemas.openxmlformats.org/officeDocument/2006/relationships/image" Target="../media/image113.emf"/><Relationship Id="rId44" Type="http://schemas.openxmlformats.org/officeDocument/2006/relationships/oleObject" Target="../embeddings/oleObject120.bin"/><Relationship Id="rId4" Type="http://schemas.openxmlformats.org/officeDocument/2006/relationships/oleObject" Target="../embeddings/oleObject100.bin"/><Relationship Id="rId9" Type="http://schemas.openxmlformats.org/officeDocument/2006/relationships/image" Target="../media/image102.emf"/><Relationship Id="rId14" Type="http://schemas.openxmlformats.org/officeDocument/2006/relationships/oleObject" Target="../embeddings/oleObject105.bin"/><Relationship Id="rId22" Type="http://schemas.openxmlformats.org/officeDocument/2006/relationships/oleObject" Target="../embeddings/oleObject109.bin"/><Relationship Id="rId27" Type="http://schemas.openxmlformats.org/officeDocument/2006/relationships/image" Target="../media/image111.emf"/><Relationship Id="rId30" Type="http://schemas.openxmlformats.org/officeDocument/2006/relationships/oleObject" Target="../embeddings/oleObject113.bin"/><Relationship Id="rId35" Type="http://schemas.openxmlformats.org/officeDocument/2006/relationships/image" Target="../media/image115.emf"/><Relationship Id="rId43" Type="http://schemas.openxmlformats.org/officeDocument/2006/relationships/image" Target="../media/image119.emf"/><Relationship Id="rId8" Type="http://schemas.openxmlformats.org/officeDocument/2006/relationships/oleObject" Target="../embeddings/oleObject102.bin"/><Relationship Id="rId3" Type="http://schemas.openxmlformats.org/officeDocument/2006/relationships/image" Target="../media/image99.emf"/><Relationship Id="rId12" Type="http://schemas.openxmlformats.org/officeDocument/2006/relationships/oleObject" Target="../embeddings/oleObject104.bin"/><Relationship Id="rId17" Type="http://schemas.openxmlformats.org/officeDocument/2006/relationships/image" Target="../media/image106.emf"/><Relationship Id="rId25" Type="http://schemas.openxmlformats.org/officeDocument/2006/relationships/image" Target="../media/image110.emf"/><Relationship Id="rId33" Type="http://schemas.openxmlformats.org/officeDocument/2006/relationships/image" Target="../media/image114.emf"/><Relationship Id="rId38" Type="http://schemas.openxmlformats.org/officeDocument/2006/relationships/oleObject" Target="../embeddings/oleObject117.bin"/><Relationship Id="rId20" Type="http://schemas.openxmlformats.org/officeDocument/2006/relationships/oleObject" Target="../embeddings/oleObject108.bin"/><Relationship Id="rId41" Type="http://schemas.openxmlformats.org/officeDocument/2006/relationships/image" Target="../media/image118.emf"/></Relationships>
</file>

<file path=ppt/slides/_rels/slide17.xml.rels><?xml version="1.0" encoding="UTF-8" standalone="yes"?>
<Relationships xmlns="http://schemas.openxmlformats.org/package/2006/relationships"><Relationship Id="rId3" Type="http://schemas.openxmlformats.org/officeDocument/2006/relationships/image" Target="../media/image121.emf"/><Relationship Id="rId7" Type="http://schemas.openxmlformats.org/officeDocument/2006/relationships/image" Target="../media/image102.emf"/><Relationship Id="rId2" Type="http://schemas.openxmlformats.org/officeDocument/2006/relationships/oleObject" Target="../embeddings/oleObject121.bin"/><Relationship Id="rId1" Type="http://schemas.openxmlformats.org/officeDocument/2006/relationships/slideLayout" Target="../slideLayouts/slideLayout7.xml"/><Relationship Id="rId6" Type="http://schemas.openxmlformats.org/officeDocument/2006/relationships/oleObject" Target="../embeddings/oleObject102.bin"/><Relationship Id="rId5" Type="http://schemas.openxmlformats.org/officeDocument/2006/relationships/image" Target="../media/image101.emf"/><Relationship Id="rId4" Type="http://schemas.openxmlformats.org/officeDocument/2006/relationships/oleObject" Target="../embeddings/oleObject10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27.emf"/><Relationship Id="rId18" Type="http://schemas.openxmlformats.org/officeDocument/2006/relationships/oleObject" Target="../embeddings/oleObject130.bin"/><Relationship Id="rId3" Type="http://schemas.openxmlformats.org/officeDocument/2006/relationships/image" Target="../media/image122.emf"/><Relationship Id="rId7" Type="http://schemas.openxmlformats.org/officeDocument/2006/relationships/image" Target="../media/image124.emf"/><Relationship Id="rId12" Type="http://schemas.openxmlformats.org/officeDocument/2006/relationships/oleObject" Target="../embeddings/oleObject127.bin"/><Relationship Id="rId17" Type="http://schemas.openxmlformats.org/officeDocument/2006/relationships/image" Target="../media/image129.wmf"/><Relationship Id="rId2" Type="http://schemas.openxmlformats.org/officeDocument/2006/relationships/oleObject" Target="../embeddings/oleObject122.bin"/><Relationship Id="rId16" Type="http://schemas.openxmlformats.org/officeDocument/2006/relationships/oleObject" Target="../embeddings/oleObject129.bin"/><Relationship Id="rId1" Type="http://schemas.openxmlformats.org/officeDocument/2006/relationships/slideLayout" Target="../slideLayouts/slideLayout7.xml"/><Relationship Id="rId6" Type="http://schemas.openxmlformats.org/officeDocument/2006/relationships/oleObject" Target="../embeddings/oleObject124.bin"/><Relationship Id="rId11" Type="http://schemas.openxmlformats.org/officeDocument/2006/relationships/image" Target="../media/image126.emf"/><Relationship Id="rId5" Type="http://schemas.openxmlformats.org/officeDocument/2006/relationships/image" Target="../media/image123.emf"/><Relationship Id="rId15" Type="http://schemas.openxmlformats.org/officeDocument/2006/relationships/image" Target="../media/image128.wmf"/><Relationship Id="rId10" Type="http://schemas.openxmlformats.org/officeDocument/2006/relationships/oleObject" Target="../embeddings/oleObject126.bin"/><Relationship Id="rId19" Type="http://schemas.openxmlformats.org/officeDocument/2006/relationships/image" Target="../media/image130.wmf"/><Relationship Id="rId4" Type="http://schemas.openxmlformats.org/officeDocument/2006/relationships/oleObject" Target="../embeddings/oleObject123.bin"/><Relationship Id="rId9" Type="http://schemas.openxmlformats.org/officeDocument/2006/relationships/image" Target="../media/image125.emf"/><Relationship Id="rId14" Type="http://schemas.openxmlformats.org/officeDocument/2006/relationships/oleObject" Target="../embeddings/oleObject12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36.emf"/><Relationship Id="rId18" Type="http://schemas.openxmlformats.org/officeDocument/2006/relationships/oleObject" Target="../embeddings/oleObject139.bin"/><Relationship Id="rId3" Type="http://schemas.openxmlformats.org/officeDocument/2006/relationships/image" Target="../media/image131.emf"/><Relationship Id="rId21" Type="http://schemas.openxmlformats.org/officeDocument/2006/relationships/image" Target="../media/image128.wmf"/><Relationship Id="rId7" Type="http://schemas.openxmlformats.org/officeDocument/2006/relationships/image" Target="../media/image133.wmf"/><Relationship Id="rId12" Type="http://schemas.openxmlformats.org/officeDocument/2006/relationships/oleObject" Target="../embeddings/oleObject136.bin"/><Relationship Id="rId17" Type="http://schemas.openxmlformats.org/officeDocument/2006/relationships/image" Target="../media/image138.wmf"/><Relationship Id="rId2" Type="http://schemas.openxmlformats.org/officeDocument/2006/relationships/oleObject" Target="../embeddings/oleObject131.bin"/><Relationship Id="rId16" Type="http://schemas.openxmlformats.org/officeDocument/2006/relationships/oleObject" Target="../embeddings/oleObject138.bin"/><Relationship Id="rId20" Type="http://schemas.openxmlformats.org/officeDocument/2006/relationships/oleObject" Target="../embeddings/oleObject140.bin"/><Relationship Id="rId1" Type="http://schemas.openxmlformats.org/officeDocument/2006/relationships/slideLayout" Target="../slideLayouts/slideLayout7.xml"/><Relationship Id="rId6" Type="http://schemas.openxmlformats.org/officeDocument/2006/relationships/oleObject" Target="../embeddings/oleObject133.bin"/><Relationship Id="rId11" Type="http://schemas.openxmlformats.org/officeDocument/2006/relationships/image" Target="../media/image135.wmf"/><Relationship Id="rId5" Type="http://schemas.openxmlformats.org/officeDocument/2006/relationships/image" Target="../media/image132.emf"/><Relationship Id="rId15" Type="http://schemas.openxmlformats.org/officeDocument/2006/relationships/image" Target="../media/image137.wmf"/><Relationship Id="rId23" Type="http://schemas.openxmlformats.org/officeDocument/2006/relationships/image" Target="../media/image140.wmf"/><Relationship Id="rId10" Type="http://schemas.openxmlformats.org/officeDocument/2006/relationships/oleObject" Target="../embeddings/oleObject135.bin"/><Relationship Id="rId19" Type="http://schemas.openxmlformats.org/officeDocument/2006/relationships/image" Target="../media/image139.emf"/><Relationship Id="rId4" Type="http://schemas.openxmlformats.org/officeDocument/2006/relationships/oleObject" Target="../embeddings/oleObject132.bin"/><Relationship Id="rId9" Type="http://schemas.openxmlformats.org/officeDocument/2006/relationships/image" Target="../media/image134.wmf"/><Relationship Id="rId14" Type="http://schemas.openxmlformats.org/officeDocument/2006/relationships/oleObject" Target="../embeddings/oleObject137.bin"/><Relationship Id="rId22" Type="http://schemas.openxmlformats.org/officeDocument/2006/relationships/oleObject" Target="../embeddings/oleObject141.bin"/></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20.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159.png"/><Relationship Id="rId18" Type="http://schemas.openxmlformats.org/officeDocument/2006/relationships/image" Target="../media/image164.png"/><Relationship Id="rId3" Type="http://schemas.openxmlformats.org/officeDocument/2006/relationships/image" Target="../media/image149.png"/><Relationship Id="rId7" Type="http://schemas.openxmlformats.org/officeDocument/2006/relationships/image" Target="../media/image153.png"/><Relationship Id="rId12" Type="http://schemas.openxmlformats.org/officeDocument/2006/relationships/image" Target="../media/image158.png"/><Relationship Id="rId17" Type="http://schemas.openxmlformats.org/officeDocument/2006/relationships/image" Target="../media/image163.png"/><Relationship Id="rId2" Type="http://schemas.openxmlformats.org/officeDocument/2006/relationships/image" Target="../media/image148.png"/><Relationship Id="rId16" Type="http://schemas.openxmlformats.org/officeDocument/2006/relationships/image" Target="../media/image162.png"/><Relationship Id="rId1" Type="http://schemas.openxmlformats.org/officeDocument/2006/relationships/slideLayout" Target="../slideLayouts/slideLayout7.xml"/><Relationship Id="rId6" Type="http://schemas.openxmlformats.org/officeDocument/2006/relationships/image" Target="../media/image152.png"/><Relationship Id="rId11" Type="http://schemas.openxmlformats.org/officeDocument/2006/relationships/image" Target="../media/image157.png"/><Relationship Id="rId5" Type="http://schemas.openxmlformats.org/officeDocument/2006/relationships/image" Target="../media/image151.png"/><Relationship Id="rId15" Type="http://schemas.openxmlformats.org/officeDocument/2006/relationships/image" Target="../media/image161.png"/><Relationship Id="rId10" Type="http://schemas.openxmlformats.org/officeDocument/2006/relationships/image" Target="../media/image156.png"/><Relationship Id="rId4" Type="http://schemas.openxmlformats.org/officeDocument/2006/relationships/image" Target="../media/image150.png"/><Relationship Id="rId9" Type="http://schemas.openxmlformats.org/officeDocument/2006/relationships/image" Target="../media/image155.png"/><Relationship Id="rId14" Type="http://schemas.openxmlformats.org/officeDocument/2006/relationships/image" Target="../media/image160.png"/></Relationships>
</file>

<file path=ppt/slides/_rels/slide21.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66.png"/><Relationship Id="rId7" Type="http://schemas.openxmlformats.org/officeDocument/2006/relationships/image" Target="../media/image170.png"/><Relationship Id="rId2" Type="http://schemas.openxmlformats.org/officeDocument/2006/relationships/image" Target="../media/image165.png"/><Relationship Id="rId1" Type="http://schemas.openxmlformats.org/officeDocument/2006/relationships/slideLayout" Target="../slideLayouts/slideLayout7.xml"/><Relationship Id="rId6" Type="http://schemas.openxmlformats.org/officeDocument/2006/relationships/image" Target="../media/image169.png"/><Relationship Id="rId11" Type="http://schemas.openxmlformats.org/officeDocument/2006/relationships/image" Target="../media/image174.png"/><Relationship Id="rId5" Type="http://schemas.openxmlformats.org/officeDocument/2006/relationships/image" Target="../media/image168.png"/><Relationship Id="rId10" Type="http://schemas.openxmlformats.org/officeDocument/2006/relationships/image" Target="../media/image173.png"/><Relationship Id="rId4" Type="http://schemas.openxmlformats.org/officeDocument/2006/relationships/image" Target="../media/image167.png"/><Relationship Id="rId9" Type="http://schemas.openxmlformats.org/officeDocument/2006/relationships/image" Target="../media/image172.png"/></Relationships>
</file>

<file path=ppt/slides/_rels/slide22.xml.rels><?xml version="1.0" encoding="UTF-8" standalone="yes"?>
<Relationships xmlns="http://schemas.openxmlformats.org/package/2006/relationships"><Relationship Id="rId8" Type="http://schemas.openxmlformats.org/officeDocument/2006/relationships/image" Target="../media/image143.e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45.emf"/><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2.emf"/><Relationship Id="rId11" Type="http://schemas.openxmlformats.org/officeDocument/2006/relationships/oleObject" Target="../embeddings/oleObject146.bin"/><Relationship Id="rId5" Type="http://schemas.openxmlformats.org/officeDocument/2006/relationships/oleObject" Target="../embeddings/oleObject143.bin"/><Relationship Id="rId10" Type="http://schemas.openxmlformats.org/officeDocument/2006/relationships/image" Target="../media/image144.emf"/><Relationship Id="rId4" Type="http://schemas.openxmlformats.org/officeDocument/2006/relationships/image" Target="../media/image141.emf"/><Relationship Id="rId9" Type="http://schemas.openxmlformats.org/officeDocument/2006/relationships/oleObject" Target="../embeddings/oleObject145.bin"/></Relationships>
</file>

<file path=ppt/slides/_rels/slide23.xml.rels><?xml version="1.0" encoding="UTF-8" standalone="yes"?>
<Relationships xmlns="http://schemas.openxmlformats.org/package/2006/relationships"><Relationship Id="rId8" Type="http://schemas.openxmlformats.org/officeDocument/2006/relationships/image" Target="../media/image148.emf"/><Relationship Id="rId13"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50.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7.e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49.emf"/><Relationship Id="rId4" Type="http://schemas.openxmlformats.org/officeDocument/2006/relationships/image" Target="../media/image146.emf"/><Relationship Id="rId9" Type="http://schemas.openxmlformats.org/officeDocument/2006/relationships/oleObject" Target="../embeddings/oleObject150.bin"/><Relationship Id="rId14" Type="http://schemas.openxmlformats.org/officeDocument/2006/relationships/image" Target="../media/image15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3.bin"/><Relationship Id="rId7" Type="http://schemas.openxmlformats.org/officeDocument/2006/relationships/image" Target="../media/image161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00.png"/><Relationship Id="rId4" Type="http://schemas.openxmlformats.org/officeDocument/2006/relationships/image" Target="../media/image15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4.emf"/><Relationship Id="rId5" Type="http://schemas.openxmlformats.org/officeDocument/2006/relationships/oleObject" Target="../embeddings/oleObject155.bin"/><Relationship Id="rId4" Type="http://schemas.openxmlformats.org/officeDocument/2006/relationships/image" Target="../media/image153.emf"/></Relationships>
</file>

<file path=ppt/slides/_rels/slide26.xml.rels><?xml version="1.0" encoding="UTF-8" standalone="yes"?>
<Relationships xmlns="http://schemas.openxmlformats.org/package/2006/relationships"><Relationship Id="rId8" Type="http://schemas.openxmlformats.org/officeDocument/2006/relationships/image" Target="../media/image157.emf"/><Relationship Id="rId13" Type="http://schemas.openxmlformats.org/officeDocument/2006/relationships/oleObject" Target="../embeddings/oleObject161.bin"/><Relationship Id="rId18" Type="http://schemas.openxmlformats.org/officeDocument/2006/relationships/image" Target="../media/image162.emf"/><Relationship Id="rId3" Type="http://schemas.openxmlformats.org/officeDocument/2006/relationships/oleObject" Target="../embeddings/oleObject156.bin"/><Relationship Id="rId21" Type="http://schemas.openxmlformats.org/officeDocument/2006/relationships/image" Target="../media/image1730.png"/><Relationship Id="rId7" Type="http://schemas.openxmlformats.org/officeDocument/2006/relationships/oleObject" Target="../embeddings/oleObject158.bin"/><Relationship Id="rId12" Type="http://schemas.openxmlformats.org/officeDocument/2006/relationships/image" Target="../media/image159.emf"/><Relationship Id="rId17" Type="http://schemas.openxmlformats.org/officeDocument/2006/relationships/oleObject" Target="../embeddings/oleObject163.bin"/><Relationship Id="rId2" Type="http://schemas.openxmlformats.org/officeDocument/2006/relationships/notesSlide" Target="../notesSlides/notesSlide11.xml"/><Relationship Id="rId16" Type="http://schemas.openxmlformats.org/officeDocument/2006/relationships/image" Target="../media/image161.emf"/><Relationship Id="rId20" Type="http://schemas.openxmlformats.org/officeDocument/2006/relationships/image" Target="../media/image1720.png"/><Relationship Id="rId1" Type="http://schemas.openxmlformats.org/officeDocument/2006/relationships/slideLayout" Target="../slideLayouts/slideLayout7.xml"/><Relationship Id="rId6" Type="http://schemas.openxmlformats.org/officeDocument/2006/relationships/image" Target="../media/image156.emf"/><Relationship Id="rId11" Type="http://schemas.openxmlformats.org/officeDocument/2006/relationships/oleObject" Target="../embeddings/oleObject160.bin"/><Relationship Id="rId5" Type="http://schemas.openxmlformats.org/officeDocument/2006/relationships/oleObject" Target="../embeddings/oleObject157.bin"/><Relationship Id="rId15" Type="http://schemas.openxmlformats.org/officeDocument/2006/relationships/oleObject" Target="../embeddings/oleObject162.bin"/><Relationship Id="rId10" Type="http://schemas.openxmlformats.org/officeDocument/2006/relationships/image" Target="../media/image158.emf"/><Relationship Id="rId4" Type="http://schemas.openxmlformats.org/officeDocument/2006/relationships/image" Target="../media/image155.emf"/><Relationship Id="rId9" Type="http://schemas.openxmlformats.org/officeDocument/2006/relationships/oleObject" Target="../embeddings/oleObject159.bin"/><Relationship Id="rId14" Type="http://schemas.openxmlformats.org/officeDocument/2006/relationships/image" Target="../media/image160.emf"/></Relationships>
</file>

<file path=ppt/slides/_rels/slide27.xml.rels><?xml version="1.0" encoding="UTF-8" standalone="yes"?>
<Relationships xmlns="http://schemas.openxmlformats.org/package/2006/relationships"><Relationship Id="rId8" Type="http://schemas.openxmlformats.org/officeDocument/2006/relationships/image" Target="../media/image165.emf"/><Relationship Id="rId13" Type="http://schemas.openxmlformats.org/officeDocument/2006/relationships/oleObject" Target="../embeddings/oleObject169.bin"/><Relationship Id="rId18" Type="http://schemas.openxmlformats.org/officeDocument/2006/relationships/image" Target="../media/image170.emf"/><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67.emf"/><Relationship Id="rId17" Type="http://schemas.openxmlformats.org/officeDocument/2006/relationships/oleObject" Target="../embeddings/oleObject171.bin"/><Relationship Id="rId2" Type="http://schemas.openxmlformats.org/officeDocument/2006/relationships/notesSlide" Target="../notesSlides/notesSlide12.xml"/><Relationship Id="rId16" Type="http://schemas.openxmlformats.org/officeDocument/2006/relationships/image" Target="../media/image169.emf"/><Relationship Id="rId1" Type="http://schemas.openxmlformats.org/officeDocument/2006/relationships/slideLayout" Target="../slideLayouts/slideLayout7.xml"/><Relationship Id="rId6" Type="http://schemas.openxmlformats.org/officeDocument/2006/relationships/image" Target="../media/image164.e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oleObject" Target="../embeddings/oleObject170.bin"/><Relationship Id="rId10" Type="http://schemas.openxmlformats.org/officeDocument/2006/relationships/image" Target="../media/image166.emf"/><Relationship Id="rId4" Type="http://schemas.openxmlformats.org/officeDocument/2006/relationships/image" Target="../media/image163.emf"/><Relationship Id="rId9" Type="http://schemas.openxmlformats.org/officeDocument/2006/relationships/oleObject" Target="../embeddings/oleObject167.bin"/><Relationship Id="rId14" Type="http://schemas.openxmlformats.org/officeDocument/2006/relationships/image" Target="../media/image168.emf"/></Relationships>
</file>

<file path=ppt/slides/_rels/slide28.xml.rels><?xml version="1.0" encoding="UTF-8" standalone="yes"?>
<Relationships xmlns="http://schemas.openxmlformats.org/package/2006/relationships"><Relationship Id="rId8" Type="http://schemas.openxmlformats.org/officeDocument/2006/relationships/image" Target="../media/image173.emf"/><Relationship Id="rId13" Type="http://schemas.openxmlformats.org/officeDocument/2006/relationships/oleObject" Target="../embeddings/oleObject177.bin"/><Relationship Id="rId18" Type="http://schemas.openxmlformats.org/officeDocument/2006/relationships/image" Target="../media/image178.emf"/><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175.wmf"/><Relationship Id="rId17" Type="http://schemas.openxmlformats.org/officeDocument/2006/relationships/oleObject" Target="../embeddings/oleObject179.bin"/><Relationship Id="rId2" Type="http://schemas.openxmlformats.org/officeDocument/2006/relationships/notesSlide" Target="../notesSlides/notesSlide13.xml"/><Relationship Id="rId16" Type="http://schemas.openxmlformats.org/officeDocument/2006/relationships/image" Target="../media/image177.emf"/><Relationship Id="rId1" Type="http://schemas.openxmlformats.org/officeDocument/2006/relationships/slideLayout" Target="../slideLayouts/slideLayout7.xml"/><Relationship Id="rId6" Type="http://schemas.openxmlformats.org/officeDocument/2006/relationships/image" Target="../media/image172.emf"/><Relationship Id="rId11" Type="http://schemas.openxmlformats.org/officeDocument/2006/relationships/oleObject" Target="../embeddings/oleObject176.bin"/><Relationship Id="rId5" Type="http://schemas.openxmlformats.org/officeDocument/2006/relationships/oleObject" Target="../embeddings/oleObject173.bin"/><Relationship Id="rId15" Type="http://schemas.openxmlformats.org/officeDocument/2006/relationships/oleObject" Target="../embeddings/oleObject178.bin"/><Relationship Id="rId10" Type="http://schemas.openxmlformats.org/officeDocument/2006/relationships/image" Target="../media/image174.emf"/><Relationship Id="rId4" Type="http://schemas.openxmlformats.org/officeDocument/2006/relationships/image" Target="../media/image171.emf"/><Relationship Id="rId9" Type="http://schemas.openxmlformats.org/officeDocument/2006/relationships/oleObject" Target="../embeddings/oleObject175.bin"/><Relationship Id="rId14" Type="http://schemas.openxmlformats.org/officeDocument/2006/relationships/image" Target="../media/image176.emf"/></Relationships>
</file>

<file path=ppt/slides/_rels/slide29.xml.rels><?xml version="1.0" encoding="UTF-8" standalone="yes"?>
<Relationships xmlns="http://schemas.openxmlformats.org/package/2006/relationships"><Relationship Id="rId8" Type="http://schemas.openxmlformats.org/officeDocument/2006/relationships/image" Target="../media/image181.e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0.emf"/><Relationship Id="rId5" Type="http://schemas.openxmlformats.org/officeDocument/2006/relationships/oleObject" Target="../embeddings/oleObject181.bin"/><Relationship Id="rId4" Type="http://schemas.openxmlformats.org/officeDocument/2006/relationships/image" Target="../media/image17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84.emf"/><Relationship Id="rId3" Type="http://schemas.openxmlformats.org/officeDocument/2006/relationships/oleObject" Target="../embeddings/oleObject183.bin"/><Relationship Id="rId7" Type="http://schemas.openxmlformats.org/officeDocument/2006/relationships/oleObject" Target="../embeddings/oleObject185.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3.emf"/><Relationship Id="rId5" Type="http://schemas.openxmlformats.org/officeDocument/2006/relationships/oleObject" Target="../embeddings/oleObject184.bin"/><Relationship Id="rId4" Type="http://schemas.openxmlformats.org/officeDocument/2006/relationships/image" Target="../media/image18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87.emf"/><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89.e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6.emf"/><Relationship Id="rId11" Type="http://schemas.openxmlformats.org/officeDocument/2006/relationships/oleObject" Target="../embeddings/oleObject190.bin"/><Relationship Id="rId5" Type="http://schemas.openxmlformats.org/officeDocument/2006/relationships/oleObject" Target="../embeddings/oleObject187.bin"/><Relationship Id="rId10" Type="http://schemas.openxmlformats.org/officeDocument/2006/relationships/image" Target="../media/image188.emf"/><Relationship Id="rId4" Type="http://schemas.openxmlformats.org/officeDocument/2006/relationships/image" Target="../media/image185.emf"/><Relationship Id="rId9" Type="http://schemas.openxmlformats.org/officeDocument/2006/relationships/oleObject" Target="../embeddings/oleObject189.bin"/></Relationships>
</file>

<file path=ppt/slides/_rels/slide34.xml.rels><?xml version="1.0" encoding="UTF-8" standalone="yes"?>
<Relationships xmlns="http://schemas.openxmlformats.org/package/2006/relationships"><Relationship Id="rId8" Type="http://schemas.openxmlformats.org/officeDocument/2006/relationships/image" Target="../media/image192.wmf"/><Relationship Id="rId13" Type="http://schemas.openxmlformats.org/officeDocument/2006/relationships/oleObject" Target="../embeddings/oleObject196.bin"/><Relationship Id="rId3" Type="http://schemas.openxmlformats.org/officeDocument/2006/relationships/oleObject" Target="../embeddings/oleObject191.bin"/><Relationship Id="rId7" Type="http://schemas.openxmlformats.org/officeDocument/2006/relationships/oleObject" Target="../embeddings/oleObject193.bin"/><Relationship Id="rId12" Type="http://schemas.openxmlformats.org/officeDocument/2006/relationships/image" Target="../media/image194.e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91.emf"/><Relationship Id="rId11" Type="http://schemas.openxmlformats.org/officeDocument/2006/relationships/oleObject" Target="../embeddings/oleObject195.bin"/><Relationship Id="rId5" Type="http://schemas.openxmlformats.org/officeDocument/2006/relationships/oleObject" Target="../embeddings/oleObject192.bin"/><Relationship Id="rId10" Type="http://schemas.openxmlformats.org/officeDocument/2006/relationships/image" Target="../media/image193.emf"/><Relationship Id="rId4" Type="http://schemas.openxmlformats.org/officeDocument/2006/relationships/image" Target="../media/image190.emf"/><Relationship Id="rId9" Type="http://schemas.openxmlformats.org/officeDocument/2006/relationships/oleObject" Target="../embeddings/oleObject194.bin"/><Relationship Id="rId14" Type="http://schemas.openxmlformats.org/officeDocument/2006/relationships/image" Target="../media/image195.emf"/></Relationships>
</file>

<file path=ppt/slides/_rels/slide35.xml.rels><?xml version="1.0" encoding="UTF-8" standalone="yes"?>
<Relationships xmlns="http://schemas.openxmlformats.org/package/2006/relationships"><Relationship Id="rId8" Type="http://schemas.openxmlformats.org/officeDocument/2006/relationships/image" Target="../media/image198.emf"/><Relationship Id="rId3" Type="http://schemas.openxmlformats.org/officeDocument/2006/relationships/oleObject" Target="../embeddings/oleObject197.bin"/><Relationship Id="rId7" Type="http://schemas.openxmlformats.org/officeDocument/2006/relationships/oleObject" Target="../embeddings/oleObject199.bin"/><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97.emf"/><Relationship Id="rId5" Type="http://schemas.openxmlformats.org/officeDocument/2006/relationships/oleObject" Target="../embeddings/oleObject198.bin"/><Relationship Id="rId10" Type="http://schemas.openxmlformats.org/officeDocument/2006/relationships/image" Target="../media/image199.emf"/><Relationship Id="rId4" Type="http://schemas.openxmlformats.org/officeDocument/2006/relationships/image" Target="../media/image196.emf"/><Relationship Id="rId9" Type="http://schemas.openxmlformats.org/officeDocument/2006/relationships/oleObject" Target="../embeddings/oleObject200.bin"/></Relationships>
</file>

<file path=ppt/slides/_rels/slide36.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7.xml"/><Relationship Id="rId4" Type="http://schemas.openxmlformats.org/officeDocument/2006/relationships/image" Target="../media/image202.png"/></Relationships>
</file>

<file path=ppt/slides/_rels/slide37.xml.rels><?xml version="1.0" encoding="UTF-8" standalone="yes"?>
<Relationships xmlns="http://schemas.openxmlformats.org/package/2006/relationships"><Relationship Id="rId8" Type="http://schemas.openxmlformats.org/officeDocument/2006/relationships/image" Target="../media/image205.emf"/><Relationship Id="rId13" Type="http://schemas.openxmlformats.org/officeDocument/2006/relationships/oleObject" Target="../embeddings/oleObject206.bin"/><Relationship Id="rId18" Type="http://schemas.openxmlformats.org/officeDocument/2006/relationships/image" Target="../media/image210.emf"/><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207.emf"/><Relationship Id="rId17" Type="http://schemas.openxmlformats.org/officeDocument/2006/relationships/oleObject" Target="../embeddings/oleObject208.bin"/><Relationship Id="rId2" Type="http://schemas.openxmlformats.org/officeDocument/2006/relationships/notesSlide" Target="../notesSlides/notesSlide19.xml"/><Relationship Id="rId16" Type="http://schemas.openxmlformats.org/officeDocument/2006/relationships/image" Target="../media/image209.emf"/><Relationship Id="rId20" Type="http://schemas.openxmlformats.org/officeDocument/2006/relationships/image" Target="../media/image211.emf"/><Relationship Id="rId1" Type="http://schemas.openxmlformats.org/officeDocument/2006/relationships/slideLayout" Target="../slideLayouts/slideLayout7.xml"/><Relationship Id="rId6" Type="http://schemas.openxmlformats.org/officeDocument/2006/relationships/image" Target="../media/image204.emf"/><Relationship Id="rId11" Type="http://schemas.openxmlformats.org/officeDocument/2006/relationships/oleObject" Target="../embeddings/oleObject205.bin"/><Relationship Id="rId5" Type="http://schemas.openxmlformats.org/officeDocument/2006/relationships/oleObject" Target="../embeddings/oleObject202.bin"/><Relationship Id="rId15" Type="http://schemas.openxmlformats.org/officeDocument/2006/relationships/oleObject" Target="../embeddings/oleObject207.bin"/><Relationship Id="rId10" Type="http://schemas.openxmlformats.org/officeDocument/2006/relationships/image" Target="../media/image206.emf"/><Relationship Id="rId19" Type="http://schemas.openxmlformats.org/officeDocument/2006/relationships/oleObject" Target="../embeddings/oleObject209.bin"/><Relationship Id="rId4" Type="http://schemas.openxmlformats.org/officeDocument/2006/relationships/image" Target="../media/image203.emf"/><Relationship Id="rId9" Type="http://schemas.openxmlformats.org/officeDocument/2006/relationships/oleObject" Target="../embeddings/oleObject204.bin"/><Relationship Id="rId14" Type="http://schemas.openxmlformats.org/officeDocument/2006/relationships/image" Target="../media/image208.emf"/></Relationships>
</file>

<file path=ppt/slides/_rels/slide38.xml.rels><?xml version="1.0" encoding="UTF-8" standalone="yes"?>
<Relationships xmlns="http://schemas.openxmlformats.org/package/2006/relationships"><Relationship Id="rId8" Type="http://schemas.openxmlformats.org/officeDocument/2006/relationships/image" Target="../media/image214.emf"/><Relationship Id="rId13" Type="http://schemas.openxmlformats.org/officeDocument/2006/relationships/oleObject" Target="../embeddings/oleObject215.bin"/><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216.emf"/><Relationship Id="rId2" Type="http://schemas.openxmlformats.org/officeDocument/2006/relationships/notesSlide" Target="../notesSlides/notesSlide20.xml"/><Relationship Id="rId16" Type="http://schemas.openxmlformats.org/officeDocument/2006/relationships/image" Target="../media/image218.emf"/><Relationship Id="rId1" Type="http://schemas.openxmlformats.org/officeDocument/2006/relationships/slideLayout" Target="../slideLayouts/slideLayout7.xml"/><Relationship Id="rId6" Type="http://schemas.openxmlformats.org/officeDocument/2006/relationships/image" Target="../media/image213.emf"/><Relationship Id="rId11" Type="http://schemas.openxmlformats.org/officeDocument/2006/relationships/oleObject" Target="../embeddings/oleObject214.bin"/><Relationship Id="rId5" Type="http://schemas.openxmlformats.org/officeDocument/2006/relationships/oleObject" Target="../embeddings/oleObject211.bin"/><Relationship Id="rId15" Type="http://schemas.openxmlformats.org/officeDocument/2006/relationships/oleObject" Target="../embeddings/oleObject216.bin"/><Relationship Id="rId10" Type="http://schemas.openxmlformats.org/officeDocument/2006/relationships/image" Target="../media/image215.wmf"/><Relationship Id="rId4" Type="http://schemas.openxmlformats.org/officeDocument/2006/relationships/image" Target="../media/image212.emf"/><Relationship Id="rId9" Type="http://schemas.openxmlformats.org/officeDocument/2006/relationships/oleObject" Target="../embeddings/oleObject213.bin"/><Relationship Id="rId14" Type="http://schemas.openxmlformats.org/officeDocument/2006/relationships/image" Target="../media/image217.emf"/></Relationships>
</file>

<file path=ppt/slides/_rels/slide39.xml.rels><?xml version="1.0" encoding="UTF-8" standalone="yes"?>
<Relationships xmlns="http://schemas.openxmlformats.org/package/2006/relationships"><Relationship Id="rId3" Type="http://schemas.openxmlformats.org/officeDocument/2006/relationships/image" Target="../media/image238.png"/><Relationship Id="rId7" Type="http://schemas.openxmlformats.org/officeDocument/2006/relationships/image" Target="../media/image242.png"/><Relationship Id="rId2" Type="http://schemas.openxmlformats.org/officeDocument/2006/relationships/image" Target="../media/image237.png"/><Relationship Id="rId1" Type="http://schemas.openxmlformats.org/officeDocument/2006/relationships/slideLayout" Target="../slideLayouts/slideLayout6.xml"/><Relationship Id="rId6" Type="http://schemas.openxmlformats.org/officeDocument/2006/relationships/image" Target="../media/image241.png"/><Relationship Id="rId5" Type="http://schemas.openxmlformats.org/officeDocument/2006/relationships/image" Target="../media/image240.png"/><Relationship Id="rId4" Type="http://schemas.openxmlformats.org/officeDocument/2006/relationships/image" Target="../media/image239.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20.bin"/><Relationship Id="rId13" Type="http://schemas.openxmlformats.org/officeDocument/2006/relationships/image" Target="../media/image249.png"/><Relationship Id="rId3" Type="http://schemas.openxmlformats.org/officeDocument/2006/relationships/image" Target="../media/image219.wmf"/><Relationship Id="rId7" Type="http://schemas.openxmlformats.org/officeDocument/2006/relationships/image" Target="../media/image221.wmf"/><Relationship Id="rId12" Type="http://schemas.openxmlformats.org/officeDocument/2006/relationships/image" Target="../media/image248.png"/><Relationship Id="rId2" Type="http://schemas.openxmlformats.org/officeDocument/2006/relationships/oleObject" Target="../embeddings/oleObject217.bin"/><Relationship Id="rId1" Type="http://schemas.openxmlformats.org/officeDocument/2006/relationships/slideLayout" Target="../slideLayouts/slideLayout7.xml"/><Relationship Id="rId6" Type="http://schemas.openxmlformats.org/officeDocument/2006/relationships/oleObject" Target="../embeddings/oleObject219.bin"/><Relationship Id="rId11" Type="http://schemas.openxmlformats.org/officeDocument/2006/relationships/image" Target="../media/image247.png"/><Relationship Id="rId5" Type="http://schemas.openxmlformats.org/officeDocument/2006/relationships/image" Target="../media/image220.wmf"/><Relationship Id="rId4" Type="http://schemas.openxmlformats.org/officeDocument/2006/relationships/oleObject" Target="../embeddings/oleObject218.bin"/><Relationship Id="rId9" Type="http://schemas.openxmlformats.org/officeDocument/2006/relationships/image" Target="../media/image222.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24.bin"/><Relationship Id="rId13" Type="http://schemas.openxmlformats.org/officeDocument/2006/relationships/image" Target="../media/image228.wmf"/><Relationship Id="rId3" Type="http://schemas.openxmlformats.org/officeDocument/2006/relationships/image" Target="../media/image223.wmf"/><Relationship Id="rId7" Type="http://schemas.openxmlformats.org/officeDocument/2006/relationships/image" Target="../media/image225.wmf"/><Relationship Id="rId12" Type="http://schemas.openxmlformats.org/officeDocument/2006/relationships/oleObject" Target="../embeddings/oleObject226.bin"/><Relationship Id="rId2" Type="http://schemas.openxmlformats.org/officeDocument/2006/relationships/oleObject" Target="../embeddings/oleObject221.bin"/><Relationship Id="rId1" Type="http://schemas.openxmlformats.org/officeDocument/2006/relationships/slideLayout" Target="../slideLayouts/slideLayout7.xml"/><Relationship Id="rId6" Type="http://schemas.openxmlformats.org/officeDocument/2006/relationships/oleObject" Target="../embeddings/oleObject223.bin"/><Relationship Id="rId11" Type="http://schemas.openxmlformats.org/officeDocument/2006/relationships/image" Target="../media/image227.wmf"/><Relationship Id="rId5" Type="http://schemas.openxmlformats.org/officeDocument/2006/relationships/image" Target="../media/image224.wmf"/><Relationship Id="rId15" Type="http://schemas.openxmlformats.org/officeDocument/2006/relationships/image" Target="../media/image256.png"/><Relationship Id="rId10" Type="http://schemas.openxmlformats.org/officeDocument/2006/relationships/oleObject" Target="../embeddings/oleObject225.bin"/><Relationship Id="rId4" Type="http://schemas.openxmlformats.org/officeDocument/2006/relationships/oleObject" Target="../embeddings/oleObject222.bin"/><Relationship Id="rId9" Type="http://schemas.openxmlformats.org/officeDocument/2006/relationships/image" Target="../media/image226.wmf"/></Relationships>
</file>

<file path=ppt/slides/_rels/slide42.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29.wmf"/><Relationship Id="rId7" Type="http://schemas.openxmlformats.org/officeDocument/2006/relationships/image" Target="../media/image230.wmf"/><Relationship Id="rId2" Type="http://schemas.openxmlformats.org/officeDocument/2006/relationships/oleObject" Target="../embeddings/oleObject227.bin"/><Relationship Id="rId1" Type="http://schemas.openxmlformats.org/officeDocument/2006/relationships/slideLayout" Target="../slideLayouts/slideLayout7.xml"/><Relationship Id="rId6" Type="http://schemas.openxmlformats.org/officeDocument/2006/relationships/oleObject" Target="../embeddings/oleObject228.bin"/><Relationship Id="rId5" Type="http://schemas.openxmlformats.org/officeDocument/2006/relationships/image" Target="../media/image259.png"/></Relationships>
</file>

<file path=ppt/slides/_rels/slide43.xml.rels><?xml version="1.0" encoding="UTF-8" standalone="yes"?>
<Relationships xmlns="http://schemas.openxmlformats.org/package/2006/relationships"><Relationship Id="rId8" Type="http://schemas.openxmlformats.org/officeDocument/2006/relationships/image" Target="../media/image233.emf"/><Relationship Id="rId3" Type="http://schemas.openxmlformats.org/officeDocument/2006/relationships/oleObject" Target="../embeddings/oleObject229.bin"/><Relationship Id="rId7" Type="http://schemas.openxmlformats.org/officeDocument/2006/relationships/oleObject" Target="../embeddings/oleObject231.bin"/><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32.emf"/><Relationship Id="rId5" Type="http://schemas.openxmlformats.org/officeDocument/2006/relationships/oleObject" Target="../embeddings/oleObject230.bin"/><Relationship Id="rId4" Type="http://schemas.openxmlformats.org/officeDocument/2006/relationships/image" Target="../media/image231.emf"/></Relationships>
</file>

<file path=ppt/slides/_rels/slide44.xml.rels><?xml version="1.0" encoding="UTF-8" standalone="yes"?>
<Relationships xmlns="http://schemas.openxmlformats.org/package/2006/relationships"><Relationship Id="rId8" Type="http://schemas.openxmlformats.org/officeDocument/2006/relationships/image" Target="../media/image235.emf"/><Relationship Id="rId7" Type="http://schemas.openxmlformats.org/officeDocument/2006/relationships/oleObject" Target="../embeddings/oleObject233.bin"/><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34.wmf"/><Relationship Id="rId5" Type="http://schemas.openxmlformats.org/officeDocument/2006/relationships/oleObject" Target="../embeddings/oleObject232.bin"/><Relationship Id="rId4" Type="http://schemas.openxmlformats.org/officeDocument/2006/relationships/image" Target="../media/image233.png"/></Relationships>
</file>

<file path=ppt/slides/_rels/slide45.xml.rels><?xml version="1.0" encoding="UTF-8" standalone="yes"?>
<Relationships xmlns="http://schemas.openxmlformats.org/package/2006/relationships"><Relationship Id="rId3" Type="http://schemas.openxmlformats.org/officeDocument/2006/relationships/image" Target="../media/image236.wmf"/><Relationship Id="rId7" Type="http://schemas.openxmlformats.org/officeDocument/2006/relationships/image" Target="../media/image274.png"/><Relationship Id="rId2" Type="http://schemas.openxmlformats.org/officeDocument/2006/relationships/oleObject" Target="../embeddings/oleObject234.bin"/><Relationship Id="rId1" Type="http://schemas.openxmlformats.org/officeDocument/2006/relationships/slideLayout" Target="../slideLayouts/slideLayout7.xml"/><Relationship Id="rId5" Type="http://schemas.openxmlformats.org/officeDocument/2006/relationships/image" Target="../media/image237.wmf"/><Relationship Id="rId4" Type="http://schemas.openxmlformats.org/officeDocument/2006/relationships/oleObject" Target="../embeddings/oleObject235.bin"/></Relationships>
</file>

<file path=ppt/slides/_rels/slide46.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240.emf"/><Relationship Id="rId3" Type="http://schemas.openxmlformats.org/officeDocument/2006/relationships/oleObject" Target="../embeddings/oleObject236.bin"/><Relationship Id="rId7" Type="http://schemas.openxmlformats.org/officeDocument/2006/relationships/oleObject" Target="../embeddings/oleObject238.bin"/><Relationship Id="rId12" Type="http://schemas.openxmlformats.org/officeDocument/2006/relationships/image" Target="../media/image242.em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39.emf"/><Relationship Id="rId11" Type="http://schemas.openxmlformats.org/officeDocument/2006/relationships/oleObject" Target="../embeddings/oleObject240.bin"/><Relationship Id="rId5" Type="http://schemas.openxmlformats.org/officeDocument/2006/relationships/oleObject" Target="../embeddings/oleObject237.bin"/><Relationship Id="rId10" Type="http://schemas.openxmlformats.org/officeDocument/2006/relationships/image" Target="../media/image241.emf"/><Relationship Id="rId4" Type="http://schemas.openxmlformats.org/officeDocument/2006/relationships/image" Target="../media/image238.emf"/><Relationship Id="rId9" Type="http://schemas.openxmlformats.org/officeDocument/2006/relationships/oleObject" Target="../embeddings/oleObject239.bin"/></Relationships>
</file>

<file path=ppt/slides/_rels/slide48.xml.rels><?xml version="1.0" encoding="UTF-8" standalone="yes"?>
<Relationships xmlns="http://schemas.openxmlformats.org/package/2006/relationships"><Relationship Id="rId8" Type="http://schemas.openxmlformats.org/officeDocument/2006/relationships/image" Target="../media/image245.emf"/><Relationship Id="rId3" Type="http://schemas.openxmlformats.org/officeDocument/2006/relationships/oleObject" Target="../embeddings/oleObject241.bin"/><Relationship Id="rId7" Type="http://schemas.openxmlformats.org/officeDocument/2006/relationships/oleObject" Target="../embeddings/oleObject243.bin"/><Relationship Id="rId12" Type="http://schemas.openxmlformats.org/officeDocument/2006/relationships/image" Target="../media/image247.e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44.emf"/><Relationship Id="rId11" Type="http://schemas.openxmlformats.org/officeDocument/2006/relationships/oleObject" Target="../embeddings/oleObject245.bin"/><Relationship Id="rId5" Type="http://schemas.openxmlformats.org/officeDocument/2006/relationships/oleObject" Target="../embeddings/oleObject242.bin"/><Relationship Id="rId10" Type="http://schemas.openxmlformats.org/officeDocument/2006/relationships/image" Target="../media/image246.emf"/><Relationship Id="rId4" Type="http://schemas.openxmlformats.org/officeDocument/2006/relationships/image" Target="../media/image243.emf"/><Relationship Id="rId9" Type="http://schemas.openxmlformats.org/officeDocument/2006/relationships/oleObject" Target="../embeddings/oleObject244.bin"/></Relationships>
</file>

<file path=ppt/slides/_rels/slide49.xml.rels><?xml version="1.0" encoding="UTF-8" standalone="yes"?>
<Relationships xmlns="http://schemas.openxmlformats.org/package/2006/relationships"><Relationship Id="rId8" Type="http://schemas.openxmlformats.org/officeDocument/2006/relationships/image" Target="../media/image250.emf"/><Relationship Id="rId13" Type="http://schemas.openxmlformats.org/officeDocument/2006/relationships/oleObject" Target="../embeddings/oleObject251.bin"/><Relationship Id="rId3" Type="http://schemas.openxmlformats.org/officeDocument/2006/relationships/oleObject" Target="../embeddings/oleObject246.bin"/><Relationship Id="rId7" Type="http://schemas.openxmlformats.org/officeDocument/2006/relationships/oleObject" Target="../embeddings/oleObject248.bin"/><Relationship Id="rId12" Type="http://schemas.openxmlformats.org/officeDocument/2006/relationships/image" Target="../media/image252.e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49.emf"/><Relationship Id="rId11" Type="http://schemas.openxmlformats.org/officeDocument/2006/relationships/oleObject" Target="../embeddings/oleObject250.bin"/><Relationship Id="rId5" Type="http://schemas.openxmlformats.org/officeDocument/2006/relationships/oleObject" Target="../embeddings/oleObject247.bin"/><Relationship Id="rId10" Type="http://schemas.openxmlformats.org/officeDocument/2006/relationships/image" Target="../media/image251.emf"/><Relationship Id="rId4" Type="http://schemas.openxmlformats.org/officeDocument/2006/relationships/image" Target="../media/image248.emf"/><Relationship Id="rId9" Type="http://schemas.openxmlformats.org/officeDocument/2006/relationships/oleObject" Target="../embeddings/oleObject249.bin"/><Relationship Id="rId14" Type="http://schemas.openxmlformats.org/officeDocument/2006/relationships/image" Target="../media/image253.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9.emf"/><Relationship Id="rId4" Type="http://schemas.openxmlformats.org/officeDocument/2006/relationships/oleObject" Target="../embeddings/oleObject9.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8.bin"/><Relationship Id="rId1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emf"/><Relationship Id="rId17" Type="http://schemas.openxmlformats.org/officeDocument/2006/relationships/oleObject" Target="../embeddings/oleObject20.bin"/><Relationship Id="rId2" Type="http://schemas.openxmlformats.org/officeDocument/2006/relationships/notesSlide" Target="../notesSlides/notesSlide5.xml"/><Relationship Id="rId16" Type="http://schemas.openxmlformats.org/officeDocument/2006/relationships/image" Target="../media/image19.wmf"/><Relationship Id="rId1" Type="http://schemas.openxmlformats.org/officeDocument/2006/relationships/slideLayout" Target="../slideLayouts/slideLayout7.xml"/><Relationship Id="rId6" Type="http://schemas.openxmlformats.org/officeDocument/2006/relationships/image" Target="../media/image14.e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6.emf"/><Relationship Id="rId4" Type="http://schemas.openxmlformats.org/officeDocument/2006/relationships/image" Target="../media/image13.wmf"/><Relationship Id="rId9" Type="http://schemas.openxmlformats.org/officeDocument/2006/relationships/oleObject" Target="../embeddings/oleObject16.bin"/><Relationship Id="rId14" Type="http://schemas.openxmlformats.org/officeDocument/2006/relationships/image" Target="../media/image18.wmf"/></Relationships>
</file>

<file path=ppt/slides/_rels/slide8.x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oleObject" Target="../embeddings/oleObject26.bin"/><Relationship Id="rId18" Type="http://schemas.openxmlformats.org/officeDocument/2006/relationships/image" Target="../media/image28.emf"/><Relationship Id="rId26" Type="http://schemas.openxmlformats.org/officeDocument/2006/relationships/image" Target="../media/image32.wmf"/><Relationship Id="rId3" Type="http://schemas.openxmlformats.org/officeDocument/2006/relationships/oleObject" Target="../embeddings/oleObject21.bin"/><Relationship Id="rId21" Type="http://schemas.openxmlformats.org/officeDocument/2006/relationships/oleObject" Target="../embeddings/oleObject30.bin"/><Relationship Id="rId7" Type="http://schemas.openxmlformats.org/officeDocument/2006/relationships/oleObject" Target="../embeddings/oleObject23.bin"/><Relationship Id="rId12" Type="http://schemas.openxmlformats.org/officeDocument/2006/relationships/image" Target="../media/image25.emf"/><Relationship Id="rId17" Type="http://schemas.openxmlformats.org/officeDocument/2006/relationships/oleObject" Target="../embeddings/oleObject28.bin"/><Relationship Id="rId25" Type="http://schemas.openxmlformats.org/officeDocument/2006/relationships/oleObject" Target="../embeddings/oleObject32.bin"/><Relationship Id="rId2" Type="http://schemas.openxmlformats.org/officeDocument/2006/relationships/notesSlide" Target="../notesSlides/notesSlide6.xml"/><Relationship Id="rId16" Type="http://schemas.openxmlformats.org/officeDocument/2006/relationships/image" Target="../media/image27.emf"/><Relationship Id="rId20" Type="http://schemas.openxmlformats.org/officeDocument/2006/relationships/image" Target="../media/image29.wmf"/><Relationship Id="rId1" Type="http://schemas.openxmlformats.org/officeDocument/2006/relationships/slideLayout" Target="../slideLayouts/slideLayout7.xml"/><Relationship Id="rId6" Type="http://schemas.openxmlformats.org/officeDocument/2006/relationships/image" Target="../media/image22.emf"/><Relationship Id="rId11" Type="http://schemas.openxmlformats.org/officeDocument/2006/relationships/oleObject" Target="../embeddings/oleObject25.bin"/><Relationship Id="rId24" Type="http://schemas.openxmlformats.org/officeDocument/2006/relationships/image" Target="../media/image31.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3.emf"/><Relationship Id="rId10" Type="http://schemas.openxmlformats.org/officeDocument/2006/relationships/image" Target="../media/image24.emf"/><Relationship Id="rId19" Type="http://schemas.openxmlformats.org/officeDocument/2006/relationships/oleObject" Target="../embeddings/oleObject29.bin"/><Relationship Id="rId4" Type="http://schemas.openxmlformats.org/officeDocument/2006/relationships/image" Target="../media/image21.emf"/><Relationship Id="rId9" Type="http://schemas.openxmlformats.org/officeDocument/2006/relationships/oleObject" Target="../embeddings/oleObject24.bin"/><Relationship Id="rId14" Type="http://schemas.openxmlformats.org/officeDocument/2006/relationships/image" Target="../media/image26.emf"/><Relationship Id="rId22" Type="http://schemas.openxmlformats.org/officeDocument/2006/relationships/image" Target="../media/image30.emf"/><Relationship Id="rId27"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6.emf"/><Relationship Id="rId12" Type="http://schemas.openxmlformats.org/officeDocument/2006/relationships/oleObject" Target="../embeddings/oleObject39.bin"/><Relationship Id="rId17" Type="http://schemas.openxmlformats.org/officeDocument/2006/relationships/image" Target="../media/image41.emf"/><Relationship Id="rId2" Type="http://schemas.openxmlformats.org/officeDocument/2006/relationships/oleObject" Target="../embeddings/oleObject34.bin"/><Relationship Id="rId16" Type="http://schemas.openxmlformats.org/officeDocument/2006/relationships/oleObject" Target="../embeddings/oleObject41.bin"/><Relationship Id="rId1" Type="http://schemas.openxmlformats.org/officeDocument/2006/relationships/slideLayout" Target="../slideLayouts/slideLayout7.xml"/><Relationship Id="rId6" Type="http://schemas.openxmlformats.org/officeDocument/2006/relationships/oleObject" Target="../embeddings/oleObject36.bin"/><Relationship Id="rId11" Type="http://schemas.openxmlformats.org/officeDocument/2006/relationships/image" Target="../media/image38.emf"/><Relationship Id="rId5" Type="http://schemas.openxmlformats.org/officeDocument/2006/relationships/image" Target="../media/image35.emf"/><Relationship Id="rId15" Type="http://schemas.openxmlformats.org/officeDocument/2006/relationships/image" Target="../media/image40.e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7.emf"/><Relationship Id="rId14" Type="http://schemas.openxmlformats.org/officeDocument/2006/relationships/oleObject" Target="../embeddings/oleObject4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179388" y="1249363"/>
            <a:ext cx="50752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3200"/>
              <a:t>2.2.1    </a:t>
            </a:r>
            <a:r>
              <a:rPr lang="zh-CN" altLang="en-US" sz="3200"/>
              <a:t>电介质对电场的影响</a:t>
            </a:r>
            <a:endParaRPr lang="zh-CN" altLang="en-US" sz="3200" b="0"/>
          </a:p>
        </p:txBody>
      </p:sp>
      <p:sp>
        <p:nvSpPr>
          <p:cNvPr id="5126" name="Rectangle 6"/>
          <p:cNvSpPr>
            <a:spLocks noChangeArrowheads="1"/>
          </p:cNvSpPr>
          <p:nvPr/>
        </p:nvSpPr>
        <p:spPr bwMode="auto">
          <a:xfrm>
            <a:off x="0" y="838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27" name="Text Box 7"/>
          <p:cNvSpPr txBox="1">
            <a:spLocks noChangeArrowheads="1"/>
          </p:cNvSpPr>
          <p:nvPr/>
        </p:nvSpPr>
        <p:spPr bwMode="auto">
          <a:xfrm>
            <a:off x="179388" y="2224088"/>
            <a:ext cx="5376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r>
              <a:rPr lang="zh-CN" altLang="en-US">
                <a:solidFill>
                  <a:srgbClr val="CC3300"/>
                </a:solidFill>
              </a:rPr>
              <a:t>电介质</a:t>
            </a:r>
            <a:r>
              <a:rPr lang="en-US" altLang="zh-CN">
                <a:solidFill>
                  <a:srgbClr val="CC3300"/>
                </a:solidFill>
              </a:rPr>
              <a:t>(Dielectric)</a:t>
            </a:r>
            <a:r>
              <a:rPr lang="zh-CN" altLang="en-US"/>
              <a:t>的主要特征：</a:t>
            </a:r>
            <a:endParaRPr lang="en-US" altLang="zh-CN"/>
          </a:p>
        </p:txBody>
      </p:sp>
      <p:sp>
        <p:nvSpPr>
          <p:cNvPr id="5128" name="Text Box 8"/>
          <p:cNvSpPr txBox="1">
            <a:spLocks noChangeArrowheads="1"/>
          </p:cNvSpPr>
          <p:nvPr/>
        </p:nvSpPr>
        <p:spPr bwMode="auto">
          <a:xfrm>
            <a:off x="1516063" y="2787650"/>
            <a:ext cx="6781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a:t>电子处于束缚状态，几乎不存在可以自由移动的电荷。</a:t>
            </a:r>
            <a:endParaRPr lang="en-US" altLang="zh-CN" b="0"/>
          </a:p>
        </p:txBody>
      </p:sp>
      <p:sp>
        <p:nvSpPr>
          <p:cNvPr id="5129" name="Text Box 9"/>
          <p:cNvSpPr txBox="1">
            <a:spLocks noChangeArrowheads="1"/>
          </p:cNvSpPr>
          <p:nvPr/>
        </p:nvSpPr>
        <p:spPr bwMode="auto">
          <a:xfrm>
            <a:off x="247650" y="4205288"/>
            <a:ext cx="2252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buClr>
                <a:srgbClr val="CC3300"/>
              </a:buClr>
              <a:buFont typeface="Wingdings" panose="05000000000000000000" pitchFamily="2" charset="2"/>
              <a:buChar char="Ø"/>
            </a:pPr>
            <a:r>
              <a:rPr lang="zh-CN" altLang="en-US"/>
              <a:t>本章研究：</a:t>
            </a:r>
            <a:endParaRPr lang="en-US" altLang="zh-CN"/>
          </a:p>
        </p:txBody>
      </p:sp>
      <p:sp>
        <p:nvSpPr>
          <p:cNvPr id="5130" name="Text Box 10"/>
          <p:cNvSpPr txBox="1">
            <a:spLocks noChangeArrowheads="1"/>
          </p:cNvSpPr>
          <p:nvPr/>
        </p:nvSpPr>
        <p:spPr bwMode="auto">
          <a:xfrm>
            <a:off x="1592263" y="4768850"/>
            <a:ext cx="68500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r>
              <a:rPr lang="zh-CN" altLang="en-US">
                <a:solidFill>
                  <a:srgbClr val="CC3300"/>
                </a:solidFill>
              </a:rPr>
              <a:t>各向同性</a:t>
            </a:r>
            <a:r>
              <a:rPr lang="zh-CN" altLang="en-US"/>
              <a:t>的理想的电介质，其内部没有可以自由移动的电荷。也称为</a:t>
            </a:r>
            <a:r>
              <a:rPr lang="zh-CN" altLang="en-US">
                <a:solidFill>
                  <a:srgbClr val="CC3300"/>
                </a:solidFill>
              </a:rPr>
              <a:t>绝缘体</a:t>
            </a:r>
            <a:r>
              <a:rPr lang="zh-CN" altLang="en-US"/>
              <a:t>。</a:t>
            </a:r>
            <a:endParaRPr lang="en-US" altLang="zh-CN" sz="4000" b="0"/>
          </a:p>
        </p:txBody>
      </p:sp>
      <p:sp>
        <p:nvSpPr>
          <p:cNvPr id="2" name="标题 1"/>
          <p:cNvSpPr>
            <a:spLocks noGrp="1"/>
          </p:cNvSpPr>
          <p:nvPr>
            <p:ph type="title"/>
          </p:nvPr>
        </p:nvSpPr>
        <p:spPr>
          <a:xfrm>
            <a:off x="685800" y="119509"/>
            <a:ext cx="7772400" cy="645195"/>
          </a:xfrm>
        </p:spPr>
        <p:txBody>
          <a:bodyPr/>
          <a:lstStyle/>
          <a:p>
            <a:pPr lvl="0" eaLnBrk="1" hangingPunct="1"/>
            <a:r>
              <a:rPr lang="en-US" altLang="zh-CN" sz="3600" b="1" kern="1200">
                <a:solidFill>
                  <a:srgbClr val="3333CC"/>
                </a:solidFill>
                <a:latin typeface="Times New Roman" panose="02020603050405020304" pitchFamily="18" charset="0"/>
                <a:ea typeface="宋体" panose="02010600030101010101" pitchFamily="2" charset="-122"/>
                <a:cs typeface="+mn-cs"/>
              </a:rPr>
              <a:t>2.2  </a:t>
            </a:r>
            <a:r>
              <a:rPr lang="zh-CN" altLang="en-US" sz="3600" b="1" kern="1200">
                <a:solidFill>
                  <a:srgbClr val="3333CC"/>
                </a:solidFill>
                <a:latin typeface="Times New Roman" panose="02020603050405020304" pitchFamily="18" charset="0"/>
                <a:ea typeface="宋体" panose="02010600030101010101" pitchFamily="2" charset="-122"/>
                <a:cs typeface="+mn-cs"/>
              </a:rPr>
              <a:t>静电场中的电介质</a:t>
            </a: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wipe(left)">
                                      <p:cBhvr>
                                        <p:cTn id="7" dur="500"/>
                                        <p:tgtEl>
                                          <p:spTgt spid="5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wipe(left)">
                                      <p:cBhvr>
                                        <p:cTn id="12" dur="500"/>
                                        <p:tgtEl>
                                          <p:spTgt spid="5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wipe(left)">
                                      <p:cBhvr>
                                        <p:cTn id="17" dur="500"/>
                                        <p:tgtEl>
                                          <p:spTgt spid="5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wipe(left)">
                                      <p:cBhvr>
                                        <p:cTn id="22" dur="500"/>
                                        <p:tgtEl>
                                          <p:spTgt spid="5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9"/>
                                        </p:tgtEl>
                                        <p:attrNameLst>
                                          <p:attrName>style.visibility</p:attrName>
                                        </p:attrNameLst>
                                      </p:cBhvr>
                                      <p:to>
                                        <p:strVal val="visible"/>
                                      </p:to>
                                    </p:set>
                                    <p:animEffect transition="in" filter="wipe(left)">
                                      <p:cBhvr>
                                        <p:cTn id="27" dur="500"/>
                                        <p:tgtEl>
                                          <p:spTgt spid="51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30"/>
                                        </p:tgtEl>
                                        <p:attrNameLst>
                                          <p:attrName>style.visibility</p:attrName>
                                        </p:attrNameLst>
                                      </p:cBhvr>
                                      <p:to>
                                        <p:strVal val="visible"/>
                                      </p:to>
                                    </p:set>
                                    <p:animEffect transition="in" filter="wipe(left)">
                                      <p:cBhvr>
                                        <p:cTn id="32" dur="500"/>
                                        <p:tgtEl>
                                          <p:spTgt spid="5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utoUpdateAnimBg="0"/>
      <p:bldP spid="5126" grpId="0" animBg="1" autoUpdateAnimBg="0"/>
      <p:bldP spid="5127" grpId="0" autoUpdateAnimBg="0"/>
      <p:bldP spid="5128" grpId="0" autoUpdateAnimBg="0"/>
      <p:bldP spid="5129" grpId="0" autoUpdateAnimBg="0"/>
      <p:bldP spid="513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1" name="Rectangle 19"/>
          <p:cNvSpPr>
            <a:spLocks noChangeArrowheads="1"/>
          </p:cNvSpPr>
          <p:nvPr/>
        </p:nvSpPr>
        <p:spPr bwMode="auto">
          <a:xfrm>
            <a:off x="0" y="762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1" name="Text Box 49"/>
          <p:cNvSpPr txBox="1">
            <a:spLocks noChangeArrowheads="1"/>
          </p:cNvSpPr>
          <p:nvPr/>
        </p:nvSpPr>
        <p:spPr bwMode="auto">
          <a:xfrm>
            <a:off x="228600" y="989013"/>
            <a:ext cx="4267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buClr>
                <a:srgbClr val="CC3300"/>
              </a:buClr>
              <a:buSzPct val="150000"/>
              <a:buFont typeface="Wingdings" panose="05000000000000000000" pitchFamily="2" charset="2"/>
              <a:buChar char="Ø"/>
            </a:pPr>
            <a:r>
              <a:rPr lang="zh-CN" altLang="en-US" dirty="0"/>
              <a:t>空间电场是由自由电荷产生的电场和束缚电荷产生的电场叠加而成的。</a:t>
            </a:r>
          </a:p>
        </p:txBody>
      </p:sp>
      <p:grpSp>
        <p:nvGrpSpPr>
          <p:cNvPr id="2" name="Group 51"/>
          <p:cNvGrpSpPr>
            <a:grpSpLocks/>
          </p:cNvGrpSpPr>
          <p:nvPr/>
        </p:nvGrpSpPr>
        <p:grpSpPr bwMode="auto">
          <a:xfrm>
            <a:off x="4572000" y="1066800"/>
            <a:ext cx="4381500" cy="2590800"/>
            <a:chOff x="2880" y="672"/>
            <a:chExt cx="2760" cy="1632"/>
          </a:xfrm>
        </p:grpSpPr>
        <p:sp>
          <p:nvSpPr>
            <p:cNvPr id="9235" name="Oval 52"/>
            <p:cNvSpPr>
              <a:spLocks noChangeArrowheads="1"/>
            </p:cNvSpPr>
            <p:nvPr/>
          </p:nvSpPr>
          <p:spPr bwMode="auto">
            <a:xfrm>
              <a:off x="4368" y="1488"/>
              <a:ext cx="864" cy="816"/>
            </a:xfrm>
            <a:prstGeom prst="ellipse">
              <a:avLst/>
            </a:prstGeom>
            <a:gradFill rotWithShape="0">
              <a:gsLst>
                <a:gs pos="0">
                  <a:srgbClr val="FF9933"/>
                </a:gs>
                <a:gs pos="100000">
                  <a:srgbClr val="BA7025"/>
                </a:gs>
              </a:gsLst>
              <a:path path="shape">
                <a:fillToRect l="50000" t="50000" r="50000" b="50000"/>
              </a:path>
            </a:gradFill>
            <a:ln w="9525">
              <a:solidFill>
                <a:srgbClr val="CC3300"/>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5" name="Oval 53"/>
            <p:cNvSpPr>
              <a:spLocks noChangeArrowheads="1"/>
            </p:cNvSpPr>
            <p:nvPr/>
          </p:nvSpPr>
          <p:spPr bwMode="auto">
            <a:xfrm rot="-1570104">
              <a:off x="2880" y="864"/>
              <a:ext cx="1536" cy="768"/>
            </a:xfrm>
            <a:prstGeom prst="ellipse">
              <a:avLst/>
            </a:prstGeom>
            <a:gradFill rotWithShape="0">
              <a:gsLst>
                <a:gs pos="0">
                  <a:schemeClr val="accent1"/>
                </a:gs>
                <a:gs pos="100000">
                  <a:schemeClr val="accent1">
                    <a:gamma/>
                    <a:shade val="81176"/>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p>
          </p:txBody>
        </p:sp>
        <p:sp>
          <p:nvSpPr>
            <p:cNvPr id="9237" name="Freeform 54"/>
            <p:cNvSpPr>
              <a:spLocks/>
            </p:cNvSpPr>
            <p:nvPr/>
          </p:nvSpPr>
          <p:spPr bwMode="auto">
            <a:xfrm>
              <a:off x="3408" y="912"/>
              <a:ext cx="1392" cy="1296"/>
            </a:xfrm>
            <a:custGeom>
              <a:avLst/>
              <a:gdLst>
                <a:gd name="T0" fmla="*/ 130 w 1576"/>
                <a:gd name="T1" fmla="*/ 80 h 1424"/>
                <a:gd name="T2" fmla="*/ 156 w 1576"/>
                <a:gd name="T3" fmla="*/ 44 h 1424"/>
                <a:gd name="T4" fmla="*/ 213 w 1576"/>
                <a:gd name="T5" fmla="*/ 6 h 1424"/>
                <a:gd name="T6" fmla="*/ 283 w 1576"/>
                <a:gd name="T7" fmla="*/ 6 h 1424"/>
                <a:gd name="T8" fmla="*/ 352 w 1576"/>
                <a:gd name="T9" fmla="*/ 44 h 1424"/>
                <a:gd name="T10" fmla="*/ 408 w 1576"/>
                <a:gd name="T11" fmla="*/ 118 h 1424"/>
                <a:gd name="T12" fmla="*/ 450 w 1576"/>
                <a:gd name="T13" fmla="*/ 231 h 1424"/>
                <a:gd name="T14" fmla="*/ 450 w 1576"/>
                <a:gd name="T15" fmla="*/ 418 h 1424"/>
                <a:gd name="T16" fmla="*/ 408 w 1576"/>
                <a:gd name="T17" fmla="*/ 492 h 1424"/>
                <a:gd name="T18" fmla="*/ 296 w 1576"/>
                <a:gd name="T19" fmla="*/ 549 h 1424"/>
                <a:gd name="T20" fmla="*/ 117 w 1576"/>
                <a:gd name="T21" fmla="*/ 531 h 1424"/>
                <a:gd name="T22" fmla="*/ 33 w 1576"/>
                <a:gd name="T23" fmla="*/ 437 h 1424"/>
                <a:gd name="T24" fmla="*/ 4 w 1576"/>
                <a:gd name="T25" fmla="*/ 268 h 1424"/>
                <a:gd name="T26" fmla="*/ 60 w 1576"/>
                <a:gd name="T27" fmla="*/ 175 h 1424"/>
                <a:gd name="T28" fmla="*/ 102 w 1576"/>
                <a:gd name="T29" fmla="*/ 118 h 1424"/>
                <a:gd name="T30" fmla="*/ 130 w 1576"/>
                <a:gd name="T31" fmla="*/ 80 h 14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76"/>
                <a:gd name="T49" fmla="*/ 0 h 1424"/>
                <a:gd name="T50" fmla="*/ 1576 w 1576"/>
                <a:gd name="T51" fmla="*/ 1424 h 14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76" h="1424">
                  <a:moveTo>
                    <a:pt x="448" y="208"/>
                  </a:moveTo>
                  <a:cubicBezTo>
                    <a:pt x="480" y="176"/>
                    <a:pt x="496" y="144"/>
                    <a:pt x="544" y="112"/>
                  </a:cubicBezTo>
                  <a:cubicBezTo>
                    <a:pt x="592" y="80"/>
                    <a:pt x="664" y="32"/>
                    <a:pt x="736" y="16"/>
                  </a:cubicBezTo>
                  <a:cubicBezTo>
                    <a:pt x="808" y="0"/>
                    <a:pt x="896" y="0"/>
                    <a:pt x="976" y="16"/>
                  </a:cubicBezTo>
                  <a:cubicBezTo>
                    <a:pt x="1056" y="32"/>
                    <a:pt x="1144" y="64"/>
                    <a:pt x="1216" y="112"/>
                  </a:cubicBezTo>
                  <a:cubicBezTo>
                    <a:pt x="1288" y="160"/>
                    <a:pt x="1352" y="224"/>
                    <a:pt x="1408" y="304"/>
                  </a:cubicBezTo>
                  <a:cubicBezTo>
                    <a:pt x="1464" y="384"/>
                    <a:pt x="1528" y="464"/>
                    <a:pt x="1552" y="592"/>
                  </a:cubicBezTo>
                  <a:cubicBezTo>
                    <a:pt x="1576" y="720"/>
                    <a:pt x="1576" y="960"/>
                    <a:pt x="1552" y="1072"/>
                  </a:cubicBezTo>
                  <a:cubicBezTo>
                    <a:pt x="1528" y="1184"/>
                    <a:pt x="1496" y="1208"/>
                    <a:pt x="1408" y="1264"/>
                  </a:cubicBezTo>
                  <a:cubicBezTo>
                    <a:pt x="1320" y="1320"/>
                    <a:pt x="1192" y="1392"/>
                    <a:pt x="1024" y="1408"/>
                  </a:cubicBezTo>
                  <a:cubicBezTo>
                    <a:pt x="856" y="1424"/>
                    <a:pt x="552" y="1408"/>
                    <a:pt x="400" y="1360"/>
                  </a:cubicBezTo>
                  <a:cubicBezTo>
                    <a:pt x="248" y="1312"/>
                    <a:pt x="176" y="1232"/>
                    <a:pt x="112" y="1120"/>
                  </a:cubicBezTo>
                  <a:cubicBezTo>
                    <a:pt x="48" y="1008"/>
                    <a:pt x="0" y="800"/>
                    <a:pt x="16" y="688"/>
                  </a:cubicBezTo>
                  <a:cubicBezTo>
                    <a:pt x="32" y="576"/>
                    <a:pt x="152" y="512"/>
                    <a:pt x="208" y="448"/>
                  </a:cubicBezTo>
                  <a:cubicBezTo>
                    <a:pt x="264" y="384"/>
                    <a:pt x="312" y="344"/>
                    <a:pt x="352" y="304"/>
                  </a:cubicBezTo>
                  <a:cubicBezTo>
                    <a:pt x="392" y="264"/>
                    <a:pt x="416" y="240"/>
                    <a:pt x="448" y="208"/>
                  </a:cubicBezTo>
                  <a:close/>
                </a:path>
              </a:pathLst>
            </a:custGeom>
            <a:noFill/>
            <a:ln w="28575" cap="flat" cmpd="sng">
              <a:solidFill>
                <a:srgbClr val="CC33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8" name="Line 55"/>
            <p:cNvSpPr>
              <a:spLocks noChangeShapeType="1"/>
            </p:cNvSpPr>
            <p:nvPr/>
          </p:nvSpPr>
          <p:spPr bwMode="auto">
            <a:xfrm flipH="1">
              <a:off x="3504" y="1200"/>
              <a:ext cx="192" cy="192"/>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4" name="Object 56"/>
            <p:cNvGraphicFramePr>
              <a:graphicFrameLocks noChangeAspect="1"/>
            </p:cNvGraphicFramePr>
            <p:nvPr/>
          </p:nvGraphicFramePr>
          <p:xfrm>
            <a:off x="5160" y="1444"/>
            <a:ext cx="264" cy="312"/>
          </p:xfrm>
          <a:graphic>
            <a:graphicData uri="http://schemas.openxmlformats.org/presentationml/2006/ole">
              <mc:AlternateContent xmlns:mc="http://schemas.openxmlformats.org/markup-compatibility/2006">
                <mc:Choice xmlns:v="urn:schemas-microsoft-com:vml" Requires="v">
                  <p:oleObj name="Equation" r:id="rId2" imgW="409597" imgH="485880" progId="Equation.3">
                    <p:embed/>
                  </p:oleObj>
                </mc:Choice>
                <mc:Fallback>
                  <p:oleObj name="Equation" r:id="rId2" imgW="409597" imgH="485880" progId="Equation.3">
                    <p:embed/>
                    <p:pic>
                      <p:nvPicPr>
                        <p:cNvPr id="9224"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 y="1444"/>
                          <a:ext cx="26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57"/>
            <p:cNvGraphicFramePr>
              <a:graphicFrameLocks noChangeAspect="1"/>
            </p:cNvGraphicFramePr>
            <p:nvPr/>
          </p:nvGraphicFramePr>
          <p:xfrm>
            <a:off x="3400" y="672"/>
            <a:ext cx="239" cy="208"/>
          </p:xfrm>
          <a:graphic>
            <a:graphicData uri="http://schemas.openxmlformats.org/presentationml/2006/ole">
              <mc:AlternateContent xmlns:mc="http://schemas.openxmlformats.org/markup-compatibility/2006">
                <mc:Choice xmlns:v="urn:schemas-microsoft-com:vml" Requires="v">
                  <p:oleObj name="Equation" r:id="rId4" imgW="371501" imgH="323920" progId="Equation.3">
                    <p:embed/>
                  </p:oleObj>
                </mc:Choice>
                <mc:Fallback>
                  <p:oleObj name="Equation" r:id="rId4" imgW="371501" imgH="323920" progId="Equation.3">
                    <p:embed/>
                    <p:pic>
                      <p:nvPicPr>
                        <p:cNvPr id="9225"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 y="672"/>
                          <a:ext cx="23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9" name="Text Box 58"/>
            <p:cNvSpPr txBox="1">
              <a:spLocks noChangeArrowheads="1"/>
            </p:cNvSpPr>
            <p:nvPr/>
          </p:nvSpPr>
          <p:spPr bwMode="auto">
            <a:xfrm>
              <a:off x="3552" y="120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chemeClr val="bg1"/>
                  </a:solidFill>
                </a:rPr>
                <a:t>d</a:t>
              </a:r>
              <a:r>
                <a:rPr lang="en-US" altLang="zh-CN" sz="2400" i="1">
                  <a:solidFill>
                    <a:schemeClr val="bg1"/>
                  </a:solidFill>
                </a:rPr>
                <a:t>S</a:t>
              </a:r>
              <a:endParaRPr lang="en-US" altLang="zh-CN" sz="2400" b="0" i="1">
                <a:solidFill>
                  <a:schemeClr val="bg1"/>
                </a:solidFill>
              </a:endParaRPr>
            </a:p>
          </p:txBody>
        </p:sp>
        <p:sp>
          <p:nvSpPr>
            <p:cNvPr id="9240" name="Line 59"/>
            <p:cNvSpPr>
              <a:spLocks noChangeShapeType="1"/>
            </p:cNvSpPr>
            <p:nvPr/>
          </p:nvSpPr>
          <p:spPr bwMode="auto">
            <a:xfrm flipH="1">
              <a:off x="3408" y="1296"/>
              <a:ext cx="192"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6" name="Object 60"/>
            <p:cNvGraphicFramePr>
              <a:graphicFrameLocks noChangeAspect="1"/>
            </p:cNvGraphicFramePr>
            <p:nvPr/>
          </p:nvGraphicFramePr>
          <p:xfrm>
            <a:off x="3209" y="1152"/>
            <a:ext cx="199" cy="240"/>
          </p:xfrm>
          <a:graphic>
            <a:graphicData uri="http://schemas.openxmlformats.org/presentationml/2006/ole">
              <mc:AlternateContent xmlns:mc="http://schemas.openxmlformats.org/markup-compatibility/2006">
                <mc:Choice xmlns:v="urn:schemas-microsoft-com:vml" Requires="v">
                  <p:oleObj name="Equation" r:id="rId6" imgW="304766" imgH="371429" progId="Equation.3">
                    <p:embed/>
                  </p:oleObj>
                </mc:Choice>
                <mc:Fallback>
                  <p:oleObj name="Equation" r:id="rId6" imgW="304766" imgH="371429" progId="Equation.3">
                    <p:embed/>
                    <p:pic>
                      <p:nvPicPr>
                        <p:cNvPr id="9226"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9" y="1152"/>
                          <a:ext cx="19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61"/>
            <p:cNvGraphicFramePr>
              <a:graphicFrameLocks noChangeAspect="1"/>
            </p:cNvGraphicFramePr>
            <p:nvPr/>
          </p:nvGraphicFramePr>
          <p:xfrm>
            <a:off x="3936" y="996"/>
            <a:ext cx="320" cy="303"/>
          </p:xfrm>
          <a:graphic>
            <a:graphicData uri="http://schemas.openxmlformats.org/presentationml/2006/ole">
              <mc:AlternateContent xmlns:mc="http://schemas.openxmlformats.org/markup-compatibility/2006">
                <mc:Choice xmlns:v="urn:schemas-microsoft-com:vml" Requires="v">
                  <p:oleObj name="Equation" r:id="rId8" imgW="495245" imgH="476163" progId="Equation.3">
                    <p:embed/>
                  </p:oleObj>
                </mc:Choice>
                <mc:Fallback>
                  <p:oleObj name="Equation" r:id="rId8" imgW="495245" imgH="476163" progId="Equation.3">
                    <p:embed/>
                    <p:pic>
                      <p:nvPicPr>
                        <p:cNvPr id="9227"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6" y="996"/>
                          <a:ext cx="32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8" name="Object 62"/>
            <p:cNvGraphicFramePr>
              <a:graphicFrameLocks noChangeAspect="1"/>
            </p:cNvGraphicFramePr>
            <p:nvPr/>
          </p:nvGraphicFramePr>
          <p:xfrm>
            <a:off x="4032" y="1728"/>
            <a:ext cx="327" cy="303"/>
          </p:xfrm>
          <a:graphic>
            <a:graphicData uri="http://schemas.openxmlformats.org/presentationml/2006/ole">
              <mc:AlternateContent xmlns:mc="http://schemas.openxmlformats.org/markup-compatibility/2006">
                <mc:Choice xmlns:v="urn:schemas-microsoft-com:vml" Requires="v">
                  <p:oleObj name="Equation" r:id="rId10" imgW="514428" imgH="476163" progId="Equation.3">
                    <p:embed/>
                  </p:oleObj>
                </mc:Choice>
                <mc:Fallback>
                  <p:oleObj name="Equation" r:id="rId10" imgW="514428" imgH="476163" progId="Equation.3">
                    <p:embed/>
                    <p:pic>
                      <p:nvPicPr>
                        <p:cNvPr id="9228" name="Object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2" y="1728"/>
                          <a:ext cx="32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1" name="Text Box 63"/>
            <p:cNvSpPr txBox="1">
              <a:spLocks noChangeArrowheads="1"/>
            </p:cNvSpPr>
            <p:nvPr/>
          </p:nvSpPr>
          <p:spPr bwMode="auto">
            <a:xfrm>
              <a:off x="4656" y="105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i="1"/>
                <a:t>S</a:t>
              </a:r>
              <a:endParaRPr lang="en-US" altLang="zh-CN" sz="2400" b="0" i="1"/>
            </a:p>
          </p:txBody>
        </p:sp>
        <p:sp>
          <p:nvSpPr>
            <p:cNvPr id="9242" name="Text Box 64"/>
            <p:cNvSpPr txBox="1">
              <a:spLocks noChangeArrowheads="1"/>
            </p:cNvSpPr>
            <p:nvPr/>
          </p:nvSpPr>
          <p:spPr bwMode="auto">
            <a:xfrm>
              <a:off x="5136" y="1968"/>
              <a:ext cx="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sz="2400"/>
                <a:t>导体</a:t>
              </a:r>
              <a:endParaRPr lang="zh-CN" altLang="en-US" sz="2400" b="0"/>
            </a:p>
          </p:txBody>
        </p:sp>
      </p:grpSp>
      <p:graphicFrame>
        <p:nvGraphicFramePr>
          <p:cNvPr id="3138" name="Object 66"/>
          <p:cNvGraphicFramePr>
            <a:graphicFrameLocks noChangeAspect="1"/>
          </p:cNvGraphicFramePr>
          <p:nvPr/>
        </p:nvGraphicFramePr>
        <p:xfrm>
          <a:off x="323528" y="2468256"/>
          <a:ext cx="4191000" cy="990600"/>
        </p:xfrm>
        <a:graphic>
          <a:graphicData uri="http://schemas.openxmlformats.org/presentationml/2006/ole">
            <mc:AlternateContent xmlns:mc="http://schemas.openxmlformats.org/markup-compatibility/2006">
              <mc:Choice xmlns:v="urn:schemas-microsoft-com:vml" Requires="v">
                <p:oleObj name="公式" r:id="rId12" imgW="4181349" imgH="981209" progId="Equation.3">
                  <p:embed/>
                </p:oleObj>
              </mc:Choice>
              <mc:Fallback>
                <p:oleObj name="公式" r:id="rId12" imgW="4181349" imgH="981209" progId="Equation.3">
                  <p:embed/>
                  <p:pic>
                    <p:nvPicPr>
                      <p:cNvPr id="3138" name="Object 6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3528" y="2468256"/>
                        <a:ext cx="4191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39" name="Object 67"/>
          <p:cNvGraphicFramePr>
            <a:graphicFrameLocks noChangeAspect="1"/>
          </p:cNvGraphicFramePr>
          <p:nvPr/>
        </p:nvGraphicFramePr>
        <p:xfrm>
          <a:off x="347994" y="3683318"/>
          <a:ext cx="2222500" cy="660400"/>
        </p:xfrm>
        <a:graphic>
          <a:graphicData uri="http://schemas.openxmlformats.org/presentationml/2006/ole">
            <mc:AlternateContent xmlns:mc="http://schemas.openxmlformats.org/markup-compatibility/2006">
              <mc:Choice xmlns:v="urn:schemas-microsoft-com:vml" Requires="v">
                <p:oleObj name="公式" r:id="rId14" imgW="2209825" imgH="647571" progId="Equation.3">
                  <p:embed/>
                </p:oleObj>
              </mc:Choice>
              <mc:Fallback>
                <p:oleObj name="公式" r:id="rId14" imgW="2209825" imgH="647571" progId="Equation.3">
                  <p:embed/>
                  <p:pic>
                    <p:nvPicPr>
                      <p:cNvPr id="3139" name="Object 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7994" y="3683318"/>
                        <a:ext cx="22225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组合 16"/>
          <p:cNvGrpSpPr/>
          <p:nvPr/>
        </p:nvGrpSpPr>
        <p:grpSpPr>
          <a:xfrm>
            <a:off x="5690199" y="4488160"/>
            <a:ext cx="3314700" cy="2246769"/>
            <a:chOff x="5690199" y="4488160"/>
            <a:chExt cx="3314700" cy="2246769"/>
          </a:xfrm>
        </p:grpSpPr>
        <p:sp>
          <p:nvSpPr>
            <p:cNvPr id="9234" name="Text Box 73"/>
            <p:cNvSpPr txBox="1">
              <a:spLocks noChangeArrowheads="1"/>
            </p:cNvSpPr>
            <p:nvPr/>
          </p:nvSpPr>
          <p:spPr bwMode="auto">
            <a:xfrm>
              <a:off x="5690199" y="4488160"/>
              <a:ext cx="33147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dirty="0">
                  <a:solidFill>
                    <a:schemeClr val="tx1"/>
                  </a:solidFill>
                </a:rPr>
                <a:t>     </a:t>
              </a:r>
              <a:r>
                <a:rPr lang="zh-CN" altLang="en-US" dirty="0">
                  <a:solidFill>
                    <a:srgbClr val="CC3300"/>
                  </a:solidFill>
                </a:rPr>
                <a:t>的高斯定理</a:t>
              </a:r>
              <a:r>
                <a:rPr lang="zh-CN" altLang="en-US" dirty="0"/>
                <a:t>：任意封闭曲面的</a:t>
              </a:r>
              <a:r>
                <a:rPr lang="zh-CN" altLang="en-US" dirty="0">
                  <a:solidFill>
                    <a:srgbClr val="CC3300"/>
                  </a:solidFill>
                </a:rPr>
                <a:t>电位移通量</a:t>
              </a:r>
              <a:r>
                <a:rPr lang="zh-CN" altLang="en-US" dirty="0"/>
                <a:t>等于该封闭面包围的</a:t>
              </a:r>
              <a:r>
                <a:rPr lang="zh-CN" altLang="en-US" dirty="0">
                  <a:solidFill>
                    <a:srgbClr val="CC3300"/>
                  </a:solidFill>
                </a:rPr>
                <a:t>自由电荷</a:t>
              </a:r>
              <a:r>
                <a:rPr lang="zh-CN" altLang="en-US" dirty="0"/>
                <a:t>的代数和。</a:t>
              </a:r>
              <a:endParaRPr lang="en-US" altLang="zh-CN" dirty="0"/>
            </a:p>
          </p:txBody>
        </p:sp>
        <p:graphicFrame>
          <p:nvGraphicFramePr>
            <p:cNvPr id="9223" name="Object 74"/>
            <p:cNvGraphicFramePr>
              <a:graphicFrameLocks noChangeAspect="1"/>
            </p:cNvGraphicFramePr>
            <p:nvPr/>
          </p:nvGraphicFramePr>
          <p:xfrm>
            <a:off x="5776788" y="4488160"/>
            <a:ext cx="342900" cy="381000"/>
          </p:xfrm>
          <a:graphic>
            <a:graphicData uri="http://schemas.openxmlformats.org/presentationml/2006/ole">
              <mc:AlternateContent xmlns:mc="http://schemas.openxmlformats.org/markup-compatibility/2006">
                <mc:Choice xmlns:v="urn:schemas-microsoft-com:vml" Requires="v">
                  <p:oleObj name="Equation" r:id="rId16" imgW="333406" imgH="371429" progId="Equation.3">
                    <p:embed/>
                  </p:oleObj>
                </mc:Choice>
                <mc:Fallback>
                  <p:oleObj name="Equation" r:id="rId16" imgW="333406" imgH="371429" progId="Equation.3">
                    <p:embed/>
                    <p:pic>
                      <p:nvPicPr>
                        <p:cNvPr id="9223" name="Object 7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76788" y="4488160"/>
                          <a:ext cx="342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组合 13"/>
          <p:cNvGrpSpPr/>
          <p:nvPr/>
        </p:nvGrpSpPr>
        <p:grpSpPr>
          <a:xfrm>
            <a:off x="412750" y="3700738"/>
            <a:ext cx="3898900" cy="1527944"/>
            <a:chOff x="381000" y="3933056"/>
            <a:chExt cx="3898900" cy="1527944"/>
          </a:xfrm>
        </p:grpSpPr>
        <p:graphicFrame>
          <p:nvGraphicFramePr>
            <p:cNvPr id="3140" name="Object 68"/>
            <p:cNvGraphicFramePr>
              <a:graphicFrameLocks noChangeAspect="1"/>
            </p:cNvGraphicFramePr>
            <p:nvPr/>
          </p:nvGraphicFramePr>
          <p:xfrm>
            <a:off x="381000" y="4800600"/>
            <a:ext cx="3898900" cy="660400"/>
          </p:xfrm>
          <a:graphic>
            <a:graphicData uri="http://schemas.openxmlformats.org/presentationml/2006/ole">
              <mc:AlternateContent xmlns:mc="http://schemas.openxmlformats.org/markup-compatibility/2006">
                <mc:Choice xmlns:v="urn:schemas-microsoft-com:vml" Requires="v">
                  <p:oleObj name="公式" r:id="rId18" imgW="3886310" imgH="647571" progId="Equation.3">
                    <p:embed/>
                  </p:oleObj>
                </mc:Choice>
                <mc:Fallback>
                  <p:oleObj name="公式" r:id="rId18" imgW="3886310" imgH="647571" progId="Equation.3">
                    <p:embed/>
                    <p:pic>
                      <p:nvPicPr>
                        <p:cNvPr id="3140" name="Object 6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1000" y="4800600"/>
                          <a:ext cx="38989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组合 7"/>
            <p:cNvGrpSpPr/>
            <p:nvPr/>
          </p:nvGrpSpPr>
          <p:grpSpPr>
            <a:xfrm>
              <a:off x="2764180" y="3933056"/>
              <a:ext cx="511676" cy="708025"/>
              <a:chOff x="2764180" y="3933056"/>
              <a:chExt cx="511676" cy="708025"/>
            </a:xfrm>
          </p:grpSpPr>
          <p:sp>
            <p:nvSpPr>
              <p:cNvPr id="6" name="下箭头 5"/>
              <p:cNvSpPr/>
              <p:nvPr/>
            </p:nvSpPr>
            <p:spPr bwMode="auto">
              <a:xfrm>
                <a:off x="3059832" y="3933056"/>
                <a:ext cx="216024" cy="708025"/>
              </a:xfrm>
              <a:prstGeom prst="downArrow">
                <a:avLst/>
              </a:prstGeom>
              <a:solidFill>
                <a:srgbClr val="3333C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sp>
            <p:nvSpPr>
              <p:cNvPr id="7" name="矩形 6"/>
              <p:cNvSpPr/>
              <p:nvPr/>
            </p:nvSpPr>
            <p:spPr bwMode="auto">
              <a:xfrm>
                <a:off x="2764180" y="4209926"/>
                <a:ext cx="360040" cy="87130"/>
              </a:xfrm>
              <a:prstGeom prst="rect">
                <a:avLst/>
              </a:prstGeom>
              <a:solidFill>
                <a:srgbClr val="3333C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grpSp>
      </p:grpSp>
      <p:grpSp>
        <p:nvGrpSpPr>
          <p:cNvPr id="15" name="组合 14"/>
          <p:cNvGrpSpPr/>
          <p:nvPr/>
        </p:nvGrpSpPr>
        <p:grpSpPr>
          <a:xfrm>
            <a:off x="678845" y="5438509"/>
            <a:ext cx="1593850" cy="606425"/>
            <a:chOff x="678845" y="5426934"/>
            <a:chExt cx="1593850" cy="606425"/>
          </a:xfrm>
        </p:grpSpPr>
        <p:cxnSp>
          <p:nvCxnSpPr>
            <p:cNvPr id="11" name="直接连接符 10"/>
            <p:cNvCxnSpPr/>
            <p:nvPr/>
          </p:nvCxnSpPr>
          <p:spPr bwMode="auto">
            <a:xfrm>
              <a:off x="755576" y="5445224"/>
              <a:ext cx="1368152" cy="0"/>
            </a:xfrm>
            <a:prstGeom prst="line">
              <a:avLst/>
            </a:prstGeom>
            <a:solidFill>
              <a:srgbClr val="FFFFFF"/>
            </a:solidFill>
            <a:ln w="28575" cap="flat" cmpd="sng" algn="ctr">
              <a:solidFill>
                <a:srgbClr val="3333CC"/>
              </a:solidFill>
              <a:prstDash val="solid"/>
              <a:round/>
              <a:headEnd type="none" w="med" len="med"/>
              <a:tailEnd type="none" w="med" len="med"/>
            </a:ln>
            <a:effectLst/>
          </p:spPr>
        </p:cxnSp>
        <p:graphicFrame>
          <p:nvGraphicFramePr>
            <p:cNvPr id="36" name="Object 31"/>
            <p:cNvGraphicFramePr>
              <a:graphicFrameLocks noChangeAspect="1"/>
            </p:cNvGraphicFramePr>
            <p:nvPr/>
          </p:nvGraphicFramePr>
          <p:xfrm>
            <a:off x="678845" y="5426934"/>
            <a:ext cx="1593850" cy="606425"/>
          </p:xfrm>
          <a:graphic>
            <a:graphicData uri="http://schemas.openxmlformats.org/presentationml/2006/ole">
              <mc:AlternateContent xmlns:mc="http://schemas.openxmlformats.org/markup-compatibility/2006">
                <mc:Choice xmlns:v="urn:schemas-microsoft-com:vml" Requires="v">
                  <p:oleObj name="Equation" r:id="rId20" imgW="609480" imgH="228600" progId="Equation.DSMT4">
                    <p:embed/>
                  </p:oleObj>
                </mc:Choice>
                <mc:Fallback>
                  <p:oleObj name="Equation" r:id="rId20" imgW="609480" imgH="228600" progId="Equation.DSMT4">
                    <p:embed/>
                    <p:pic>
                      <p:nvPicPr>
                        <p:cNvPr id="36" name="Object 31"/>
                        <p:cNvPicPr>
                          <a:picLocks noChangeAspect="1" noChangeArrowheads="1"/>
                        </p:cNvPicPr>
                        <p:nvPr/>
                      </p:nvPicPr>
                      <p:blipFill>
                        <a:blip r:embed="rId21"/>
                        <a:srcRect/>
                        <a:stretch>
                          <a:fillRect/>
                        </a:stretch>
                      </p:blipFill>
                      <p:spPr bwMode="auto">
                        <a:xfrm>
                          <a:off x="678845" y="5426934"/>
                          <a:ext cx="15938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 name="组合 15"/>
          <p:cNvGrpSpPr/>
          <p:nvPr/>
        </p:nvGrpSpPr>
        <p:grpSpPr>
          <a:xfrm>
            <a:off x="1066798" y="5863422"/>
            <a:ext cx="4997999" cy="808038"/>
            <a:chOff x="1367921" y="5861993"/>
            <a:chExt cx="3780342" cy="808038"/>
          </a:xfrm>
        </p:grpSpPr>
        <mc:AlternateContent xmlns:mc="http://schemas.openxmlformats.org/markup-compatibility/2006" xmlns:a14="http://schemas.microsoft.com/office/drawing/2010/main">
          <mc:Choice Requires="a14">
            <p:sp>
              <p:nvSpPr>
                <p:cNvPr id="4" name="Object 31"/>
                <p:cNvSpPr txBox="1"/>
                <p:nvPr/>
              </p:nvSpPr>
              <p:spPr bwMode="auto">
                <a:xfrm>
                  <a:off x="2154238" y="5861993"/>
                  <a:ext cx="2994025" cy="808038"/>
                </a:xfrm>
                <a:prstGeom prst="rect">
                  <a:avLst/>
                </a:prstGeom>
                <a:noFill/>
                <a:ln>
                  <a:noFill/>
                </a:ln>
              </p:spPr>
              <p:txBody>
                <a:bodyPr>
                  <a:noAutofit/>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a:solidFill>
                                  <a:srgbClr val="CC3300"/>
                                </a:solidFill>
                                <a:latin typeface="Cambria Math" panose="02040503050406030204" pitchFamily="18" charset="0"/>
                              </a:rPr>
                            </m:ctrlPr>
                          </m:naryPr>
                          <m:sub>
                            <m:r>
                              <a:rPr lang="zh-CN" altLang="en-US" b="1" i="1">
                                <a:solidFill>
                                  <a:srgbClr val="CC3300"/>
                                </a:solidFill>
                                <a:latin typeface="Cambria Math" panose="02040503050406030204" pitchFamily="18" charset="0"/>
                              </a:rPr>
                              <m:t>𝑺</m:t>
                            </m:r>
                          </m:sub>
                          <m:sup/>
                          <m:e>
                            <m:acc>
                              <m:accPr>
                                <m:chr m:val="⃗"/>
                                <m:ctrlPr>
                                  <a:rPr lang="zh-CN" altLang="en-US" i="1">
                                    <a:solidFill>
                                      <a:srgbClr val="CC3300"/>
                                    </a:solidFill>
                                    <a:latin typeface="Cambria Math" panose="02040503050406030204" pitchFamily="18" charset="0"/>
                                  </a:rPr>
                                </m:ctrlPr>
                              </m:accPr>
                              <m:e>
                                <m:r>
                                  <a:rPr lang="zh-CN" altLang="en-US" b="1" i="1">
                                    <a:solidFill>
                                      <a:srgbClr val="CC3300"/>
                                    </a:solidFill>
                                    <a:latin typeface="Cambria Math" panose="02040503050406030204" pitchFamily="18" charset="0"/>
                                  </a:rPr>
                                  <m:t>𝑫</m:t>
                                </m:r>
                              </m:e>
                            </m:acc>
                          </m:e>
                        </m:nary>
                        <m:r>
                          <a:rPr lang="zh-CN" altLang="en-US" b="1" i="1">
                            <a:solidFill>
                              <a:srgbClr val="CC3300"/>
                            </a:solidFill>
                            <a:latin typeface="Cambria Math" panose="02040503050406030204" pitchFamily="18" charset="0"/>
                          </a:rPr>
                          <m:t>⋅</m:t>
                        </m:r>
                        <m:r>
                          <a:rPr lang="zh-CN" altLang="en-US" b="1" i="0">
                            <a:solidFill>
                              <a:srgbClr val="CC3300"/>
                            </a:solidFill>
                            <a:latin typeface="Cambria Math" panose="02040503050406030204" pitchFamily="18" charset="0"/>
                          </a:rPr>
                          <m:t>𝐝</m:t>
                        </m:r>
                        <m:acc>
                          <m:accPr>
                            <m:chr m:val="⃗"/>
                            <m:ctrlPr>
                              <a:rPr lang="zh-CN" altLang="en-US" i="1">
                                <a:solidFill>
                                  <a:srgbClr val="CC3300"/>
                                </a:solidFill>
                                <a:latin typeface="Cambria Math" panose="02040503050406030204" pitchFamily="18" charset="0"/>
                              </a:rPr>
                            </m:ctrlPr>
                          </m:accPr>
                          <m:e>
                            <m:r>
                              <a:rPr lang="zh-CN" altLang="en-US" b="1" i="1">
                                <a:solidFill>
                                  <a:srgbClr val="CC3300"/>
                                </a:solidFill>
                                <a:latin typeface="Cambria Math" panose="02040503050406030204" pitchFamily="18" charset="0"/>
                              </a:rPr>
                              <m:t>𝑺</m:t>
                            </m:r>
                          </m:e>
                        </m:acc>
                        <m:r>
                          <a:rPr lang="zh-CN" altLang="en-US" b="1" i="1">
                            <a:solidFill>
                              <a:srgbClr val="CC3300"/>
                            </a:solidFill>
                            <a:latin typeface="Cambria Math" panose="02040503050406030204" pitchFamily="18" charset="0"/>
                          </a:rPr>
                          <m:t>=</m:t>
                        </m:r>
                        <m:nary>
                          <m:naryPr>
                            <m:chr m:val="∑"/>
                            <m:subHide m:val="on"/>
                            <m:supHide m:val="on"/>
                            <m:ctrlPr>
                              <a:rPr lang="zh-CN" altLang="en-US" i="1">
                                <a:solidFill>
                                  <a:srgbClr val="CC3300"/>
                                </a:solidFill>
                                <a:latin typeface="Cambria Math" panose="02040503050406030204" pitchFamily="18" charset="0"/>
                              </a:rPr>
                            </m:ctrlPr>
                          </m:naryPr>
                          <m:sub/>
                          <m:sup/>
                          <m:e>
                            <m:sSub>
                              <m:sSubPr>
                                <m:ctrlPr>
                                  <a:rPr lang="zh-CN" altLang="en-US" i="1">
                                    <a:solidFill>
                                      <a:srgbClr val="CC3300"/>
                                    </a:solidFill>
                                    <a:latin typeface="Cambria Math" panose="02040503050406030204" pitchFamily="18" charset="0"/>
                                  </a:rPr>
                                </m:ctrlPr>
                              </m:sSubPr>
                              <m:e>
                                <m:r>
                                  <a:rPr lang="zh-CN" altLang="en-US" b="1" i="1">
                                    <a:solidFill>
                                      <a:srgbClr val="CC3300"/>
                                    </a:solidFill>
                                    <a:latin typeface="Cambria Math" panose="02040503050406030204" pitchFamily="18" charset="0"/>
                                  </a:rPr>
                                  <m:t>𝒒</m:t>
                                </m:r>
                              </m:e>
                              <m:sub>
                                <m:r>
                                  <a:rPr lang="zh-CN" altLang="en-US" b="1" i="1">
                                    <a:solidFill>
                                      <a:srgbClr val="CC3300"/>
                                    </a:solidFill>
                                    <a:latin typeface="Cambria Math" panose="02040503050406030204" pitchFamily="18" charset="0"/>
                                  </a:rPr>
                                  <m:t>𝟎</m:t>
                                </m:r>
                                <m:r>
                                  <a:rPr lang="zh-CN" altLang="en-US" b="1" i="1">
                                    <a:solidFill>
                                      <a:srgbClr val="CC3300"/>
                                    </a:solidFill>
                                    <a:latin typeface="Cambria Math" panose="02040503050406030204" pitchFamily="18" charset="0"/>
                                  </a:rPr>
                                  <m:t>内</m:t>
                                </m:r>
                              </m:sub>
                            </m:sSub>
                          </m:e>
                        </m:nary>
                      </m:oMath>
                    </m:oMathPara>
                  </a14:m>
                  <a:endParaRPr lang="zh-CN" altLang="en-US" dirty="0"/>
                </a:p>
              </p:txBody>
            </p:sp>
          </mc:Choice>
          <mc:Fallback xmlns="">
            <p:sp>
              <p:nvSpPr>
                <p:cNvPr id="4" name="Object 31"/>
                <p:cNvSpPr txBox="1">
                  <a:spLocks noRot="1" noChangeAspect="1" noMove="1" noResize="1" noEditPoints="1" noAdjustHandles="1" noChangeArrowheads="1" noChangeShapeType="1" noTextEdit="1"/>
                </p:cNvSpPr>
                <p:nvPr/>
              </p:nvSpPr>
              <p:spPr bwMode="auto">
                <a:xfrm>
                  <a:off x="2154238" y="5861993"/>
                  <a:ext cx="2994025" cy="808038"/>
                </a:xfrm>
                <a:prstGeom prst="rect">
                  <a:avLst/>
                </a:prstGeom>
                <a:blipFill>
                  <a:blip r:embed="rId23"/>
                  <a:stretch>
                    <a:fillRect b="-19697"/>
                  </a:stretch>
                </a:blipFill>
                <a:ln>
                  <a:noFill/>
                </a:ln>
                <a:extLst/>
              </p:spPr>
              <p:txBody>
                <a:bodyPr/>
                <a:lstStyle/>
                <a:p>
                  <a:r>
                    <a:rPr lang="zh-CN" altLang="en-US">
                      <a:noFill/>
                    </a:rPr>
                    <a:t> </a:t>
                  </a:r>
                </a:p>
              </p:txBody>
            </p:sp>
          </mc:Fallback>
        </mc:AlternateContent>
        <p:sp>
          <p:nvSpPr>
            <p:cNvPr id="13" name="直角上箭头 12"/>
            <p:cNvSpPr/>
            <p:nvPr/>
          </p:nvSpPr>
          <p:spPr bwMode="auto">
            <a:xfrm rot="5400000">
              <a:off x="1487225" y="5987671"/>
              <a:ext cx="504040" cy="742647"/>
            </a:xfrm>
            <a:prstGeom prst="bentUpArrow">
              <a:avLst>
                <a:gd name="adj1" fmla="val 27827"/>
                <a:gd name="adj2" fmla="val 36897"/>
                <a:gd name="adj3" fmla="val 42370"/>
              </a:avLst>
            </a:prstGeom>
            <a:solidFill>
              <a:srgbClr val="FFFFFF"/>
            </a:solidFill>
            <a:ln w="9525" cap="flat" cmpd="sng" algn="ctr">
              <a:solidFill>
                <a:srgbClr val="3333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grpSp>
      <p:sp>
        <p:nvSpPr>
          <p:cNvPr id="3" name="标题 2"/>
          <p:cNvSpPr>
            <a:spLocks noGrp="1"/>
          </p:cNvSpPr>
          <p:nvPr>
            <p:ph type="title"/>
          </p:nvPr>
        </p:nvSpPr>
        <p:spPr>
          <a:xfrm>
            <a:off x="685800" y="44624"/>
            <a:ext cx="7772400" cy="645195"/>
          </a:xfrm>
        </p:spPr>
        <p:txBody>
          <a:bodyPr/>
          <a:lstStyle/>
          <a:p>
            <a:pPr lvl="0" eaLnBrk="1" hangingPunct="1"/>
            <a:r>
              <a:rPr lang="en-US" altLang="zh-CN" sz="3600" b="1" kern="1200">
                <a:solidFill>
                  <a:srgbClr val="3333CC"/>
                </a:solidFill>
                <a:latin typeface="Times New Roman" panose="02020603050405020304" pitchFamily="18" charset="0"/>
                <a:ea typeface="宋体" panose="02010600030101010101" pitchFamily="2" charset="-122"/>
                <a:cs typeface="+mn-cs"/>
              </a:rPr>
              <a:t> 2.3  </a:t>
            </a:r>
            <a:r>
              <a:rPr lang="zh-CN" altLang="en-US" sz="3600" b="1" kern="1200">
                <a:solidFill>
                  <a:srgbClr val="3333CC"/>
                </a:solidFill>
                <a:latin typeface="Times New Roman" panose="02020603050405020304" pitchFamily="18" charset="0"/>
                <a:ea typeface="宋体" panose="02010600030101010101" pitchFamily="2" charset="-122"/>
                <a:cs typeface="+mn-cs"/>
              </a:rPr>
              <a:t>有介质时的高斯定理</a:t>
            </a: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091"/>
                                        </p:tgtEl>
                                        <p:attrNameLst>
                                          <p:attrName>style.visibility</p:attrName>
                                        </p:attrNameLst>
                                      </p:cBhvr>
                                      <p:to>
                                        <p:strVal val="visible"/>
                                      </p:to>
                                    </p:set>
                                    <p:animEffect transition="in" filter="strips(upRight)">
                                      <p:cBhvr>
                                        <p:cTn id="7" dur="500"/>
                                        <p:tgtEl>
                                          <p:spTgt spid="3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1"/>
                                        </p:tgtEl>
                                        <p:attrNameLst>
                                          <p:attrName>style.visibility</p:attrName>
                                        </p:attrNameLst>
                                      </p:cBhvr>
                                      <p:to>
                                        <p:strVal val="visible"/>
                                      </p:to>
                                    </p:set>
                                    <p:animEffect transition="in" filter="wipe(left)">
                                      <p:cBhvr>
                                        <p:cTn id="12" dur="500"/>
                                        <p:tgtEl>
                                          <p:spTgt spid="31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138"/>
                                        </p:tgtEl>
                                        <p:attrNameLst>
                                          <p:attrName>style.visibility</p:attrName>
                                        </p:attrNameLst>
                                      </p:cBhvr>
                                      <p:to>
                                        <p:strVal val="visible"/>
                                      </p:to>
                                    </p:set>
                                    <p:animEffect transition="in" filter="wipe(left)">
                                      <p:cBhvr>
                                        <p:cTn id="23" dur="500"/>
                                        <p:tgtEl>
                                          <p:spTgt spid="313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139"/>
                                        </p:tgtEl>
                                        <p:attrNameLst>
                                          <p:attrName>style.visibility</p:attrName>
                                        </p:attrNameLst>
                                      </p:cBhvr>
                                      <p:to>
                                        <p:strVal val="visible"/>
                                      </p:to>
                                    </p:set>
                                    <p:animEffect transition="in" filter="wipe(left)">
                                      <p:cBhvr>
                                        <p:cTn id="28" dur="500"/>
                                        <p:tgtEl>
                                          <p:spTgt spid="31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down)">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1" grpId="0" animBg="1" autoUpdateAnimBg="0"/>
      <p:bldP spid="312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1" name="Object 69"/>
          <p:cNvGraphicFramePr>
            <a:graphicFrameLocks noChangeAspect="1"/>
          </p:cNvGraphicFramePr>
          <p:nvPr/>
        </p:nvGraphicFramePr>
        <p:xfrm>
          <a:off x="1123950" y="1196975"/>
          <a:ext cx="4578576" cy="654050"/>
        </p:xfrm>
        <a:graphic>
          <a:graphicData uri="http://schemas.openxmlformats.org/presentationml/2006/ole">
            <mc:AlternateContent xmlns:mc="http://schemas.openxmlformats.org/markup-compatibility/2006">
              <mc:Choice xmlns:v="urn:schemas-microsoft-com:vml" Requires="v">
                <p:oleObj name="Equation" r:id="rId2" imgW="1688760" imgH="241200" progId="Equation.DSMT4">
                  <p:embed/>
                </p:oleObj>
              </mc:Choice>
              <mc:Fallback>
                <p:oleObj name="Equation" r:id="rId2" imgW="1688760" imgH="241200" progId="Equation.DSMT4">
                  <p:embed/>
                  <p:pic>
                    <p:nvPicPr>
                      <p:cNvPr id="3141" name="Object 69"/>
                      <p:cNvPicPr>
                        <a:picLocks noChangeAspect="1" noChangeArrowheads="1"/>
                      </p:cNvPicPr>
                      <p:nvPr/>
                    </p:nvPicPr>
                    <p:blipFill>
                      <a:blip r:embed="rId3"/>
                      <a:srcRect/>
                      <a:stretch>
                        <a:fillRect/>
                      </a:stretch>
                    </p:blipFill>
                    <p:spPr bwMode="auto">
                      <a:xfrm>
                        <a:off x="1123950" y="1196975"/>
                        <a:ext cx="4578576" cy="654050"/>
                      </a:xfrm>
                      <a:prstGeom prst="rect">
                        <a:avLst/>
                      </a:prstGeom>
                      <a:noFill/>
                      <a:ln>
                        <a:noFill/>
                      </a:ln>
                    </p:spPr>
                  </p:pic>
                </p:oleObj>
              </mc:Fallback>
            </mc:AlternateContent>
          </a:graphicData>
        </a:graphic>
      </p:graphicFrame>
      <p:graphicFrame>
        <p:nvGraphicFramePr>
          <p:cNvPr id="2" name="Object 1025"/>
          <p:cNvGraphicFramePr>
            <a:graphicFrameLocks noChangeAspect="1"/>
          </p:cNvGraphicFramePr>
          <p:nvPr/>
        </p:nvGraphicFramePr>
        <p:xfrm>
          <a:off x="295275" y="116632"/>
          <a:ext cx="3068638" cy="722313"/>
        </p:xfrm>
        <a:graphic>
          <a:graphicData uri="http://schemas.openxmlformats.org/presentationml/2006/ole">
            <mc:AlternateContent xmlns:mc="http://schemas.openxmlformats.org/markup-compatibility/2006">
              <mc:Choice xmlns:v="urn:schemas-microsoft-com:vml" Requires="v">
                <p:oleObj name="Equation" r:id="rId4" imgW="1015920" imgH="228600" progId="Equation.DSMT4">
                  <p:embed/>
                </p:oleObj>
              </mc:Choice>
              <mc:Fallback>
                <p:oleObj name="Equation" r:id="rId4" imgW="1015920" imgH="228600" progId="Equation.DSMT4">
                  <p:embed/>
                  <p:pic>
                    <p:nvPicPr>
                      <p:cNvPr id="2" name="Object 1025"/>
                      <p:cNvPicPr>
                        <a:picLocks noChangeAspect="1" noChangeArrowheads="1"/>
                      </p:cNvPicPr>
                      <p:nvPr/>
                    </p:nvPicPr>
                    <p:blipFill>
                      <a:blip r:embed="rId5"/>
                      <a:srcRect/>
                      <a:stretch>
                        <a:fillRect/>
                      </a:stretch>
                    </p:blipFill>
                    <p:spPr bwMode="auto">
                      <a:xfrm>
                        <a:off x="295275" y="116632"/>
                        <a:ext cx="3068638"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3091" name="Rectangle 19"/>
          <p:cNvSpPr>
            <a:spLocks noChangeArrowheads="1"/>
          </p:cNvSpPr>
          <p:nvPr/>
        </p:nvSpPr>
        <p:spPr bwMode="auto">
          <a:xfrm>
            <a:off x="0" y="914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 name="Object 1027"/>
          <p:cNvGraphicFramePr>
            <a:graphicFrameLocks noChangeAspect="1"/>
          </p:cNvGraphicFramePr>
          <p:nvPr/>
        </p:nvGraphicFramePr>
        <p:xfrm>
          <a:off x="977850" y="5301208"/>
          <a:ext cx="7194550" cy="1257300"/>
        </p:xfrm>
        <a:graphic>
          <a:graphicData uri="http://schemas.openxmlformats.org/presentationml/2006/ole">
            <mc:AlternateContent xmlns:mc="http://schemas.openxmlformats.org/markup-compatibility/2006">
              <mc:Choice xmlns:v="urn:schemas-microsoft-com:vml" Requires="v">
                <p:oleObj name="Equation" r:id="rId6" imgW="2679480" imgH="457200" progId="Equation.DSMT4">
                  <p:embed/>
                </p:oleObj>
              </mc:Choice>
              <mc:Fallback>
                <p:oleObj name="Equation" r:id="rId6" imgW="2679480" imgH="457200" progId="Equation.DSMT4">
                  <p:embed/>
                  <p:pic>
                    <p:nvPicPr>
                      <p:cNvPr id="4" name="Object 1027"/>
                      <p:cNvPicPr>
                        <a:picLocks noChangeAspect="1" noChangeArrowheads="1"/>
                      </p:cNvPicPr>
                      <p:nvPr/>
                    </p:nvPicPr>
                    <p:blipFill>
                      <a:blip r:embed="rId7"/>
                      <a:srcRect/>
                      <a:stretch>
                        <a:fillRect/>
                      </a:stretch>
                    </p:blipFill>
                    <p:spPr bwMode="auto">
                      <a:xfrm>
                        <a:off x="977850" y="5301208"/>
                        <a:ext cx="719455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8" name="Object 69"/>
          <p:cNvGraphicFramePr>
            <a:graphicFrameLocks noChangeAspect="1"/>
          </p:cNvGraphicFramePr>
          <p:nvPr/>
        </p:nvGraphicFramePr>
        <p:xfrm>
          <a:off x="1115616" y="1982862"/>
          <a:ext cx="4084637" cy="654050"/>
        </p:xfrm>
        <a:graphic>
          <a:graphicData uri="http://schemas.openxmlformats.org/presentationml/2006/ole">
            <mc:AlternateContent xmlns:mc="http://schemas.openxmlformats.org/markup-compatibility/2006">
              <mc:Choice xmlns:v="urn:schemas-microsoft-com:vml" Requires="v">
                <p:oleObj name="Equation" r:id="rId8" imgW="1523880" imgH="241200" progId="Equation.DSMT4">
                  <p:embed/>
                </p:oleObj>
              </mc:Choice>
              <mc:Fallback>
                <p:oleObj name="Equation" r:id="rId8" imgW="1523880" imgH="241200" progId="Equation.DSMT4">
                  <p:embed/>
                  <p:pic>
                    <p:nvPicPr>
                      <p:cNvPr id="8" name="Object 69"/>
                      <p:cNvPicPr>
                        <a:picLocks noChangeAspect="1" noChangeArrowheads="1"/>
                      </p:cNvPicPr>
                      <p:nvPr/>
                    </p:nvPicPr>
                    <p:blipFill>
                      <a:blip r:embed="rId9"/>
                      <a:srcRect/>
                      <a:stretch>
                        <a:fillRect/>
                      </a:stretch>
                    </p:blipFill>
                    <p:spPr bwMode="auto">
                      <a:xfrm>
                        <a:off x="1115616" y="1982862"/>
                        <a:ext cx="4084637"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9" name="Object 1026"/>
          <p:cNvGraphicFramePr>
            <a:graphicFrameLocks noChangeAspect="1"/>
          </p:cNvGraphicFramePr>
          <p:nvPr/>
        </p:nvGraphicFramePr>
        <p:xfrm>
          <a:off x="1099926" y="2851721"/>
          <a:ext cx="5922963" cy="649287"/>
        </p:xfrm>
        <a:graphic>
          <a:graphicData uri="http://schemas.openxmlformats.org/presentationml/2006/ole">
            <mc:AlternateContent xmlns:mc="http://schemas.openxmlformats.org/markup-compatibility/2006">
              <mc:Choice xmlns:v="urn:schemas-microsoft-com:vml" Requires="v">
                <p:oleObj name="Equation" r:id="rId10" imgW="2209680" imgH="241200" progId="Equation.DSMT4">
                  <p:embed/>
                </p:oleObj>
              </mc:Choice>
              <mc:Fallback>
                <p:oleObj name="Equation" r:id="rId10" imgW="2209680" imgH="241200" progId="Equation.DSMT4">
                  <p:embed/>
                  <p:pic>
                    <p:nvPicPr>
                      <p:cNvPr id="9" name="Object 1026"/>
                      <p:cNvPicPr>
                        <a:picLocks noChangeAspect="1" noChangeArrowheads="1"/>
                      </p:cNvPicPr>
                      <p:nvPr/>
                    </p:nvPicPr>
                    <p:blipFill>
                      <a:blip r:embed="rId11"/>
                      <a:srcRect/>
                      <a:stretch>
                        <a:fillRect/>
                      </a:stretch>
                    </p:blipFill>
                    <p:spPr bwMode="auto">
                      <a:xfrm>
                        <a:off x="1099926" y="2851721"/>
                        <a:ext cx="592296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11" name="组合 10"/>
          <p:cNvGrpSpPr/>
          <p:nvPr/>
        </p:nvGrpSpPr>
        <p:grpSpPr>
          <a:xfrm>
            <a:off x="1098897" y="3645024"/>
            <a:ext cx="5921375" cy="1441375"/>
            <a:chOff x="1098897" y="3645024"/>
            <a:chExt cx="5921375" cy="1441375"/>
          </a:xfrm>
        </p:grpSpPr>
        <p:graphicFrame>
          <p:nvGraphicFramePr>
            <p:cNvPr id="10" name="Object 1026"/>
            <p:cNvGraphicFramePr>
              <a:graphicFrameLocks noChangeAspect="1"/>
            </p:cNvGraphicFramePr>
            <p:nvPr/>
          </p:nvGraphicFramePr>
          <p:xfrm>
            <a:off x="1098897" y="3645024"/>
            <a:ext cx="5921375" cy="614363"/>
          </p:xfrm>
          <a:graphic>
            <a:graphicData uri="http://schemas.openxmlformats.org/presentationml/2006/ole">
              <mc:AlternateContent xmlns:mc="http://schemas.openxmlformats.org/markup-compatibility/2006">
                <mc:Choice xmlns:v="urn:schemas-microsoft-com:vml" Requires="v">
                  <p:oleObj name="Equation" r:id="rId12" imgW="2209680" imgH="228600" progId="Equation.DSMT4">
                    <p:embed/>
                  </p:oleObj>
                </mc:Choice>
                <mc:Fallback>
                  <p:oleObj name="Equation" r:id="rId12" imgW="2209680" imgH="228600" progId="Equation.DSMT4">
                    <p:embed/>
                    <p:pic>
                      <p:nvPicPr>
                        <p:cNvPr id="10" name="Object 1026"/>
                        <p:cNvPicPr>
                          <a:picLocks noChangeAspect="1" noChangeArrowheads="1"/>
                        </p:cNvPicPr>
                        <p:nvPr/>
                      </p:nvPicPr>
                      <p:blipFill>
                        <a:blip r:embed="rId13"/>
                        <a:srcRect/>
                        <a:stretch>
                          <a:fillRect/>
                        </a:stretch>
                      </p:blipFill>
                      <p:spPr bwMode="auto">
                        <a:xfrm>
                          <a:off x="1098897" y="3645024"/>
                          <a:ext cx="5921375"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7" name="组合 6"/>
            <p:cNvGrpSpPr/>
            <p:nvPr/>
          </p:nvGrpSpPr>
          <p:grpSpPr>
            <a:xfrm>
              <a:off x="2771800" y="4365104"/>
              <a:ext cx="2930726" cy="721295"/>
              <a:chOff x="2088229" y="4365104"/>
              <a:chExt cx="2930726" cy="721295"/>
            </a:xfrm>
          </p:grpSpPr>
          <p:sp>
            <p:nvSpPr>
              <p:cNvPr id="6" name="矩形 5"/>
              <p:cNvSpPr/>
              <p:nvPr/>
            </p:nvSpPr>
            <p:spPr bwMode="auto">
              <a:xfrm>
                <a:off x="2088229" y="4365104"/>
                <a:ext cx="2930726" cy="712879"/>
              </a:xfrm>
              <a:prstGeom prst="rect">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graphicFrame>
            <p:nvGraphicFramePr>
              <p:cNvPr id="12" name="Object 1026"/>
              <p:cNvGraphicFramePr>
                <a:graphicFrameLocks noChangeAspect="1"/>
              </p:cNvGraphicFramePr>
              <p:nvPr/>
            </p:nvGraphicFramePr>
            <p:xfrm>
              <a:off x="2267744" y="4437112"/>
              <a:ext cx="2552700" cy="649287"/>
            </p:xfrm>
            <a:graphic>
              <a:graphicData uri="http://schemas.openxmlformats.org/presentationml/2006/ole">
                <mc:AlternateContent xmlns:mc="http://schemas.openxmlformats.org/markup-compatibility/2006">
                  <mc:Choice xmlns:v="urn:schemas-microsoft-com:vml" Requires="v">
                    <p:oleObj name="Equation" r:id="rId14" imgW="952200" imgH="241200" progId="Equation.DSMT4">
                      <p:embed/>
                    </p:oleObj>
                  </mc:Choice>
                  <mc:Fallback>
                    <p:oleObj name="Equation" r:id="rId14" imgW="952200" imgH="241200" progId="Equation.DSMT4">
                      <p:embed/>
                      <p:pic>
                        <p:nvPicPr>
                          <p:cNvPr id="12" name="Object 1026"/>
                          <p:cNvPicPr>
                            <a:picLocks noChangeAspect="1" noChangeArrowheads="1"/>
                          </p:cNvPicPr>
                          <p:nvPr/>
                        </p:nvPicPr>
                        <p:blipFill>
                          <a:blip r:embed="rId15"/>
                          <a:srcRect/>
                          <a:stretch>
                            <a:fillRect/>
                          </a:stretch>
                        </p:blipFill>
                        <p:spPr bwMode="auto">
                          <a:xfrm>
                            <a:off x="2267744" y="4437112"/>
                            <a:ext cx="25527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41"/>
                                        </p:tgtEl>
                                        <p:attrNameLst>
                                          <p:attrName>style.visibility</p:attrName>
                                        </p:attrNameLst>
                                      </p:cBhvr>
                                      <p:to>
                                        <p:strVal val="visible"/>
                                      </p:to>
                                    </p:set>
                                    <p:animEffect transition="in" filter="wipe(down)">
                                      <p:cBhvr>
                                        <p:cTn id="7" dur="500"/>
                                        <p:tgtEl>
                                          <p:spTgt spid="31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77" name="Group 59"/>
          <p:cNvGrpSpPr>
            <a:grpSpLocks/>
          </p:cNvGrpSpPr>
          <p:nvPr/>
        </p:nvGrpSpPr>
        <p:grpSpPr bwMode="auto">
          <a:xfrm>
            <a:off x="2339752" y="764704"/>
            <a:ext cx="5911553" cy="660400"/>
            <a:chOff x="960" y="64"/>
            <a:chExt cx="3508" cy="416"/>
          </a:xfrm>
        </p:grpSpPr>
        <p:graphicFrame>
          <p:nvGraphicFramePr>
            <p:cNvPr id="11272" name="Object 1036"/>
            <p:cNvGraphicFramePr>
              <a:graphicFrameLocks noChangeAspect="1"/>
            </p:cNvGraphicFramePr>
            <p:nvPr/>
          </p:nvGraphicFramePr>
          <p:xfrm>
            <a:off x="2772" y="64"/>
            <a:ext cx="1696" cy="416"/>
          </p:xfrm>
          <a:graphic>
            <a:graphicData uri="http://schemas.openxmlformats.org/presentationml/2006/ole">
              <mc:AlternateContent xmlns:mc="http://schemas.openxmlformats.org/markup-compatibility/2006">
                <mc:Choice xmlns:v="urn:schemas-microsoft-com:vml" Requires="v">
                  <p:oleObj name="公式" r:id="rId2" imgW="2686158" imgH="647571" progId="Equation.3">
                    <p:embed/>
                  </p:oleObj>
                </mc:Choice>
                <mc:Fallback>
                  <p:oleObj name="公式" r:id="rId2" imgW="2686158" imgH="647571" progId="Equation.3">
                    <p:embed/>
                    <p:pic>
                      <p:nvPicPr>
                        <p:cNvPr id="11272" name="Object 1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 y="64"/>
                          <a:ext cx="169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1273" name="Object 1031"/>
            <p:cNvGraphicFramePr>
              <a:graphicFrameLocks noChangeAspect="1"/>
            </p:cNvGraphicFramePr>
            <p:nvPr/>
          </p:nvGraphicFramePr>
          <p:xfrm>
            <a:off x="960" y="144"/>
            <a:ext cx="1248" cy="304"/>
          </p:xfrm>
          <a:graphic>
            <a:graphicData uri="http://schemas.openxmlformats.org/presentationml/2006/ole">
              <mc:AlternateContent xmlns:mc="http://schemas.openxmlformats.org/markup-compatibility/2006">
                <mc:Choice xmlns:v="urn:schemas-microsoft-com:vml" Requires="v">
                  <p:oleObj name="Equation" r:id="rId4" imgW="1971794" imgH="476163" progId="Equation.3">
                    <p:embed/>
                  </p:oleObj>
                </mc:Choice>
                <mc:Fallback>
                  <p:oleObj name="Equation" r:id="rId4" imgW="1971794" imgH="476163" progId="Equation.3">
                    <p:embed/>
                    <p:pic>
                      <p:nvPicPr>
                        <p:cNvPr id="11273" name="Object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144"/>
                          <a:ext cx="1248"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pSp>
        <p:nvGrpSpPr>
          <p:cNvPr id="4" name="Group 38"/>
          <p:cNvGrpSpPr>
            <a:grpSpLocks/>
          </p:cNvGrpSpPr>
          <p:nvPr/>
        </p:nvGrpSpPr>
        <p:grpSpPr bwMode="auto">
          <a:xfrm>
            <a:off x="152400" y="609600"/>
            <a:ext cx="1524000" cy="1066800"/>
            <a:chOff x="384" y="2783"/>
            <a:chExt cx="960" cy="672"/>
          </a:xfrm>
        </p:grpSpPr>
        <p:sp>
          <p:nvSpPr>
            <p:cNvPr id="11283" name="AutoShape 39"/>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84" name="Text Box 40"/>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3333CC"/>
                  </a:solidFill>
                  <a:latin typeface="宋体" panose="02010600030101010101" pitchFamily="2" charset="-122"/>
                </a:rPr>
                <a:t>讨论</a:t>
              </a:r>
            </a:p>
          </p:txBody>
        </p:sp>
      </p:grpSp>
      <p:graphicFrame>
        <p:nvGraphicFramePr>
          <p:cNvPr id="86021" name="Object 1029"/>
          <p:cNvGraphicFramePr>
            <a:graphicFrameLocks/>
          </p:cNvGraphicFramePr>
          <p:nvPr/>
        </p:nvGraphicFramePr>
        <p:xfrm>
          <a:off x="2376785" y="5105400"/>
          <a:ext cx="3635375" cy="738188"/>
        </p:xfrm>
        <a:graphic>
          <a:graphicData uri="http://schemas.openxmlformats.org/presentationml/2006/ole">
            <mc:AlternateContent xmlns:mc="http://schemas.openxmlformats.org/markup-compatibility/2006">
              <mc:Choice xmlns:v="urn:schemas-microsoft-com:vml" Requires="v">
                <p:oleObj name="Equation" r:id="rId6" imgW="1314439" imgH="228634" progId="Equation.DSMT4">
                  <p:embed/>
                </p:oleObj>
              </mc:Choice>
              <mc:Fallback>
                <p:oleObj name="Equation" r:id="rId6" imgW="1314439" imgH="228634" progId="Equation.DSMT4">
                  <p:embed/>
                  <p:pic>
                    <p:nvPicPr>
                      <p:cNvPr id="86021" name="Object 10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6785" y="5105400"/>
                        <a:ext cx="3635375"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47" name="Text Box 51"/>
          <p:cNvSpPr txBox="1">
            <a:spLocks noChangeArrowheads="1"/>
          </p:cNvSpPr>
          <p:nvPr/>
        </p:nvSpPr>
        <p:spPr bwMode="auto">
          <a:xfrm>
            <a:off x="838200" y="5257800"/>
            <a:ext cx="71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t>求</a:t>
            </a:r>
          </a:p>
        </p:txBody>
      </p:sp>
      <p:grpSp>
        <p:nvGrpSpPr>
          <p:cNvPr id="5" name="组合 4"/>
          <p:cNvGrpSpPr/>
          <p:nvPr/>
        </p:nvGrpSpPr>
        <p:grpSpPr>
          <a:xfrm>
            <a:off x="304800" y="3200400"/>
            <a:ext cx="8305800" cy="981075"/>
            <a:chOff x="304800" y="3200400"/>
            <a:chExt cx="8305800" cy="981075"/>
          </a:xfrm>
        </p:grpSpPr>
        <p:sp>
          <p:nvSpPr>
            <p:cNvPr id="9243" name="Text Box 47"/>
            <p:cNvSpPr txBox="1">
              <a:spLocks noChangeArrowheads="1"/>
            </p:cNvSpPr>
            <p:nvPr/>
          </p:nvSpPr>
          <p:spPr bwMode="auto">
            <a:xfrm>
              <a:off x="304800" y="3200400"/>
              <a:ext cx="60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dirty="0"/>
                <a:t>(2)</a:t>
              </a:r>
              <a:endParaRPr lang="en-US" altLang="zh-CN" sz="2400" b="0" dirty="0"/>
            </a:p>
          </p:txBody>
        </p:sp>
        <p:sp>
          <p:nvSpPr>
            <p:cNvPr id="9244" name="Rectangle 48"/>
            <p:cNvSpPr>
              <a:spLocks noChangeArrowheads="1"/>
            </p:cNvSpPr>
            <p:nvPr/>
          </p:nvSpPr>
          <p:spPr bwMode="auto">
            <a:xfrm>
              <a:off x="838200" y="3235325"/>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a:latin typeface="宋体" panose="02010600030101010101" pitchFamily="2" charset="-122"/>
                </a:rPr>
                <a:t>注意区分两个高斯定理（电场和电位移矢量）,电位移高斯更简单。</a:t>
              </a:r>
              <a:endParaRPr lang="en-US" altLang="zh-CN" dirty="0">
                <a:latin typeface="宋体" panose="02010600030101010101" pitchFamily="2" charset="-122"/>
              </a:endParaRPr>
            </a:p>
          </p:txBody>
        </p:sp>
      </p:grpSp>
      <p:sp>
        <p:nvSpPr>
          <p:cNvPr id="9245" name="Text Box 54"/>
          <p:cNvSpPr txBox="1">
            <a:spLocks noChangeArrowheads="1"/>
          </p:cNvSpPr>
          <p:nvPr/>
        </p:nvSpPr>
        <p:spPr bwMode="auto">
          <a:xfrm>
            <a:off x="152400" y="4419600"/>
            <a:ext cx="3578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latin typeface="宋体" panose="02010600030101010101" pitchFamily="2" charset="-122"/>
              </a:rPr>
              <a:t>（3）高斯定理应用，</a:t>
            </a:r>
          </a:p>
        </p:txBody>
      </p:sp>
      <p:graphicFrame>
        <p:nvGraphicFramePr>
          <p:cNvPr id="110594" name="Object 1037"/>
          <p:cNvGraphicFramePr>
            <a:graphicFrameLocks noChangeAspect="1"/>
          </p:cNvGraphicFramePr>
          <p:nvPr/>
        </p:nvGraphicFramePr>
        <p:xfrm>
          <a:off x="899592" y="5943600"/>
          <a:ext cx="1219200" cy="517525"/>
        </p:xfrm>
        <a:graphic>
          <a:graphicData uri="http://schemas.openxmlformats.org/presentationml/2006/ole">
            <mc:AlternateContent xmlns:mc="http://schemas.openxmlformats.org/markup-compatibility/2006">
              <mc:Choice xmlns:v="urn:schemas-microsoft-com:vml" Requires="v">
                <p:oleObj name="Equation" r:id="rId8" imgW="495245" imgH="209468" progId="Equation.DSMT4">
                  <p:embed/>
                </p:oleObj>
              </mc:Choice>
              <mc:Fallback>
                <p:oleObj name="Equation" r:id="rId8" imgW="495245" imgH="209468" progId="Equation.DSMT4">
                  <p:embed/>
                  <p:pic>
                    <p:nvPicPr>
                      <p:cNvPr id="110594" name="Object 10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592" y="594360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10595" name="Object 1027"/>
          <p:cNvGraphicFramePr>
            <a:graphicFrameLocks noChangeAspect="1"/>
          </p:cNvGraphicFramePr>
          <p:nvPr/>
        </p:nvGraphicFramePr>
        <p:xfrm>
          <a:off x="2483768" y="5945188"/>
          <a:ext cx="1492250" cy="608012"/>
        </p:xfrm>
        <a:graphic>
          <a:graphicData uri="http://schemas.openxmlformats.org/presentationml/2006/ole">
            <mc:AlternateContent xmlns:mc="http://schemas.openxmlformats.org/markup-compatibility/2006">
              <mc:Choice xmlns:v="urn:schemas-microsoft-com:vml" Requires="v">
                <p:oleObj name="Equation" r:id="rId10" imgW="609532" imgH="247529" progId="Equation.DSMT4">
                  <p:embed/>
                </p:oleObj>
              </mc:Choice>
              <mc:Fallback>
                <p:oleObj name="Equation" r:id="rId10" imgW="609532" imgH="247529" progId="Equation.DSMT4">
                  <p:embed/>
                  <p:pic>
                    <p:nvPicPr>
                      <p:cNvPr id="110595" name="Object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3768" y="5945188"/>
                        <a:ext cx="1492250"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10596" name="Object 1028"/>
          <p:cNvGraphicFramePr>
            <a:graphicFrameLocks noChangeAspect="1"/>
          </p:cNvGraphicFramePr>
          <p:nvPr/>
        </p:nvGraphicFramePr>
        <p:xfrm>
          <a:off x="4283968" y="5943600"/>
          <a:ext cx="1525588" cy="609600"/>
        </p:xfrm>
        <a:graphic>
          <a:graphicData uri="http://schemas.openxmlformats.org/presentationml/2006/ole">
            <mc:AlternateContent xmlns:mc="http://schemas.openxmlformats.org/markup-compatibility/2006">
              <mc:Choice xmlns:v="urn:schemas-microsoft-com:vml" Requires="v">
                <p:oleObj name="Equation" r:id="rId12" imgW="628715" imgH="247529" progId="Equation.DSMT4">
                  <p:embed/>
                </p:oleObj>
              </mc:Choice>
              <mc:Fallback>
                <p:oleObj name="Equation" r:id="rId12" imgW="628715" imgH="247529" progId="Equation.DSMT4">
                  <p:embed/>
                  <p:pic>
                    <p:nvPicPr>
                      <p:cNvPr id="110596" name="Object 10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3968" y="5943600"/>
                        <a:ext cx="15255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4350" name="Object 7"/>
              <p:cNvSpPr txBox="1"/>
              <p:nvPr/>
            </p:nvSpPr>
            <p:spPr bwMode="auto">
              <a:xfrm>
                <a:off x="6186488" y="5834062"/>
                <a:ext cx="2778000" cy="946149"/>
              </a:xfrm>
              <a:prstGeom prst="rect">
                <a:avLst/>
              </a:prstGeom>
              <a:noFill/>
              <a:ln>
                <a:noFill/>
              </a:ln>
              <a:effectLst/>
            </p:spPr>
            <p:txBody>
              <a:bodyPr>
                <a:normAutofit fontScale="92500"/>
              </a:bodyPr>
              <a:lstStyle/>
              <a:p>
                <a:pPr/>
                <a14:m>
                  <m:oMathPara xmlns:m="http://schemas.openxmlformats.org/officeDocument/2006/math">
                    <m:oMathParaPr>
                      <m:jc m:val="centerGroup"/>
                    </m:oMathParaPr>
                    <m:oMath xmlns:m="http://schemas.openxmlformats.org/officeDocument/2006/math">
                      <m:r>
                        <a:rPr lang="zh-CN" altLang="en-US" i="1">
                          <a:solidFill>
                            <a:srgbClr val="400000"/>
                          </a:solidFill>
                          <a:latin typeface="Cambria Math" panose="02040503050406030204" pitchFamily="18" charset="0"/>
                        </a:rPr>
                        <m:t>𝑞</m:t>
                      </m:r>
                      <m:sSub>
                        <m:sSubPr>
                          <m:ctrlPr>
                            <a:rPr lang="zh-CN" altLang="en-US" i="1">
                              <a:solidFill>
                                <a:srgbClr val="000000"/>
                              </a:solidFill>
                              <a:latin typeface="Cambria Math" panose="02040503050406030204" pitchFamily="18" charset="0"/>
                            </a:rPr>
                          </m:ctrlPr>
                        </m:sSubPr>
                        <m:e>
                          <m:r>
                            <a:rPr lang="zh-CN" altLang="en-US" i="1">
                              <a:solidFill>
                                <a:srgbClr val="400000"/>
                              </a:solidFill>
                              <a:latin typeface="Cambria Math" panose="02040503050406030204" pitchFamily="18" charset="0"/>
                            </a:rPr>
                            <m:t>′</m:t>
                          </m:r>
                        </m:e>
                        <m:sub>
                          <m:r>
                            <a:rPr lang="zh-CN" altLang="en-US" i="1">
                              <a:solidFill>
                                <a:srgbClr val="000000"/>
                              </a:solidFill>
                              <a:latin typeface="Cambria Math" panose="02040503050406030204" pitchFamily="18" charset="0"/>
                            </a:rPr>
                            <m:t>内</m:t>
                          </m:r>
                        </m:sub>
                      </m:sSub>
                      <m:r>
                        <a:rPr lang="zh-CN" altLang="en-US" i="1">
                          <a:solidFill>
                            <a:srgbClr val="400000"/>
                          </a:solidFill>
                          <a:latin typeface="Cambria Math" panose="02040503050406030204" pitchFamily="18" charset="0"/>
                        </a:rPr>
                        <m:t>=−</m:t>
                      </m:r>
                      <m:nary>
                        <m:naryPr>
                          <m:chr m:val="∮"/>
                          <m:subHide m:val="on"/>
                          <m:supHide m:val="on"/>
                          <m:ctrlPr>
                            <a:rPr lang="zh-CN" altLang="en-US" i="1">
                              <a:solidFill>
                                <a:srgbClr val="400000"/>
                              </a:solidFill>
                              <a:latin typeface="Cambria Math" panose="02040503050406030204" pitchFamily="18" charset="0"/>
                            </a:rPr>
                          </m:ctrlPr>
                        </m:naryPr>
                        <m:sub/>
                        <m:sup/>
                        <m:e>
                          <m:acc>
                            <m:accPr>
                              <m:chr m:val="⃗"/>
                              <m:ctrlPr>
                                <a:rPr lang="zh-CN" altLang="en-US" i="1">
                                  <a:solidFill>
                                    <a:srgbClr val="400000"/>
                                  </a:solidFill>
                                  <a:latin typeface="Cambria Math" panose="02040503050406030204" pitchFamily="18" charset="0"/>
                                </a:rPr>
                              </m:ctrlPr>
                            </m:accPr>
                            <m:e>
                              <m:r>
                                <a:rPr lang="zh-CN" altLang="en-US" i="1">
                                  <a:solidFill>
                                    <a:srgbClr val="400000"/>
                                  </a:solidFill>
                                  <a:latin typeface="Cambria Math" panose="02040503050406030204" pitchFamily="18" charset="0"/>
                                </a:rPr>
                                <m:t>𝑃</m:t>
                              </m:r>
                            </m:e>
                          </m:acc>
                          <m:r>
                            <a:rPr lang="zh-CN" altLang="en-US" i="1">
                              <a:solidFill>
                                <a:srgbClr val="400000"/>
                              </a:solidFill>
                              <a:latin typeface="Cambria Math" panose="02040503050406030204" pitchFamily="18" charset="0"/>
                            </a:rPr>
                            <m:t>⋅</m:t>
                          </m:r>
                          <m:r>
                            <a:rPr lang="zh-CN" altLang="en-US" i="1">
                              <a:solidFill>
                                <a:srgbClr val="400000"/>
                              </a:solidFill>
                              <a:latin typeface="Cambria Math" panose="02040503050406030204" pitchFamily="18" charset="0"/>
                            </a:rPr>
                            <m:t>𝑑</m:t>
                          </m:r>
                          <m:acc>
                            <m:accPr>
                              <m:chr m:val="⃗"/>
                              <m:ctrlPr>
                                <a:rPr lang="zh-CN" altLang="en-US" i="1">
                                  <a:solidFill>
                                    <a:srgbClr val="400000"/>
                                  </a:solidFill>
                                  <a:latin typeface="Cambria Math" panose="02040503050406030204" pitchFamily="18" charset="0"/>
                                </a:rPr>
                              </m:ctrlPr>
                            </m:accPr>
                            <m:e>
                              <m:r>
                                <a:rPr lang="zh-CN" altLang="en-US" i="1">
                                  <a:solidFill>
                                    <a:srgbClr val="400000"/>
                                  </a:solidFill>
                                  <a:latin typeface="Cambria Math" panose="02040503050406030204" pitchFamily="18" charset="0"/>
                                </a:rPr>
                                <m:t>𝑆</m:t>
                              </m:r>
                            </m:e>
                          </m:acc>
                        </m:e>
                      </m:nary>
                    </m:oMath>
                  </m:oMathPara>
                </a14:m>
                <a:endParaRPr lang="zh-CN" altLang="en-US" dirty="0"/>
              </a:p>
            </p:txBody>
          </p:sp>
        </mc:Choice>
        <mc:Fallback xmlns="">
          <p:sp>
            <p:nvSpPr>
              <p:cNvPr id="14350" name="Object 7"/>
              <p:cNvSpPr txBox="1">
                <a:spLocks noRot="1" noChangeAspect="1" noMove="1" noResize="1" noEditPoints="1" noAdjustHandles="1" noChangeArrowheads="1" noChangeShapeType="1" noTextEdit="1"/>
              </p:cNvSpPr>
              <p:nvPr/>
            </p:nvSpPr>
            <p:spPr bwMode="auto">
              <a:xfrm>
                <a:off x="6186488" y="5834062"/>
                <a:ext cx="2778000" cy="946149"/>
              </a:xfrm>
              <a:prstGeom prst="rect">
                <a:avLst/>
              </a:prstGeom>
              <a:blipFill>
                <a:blip r:embed="rId15"/>
                <a:stretch>
                  <a:fillRect/>
                </a:stretch>
              </a:blipFill>
              <a:ln>
                <a:noFill/>
              </a:ln>
              <a:effectLst/>
              <a:extLst/>
            </p:spPr>
            <p:txBody>
              <a:bodyPr/>
              <a:lstStyle/>
              <a:p>
                <a:r>
                  <a:rPr lang="zh-CN" altLang="en-US">
                    <a:noFill/>
                  </a:rPr>
                  <a:t> </a:t>
                </a:r>
              </a:p>
            </p:txBody>
          </p:sp>
        </mc:Fallback>
      </mc:AlternateContent>
      <p:grpSp>
        <p:nvGrpSpPr>
          <p:cNvPr id="3" name="组合 2"/>
          <p:cNvGrpSpPr/>
          <p:nvPr/>
        </p:nvGrpSpPr>
        <p:grpSpPr>
          <a:xfrm>
            <a:off x="304800" y="1981200"/>
            <a:ext cx="7500938" cy="1295400"/>
            <a:chOff x="304800" y="1981200"/>
            <a:chExt cx="7500938" cy="1295400"/>
          </a:xfrm>
        </p:grpSpPr>
        <p:graphicFrame>
          <p:nvGraphicFramePr>
            <p:cNvPr id="11266" name="Object 1024"/>
            <p:cNvGraphicFramePr>
              <a:graphicFrameLocks noChangeAspect="1"/>
            </p:cNvGraphicFramePr>
            <p:nvPr/>
          </p:nvGraphicFramePr>
          <p:xfrm>
            <a:off x="2514600" y="2438400"/>
            <a:ext cx="0" cy="838200"/>
          </p:xfrm>
          <a:graphic>
            <a:graphicData uri="http://schemas.openxmlformats.org/presentationml/2006/ole">
              <mc:AlternateContent xmlns:mc="http://schemas.openxmlformats.org/markup-compatibility/2006">
                <mc:Choice xmlns:v="urn:schemas-microsoft-com:vml" Requires="v">
                  <p:oleObj name="公式" r:id="rId16" imgW="330057" imgH="380835" progId="Equation.3">
                    <p:embed/>
                  </p:oleObj>
                </mc:Choice>
                <mc:Fallback>
                  <p:oleObj name="公式" r:id="rId16" imgW="330057" imgH="380835" progId="Equation.3">
                    <p:embed/>
                    <p:pic>
                      <p:nvPicPr>
                        <p:cNvPr id="11266" name="Object 10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4600" y="2438400"/>
                          <a:ext cx="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1"/>
            <p:cNvGrpSpPr>
              <a:grpSpLocks/>
            </p:cNvGrpSpPr>
            <p:nvPr/>
          </p:nvGrpSpPr>
          <p:grpSpPr bwMode="auto">
            <a:xfrm>
              <a:off x="304800" y="1981200"/>
              <a:ext cx="7500938" cy="1035050"/>
              <a:chOff x="939" y="624"/>
              <a:chExt cx="4725" cy="652"/>
            </a:xfrm>
          </p:grpSpPr>
          <p:sp>
            <p:nvSpPr>
              <p:cNvPr id="11285" name="Text Box 17"/>
              <p:cNvSpPr txBox="1">
                <a:spLocks noChangeArrowheads="1"/>
              </p:cNvSpPr>
              <p:nvPr/>
            </p:nvSpPr>
            <p:spPr bwMode="auto">
              <a:xfrm>
                <a:off x="939" y="663"/>
                <a:ext cx="28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dirty="0"/>
                  <a:t>(1)</a:t>
                </a:r>
                <a:r>
                  <a:rPr lang="zh-CN" altLang="en-US" dirty="0"/>
                  <a:t>在没有电介质的情况下，</a:t>
                </a:r>
                <a:endParaRPr lang="zh-CN" altLang="en-US" sz="2400" b="0" dirty="0"/>
              </a:p>
            </p:txBody>
          </p:sp>
          <p:graphicFrame>
            <p:nvGraphicFramePr>
              <p:cNvPr id="11274" name="Object 1038"/>
              <p:cNvGraphicFramePr>
                <a:graphicFrameLocks noChangeAspect="1"/>
              </p:cNvGraphicFramePr>
              <p:nvPr/>
            </p:nvGraphicFramePr>
            <p:xfrm>
              <a:off x="3588" y="672"/>
              <a:ext cx="616" cy="288"/>
            </p:xfrm>
            <a:graphic>
              <a:graphicData uri="http://schemas.openxmlformats.org/presentationml/2006/ole">
                <mc:AlternateContent xmlns:mc="http://schemas.openxmlformats.org/markup-compatibility/2006">
                  <mc:Choice xmlns:v="urn:schemas-microsoft-com:vml" Requires="v">
                    <p:oleObj name="Equation" r:id="rId18" imgW="971577" imgH="447550" progId="Equation.3">
                      <p:embed/>
                    </p:oleObj>
                  </mc:Choice>
                  <mc:Fallback>
                    <p:oleObj name="Equation" r:id="rId18" imgW="971577" imgH="447550" progId="Equation.3">
                      <p:embed/>
                      <p:pic>
                        <p:nvPicPr>
                          <p:cNvPr id="11274" name="Object 103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88" y="672"/>
                            <a:ext cx="6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039"/>
              <p:cNvGraphicFramePr>
                <a:graphicFrameLocks noChangeAspect="1"/>
              </p:cNvGraphicFramePr>
              <p:nvPr/>
            </p:nvGraphicFramePr>
            <p:xfrm>
              <a:off x="4275" y="663"/>
              <a:ext cx="216" cy="240"/>
            </p:xfrm>
            <a:graphic>
              <a:graphicData uri="http://schemas.openxmlformats.org/presentationml/2006/ole">
                <mc:AlternateContent xmlns:mc="http://schemas.openxmlformats.org/markup-compatibility/2006">
                  <mc:Choice xmlns:v="urn:schemas-microsoft-com:vml" Requires="v">
                    <p:oleObj name="Equation" r:id="rId20" imgW="333406" imgH="371429" progId="Equation.3">
                      <p:embed/>
                    </p:oleObj>
                  </mc:Choice>
                  <mc:Fallback>
                    <p:oleObj name="Equation" r:id="rId20" imgW="333406" imgH="371429" progId="Equation.3">
                      <p:embed/>
                      <p:pic>
                        <p:nvPicPr>
                          <p:cNvPr id="11275" name="Object 103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75" y="663"/>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6" name="Text Box 20"/>
              <p:cNvSpPr txBox="1">
                <a:spLocks noChangeArrowheads="1"/>
              </p:cNvSpPr>
              <p:nvPr/>
            </p:nvSpPr>
            <p:spPr bwMode="auto">
              <a:xfrm>
                <a:off x="4423" y="624"/>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的高斯定理</a:t>
                </a:r>
                <a:endParaRPr lang="zh-CN" altLang="en-US" sz="2400" b="0"/>
              </a:p>
            </p:txBody>
          </p:sp>
          <p:sp>
            <p:nvSpPr>
              <p:cNvPr id="11287" name="Text Box 21"/>
              <p:cNvSpPr txBox="1">
                <a:spLocks noChangeArrowheads="1"/>
              </p:cNvSpPr>
              <p:nvPr/>
            </p:nvSpPr>
            <p:spPr bwMode="auto">
              <a:xfrm>
                <a:off x="1178" y="946"/>
                <a:ext cx="329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dirty="0"/>
                  <a:t>还原为第七章中    的高斯定理。</a:t>
                </a:r>
              </a:p>
            </p:txBody>
          </p:sp>
        </p:grpSp>
        <p:graphicFrame>
          <p:nvGraphicFramePr>
            <p:cNvPr id="24" name="Object 1039"/>
            <p:cNvGraphicFramePr>
              <a:graphicFrameLocks noChangeAspect="1"/>
            </p:cNvGraphicFramePr>
            <p:nvPr/>
          </p:nvGraphicFramePr>
          <p:xfrm>
            <a:off x="3275856" y="2467188"/>
            <a:ext cx="400529" cy="490365"/>
          </p:xfrm>
          <a:graphic>
            <a:graphicData uri="http://schemas.openxmlformats.org/presentationml/2006/ole">
              <mc:AlternateContent xmlns:mc="http://schemas.openxmlformats.org/markup-compatibility/2006">
                <mc:Choice xmlns:v="urn:schemas-microsoft-com:vml" Requires="v">
                  <p:oleObj name="Equation" r:id="rId22" imgW="164880" imgH="203040" progId="Equation.DSMT4">
                    <p:embed/>
                  </p:oleObj>
                </mc:Choice>
                <mc:Fallback>
                  <p:oleObj name="Equation" r:id="rId22" imgW="164880" imgH="203040" progId="Equation.DSMT4">
                    <p:embed/>
                    <p:pic>
                      <p:nvPicPr>
                        <p:cNvPr id="24" name="Object 1039"/>
                        <p:cNvPicPr>
                          <a:picLocks noChangeAspect="1" noChangeArrowheads="1"/>
                        </p:cNvPicPr>
                        <p:nvPr/>
                      </p:nvPicPr>
                      <p:blipFill>
                        <a:blip r:embed="rId23"/>
                        <a:srcRect/>
                        <a:stretch>
                          <a:fillRect/>
                        </a:stretch>
                      </p:blipFill>
                      <p:spPr bwMode="auto">
                        <a:xfrm>
                          <a:off x="3275856" y="2467188"/>
                          <a:ext cx="400529" cy="490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矩形 5"/>
          <p:cNvSpPr/>
          <p:nvPr/>
        </p:nvSpPr>
        <p:spPr bwMode="auto">
          <a:xfrm>
            <a:off x="2118792" y="562000"/>
            <a:ext cx="6413648" cy="1066800"/>
          </a:xfrm>
          <a:prstGeom prst="rect">
            <a:avLst/>
          </a:prstGeom>
          <a:noFill/>
          <a:ln w="1905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ppt_w</p:attrName>
                                        </p:attrNameLst>
                                      </p:cBhvr>
                                      <p:tavLst>
                                        <p:tav tm="0" fmla="#ppt_w*sin(2.5*pi*$)">
                                          <p:val>
                                            <p:fltVal val="0"/>
                                          </p:val>
                                        </p:tav>
                                        <p:tav tm="100000">
                                          <p:val>
                                            <p:fltVal val="1"/>
                                          </p:val>
                                        </p:tav>
                                      </p:tavLst>
                                    </p:anim>
                                    <p:anim calcmode="lin" valueType="num">
                                      <p:cBhvr>
                                        <p:cTn id="8" dur="5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245"/>
                                        </p:tgtEl>
                                        <p:attrNameLst>
                                          <p:attrName>style.visibility</p:attrName>
                                        </p:attrNameLst>
                                      </p:cBhvr>
                                      <p:to>
                                        <p:strVal val="visible"/>
                                      </p:to>
                                    </p:set>
                                    <p:anim calcmode="lin" valueType="num">
                                      <p:cBhvr additive="base">
                                        <p:cTn id="29" dur="500" fill="hold"/>
                                        <p:tgtEl>
                                          <p:spTgt spid="9245"/>
                                        </p:tgtEl>
                                        <p:attrNameLst>
                                          <p:attrName>ppt_x</p:attrName>
                                        </p:attrNameLst>
                                      </p:cBhvr>
                                      <p:tavLst>
                                        <p:tav tm="0">
                                          <p:val>
                                            <p:strVal val="0-#ppt_w/2"/>
                                          </p:val>
                                        </p:tav>
                                        <p:tav tm="100000">
                                          <p:val>
                                            <p:strVal val="#ppt_x"/>
                                          </p:val>
                                        </p:tav>
                                      </p:tavLst>
                                    </p:anim>
                                    <p:anim calcmode="lin" valueType="num">
                                      <p:cBhvr additive="base">
                                        <p:cTn id="30" dur="500" fill="hold"/>
                                        <p:tgtEl>
                                          <p:spTgt spid="924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147"/>
                                        </p:tgtEl>
                                        <p:attrNameLst>
                                          <p:attrName>style.visibility</p:attrName>
                                        </p:attrNameLst>
                                      </p:cBhvr>
                                      <p:to>
                                        <p:strVal val="visible"/>
                                      </p:to>
                                    </p:set>
                                    <p:animEffect transition="in" filter="wipe(left)">
                                      <p:cBhvr>
                                        <p:cTn id="35" dur="500"/>
                                        <p:tgtEl>
                                          <p:spTgt spid="4147"/>
                                        </p:tgtEl>
                                      </p:cBhvr>
                                    </p:animEffect>
                                  </p:childTnLst>
                                </p:cTn>
                              </p:par>
                            </p:childTnLst>
                          </p:cTn>
                        </p:par>
                        <p:par>
                          <p:cTn id="36" fill="hold">
                            <p:stCondLst>
                              <p:cond delay="500"/>
                            </p:stCondLst>
                            <p:childTnLst>
                              <p:par>
                                <p:cTn id="37" presetID="23" presetClass="entr" presetSubtype="16" fill="hold" nodeType="afterEffect">
                                  <p:stCondLst>
                                    <p:cond delay="0"/>
                                  </p:stCondLst>
                                  <p:childTnLst>
                                    <p:set>
                                      <p:cBhvr>
                                        <p:cTn id="38" dur="1" fill="hold">
                                          <p:stCondLst>
                                            <p:cond delay="0"/>
                                          </p:stCondLst>
                                        </p:cTn>
                                        <p:tgtEl>
                                          <p:spTgt spid="86021"/>
                                        </p:tgtEl>
                                        <p:attrNameLst>
                                          <p:attrName>style.visibility</p:attrName>
                                        </p:attrNameLst>
                                      </p:cBhvr>
                                      <p:to>
                                        <p:strVal val="visible"/>
                                      </p:to>
                                    </p:set>
                                    <p:anim calcmode="lin" valueType="num">
                                      <p:cBhvr>
                                        <p:cTn id="39" dur="500" fill="hold"/>
                                        <p:tgtEl>
                                          <p:spTgt spid="86021"/>
                                        </p:tgtEl>
                                        <p:attrNameLst>
                                          <p:attrName>ppt_w</p:attrName>
                                        </p:attrNameLst>
                                      </p:cBhvr>
                                      <p:tavLst>
                                        <p:tav tm="0">
                                          <p:val>
                                            <p:fltVal val="0"/>
                                          </p:val>
                                        </p:tav>
                                        <p:tav tm="100000">
                                          <p:val>
                                            <p:strVal val="#ppt_w"/>
                                          </p:val>
                                        </p:tav>
                                      </p:tavLst>
                                    </p:anim>
                                    <p:anim calcmode="lin" valueType="num">
                                      <p:cBhvr>
                                        <p:cTn id="40" dur="500" fill="hold"/>
                                        <p:tgtEl>
                                          <p:spTgt spid="86021"/>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10594"/>
                                        </p:tgtEl>
                                        <p:attrNameLst>
                                          <p:attrName>style.visibility</p:attrName>
                                        </p:attrNameLst>
                                      </p:cBhvr>
                                      <p:to>
                                        <p:strVal val="visible"/>
                                      </p:to>
                                    </p:set>
                                    <p:anim calcmode="lin" valueType="num">
                                      <p:cBhvr additive="base">
                                        <p:cTn id="45" dur="500" fill="hold"/>
                                        <p:tgtEl>
                                          <p:spTgt spid="110594"/>
                                        </p:tgtEl>
                                        <p:attrNameLst>
                                          <p:attrName>ppt_x</p:attrName>
                                        </p:attrNameLst>
                                      </p:cBhvr>
                                      <p:tavLst>
                                        <p:tav tm="0">
                                          <p:val>
                                            <p:strVal val="0-#ppt_w/2"/>
                                          </p:val>
                                        </p:tav>
                                        <p:tav tm="100000">
                                          <p:val>
                                            <p:strVal val="#ppt_x"/>
                                          </p:val>
                                        </p:tav>
                                      </p:tavLst>
                                    </p:anim>
                                    <p:anim calcmode="lin" valueType="num">
                                      <p:cBhvr additive="base">
                                        <p:cTn id="46" dur="500" fill="hold"/>
                                        <p:tgtEl>
                                          <p:spTgt spid="11059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10595"/>
                                        </p:tgtEl>
                                        <p:attrNameLst>
                                          <p:attrName>style.visibility</p:attrName>
                                        </p:attrNameLst>
                                      </p:cBhvr>
                                      <p:to>
                                        <p:strVal val="visible"/>
                                      </p:to>
                                    </p:set>
                                    <p:anim calcmode="lin" valueType="num">
                                      <p:cBhvr additive="base">
                                        <p:cTn id="51" dur="500" fill="hold"/>
                                        <p:tgtEl>
                                          <p:spTgt spid="110595"/>
                                        </p:tgtEl>
                                        <p:attrNameLst>
                                          <p:attrName>ppt_x</p:attrName>
                                        </p:attrNameLst>
                                      </p:cBhvr>
                                      <p:tavLst>
                                        <p:tav tm="0">
                                          <p:val>
                                            <p:strVal val="0-#ppt_w/2"/>
                                          </p:val>
                                        </p:tav>
                                        <p:tav tm="100000">
                                          <p:val>
                                            <p:strVal val="#ppt_x"/>
                                          </p:val>
                                        </p:tav>
                                      </p:tavLst>
                                    </p:anim>
                                    <p:anim calcmode="lin" valueType="num">
                                      <p:cBhvr additive="base">
                                        <p:cTn id="52" dur="500" fill="hold"/>
                                        <p:tgtEl>
                                          <p:spTgt spid="11059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110596"/>
                                        </p:tgtEl>
                                        <p:attrNameLst>
                                          <p:attrName>style.visibility</p:attrName>
                                        </p:attrNameLst>
                                      </p:cBhvr>
                                      <p:to>
                                        <p:strVal val="visible"/>
                                      </p:to>
                                    </p:set>
                                    <p:anim calcmode="lin" valueType="num">
                                      <p:cBhvr additive="base">
                                        <p:cTn id="57" dur="500" fill="hold"/>
                                        <p:tgtEl>
                                          <p:spTgt spid="110596"/>
                                        </p:tgtEl>
                                        <p:attrNameLst>
                                          <p:attrName>ppt_x</p:attrName>
                                        </p:attrNameLst>
                                      </p:cBhvr>
                                      <p:tavLst>
                                        <p:tav tm="0">
                                          <p:val>
                                            <p:strVal val="0-#ppt_w/2"/>
                                          </p:val>
                                        </p:tav>
                                        <p:tav tm="100000">
                                          <p:val>
                                            <p:strVal val="#ppt_x"/>
                                          </p:val>
                                        </p:tav>
                                      </p:tavLst>
                                    </p:anim>
                                    <p:anim calcmode="lin" valueType="num">
                                      <p:cBhvr additive="base">
                                        <p:cTn id="58" dur="500" fill="hold"/>
                                        <p:tgtEl>
                                          <p:spTgt spid="11059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 grpId="0" autoUpdateAnimBg="0"/>
      <p:bldP spid="9245" grpId="0" autoUpdateAnimBg="0"/>
      <p:bldP spid="14350"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5"/>
          <p:cNvSpPr>
            <a:spLocks noChangeArrowheads="1"/>
          </p:cNvSpPr>
          <p:nvPr/>
        </p:nvSpPr>
        <p:spPr bwMode="auto">
          <a:xfrm>
            <a:off x="6019800" y="1844675"/>
            <a:ext cx="2743200" cy="2286000"/>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zh-CN" altLang="zh-CN">
              <a:solidFill>
                <a:srgbClr val="0000FF"/>
              </a:solidFill>
            </a:endParaRPr>
          </a:p>
        </p:txBody>
      </p:sp>
      <p:sp>
        <p:nvSpPr>
          <p:cNvPr id="83974" name="Oval 6"/>
          <p:cNvSpPr>
            <a:spLocks noChangeArrowheads="1"/>
          </p:cNvSpPr>
          <p:nvPr/>
        </p:nvSpPr>
        <p:spPr bwMode="auto">
          <a:xfrm>
            <a:off x="6667500" y="2336800"/>
            <a:ext cx="1295400" cy="1295400"/>
          </a:xfrm>
          <a:prstGeom prst="ellipse">
            <a:avLst/>
          </a:prstGeom>
          <a:gradFill rotWithShape="1">
            <a:gsLst>
              <a:gs pos="0">
                <a:schemeClr val="accent1"/>
              </a:gs>
              <a:gs pos="100000">
                <a:schemeClr val="accent1">
                  <a:gamma/>
                  <a:shade val="79216"/>
                  <a:invGamma/>
                </a:schemeClr>
              </a:gs>
            </a:gsLst>
            <a:path path="shape">
              <a:fillToRect l="50000" t="50000" r="50000" b="50000"/>
            </a:path>
          </a:gradFill>
          <a:ln w="25400">
            <a:solidFill>
              <a:schemeClr val="accent2"/>
            </a:solidFill>
            <a:round/>
            <a:headEnd/>
            <a:tailEnd/>
          </a:ln>
          <a:effectLst/>
        </p:spPr>
        <p:txBody>
          <a:bodyPr wrap="none" anchor="ctr"/>
          <a:lstStyle/>
          <a:p>
            <a:pPr>
              <a:defRPr/>
            </a:pPr>
            <a:endParaRPr lang="zh-CN" altLang="en-US"/>
          </a:p>
        </p:txBody>
      </p:sp>
      <p:grpSp>
        <p:nvGrpSpPr>
          <p:cNvPr id="2" name="Group 7"/>
          <p:cNvGrpSpPr>
            <a:grpSpLocks/>
          </p:cNvGrpSpPr>
          <p:nvPr/>
        </p:nvGrpSpPr>
        <p:grpSpPr bwMode="auto">
          <a:xfrm>
            <a:off x="6705600" y="2208213"/>
            <a:ext cx="1219200" cy="1381125"/>
            <a:chOff x="4224" y="1338"/>
            <a:chExt cx="768" cy="870"/>
          </a:xfrm>
        </p:grpSpPr>
        <p:sp>
          <p:nvSpPr>
            <p:cNvPr id="12331" name="Text Box 8"/>
            <p:cNvSpPr txBox="1">
              <a:spLocks noChangeArrowheads="1"/>
            </p:cNvSpPr>
            <p:nvPr/>
          </p:nvSpPr>
          <p:spPr bwMode="auto">
            <a:xfrm>
              <a:off x="4359" y="1338"/>
              <a:ext cx="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q</a:t>
              </a:r>
            </a:p>
          </p:txBody>
        </p:sp>
        <p:grpSp>
          <p:nvGrpSpPr>
            <p:cNvPr id="12332" name="Group 9"/>
            <p:cNvGrpSpPr>
              <a:grpSpLocks/>
            </p:cNvGrpSpPr>
            <p:nvPr/>
          </p:nvGrpSpPr>
          <p:grpSpPr bwMode="auto">
            <a:xfrm>
              <a:off x="4224" y="1440"/>
              <a:ext cx="768" cy="768"/>
              <a:chOff x="4224" y="1440"/>
              <a:chExt cx="768" cy="768"/>
            </a:xfrm>
          </p:grpSpPr>
          <p:sp>
            <p:nvSpPr>
              <p:cNvPr id="12333" name="Line 10"/>
              <p:cNvSpPr>
                <a:spLocks noChangeShapeType="1"/>
              </p:cNvSpPr>
              <p:nvPr/>
            </p:nvSpPr>
            <p:spPr bwMode="auto">
              <a:xfrm>
                <a:off x="4224" y="1824"/>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4" name="Line 11"/>
              <p:cNvSpPr>
                <a:spLocks noChangeShapeType="1"/>
              </p:cNvSpPr>
              <p:nvPr/>
            </p:nvSpPr>
            <p:spPr bwMode="auto">
              <a:xfrm>
                <a:off x="4272" y="1776"/>
                <a:ext cx="1" cy="96"/>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5" name="Line 12"/>
              <p:cNvSpPr>
                <a:spLocks noChangeShapeType="1"/>
              </p:cNvSpPr>
              <p:nvPr/>
            </p:nvSpPr>
            <p:spPr bwMode="auto">
              <a:xfrm>
                <a:off x="4302" y="2055"/>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6" name="Line 13"/>
              <p:cNvSpPr>
                <a:spLocks noChangeShapeType="1"/>
              </p:cNvSpPr>
              <p:nvPr/>
            </p:nvSpPr>
            <p:spPr bwMode="auto">
              <a:xfrm>
                <a:off x="4350" y="2007"/>
                <a:ext cx="1" cy="96"/>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7" name="Line 14"/>
              <p:cNvSpPr>
                <a:spLocks noChangeShapeType="1"/>
              </p:cNvSpPr>
              <p:nvPr/>
            </p:nvSpPr>
            <p:spPr bwMode="auto">
              <a:xfrm>
                <a:off x="4560" y="2160"/>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8" name="Line 15"/>
              <p:cNvSpPr>
                <a:spLocks noChangeShapeType="1"/>
              </p:cNvSpPr>
              <p:nvPr/>
            </p:nvSpPr>
            <p:spPr bwMode="auto">
              <a:xfrm>
                <a:off x="4608" y="2112"/>
                <a:ext cx="1" cy="96"/>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9" name="Line 16"/>
              <p:cNvSpPr>
                <a:spLocks noChangeShapeType="1"/>
              </p:cNvSpPr>
              <p:nvPr/>
            </p:nvSpPr>
            <p:spPr bwMode="auto">
              <a:xfrm>
                <a:off x="4830" y="2064"/>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0" name="Line 17"/>
              <p:cNvSpPr>
                <a:spLocks noChangeShapeType="1"/>
              </p:cNvSpPr>
              <p:nvPr/>
            </p:nvSpPr>
            <p:spPr bwMode="auto">
              <a:xfrm>
                <a:off x="4878" y="2016"/>
                <a:ext cx="1" cy="96"/>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1" name="Line 18"/>
              <p:cNvSpPr>
                <a:spLocks noChangeShapeType="1"/>
              </p:cNvSpPr>
              <p:nvPr/>
            </p:nvSpPr>
            <p:spPr bwMode="auto">
              <a:xfrm>
                <a:off x="4896" y="1824"/>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2" name="Line 19"/>
              <p:cNvSpPr>
                <a:spLocks noChangeShapeType="1"/>
              </p:cNvSpPr>
              <p:nvPr/>
            </p:nvSpPr>
            <p:spPr bwMode="auto">
              <a:xfrm>
                <a:off x="4944" y="1776"/>
                <a:ext cx="1" cy="96"/>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3" name="Line 20"/>
              <p:cNvSpPr>
                <a:spLocks noChangeShapeType="1"/>
              </p:cNvSpPr>
              <p:nvPr/>
            </p:nvSpPr>
            <p:spPr bwMode="auto">
              <a:xfrm>
                <a:off x="4809" y="1584"/>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21"/>
              <p:cNvSpPr>
                <a:spLocks noChangeShapeType="1"/>
              </p:cNvSpPr>
              <p:nvPr/>
            </p:nvSpPr>
            <p:spPr bwMode="auto">
              <a:xfrm>
                <a:off x="4857" y="1536"/>
                <a:ext cx="1" cy="96"/>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5" name="Line 22"/>
              <p:cNvSpPr>
                <a:spLocks noChangeShapeType="1"/>
              </p:cNvSpPr>
              <p:nvPr/>
            </p:nvSpPr>
            <p:spPr bwMode="auto">
              <a:xfrm>
                <a:off x="4560" y="1488"/>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6" name="Line 23"/>
              <p:cNvSpPr>
                <a:spLocks noChangeShapeType="1"/>
              </p:cNvSpPr>
              <p:nvPr/>
            </p:nvSpPr>
            <p:spPr bwMode="auto">
              <a:xfrm>
                <a:off x="4608" y="1440"/>
                <a:ext cx="1" cy="96"/>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7" name="Line 24"/>
              <p:cNvSpPr>
                <a:spLocks noChangeShapeType="1"/>
              </p:cNvSpPr>
              <p:nvPr/>
            </p:nvSpPr>
            <p:spPr bwMode="auto">
              <a:xfrm>
                <a:off x="4302" y="1584"/>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8" name="Line 25"/>
              <p:cNvSpPr>
                <a:spLocks noChangeShapeType="1"/>
              </p:cNvSpPr>
              <p:nvPr/>
            </p:nvSpPr>
            <p:spPr bwMode="auto">
              <a:xfrm>
                <a:off x="4350" y="1536"/>
                <a:ext cx="1" cy="96"/>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26"/>
          <p:cNvGrpSpPr>
            <a:grpSpLocks/>
          </p:cNvGrpSpPr>
          <p:nvPr/>
        </p:nvGrpSpPr>
        <p:grpSpPr bwMode="auto">
          <a:xfrm>
            <a:off x="6572250" y="2065338"/>
            <a:ext cx="1485900" cy="1647825"/>
            <a:chOff x="4140" y="1248"/>
            <a:chExt cx="936" cy="1038"/>
          </a:xfrm>
        </p:grpSpPr>
        <p:sp>
          <p:nvSpPr>
            <p:cNvPr id="12323" name="Text Box 27"/>
            <p:cNvSpPr txBox="1">
              <a:spLocks noChangeArrowheads="1"/>
            </p:cNvSpPr>
            <p:nvPr/>
          </p:nvSpPr>
          <p:spPr bwMode="auto">
            <a:xfrm>
              <a:off x="4166" y="1248"/>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q’</a:t>
              </a:r>
            </a:p>
          </p:txBody>
        </p:sp>
        <p:grpSp>
          <p:nvGrpSpPr>
            <p:cNvPr id="12324" name="Group 28"/>
            <p:cNvGrpSpPr>
              <a:grpSpLocks/>
            </p:cNvGrpSpPr>
            <p:nvPr/>
          </p:nvGrpSpPr>
          <p:grpSpPr bwMode="auto">
            <a:xfrm>
              <a:off x="4140" y="1383"/>
              <a:ext cx="936" cy="903"/>
              <a:chOff x="4140" y="1383"/>
              <a:chExt cx="936" cy="903"/>
            </a:xfrm>
          </p:grpSpPr>
          <p:sp>
            <p:nvSpPr>
              <p:cNvPr id="12325" name="Line 29"/>
              <p:cNvSpPr>
                <a:spLocks noChangeShapeType="1"/>
              </p:cNvSpPr>
              <p:nvPr/>
            </p:nvSpPr>
            <p:spPr bwMode="auto">
              <a:xfrm>
                <a:off x="4560" y="1383"/>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Line 30"/>
              <p:cNvSpPr>
                <a:spLocks noChangeShapeType="1"/>
              </p:cNvSpPr>
              <p:nvPr/>
            </p:nvSpPr>
            <p:spPr bwMode="auto">
              <a:xfrm>
                <a:off x="4566" y="2285"/>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7" name="Line 31"/>
              <p:cNvSpPr>
                <a:spLocks noChangeShapeType="1"/>
              </p:cNvSpPr>
              <p:nvPr/>
            </p:nvSpPr>
            <p:spPr bwMode="auto">
              <a:xfrm>
                <a:off x="4140" y="2030"/>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8" name="Line 32"/>
              <p:cNvSpPr>
                <a:spLocks noChangeShapeType="1"/>
              </p:cNvSpPr>
              <p:nvPr/>
            </p:nvSpPr>
            <p:spPr bwMode="auto">
              <a:xfrm>
                <a:off x="4149" y="1613"/>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9" name="Line 33"/>
              <p:cNvSpPr>
                <a:spLocks noChangeShapeType="1"/>
              </p:cNvSpPr>
              <p:nvPr/>
            </p:nvSpPr>
            <p:spPr bwMode="auto">
              <a:xfrm>
                <a:off x="4974" y="1614"/>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0" name="Line 34"/>
              <p:cNvSpPr>
                <a:spLocks noChangeShapeType="1"/>
              </p:cNvSpPr>
              <p:nvPr/>
            </p:nvSpPr>
            <p:spPr bwMode="auto">
              <a:xfrm>
                <a:off x="4980" y="2039"/>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35"/>
          <p:cNvGrpSpPr>
            <a:grpSpLocks/>
          </p:cNvGrpSpPr>
          <p:nvPr/>
        </p:nvGrpSpPr>
        <p:grpSpPr bwMode="auto">
          <a:xfrm>
            <a:off x="8015288" y="1836738"/>
            <a:ext cx="606425" cy="482600"/>
            <a:chOff x="5049" y="1104"/>
            <a:chExt cx="382" cy="304"/>
          </a:xfrm>
        </p:grpSpPr>
        <p:sp>
          <p:nvSpPr>
            <p:cNvPr id="12322" name="Line 36"/>
            <p:cNvSpPr>
              <a:spLocks noChangeShapeType="1"/>
            </p:cNvSpPr>
            <p:nvPr/>
          </p:nvSpPr>
          <p:spPr bwMode="auto">
            <a:xfrm flipV="1">
              <a:off x="5049" y="1191"/>
              <a:ext cx="192" cy="192"/>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8" name="Object 37"/>
            <p:cNvGraphicFramePr>
              <a:graphicFrameLocks noChangeAspect="1"/>
            </p:cNvGraphicFramePr>
            <p:nvPr/>
          </p:nvGraphicFramePr>
          <p:xfrm>
            <a:off x="5184" y="1104"/>
            <a:ext cx="247" cy="304"/>
          </p:xfrm>
          <a:graphic>
            <a:graphicData uri="http://schemas.openxmlformats.org/presentationml/2006/ole">
              <mc:AlternateContent xmlns:mc="http://schemas.openxmlformats.org/markup-compatibility/2006">
                <mc:Choice xmlns:v="urn:schemas-microsoft-com:vml" Requires="v">
                  <p:oleObj name="公式" r:id="rId2" imgW="152383" imgH="190573" progId="Equation.3">
                    <p:embed/>
                  </p:oleObj>
                </mc:Choice>
                <mc:Fallback>
                  <p:oleObj name="公式" r:id="rId2" imgW="152383" imgH="190573" progId="Equation.3">
                    <p:embed/>
                    <p:pic>
                      <p:nvPicPr>
                        <p:cNvPr id="12298"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4" y="1104"/>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38"/>
          <p:cNvGrpSpPr>
            <a:grpSpLocks/>
          </p:cNvGrpSpPr>
          <p:nvPr/>
        </p:nvGrpSpPr>
        <p:grpSpPr bwMode="auto">
          <a:xfrm>
            <a:off x="7315200" y="2894013"/>
            <a:ext cx="481013" cy="658812"/>
            <a:chOff x="4608" y="1770"/>
            <a:chExt cx="303" cy="438"/>
          </a:xfrm>
        </p:grpSpPr>
        <p:sp>
          <p:nvSpPr>
            <p:cNvPr id="12320" name="Line 39"/>
            <p:cNvSpPr>
              <a:spLocks noChangeShapeType="1"/>
            </p:cNvSpPr>
            <p:nvPr/>
          </p:nvSpPr>
          <p:spPr bwMode="auto">
            <a:xfrm>
              <a:off x="4608" y="1824"/>
              <a:ext cx="192" cy="384"/>
            </a:xfrm>
            <a:prstGeom prst="line">
              <a:avLst/>
            </a:prstGeom>
            <a:noFill/>
            <a:ln w="285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321" name="Text Box 40"/>
            <p:cNvSpPr txBox="1">
              <a:spLocks noChangeArrowheads="1"/>
            </p:cNvSpPr>
            <p:nvPr/>
          </p:nvSpPr>
          <p:spPr bwMode="auto">
            <a:xfrm>
              <a:off x="4646" y="1770"/>
              <a:ext cx="265"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R</a:t>
              </a:r>
            </a:p>
          </p:txBody>
        </p:sp>
      </p:grpSp>
      <p:grpSp>
        <p:nvGrpSpPr>
          <p:cNvPr id="8" name="Group 41"/>
          <p:cNvGrpSpPr>
            <a:grpSpLocks/>
          </p:cNvGrpSpPr>
          <p:nvPr/>
        </p:nvGrpSpPr>
        <p:grpSpPr bwMode="auto">
          <a:xfrm>
            <a:off x="7315200" y="2736850"/>
            <a:ext cx="990600" cy="519113"/>
            <a:chOff x="4608" y="1671"/>
            <a:chExt cx="624" cy="327"/>
          </a:xfrm>
        </p:grpSpPr>
        <p:sp>
          <p:nvSpPr>
            <p:cNvPr id="12318" name="Line 42"/>
            <p:cNvSpPr>
              <a:spLocks noChangeShapeType="1"/>
            </p:cNvSpPr>
            <p:nvPr/>
          </p:nvSpPr>
          <p:spPr bwMode="auto">
            <a:xfrm flipV="1">
              <a:off x="4608" y="1728"/>
              <a:ext cx="624" cy="96"/>
            </a:xfrm>
            <a:prstGeom prst="line">
              <a:avLst/>
            </a:prstGeom>
            <a:noFill/>
            <a:ln w="285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319" name="Text Box 43"/>
            <p:cNvSpPr txBox="1">
              <a:spLocks noChangeArrowheads="1"/>
            </p:cNvSpPr>
            <p:nvPr/>
          </p:nvSpPr>
          <p:spPr bwMode="auto">
            <a:xfrm>
              <a:off x="5013" y="1671"/>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solidFill>
                    <a:srgbClr val="0000FF"/>
                  </a:solidFill>
                </a:rPr>
                <a:t>r</a:t>
              </a:r>
            </a:p>
          </p:txBody>
        </p:sp>
      </p:grpSp>
      <p:grpSp>
        <p:nvGrpSpPr>
          <p:cNvPr id="9" name="Group 63"/>
          <p:cNvGrpSpPr>
            <a:grpSpLocks/>
          </p:cNvGrpSpPr>
          <p:nvPr/>
        </p:nvGrpSpPr>
        <p:grpSpPr bwMode="auto">
          <a:xfrm>
            <a:off x="222250" y="1782763"/>
            <a:ext cx="3937000" cy="604837"/>
            <a:chOff x="140" y="1123"/>
            <a:chExt cx="2480" cy="381"/>
          </a:xfrm>
        </p:grpSpPr>
        <p:sp>
          <p:nvSpPr>
            <p:cNvPr id="12317" name="Text Box 45"/>
            <p:cNvSpPr txBox="1">
              <a:spLocks noChangeArrowheads="1"/>
            </p:cNvSpPr>
            <p:nvPr/>
          </p:nvSpPr>
          <p:spPr bwMode="auto">
            <a:xfrm>
              <a:off x="140" y="1123"/>
              <a:ext cx="248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latin typeface="宋体" panose="02010600030101010101" pitchFamily="2" charset="-122"/>
                </a:rPr>
                <a:t>解：利用   的高斯定理</a:t>
              </a:r>
            </a:p>
          </p:txBody>
        </p:sp>
        <p:graphicFrame>
          <p:nvGraphicFramePr>
            <p:cNvPr id="12297" name="Object 46"/>
            <p:cNvGraphicFramePr>
              <a:graphicFrameLocks noChangeAspect="1"/>
            </p:cNvGraphicFramePr>
            <p:nvPr/>
          </p:nvGraphicFramePr>
          <p:xfrm>
            <a:off x="1166" y="1173"/>
            <a:ext cx="247" cy="304"/>
          </p:xfrm>
          <a:graphic>
            <a:graphicData uri="http://schemas.openxmlformats.org/presentationml/2006/ole">
              <mc:AlternateContent xmlns:mc="http://schemas.openxmlformats.org/markup-compatibility/2006">
                <mc:Choice xmlns:v="urn:schemas-microsoft-com:vml" Requires="v">
                  <p:oleObj name="公式" r:id="rId4" imgW="152383" imgH="190573" progId="Equation.3">
                    <p:embed/>
                  </p:oleObj>
                </mc:Choice>
                <mc:Fallback>
                  <p:oleObj name="公式" r:id="rId4" imgW="152383" imgH="190573" progId="Equation.3">
                    <p:embed/>
                    <p:pic>
                      <p:nvPicPr>
                        <p:cNvPr id="12297"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6" y="1173"/>
                          <a:ext cx="24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4015" name="Object 47"/>
          <p:cNvGraphicFramePr>
            <a:graphicFrameLocks noChangeAspect="1"/>
          </p:cNvGraphicFramePr>
          <p:nvPr/>
        </p:nvGraphicFramePr>
        <p:xfrm>
          <a:off x="354013" y="2286000"/>
          <a:ext cx="5584825" cy="1017588"/>
        </p:xfrm>
        <a:graphic>
          <a:graphicData uri="http://schemas.openxmlformats.org/presentationml/2006/ole">
            <mc:AlternateContent xmlns:mc="http://schemas.openxmlformats.org/markup-compatibility/2006">
              <mc:Choice xmlns:v="urn:schemas-microsoft-com:vml" Requires="v">
                <p:oleObj name="公式" r:id="rId6" imgW="2514592" imgH="419207" progId="Equation.3">
                  <p:embed/>
                </p:oleObj>
              </mc:Choice>
              <mc:Fallback>
                <p:oleObj name="公式" r:id="rId6" imgW="2514592" imgH="419207" progId="Equation.3">
                  <p:embed/>
                  <p:pic>
                    <p:nvPicPr>
                      <p:cNvPr id="84015"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013" y="2286000"/>
                        <a:ext cx="5584825" cy="101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16" name="Object 48"/>
          <p:cNvGraphicFramePr>
            <a:graphicFrameLocks noChangeAspect="1"/>
          </p:cNvGraphicFramePr>
          <p:nvPr/>
        </p:nvGraphicFramePr>
        <p:xfrm>
          <a:off x="346075" y="3076575"/>
          <a:ext cx="5556250" cy="1077913"/>
        </p:xfrm>
        <a:graphic>
          <a:graphicData uri="http://schemas.openxmlformats.org/presentationml/2006/ole">
            <mc:AlternateContent xmlns:mc="http://schemas.openxmlformats.org/markup-compatibility/2006">
              <mc:Choice xmlns:v="urn:schemas-microsoft-com:vml" Requires="v">
                <p:oleObj name="公式" r:id="rId8" imgW="2505135" imgH="447550" progId="Equation.3">
                  <p:embed/>
                </p:oleObj>
              </mc:Choice>
              <mc:Fallback>
                <p:oleObj name="公式" r:id="rId8" imgW="2505135" imgH="447550" progId="Equation.3">
                  <p:embed/>
                  <p:pic>
                    <p:nvPicPr>
                      <p:cNvPr id="84016"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075" y="3076575"/>
                        <a:ext cx="55562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50"/>
          <p:cNvGrpSpPr>
            <a:grpSpLocks/>
          </p:cNvGrpSpPr>
          <p:nvPr/>
        </p:nvGrpSpPr>
        <p:grpSpPr bwMode="auto">
          <a:xfrm>
            <a:off x="7213600" y="2398713"/>
            <a:ext cx="406400" cy="538162"/>
            <a:chOff x="4544" y="1458"/>
            <a:chExt cx="256" cy="339"/>
          </a:xfrm>
        </p:grpSpPr>
        <p:sp>
          <p:nvSpPr>
            <p:cNvPr id="12316" name="Line 51"/>
            <p:cNvSpPr>
              <a:spLocks noChangeShapeType="1"/>
            </p:cNvSpPr>
            <p:nvPr/>
          </p:nvSpPr>
          <p:spPr bwMode="auto">
            <a:xfrm flipH="1">
              <a:off x="4704" y="1458"/>
              <a:ext cx="96" cy="192"/>
            </a:xfrm>
            <a:prstGeom prst="line">
              <a:avLst/>
            </a:prstGeom>
            <a:noFill/>
            <a:ln w="28575">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296" name="Object 52"/>
            <p:cNvGraphicFramePr>
              <a:graphicFrameLocks noChangeAspect="1"/>
            </p:cNvGraphicFramePr>
            <p:nvPr/>
          </p:nvGraphicFramePr>
          <p:xfrm>
            <a:off x="4544" y="1557"/>
            <a:ext cx="190" cy="240"/>
          </p:xfrm>
          <a:graphic>
            <a:graphicData uri="http://schemas.openxmlformats.org/presentationml/2006/ole">
              <mc:AlternateContent xmlns:mc="http://schemas.openxmlformats.org/markup-compatibility/2006">
                <mc:Choice xmlns:v="urn:schemas-microsoft-com:vml" Requires="v">
                  <p:oleObj name="公式" r:id="rId10" imgW="133470" imgH="171408" progId="Equation.3">
                    <p:embed/>
                  </p:oleObj>
                </mc:Choice>
                <mc:Fallback>
                  <p:oleObj name="公式" r:id="rId10" imgW="133470" imgH="171408" progId="Equation.3">
                    <p:embed/>
                    <p:pic>
                      <p:nvPicPr>
                        <p:cNvPr id="12296" name="Object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4" y="1557"/>
                          <a:ext cx="19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4021" name="Object 53"/>
          <p:cNvGraphicFramePr>
            <a:graphicFrameLocks noChangeAspect="1"/>
          </p:cNvGraphicFramePr>
          <p:nvPr/>
        </p:nvGraphicFramePr>
        <p:xfrm>
          <a:off x="457200" y="4953000"/>
          <a:ext cx="8280400" cy="1152525"/>
        </p:xfrm>
        <a:graphic>
          <a:graphicData uri="http://schemas.openxmlformats.org/presentationml/2006/ole">
            <mc:AlternateContent xmlns:mc="http://schemas.openxmlformats.org/markup-compatibility/2006">
              <mc:Choice xmlns:v="urn:schemas-microsoft-com:vml" Requires="v">
                <p:oleObj name="Equation" r:id="rId12" imgW="3505082" imgH="476163" progId="Equation.DSMT4">
                  <p:embed/>
                </p:oleObj>
              </mc:Choice>
              <mc:Fallback>
                <p:oleObj name="Equation" r:id="rId12" imgW="3505082" imgH="476163" progId="Equation.DSMT4">
                  <p:embed/>
                  <p:pic>
                    <p:nvPicPr>
                      <p:cNvPr id="84021" name="Object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4953000"/>
                        <a:ext cx="828040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022" name="Object 54"/>
          <p:cNvGraphicFramePr>
            <a:graphicFrameLocks noChangeAspect="1"/>
          </p:cNvGraphicFramePr>
          <p:nvPr/>
        </p:nvGraphicFramePr>
        <p:xfrm>
          <a:off x="179388" y="6059488"/>
          <a:ext cx="8783637" cy="630237"/>
        </p:xfrm>
        <a:graphic>
          <a:graphicData uri="http://schemas.openxmlformats.org/presentationml/2006/ole">
            <mc:AlternateContent xmlns:mc="http://schemas.openxmlformats.org/markup-compatibility/2006">
              <mc:Choice xmlns:v="urn:schemas-microsoft-com:vml" Requires="v">
                <p:oleObj name="公式" r:id="rId14" imgW="4019510" imgH="247529" progId="Equation.3">
                  <p:embed/>
                </p:oleObj>
              </mc:Choice>
              <mc:Fallback>
                <p:oleObj name="公式" r:id="rId14" imgW="4019510" imgH="247529" progId="Equation.3">
                  <p:embed/>
                  <p:pic>
                    <p:nvPicPr>
                      <p:cNvPr id="84022" name="Object 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6059488"/>
                        <a:ext cx="8783637"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 name="Group 55"/>
          <p:cNvGrpSpPr>
            <a:grpSpLocks/>
          </p:cNvGrpSpPr>
          <p:nvPr/>
        </p:nvGrpSpPr>
        <p:grpSpPr bwMode="auto">
          <a:xfrm>
            <a:off x="6324600" y="1989138"/>
            <a:ext cx="2393950" cy="2127250"/>
            <a:chOff x="3984" y="1200"/>
            <a:chExt cx="1508" cy="1340"/>
          </a:xfrm>
        </p:grpSpPr>
        <p:sp>
          <p:nvSpPr>
            <p:cNvPr id="12314" name="Oval 56"/>
            <p:cNvSpPr>
              <a:spLocks noChangeArrowheads="1"/>
            </p:cNvSpPr>
            <p:nvPr/>
          </p:nvSpPr>
          <p:spPr bwMode="auto">
            <a:xfrm>
              <a:off x="3984" y="1200"/>
              <a:ext cx="1248" cy="1248"/>
            </a:xfrm>
            <a:prstGeom prst="ellipse">
              <a:avLst/>
            </a:pr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15" name="Text Box 57"/>
            <p:cNvSpPr txBox="1">
              <a:spLocks noChangeArrowheads="1"/>
            </p:cNvSpPr>
            <p:nvPr/>
          </p:nvSpPr>
          <p:spPr bwMode="auto">
            <a:xfrm>
              <a:off x="5184" y="1861"/>
              <a:ext cx="30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2400">
                  <a:solidFill>
                    <a:srgbClr val="0000FF"/>
                  </a:solidFill>
                </a:rPr>
                <a:t>高</a:t>
              </a:r>
            </a:p>
            <a:p>
              <a:pPr eaLnBrk="1" hangingPunct="1">
                <a:lnSpc>
                  <a:spcPct val="90000"/>
                </a:lnSpc>
              </a:pPr>
              <a:r>
                <a:rPr lang="zh-CN" altLang="en-US" sz="2400">
                  <a:solidFill>
                    <a:srgbClr val="0000FF"/>
                  </a:solidFill>
                </a:rPr>
                <a:t>斯</a:t>
              </a:r>
            </a:p>
            <a:p>
              <a:pPr eaLnBrk="1" hangingPunct="1">
                <a:lnSpc>
                  <a:spcPct val="90000"/>
                </a:lnSpc>
              </a:pPr>
              <a:r>
                <a:rPr lang="zh-CN" altLang="en-US" sz="2400">
                  <a:solidFill>
                    <a:srgbClr val="0000FF"/>
                  </a:solidFill>
                </a:rPr>
                <a:t>面</a:t>
              </a:r>
            </a:p>
          </p:txBody>
        </p:sp>
      </p:grpSp>
      <p:grpSp>
        <p:nvGrpSpPr>
          <p:cNvPr id="12" name="Group 59"/>
          <p:cNvGrpSpPr>
            <a:grpSpLocks/>
          </p:cNvGrpSpPr>
          <p:nvPr/>
        </p:nvGrpSpPr>
        <p:grpSpPr bwMode="auto">
          <a:xfrm>
            <a:off x="203200" y="-26988"/>
            <a:ext cx="8843963" cy="1630363"/>
            <a:chOff x="128" y="92"/>
            <a:chExt cx="5571" cy="1027"/>
          </a:xfrm>
        </p:grpSpPr>
        <p:sp>
          <p:nvSpPr>
            <p:cNvPr id="12313" name="Text Box 4"/>
            <p:cNvSpPr txBox="1">
              <a:spLocks noChangeArrowheads="1"/>
            </p:cNvSpPr>
            <p:nvPr/>
          </p:nvSpPr>
          <p:spPr bwMode="auto">
            <a:xfrm>
              <a:off x="128" y="92"/>
              <a:ext cx="5571"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t>例</a:t>
              </a:r>
              <a:r>
                <a:rPr lang="en-US" altLang="zh-CN"/>
                <a:t>1</a:t>
              </a:r>
              <a:r>
                <a:rPr lang="zh-CN" altLang="en-US"/>
                <a:t>：一个带正电的金属球，半径为</a:t>
              </a:r>
              <a:r>
                <a:rPr lang="en-US" altLang="zh-CN" i="1"/>
                <a:t>R</a:t>
              </a:r>
              <a:r>
                <a:rPr lang="zh-CN" altLang="en-US"/>
                <a:t>，电量为</a:t>
              </a:r>
              <a:r>
                <a:rPr lang="en-US" altLang="zh-CN" i="1"/>
                <a:t>q</a:t>
              </a:r>
              <a:r>
                <a:rPr lang="zh-CN" altLang="en-US"/>
                <a:t>，浸在</a:t>
              </a:r>
            </a:p>
            <a:p>
              <a:pPr eaLnBrk="1" hangingPunct="1">
                <a:lnSpc>
                  <a:spcPct val="120000"/>
                </a:lnSpc>
              </a:pPr>
              <a:r>
                <a:rPr lang="zh-CN" altLang="en-US"/>
                <a:t>油中，油的相对介电常数为     ，求球外的电场分布以及</a:t>
              </a:r>
            </a:p>
            <a:p>
              <a:pPr eaLnBrk="1" hangingPunct="1">
                <a:lnSpc>
                  <a:spcPct val="120000"/>
                </a:lnSpc>
              </a:pPr>
              <a:r>
                <a:rPr lang="zh-CN" altLang="en-US"/>
                <a:t>贴近金属球表面上的束缚电荷</a:t>
              </a:r>
              <a:r>
                <a:rPr lang="en-US" altLang="zh-CN" i="1"/>
                <a:t>q</a:t>
              </a:r>
              <a:r>
                <a:rPr lang="en-US" altLang="zh-CN" i="1" baseline="30000"/>
                <a:t> ’</a:t>
              </a:r>
              <a:r>
                <a:rPr lang="zh-CN" altLang="en-US"/>
                <a:t>。</a:t>
              </a:r>
            </a:p>
          </p:txBody>
        </p:sp>
        <p:graphicFrame>
          <p:nvGraphicFramePr>
            <p:cNvPr id="12295" name="Object 58"/>
            <p:cNvGraphicFramePr>
              <a:graphicFrameLocks noChangeAspect="1"/>
            </p:cNvGraphicFramePr>
            <p:nvPr/>
          </p:nvGraphicFramePr>
          <p:xfrm>
            <a:off x="2916" y="445"/>
            <a:ext cx="247" cy="323"/>
          </p:xfrm>
          <a:graphic>
            <a:graphicData uri="http://schemas.openxmlformats.org/presentationml/2006/ole">
              <mc:AlternateContent xmlns:mc="http://schemas.openxmlformats.org/markup-compatibility/2006">
                <mc:Choice xmlns:v="urn:schemas-microsoft-com:vml" Requires="v">
                  <p:oleObj name="公式" r:id="rId16" imgW="152383" imgH="209468" progId="Equation.3">
                    <p:embed/>
                  </p:oleObj>
                </mc:Choice>
                <mc:Fallback>
                  <p:oleObj name="公式" r:id="rId16" imgW="152383" imgH="209468" progId="Equation.3">
                    <p:embed/>
                    <p:pic>
                      <p:nvPicPr>
                        <p:cNvPr id="12295"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6" y="445"/>
                          <a:ext cx="247"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61"/>
          <p:cNvGrpSpPr>
            <a:grpSpLocks/>
          </p:cNvGrpSpPr>
          <p:nvPr/>
        </p:nvGrpSpPr>
        <p:grpSpPr bwMode="auto">
          <a:xfrm>
            <a:off x="250825" y="4019550"/>
            <a:ext cx="8399463" cy="1131888"/>
            <a:chOff x="158" y="2532"/>
            <a:chExt cx="5291" cy="713"/>
          </a:xfrm>
        </p:grpSpPr>
        <p:sp>
          <p:nvSpPr>
            <p:cNvPr id="12312" name="Text Box 49"/>
            <p:cNvSpPr txBox="1">
              <a:spLocks noChangeArrowheads="1"/>
            </p:cNvSpPr>
            <p:nvPr/>
          </p:nvSpPr>
          <p:spPr bwMode="auto">
            <a:xfrm>
              <a:off x="158" y="2532"/>
              <a:ext cx="5291"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latin typeface="宋体" panose="02010600030101010101" pitchFamily="2" charset="-122"/>
                </a:rPr>
                <a:t>可见，当带电体周围充满电介质时，场强减弱为真空</a:t>
              </a:r>
            </a:p>
            <a:p>
              <a:pPr eaLnBrk="1" hangingPunct="1">
                <a:lnSpc>
                  <a:spcPct val="120000"/>
                </a:lnSpc>
              </a:pPr>
              <a:r>
                <a:rPr lang="zh-CN" altLang="en-US">
                  <a:latin typeface="宋体" panose="02010600030101010101" pitchFamily="2" charset="-122"/>
                </a:rPr>
                <a:t>时的     倍。</a:t>
              </a:r>
            </a:p>
          </p:txBody>
        </p:sp>
        <p:graphicFrame>
          <p:nvGraphicFramePr>
            <p:cNvPr id="12294" name="Object 60"/>
            <p:cNvGraphicFramePr>
              <a:graphicFrameLocks noChangeAspect="1"/>
            </p:cNvGraphicFramePr>
            <p:nvPr/>
          </p:nvGraphicFramePr>
          <p:xfrm>
            <a:off x="772" y="2922"/>
            <a:ext cx="475" cy="323"/>
          </p:xfrm>
          <a:graphic>
            <a:graphicData uri="http://schemas.openxmlformats.org/presentationml/2006/ole">
              <mc:AlternateContent xmlns:mc="http://schemas.openxmlformats.org/markup-compatibility/2006">
                <mc:Choice xmlns:v="urn:schemas-microsoft-com:vml" Requires="v">
                  <p:oleObj name="公式" r:id="rId18" imgW="304766" imgH="209468" progId="Equation.3">
                    <p:embed/>
                  </p:oleObj>
                </mc:Choice>
                <mc:Fallback>
                  <p:oleObj name="公式" r:id="rId18" imgW="304766" imgH="209468" progId="Equation.3">
                    <p:embed/>
                    <p:pic>
                      <p:nvPicPr>
                        <p:cNvPr id="12294" name="Object 6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2" y="2922"/>
                          <a:ext cx="475"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4030" name="Rectangle 62"/>
          <p:cNvSpPr>
            <a:spLocks noChangeArrowheads="1"/>
          </p:cNvSpPr>
          <p:nvPr/>
        </p:nvSpPr>
        <p:spPr bwMode="auto">
          <a:xfrm>
            <a:off x="0" y="1700213"/>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84030"/>
                                        </p:tgtEl>
                                        <p:attrNameLst>
                                          <p:attrName>style.visibility</p:attrName>
                                        </p:attrNameLst>
                                      </p:cBhvr>
                                      <p:to>
                                        <p:strVal val="visible"/>
                                      </p:to>
                                    </p:set>
                                    <p:animEffect transition="in" filter="strips(upRight)">
                                      <p:cBhvr>
                                        <p:cTn id="12" dur="500"/>
                                        <p:tgtEl>
                                          <p:spTgt spid="84030"/>
                                        </p:tgtEl>
                                      </p:cBhvr>
                                    </p:animEffect>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83973"/>
                                        </p:tgtEl>
                                        <p:attrNameLst>
                                          <p:attrName>style.visibility</p:attrName>
                                        </p:attrNameLst>
                                      </p:cBhvr>
                                      <p:to>
                                        <p:strVal val="visible"/>
                                      </p:to>
                                    </p:set>
                                    <p:animEffect transition="in" filter="wipe(up)">
                                      <p:cBhvr>
                                        <p:cTn id="16" dur="500"/>
                                        <p:tgtEl>
                                          <p:spTgt spid="83973"/>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83974"/>
                                        </p:tgtEl>
                                        <p:attrNameLst>
                                          <p:attrName>style.visibility</p:attrName>
                                        </p:attrNameLst>
                                      </p:cBhvr>
                                      <p:to>
                                        <p:strVal val="visible"/>
                                      </p:to>
                                    </p:set>
                                    <p:animEffect transition="in" filter="dissolve">
                                      <p:cBhvr>
                                        <p:cTn id="20" dur="500"/>
                                        <p:tgtEl>
                                          <p:spTgt spid="83974"/>
                                        </p:tgtEl>
                                      </p:cBhvr>
                                    </p:animEffect>
                                  </p:childTnLst>
                                </p:cTn>
                              </p:par>
                            </p:childTnLst>
                          </p:cTn>
                        </p:par>
                        <p:par>
                          <p:cTn id="21" fill="hold" nodeType="afterGroup">
                            <p:stCondLst>
                              <p:cond delay="2000"/>
                            </p:stCondLst>
                            <p:childTnLst>
                              <p:par>
                                <p:cTn id="22" presetID="22" presetClass="entr" presetSubtype="1"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par>
                          <p:cTn id="25" fill="hold" nodeType="afterGroup">
                            <p:stCondLst>
                              <p:cond delay="2500"/>
                            </p:stCondLst>
                            <p:childTnLst>
                              <p:par>
                                <p:cTn id="26" presetID="23"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28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strVal val="4/3*#ppt_w"/>
                                          </p:val>
                                        </p:tav>
                                        <p:tav tm="100000">
                                          <p:val>
                                            <p:strVal val="#ppt_w"/>
                                          </p:val>
                                        </p:tav>
                                      </p:tavLst>
                                    </p:anim>
                                    <p:anim calcmode="lin" valueType="num">
                                      <p:cBhvr>
                                        <p:cTn id="35" dur="500" fill="hold"/>
                                        <p:tgtEl>
                                          <p:spTgt spid="4"/>
                                        </p:tgtEl>
                                        <p:attrNameLst>
                                          <p:attrName>ppt_h</p:attrName>
                                        </p:attrNameLst>
                                      </p:cBhvr>
                                      <p:tavLst>
                                        <p:tav tm="0">
                                          <p:val>
                                            <p:strVal val="4/3*#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84015"/>
                                        </p:tgtEl>
                                        <p:attrNameLst>
                                          <p:attrName>style.visibility</p:attrName>
                                        </p:attrNameLst>
                                      </p:cBhvr>
                                      <p:to>
                                        <p:strVal val="visible"/>
                                      </p:to>
                                    </p:set>
                                    <p:animEffect transition="in" filter="wipe(up)">
                                      <p:cBhvr>
                                        <p:cTn id="59" dur="500"/>
                                        <p:tgtEl>
                                          <p:spTgt spid="8401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84016"/>
                                        </p:tgtEl>
                                        <p:attrNameLst>
                                          <p:attrName>style.visibility</p:attrName>
                                        </p:attrNameLst>
                                      </p:cBhvr>
                                      <p:to>
                                        <p:strVal val="visible"/>
                                      </p:to>
                                    </p:set>
                                    <p:animEffect transition="in" filter="wipe(up)">
                                      <p:cBhvr>
                                        <p:cTn id="64" dur="500"/>
                                        <p:tgtEl>
                                          <p:spTgt spid="8401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up)">
                                      <p:cBhvr>
                                        <p:cTn id="69" dur="500"/>
                                        <p:tgtEl>
                                          <p:spTgt spid="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84021"/>
                                        </p:tgtEl>
                                        <p:attrNameLst>
                                          <p:attrName>style.visibility</p:attrName>
                                        </p:attrNameLst>
                                      </p:cBhvr>
                                      <p:to>
                                        <p:strVal val="visible"/>
                                      </p:to>
                                    </p:set>
                                    <p:animEffect transition="in" filter="wipe(up)">
                                      <p:cBhvr>
                                        <p:cTn id="74" dur="500"/>
                                        <p:tgtEl>
                                          <p:spTgt spid="8402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up)">
                                      <p:cBhvr>
                                        <p:cTn id="79" dur="500"/>
                                        <p:tgtEl>
                                          <p:spTgt spid="1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nodeType="clickEffect">
                                  <p:stCondLst>
                                    <p:cond delay="0"/>
                                  </p:stCondLst>
                                  <p:childTnLst>
                                    <p:set>
                                      <p:cBhvr>
                                        <p:cTn id="83" dur="1" fill="hold">
                                          <p:stCondLst>
                                            <p:cond delay="0"/>
                                          </p:stCondLst>
                                        </p:cTn>
                                        <p:tgtEl>
                                          <p:spTgt spid="84022"/>
                                        </p:tgtEl>
                                        <p:attrNameLst>
                                          <p:attrName>style.visibility</p:attrName>
                                        </p:attrNameLst>
                                      </p:cBhvr>
                                      <p:to>
                                        <p:strVal val="visible"/>
                                      </p:to>
                                    </p:set>
                                    <p:animEffect transition="in" filter="wipe(up)">
                                      <p:cBhvr>
                                        <p:cTn id="84" dur="500"/>
                                        <p:tgtEl>
                                          <p:spTgt spid="84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autoUpdateAnimBg="0"/>
      <p:bldP spid="83974" grpId="0" animBg="1"/>
      <p:bldP spid="840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6019800" y="1676400"/>
            <a:ext cx="2673350" cy="2895600"/>
            <a:chOff x="3792" y="1056"/>
            <a:chExt cx="1684" cy="1824"/>
          </a:xfrm>
        </p:grpSpPr>
        <p:grpSp>
          <p:nvGrpSpPr>
            <p:cNvPr id="13343" name="Group 68"/>
            <p:cNvGrpSpPr>
              <a:grpSpLocks/>
            </p:cNvGrpSpPr>
            <p:nvPr/>
          </p:nvGrpSpPr>
          <p:grpSpPr bwMode="auto">
            <a:xfrm>
              <a:off x="3792" y="1344"/>
              <a:ext cx="336" cy="1440"/>
              <a:chOff x="3792" y="1344"/>
              <a:chExt cx="336" cy="1440"/>
            </a:xfrm>
          </p:grpSpPr>
          <p:sp>
            <p:nvSpPr>
              <p:cNvPr id="13358" name="Rectangle 15"/>
              <p:cNvSpPr>
                <a:spLocks noChangeArrowheads="1"/>
              </p:cNvSpPr>
              <p:nvPr/>
            </p:nvSpPr>
            <p:spPr bwMode="auto">
              <a:xfrm>
                <a:off x="3792" y="1512"/>
                <a:ext cx="288" cy="1248"/>
              </a:xfrm>
              <a:prstGeom prst="rect">
                <a:avLst/>
              </a:prstGeom>
              <a:solidFill>
                <a:srgbClr val="FFFFFF"/>
              </a:solid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p:txBody>
          </p:sp>
          <p:sp>
            <p:nvSpPr>
              <p:cNvPr id="13359" name="Text Box 17"/>
              <p:cNvSpPr txBox="1">
                <a:spLocks noChangeArrowheads="1"/>
              </p:cNvSpPr>
              <p:nvPr/>
            </p:nvSpPr>
            <p:spPr bwMode="auto">
              <a:xfrm>
                <a:off x="3888" y="148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13360" name="Text Box 20"/>
              <p:cNvSpPr txBox="1">
                <a:spLocks noChangeArrowheads="1"/>
              </p:cNvSpPr>
              <p:nvPr/>
            </p:nvSpPr>
            <p:spPr bwMode="auto">
              <a:xfrm>
                <a:off x="3888" y="187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13361" name="Text Box 22"/>
              <p:cNvSpPr txBox="1">
                <a:spLocks noChangeArrowheads="1"/>
              </p:cNvSpPr>
              <p:nvPr/>
            </p:nvSpPr>
            <p:spPr bwMode="auto">
              <a:xfrm>
                <a:off x="3888" y="22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13362" name="Text Box 23"/>
              <p:cNvSpPr txBox="1">
                <a:spLocks noChangeArrowheads="1"/>
              </p:cNvSpPr>
              <p:nvPr/>
            </p:nvSpPr>
            <p:spPr bwMode="auto">
              <a:xfrm>
                <a:off x="3888"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graphicFrame>
            <p:nvGraphicFramePr>
              <p:cNvPr id="13324" name="Object 49"/>
              <p:cNvGraphicFramePr>
                <a:graphicFrameLocks noChangeAspect="1"/>
              </p:cNvGraphicFramePr>
              <p:nvPr/>
            </p:nvGraphicFramePr>
            <p:xfrm>
              <a:off x="3884" y="1344"/>
              <a:ext cx="200" cy="158"/>
            </p:xfrm>
            <a:graphic>
              <a:graphicData uri="http://schemas.openxmlformats.org/presentationml/2006/ole">
                <mc:AlternateContent xmlns:mc="http://schemas.openxmlformats.org/markup-compatibility/2006">
                  <mc:Choice xmlns:v="urn:schemas-microsoft-com:vml" Requires="v">
                    <p:oleObj name="Equation" r:id="rId2" imgW="295310" imgH="228634" progId="Equation.3">
                      <p:embed/>
                    </p:oleObj>
                  </mc:Choice>
                  <mc:Fallback>
                    <p:oleObj name="Equation" r:id="rId2" imgW="295310" imgH="228634" progId="Equation.3">
                      <p:embed/>
                      <p:pic>
                        <p:nvPicPr>
                          <p:cNvPr id="13324"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4" y="1344"/>
                            <a:ext cx="200"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44" name="Group 69"/>
            <p:cNvGrpSpPr>
              <a:grpSpLocks/>
            </p:cNvGrpSpPr>
            <p:nvPr/>
          </p:nvGrpSpPr>
          <p:grpSpPr bwMode="auto">
            <a:xfrm>
              <a:off x="5088" y="1296"/>
              <a:ext cx="388" cy="1488"/>
              <a:chOff x="5084" y="1296"/>
              <a:chExt cx="388" cy="1488"/>
            </a:xfrm>
          </p:grpSpPr>
          <p:sp>
            <p:nvSpPr>
              <p:cNvPr id="13353" name="Rectangle 14"/>
              <p:cNvSpPr>
                <a:spLocks noChangeArrowheads="1"/>
              </p:cNvSpPr>
              <p:nvPr/>
            </p:nvSpPr>
            <p:spPr bwMode="auto">
              <a:xfrm>
                <a:off x="5197" y="1488"/>
                <a:ext cx="275" cy="1248"/>
              </a:xfrm>
              <a:prstGeom prst="rect">
                <a:avLst/>
              </a:prstGeom>
              <a:solidFill>
                <a:srgbClr val="FFFFFF"/>
              </a:solid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54" name="Text Box 30"/>
              <p:cNvSpPr txBox="1">
                <a:spLocks noChangeArrowheads="1"/>
              </p:cNvSpPr>
              <p:nvPr/>
            </p:nvSpPr>
            <p:spPr bwMode="auto">
              <a:xfrm>
                <a:off x="5197" y="1392"/>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13355" name="Text Box 33"/>
              <p:cNvSpPr txBox="1">
                <a:spLocks noChangeArrowheads="1"/>
              </p:cNvSpPr>
              <p:nvPr/>
            </p:nvSpPr>
            <p:spPr bwMode="auto">
              <a:xfrm>
                <a:off x="5197" y="177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13356" name="Text Box 35"/>
              <p:cNvSpPr txBox="1">
                <a:spLocks noChangeArrowheads="1"/>
              </p:cNvSpPr>
              <p:nvPr/>
            </p:nvSpPr>
            <p:spPr bwMode="auto">
              <a:xfrm>
                <a:off x="5197" y="213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13357" name="Text Box 36"/>
              <p:cNvSpPr txBox="1">
                <a:spLocks noChangeArrowheads="1"/>
              </p:cNvSpPr>
              <p:nvPr/>
            </p:nvSpPr>
            <p:spPr bwMode="auto">
              <a:xfrm>
                <a:off x="5184" y="2419"/>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graphicFrame>
            <p:nvGraphicFramePr>
              <p:cNvPr id="13323" name="Object 50"/>
              <p:cNvGraphicFramePr>
                <a:graphicFrameLocks noChangeAspect="1"/>
              </p:cNvGraphicFramePr>
              <p:nvPr/>
            </p:nvGraphicFramePr>
            <p:xfrm>
              <a:off x="5084" y="1296"/>
              <a:ext cx="368" cy="151"/>
            </p:xfrm>
            <a:graphic>
              <a:graphicData uri="http://schemas.openxmlformats.org/presentationml/2006/ole">
                <mc:AlternateContent xmlns:mc="http://schemas.openxmlformats.org/markup-compatibility/2006">
                  <mc:Choice xmlns:v="urn:schemas-microsoft-com:vml" Requires="v">
                    <p:oleObj name="Equation" r:id="rId4" imgW="571437" imgH="228634" progId="Equation.3">
                      <p:embed/>
                    </p:oleObj>
                  </mc:Choice>
                  <mc:Fallback>
                    <p:oleObj name="Equation" r:id="rId4" imgW="571437" imgH="228634" progId="Equation.3">
                      <p:embed/>
                      <p:pic>
                        <p:nvPicPr>
                          <p:cNvPr id="13323"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4" y="1296"/>
                            <a:ext cx="36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45" name="Group 70"/>
            <p:cNvGrpSpPr>
              <a:grpSpLocks/>
            </p:cNvGrpSpPr>
            <p:nvPr/>
          </p:nvGrpSpPr>
          <p:grpSpPr bwMode="auto">
            <a:xfrm>
              <a:off x="4216" y="1056"/>
              <a:ext cx="771" cy="1824"/>
              <a:chOff x="4212" y="1056"/>
              <a:chExt cx="771" cy="1824"/>
            </a:xfrm>
          </p:grpSpPr>
          <p:sp>
            <p:nvSpPr>
              <p:cNvPr id="20496" name="Rectangle 16"/>
              <p:cNvSpPr>
                <a:spLocks noChangeArrowheads="1"/>
              </p:cNvSpPr>
              <p:nvPr/>
            </p:nvSpPr>
            <p:spPr bwMode="auto">
              <a:xfrm>
                <a:off x="4416" y="1296"/>
                <a:ext cx="432" cy="1584"/>
              </a:xfrm>
              <a:prstGeom prst="rect">
                <a:avLst/>
              </a:prstGeom>
              <a:gradFill rotWithShape="0">
                <a:gsLst>
                  <a:gs pos="0">
                    <a:schemeClr val="accent1"/>
                  </a:gs>
                  <a:gs pos="100000">
                    <a:schemeClr val="accent1">
                      <a:gamma/>
                      <a:shade val="79216"/>
                      <a:invGamma/>
                    </a:schemeClr>
                  </a:gs>
                </a:gsLst>
                <a:path path="shape">
                  <a:fillToRect l="50000" t="50000" r="50000" b="50000"/>
                </a:path>
              </a:gradFill>
              <a:ln w="28575">
                <a:solidFill>
                  <a:schemeClr val="accent2"/>
                </a:solidFill>
                <a:miter lim="800000"/>
                <a:headEnd/>
                <a:tailEnd/>
              </a:ln>
              <a:effectLst/>
            </p:spPr>
            <p:txBody>
              <a:bodyPr wrap="none" anchor="ctr"/>
              <a:lstStyle/>
              <a:p>
                <a:pPr>
                  <a:defRPr/>
                </a:pPr>
                <a:endParaRPr lang="zh-CN" altLang="en-US"/>
              </a:p>
            </p:txBody>
          </p:sp>
          <p:sp>
            <p:nvSpPr>
              <p:cNvPr id="13347" name="Text Box 25"/>
              <p:cNvSpPr txBox="1">
                <a:spLocks noChangeArrowheads="1"/>
              </p:cNvSpPr>
              <p:nvPr/>
            </p:nvSpPr>
            <p:spPr bwMode="auto">
              <a:xfrm>
                <a:off x="4656" y="145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chemeClr val="tx1"/>
                  </a:solidFill>
                </a:endParaRPr>
              </a:p>
            </p:txBody>
          </p:sp>
          <p:sp>
            <p:nvSpPr>
              <p:cNvPr id="13348" name="Text Box 27"/>
              <p:cNvSpPr txBox="1">
                <a:spLocks noChangeArrowheads="1"/>
              </p:cNvSpPr>
              <p:nvPr/>
            </p:nvSpPr>
            <p:spPr bwMode="auto">
              <a:xfrm>
                <a:off x="4656" y="193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chemeClr val="tx1"/>
                  </a:solidFill>
                </a:endParaRPr>
              </a:p>
            </p:txBody>
          </p:sp>
          <p:sp>
            <p:nvSpPr>
              <p:cNvPr id="13349" name="Text Box 29"/>
              <p:cNvSpPr txBox="1">
                <a:spLocks noChangeArrowheads="1"/>
              </p:cNvSpPr>
              <p:nvPr/>
            </p:nvSpPr>
            <p:spPr bwMode="auto">
              <a:xfrm>
                <a:off x="4656"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p>
            </p:txBody>
          </p:sp>
          <p:sp>
            <p:nvSpPr>
              <p:cNvPr id="13350" name="Text Box 40"/>
              <p:cNvSpPr txBox="1">
                <a:spLocks noChangeArrowheads="1"/>
              </p:cNvSpPr>
              <p:nvPr/>
            </p:nvSpPr>
            <p:spPr bwMode="auto">
              <a:xfrm>
                <a:off x="4368" y="1392"/>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sp>
            <p:nvSpPr>
              <p:cNvPr id="13351" name="Text Box 41"/>
              <p:cNvSpPr txBox="1">
                <a:spLocks noChangeArrowheads="1"/>
              </p:cNvSpPr>
              <p:nvPr/>
            </p:nvSpPr>
            <p:spPr bwMode="auto">
              <a:xfrm>
                <a:off x="4368" y="1872"/>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sp>
            <p:nvSpPr>
              <p:cNvPr id="13352" name="Text Box 42"/>
              <p:cNvSpPr txBox="1">
                <a:spLocks noChangeArrowheads="1"/>
              </p:cNvSpPr>
              <p:nvPr/>
            </p:nvSpPr>
            <p:spPr bwMode="auto">
              <a:xfrm>
                <a:off x="4368" y="227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graphicFrame>
            <p:nvGraphicFramePr>
              <p:cNvPr id="13321" name="Object 51"/>
              <p:cNvGraphicFramePr>
                <a:graphicFrameLocks noChangeAspect="1"/>
              </p:cNvGraphicFramePr>
              <p:nvPr/>
            </p:nvGraphicFramePr>
            <p:xfrm>
              <a:off x="4212" y="1056"/>
              <a:ext cx="423" cy="208"/>
            </p:xfrm>
            <a:graphic>
              <a:graphicData uri="http://schemas.openxmlformats.org/presentationml/2006/ole">
                <mc:AlternateContent xmlns:mc="http://schemas.openxmlformats.org/markup-compatibility/2006">
                  <mc:Choice xmlns:v="urn:schemas-microsoft-com:vml" Requires="v">
                    <p:oleObj name="Equation" r:id="rId6" imgW="666811" imgH="323920" progId="Equation.3">
                      <p:embed/>
                    </p:oleObj>
                  </mc:Choice>
                  <mc:Fallback>
                    <p:oleObj name="Equation" r:id="rId6" imgW="666811" imgH="323920" progId="Equation.3">
                      <p:embed/>
                      <p:pic>
                        <p:nvPicPr>
                          <p:cNvPr id="13321" name="Object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2" y="1056"/>
                            <a:ext cx="423"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52"/>
              <p:cNvGraphicFramePr>
                <a:graphicFrameLocks noChangeAspect="1"/>
              </p:cNvGraphicFramePr>
              <p:nvPr/>
            </p:nvGraphicFramePr>
            <p:xfrm>
              <a:off x="4744" y="1056"/>
              <a:ext cx="239" cy="208"/>
            </p:xfrm>
            <a:graphic>
              <a:graphicData uri="http://schemas.openxmlformats.org/presentationml/2006/ole">
                <mc:AlternateContent xmlns:mc="http://schemas.openxmlformats.org/markup-compatibility/2006">
                  <mc:Choice xmlns:v="urn:schemas-microsoft-com:vml" Requires="v">
                    <p:oleObj name="Equation" r:id="rId8" imgW="371501" imgH="323920" progId="Equation.3">
                      <p:embed/>
                    </p:oleObj>
                  </mc:Choice>
                  <mc:Fallback>
                    <p:oleObj name="Equation" r:id="rId8" imgW="371501" imgH="323920" progId="Equation.3">
                      <p:embed/>
                      <p:pic>
                        <p:nvPicPr>
                          <p:cNvPr id="13322" name="Object 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4" y="1056"/>
                            <a:ext cx="23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0533" name="Rectangle 53"/>
          <p:cNvSpPr>
            <a:spLocks noChangeArrowheads="1"/>
          </p:cNvSpPr>
          <p:nvPr/>
        </p:nvSpPr>
        <p:spPr bwMode="auto">
          <a:xfrm>
            <a:off x="6248400" y="2667000"/>
            <a:ext cx="533400" cy="685800"/>
          </a:xfrm>
          <a:prstGeom prst="rect">
            <a:avLst/>
          </a:prstGeom>
          <a:noFill/>
          <a:ln w="19050">
            <a:solidFill>
              <a:srgbClr val="CC33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 name="Group 77"/>
          <p:cNvGrpSpPr>
            <a:grpSpLocks/>
          </p:cNvGrpSpPr>
          <p:nvPr/>
        </p:nvGrpSpPr>
        <p:grpSpPr bwMode="auto">
          <a:xfrm>
            <a:off x="125413" y="179388"/>
            <a:ext cx="8910637" cy="2944812"/>
            <a:chOff x="79" y="113"/>
            <a:chExt cx="5613" cy="1855"/>
          </a:xfrm>
        </p:grpSpPr>
        <p:sp>
          <p:nvSpPr>
            <p:cNvPr id="13335" name="Text Box 2"/>
            <p:cNvSpPr txBox="1">
              <a:spLocks noChangeArrowheads="1"/>
            </p:cNvSpPr>
            <p:nvPr/>
          </p:nvSpPr>
          <p:spPr bwMode="auto">
            <a:xfrm>
              <a:off x="79" y="113"/>
              <a:ext cx="556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762000" indent="-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例</a:t>
              </a:r>
              <a:r>
                <a:rPr lang="en-US" altLang="zh-CN"/>
                <a:t>2</a:t>
              </a:r>
              <a:r>
                <a:rPr lang="zh-CN" altLang="en-US"/>
                <a:t>：两块面积相等的大金属板平行放置，分别带有等量异号的电荷。电荷面密度</a:t>
              </a:r>
            </a:p>
          </p:txBody>
        </p:sp>
        <p:sp>
          <p:nvSpPr>
            <p:cNvPr id="13336" name="Text Box 7"/>
            <p:cNvSpPr txBox="1">
              <a:spLocks noChangeArrowheads="1"/>
            </p:cNvSpPr>
            <p:nvPr/>
          </p:nvSpPr>
          <p:spPr bwMode="auto">
            <a:xfrm>
              <a:off x="5350" y="336"/>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t>，</a:t>
              </a:r>
              <a:endParaRPr lang="zh-CN" altLang="en-US" sz="2400" b="0"/>
            </a:p>
          </p:txBody>
        </p:sp>
        <p:graphicFrame>
          <p:nvGraphicFramePr>
            <p:cNvPr id="13318" name="Object 3"/>
            <p:cNvGraphicFramePr>
              <a:graphicFrameLocks noChangeAspect="1"/>
            </p:cNvGraphicFramePr>
            <p:nvPr/>
          </p:nvGraphicFramePr>
          <p:xfrm>
            <a:off x="3343" y="407"/>
            <a:ext cx="2032" cy="256"/>
          </p:xfrm>
          <a:graphic>
            <a:graphicData uri="http://schemas.openxmlformats.org/presentationml/2006/ole">
              <mc:AlternateContent xmlns:mc="http://schemas.openxmlformats.org/markup-compatibility/2006">
                <mc:Choice xmlns:v="urn:schemas-microsoft-com:vml" Requires="v">
                  <p:oleObj name="Equation" r:id="rId10" imgW="3219499" imgH="400042" progId="Equation.3">
                    <p:embed/>
                  </p:oleObj>
                </mc:Choice>
                <mc:Fallback>
                  <p:oleObj name="Equation" r:id="rId10" imgW="3219499" imgH="400042" progId="Equation.3">
                    <p:embed/>
                    <p:pic>
                      <p:nvPicPr>
                        <p:cNvPr id="13318"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3" y="407"/>
                          <a:ext cx="203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7" name="Text Box 4"/>
            <p:cNvSpPr txBox="1">
              <a:spLocks noChangeArrowheads="1"/>
            </p:cNvSpPr>
            <p:nvPr/>
          </p:nvSpPr>
          <p:spPr bwMode="auto">
            <a:xfrm>
              <a:off x="624" y="672"/>
              <a:ext cx="21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两板间平行插入一块</a:t>
              </a:r>
              <a:endParaRPr lang="zh-CN" altLang="en-US" b="0"/>
            </a:p>
          </p:txBody>
        </p:sp>
        <p:graphicFrame>
          <p:nvGraphicFramePr>
            <p:cNvPr id="13319" name="Object 5"/>
            <p:cNvGraphicFramePr>
              <a:graphicFrameLocks noChangeAspect="1"/>
            </p:cNvGraphicFramePr>
            <p:nvPr/>
          </p:nvGraphicFramePr>
          <p:xfrm>
            <a:off x="2736" y="720"/>
            <a:ext cx="768" cy="287"/>
          </p:xfrm>
          <a:graphic>
            <a:graphicData uri="http://schemas.openxmlformats.org/presentationml/2006/ole">
              <mc:AlternateContent xmlns:mc="http://schemas.openxmlformats.org/markup-compatibility/2006">
                <mc:Choice xmlns:v="urn:schemas-microsoft-com:vml" Requires="v">
                  <p:oleObj name="公式" r:id="rId12" imgW="1209609" imgH="447550" progId="Equation.3">
                    <p:embed/>
                  </p:oleObj>
                </mc:Choice>
                <mc:Fallback>
                  <p:oleObj name="公式" r:id="rId12" imgW="1209609" imgH="447550" progId="Equation.3">
                    <p:embed/>
                    <p:pic>
                      <p:nvPicPr>
                        <p:cNvPr id="13319"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6" y="720"/>
                          <a:ext cx="76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8" name="Text Box 6"/>
            <p:cNvSpPr txBox="1">
              <a:spLocks noChangeArrowheads="1"/>
            </p:cNvSpPr>
            <p:nvPr/>
          </p:nvSpPr>
          <p:spPr bwMode="auto">
            <a:xfrm>
              <a:off x="3460" y="681"/>
              <a:ext cx="1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电介质板。试求：</a:t>
              </a:r>
              <a:endParaRPr lang="zh-CN" altLang="en-US" sz="2400" b="0"/>
            </a:p>
          </p:txBody>
        </p:sp>
        <p:sp>
          <p:nvSpPr>
            <p:cNvPr id="13339" name="Text Box 8"/>
            <p:cNvSpPr txBox="1">
              <a:spLocks noChangeArrowheads="1"/>
            </p:cNvSpPr>
            <p:nvPr/>
          </p:nvSpPr>
          <p:spPr bwMode="auto">
            <a:xfrm>
              <a:off x="178" y="1008"/>
              <a:ext cx="31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(1) </a:t>
              </a:r>
              <a:r>
                <a:rPr lang="zh-CN" altLang="en-US"/>
                <a:t>缝中的场强和电位移矢量；</a:t>
              </a:r>
              <a:endParaRPr lang="zh-CN" altLang="en-US" sz="2400" b="0"/>
            </a:p>
          </p:txBody>
        </p:sp>
        <p:grpSp>
          <p:nvGrpSpPr>
            <p:cNvPr id="13340" name="Group 64"/>
            <p:cNvGrpSpPr>
              <a:grpSpLocks/>
            </p:cNvGrpSpPr>
            <p:nvPr/>
          </p:nvGrpSpPr>
          <p:grpSpPr bwMode="auto">
            <a:xfrm>
              <a:off x="176" y="1334"/>
              <a:ext cx="2506" cy="327"/>
              <a:chOff x="176" y="1382"/>
              <a:chExt cx="2506" cy="327"/>
            </a:xfrm>
          </p:grpSpPr>
          <p:sp>
            <p:nvSpPr>
              <p:cNvPr id="13342" name="Text Box 9"/>
              <p:cNvSpPr txBox="1">
                <a:spLocks noChangeArrowheads="1"/>
              </p:cNvSpPr>
              <p:nvPr/>
            </p:nvSpPr>
            <p:spPr bwMode="auto">
              <a:xfrm>
                <a:off x="176" y="1382"/>
                <a:ext cx="25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(2) </a:t>
                </a:r>
                <a:r>
                  <a:rPr lang="zh-CN" altLang="en-US"/>
                  <a:t>电介质中的             ；</a:t>
                </a:r>
                <a:endParaRPr lang="zh-CN" altLang="en-US" sz="2400" b="0"/>
              </a:p>
            </p:txBody>
          </p:sp>
          <p:graphicFrame>
            <p:nvGraphicFramePr>
              <p:cNvPr id="13320" name="Object 10"/>
              <p:cNvGraphicFramePr>
                <a:graphicFrameLocks noChangeAspect="1"/>
              </p:cNvGraphicFramePr>
              <p:nvPr/>
            </p:nvGraphicFramePr>
            <p:xfrm>
              <a:off x="1680" y="1416"/>
              <a:ext cx="752" cy="288"/>
            </p:xfrm>
            <a:graphic>
              <a:graphicData uri="http://schemas.openxmlformats.org/presentationml/2006/ole">
                <mc:AlternateContent xmlns:mc="http://schemas.openxmlformats.org/markup-compatibility/2006">
                  <mc:Choice xmlns:v="urn:schemas-microsoft-com:vml" Requires="v">
                    <p:oleObj name="Equation" r:id="rId14" imgW="1180969" imgH="447550" progId="Equation.3">
                      <p:embed/>
                    </p:oleObj>
                  </mc:Choice>
                  <mc:Fallback>
                    <p:oleObj name="Equation" r:id="rId14" imgW="1180969" imgH="447550" progId="Equation.3">
                      <p:embed/>
                      <p:pic>
                        <p:nvPicPr>
                          <p:cNvPr id="1332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0" y="1416"/>
                            <a:ext cx="75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41" name="Text Box 13"/>
            <p:cNvSpPr txBox="1">
              <a:spLocks noChangeArrowheads="1"/>
            </p:cNvSpPr>
            <p:nvPr/>
          </p:nvSpPr>
          <p:spPr bwMode="auto">
            <a:xfrm>
              <a:off x="158" y="1641"/>
              <a:ext cx="33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(3) </a:t>
              </a:r>
              <a:r>
                <a:rPr lang="zh-CN" altLang="en-US"/>
                <a:t>电介质表面束缚电荷面密度。</a:t>
              </a:r>
              <a:endParaRPr lang="zh-CN" altLang="en-US" sz="2400" b="0"/>
            </a:p>
          </p:txBody>
        </p:sp>
      </p:grpSp>
      <p:sp>
        <p:nvSpPr>
          <p:cNvPr id="20534" name="Text Box 54"/>
          <p:cNvSpPr txBox="1">
            <a:spLocks noChangeArrowheads="1"/>
          </p:cNvSpPr>
          <p:nvPr/>
        </p:nvSpPr>
        <p:spPr bwMode="auto">
          <a:xfrm>
            <a:off x="6503988" y="2286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i="1">
                <a:solidFill>
                  <a:srgbClr val="CC3300"/>
                </a:solidFill>
              </a:rPr>
              <a:t>S</a:t>
            </a:r>
          </a:p>
        </p:txBody>
      </p:sp>
      <p:sp>
        <p:nvSpPr>
          <p:cNvPr id="20537" name="Text Box 57"/>
          <p:cNvSpPr txBox="1">
            <a:spLocks noChangeArrowheads="1"/>
          </p:cNvSpPr>
          <p:nvPr/>
        </p:nvSpPr>
        <p:spPr bwMode="auto">
          <a:xfrm>
            <a:off x="457200" y="3903663"/>
            <a:ext cx="4652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解</a:t>
            </a:r>
            <a:r>
              <a:rPr lang="en-US" altLang="zh-CN"/>
              <a:t>:   (1) </a:t>
            </a:r>
            <a:r>
              <a:rPr lang="zh-CN" altLang="en-US"/>
              <a:t>取任意形状的柱面</a:t>
            </a:r>
            <a:r>
              <a:rPr lang="en-US" altLang="zh-CN" i="1"/>
              <a:t>S</a:t>
            </a:r>
            <a:r>
              <a:rPr lang="en-US" altLang="zh-CN"/>
              <a:t>,</a:t>
            </a:r>
            <a:r>
              <a:rPr lang="en-US" altLang="zh-CN" sz="2400" b="0"/>
              <a:t> </a:t>
            </a:r>
          </a:p>
        </p:txBody>
      </p:sp>
      <mc:AlternateContent xmlns:mc="http://schemas.openxmlformats.org/markup-compatibility/2006" xmlns:a14="http://schemas.microsoft.com/office/drawing/2010/main">
        <mc:Choice Requires="a14">
          <p:sp>
            <p:nvSpPr>
              <p:cNvPr id="20538" name="Object 58"/>
              <p:cNvSpPr txBox="1"/>
              <p:nvPr/>
            </p:nvSpPr>
            <p:spPr bwMode="auto">
              <a:xfrm>
                <a:off x="1269206" y="4406140"/>
                <a:ext cx="3548063" cy="884336"/>
              </a:xfrm>
              <a:prstGeom prst="rect">
                <a:avLst/>
              </a:prstGeom>
              <a:noFill/>
              <a:ln>
                <a:noFill/>
              </a:ln>
              <a:effec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smtClean="0">
                              <a:solidFill>
                                <a:srgbClr val="3333CC"/>
                              </a:solidFill>
                              <a:latin typeface="Cambria Math" panose="02040503050406030204" pitchFamily="18" charset="0"/>
                            </a:rPr>
                          </m:ctrlPr>
                        </m:naryPr>
                        <m:sub>
                          <m:r>
                            <a:rPr lang="zh-CN" altLang="en-US" i="1">
                              <a:solidFill>
                                <a:srgbClr val="3333CC"/>
                              </a:solidFill>
                              <a:latin typeface="Cambria Math" panose="02040503050406030204" pitchFamily="18" charset="0"/>
                            </a:rPr>
                            <m:t>𝑆</m:t>
                          </m:r>
                        </m:sub>
                        <m:sup/>
                        <m:e>
                          <m:acc>
                            <m:accPr>
                              <m:chr m:val="⃗"/>
                              <m:ctrlPr>
                                <a:rPr lang="zh-CN" altLang="en-US" i="1">
                                  <a:solidFill>
                                    <a:srgbClr val="3333CC"/>
                                  </a:solidFill>
                                  <a:latin typeface="Cambria Math" panose="02040503050406030204" pitchFamily="18" charset="0"/>
                                </a:rPr>
                              </m:ctrlPr>
                            </m:accPr>
                            <m:e>
                              <m:r>
                                <a:rPr lang="zh-CN" altLang="en-US" i="1">
                                  <a:solidFill>
                                    <a:srgbClr val="3333CC"/>
                                  </a:solidFill>
                                  <a:latin typeface="Cambria Math" panose="02040503050406030204" pitchFamily="18" charset="0"/>
                                </a:rPr>
                                <m:t>𝐷</m:t>
                              </m:r>
                            </m:e>
                          </m:acc>
                          <m:r>
                            <a:rPr lang="zh-CN" altLang="en-US" i="1">
                              <a:solidFill>
                                <a:srgbClr val="3333CC"/>
                              </a:solidFill>
                              <a:latin typeface="Cambria Math" panose="02040503050406030204" pitchFamily="18" charset="0"/>
                            </a:rPr>
                            <m:t>⋅</m:t>
                          </m:r>
                          <m:r>
                            <m:rPr>
                              <m:sty m:val="p"/>
                            </m:rPr>
                            <a:rPr lang="zh-CN" altLang="en-US" i="0">
                              <a:solidFill>
                                <a:srgbClr val="3333CC"/>
                              </a:solidFill>
                              <a:latin typeface="Cambria Math" panose="02040503050406030204" pitchFamily="18" charset="0"/>
                            </a:rPr>
                            <m:t>d</m:t>
                          </m:r>
                          <m:acc>
                            <m:accPr>
                              <m:chr m:val="⃗"/>
                              <m:ctrlPr>
                                <a:rPr lang="zh-CN" altLang="en-US" i="1">
                                  <a:solidFill>
                                    <a:srgbClr val="3333CC"/>
                                  </a:solidFill>
                                  <a:latin typeface="Cambria Math" panose="02040503050406030204" pitchFamily="18" charset="0"/>
                                </a:rPr>
                              </m:ctrlPr>
                            </m:accPr>
                            <m:e>
                              <m:r>
                                <a:rPr lang="zh-CN" altLang="en-US" i="1">
                                  <a:solidFill>
                                    <a:srgbClr val="3333CC"/>
                                  </a:solidFill>
                                  <a:latin typeface="Cambria Math" panose="02040503050406030204" pitchFamily="18" charset="0"/>
                                </a:rPr>
                                <m:t>𝑆</m:t>
                              </m:r>
                            </m:e>
                          </m:acc>
                        </m:e>
                      </m:nary>
                      <m:r>
                        <a:rPr lang="zh-CN" altLang="en-US" i="1">
                          <a:solidFill>
                            <a:srgbClr val="3333CC"/>
                          </a:solidFill>
                          <a:latin typeface="Cambria Math" panose="02040503050406030204" pitchFamily="18" charset="0"/>
                        </a:rPr>
                        <m:t>=</m:t>
                      </m:r>
                      <m:r>
                        <a:rPr lang="zh-CN" altLang="en-US" i="1">
                          <a:solidFill>
                            <a:srgbClr val="3333CC"/>
                          </a:solidFill>
                          <a:latin typeface="Cambria Math" panose="02040503050406030204" pitchFamily="18" charset="0"/>
                        </a:rPr>
                        <m:t>𝐷</m:t>
                      </m:r>
                      <m:r>
                        <m:rPr>
                          <m:sty m:val="p"/>
                        </m:rPr>
                        <a:rPr lang="zh-CN" altLang="en-US" i="1">
                          <a:solidFill>
                            <a:srgbClr val="3333CC"/>
                          </a:solidFill>
                          <a:latin typeface="Cambria Math" panose="02040503050406030204" pitchFamily="18" charset="0"/>
                        </a:rPr>
                        <m:t>Δ</m:t>
                      </m:r>
                      <m:r>
                        <a:rPr lang="zh-CN" altLang="en-US" i="1">
                          <a:solidFill>
                            <a:srgbClr val="3333CC"/>
                          </a:solidFill>
                          <a:latin typeface="Cambria Math" panose="02040503050406030204" pitchFamily="18" charset="0"/>
                        </a:rPr>
                        <m:t>𝑆</m:t>
                      </m:r>
                      <m:r>
                        <a:rPr lang="zh-CN" altLang="en-US" i="1">
                          <a:solidFill>
                            <a:srgbClr val="3333CC"/>
                          </a:solidFill>
                          <a:latin typeface="Cambria Math" panose="02040503050406030204" pitchFamily="18" charset="0"/>
                        </a:rPr>
                        <m:t>=</m:t>
                      </m:r>
                      <m:r>
                        <a:rPr lang="zh-CN" altLang="en-US" i="1">
                          <a:solidFill>
                            <a:srgbClr val="3333CC"/>
                          </a:solidFill>
                          <a:latin typeface="Cambria Math" panose="02040503050406030204" pitchFamily="18" charset="0"/>
                        </a:rPr>
                        <m:t>𝜎</m:t>
                      </m:r>
                      <m:r>
                        <m:rPr>
                          <m:sty m:val="p"/>
                        </m:rPr>
                        <a:rPr lang="zh-CN" altLang="en-US" i="1">
                          <a:solidFill>
                            <a:srgbClr val="3333CC"/>
                          </a:solidFill>
                          <a:latin typeface="Cambria Math" panose="02040503050406030204" pitchFamily="18" charset="0"/>
                        </a:rPr>
                        <m:t>Δ</m:t>
                      </m:r>
                      <m:r>
                        <a:rPr lang="zh-CN" altLang="en-US" i="1">
                          <a:solidFill>
                            <a:srgbClr val="3333CC"/>
                          </a:solidFill>
                          <a:latin typeface="Cambria Math" panose="02040503050406030204" pitchFamily="18" charset="0"/>
                        </a:rPr>
                        <m:t>𝑆</m:t>
                      </m:r>
                    </m:oMath>
                  </m:oMathPara>
                </a14:m>
                <a:endParaRPr lang="zh-CN" altLang="en-US" dirty="0">
                  <a:solidFill>
                    <a:srgbClr val="3333CC"/>
                  </a:solidFill>
                </a:endParaRPr>
              </a:p>
            </p:txBody>
          </p:sp>
        </mc:Choice>
        <mc:Fallback xmlns="">
          <p:sp>
            <p:nvSpPr>
              <p:cNvPr id="20538" name="Object 58"/>
              <p:cNvSpPr txBox="1">
                <a:spLocks noRot="1" noChangeAspect="1" noMove="1" noResize="1" noEditPoints="1" noAdjustHandles="1" noChangeArrowheads="1" noChangeShapeType="1" noTextEdit="1"/>
              </p:cNvSpPr>
              <p:nvPr/>
            </p:nvSpPr>
            <p:spPr bwMode="auto">
              <a:xfrm>
                <a:off x="1269206" y="4406140"/>
                <a:ext cx="3548063" cy="884336"/>
              </a:xfrm>
              <a:prstGeom prst="rect">
                <a:avLst/>
              </a:prstGeom>
              <a:blipFill>
                <a:blip r:embed="rId17"/>
                <a:stretch>
                  <a:fillRect/>
                </a:stretch>
              </a:blipFill>
              <a:ln>
                <a:noFill/>
              </a:ln>
              <a:effectLst/>
              <a:extLst/>
            </p:spPr>
            <p:txBody>
              <a:bodyPr/>
              <a:lstStyle/>
              <a:p>
                <a:r>
                  <a:rPr lang="zh-CN" altLang="en-US">
                    <a:noFill/>
                  </a:rPr>
                  <a:t> </a:t>
                </a:r>
              </a:p>
            </p:txBody>
          </p:sp>
        </mc:Fallback>
      </mc:AlternateContent>
      <p:graphicFrame>
        <p:nvGraphicFramePr>
          <p:cNvPr id="20539" name="Object 59"/>
          <p:cNvGraphicFramePr>
            <a:graphicFrameLocks noChangeAspect="1"/>
          </p:cNvGraphicFramePr>
          <p:nvPr/>
        </p:nvGraphicFramePr>
        <p:xfrm>
          <a:off x="914400" y="5724525"/>
          <a:ext cx="3886200" cy="1160463"/>
        </p:xfrm>
        <a:graphic>
          <a:graphicData uri="http://schemas.openxmlformats.org/presentationml/2006/ole">
            <mc:AlternateContent xmlns:mc="http://schemas.openxmlformats.org/markup-compatibility/2006">
              <mc:Choice xmlns:v="urn:schemas-microsoft-com:vml" Requires="v">
                <p:oleObj name="Equation" r:id="rId18" imgW="1438183" imgH="419207" progId="Equation.DSMT4">
                  <p:embed/>
                </p:oleObj>
              </mc:Choice>
              <mc:Fallback>
                <p:oleObj name="Equation" r:id="rId18" imgW="1438183" imgH="419207" progId="Equation.DSMT4">
                  <p:embed/>
                  <p:pic>
                    <p:nvPicPr>
                      <p:cNvPr id="20539"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4400" y="5724525"/>
                        <a:ext cx="3886200" cy="1160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0" name="Text Box 60"/>
          <p:cNvSpPr txBox="1">
            <a:spLocks noChangeArrowheads="1"/>
          </p:cNvSpPr>
          <p:nvPr/>
        </p:nvSpPr>
        <p:spPr bwMode="auto">
          <a:xfrm>
            <a:off x="5410200" y="53467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t>方向垂直板面向右</a:t>
            </a:r>
            <a:endParaRPr lang="zh-CN" altLang="en-US" sz="2400" b="0"/>
          </a:p>
        </p:txBody>
      </p:sp>
      <p:graphicFrame>
        <p:nvGraphicFramePr>
          <p:cNvPr id="20541" name="Object 61"/>
          <p:cNvGraphicFramePr>
            <a:graphicFrameLocks noChangeAspect="1"/>
          </p:cNvGraphicFramePr>
          <p:nvPr/>
        </p:nvGraphicFramePr>
        <p:xfrm>
          <a:off x="1057275" y="5240338"/>
          <a:ext cx="3827463" cy="492125"/>
        </p:xfrm>
        <a:graphic>
          <a:graphicData uri="http://schemas.openxmlformats.org/presentationml/2006/ole">
            <mc:AlternateContent xmlns:mc="http://schemas.openxmlformats.org/markup-compatibility/2006">
              <mc:Choice xmlns:v="urn:schemas-microsoft-com:vml" Requires="v">
                <p:oleObj name="Equation" r:id="rId20" imgW="1562197" imgH="190573" progId="Equation.DSMT4">
                  <p:embed/>
                </p:oleObj>
              </mc:Choice>
              <mc:Fallback>
                <p:oleObj name="Equation" r:id="rId20" imgW="1562197" imgH="190573" progId="Equation.DSMT4">
                  <p:embed/>
                  <p:pic>
                    <p:nvPicPr>
                      <p:cNvPr id="20541" name="Object 6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7275" y="5240338"/>
                        <a:ext cx="382746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52"/>
          <p:cNvGrpSpPr>
            <a:grpSpLocks/>
          </p:cNvGrpSpPr>
          <p:nvPr/>
        </p:nvGrpSpPr>
        <p:grpSpPr bwMode="auto">
          <a:xfrm>
            <a:off x="5410200" y="6005513"/>
            <a:ext cx="1530350" cy="519112"/>
            <a:chOff x="3408" y="3504"/>
            <a:chExt cx="964" cy="327"/>
          </a:xfrm>
        </p:grpSpPr>
        <p:sp>
          <p:nvSpPr>
            <p:cNvPr id="13334" name="Text Box 62"/>
            <p:cNvSpPr txBox="1">
              <a:spLocks noChangeArrowheads="1"/>
            </p:cNvSpPr>
            <p:nvPr/>
          </p:nvSpPr>
          <p:spPr bwMode="auto">
            <a:xfrm>
              <a:off x="3408" y="3504"/>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t>方向同</a:t>
              </a:r>
              <a:endParaRPr lang="zh-CN" altLang="en-US" sz="2400" b="0"/>
            </a:p>
          </p:txBody>
        </p:sp>
        <p:graphicFrame>
          <p:nvGraphicFramePr>
            <p:cNvPr id="13317" name="Object 63"/>
            <p:cNvGraphicFramePr>
              <a:graphicFrameLocks noChangeAspect="1"/>
            </p:cNvGraphicFramePr>
            <p:nvPr/>
          </p:nvGraphicFramePr>
          <p:xfrm>
            <a:off x="4128" y="3504"/>
            <a:ext cx="244" cy="301"/>
          </p:xfrm>
          <a:graphic>
            <a:graphicData uri="http://schemas.openxmlformats.org/presentationml/2006/ole">
              <mc:AlternateContent xmlns:mc="http://schemas.openxmlformats.org/markup-compatibility/2006">
                <mc:Choice xmlns:v="urn:schemas-microsoft-com:vml" Requires="v">
                  <p:oleObj name="Equation" r:id="rId22" imgW="152383" imgH="190573" progId="Equation.DSMT4">
                    <p:embed/>
                  </p:oleObj>
                </mc:Choice>
                <mc:Fallback>
                  <p:oleObj name="Equation" r:id="rId22" imgW="152383" imgH="190573" progId="Equation.DSMT4">
                    <p:embed/>
                    <p:pic>
                      <p:nvPicPr>
                        <p:cNvPr id="13317" name="Object 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28" y="3504"/>
                          <a:ext cx="244"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547" name="Rectangle 67"/>
          <p:cNvSpPr>
            <a:spLocks noChangeArrowheads="1"/>
          </p:cNvSpPr>
          <p:nvPr/>
        </p:nvSpPr>
        <p:spPr bwMode="auto">
          <a:xfrm>
            <a:off x="0" y="3124200"/>
            <a:ext cx="56388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Text Box 57"/>
          <p:cNvSpPr txBox="1">
            <a:spLocks noChangeArrowheads="1"/>
          </p:cNvSpPr>
          <p:nvPr/>
        </p:nvSpPr>
        <p:spPr bwMode="auto">
          <a:xfrm>
            <a:off x="179388" y="3327400"/>
            <a:ext cx="5589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tx1"/>
                </a:solidFill>
              </a:rPr>
              <a:t>静电平衡</a:t>
            </a:r>
            <a:r>
              <a:rPr lang="en-US" altLang="zh-CN" sz="2400">
                <a:solidFill>
                  <a:schemeClr val="tx1"/>
                </a:solidFill>
              </a:rPr>
              <a:t>+</a:t>
            </a:r>
            <a:r>
              <a:rPr lang="zh-CN" altLang="en-US" sz="2400">
                <a:solidFill>
                  <a:schemeClr val="tx1"/>
                </a:solidFill>
              </a:rPr>
              <a:t>高斯定理：电荷分布于内表面</a:t>
            </a:r>
            <a:endParaRPr lang="en-US" altLang="zh-CN" sz="2400">
              <a:solidFill>
                <a:schemeClr val="tx1"/>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0547"/>
                                        </p:tgtEl>
                                        <p:attrNameLst>
                                          <p:attrName>style.visibility</p:attrName>
                                        </p:attrNameLst>
                                      </p:cBhvr>
                                      <p:to>
                                        <p:strVal val="visible"/>
                                      </p:to>
                                    </p:set>
                                    <p:animEffect transition="in" filter="strips(upRight)">
                                      <p:cBhvr>
                                        <p:cTn id="12" dur="500"/>
                                        <p:tgtEl>
                                          <p:spTgt spid="20547"/>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 calcmode="lin" valueType="num">
                                      <p:cBhvr additive="base">
                                        <p:cTn id="22" dur="500" fill="hold"/>
                                        <p:tgtEl>
                                          <p:spTgt spid="50"/>
                                        </p:tgtEl>
                                        <p:attrNameLst>
                                          <p:attrName>ppt_x</p:attrName>
                                        </p:attrNameLst>
                                      </p:cBhvr>
                                      <p:tavLst>
                                        <p:tav tm="0">
                                          <p:val>
                                            <p:strVal val="#ppt_x"/>
                                          </p:val>
                                        </p:tav>
                                        <p:tav tm="100000">
                                          <p:val>
                                            <p:strVal val="#ppt_x"/>
                                          </p:val>
                                        </p:tav>
                                      </p:tavLst>
                                    </p:anim>
                                    <p:anim calcmode="lin" valueType="num">
                                      <p:cBhvr additive="base">
                                        <p:cTn id="2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537"/>
                                        </p:tgtEl>
                                        <p:attrNameLst>
                                          <p:attrName>style.visibility</p:attrName>
                                        </p:attrNameLst>
                                      </p:cBhvr>
                                      <p:to>
                                        <p:strVal val="visible"/>
                                      </p:to>
                                    </p:set>
                                    <p:animEffect transition="in" filter="wipe(left)">
                                      <p:cBhvr>
                                        <p:cTn id="28" dur="500"/>
                                        <p:tgtEl>
                                          <p:spTgt spid="20537"/>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0533"/>
                                        </p:tgtEl>
                                        <p:attrNameLst>
                                          <p:attrName>style.visibility</p:attrName>
                                        </p:attrNameLst>
                                      </p:cBhvr>
                                      <p:to>
                                        <p:strVal val="visible"/>
                                      </p:to>
                                    </p:se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0534"/>
                                        </p:tgtEl>
                                        <p:attrNameLst>
                                          <p:attrName>style.visibility</p:attrName>
                                        </p:attrNameLst>
                                      </p:cBhvr>
                                      <p:to>
                                        <p:strVal val="visible"/>
                                      </p:to>
                                    </p:set>
                                    <p:animEffect transition="in" filter="wipe(left)">
                                      <p:cBhvr>
                                        <p:cTn id="35" dur="500"/>
                                        <p:tgtEl>
                                          <p:spTgt spid="2053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53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0541"/>
                                        </p:tgtEl>
                                        <p:attrNameLst>
                                          <p:attrName>style.visibility</p:attrName>
                                        </p:attrNameLst>
                                      </p:cBhvr>
                                      <p:to>
                                        <p:strVal val="visible"/>
                                      </p:to>
                                    </p:set>
                                    <p:animEffect transition="in" filter="wipe(left)">
                                      <p:cBhvr>
                                        <p:cTn id="44" dur="500"/>
                                        <p:tgtEl>
                                          <p:spTgt spid="2054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0540"/>
                                        </p:tgtEl>
                                        <p:attrNameLst>
                                          <p:attrName>style.visibility</p:attrName>
                                        </p:attrNameLst>
                                      </p:cBhvr>
                                      <p:to>
                                        <p:strVal val="visible"/>
                                      </p:to>
                                    </p:set>
                                    <p:animEffect transition="in" filter="wipe(left)">
                                      <p:cBhvr>
                                        <p:cTn id="49" dur="500"/>
                                        <p:tgtEl>
                                          <p:spTgt spid="2054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0539"/>
                                        </p:tgtEl>
                                        <p:attrNameLst>
                                          <p:attrName>style.visibility</p:attrName>
                                        </p:attrNameLst>
                                      </p:cBhvr>
                                      <p:to>
                                        <p:strVal val="visible"/>
                                      </p:to>
                                    </p:set>
                                    <p:animEffect transition="in" filter="wipe(left)">
                                      <p:cBhvr>
                                        <p:cTn id="54" dur="500"/>
                                        <p:tgtEl>
                                          <p:spTgt spid="20539"/>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0-#ppt_w/2"/>
                                          </p:val>
                                        </p:tav>
                                        <p:tav tm="100000">
                                          <p:val>
                                            <p:strVal val="#ppt_x"/>
                                          </p:val>
                                        </p:tav>
                                      </p:tavLst>
                                    </p:anim>
                                    <p:anim calcmode="lin" valueType="num">
                                      <p:cBhvr additive="base">
                                        <p:cTn id="6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3" grpId="0" animBg="1" autoUpdateAnimBg="0"/>
      <p:bldP spid="20534" grpId="0" autoUpdateAnimBg="0"/>
      <p:bldP spid="20537" grpId="0" autoUpdateAnimBg="0"/>
      <p:bldP spid="20538" grpId="0"/>
      <p:bldP spid="20540" grpId="0" autoUpdateAnimBg="0"/>
      <p:bldP spid="20547" grpId="0" animBg="1" autoUpdateAnimBg="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457200" y="623888"/>
            <a:ext cx="3863975" cy="976312"/>
            <a:chOff x="288" y="393"/>
            <a:chExt cx="2434" cy="615"/>
          </a:xfrm>
        </p:grpSpPr>
        <p:sp>
          <p:nvSpPr>
            <p:cNvPr id="14380" name="Text Box 29"/>
            <p:cNvSpPr txBox="1">
              <a:spLocks noChangeArrowheads="1"/>
            </p:cNvSpPr>
            <p:nvPr/>
          </p:nvSpPr>
          <p:spPr bwMode="auto">
            <a:xfrm>
              <a:off x="288" y="393"/>
              <a:ext cx="24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(2) </a:t>
              </a:r>
              <a:r>
                <a:rPr lang="zh-CN" altLang="en-US"/>
                <a:t>作封闭曲面</a:t>
              </a:r>
              <a:r>
                <a:rPr lang="en-US" altLang="zh-CN" i="1"/>
                <a:t>S’</a:t>
              </a:r>
              <a:r>
                <a:rPr lang="zh-CN" altLang="en-US"/>
                <a:t>，根据</a:t>
              </a:r>
              <a:endParaRPr lang="zh-CN" altLang="en-US" sz="2400" b="0"/>
            </a:p>
          </p:txBody>
        </p:sp>
        <p:graphicFrame>
          <p:nvGraphicFramePr>
            <p:cNvPr id="14349" name="Object 1035"/>
            <p:cNvGraphicFramePr>
              <a:graphicFrameLocks noChangeAspect="1"/>
            </p:cNvGraphicFramePr>
            <p:nvPr/>
          </p:nvGraphicFramePr>
          <p:xfrm>
            <a:off x="668" y="729"/>
            <a:ext cx="216" cy="240"/>
          </p:xfrm>
          <a:graphic>
            <a:graphicData uri="http://schemas.openxmlformats.org/presentationml/2006/ole">
              <mc:AlternateContent xmlns:mc="http://schemas.openxmlformats.org/markup-compatibility/2006">
                <mc:Choice xmlns:v="urn:schemas-microsoft-com:vml" Requires="v">
                  <p:oleObj name="Equation" r:id="rId2" imgW="333406" imgH="371429" progId="Equation.3">
                    <p:embed/>
                  </p:oleObj>
                </mc:Choice>
                <mc:Fallback>
                  <p:oleObj name="Equation" r:id="rId2" imgW="333406" imgH="371429" progId="Equation.3">
                    <p:embed/>
                    <p:pic>
                      <p:nvPicPr>
                        <p:cNvPr id="14349" name="Object 10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 y="729"/>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81" name="Text Box 31"/>
            <p:cNvSpPr txBox="1">
              <a:spLocks noChangeArrowheads="1"/>
            </p:cNvSpPr>
            <p:nvPr/>
          </p:nvSpPr>
          <p:spPr bwMode="auto">
            <a:xfrm>
              <a:off x="818" y="681"/>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t>的高斯定理</a:t>
              </a:r>
            </a:p>
          </p:txBody>
        </p:sp>
      </p:grpSp>
      <p:graphicFrame>
        <p:nvGraphicFramePr>
          <p:cNvPr id="87040" name="Object 1024"/>
          <p:cNvGraphicFramePr>
            <a:graphicFrameLocks noChangeAspect="1"/>
          </p:cNvGraphicFramePr>
          <p:nvPr/>
        </p:nvGraphicFramePr>
        <p:xfrm>
          <a:off x="1644650" y="1828800"/>
          <a:ext cx="1879600" cy="330200"/>
        </p:xfrm>
        <a:graphic>
          <a:graphicData uri="http://schemas.openxmlformats.org/presentationml/2006/ole">
            <mc:AlternateContent xmlns:mc="http://schemas.openxmlformats.org/markup-compatibility/2006">
              <mc:Choice xmlns:v="urn:schemas-microsoft-com:vml" Requires="v">
                <p:oleObj name="Equation" r:id="rId4" imgW="1866963" imgH="323920" progId="Equation.3">
                  <p:embed/>
                </p:oleObj>
              </mc:Choice>
              <mc:Fallback>
                <p:oleObj name="Equation" r:id="rId4" imgW="1866963" imgH="323920" progId="Equation.3">
                  <p:embed/>
                  <p:pic>
                    <p:nvPicPr>
                      <p:cNvPr id="8704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4650" y="1828800"/>
                        <a:ext cx="1879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1" name="Object 1025"/>
          <p:cNvGraphicFramePr>
            <a:graphicFrameLocks noChangeAspect="1"/>
          </p:cNvGraphicFramePr>
          <p:nvPr/>
        </p:nvGraphicFramePr>
        <p:xfrm>
          <a:off x="1250950" y="2292350"/>
          <a:ext cx="3924300" cy="406400"/>
        </p:xfrm>
        <a:graphic>
          <a:graphicData uri="http://schemas.openxmlformats.org/presentationml/2006/ole">
            <mc:AlternateContent xmlns:mc="http://schemas.openxmlformats.org/markup-compatibility/2006">
              <mc:Choice xmlns:v="urn:schemas-microsoft-com:vml" Requires="v">
                <p:oleObj name="Equation" r:id="rId6" imgW="3914679" imgH="400042" progId="Equation.3">
                  <p:embed/>
                </p:oleObj>
              </mc:Choice>
              <mc:Fallback>
                <p:oleObj name="Equation" r:id="rId6" imgW="3914679" imgH="400042" progId="Equation.3">
                  <p:embed/>
                  <p:pic>
                    <p:nvPicPr>
                      <p:cNvPr id="87041"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0950" y="2292350"/>
                        <a:ext cx="3924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8" name="Text Box 34"/>
          <p:cNvSpPr txBox="1">
            <a:spLocks noChangeArrowheads="1"/>
          </p:cNvSpPr>
          <p:nvPr/>
        </p:nvSpPr>
        <p:spPr bwMode="auto">
          <a:xfrm>
            <a:off x="1524000" y="28956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t>方向垂直板面向右</a:t>
            </a:r>
            <a:endParaRPr lang="zh-CN" altLang="en-US" sz="2400" b="0"/>
          </a:p>
        </p:txBody>
      </p:sp>
      <p:graphicFrame>
        <p:nvGraphicFramePr>
          <p:cNvPr id="87042" name="Object 1026"/>
          <p:cNvGraphicFramePr>
            <a:graphicFrameLocks noChangeAspect="1"/>
          </p:cNvGraphicFramePr>
          <p:nvPr/>
        </p:nvGraphicFramePr>
        <p:xfrm>
          <a:off x="990600" y="3422650"/>
          <a:ext cx="4622800" cy="990600"/>
        </p:xfrm>
        <a:graphic>
          <a:graphicData uri="http://schemas.openxmlformats.org/presentationml/2006/ole">
            <mc:AlternateContent xmlns:mc="http://schemas.openxmlformats.org/markup-compatibility/2006">
              <mc:Choice xmlns:v="urn:schemas-microsoft-com:vml" Requires="v">
                <p:oleObj name="公式" r:id="rId8" imgW="4610130" imgH="981209" progId="Equation.3">
                  <p:embed/>
                </p:oleObj>
              </mc:Choice>
              <mc:Fallback>
                <p:oleObj name="公式" r:id="rId8" imgW="4610130" imgH="981209" progId="Equation.3">
                  <p:embed/>
                  <p:pic>
                    <p:nvPicPr>
                      <p:cNvPr id="87042"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3422650"/>
                        <a:ext cx="4622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72"/>
          <p:cNvGrpSpPr>
            <a:grpSpLocks/>
          </p:cNvGrpSpPr>
          <p:nvPr/>
        </p:nvGrpSpPr>
        <p:grpSpPr bwMode="auto">
          <a:xfrm>
            <a:off x="5980113" y="3581400"/>
            <a:ext cx="1449387" cy="519113"/>
            <a:chOff x="3767" y="2256"/>
            <a:chExt cx="913" cy="327"/>
          </a:xfrm>
        </p:grpSpPr>
        <p:sp>
          <p:nvSpPr>
            <p:cNvPr id="14379" name="Text Box 36"/>
            <p:cNvSpPr txBox="1">
              <a:spLocks noChangeArrowheads="1"/>
            </p:cNvSpPr>
            <p:nvPr/>
          </p:nvSpPr>
          <p:spPr bwMode="auto">
            <a:xfrm>
              <a:off x="3767" y="2256"/>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t>方向同</a:t>
              </a:r>
              <a:endParaRPr lang="zh-CN" altLang="en-US" sz="2400" b="0"/>
            </a:p>
          </p:txBody>
        </p:sp>
        <p:graphicFrame>
          <p:nvGraphicFramePr>
            <p:cNvPr id="14348" name="Object 1034"/>
            <p:cNvGraphicFramePr>
              <a:graphicFrameLocks noChangeAspect="1"/>
            </p:cNvGraphicFramePr>
            <p:nvPr/>
          </p:nvGraphicFramePr>
          <p:xfrm>
            <a:off x="4464" y="2300"/>
            <a:ext cx="216" cy="240"/>
          </p:xfrm>
          <a:graphic>
            <a:graphicData uri="http://schemas.openxmlformats.org/presentationml/2006/ole">
              <mc:AlternateContent xmlns:mc="http://schemas.openxmlformats.org/markup-compatibility/2006">
                <mc:Choice xmlns:v="urn:schemas-microsoft-com:vml" Requires="v">
                  <p:oleObj name="Equation" r:id="rId10" imgW="333406" imgH="371429" progId="Equation.3">
                    <p:embed/>
                  </p:oleObj>
                </mc:Choice>
                <mc:Fallback>
                  <p:oleObj name="Equation" r:id="rId10" imgW="333406" imgH="371429" progId="Equation.3">
                    <p:embed/>
                    <p:pic>
                      <p:nvPicPr>
                        <p:cNvPr id="14348" name="Object 10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4" y="2300"/>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42" name="Text Box 38"/>
          <p:cNvSpPr txBox="1">
            <a:spLocks noChangeArrowheads="1"/>
          </p:cNvSpPr>
          <p:nvPr/>
        </p:nvSpPr>
        <p:spPr bwMode="auto">
          <a:xfrm>
            <a:off x="468313" y="5638800"/>
            <a:ext cx="60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a:t>(3)</a:t>
            </a:r>
            <a:endParaRPr lang="en-US" altLang="zh-CN" sz="2400" b="0"/>
          </a:p>
        </p:txBody>
      </p:sp>
      <p:graphicFrame>
        <p:nvGraphicFramePr>
          <p:cNvPr id="87043" name="Object 1027"/>
          <p:cNvGraphicFramePr>
            <a:graphicFrameLocks noChangeAspect="1"/>
          </p:cNvGraphicFramePr>
          <p:nvPr/>
        </p:nvGraphicFramePr>
        <p:xfrm>
          <a:off x="984250" y="4425950"/>
          <a:ext cx="5384800" cy="495300"/>
        </p:xfrm>
        <a:graphic>
          <a:graphicData uri="http://schemas.openxmlformats.org/presentationml/2006/ole">
            <mc:AlternateContent xmlns:mc="http://schemas.openxmlformats.org/markup-compatibility/2006">
              <mc:Choice xmlns:v="urn:schemas-microsoft-com:vml" Requires="v">
                <p:oleObj name="公式" r:id="rId12" imgW="5372045" imgH="485880" progId="Equation.3">
                  <p:embed/>
                </p:oleObj>
              </mc:Choice>
              <mc:Fallback>
                <p:oleObj name="公式" r:id="rId12" imgW="5372045" imgH="485880" progId="Equation.3">
                  <p:embed/>
                  <p:pic>
                    <p:nvPicPr>
                      <p:cNvPr id="87043" name="Object 10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4250" y="4425950"/>
                        <a:ext cx="53848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4" name="Text Box 40"/>
          <p:cNvSpPr txBox="1">
            <a:spLocks noChangeArrowheads="1"/>
          </p:cNvSpPr>
          <p:nvPr/>
        </p:nvSpPr>
        <p:spPr bwMode="auto">
          <a:xfrm>
            <a:off x="2667000" y="49530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t>方向垂直板面向右</a:t>
            </a:r>
            <a:endParaRPr lang="zh-CN" altLang="en-US" sz="2400" b="0"/>
          </a:p>
        </p:txBody>
      </p:sp>
      <mc:AlternateContent xmlns:mc="http://schemas.openxmlformats.org/markup-compatibility/2006" xmlns:a14="http://schemas.microsoft.com/office/drawing/2010/main">
        <mc:Choice Requires="a14">
          <p:sp>
            <p:nvSpPr>
              <p:cNvPr id="87044" name="Object 1028"/>
              <p:cNvSpPr txBox="1"/>
              <p:nvPr/>
            </p:nvSpPr>
            <p:spPr bwMode="auto">
              <a:xfrm>
                <a:off x="1524000" y="5630863"/>
                <a:ext cx="5307013" cy="625475"/>
              </a:xfrm>
              <a:prstGeom prst="rect">
                <a:avLst/>
              </a:prstGeom>
              <a:noFill/>
              <a:ln>
                <a:noFill/>
              </a:ln>
              <a:effec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sSup>
                        <m:sSupPr>
                          <m:ctrlPr>
                            <a:rPr lang="zh-CN" altLang="en-US" i="1" smtClean="0">
                              <a:solidFill>
                                <a:srgbClr val="3333CC"/>
                              </a:solidFill>
                              <a:latin typeface="Cambria Math" panose="02040503050406030204" pitchFamily="18" charset="0"/>
                            </a:rPr>
                          </m:ctrlPr>
                        </m:sSupPr>
                        <m:e>
                          <m:r>
                            <a:rPr lang="zh-CN" altLang="en-US" i="1">
                              <a:solidFill>
                                <a:srgbClr val="3333CC"/>
                              </a:solidFill>
                              <a:latin typeface="Cambria Math" panose="02040503050406030204" pitchFamily="18" charset="0"/>
                            </a:rPr>
                            <m:t>𝜎</m:t>
                          </m:r>
                        </m:e>
                        <m:sup>
                          <m:r>
                            <a:rPr lang="zh-CN" altLang="en-US" i="1">
                              <a:solidFill>
                                <a:srgbClr val="3333CC"/>
                              </a:solidFill>
                              <a:latin typeface="Cambria Math" panose="02040503050406030204" pitchFamily="18" charset="0"/>
                            </a:rPr>
                            <m:t>′</m:t>
                          </m:r>
                        </m:sup>
                      </m:sSup>
                      <m:r>
                        <a:rPr lang="zh-CN" altLang="en-US" i="1">
                          <a:solidFill>
                            <a:srgbClr val="3333CC"/>
                          </a:solidFill>
                          <a:latin typeface="Cambria Math" panose="02040503050406030204" pitchFamily="18" charset="0"/>
                        </a:rPr>
                        <m:t>=</m:t>
                      </m:r>
                      <m:acc>
                        <m:accPr>
                          <m:chr m:val="⃗"/>
                          <m:ctrlPr>
                            <a:rPr lang="zh-CN" altLang="en-US" i="1">
                              <a:solidFill>
                                <a:srgbClr val="3333CC"/>
                              </a:solidFill>
                              <a:latin typeface="Cambria Math" panose="02040503050406030204" pitchFamily="18" charset="0"/>
                            </a:rPr>
                          </m:ctrlPr>
                        </m:accPr>
                        <m:e>
                          <m:r>
                            <a:rPr lang="zh-CN" altLang="en-US" i="1">
                              <a:solidFill>
                                <a:srgbClr val="3333CC"/>
                              </a:solidFill>
                              <a:latin typeface="Cambria Math" panose="02040503050406030204" pitchFamily="18" charset="0"/>
                            </a:rPr>
                            <m:t>𝑃</m:t>
                          </m:r>
                        </m:e>
                      </m:acc>
                      <m:r>
                        <a:rPr lang="zh-CN" altLang="en-US" i="1">
                          <a:solidFill>
                            <a:srgbClr val="3333CC"/>
                          </a:solidFill>
                          <a:latin typeface="Cambria Math" panose="02040503050406030204" pitchFamily="18" charset="0"/>
                        </a:rPr>
                        <m:t>⋅</m:t>
                      </m:r>
                      <m:sSub>
                        <m:sSubPr>
                          <m:ctrlPr>
                            <a:rPr lang="zh-CN" altLang="en-US" i="1">
                              <a:solidFill>
                                <a:srgbClr val="3333CC"/>
                              </a:solidFill>
                              <a:latin typeface="Cambria Math" panose="02040503050406030204" pitchFamily="18" charset="0"/>
                            </a:rPr>
                          </m:ctrlPr>
                        </m:sSubPr>
                        <m:e>
                          <m:acc>
                            <m:accPr>
                              <m:chr m:val="⃗"/>
                              <m:ctrlPr>
                                <a:rPr lang="zh-CN" altLang="en-US" i="1">
                                  <a:solidFill>
                                    <a:srgbClr val="3333CC"/>
                                  </a:solidFill>
                                  <a:latin typeface="Cambria Math" panose="02040503050406030204" pitchFamily="18" charset="0"/>
                                </a:rPr>
                              </m:ctrlPr>
                            </m:accPr>
                            <m:e>
                              <m:r>
                                <a:rPr lang="zh-CN" altLang="en-US" i="1">
                                  <a:solidFill>
                                    <a:srgbClr val="3333CC"/>
                                  </a:solidFill>
                                  <a:latin typeface="Cambria Math" panose="02040503050406030204" pitchFamily="18" charset="0"/>
                                </a:rPr>
                                <m:t>𝑒</m:t>
                              </m:r>
                            </m:e>
                          </m:acc>
                        </m:e>
                        <m:sub>
                          <m:r>
                            <m:rPr>
                              <m:sty m:val="p"/>
                            </m:rPr>
                            <a:rPr lang="zh-CN" altLang="en-US" i="0">
                              <a:solidFill>
                                <a:srgbClr val="3333CC"/>
                              </a:solidFill>
                              <a:latin typeface="Cambria Math" panose="02040503050406030204" pitchFamily="18" charset="0"/>
                            </a:rPr>
                            <m:t>n</m:t>
                          </m:r>
                        </m:sub>
                      </m:sSub>
                      <m:r>
                        <a:rPr lang="zh-CN" altLang="en-US" i="1">
                          <a:solidFill>
                            <a:srgbClr val="3333CC"/>
                          </a:solidFill>
                          <a:latin typeface="Cambria Math" panose="02040503050406030204" pitchFamily="18" charset="0"/>
                        </a:rPr>
                        <m:t>=</m:t>
                      </m:r>
                      <m:r>
                        <a:rPr lang="zh-CN" altLang="en-US" i="1">
                          <a:solidFill>
                            <a:srgbClr val="3333CC"/>
                          </a:solidFill>
                          <a:latin typeface="Cambria Math" panose="02040503050406030204" pitchFamily="18" charset="0"/>
                        </a:rPr>
                        <m:t>𝑃</m:t>
                      </m:r>
                      <m:r>
                        <a:rPr lang="zh-CN" altLang="en-US" i="1">
                          <a:solidFill>
                            <a:srgbClr val="3333CC"/>
                          </a:solidFill>
                          <a:latin typeface="Cambria Math" panose="02040503050406030204" pitchFamily="18" charset="0"/>
                        </a:rPr>
                        <m:t>=</m:t>
                      </m:r>
                      <m:r>
                        <a:rPr lang="en-US" altLang="zh-CN" b="1" i="1" smtClean="0">
                          <a:solidFill>
                            <a:srgbClr val="3333CC"/>
                          </a:solidFill>
                          <a:latin typeface="Cambria Math" panose="02040503050406030204" pitchFamily="18" charset="0"/>
                        </a:rPr>
                        <m:t>−</m:t>
                      </m:r>
                      <m:r>
                        <a:rPr lang="zh-CN" altLang="en-US" i="1">
                          <a:solidFill>
                            <a:srgbClr val="3333CC"/>
                          </a:solidFill>
                          <a:latin typeface="Cambria Math" panose="02040503050406030204" pitchFamily="18" charset="0"/>
                        </a:rPr>
                        <m:t>7.08×1</m:t>
                      </m:r>
                      <m:sSup>
                        <m:sSupPr>
                          <m:ctrlPr>
                            <a:rPr lang="zh-CN" altLang="en-US" i="1">
                              <a:solidFill>
                                <a:srgbClr val="3333CC"/>
                              </a:solidFill>
                              <a:latin typeface="Cambria Math" panose="02040503050406030204" pitchFamily="18" charset="0"/>
                            </a:rPr>
                          </m:ctrlPr>
                        </m:sSupPr>
                        <m:e>
                          <m:r>
                            <a:rPr lang="zh-CN" altLang="en-US" i="1">
                              <a:solidFill>
                                <a:srgbClr val="3333CC"/>
                              </a:solidFill>
                              <a:latin typeface="Cambria Math" panose="02040503050406030204" pitchFamily="18" charset="0"/>
                            </a:rPr>
                            <m:t>0</m:t>
                          </m:r>
                        </m:e>
                        <m:sup>
                          <m:r>
                            <a:rPr lang="zh-CN" altLang="en-US" i="1">
                              <a:solidFill>
                                <a:srgbClr val="3333CC"/>
                              </a:solidFill>
                              <a:latin typeface="Cambria Math" panose="02040503050406030204" pitchFamily="18" charset="0"/>
                            </a:rPr>
                            <m:t>−8</m:t>
                          </m:r>
                        </m:sup>
                      </m:sSup>
                      <m:r>
                        <m:rPr>
                          <m:sty m:val="p"/>
                        </m:rPr>
                        <a:rPr lang="zh-CN" altLang="en-US" i="0">
                          <a:solidFill>
                            <a:srgbClr val="3333CC"/>
                          </a:solidFill>
                          <a:latin typeface="Cambria Math" panose="02040503050406030204" pitchFamily="18" charset="0"/>
                        </a:rPr>
                        <m:t>C</m:t>
                      </m:r>
                      <m:r>
                        <a:rPr lang="zh-CN" altLang="en-US" i="1">
                          <a:solidFill>
                            <a:srgbClr val="3333CC"/>
                          </a:solidFill>
                          <a:latin typeface="Cambria Math" panose="02040503050406030204" pitchFamily="18" charset="0"/>
                        </a:rPr>
                        <m:t>/</m:t>
                      </m:r>
                      <m:sSup>
                        <m:sSupPr>
                          <m:ctrlPr>
                            <a:rPr lang="zh-CN" altLang="en-US" i="1">
                              <a:solidFill>
                                <a:srgbClr val="3333CC"/>
                              </a:solidFill>
                              <a:latin typeface="Cambria Math" panose="02040503050406030204" pitchFamily="18" charset="0"/>
                            </a:rPr>
                          </m:ctrlPr>
                        </m:sSupPr>
                        <m:e>
                          <m:r>
                            <m:rPr>
                              <m:sty m:val="p"/>
                            </m:rPr>
                            <a:rPr lang="zh-CN" altLang="en-US" i="0">
                              <a:solidFill>
                                <a:srgbClr val="3333CC"/>
                              </a:solidFill>
                              <a:latin typeface="Cambria Math" panose="02040503050406030204" pitchFamily="18" charset="0"/>
                            </a:rPr>
                            <m:t>m</m:t>
                          </m:r>
                        </m:e>
                        <m:sup>
                          <m:r>
                            <a:rPr lang="zh-CN" altLang="en-US" i="1">
                              <a:solidFill>
                                <a:srgbClr val="3333CC"/>
                              </a:solidFill>
                              <a:latin typeface="Cambria Math" panose="02040503050406030204" pitchFamily="18" charset="0"/>
                            </a:rPr>
                            <m:t>2</m:t>
                          </m:r>
                        </m:sup>
                      </m:sSup>
                    </m:oMath>
                  </m:oMathPara>
                </a14:m>
                <a:endParaRPr lang="zh-CN" altLang="en-US" dirty="0"/>
              </a:p>
            </p:txBody>
          </p:sp>
        </mc:Choice>
        <mc:Fallback xmlns="">
          <p:sp>
            <p:nvSpPr>
              <p:cNvPr id="87044" name="Object 1028"/>
              <p:cNvSpPr txBox="1">
                <a:spLocks noRot="1" noChangeAspect="1" noMove="1" noResize="1" noEditPoints="1" noAdjustHandles="1" noChangeArrowheads="1" noChangeShapeType="1" noTextEdit="1"/>
              </p:cNvSpPr>
              <p:nvPr/>
            </p:nvSpPr>
            <p:spPr bwMode="auto">
              <a:xfrm>
                <a:off x="1524000" y="5630863"/>
                <a:ext cx="5307013" cy="625475"/>
              </a:xfrm>
              <a:prstGeom prst="rect">
                <a:avLst/>
              </a:prstGeom>
              <a:blipFill>
                <a:blip r:embed="rId15"/>
                <a:stretch>
                  <a:fillRect/>
                </a:stretch>
              </a:blipFill>
              <a:ln>
                <a:noFill/>
              </a:ln>
              <a:effectLst/>
              <a:extLst/>
            </p:spPr>
            <p:txBody>
              <a:bodyPr/>
              <a:lstStyle/>
              <a:p>
                <a:r>
                  <a:rPr lang="zh-CN" altLang="en-US">
                    <a:noFill/>
                  </a:rPr>
                  <a:t> </a:t>
                </a:r>
              </a:p>
            </p:txBody>
          </p:sp>
        </mc:Fallback>
      </mc:AlternateContent>
      <p:grpSp>
        <p:nvGrpSpPr>
          <p:cNvPr id="14355" name="Group 42"/>
          <p:cNvGrpSpPr>
            <a:grpSpLocks/>
          </p:cNvGrpSpPr>
          <p:nvPr/>
        </p:nvGrpSpPr>
        <p:grpSpPr bwMode="auto">
          <a:xfrm>
            <a:off x="6019800" y="228600"/>
            <a:ext cx="2673350" cy="2895600"/>
            <a:chOff x="3792" y="1056"/>
            <a:chExt cx="1684" cy="1824"/>
          </a:xfrm>
        </p:grpSpPr>
        <p:grpSp>
          <p:nvGrpSpPr>
            <p:cNvPr id="14359" name="Group 43"/>
            <p:cNvGrpSpPr>
              <a:grpSpLocks/>
            </p:cNvGrpSpPr>
            <p:nvPr/>
          </p:nvGrpSpPr>
          <p:grpSpPr bwMode="auto">
            <a:xfrm>
              <a:off x="3792" y="1344"/>
              <a:ext cx="336" cy="1440"/>
              <a:chOff x="3792" y="1344"/>
              <a:chExt cx="336" cy="1440"/>
            </a:xfrm>
          </p:grpSpPr>
          <p:sp>
            <p:nvSpPr>
              <p:cNvPr id="14374" name="Rectangle 44"/>
              <p:cNvSpPr>
                <a:spLocks noChangeArrowheads="1"/>
              </p:cNvSpPr>
              <p:nvPr/>
            </p:nvSpPr>
            <p:spPr bwMode="auto">
              <a:xfrm>
                <a:off x="3792" y="1512"/>
                <a:ext cx="288" cy="1248"/>
              </a:xfrm>
              <a:prstGeom prst="rect">
                <a:avLst/>
              </a:prstGeom>
              <a:solidFill>
                <a:srgbClr val="FFFFFF"/>
              </a:solid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p:txBody>
          </p:sp>
          <p:sp>
            <p:nvSpPr>
              <p:cNvPr id="14375" name="Text Box 45"/>
              <p:cNvSpPr txBox="1">
                <a:spLocks noChangeArrowheads="1"/>
              </p:cNvSpPr>
              <p:nvPr/>
            </p:nvSpPr>
            <p:spPr bwMode="auto">
              <a:xfrm>
                <a:off x="3888" y="148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14376" name="Text Box 46"/>
              <p:cNvSpPr txBox="1">
                <a:spLocks noChangeArrowheads="1"/>
              </p:cNvSpPr>
              <p:nvPr/>
            </p:nvSpPr>
            <p:spPr bwMode="auto">
              <a:xfrm>
                <a:off x="3888" y="187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14377" name="Text Box 47"/>
              <p:cNvSpPr txBox="1">
                <a:spLocks noChangeArrowheads="1"/>
              </p:cNvSpPr>
              <p:nvPr/>
            </p:nvSpPr>
            <p:spPr bwMode="auto">
              <a:xfrm>
                <a:off x="3888" y="22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14378" name="Text Box 48"/>
              <p:cNvSpPr txBox="1">
                <a:spLocks noChangeArrowheads="1"/>
              </p:cNvSpPr>
              <p:nvPr/>
            </p:nvSpPr>
            <p:spPr bwMode="auto">
              <a:xfrm>
                <a:off x="3888" y="24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graphicFrame>
            <p:nvGraphicFramePr>
              <p:cNvPr id="14347" name="Object 1033"/>
              <p:cNvGraphicFramePr>
                <a:graphicFrameLocks noChangeAspect="1"/>
              </p:cNvGraphicFramePr>
              <p:nvPr/>
            </p:nvGraphicFramePr>
            <p:xfrm>
              <a:off x="3884" y="1344"/>
              <a:ext cx="200" cy="158"/>
            </p:xfrm>
            <a:graphic>
              <a:graphicData uri="http://schemas.openxmlformats.org/presentationml/2006/ole">
                <mc:AlternateContent xmlns:mc="http://schemas.openxmlformats.org/markup-compatibility/2006">
                  <mc:Choice xmlns:v="urn:schemas-microsoft-com:vml" Requires="v">
                    <p:oleObj name="Equation" r:id="rId16" imgW="295310" imgH="228634" progId="Equation.3">
                      <p:embed/>
                    </p:oleObj>
                  </mc:Choice>
                  <mc:Fallback>
                    <p:oleObj name="Equation" r:id="rId16" imgW="295310" imgH="228634" progId="Equation.3">
                      <p:embed/>
                      <p:pic>
                        <p:nvPicPr>
                          <p:cNvPr id="14347" name="Object 10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84" y="1344"/>
                            <a:ext cx="200"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60" name="Group 50"/>
            <p:cNvGrpSpPr>
              <a:grpSpLocks/>
            </p:cNvGrpSpPr>
            <p:nvPr/>
          </p:nvGrpSpPr>
          <p:grpSpPr bwMode="auto">
            <a:xfrm>
              <a:off x="5088" y="1296"/>
              <a:ext cx="388" cy="1488"/>
              <a:chOff x="5084" y="1296"/>
              <a:chExt cx="388" cy="1488"/>
            </a:xfrm>
          </p:grpSpPr>
          <p:sp>
            <p:nvSpPr>
              <p:cNvPr id="14369" name="Rectangle 51"/>
              <p:cNvSpPr>
                <a:spLocks noChangeArrowheads="1"/>
              </p:cNvSpPr>
              <p:nvPr/>
            </p:nvSpPr>
            <p:spPr bwMode="auto">
              <a:xfrm>
                <a:off x="5197" y="1488"/>
                <a:ext cx="275" cy="1248"/>
              </a:xfrm>
              <a:prstGeom prst="rect">
                <a:avLst/>
              </a:prstGeom>
              <a:solidFill>
                <a:srgbClr val="FFFFFF"/>
              </a:solid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70" name="Text Box 52"/>
              <p:cNvSpPr txBox="1">
                <a:spLocks noChangeArrowheads="1"/>
              </p:cNvSpPr>
              <p:nvPr/>
            </p:nvSpPr>
            <p:spPr bwMode="auto">
              <a:xfrm>
                <a:off x="5197" y="1392"/>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14371" name="Text Box 53"/>
              <p:cNvSpPr txBox="1">
                <a:spLocks noChangeArrowheads="1"/>
              </p:cNvSpPr>
              <p:nvPr/>
            </p:nvSpPr>
            <p:spPr bwMode="auto">
              <a:xfrm>
                <a:off x="5197" y="177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14372" name="Text Box 54"/>
              <p:cNvSpPr txBox="1">
                <a:spLocks noChangeArrowheads="1"/>
              </p:cNvSpPr>
              <p:nvPr/>
            </p:nvSpPr>
            <p:spPr bwMode="auto">
              <a:xfrm>
                <a:off x="5197" y="213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14373" name="Text Box 55"/>
              <p:cNvSpPr txBox="1">
                <a:spLocks noChangeArrowheads="1"/>
              </p:cNvSpPr>
              <p:nvPr/>
            </p:nvSpPr>
            <p:spPr bwMode="auto">
              <a:xfrm>
                <a:off x="5184" y="2419"/>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graphicFrame>
            <p:nvGraphicFramePr>
              <p:cNvPr id="14346" name="Object 1032"/>
              <p:cNvGraphicFramePr>
                <a:graphicFrameLocks noChangeAspect="1"/>
              </p:cNvGraphicFramePr>
              <p:nvPr/>
            </p:nvGraphicFramePr>
            <p:xfrm>
              <a:off x="5084" y="1296"/>
              <a:ext cx="368" cy="151"/>
            </p:xfrm>
            <a:graphic>
              <a:graphicData uri="http://schemas.openxmlformats.org/presentationml/2006/ole">
                <mc:AlternateContent xmlns:mc="http://schemas.openxmlformats.org/markup-compatibility/2006">
                  <mc:Choice xmlns:v="urn:schemas-microsoft-com:vml" Requires="v">
                    <p:oleObj name="Equation" r:id="rId18" imgW="571437" imgH="228634" progId="Equation.3">
                      <p:embed/>
                    </p:oleObj>
                  </mc:Choice>
                  <mc:Fallback>
                    <p:oleObj name="Equation" r:id="rId18" imgW="571437" imgH="228634" progId="Equation.3">
                      <p:embed/>
                      <p:pic>
                        <p:nvPicPr>
                          <p:cNvPr id="14346" name="Object 10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84" y="1296"/>
                            <a:ext cx="36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61" name="Group 57"/>
            <p:cNvGrpSpPr>
              <a:grpSpLocks/>
            </p:cNvGrpSpPr>
            <p:nvPr/>
          </p:nvGrpSpPr>
          <p:grpSpPr bwMode="auto">
            <a:xfrm>
              <a:off x="4216" y="1056"/>
              <a:ext cx="771" cy="1824"/>
              <a:chOff x="4212" y="1056"/>
              <a:chExt cx="771" cy="1824"/>
            </a:xfrm>
          </p:grpSpPr>
          <p:sp>
            <p:nvSpPr>
              <p:cNvPr id="21562" name="Rectangle 58"/>
              <p:cNvSpPr>
                <a:spLocks noChangeArrowheads="1"/>
              </p:cNvSpPr>
              <p:nvPr/>
            </p:nvSpPr>
            <p:spPr bwMode="auto">
              <a:xfrm>
                <a:off x="4416" y="1296"/>
                <a:ext cx="432" cy="1584"/>
              </a:xfrm>
              <a:prstGeom prst="rect">
                <a:avLst/>
              </a:prstGeom>
              <a:gradFill rotWithShape="0">
                <a:gsLst>
                  <a:gs pos="0">
                    <a:schemeClr val="accent1"/>
                  </a:gs>
                  <a:gs pos="100000">
                    <a:schemeClr val="accent1">
                      <a:gamma/>
                      <a:shade val="79216"/>
                      <a:invGamma/>
                    </a:schemeClr>
                  </a:gs>
                </a:gsLst>
                <a:path path="shape">
                  <a:fillToRect l="50000" t="50000" r="50000" b="50000"/>
                </a:path>
              </a:gradFill>
              <a:ln w="28575">
                <a:solidFill>
                  <a:schemeClr val="accent2"/>
                </a:solidFill>
                <a:miter lim="800000"/>
                <a:headEnd/>
                <a:tailEnd/>
              </a:ln>
              <a:effectLst/>
            </p:spPr>
            <p:txBody>
              <a:bodyPr wrap="none" anchor="ctr"/>
              <a:lstStyle/>
              <a:p>
                <a:pPr>
                  <a:defRPr/>
                </a:pPr>
                <a:endParaRPr lang="zh-CN" altLang="en-US"/>
              </a:p>
            </p:txBody>
          </p:sp>
          <p:sp>
            <p:nvSpPr>
              <p:cNvPr id="14363" name="Text Box 59"/>
              <p:cNvSpPr txBox="1">
                <a:spLocks noChangeArrowheads="1"/>
              </p:cNvSpPr>
              <p:nvPr/>
            </p:nvSpPr>
            <p:spPr bwMode="auto">
              <a:xfrm>
                <a:off x="4656" y="145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chemeClr val="tx1"/>
                  </a:solidFill>
                </a:endParaRPr>
              </a:p>
            </p:txBody>
          </p:sp>
          <p:sp>
            <p:nvSpPr>
              <p:cNvPr id="14364" name="Text Box 60"/>
              <p:cNvSpPr txBox="1">
                <a:spLocks noChangeArrowheads="1"/>
              </p:cNvSpPr>
              <p:nvPr/>
            </p:nvSpPr>
            <p:spPr bwMode="auto">
              <a:xfrm>
                <a:off x="4656" y="193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chemeClr val="tx1"/>
                  </a:solidFill>
                </a:endParaRPr>
              </a:p>
            </p:txBody>
          </p:sp>
          <p:sp>
            <p:nvSpPr>
              <p:cNvPr id="14365" name="Text Box 61"/>
              <p:cNvSpPr txBox="1">
                <a:spLocks noChangeArrowheads="1"/>
              </p:cNvSpPr>
              <p:nvPr/>
            </p:nvSpPr>
            <p:spPr bwMode="auto">
              <a:xfrm>
                <a:off x="4656"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p>
            </p:txBody>
          </p:sp>
          <p:sp>
            <p:nvSpPr>
              <p:cNvPr id="14366" name="Text Box 62"/>
              <p:cNvSpPr txBox="1">
                <a:spLocks noChangeArrowheads="1"/>
              </p:cNvSpPr>
              <p:nvPr/>
            </p:nvSpPr>
            <p:spPr bwMode="auto">
              <a:xfrm>
                <a:off x="4368" y="1392"/>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sp>
            <p:nvSpPr>
              <p:cNvPr id="14367" name="Text Box 63"/>
              <p:cNvSpPr txBox="1">
                <a:spLocks noChangeArrowheads="1"/>
              </p:cNvSpPr>
              <p:nvPr/>
            </p:nvSpPr>
            <p:spPr bwMode="auto">
              <a:xfrm>
                <a:off x="4368" y="1872"/>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sp>
            <p:nvSpPr>
              <p:cNvPr id="14368" name="Text Box 64"/>
              <p:cNvSpPr txBox="1">
                <a:spLocks noChangeArrowheads="1"/>
              </p:cNvSpPr>
              <p:nvPr/>
            </p:nvSpPr>
            <p:spPr bwMode="auto">
              <a:xfrm>
                <a:off x="4368" y="227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graphicFrame>
            <p:nvGraphicFramePr>
              <p:cNvPr id="14344" name="Object 1030"/>
              <p:cNvGraphicFramePr>
                <a:graphicFrameLocks noChangeAspect="1"/>
              </p:cNvGraphicFramePr>
              <p:nvPr/>
            </p:nvGraphicFramePr>
            <p:xfrm>
              <a:off x="4212" y="1056"/>
              <a:ext cx="423" cy="208"/>
            </p:xfrm>
            <a:graphic>
              <a:graphicData uri="http://schemas.openxmlformats.org/presentationml/2006/ole">
                <mc:AlternateContent xmlns:mc="http://schemas.openxmlformats.org/markup-compatibility/2006">
                  <mc:Choice xmlns:v="urn:schemas-microsoft-com:vml" Requires="v">
                    <p:oleObj name="Equation" r:id="rId20" imgW="666811" imgH="323920" progId="Equation.3">
                      <p:embed/>
                    </p:oleObj>
                  </mc:Choice>
                  <mc:Fallback>
                    <p:oleObj name="Equation" r:id="rId20" imgW="666811" imgH="323920" progId="Equation.3">
                      <p:embed/>
                      <p:pic>
                        <p:nvPicPr>
                          <p:cNvPr id="14344" name="Object 10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12" y="1056"/>
                            <a:ext cx="423"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1031"/>
              <p:cNvGraphicFramePr>
                <a:graphicFrameLocks noChangeAspect="1"/>
              </p:cNvGraphicFramePr>
              <p:nvPr/>
            </p:nvGraphicFramePr>
            <p:xfrm>
              <a:off x="4744" y="1056"/>
              <a:ext cx="239" cy="208"/>
            </p:xfrm>
            <a:graphic>
              <a:graphicData uri="http://schemas.openxmlformats.org/presentationml/2006/ole">
                <mc:AlternateContent xmlns:mc="http://schemas.openxmlformats.org/markup-compatibility/2006">
                  <mc:Choice xmlns:v="urn:schemas-microsoft-com:vml" Requires="v">
                    <p:oleObj name="Equation" r:id="rId22" imgW="371501" imgH="323920" progId="Equation.3">
                      <p:embed/>
                    </p:oleObj>
                  </mc:Choice>
                  <mc:Fallback>
                    <p:oleObj name="Equation" r:id="rId22" imgW="371501" imgH="323920" progId="Equation.3">
                      <p:embed/>
                      <p:pic>
                        <p:nvPicPr>
                          <p:cNvPr id="14345" name="Object 10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44" y="1056"/>
                            <a:ext cx="23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1527" name="Rectangle 23"/>
          <p:cNvSpPr>
            <a:spLocks noChangeArrowheads="1"/>
          </p:cNvSpPr>
          <p:nvPr/>
        </p:nvSpPr>
        <p:spPr bwMode="auto">
          <a:xfrm>
            <a:off x="6248400" y="1981200"/>
            <a:ext cx="990600" cy="685800"/>
          </a:xfrm>
          <a:prstGeom prst="rect">
            <a:avLst/>
          </a:prstGeom>
          <a:noFill/>
          <a:ln w="28575">
            <a:solidFill>
              <a:srgbClr val="CC33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28" name="Text Box 24"/>
          <p:cNvSpPr txBox="1">
            <a:spLocks noChangeArrowheads="1"/>
          </p:cNvSpPr>
          <p:nvPr/>
        </p:nvSpPr>
        <p:spPr bwMode="auto">
          <a:xfrm>
            <a:off x="6554788" y="1524000"/>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i="1">
                <a:solidFill>
                  <a:srgbClr val="CC3300"/>
                </a:solidFill>
              </a:rPr>
              <a:t>S’</a:t>
            </a:r>
            <a:endParaRPr lang="en-US" altLang="zh-CN" sz="2400" b="0" i="1">
              <a:solidFill>
                <a:srgbClr val="CC3300"/>
              </a:solidFill>
            </a:endParaRPr>
          </a:p>
        </p:txBody>
      </p:sp>
      <p:sp>
        <p:nvSpPr>
          <p:cNvPr id="21531" name="Line 27"/>
          <p:cNvSpPr>
            <a:spLocks noChangeShapeType="1"/>
          </p:cNvSpPr>
          <p:nvPr/>
        </p:nvSpPr>
        <p:spPr bwMode="auto">
          <a:xfrm>
            <a:off x="7239000" y="2286000"/>
            <a:ext cx="60960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7045" name="Object 1029"/>
          <p:cNvGraphicFramePr>
            <a:graphicFrameLocks noChangeAspect="1"/>
          </p:cNvGraphicFramePr>
          <p:nvPr/>
        </p:nvGraphicFramePr>
        <p:xfrm>
          <a:off x="7843838" y="2057400"/>
          <a:ext cx="309562" cy="342900"/>
        </p:xfrm>
        <a:graphic>
          <a:graphicData uri="http://schemas.openxmlformats.org/presentationml/2006/ole">
            <mc:AlternateContent xmlns:mc="http://schemas.openxmlformats.org/markup-compatibility/2006">
              <mc:Choice xmlns:v="urn:schemas-microsoft-com:vml" Requires="v">
                <p:oleObj name="Equation" r:id="rId24" imgW="333406" imgH="371429" progId="Equation.3">
                  <p:embed/>
                </p:oleObj>
              </mc:Choice>
              <mc:Fallback>
                <p:oleObj name="Equation" r:id="rId24" imgW="333406" imgH="371429" progId="Equation.3">
                  <p:embed/>
                  <p:pic>
                    <p:nvPicPr>
                      <p:cNvPr id="87045" name="Object 10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843838" y="2057400"/>
                        <a:ext cx="309562"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21527"/>
                                        </p:tgtEl>
                                        <p:attrNameLst>
                                          <p:attrName>style.visibility</p:attrName>
                                        </p:attrNameLst>
                                      </p:cBhvr>
                                      <p:to>
                                        <p:strVal val="visible"/>
                                      </p:to>
                                    </p:set>
                                    <p:anim calcmode="lin" valueType="num">
                                      <p:cBhvr>
                                        <p:cTn id="11" dur="500" fill="hold"/>
                                        <p:tgtEl>
                                          <p:spTgt spid="21527"/>
                                        </p:tgtEl>
                                        <p:attrNameLst>
                                          <p:attrName>ppt_w</p:attrName>
                                        </p:attrNameLst>
                                      </p:cBhvr>
                                      <p:tavLst>
                                        <p:tav tm="0">
                                          <p:val>
                                            <p:fltVal val="0"/>
                                          </p:val>
                                        </p:tav>
                                        <p:tav tm="100000">
                                          <p:val>
                                            <p:strVal val="#ppt_w"/>
                                          </p:val>
                                        </p:tav>
                                      </p:tavLst>
                                    </p:anim>
                                    <p:anim calcmode="lin" valueType="num">
                                      <p:cBhvr>
                                        <p:cTn id="12" dur="500" fill="hold"/>
                                        <p:tgtEl>
                                          <p:spTgt spid="21527"/>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528"/>
                                        </p:tgtEl>
                                        <p:attrNameLst>
                                          <p:attrName>style.visibility</p:attrName>
                                        </p:attrNameLst>
                                      </p:cBhvr>
                                      <p:to>
                                        <p:strVal val="visible"/>
                                      </p:to>
                                    </p:set>
                                    <p:animEffect transition="in" filter="wipe(left)">
                                      <p:cBhvr>
                                        <p:cTn id="16" dur="500"/>
                                        <p:tgtEl>
                                          <p:spTgt spid="2152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7040"/>
                                        </p:tgtEl>
                                        <p:attrNameLst>
                                          <p:attrName>style.visibility</p:attrName>
                                        </p:attrNameLst>
                                      </p:cBhvr>
                                      <p:to>
                                        <p:strVal val="visible"/>
                                      </p:to>
                                    </p:set>
                                    <p:animEffect transition="in" filter="wipe(left)">
                                      <p:cBhvr>
                                        <p:cTn id="21" dur="500"/>
                                        <p:tgtEl>
                                          <p:spTgt spid="870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7041"/>
                                        </p:tgtEl>
                                        <p:attrNameLst>
                                          <p:attrName>style.visibility</p:attrName>
                                        </p:attrNameLst>
                                      </p:cBhvr>
                                      <p:to>
                                        <p:strVal val="visible"/>
                                      </p:to>
                                    </p:set>
                                    <p:animEffect transition="in" filter="wipe(left)">
                                      <p:cBhvr>
                                        <p:cTn id="26" dur="500"/>
                                        <p:tgtEl>
                                          <p:spTgt spid="8704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538"/>
                                        </p:tgtEl>
                                        <p:attrNameLst>
                                          <p:attrName>style.visibility</p:attrName>
                                        </p:attrNameLst>
                                      </p:cBhvr>
                                      <p:to>
                                        <p:strVal val="visible"/>
                                      </p:to>
                                    </p:set>
                                    <p:animEffect transition="in" filter="wipe(left)">
                                      <p:cBhvr>
                                        <p:cTn id="31" dur="500"/>
                                        <p:tgtEl>
                                          <p:spTgt spid="21538"/>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21531"/>
                                        </p:tgtEl>
                                        <p:attrNameLst>
                                          <p:attrName>style.visibility</p:attrName>
                                        </p:attrNameLst>
                                      </p:cBhvr>
                                      <p:to>
                                        <p:strVal val="visible"/>
                                      </p:to>
                                    </p:set>
                                    <p:animEffect transition="in" filter="wipe(left)">
                                      <p:cBhvr>
                                        <p:cTn id="35" dur="500"/>
                                        <p:tgtEl>
                                          <p:spTgt spid="21531"/>
                                        </p:tgtEl>
                                      </p:cBhvr>
                                    </p:animEffect>
                                  </p:childTnLst>
                                </p:cTn>
                              </p:par>
                            </p:childTnLst>
                          </p:cTn>
                        </p:par>
                        <p:par>
                          <p:cTn id="36" fill="hold" nodeType="afterGroup">
                            <p:stCondLst>
                              <p:cond delay="1000"/>
                            </p:stCondLst>
                            <p:childTnLst>
                              <p:par>
                                <p:cTn id="37" presetID="22" presetClass="entr" presetSubtype="8" fill="hold" nodeType="afterEffect">
                                  <p:stCondLst>
                                    <p:cond delay="0"/>
                                  </p:stCondLst>
                                  <p:childTnLst>
                                    <p:set>
                                      <p:cBhvr>
                                        <p:cTn id="38" dur="1" fill="hold">
                                          <p:stCondLst>
                                            <p:cond delay="0"/>
                                          </p:stCondLst>
                                        </p:cTn>
                                        <p:tgtEl>
                                          <p:spTgt spid="87045"/>
                                        </p:tgtEl>
                                        <p:attrNameLst>
                                          <p:attrName>style.visibility</p:attrName>
                                        </p:attrNameLst>
                                      </p:cBhvr>
                                      <p:to>
                                        <p:strVal val="visible"/>
                                      </p:to>
                                    </p:set>
                                    <p:animEffect transition="in" filter="wipe(left)">
                                      <p:cBhvr>
                                        <p:cTn id="39" dur="500"/>
                                        <p:tgtEl>
                                          <p:spTgt spid="870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87042"/>
                                        </p:tgtEl>
                                        <p:attrNameLst>
                                          <p:attrName>style.visibility</p:attrName>
                                        </p:attrNameLst>
                                      </p:cBhvr>
                                      <p:to>
                                        <p:strVal val="visible"/>
                                      </p:to>
                                    </p:set>
                                    <p:animEffect transition="in" filter="wipe(left)">
                                      <p:cBhvr>
                                        <p:cTn id="44" dur="500"/>
                                        <p:tgtEl>
                                          <p:spTgt spid="870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87043"/>
                                        </p:tgtEl>
                                        <p:attrNameLst>
                                          <p:attrName>style.visibility</p:attrName>
                                        </p:attrNameLst>
                                      </p:cBhvr>
                                      <p:to>
                                        <p:strVal val="visible"/>
                                      </p:to>
                                    </p:set>
                                    <p:animEffect transition="in" filter="wipe(left)">
                                      <p:cBhvr>
                                        <p:cTn id="54" dur="500"/>
                                        <p:tgtEl>
                                          <p:spTgt spid="8704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1544"/>
                                        </p:tgtEl>
                                        <p:attrNameLst>
                                          <p:attrName>style.visibility</p:attrName>
                                        </p:attrNameLst>
                                      </p:cBhvr>
                                      <p:to>
                                        <p:strVal val="visible"/>
                                      </p:to>
                                    </p:set>
                                    <p:animEffect transition="in" filter="wipe(left)">
                                      <p:cBhvr>
                                        <p:cTn id="59" dur="500"/>
                                        <p:tgtEl>
                                          <p:spTgt spid="21544"/>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1542"/>
                                        </p:tgtEl>
                                        <p:attrNameLst>
                                          <p:attrName>style.visibility</p:attrName>
                                        </p:attrNameLst>
                                      </p:cBhvr>
                                      <p:to>
                                        <p:strVal val="visible"/>
                                      </p:to>
                                    </p:set>
                                    <p:animEffect transition="in" filter="wipe(left)">
                                      <p:cBhvr>
                                        <p:cTn id="63" dur="500"/>
                                        <p:tgtEl>
                                          <p:spTgt spid="21542"/>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8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8" grpId="0" autoUpdateAnimBg="0"/>
      <p:bldP spid="21542" grpId="0" autoUpdateAnimBg="0"/>
      <p:bldP spid="21544" grpId="0" autoUpdateAnimBg="0"/>
      <p:bldP spid="87044" grpId="0"/>
      <p:bldP spid="21527" grpId="0" animBg="1"/>
      <p:bldP spid="21528" grpId="0" autoUpdateAnimBg="0"/>
      <p:bldP spid="215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a:off x="6477000" y="2590800"/>
            <a:ext cx="2243138" cy="3138488"/>
            <a:chOff x="4059" y="1440"/>
            <a:chExt cx="1413" cy="1977"/>
          </a:xfrm>
        </p:grpSpPr>
        <p:sp>
          <p:nvSpPr>
            <p:cNvPr id="15402" name="Rectangle 6"/>
            <p:cNvSpPr>
              <a:spLocks noChangeArrowheads="1"/>
            </p:cNvSpPr>
            <p:nvPr/>
          </p:nvSpPr>
          <p:spPr bwMode="auto">
            <a:xfrm>
              <a:off x="5163" y="1638"/>
              <a:ext cx="309" cy="157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5403" name="Group 49"/>
            <p:cNvGrpSpPr>
              <a:grpSpLocks/>
            </p:cNvGrpSpPr>
            <p:nvPr/>
          </p:nvGrpSpPr>
          <p:grpSpPr bwMode="auto">
            <a:xfrm>
              <a:off x="5160" y="1545"/>
              <a:ext cx="216" cy="1426"/>
              <a:chOff x="5160" y="1545"/>
              <a:chExt cx="216" cy="1426"/>
            </a:xfrm>
          </p:grpSpPr>
          <p:sp>
            <p:nvSpPr>
              <p:cNvPr id="15414" name="Text Box 7"/>
              <p:cNvSpPr txBox="1">
                <a:spLocks noChangeArrowheads="1"/>
              </p:cNvSpPr>
              <p:nvPr/>
            </p:nvSpPr>
            <p:spPr bwMode="auto">
              <a:xfrm>
                <a:off x="5175" y="154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sp>
            <p:nvSpPr>
              <p:cNvPr id="15415" name="Text Box 8"/>
              <p:cNvSpPr txBox="1">
                <a:spLocks noChangeArrowheads="1"/>
              </p:cNvSpPr>
              <p:nvPr/>
            </p:nvSpPr>
            <p:spPr bwMode="auto">
              <a:xfrm>
                <a:off x="5175" y="194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sp>
            <p:nvSpPr>
              <p:cNvPr id="15416" name="Text Box 9"/>
              <p:cNvSpPr txBox="1">
                <a:spLocks noChangeArrowheads="1"/>
              </p:cNvSpPr>
              <p:nvPr/>
            </p:nvSpPr>
            <p:spPr bwMode="auto">
              <a:xfrm>
                <a:off x="5175" y="2308"/>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sp>
            <p:nvSpPr>
              <p:cNvPr id="15417" name="Text Box 10"/>
              <p:cNvSpPr txBox="1">
                <a:spLocks noChangeArrowheads="1"/>
              </p:cNvSpPr>
              <p:nvPr/>
            </p:nvSpPr>
            <p:spPr bwMode="auto">
              <a:xfrm>
                <a:off x="5160" y="260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aphicFrame>
          <p:nvGraphicFramePr>
            <p:cNvPr id="15380" name="Object 11"/>
            <p:cNvGraphicFramePr>
              <a:graphicFrameLocks noChangeAspect="1"/>
            </p:cNvGraphicFramePr>
            <p:nvPr/>
          </p:nvGraphicFramePr>
          <p:xfrm>
            <a:off x="5036" y="1440"/>
            <a:ext cx="414" cy="156"/>
          </p:xfrm>
          <a:graphic>
            <a:graphicData uri="http://schemas.openxmlformats.org/presentationml/2006/ole">
              <mc:AlternateContent xmlns:mc="http://schemas.openxmlformats.org/markup-compatibility/2006">
                <mc:Choice xmlns:v="urn:schemas-microsoft-com:vml" Requires="v">
                  <p:oleObj name="Equation" r:id="rId2" imgW="571437" imgH="228634" progId="Equation.3">
                    <p:embed/>
                  </p:oleObj>
                </mc:Choice>
                <mc:Fallback>
                  <p:oleObj name="Equation" r:id="rId2" imgW="571437" imgH="228634" progId="Equation.3">
                    <p:embed/>
                    <p:pic>
                      <p:nvPicPr>
                        <p:cNvPr id="1538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 y="1440"/>
                          <a:ext cx="414"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404" name="Group 48"/>
            <p:cNvGrpSpPr>
              <a:grpSpLocks/>
            </p:cNvGrpSpPr>
            <p:nvPr/>
          </p:nvGrpSpPr>
          <p:grpSpPr bwMode="auto">
            <a:xfrm>
              <a:off x="4176" y="1632"/>
              <a:ext cx="240" cy="1344"/>
              <a:chOff x="4176" y="1632"/>
              <a:chExt cx="240" cy="1344"/>
            </a:xfrm>
          </p:grpSpPr>
          <p:sp>
            <p:nvSpPr>
              <p:cNvPr id="15410" name="Text Box 12"/>
              <p:cNvSpPr txBox="1">
                <a:spLocks noChangeArrowheads="1"/>
              </p:cNvSpPr>
              <p:nvPr/>
            </p:nvSpPr>
            <p:spPr bwMode="auto">
              <a:xfrm>
                <a:off x="4176" y="16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sp>
            <p:nvSpPr>
              <p:cNvPr id="15411" name="Text Box 13"/>
              <p:cNvSpPr txBox="1">
                <a:spLocks noChangeArrowheads="1"/>
              </p:cNvSpPr>
              <p:nvPr/>
            </p:nvSpPr>
            <p:spPr bwMode="auto">
              <a:xfrm>
                <a:off x="4176" y="196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sp>
            <p:nvSpPr>
              <p:cNvPr id="15412" name="Text Box 14"/>
              <p:cNvSpPr txBox="1">
                <a:spLocks noChangeArrowheads="1"/>
              </p:cNvSpPr>
              <p:nvPr/>
            </p:nvSpPr>
            <p:spPr bwMode="auto">
              <a:xfrm>
                <a:off x="4176"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sp>
            <p:nvSpPr>
              <p:cNvPr id="15413" name="Text Box 15"/>
              <p:cNvSpPr txBox="1">
                <a:spLocks noChangeArrowheads="1"/>
              </p:cNvSpPr>
              <p:nvPr/>
            </p:nvSpPr>
            <p:spPr bwMode="auto">
              <a:xfrm>
                <a:off x="4176" y="268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aphicFrame>
          <p:nvGraphicFramePr>
            <p:cNvPr id="15381" name="Object 16"/>
            <p:cNvGraphicFramePr>
              <a:graphicFrameLocks noChangeAspect="1"/>
            </p:cNvGraphicFramePr>
            <p:nvPr/>
          </p:nvGraphicFramePr>
          <p:xfrm>
            <a:off x="4172" y="1440"/>
            <a:ext cx="200" cy="170"/>
          </p:xfrm>
          <a:graphic>
            <a:graphicData uri="http://schemas.openxmlformats.org/presentationml/2006/ole">
              <mc:AlternateContent xmlns:mc="http://schemas.openxmlformats.org/markup-compatibility/2006">
                <mc:Choice xmlns:v="urn:schemas-microsoft-com:vml" Requires="v">
                  <p:oleObj name="Equation" r:id="rId4" imgW="295310" imgH="228634" progId="Equation.3">
                    <p:embed/>
                  </p:oleObj>
                </mc:Choice>
                <mc:Fallback>
                  <p:oleObj name="Equation" r:id="rId4" imgW="295310" imgH="228634" progId="Equation.3">
                    <p:embed/>
                    <p:pic>
                      <p:nvPicPr>
                        <p:cNvPr id="15381"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2" y="1440"/>
                          <a:ext cx="200"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5" name="Rectangle 17" descr="Dark downward diagonal"/>
            <p:cNvSpPr>
              <a:spLocks noChangeArrowheads="1"/>
            </p:cNvSpPr>
            <p:nvPr/>
          </p:nvSpPr>
          <p:spPr bwMode="auto">
            <a:xfrm>
              <a:off x="4368" y="1632"/>
              <a:ext cx="432" cy="1584"/>
            </a:xfrm>
            <a:prstGeom prst="rect">
              <a:avLst/>
            </a:prstGeom>
            <a:pattFill prst="dkDnDiag">
              <a:fgClr>
                <a:srgbClr val="006600"/>
              </a:fgClr>
              <a:bgClr>
                <a:srgbClr val="FFFFFF"/>
              </a:bgClr>
            </a:patt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06" name="Rectangle 18" descr="Dark upward diagonal"/>
            <p:cNvSpPr>
              <a:spLocks noChangeArrowheads="1"/>
            </p:cNvSpPr>
            <p:nvPr/>
          </p:nvSpPr>
          <p:spPr bwMode="auto">
            <a:xfrm>
              <a:off x="4800" y="1632"/>
              <a:ext cx="384" cy="1584"/>
            </a:xfrm>
            <a:prstGeom prst="rect">
              <a:avLst/>
            </a:prstGeom>
            <a:pattFill prst="dkUpDiag">
              <a:fgClr>
                <a:srgbClr val="006600"/>
              </a:fgClr>
              <a:bgClr>
                <a:srgbClr val="FFFFFF"/>
              </a:bgClr>
            </a:patt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07" name="Rectangle 19"/>
            <p:cNvSpPr>
              <a:spLocks noChangeArrowheads="1"/>
            </p:cNvSpPr>
            <p:nvPr/>
          </p:nvSpPr>
          <p:spPr bwMode="auto">
            <a:xfrm>
              <a:off x="4059" y="1639"/>
              <a:ext cx="309" cy="15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382" name="Object 20"/>
            <p:cNvGraphicFramePr>
              <a:graphicFrameLocks noChangeAspect="1"/>
            </p:cNvGraphicFramePr>
            <p:nvPr/>
          </p:nvGraphicFramePr>
          <p:xfrm>
            <a:off x="4456" y="1772"/>
            <a:ext cx="199" cy="287"/>
          </p:xfrm>
          <a:graphic>
            <a:graphicData uri="http://schemas.openxmlformats.org/presentationml/2006/ole">
              <mc:AlternateContent xmlns:mc="http://schemas.openxmlformats.org/markup-compatibility/2006">
                <mc:Choice xmlns:v="urn:schemas-microsoft-com:vml" Requires="v">
                  <p:oleObj name="Equation" r:id="rId6" imgW="304766" imgH="447550" progId="Equation.3">
                    <p:embed/>
                  </p:oleObj>
                </mc:Choice>
                <mc:Fallback>
                  <p:oleObj name="Equation" r:id="rId6" imgW="304766" imgH="447550" progId="Equation.3">
                    <p:embed/>
                    <p:pic>
                      <p:nvPicPr>
                        <p:cNvPr id="15382"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6" y="1772"/>
                          <a:ext cx="199"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3" name="Object 21"/>
            <p:cNvGraphicFramePr>
              <a:graphicFrameLocks noChangeAspect="1"/>
            </p:cNvGraphicFramePr>
            <p:nvPr/>
          </p:nvGraphicFramePr>
          <p:xfrm>
            <a:off x="4940" y="1772"/>
            <a:ext cx="216" cy="287"/>
          </p:xfrm>
          <a:graphic>
            <a:graphicData uri="http://schemas.openxmlformats.org/presentationml/2006/ole">
              <mc:AlternateContent xmlns:mc="http://schemas.openxmlformats.org/markup-compatibility/2006">
                <mc:Choice xmlns:v="urn:schemas-microsoft-com:vml" Requires="v">
                  <p:oleObj name="Equation" r:id="rId8" imgW="333406" imgH="447550" progId="Equation.3">
                    <p:embed/>
                  </p:oleObj>
                </mc:Choice>
                <mc:Fallback>
                  <p:oleObj name="Equation" r:id="rId8" imgW="333406" imgH="447550" progId="Equation.3">
                    <p:embed/>
                    <p:pic>
                      <p:nvPicPr>
                        <p:cNvPr id="15383"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40" y="1772"/>
                          <a:ext cx="21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8" name="Text Box 32"/>
            <p:cNvSpPr txBox="1">
              <a:spLocks noChangeArrowheads="1"/>
            </p:cNvSpPr>
            <p:nvPr/>
          </p:nvSpPr>
          <p:spPr bwMode="auto">
            <a:xfrm>
              <a:off x="4464" y="3168"/>
              <a:ext cx="1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en-US" altLang="zh-CN" baseline="-25000"/>
            </a:p>
          </p:txBody>
        </p:sp>
        <p:sp>
          <p:nvSpPr>
            <p:cNvPr id="15409" name="Text Box 33"/>
            <p:cNvSpPr txBox="1">
              <a:spLocks noChangeArrowheads="1"/>
            </p:cNvSpPr>
            <p:nvPr/>
          </p:nvSpPr>
          <p:spPr bwMode="auto">
            <a:xfrm>
              <a:off x="4848" y="3177"/>
              <a:ext cx="1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en-US" altLang="zh-CN" baseline="-25000"/>
            </a:p>
          </p:txBody>
        </p:sp>
      </p:grpSp>
      <p:grpSp>
        <p:nvGrpSpPr>
          <p:cNvPr id="15385" name="Group 66"/>
          <p:cNvGrpSpPr>
            <a:grpSpLocks/>
          </p:cNvGrpSpPr>
          <p:nvPr/>
        </p:nvGrpSpPr>
        <p:grpSpPr bwMode="auto">
          <a:xfrm>
            <a:off x="381000" y="152400"/>
            <a:ext cx="8382000" cy="1800225"/>
            <a:chOff x="240" y="96"/>
            <a:chExt cx="5280" cy="1134"/>
          </a:xfrm>
        </p:grpSpPr>
        <p:sp>
          <p:nvSpPr>
            <p:cNvPr id="15401" name="Text Box 2"/>
            <p:cNvSpPr txBox="1">
              <a:spLocks noChangeArrowheads="1"/>
            </p:cNvSpPr>
            <p:nvPr/>
          </p:nvSpPr>
          <p:spPr bwMode="auto">
            <a:xfrm>
              <a:off x="240" y="96"/>
              <a:ext cx="5280"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just" eaLnBrk="1" hangingPunct="1"/>
              <a:r>
                <a:rPr lang="zh-CN" altLang="en-US"/>
                <a:t>例</a:t>
              </a:r>
              <a:r>
                <a:rPr lang="en-US" altLang="zh-CN"/>
                <a:t>3</a:t>
              </a:r>
              <a:r>
                <a:rPr lang="zh-CN" altLang="en-US"/>
                <a:t>：平行板电容器两极板的面积为</a:t>
              </a:r>
              <a:r>
                <a:rPr lang="en-US" altLang="zh-CN" i="1"/>
                <a:t>S</a:t>
              </a:r>
              <a:r>
                <a:rPr lang="zh-CN" altLang="en-US"/>
                <a:t>，两极板之间有两层电介质，介电常量分别为   和    ，电容器两极板上自由电荷面密度为      。求在这两层电介质内的电位移，场强及束缚电荷。</a:t>
              </a:r>
            </a:p>
          </p:txBody>
        </p:sp>
        <p:graphicFrame>
          <p:nvGraphicFramePr>
            <p:cNvPr id="15377" name="Object 1039"/>
            <p:cNvGraphicFramePr>
              <a:graphicFrameLocks noChangeAspect="1"/>
            </p:cNvGraphicFramePr>
            <p:nvPr/>
          </p:nvGraphicFramePr>
          <p:xfrm>
            <a:off x="2592" y="720"/>
            <a:ext cx="375" cy="199"/>
          </p:xfrm>
          <a:graphic>
            <a:graphicData uri="http://schemas.openxmlformats.org/presentationml/2006/ole">
              <mc:AlternateContent xmlns:mc="http://schemas.openxmlformats.org/markup-compatibility/2006">
                <mc:Choice xmlns:v="urn:schemas-microsoft-com:vml" Requires="v">
                  <p:oleObj name="Equation" r:id="rId10" imgW="590620" imgH="304755" progId="Equation.3">
                    <p:embed/>
                  </p:oleObj>
                </mc:Choice>
                <mc:Fallback>
                  <p:oleObj name="Equation" r:id="rId10" imgW="590620" imgH="304755" progId="Equation.3">
                    <p:embed/>
                    <p:pic>
                      <p:nvPicPr>
                        <p:cNvPr id="15377" name="Object 10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2" y="720"/>
                          <a:ext cx="37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8" name="Object 1040"/>
            <p:cNvGraphicFramePr>
              <a:graphicFrameLocks noChangeAspect="1"/>
            </p:cNvGraphicFramePr>
            <p:nvPr/>
          </p:nvGraphicFramePr>
          <p:xfrm>
            <a:off x="3470" y="367"/>
            <a:ext cx="199" cy="287"/>
          </p:xfrm>
          <a:graphic>
            <a:graphicData uri="http://schemas.openxmlformats.org/presentationml/2006/ole">
              <mc:AlternateContent xmlns:mc="http://schemas.openxmlformats.org/markup-compatibility/2006">
                <mc:Choice xmlns:v="urn:schemas-microsoft-com:vml" Requires="v">
                  <p:oleObj name="Equation" r:id="rId12" imgW="304766" imgH="447550" progId="Equation.3">
                    <p:embed/>
                  </p:oleObj>
                </mc:Choice>
                <mc:Fallback>
                  <p:oleObj name="Equation" r:id="rId12" imgW="304766" imgH="447550" progId="Equation.3">
                    <p:embed/>
                    <p:pic>
                      <p:nvPicPr>
                        <p:cNvPr id="15378" name="Object 10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70" y="367"/>
                          <a:ext cx="199"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9" name="Object 1041"/>
            <p:cNvGraphicFramePr>
              <a:graphicFrameLocks noChangeAspect="1"/>
            </p:cNvGraphicFramePr>
            <p:nvPr/>
          </p:nvGraphicFramePr>
          <p:xfrm>
            <a:off x="3889" y="367"/>
            <a:ext cx="216" cy="287"/>
          </p:xfrm>
          <a:graphic>
            <a:graphicData uri="http://schemas.openxmlformats.org/presentationml/2006/ole">
              <mc:AlternateContent xmlns:mc="http://schemas.openxmlformats.org/markup-compatibility/2006">
                <mc:Choice xmlns:v="urn:schemas-microsoft-com:vml" Requires="v">
                  <p:oleObj name="Equation" r:id="rId14" imgW="333406" imgH="447550" progId="Equation.3">
                    <p:embed/>
                  </p:oleObj>
                </mc:Choice>
                <mc:Fallback>
                  <p:oleObj name="Equation" r:id="rId14" imgW="333406" imgH="447550" progId="Equation.3">
                    <p:embed/>
                    <p:pic>
                      <p:nvPicPr>
                        <p:cNvPr id="15379" name="Object 10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9" y="367"/>
                          <a:ext cx="21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86" name="Rectangle 43"/>
          <p:cNvSpPr>
            <a:spLocks noChangeArrowheads="1"/>
          </p:cNvSpPr>
          <p:nvPr/>
        </p:nvSpPr>
        <p:spPr bwMode="auto">
          <a:xfrm>
            <a:off x="0" y="1981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 name="Group 67"/>
          <p:cNvGrpSpPr>
            <a:grpSpLocks/>
          </p:cNvGrpSpPr>
          <p:nvPr/>
        </p:nvGrpSpPr>
        <p:grpSpPr bwMode="auto">
          <a:xfrm>
            <a:off x="7040563" y="4167188"/>
            <a:ext cx="1112837" cy="1014412"/>
            <a:chOff x="4435" y="2448"/>
            <a:chExt cx="701" cy="639"/>
          </a:xfrm>
        </p:grpSpPr>
        <p:sp>
          <p:nvSpPr>
            <p:cNvPr id="15396" name="Line 24"/>
            <p:cNvSpPr>
              <a:spLocks noChangeShapeType="1"/>
            </p:cNvSpPr>
            <p:nvPr/>
          </p:nvSpPr>
          <p:spPr bwMode="auto">
            <a:xfrm>
              <a:off x="4464" y="2736"/>
              <a:ext cx="24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7" name="Line 25"/>
            <p:cNvSpPr>
              <a:spLocks noChangeShapeType="1"/>
            </p:cNvSpPr>
            <p:nvPr/>
          </p:nvSpPr>
          <p:spPr bwMode="auto">
            <a:xfrm>
              <a:off x="4896" y="2736"/>
              <a:ext cx="24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8" name="Line 26"/>
            <p:cNvSpPr>
              <a:spLocks noChangeShapeType="1"/>
            </p:cNvSpPr>
            <p:nvPr/>
          </p:nvSpPr>
          <p:spPr bwMode="auto">
            <a:xfrm>
              <a:off x="4464" y="3072"/>
              <a:ext cx="24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9" name="Line 27"/>
            <p:cNvSpPr>
              <a:spLocks noChangeShapeType="1"/>
            </p:cNvSpPr>
            <p:nvPr/>
          </p:nvSpPr>
          <p:spPr bwMode="auto">
            <a:xfrm>
              <a:off x="4896" y="3072"/>
              <a:ext cx="24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00" name="Group 65"/>
            <p:cNvGrpSpPr>
              <a:grpSpLocks/>
            </p:cNvGrpSpPr>
            <p:nvPr/>
          </p:nvGrpSpPr>
          <p:grpSpPr bwMode="auto">
            <a:xfrm>
              <a:off x="4435" y="2448"/>
              <a:ext cx="696" cy="639"/>
              <a:chOff x="4435" y="2448"/>
              <a:chExt cx="696" cy="639"/>
            </a:xfrm>
          </p:grpSpPr>
          <p:graphicFrame>
            <p:nvGraphicFramePr>
              <p:cNvPr id="15373" name="Object 44"/>
              <p:cNvGraphicFramePr>
                <a:graphicFrameLocks noChangeAspect="1"/>
              </p:cNvGraphicFramePr>
              <p:nvPr/>
            </p:nvGraphicFramePr>
            <p:xfrm>
              <a:off x="4435" y="2448"/>
              <a:ext cx="264" cy="303"/>
            </p:xfrm>
            <a:graphic>
              <a:graphicData uri="http://schemas.openxmlformats.org/presentationml/2006/ole">
                <mc:AlternateContent xmlns:mc="http://schemas.openxmlformats.org/markup-compatibility/2006">
                  <mc:Choice xmlns:v="urn:schemas-microsoft-com:vml" Requires="v">
                    <p:oleObj name="Equation" r:id="rId16" imgW="409597" imgH="476163" progId="Equation.3">
                      <p:embed/>
                    </p:oleObj>
                  </mc:Choice>
                  <mc:Fallback>
                    <p:oleObj name="Equation" r:id="rId16" imgW="409597" imgH="476163" progId="Equation.3">
                      <p:embed/>
                      <p:pic>
                        <p:nvPicPr>
                          <p:cNvPr id="15373" name="Object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35" y="2448"/>
                            <a:ext cx="26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45"/>
              <p:cNvGraphicFramePr>
                <a:graphicFrameLocks noChangeAspect="1"/>
              </p:cNvGraphicFramePr>
              <p:nvPr/>
            </p:nvGraphicFramePr>
            <p:xfrm>
              <a:off x="4873" y="2448"/>
              <a:ext cx="258" cy="288"/>
            </p:xfrm>
            <a:graphic>
              <a:graphicData uri="http://schemas.openxmlformats.org/presentationml/2006/ole">
                <mc:AlternateContent xmlns:mc="http://schemas.openxmlformats.org/markup-compatibility/2006">
                  <mc:Choice xmlns:v="urn:schemas-microsoft-com:vml" Requires="v">
                    <p:oleObj name="Equation" r:id="rId18" imgW="419054" imgH="476163" progId="Equation.3">
                      <p:embed/>
                    </p:oleObj>
                  </mc:Choice>
                  <mc:Fallback>
                    <p:oleObj name="Equation" r:id="rId18" imgW="419054" imgH="476163" progId="Equation.3">
                      <p:embed/>
                      <p:pic>
                        <p:nvPicPr>
                          <p:cNvPr id="15374"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73" y="2448"/>
                            <a:ext cx="2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5" name="Object 46"/>
              <p:cNvGraphicFramePr>
                <a:graphicFrameLocks noChangeAspect="1"/>
              </p:cNvGraphicFramePr>
              <p:nvPr/>
            </p:nvGraphicFramePr>
            <p:xfrm>
              <a:off x="4464" y="2784"/>
              <a:ext cx="263" cy="303"/>
            </p:xfrm>
            <a:graphic>
              <a:graphicData uri="http://schemas.openxmlformats.org/presentationml/2006/ole">
                <mc:AlternateContent xmlns:mc="http://schemas.openxmlformats.org/markup-compatibility/2006">
                  <mc:Choice xmlns:v="urn:schemas-microsoft-com:vml" Requires="v">
                    <p:oleObj name="Equation" r:id="rId20" imgW="409597" imgH="476163" progId="Equation.3">
                      <p:embed/>
                    </p:oleObj>
                  </mc:Choice>
                  <mc:Fallback>
                    <p:oleObj name="Equation" r:id="rId20" imgW="409597" imgH="476163" progId="Equation.3">
                      <p:embed/>
                      <p:pic>
                        <p:nvPicPr>
                          <p:cNvPr id="15375" name="Object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464" y="2784"/>
                            <a:ext cx="263"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6" name="Object 47"/>
              <p:cNvGraphicFramePr>
                <a:graphicFrameLocks noChangeAspect="1"/>
              </p:cNvGraphicFramePr>
              <p:nvPr/>
            </p:nvGraphicFramePr>
            <p:xfrm>
              <a:off x="4848" y="2784"/>
              <a:ext cx="271" cy="303"/>
            </p:xfrm>
            <a:graphic>
              <a:graphicData uri="http://schemas.openxmlformats.org/presentationml/2006/ole">
                <mc:AlternateContent xmlns:mc="http://schemas.openxmlformats.org/markup-compatibility/2006">
                  <mc:Choice xmlns:v="urn:schemas-microsoft-com:vml" Requires="v">
                    <p:oleObj name="Equation" r:id="rId22" imgW="419054" imgH="476163" progId="Equation.3">
                      <p:embed/>
                    </p:oleObj>
                  </mc:Choice>
                  <mc:Fallback>
                    <p:oleObj name="Equation" r:id="rId22" imgW="419054" imgH="476163" progId="Equation.3">
                      <p:embed/>
                      <p:pic>
                        <p:nvPicPr>
                          <p:cNvPr id="15376" name="Object 4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48" y="2784"/>
                            <a:ext cx="271"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64"/>
          <p:cNvGrpSpPr>
            <a:grpSpLocks/>
          </p:cNvGrpSpPr>
          <p:nvPr/>
        </p:nvGrpSpPr>
        <p:grpSpPr bwMode="auto">
          <a:xfrm>
            <a:off x="6705600" y="3124200"/>
            <a:ext cx="719138" cy="990600"/>
            <a:chOff x="4234" y="1824"/>
            <a:chExt cx="453" cy="624"/>
          </a:xfrm>
        </p:grpSpPr>
        <p:sp>
          <p:nvSpPr>
            <p:cNvPr id="15394" name="Text Box 23"/>
            <p:cNvSpPr txBox="1">
              <a:spLocks noChangeArrowheads="1"/>
            </p:cNvSpPr>
            <p:nvPr/>
          </p:nvSpPr>
          <p:spPr bwMode="auto">
            <a:xfrm>
              <a:off x="4464" y="216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i="1">
                  <a:solidFill>
                    <a:srgbClr val="CC3300"/>
                  </a:solidFill>
                </a:rPr>
                <a:t>S</a:t>
              </a:r>
              <a:endParaRPr lang="en-US" altLang="zh-CN" sz="2400" b="0" i="1">
                <a:solidFill>
                  <a:srgbClr val="CC3300"/>
                </a:solidFill>
              </a:endParaRPr>
            </a:p>
          </p:txBody>
        </p:sp>
        <p:sp>
          <p:nvSpPr>
            <p:cNvPr id="15395" name="Rectangle 60"/>
            <p:cNvSpPr>
              <a:spLocks noChangeArrowheads="1"/>
            </p:cNvSpPr>
            <p:nvPr/>
          </p:nvSpPr>
          <p:spPr bwMode="auto">
            <a:xfrm>
              <a:off x="4234" y="1824"/>
              <a:ext cx="240" cy="576"/>
            </a:xfrm>
            <a:prstGeom prst="rect">
              <a:avLst/>
            </a:prstGeom>
            <a:noFill/>
            <a:ln w="38100">
              <a:solidFill>
                <a:srgbClr val="CC33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88064" name="Object 0"/>
          <p:cNvGraphicFramePr>
            <a:graphicFrameLocks noChangeAspect="1"/>
          </p:cNvGraphicFramePr>
          <p:nvPr/>
        </p:nvGraphicFramePr>
        <p:xfrm>
          <a:off x="2209800" y="4267200"/>
          <a:ext cx="3708400" cy="660400"/>
        </p:xfrm>
        <a:graphic>
          <a:graphicData uri="http://schemas.openxmlformats.org/presentationml/2006/ole">
            <mc:AlternateContent xmlns:mc="http://schemas.openxmlformats.org/markup-compatibility/2006">
              <mc:Choice xmlns:v="urn:schemas-microsoft-com:vml" Requires="v">
                <p:oleObj name="Equation" r:id="rId24" imgW="3695831" imgH="647571" progId="Equation.DSMT4">
                  <p:embed/>
                </p:oleObj>
              </mc:Choice>
              <mc:Fallback>
                <p:oleObj name="Equation" r:id="rId24" imgW="3695831" imgH="647571" progId="Equation.DSMT4">
                  <p:embed/>
                  <p:pic>
                    <p:nvPicPr>
                      <p:cNvPr id="88064" name="Object 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09800" y="4267200"/>
                        <a:ext cx="37084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60"/>
          <p:cNvGrpSpPr>
            <a:grpSpLocks/>
          </p:cNvGrpSpPr>
          <p:nvPr/>
        </p:nvGrpSpPr>
        <p:grpSpPr bwMode="auto">
          <a:xfrm>
            <a:off x="990600" y="4800600"/>
            <a:ext cx="3987800" cy="1041400"/>
            <a:chOff x="624" y="3024"/>
            <a:chExt cx="2512" cy="656"/>
          </a:xfrm>
        </p:grpSpPr>
        <p:graphicFrame>
          <p:nvGraphicFramePr>
            <p:cNvPr id="15371" name="Object 3"/>
            <p:cNvGraphicFramePr>
              <a:graphicFrameLocks noChangeAspect="1"/>
            </p:cNvGraphicFramePr>
            <p:nvPr/>
          </p:nvGraphicFramePr>
          <p:xfrm>
            <a:off x="624" y="3216"/>
            <a:ext cx="696" cy="287"/>
          </p:xfrm>
          <a:graphic>
            <a:graphicData uri="http://schemas.openxmlformats.org/presentationml/2006/ole">
              <mc:AlternateContent xmlns:mc="http://schemas.openxmlformats.org/markup-compatibility/2006">
                <mc:Choice xmlns:v="urn:schemas-microsoft-com:vml" Requires="v">
                  <p:oleObj name="Equation" r:id="rId26" imgW="1095321" imgH="447550" progId="Equation.3">
                    <p:embed/>
                  </p:oleObj>
                </mc:Choice>
                <mc:Fallback>
                  <p:oleObj name="Equation" r:id="rId26" imgW="1095321" imgH="447550" progId="Equation.3">
                    <p:embed/>
                    <p:pic>
                      <p:nvPicPr>
                        <p:cNvPr id="15371" name="Object 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4" y="3216"/>
                          <a:ext cx="69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5"/>
            <p:cNvGraphicFramePr>
              <a:graphicFrameLocks noChangeAspect="1"/>
            </p:cNvGraphicFramePr>
            <p:nvPr/>
          </p:nvGraphicFramePr>
          <p:xfrm>
            <a:off x="1680" y="3024"/>
            <a:ext cx="1456" cy="656"/>
          </p:xfrm>
          <a:graphic>
            <a:graphicData uri="http://schemas.openxmlformats.org/presentationml/2006/ole">
              <mc:AlternateContent xmlns:mc="http://schemas.openxmlformats.org/markup-compatibility/2006">
                <mc:Choice xmlns:v="urn:schemas-microsoft-com:vml" Requires="v">
                  <p:oleObj name="公式" r:id="rId28" imgW="2304930" imgH="1028717" progId="Equation.3">
                    <p:embed/>
                  </p:oleObj>
                </mc:Choice>
                <mc:Fallback>
                  <p:oleObj name="公式" r:id="rId28" imgW="2304930" imgH="1028717" progId="Equation.3">
                    <p:embed/>
                    <p:pic>
                      <p:nvPicPr>
                        <p:cNvPr id="15372" name="Object 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80" y="3024"/>
                          <a:ext cx="1456"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61"/>
          <p:cNvGrpSpPr>
            <a:grpSpLocks/>
          </p:cNvGrpSpPr>
          <p:nvPr/>
        </p:nvGrpSpPr>
        <p:grpSpPr bwMode="auto">
          <a:xfrm>
            <a:off x="1003300" y="5816600"/>
            <a:ext cx="4038600" cy="1041400"/>
            <a:chOff x="632" y="3664"/>
            <a:chExt cx="2544" cy="656"/>
          </a:xfrm>
        </p:grpSpPr>
        <p:graphicFrame>
          <p:nvGraphicFramePr>
            <p:cNvPr id="15369" name="Object 4"/>
            <p:cNvGraphicFramePr>
              <a:graphicFrameLocks noChangeAspect="1"/>
            </p:cNvGraphicFramePr>
            <p:nvPr/>
          </p:nvGraphicFramePr>
          <p:xfrm>
            <a:off x="632" y="3744"/>
            <a:ext cx="712" cy="287"/>
          </p:xfrm>
          <a:graphic>
            <a:graphicData uri="http://schemas.openxmlformats.org/presentationml/2006/ole">
              <mc:AlternateContent xmlns:mc="http://schemas.openxmlformats.org/markup-compatibility/2006">
                <mc:Choice xmlns:v="urn:schemas-microsoft-com:vml" Requires="v">
                  <p:oleObj name="Equation" r:id="rId30" imgW="1123961" imgH="447550" progId="Equation.3">
                    <p:embed/>
                  </p:oleObj>
                </mc:Choice>
                <mc:Fallback>
                  <p:oleObj name="Equation" r:id="rId30" imgW="1123961" imgH="447550" progId="Equation.3">
                    <p:embed/>
                    <p:pic>
                      <p:nvPicPr>
                        <p:cNvPr id="15369" name="Object 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2" y="3744"/>
                          <a:ext cx="71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6"/>
            <p:cNvGraphicFramePr>
              <a:graphicFrameLocks noChangeAspect="1"/>
            </p:cNvGraphicFramePr>
            <p:nvPr/>
          </p:nvGraphicFramePr>
          <p:xfrm>
            <a:off x="1680" y="3664"/>
            <a:ext cx="1496" cy="656"/>
          </p:xfrm>
          <a:graphic>
            <a:graphicData uri="http://schemas.openxmlformats.org/presentationml/2006/ole">
              <mc:AlternateContent xmlns:mc="http://schemas.openxmlformats.org/markup-compatibility/2006">
                <mc:Choice xmlns:v="urn:schemas-microsoft-com:vml" Requires="v">
                  <p:oleObj name="Equation" r:id="rId32" imgW="2362208" imgH="1028717" progId="Equation.DSMT4">
                    <p:embed/>
                  </p:oleObj>
                </mc:Choice>
                <mc:Fallback>
                  <p:oleObj name="Equation" r:id="rId32" imgW="2362208" imgH="1028717" progId="Equation.DSMT4">
                    <p:embed/>
                    <p:pic>
                      <p:nvPicPr>
                        <p:cNvPr id="15370" name="Object 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680" y="3664"/>
                          <a:ext cx="1496" cy="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63"/>
          <p:cNvGrpSpPr>
            <a:grpSpLocks/>
          </p:cNvGrpSpPr>
          <p:nvPr/>
        </p:nvGrpSpPr>
        <p:grpSpPr bwMode="auto">
          <a:xfrm>
            <a:off x="762000" y="2057400"/>
            <a:ext cx="5334000" cy="2654300"/>
            <a:chOff x="480" y="1296"/>
            <a:chExt cx="3360" cy="1672"/>
          </a:xfrm>
        </p:grpSpPr>
        <p:grpSp>
          <p:nvGrpSpPr>
            <p:cNvPr id="15392" name="Group 58"/>
            <p:cNvGrpSpPr>
              <a:grpSpLocks/>
            </p:cNvGrpSpPr>
            <p:nvPr/>
          </p:nvGrpSpPr>
          <p:grpSpPr bwMode="auto">
            <a:xfrm>
              <a:off x="480" y="1296"/>
              <a:ext cx="3360" cy="1672"/>
              <a:chOff x="480" y="1296"/>
              <a:chExt cx="3360" cy="1672"/>
            </a:xfrm>
          </p:grpSpPr>
          <p:sp>
            <p:nvSpPr>
              <p:cNvPr id="15393" name="Text Box 34"/>
              <p:cNvSpPr txBox="1">
                <a:spLocks noChangeArrowheads="1"/>
              </p:cNvSpPr>
              <p:nvPr/>
            </p:nvSpPr>
            <p:spPr bwMode="auto">
              <a:xfrm>
                <a:off x="480" y="1296"/>
                <a:ext cx="3360"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just" eaLnBrk="1" hangingPunct="1"/>
                <a:r>
                  <a:rPr lang="zh-CN" altLang="en-US" dirty="0"/>
                  <a:t>解</a:t>
                </a:r>
                <a:r>
                  <a:rPr lang="en-US" altLang="zh-CN" dirty="0"/>
                  <a:t>: </a:t>
                </a:r>
                <a:r>
                  <a:rPr lang="zh-CN" altLang="en-US" dirty="0"/>
                  <a:t>设这两层电介质中的场强分别为    和    ，电位移分别为    和        </a:t>
                </a:r>
              </a:p>
              <a:p>
                <a:pPr algn="just" eaLnBrk="1" hangingPunct="1"/>
                <a:r>
                  <a:rPr lang="zh-CN" altLang="en-US" dirty="0"/>
                  <a:t>     ，并在电介质中作一高斯面</a:t>
                </a:r>
                <a:r>
                  <a:rPr lang="en-US" altLang="zh-CN" i="1" dirty="0"/>
                  <a:t>S</a:t>
                </a:r>
                <a:r>
                  <a:rPr lang="zh-CN" altLang="en-US" dirty="0"/>
                  <a:t>，如图中红线所示。在此高斯面内的自由电荷       ，由   的高斯定理可得：</a:t>
                </a:r>
              </a:p>
            </p:txBody>
          </p:sp>
          <p:graphicFrame>
            <p:nvGraphicFramePr>
              <p:cNvPr id="15365" name="Object 35"/>
              <p:cNvGraphicFramePr>
                <a:graphicFrameLocks noChangeAspect="1"/>
              </p:cNvGraphicFramePr>
              <p:nvPr/>
            </p:nvGraphicFramePr>
            <p:xfrm>
              <a:off x="960" y="1584"/>
              <a:ext cx="264" cy="303"/>
            </p:xfrm>
            <a:graphic>
              <a:graphicData uri="http://schemas.openxmlformats.org/presentationml/2006/ole">
                <mc:AlternateContent xmlns:mc="http://schemas.openxmlformats.org/markup-compatibility/2006">
                  <mc:Choice xmlns:v="urn:schemas-microsoft-com:vml" Requires="v">
                    <p:oleObj name="Equation" r:id="rId34" imgW="409597" imgH="476163" progId="Equation.3">
                      <p:embed/>
                    </p:oleObj>
                  </mc:Choice>
                  <mc:Fallback>
                    <p:oleObj name="Equation" r:id="rId34" imgW="409597" imgH="476163" progId="Equation.3">
                      <p:embed/>
                      <p:pic>
                        <p:nvPicPr>
                          <p:cNvPr id="15365" name="Object 3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60" y="1584"/>
                            <a:ext cx="264"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36"/>
              <p:cNvGraphicFramePr>
                <a:graphicFrameLocks noChangeAspect="1"/>
              </p:cNvGraphicFramePr>
              <p:nvPr/>
            </p:nvGraphicFramePr>
            <p:xfrm>
              <a:off x="1440" y="1584"/>
              <a:ext cx="258" cy="288"/>
            </p:xfrm>
            <a:graphic>
              <a:graphicData uri="http://schemas.openxmlformats.org/presentationml/2006/ole">
                <mc:AlternateContent xmlns:mc="http://schemas.openxmlformats.org/markup-compatibility/2006">
                  <mc:Choice xmlns:v="urn:schemas-microsoft-com:vml" Requires="v">
                    <p:oleObj name="Equation" r:id="rId36" imgW="419054" imgH="476163" progId="Equation.3">
                      <p:embed/>
                    </p:oleObj>
                  </mc:Choice>
                  <mc:Fallback>
                    <p:oleObj name="Equation" r:id="rId36" imgW="419054" imgH="476163" progId="Equation.3">
                      <p:embed/>
                      <p:pic>
                        <p:nvPicPr>
                          <p:cNvPr id="15366" name="Object 3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440" y="1584"/>
                            <a:ext cx="25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37"/>
              <p:cNvGraphicFramePr>
                <a:graphicFrameLocks noChangeAspect="1"/>
              </p:cNvGraphicFramePr>
              <p:nvPr/>
            </p:nvGraphicFramePr>
            <p:xfrm>
              <a:off x="3216" y="1584"/>
              <a:ext cx="263" cy="303"/>
            </p:xfrm>
            <a:graphic>
              <a:graphicData uri="http://schemas.openxmlformats.org/presentationml/2006/ole">
                <mc:AlternateContent xmlns:mc="http://schemas.openxmlformats.org/markup-compatibility/2006">
                  <mc:Choice xmlns:v="urn:schemas-microsoft-com:vml" Requires="v">
                    <p:oleObj name="Equation" r:id="rId38" imgW="409597" imgH="476163" progId="Equation.DSMT4">
                      <p:embed/>
                    </p:oleObj>
                  </mc:Choice>
                  <mc:Fallback>
                    <p:oleObj name="Equation" r:id="rId38" imgW="409597" imgH="476163" progId="Equation.DSMT4">
                      <p:embed/>
                      <p:pic>
                        <p:nvPicPr>
                          <p:cNvPr id="15367" name="Object 37"/>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216" y="1584"/>
                            <a:ext cx="263"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38"/>
              <p:cNvGraphicFramePr>
                <a:graphicFrameLocks noChangeAspect="1"/>
              </p:cNvGraphicFramePr>
              <p:nvPr/>
            </p:nvGraphicFramePr>
            <p:xfrm>
              <a:off x="528" y="1872"/>
              <a:ext cx="271" cy="303"/>
            </p:xfrm>
            <a:graphic>
              <a:graphicData uri="http://schemas.openxmlformats.org/presentationml/2006/ole">
                <mc:AlternateContent xmlns:mc="http://schemas.openxmlformats.org/markup-compatibility/2006">
                  <mc:Choice xmlns:v="urn:schemas-microsoft-com:vml" Requires="v">
                    <p:oleObj name="Equation" r:id="rId40" imgW="419054" imgH="476163" progId="Equation.3">
                      <p:embed/>
                    </p:oleObj>
                  </mc:Choice>
                  <mc:Fallback>
                    <p:oleObj name="Equation" r:id="rId40" imgW="419054" imgH="476163" progId="Equation.3">
                      <p:embed/>
                      <p:pic>
                        <p:nvPicPr>
                          <p:cNvPr id="15368" name="Object 38"/>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28" y="1872"/>
                            <a:ext cx="271"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363" name="Object 39"/>
            <p:cNvGraphicFramePr>
              <a:graphicFrameLocks noChangeAspect="1"/>
            </p:cNvGraphicFramePr>
            <p:nvPr/>
          </p:nvGraphicFramePr>
          <p:xfrm>
            <a:off x="2664" y="2408"/>
            <a:ext cx="216" cy="240"/>
          </p:xfrm>
          <a:graphic>
            <a:graphicData uri="http://schemas.openxmlformats.org/presentationml/2006/ole">
              <mc:AlternateContent xmlns:mc="http://schemas.openxmlformats.org/markup-compatibility/2006">
                <mc:Choice xmlns:v="urn:schemas-microsoft-com:vml" Requires="v">
                  <p:oleObj name="Equation" r:id="rId42" imgW="333406" imgH="371429" progId="Equation.3">
                    <p:embed/>
                  </p:oleObj>
                </mc:Choice>
                <mc:Fallback>
                  <p:oleObj name="Equation" r:id="rId42" imgW="333406" imgH="371429" progId="Equation.3">
                    <p:embed/>
                    <p:pic>
                      <p:nvPicPr>
                        <p:cNvPr id="15363" name="Object 39"/>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664" y="2408"/>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8"/>
            <p:cNvGraphicFramePr>
              <a:graphicFrameLocks noChangeAspect="1"/>
            </p:cNvGraphicFramePr>
            <p:nvPr/>
          </p:nvGraphicFramePr>
          <p:xfrm>
            <a:off x="1655" y="2448"/>
            <a:ext cx="456" cy="208"/>
          </p:xfrm>
          <a:graphic>
            <a:graphicData uri="http://schemas.openxmlformats.org/presentationml/2006/ole">
              <mc:AlternateContent xmlns:mc="http://schemas.openxmlformats.org/markup-compatibility/2006">
                <mc:Choice xmlns:v="urn:schemas-microsoft-com:vml" Requires="v">
                  <p:oleObj name="Equation" r:id="rId44" imgW="714363" imgH="323920" progId="Equation.DSMT4">
                    <p:embed/>
                  </p:oleObj>
                </mc:Choice>
                <mc:Fallback>
                  <p:oleObj name="Equation" r:id="rId44" imgW="714363" imgH="323920" progId="Equation.DSMT4">
                    <p:embed/>
                    <p:pic>
                      <p:nvPicPr>
                        <p:cNvPr id="15364" name="Object 8"/>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655" y="2448"/>
                          <a:ext cx="45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8064"/>
                                        </p:tgtEl>
                                        <p:attrNameLst>
                                          <p:attrName>style.visibility</p:attrName>
                                        </p:attrNameLst>
                                      </p:cBhvr>
                                      <p:to>
                                        <p:strVal val="visible"/>
                                      </p:to>
                                    </p:set>
                                    <p:animEffect transition="in" filter="wipe(left)">
                                      <p:cBhvr>
                                        <p:cTn id="31" dur="500"/>
                                        <p:tgtEl>
                                          <p:spTgt spid="880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0-#ppt_w/2"/>
                                          </p:val>
                                        </p:tav>
                                        <p:tav tm="100000">
                                          <p:val>
                                            <p:strVal val="#ppt_x"/>
                                          </p:val>
                                        </p:tav>
                                      </p:tavLst>
                                    </p:anim>
                                    <p:anim calcmode="lin" valueType="num">
                                      <p:cBhvr additive="base">
                                        <p:cTn id="3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0-#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7" name="Object 3"/>
          <p:cNvGraphicFramePr>
            <a:graphicFrameLocks noChangeAspect="1"/>
          </p:cNvGraphicFramePr>
          <p:nvPr/>
        </p:nvGraphicFramePr>
        <p:xfrm>
          <a:off x="762000" y="1628775"/>
          <a:ext cx="6070600" cy="4070350"/>
        </p:xfrm>
        <a:graphic>
          <a:graphicData uri="http://schemas.openxmlformats.org/presentationml/2006/ole">
            <mc:AlternateContent xmlns:mc="http://schemas.openxmlformats.org/markup-compatibility/2006">
              <mc:Choice xmlns:v="urn:schemas-microsoft-com:vml" Requires="v">
                <p:oleObj name="Equation" r:id="rId2" imgW="2190642" imgH="1466819" progId="Equation.DSMT4">
                  <p:embed/>
                </p:oleObj>
              </mc:Choice>
              <mc:Fallback>
                <p:oleObj name="Equation" r:id="rId2" imgW="2190642" imgH="1466819" progId="Equation.DSMT4">
                  <p:embed/>
                  <p:pic>
                    <p:nvPicPr>
                      <p:cNvPr id="8806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28775"/>
                        <a:ext cx="6070600" cy="407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7" name="Text Box 1029"/>
          <p:cNvSpPr txBox="1">
            <a:spLocks noChangeArrowheads="1"/>
          </p:cNvSpPr>
          <p:nvPr/>
        </p:nvSpPr>
        <p:spPr bwMode="auto">
          <a:xfrm>
            <a:off x="609600" y="533400"/>
            <a:ext cx="62484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三个界面，从左往右依次为：1，3，2</a:t>
            </a:r>
          </a:p>
          <a:p>
            <a:pPr eaLnBrk="1" hangingPunct="1">
              <a:spcBef>
                <a:spcPct val="50000"/>
              </a:spcBef>
            </a:pPr>
            <a:r>
              <a:rPr lang="zh-CN" altLang="en-US" dirty="0"/>
              <a:t>均匀介质，束缚电荷只出现在界面</a:t>
            </a:r>
          </a:p>
        </p:txBody>
      </p:sp>
      <p:sp>
        <p:nvSpPr>
          <p:cNvPr id="4" name="TextBox 3"/>
          <p:cNvSpPr txBox="1">
            <a:spLocks noChangeArrowheads="1"/>
          </p:cNvSpPr>
          <p:nvPr/>
        </p:nvSpPr>
        <p:spPr bwMode="auto">
          <a:xfrm>
            <a:off x="6300192" y="4365104"/>
            <a:ext cx="23764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rPr>
              <a:t>电中性</a:t>
            </a:r>
            <a:endParaRPr lang="en-US" altLang="zh-CN" dirty="0">
              <a:solidFill>
                <a:srgbClr val="FF0000"/>
              </a:solidFill>
            </a:endParaRPr>
          </a:p>
          <a:p>
            <a:pPr eaLnBrk="1" hangingPunct="1"/>
            <a:r>
              <a:rPr lang="zh-CN" altLang="en-US" dirty="0">
                <a:solidFill>
                  <a:srgbClr val="FF0000"/>
                </a:solidFill>
              </a:rPr>
              <a:t>体束缚电荷</a:t>
            </a:r>
            <a:endParaRPr lang="en-US" altLang="zh-CN" dirty="0">
              <a:solidFill>
                <a:srgbClr val="FF0000"/>
              </a:solidFill>
            </a:endParaRPr>
          </a:p>
          <a:p>
            <a:pPr eaLnBrk="1" hangingPunct="1"/>
            <a:r>
              <a:rPr lang="zh-CN" altLang="en-US" dirty="0">
                <a:solidFill>
                  <a:srgbClr val="FF0000"/>
                </a:solidFill>
              </a:rPr>
              <a:t>电场高斯定理</a:t>
            </a:r>
          </a:p>
        </p:txBody>
      </p:sp>
      <p:sp>
        <p:nvSpPr>
          <p:cNvPr id="5" name="TextBox 4"/>
          <p:cNvSpPr txBox="1">
            <a:spLocks noChangeArrowheads="1"/>
          </p:cNvSpPr>
          <p:nvPr/>
        </p:nvSpPr>
        <p:spPr bwMode="auto">
          <a:xfrm>
            <a:off x="6300192" y="5733256"/>
            <a:ext cx="17287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dirty="0"/>
              <a:t>三种方法都可求</a:t>
            </a:r>
          </a:p>
        </p:txBody>
      </p:sp>
      <p:grpSp>
        <p:nvGrpSpPr>
          <p:cNvPr id="6" name="Group 50">
            <a:extLst>
              <a:ext uri="{FF2B5EF4-FFF2-40B4-BE49-F238E27FC236}">
                <a16:creationId xmlns:a16="http://schemas.microsoft.com/office/drawing/2014/main" id="{FB64B349-36B1-415B-9C35-A7074C343F31}"/>
              </a:ext>
            </a:extLst>
          </p:cNvPr>
          <p:cNvGrpSpPr>
            <a:grpSpLocks/>
          </p:cNvGrpSpPr>
          <p:nvPr/>
        </p:nvGrpSpPr>
        <p:grpSpPr bwMode="auto">
          <a:xfrm>
            <a:off x="7164288" y="906109"/>
            <a:ext cx="1942912" cy="2521037"/>
            <a:chOff x="4059" y="1545"/>
            <a:chExt cx="1413" cy="1872"/>
          </a:xfrm>
        </p:grpSpPr>
        <p:sp>
          <p:nvSpPr>
            <p:cNvPr id="7" name="Rectangle 6">
              <a:extLst>
                <a:ext uri="{FF2B5EF4-FFF2-40B4-BE49-F238E27FC236}">
                  <a16:creationId xmlns:a16="http://schemas.microsoft.com/office/drawing/2014/main" id="{FF648CF4-F1A2-42B4-91BE-41818C191A90}"/>
                </a:ext>
              </a:extLst>
            </p:cNvPr>
            <p:cNvSpPr>
              <a:spLocks noChangeArrowheads="1"/>
            </p:cNvSpPr>
            <p:nvPr/>
          </p:nvSpPr>
          <p:spPr bwMode="auto">
            <a:xfrm>
              <a:off x="5163" y="1638"/>
              <a:ext cx="309" cy="157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8" name="Group 49">
              <a:extLst>
                <a:ext uri="{FF2B5EF4-FFF2-40B4-BE49-F238E27FC236}">
                  <a16:creationId xmlns:a16="http://schemas.microsoft.com/office/drawing/2014/main" id="{70DB0D85-D09E-4D7B-8377-1787E45C83BE}"/>
                </a:ext>
              </a:extLst>
            </p:cNvPr>
            <p:cNvGrpSpPr>
              <a:grpSpLocks/>
            </p:cNvGrpSpPr>
            <p:nvPr/>
          </p:nvGrpSpPr>
          <p:grpSpPr bwMode="auto">
            <a:xfrm>
              <a:off x="5160" y="1545"/>
              <a:ext cx="216" cy="1426"/>
              <a:chOff x="5160" y="1545"/>
              <a:chExt cx="216" cy="1426"/>
            </a:xfrm>
          </p:grpSpPr>
          <p:sp>
            <p:nvSpPr>
              <p:cNvPr id="23" name="Text Box 7">
                <a:extLst>
                  <a:ext uri="{FF2B5EF4-FFF2-40B4-BE49-F238E27FC236}">
                    <a16:creationId xmlns:a16="http://schemas.microsoft.com/office/drawing/2014/main" id="{A6870CA9-5464-4010-BB14-6B5DC675A99A}"/>
                  </a:ext>
                </a:extLst>
              </p:cNvPr>
              <p:cNvSpPr txBox="1">
                <a:spLocks noChangeArrowheads="1"/>
              </p:cNvSpPr>
              <p:nvPr/>
            </p:nvSpPr>
            <p:spPr bwMode="auto">
              <a:xfrm>
                <a:off x="5175" y="154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sp>
            <p:nvSpPr>
              <p:cNvPr id="24" name="Text Box 8">
                <a:extLst>
                  <a:ext uri="{FF2B5EF4-FFF2-40B4-BE49-F238E27FC236}">
                    <a16:creationId xmlns:a16="http://schemas.microsoft.com/office/drawing/2014/main" id="{4F03A61E-5BF9-4745-AFB9-62021ACF9BB1}"/>
                  </a:ext>
                </a:extLst>
              </p:cNvPr>
              <p:cNvSpPr txBox="1">
                <a:spLocks noChangeArrowheads="1"/>
              </p:cNvSpPr>
              <p:nvPr/>
            </p:nvSpPr>
            <p:spPr bwMode="auto">
              <a:xfrm>
                <a:off x="5175" y="194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sp>
            <p:nvSpPr>
              <p:cNvPr id="25" name="Text Box 9">
                <a:extLst>
                  <a:ext uri="{FF2B5EF4-FFF2-40B4-BE49-F238E27FC236}">
                    <a16:creationId xmlns:a16="http://schemas.microsoft.com/office/drawing/2014/main" id="{4FABE028-59E1-446C-87E5-6AD3448FDBDA}"/>
                  </a:ext>
                </a:extLst>
              </p:cNvPr>
              <p:cNvSpPr txBox="1">
                <a:spLocks noChangeArrowheads="1"/>
              </p:cNvSpPr>
              <p:nvPr/>
            </p:nvSpPr>
            <p:spPr bwMode="auto">
              <a:xfrm>
                <a:off x="5175" y="2308"/>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sp>
            <p:nvSpPr>
              <p:cNvPr id="26" name="Text Box 10">
                <a:extLst>
                  <a:ext uri="{FF2B5EF4-FFF2-40B4-BE49-F238E27FC236}">
                    <a16:creationId xmlns:a16="http://schemas.microsoft.com/office/drawing/2014/main" id="{89173AAF-DE12-4D1A-81DC-F09FE5F7EBE6}"/>
                  </a:ext>
                </a:extLst>
              </p:cNvPr>
              <p:cNvSpPr txBox="1">
                <a:spLocks noChangeArrowheads="1"/>
              </p:cNvSpPr>
              <p:nvPr/>
            </p:nvSpPr>
            <p:spPr bwMode="auto">
              <a:xfrm>
                <a:off x="5160" y="260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10" name="Group 48">
              <a:extLst>
                <a:ext uri="{FF2B5EF4-FFF2-40B4-BE49-F238E27FC236}">
                  <a16:creationId xmlns:a16="http://schemas.microsoft.com/office/drawing/2014/main" id="{36DDD906-4607-45A8-A610-08FA38108A86}"/>
                </a:ext>
              </a:extLst>
            </p:cNvPr>
            <p:cNvGrpSpPr>
              <a:grpSpLocks/>
            </p:cNvGrpSpPr>
            <p:nvPr/>
          </p:nvGrpSpPr>
          <p:grpSpPr bwMode="auto">
            <a:xfrm>
              <a:off x="4176" y="1632"/>
              <a:ext cx="240" cy="1344"/>
              <a:chOff x="4176" y="1632"/>
              <a:chExt cx="240" cy="1344"/>
            </a:xfrm>
          </p:grpSpPr>
          <p:sp>
            <p:nvSpPr>
              <p:cNvPr id="19" name="Text Box 12">
                <a:extLst>
                  <a:ext uri="{FF2B5EF4-FFF2-40B4-BE49-F238E27FC236}">
                    <a16:creationId xmlns:a16="http://schemas.microsoft.com/office/drawing/2014/main" id="{63C7F7EF-89CA-4C63-AB1C-8437B922AE27}"/>
                  </a:ext>
                </a:extLst>
              </p:cNvPr>
              <p:cNvSpPr txBox="1">
                <a:spLocks noChangeArrowheads="1"/>
              </p:cNvSpPr>
              <p:nvPr/>
            </p:nvSpPr>
            <p:spPr bwMode="auto">
              <a:xfrm>
                <a:off x="4176" y="16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sp>
            <p:nvSpPr>
              <p:cNvPr id="20" name="Text Box 13">
                <a:extLst>
                  <a:ext uri="{FF2B5EF4-FFF2-40B4-BE49-F238E27FC236}">
                    <a16:creationId xmlns:a16="http://schemas.microsoft.com/office/drawing/2014/main" id="{DDBA7BCB-533C-43A4-9AF1-406396080987}"/>
                  </a:ext>
                </a:extLst>
              </p:cNvPr>
              <p:cNvSpPr txBox="1">
                <a:spLocks noChangeArrowheads="1"/>
              </p:cNvSpPr>
              <p:nvPr/>
            </p:nvSpPr>
            <p:spPr bwMode="auto">
              <a:xfrm>
                <a:off x="4176" y="196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sp>
            <p:nvSpPr>
              <p:cNvPr id="21" name="Text Box 14">
                <a:extLst>
                  <a:ext uri="{FF2B5EF4-FFF2-40B4-BE49-F238E27FC236}">
                    <a16:creationId xmlns:a16="http://schemas.microsoft.com/office/drawing/2014/main" id="{5766BC1E-9594-4AFC-B132-C05D9360017F}"/>
                  </a:ext>
                </a:extLst>
              </p:cNvPr>
              <p:cNvSpPr txBox="1">
                <a:spLocks noChangeArrowheads="1"/>
              </p:cNvSpPr>
              <p:nvPr/>
            </p:nvSpPr>
            <p:spPr bwMode="auto">
              <a:xfrm>
                <a:off x="4176"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sp>
            <p:nvSpPr>
              <p:cNvPr id="22" name="Text Box 15">
                <a:extLst>
                  <a:ext uri="{FF2B5EF4-FFF2-40B4-BE49-F238E27FC236}">
                    <a16:creationId xmlns:a16="http://schemas.microsoft.com/office/drawing/2014/main" id="{E71995D0-2B0C-4574-A39A-B2468B1C065F}"/>
                  </a:ext>
                </a:extLst>
              </p:cNvPr>
              <p:cNvSpPr txBox="1">
                <a:spLocks noChangeArrowheads="1"/>
              </p:cNvSpPr>
              <p:nvPr/>
            </p:nvSpPr>
            <p:spPr bwMode="auto">
              <a:xfrm>
                <a:off x="4176" y="268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sp>
          <p:nvSpPr>
            <p:cNvPr id="12" name="Rectangle 17" descr="Dark downward diagonal">
              <a:extLst>
                <a:ext uri="{FF2B5EF4-FFF2-40B4-BE49-F238E27FC236}">
                  <a16:creationId xmlns:a16="http://schemas.microsoft.com/office/drawing/2014/main" id="{C6E8100E-1282-4E90-A8B5-BCBFE45E413C}"/>
                </a:ext>
              </a:extLst>
            </p:cNvPr>
            <p:cNvSpPr>
              <a:spLocks noChangeArrowheads="1"/>
            </p:cNvSpPr>
            <p:nvPr/>
          </p:nvSpPr>
          <p:spPr bwMode="auto">
            <a:xfrm>
              <a:off x="4368" y="1632"/>
              <a:ext cx="432" cy="1584"/>
            </a:xfrm>
            <a:prstGeom prst="rect">
              <a:avLst/>
            </a:prstGeom>
            <a:pattFill prst="dkDnDiag">
              <a:fgClr>
                <a:srgbClr val="006600"/>
              </a:fgClr>
              <a:bgClr>
                <a:srgbClr val="FFFFFF"/>
              </a:bgClr>
            </a:patt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Rectangle 18" descr="Dark upward diagonal">
              <a:extLst>
                <a:ext uri="{FF2B5EF4-FFF2-40B4-BE49-F238E27FC236}">
                  <a16:creationId xmlns:a16="http://schemas.microsoft.com/office/drawing/2014/main" id="{EF5DD1D6-2785-4C76-B2A9-D988E3BF8F3D}"/>
                </a:ext>
              </a:extLst>
            </p:cNvPr>
            <p:cNvSpPr>
              <a:spLocks noChangeArrowheads="1"/>
            </p:cNvSpPr>
            <p:nvPr/>
          </p:nvSpPr>
          <p:spPr bwMode="auto">
            <a:xfrm>
              <a:off x="4800" y="1632"/>
              <a:ext cx="384" cy="1584"/>
            </a:xfrm>
            <a:prstGeom prst="rect">
              <a:avLst/>
            </a:prstGeom>
            <a:pattFill prst="dkUpDiag">
              <a:fgClr>
                <a:srgbClr val="006600"/>
              </a:fgClr>
              <a:bgClr>
                <a:srgbClr val="FFFFFF"/>
              </a:bgClr>
            </a:patt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Rectangle 19">
              <a:extLst>
                <a:ext uri="{FF2B5EF4-FFF2-40B4-BE49-F238E27FC236}">
                  <a16:creationId xmlns:a16="http://schemas.microsoft.com/office/drawing/2014/main" id="{18C8A556-B787-4E72-ACDF-FDD858B78C5A}"/>
                </a:ext>
              </a:extLst>
            </p:cNvPr>
            <p:cNvSpPr>
              <a:spLocks noChangeArrowheads="1"/>
            </p:cNvSpPr>
            <p:nvPr/>
          </p:nvSpPr>
          <p:spPr bwMode="auto">
            <a:xfrm>
              <a:off x="4059" y="1639"/>
              <a:ext cx="309" cy="15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 name="Object 20">
              <a:extLst>
                <a:ext uri="{FF2B5EF4-FFF2-40B4-BE49-F238E27FC236}">
                  <a16:creationId xmlns:a16="http://schemas.microsoft.com/office/drawing/2014/main" id="{CB490E25-6B51-4C24-A825-8C6AAC2388A5}"/>
                </a:ext>
              </a:extLst>
            </p:cNvPr>
            <p:cNvGraphicFramePr>
              <a:graphicFrameLocks noChangeAspect="1"/>
            </p:cNvGraphicFramePr>
            <p:nvPr/>
          </p:nvGraphicFramePr>
          <p:xfrm>
            <a:off x="4456" y="1772"/>
            <a:ext cx="199" cy="287"/>
          </p:xfrm>
          <a:graphic>
            <a:graphicData uri="http://schemas.openxmlformats.org/presentationml/2006/ole">
              <mc:AlternateContent xmlns:mc="http://schemas.openxmlformats.org/markup-compatibility/2006">
                <mc:Choice xmlns:v="urn:schemas-microsoft-com:vml" Requires="v">
                  <p:oleObj name="Equation" r:id="rId4" imgW="304766" imgH="447550" progId="Equation.3">
                    <p:embed/>
                  </p:oleObj>
                </mc:Choice>
                <mc:Fallback>
                  <p:oleObj name="Equation" r:id="rId4" imgW="304766" imgH="447550" progId="Equation.3">
                    <p:embed/>
                    <p:pic>
                      <p:nvPicPr>
                        <p:cNvPr id="15" name="Object 20">
                          <a:extLst>
                            <a:ext uri="{FF2B5EF4-FFF2-40B4-BE49-F238E27FC236}">
                              <a16:creationId xmlns:a16="http://schemas.microsoft.com/office/drawing/2014/main" id="{CB490E25-6B51-4C24-A825-8C6AAC2388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6" y="1772"/>
                          <a:ext cx="199"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21">
              <a:extLst>
                <a:ext uri="{FF2B5EF4-FFF2-40B4-BE49-F238E27FC236}">
                  <a16:creationId xmlns:a16="http://schemas.microsoft.com/office/drawing/2014/main" id="{B4BAF507-793E-4B91-87BF-EFEFE0700759}"/>
                </a:ext>
              </a:extLst>
            </p:cNvPr>
            <p:cNvGraphicFramePr>
              <a:graphicFrameLocks noChangeAspect="1"/>
            </p:cNvGraphicFramePr>
            <p:nvPr/>
          </p:nvGraphicFramePr>
          <p:xfrm>
            <a:off x="4940" y="1772"/>
            <a:ext cx="216" cy="287"/>
          </p:xfrm>
          <a:graphic>
            <a:graphicData uri="http://schemas.openxmlformats.org/presentationml/2006/ole">
              <mc:AlternateContent xmlns:mc="http://schemas.openxmlformats.org/markup-compatibility/2006">
                <mc:Choice xmlns:v="urn:schemas-microsoft-com:vml" Requires="v">
                  <p:oleObj name="Equation" r:id="rId6" imgW="333406" imgH="447550" progId="Equation.3">
                    <p:embed/>
                  </p:oleObj>
                </mc:Choice>
                <mc:Fallback>
                  <p:oleObj name="Equation" r:id="rId6" imgW="333406" imgH="447550" progId="Equation.3">
                    <p:embed/>
                    <p:pic>
                      <p:nvPicPr>
                        <p:cNvPr id="16" name="Object 21">
                          <a:extLst>
                            <a:ext uri="{FF2B5EF4-FFF2-40B4-BE49-F238E27FC236}">
                              <a16:creationId xmlns:a16="http://schemas.microsoft.com/office/drawing/2014/main" id="{B4BAF507-793E-4B91-87BF-EFEFE07007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0" y="1772"/>
                          <a:ext cx="21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32">
              <a:extLst>
                <a:ext uri="{FF2B5EF4-FFF2-40B4-BE49-F238E27FC236}">
                  <a16:creationId xmlns:a16="http://schemas.microsoft.com/office/drawing/2014/main" id="{02325945-C6DF-4B84-96C4-083E65837592}"/>
                </a:ext>
              </a:extLst>
            </p:cNvPr>
            <p:cNvSpPr txBox="1">
              <a:spLocks noChangeArrowheads="1"/>
            </p:cNvSpPr>
            <p:nvPr/>
          </p:nvSpPr>
          <p:spPr bwMode="auto">
            <a:xfrm>
              <a:off x="4464" y="3168"/>
              <a:ext cx="1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en-US" altLang="zh-CN" baseline="-25000"/>
            </a:p>
          </p:txBody>
        </p:sp>
        <p:sp>
          <p:nvSpPr>
            <p:cNvPr id="18" name="Text Box 33">
              <a:extLst>
                <a:ext uri="{FF2B5EF4-FFF2-40B4-BE49-F238E27FC236}">
                  <a16:creationId xmlns:a16="http://schemas.microsoft.com/office/drawing/2014/main" id="{01AAF7CB-1476-4906-B79D-2C49F1C82262}"/>
                </a:ext>
              </a:extLst>
            </p:cNvPr>
            <p:cNvSpPr txBox="1">
              <a:spLocks noChangeArrowheads="1"/>
            </p:cNvSpPr>
            <p:nvPr/>
          </p:nvSpPr>
          <p:spPr bwMode="auto">
            <a:xfrm>
              <a:off x="4848" y="3177"/>
              <a:ext cx="1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en-US" altLang="zh-CN" baseline="-25000"/>
            </a:p>
          </p:txBody>
        </p:sp>
      </p:grpSp>
      <p:sp>
        <p:nvSpPr>
          <p:cNvPr id="2" name="矩形 1">
            <a:extLst>
              <a:ext uri="{FF2B5EF4-FFF2-40B4-BE49-F238E27FC236}">
                <a16:creationId xmlns:a16="http://schemas.microsoft.com/office/drawing/2014/main" id="{62578FDB-EBA8-4933-8C2F-E7DE70F31DF7}"/>
              </a:ext>
            </a:extLst>
          </p:cNvPr>
          <p:cNvSpPr/>
          <p:nvPr/>
        </p:nvSpPr>
        <p:spPr>
          <a:xfrm>
            <a:off x="7425540" y="431917"/>
            <a:ext cx="1531188" cy="523220"/>
          </a:xfrm>
          <a:prstGeom prst="rect">
            <a:avLst/>
          </a:prstGeom>
        </p:spPr>
        <p:txBody>
          <a:bodyPr wrap="none">
            <a:spAutoFit/>
          </a:bodyPr>
          <a:lstStyle/>
          <a:p>
            <a:r>
              <a:rPr lang="zh-CN" altLang="en-US" dirty="0"/>
              <a:t>1     3    2</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wipe(left)">
                                      <p:cBhvr>
                                        <p:cTn id="7" dur="500"/>
                                        <p:tgtEl>
                                          <p:spTgt spid="88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51" name="Rectangle 35"/>
          <p:cNvSpPr>
            <a:spLocks noChangeArrowheads="1"/>
          </p:cNvSpPr>
          <p:nvPr/>
        </p:nvSpPr>
        <p:spPr bwMode="auto">
          <a:xfrm>
            <a:off x="7086600" y="3886200"/>
            <a:ext cx="609600" cy="381000"/>
          </a:xfrm>
          <a:prstGeom prst="rect">
            <a:avLst/>
          </a:prstGeom>
          <a:noFill/>
          <a:ln w="28575">
            <a:solidFill>
              <a:srgbClr val="CC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57" name="AutoShape 41"/>
          <p:cNvSpPr>
            <a:spLocks noChangeArrowheads="1"/>
          </p:cNvSpPr>
          <p:nvPr/>
        </p:nvSpPr>
        <p:spPr bwMode="auto">
          <a:xfrm>
            <a:off x="8229600" y="3463280"/>
            <a:ext cx="609600" cy="685800"/>
          </a:xfrm>
          <a:prstGeom prst="wedgeEllipseCallout">
            <a:avLst>
              <a:gd name="adj1" fmla="val -128384"/>
              <a:gd name="adj2" fmla="val 39352"/>
            </a:avLst>
          </a:prstGeom>
          <a:noFill/>
          <a:ln w="28575">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a:r>
              <a:rPr lang="en-US" altLang="zh-CN" sz="2400" i="1"/>
              <a:t>S</a:t>
            </a:r>
            <a:r>
              <a:rPr lang="en-US" altLang="zh-CN" sz="2400" baseline="-25000"/>
              <a:t>0</a:t>
            </a:r>
          </a:p>
        </p:txBody>
      </p:sp>
      <p:sp>
        <p:nvSpPr>
          <p:cNvPr id="34868" name="Rectangle 52"/>
          <p:cNvSpPr>
            <a:spLocks noChangeArrowheads="1"/>
          </p:cNvSpPr>
          <p:nvPr/>
        </p:nvSpPr>
        <p:spPr bwMode="auto">
          <a:xfrm>
            <a:off x="0" y="1676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76"/>
          <p:cNvGrpSpPr>
            <a:grpSpLocks/>
          </p:cNvGrpSpPr>
          <p:nvPr/>
        </p:nvGrpSpPr>
        <p:grpSpPr bwMode="auto">
          <a:xfrm>
            <a:off x="304800" y="228600"/>
            <a:ext cx="8229600" cy="1373188"/>
            <a:chOff x="192" y="144"/>
            <a:chExt cx="5184" cy="865"/>
          </a:xfrm>
        </p:grpSpPr>
        <p:sp>
          <p:nvSpPr>
            <p:cNvPr id="17441" name="Rectangle 2"/>
            <p:cNvSpPr>
              <a:spLocks noChangeArrowheads="1"/>
            </p:cNvSpPr>
            <p:nvPr/>
          </p:nvSpPr>
          <p:spPr bwMode="auto">
            <a:xfrm>
              <a:off x="192" y="144"/>
              <a:ext cx="5184"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just">
                <a:spcBef>
                  <a:spcPct val="50000"/>
                </a:spcBef>
              </a:pPr>
              <a:r>
                <a:rPr lang="zh-CN" altLang="en-US">
                  <a:latin typeface="宋体" panose="02010600030101010101" pitchFamily="2" charset="-122"/>
                </a:rPr>
                <a:t>例</a:t>
              </a:r>
              <a:r>
                <a:rPr lang="en-US" altLang="zh-CN"/>
                <a:t>4</a:t>
              </a:r>
              <a:r>
                <a:rPr lang="zh-CN" altLang="en-US">
                  <a:latin typeface="宋体" panose="02010600030101010101" pitchFamily="2" charset="-122"/>
                </a:rPr>
                <a:t>：一无限大各向同性均匀介质平板厚度为</a:t>
              </a:r>
              <a:r>
                <a:rPr lang="en-US" altLang="zh-CN" i="1"/>
                <a:t>d</a:t>
              </a:r>
              <a:r>
                <a:rPr lang="zh-CN" altLang="en-US"/>
                <a:t>，相对介电常量为   ，</a:t>
              </a:r>
              <a:r>
                <a:rPr lang="zh-CN" altLang="en-US">
                  <a:latin typeface="宋体" panose="02010600030101010101" pitchFamily="2" charset="-122"/>
                </a:rPr>
                <a:t>内部均匀分布体电荷密度为   </a:t>
              </a:r>
              <a:r>
                <a:rPr lang="zh-CN" altLang="en-US"/>
                <a:t>的自由电荷。</a:t>
              </a:r>
              <a:r>
                <a:rPr lang="zh-CN" altLang="en-US">
                  <a:latin typeface="宋体" panose="02010600030101010101" pitchFamily="2" charset="-122"/>
                </a:rPr>
                <a:t>求：介质板内、外的       ，束缚电荷</a:t>
              </a:r>
            </a:p>
          </p:txBody>
        </p:sp>
        <p:graphicFrame>
          <p:nvGraphicFramePr>
            <p:cNvPr id="17416" name="Object 6"/>
            <p:cNvGraphicFramePr>
              <a:graphicFrameLocks noChangeAspect="1"/>
            </p:cNvGraphicFramePr>
            <p:nvPr/>
          </p:nvGraphicFramePr>
          <p:xfrm>
            <a:off x="4792" y="432"/>
            <a:ext cx="248" cy="287"/>
          </p:xfrm>
          <a:graphic>
            <a:graphicData uri="http://schemas.openxmlformats.org/presentationml/2006/ole">
              <mc:AlternateContent xmlns:mc="http://schemas.openxmlformats.org/markup-compatibility/2006">
                <mc:Choice xmlns:v="urn:schemas-microsoft-com:vml" Requires="v">
                  <p:oleObj name="Equation" r:id="rId2" imgW="380958" imgH="447550" progId="Equation.3">
                    <p:embed/>
                  </p:oleObj>
                </mc:Choice>
                <mc:Fallback>
                  <p:oleObj name="Equation" r:id="rId2" imgW="380958" imgH="447550" progId="Equation.3">
                    <p:embed/>
                    <p:pic>
                      <p:nvPicPr>
                        <p:cNvPr id="1741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 y="432"/>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7"/>
            <p:cNvGraphicFramePr>
              <a:graphicFrameLocks noChangeAspect="1"/>
            </p:cNvGraphicFramePr>
            <p:nvPr/>
          </p:nvGraphicFramePr>
          <p:xfrm>
            <a:off x="1616" y="432"/>
            <a:ext cx="208" cy="287"/>
          </p:xfrm>
          <a:graphic>
            <a:graphicData uri="http://schemas.openxmlformats.org/presentationml/2006/ole">
              <mc:AlternateContent xmlns:mc="http://schemas.openxmlformats.org/markup-compatibility/2006">
                <mc:Choice xmlns:v="urn:schemas-microsoft-com:vml" Requires="v">
                  <p:oleObj name="公式" r:id="rId4" imgW="323949" imgH="447550" progId="Equation.3">
                    <p:embed/>
                  </p:oleObj>
                </mc:Choice>
                <mc:Fallback>
                  <p:oleObj name="公式" r:id="rId4" imgW="323949" imgH="447550" progId="Equation.3">
                    <p:embed/>
                    <p:pic>
                      <p:nvPicPr>
                        <p:cNvPr id="1741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 y="432"/>
                          <a:ext cx="20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8"/>
            <p:cNvGraphicFramePr>
              <a:graphicFrameLocks noChangeAspect="1"/>
            </p:cNvGraphicFramePr>
            <p:nvPr/>
          </p:nvGraphicFramePr>
          <p:xfrm>
            <a:off x="3376" y="720"/>
            <a:ext cx="752" cy="287"/>
          </p:xfrm>
          <a:graphic>
            <a:graphicData uri="http://schemas.openxmlformats.org/presentationml/2006/ole">
              <mc:AlternateContent xmlns:mc="http://schemas.openxmlformats.org/markup-compatibility/2006">
                <mc:Choice xmlns:v="urn:schemas-microsoft-com:vml" Requires="v">
                  <p:oleObj name="Equation" r:id="rId6" imgW="1180969" imgH="447550" progId="Equation.3">
                    <p:embed/>
                  </p:oleObj>
                </mc:Choice>
                <mc:Fallback>
                  <p:oleObj name="Equation" r:id="rId6" imgW="1180969" imgH="447550" progId="Equation.3">
                    <p:embed/>
                    <p:pic>
                      <p:nvPicPr>
                        <p:cNvPr id="1741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6" y="720"/>
                          <a:ext cx="75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4"/>
          <p:cNvGrpSpPr>
            <a:grpSpLocks/>
          </p:cNvGrpSpPr>
          <p:nvPr/>
        </p:nvGrpSpPr>
        <p:grpSpPr bwMode="auto">
          <a:xfrm>
            <a:off x="6934200" y="2133600"/>
            <a:ext cx="914400" cy="2438400"/>
            <a:chOff x="4368" y="1344"/>
            <a:chExt cx="576" cy="1536"/>
          </a:xfrm>
        </p:grpSpPr>
        <p:grpSp>
          <p:nvGrpSpPr>
            <p:cNvPr id="17433" name="Group 61"/>
            <p:cNvGrpSpPr>
              <a:grpSpLocks/>
            </p:cNvGrpSpPr>
            <p:nvPr/>
          </p:nvGrpSpPr>
          <p:grpSpPr bwMode="auto">
            <a:xfrm>
              <a:off x="4368" y="1344"/>
              <a:ext cx="576" cy="1536"/>
              <a:chOff x="4368" y="1344"/>
              <a:chExt cx="576" cy="1536"/>
            </a:xfrm>
          </p:grpSpPr>
          <p:grpSp>
            <p:nvGrpSpPr>
              <p:cNvPr id="17435" name="Group 13"/>
              <p:cNvGrpSpPr>
                <a:grpSpLocks/>
              </p:cNvGrpSpPr>
              <p:nvPr/>
            </p:nvGrpSpPr>
            <p:grpSpPr bwMode="auto">
              <a:xfrm>
                <a:off x="4368" y="1392"/>
                <a:ext cx="576" cy="1488"/>
                <a:chOff x="4032" y="1680"/>
                <a:chExt cx="576" cy="1488"/>
              </a:xfrm>
            </p:grpSpPr>
            <p:sp>
              <p:nvSpPr>
                <p:cNvPr id="17439" name="Line 14"/>
                <p:cNvSpPr>
                  <a:spLocks noChangeShapeType="1"/>
                </p:cNvSpPr>
                <p:nvPr/>
              </p:nvSpPr>
              <p:spPr bwMode="auto">
                <a:xfrm>
                  <a:off x="4608" y="1680"/>
                  <a:ext cx="0" cy="1488"/>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0" name="Line 15"/>
                <p:cNvSpPr>
                  <a:spLocks noChangeShapeType="1"/>
                </p:cNvSpPr>
                <p:nvPr/>
              </p:nvSpPr>
              <p:spPr bwMode="auto">
                <a:xfrm>
                  <a:off x="4032" y="1680"/>
                  <a:ext cx="0" cy="1488"/>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36" name="Line 17"/>
              <p:cNvSpPr>
                <a:spLocks noChangeShapeType="1"/>
              </p:cNvSpPr>
              <p:nvPr/>
            </p:nvSpPr>
            <p:spPr bwMode="auto">
              <a:xfrm>
                <a:off x="4752" y="1536"/>
                <a:ext cx="192" cy="0"/>
              </a:xfrm>
              <a:prstGeom prst="line">
                <a:avLst/>
              </a:prstGeom>
              <a:noFill/>
              <a:ln w="28575">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7" name="Line 18"/>
              <p:cNvSpPr>
                <a:spLocks noChangeShapeType="1"/>
              </p:cNvSpPr>
              <p:nvPr/>
            </p:nvSpPr>
            <p:spPr bwMode="auto">
              <a:xfrm>
                <a:off x="4368" y="1536"/>
                <a:ext cx="192" cy="0"/>
              </a:xfrm>
              <a:prstGeom prst="line">
                <a:avLst/>
              </a:prstGeom>
              <a:noFill/>
              <a:ln w="28575">
                <a:solidFill>
                  <a:schemeClr val="accent2"/>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8" name="Line 21"/>
              <p:cNvSpPr>
                <a:spLocks noChangeShapeType="1"/>
              </p:cNvSpPr>
              <p:nvPr/>
            </p:nvSpPr>
            <p:spPr bwMode="auto">
              <a:xfrm>
                <a:off x="4656" y="1344"/>
                <a:ext cx="0" cy="1536"/>
              </a:xfrm>
              <a:prstGeom prst="line">
                <a:avLst/>
              </a:prstGeom>
              <a:noFill/>
              <a:ln w="28575">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34" name="Text Box 55"/>
            <p:cNvSpPr txBox="1">
              <a:spLocks noChangeArrowheads="1"/>
            </p:cNvSpPr>
            <p:nvPr/>
          </p:nvSpPr>
          <p:spPr bwMode="auto">
            <a:xfrm>
              <a:off x="4524"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d</a:t>
              </a:r>
            </a:p>
          </p:txBody>
        </p:sp>
        <p:graphicFrame>
          <p:nvGraphicFramePr>
            <p:cNvPr id="17414" name="Object 4"/>
            <p:cNvGraphicFramePr>
              <a:graphicFrameLocks noChangeAspect="1"/>
            </p:cNvGraphicFramePr>
            <p:nvPr/>
          </p:nvGraphicFramePr>
          <p:xfrm>
            <a:off x="4696" y="2113"/>
            <a:ext cx="248" cy="287"/>
          </p:xfrm>
          <a:graphic>
            <a:graphicData uri="http://schemas.openxmlformats.org/presentationml/2006/ole">
              <mc:AlternateContent xmlns:mc="http://schemas.openxmlformats.org/markup-compatibility/2006">
                <mc:Choice xmlns:v="urn:schemas-microsoft-com:vml" Requires="v">
                  <p:oleObj name="Equation" r:id="rId8" imgW="380958" imgH="447550" progId="Equation.3">
                    <p:embed/>
                  </p:oleObj>
                </mc:Choice>
                <mc:Fallback>
                  <p:oleObj name="Equation" r:id="rId8" imgW="380958" imgH="447550" progId="Equation.3">
                    <p:embed/>
                    <p:pic>
                      <p:nvPicPr>
                        <p:cNvPr id="17414"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6" y="2113"/>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5"/>
            <p:cNvGraphicFramePr>
              <a:graphicFrameLocks noChangeAspect="1"/>
            </p:cNvGraphicFramePr>
            <p:nvPr/>
          </p:nvGraphicFramePr>
          <p:xfrm>
            <a:off x="4416" y="1777"/>
            <a:ext cx="208" cy="287"/>
          </p:xfrm>
          <a:graphic>
            <a:graphicData uri="http://schemas.openxmlformats.org/presentationml/2006/ole">
              <mc:AlternateContent xmlns:mc="http://schemas.openxmlformats.org/markup-compatibility/2006">
                <mc:Choice xmlns:v="urn:schemas-microsoft-com:vml" Requires="v">
                  <p:oleObj name="公式" r:id="rId10" imgW="323949" imgH="447550" progId="Equation.3">
                    <p:embed/>
                  </p:oleObj>
                </mc:Choice>
                <mc:Fallback>
                  <p:oleObj name="公式" r:id="rId10" imgW="323949" imgH="447550" progId="Equation.3">
                    <p:embed/>
                    <p:pic>
                      <p:nvPicPr>
                        <p:cNvPr id="1741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6" y="1777"/>
                          <a:ext cx="20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75" name="Text Box 59"/>
          <p:cNvSpPr txBox="1">
            <a:spLocks noChangeArrowheads="1"/>
          </p:cNvSpPr>
          <p:nvPr/>
        </p:nvSpPr>
        <p:spPr bwMode="auto">
          <a:xfrm>
            <a:off x="7086600" y="38862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S</a:t>
            </a:r>
          </a:p>
        </p:txBody>
      </p:sp>
      <p:grpSp>
        <p:nvGrpSpPr>
          <p:cNvPr id="6" name="Group 69"/>
          <p:cNvGrpSpPr>
            <a:grpSpLocks/>
          </p:cNvGrpSpPr>
          <p:nvPr/>
        </p:nvGrpSpPr>
        <p:grpSpPr bwMode="auto">
          <a:xfrm>
            <a:off x="6096000" y="4495800"/>
            <a:ext cx="2724150" cy="533400"/>
            <a:chOff x="3840" y="2832"/>
            <a:chExt cx="1716" cy="336"/>
          </a:xfrm>
        </p:grpSpPr>
        <p:sp>
          <p:nvSpPr>
            <p:cNvPr id="17430" name="Line 22"/>
            <p:cNvSpPr>
              <a:spLocks noChangeShapeType="1"/>
            </p:cNvSpPr>
            <p:nvPr/>
          </p:nvSpPr>
          <p:spPr bwMode="auto">
            <a:xfrm>
              <a:off x="3840" y="2880"/>
              <a:ext cx="1680"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Text Box 58"/>
            <p:cNvSpPr txBox="1">
              <a:spLocks noChangeArrowheads="1"/>
            </p:cNvSpPr>
            <p:nvPr/>
          </p:nvSpPr>
          <p:spPr bwMode="auto">
            <a:xfrm>
              <a:off x="5328"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17432" name="Text Box 60"/>
            <p:cNvSpPr txBox="1">
              <a:spLocks noChangeArrowheads="1"/>
            </p:cNvSpPr>
            <p:nvPr/>
          </p:nvSpPr>
          <p:spPr bwMode="auto">
            <a:xfrm>
              <a:off x="4560"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0</a:t>
              </a:r>
            </a:p>
          </p:txBody>
        </p:sp>
      </p:grpSp>
      <p:sp>
        <p:nvSpPr>
          <p:cNvPr id="34878" name="Line 62"/>
          <p:cNvSpPr>
            <a:spLocks noChangeShapeType="1"/>
          </p:cNvSpPr>
          <p:nvPr/>
        </p:nvSpPr>
        <p:spPr bwMode="auto">
          <a:xfrm>
            <a:off x="7696200" y="4267200"/>
            <a:ext cx="0" cy="30480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Text Box 63"/>
          <p:cNvSpPr txBox="1">
            <a:spLocks noChangeArrowheads="1"/>
          </p:cNvSpPr>
          <p:nvPr/>
        </p:nvSpPr>
        <p:spPr bwMode="auto">
          <a:xfrm>
            <a:off x="7543800" y="44338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x</a:t>
            </a:r>
          </a:p>
        </p:txBody>
      </p:sp>
      <p:grpSp>
        <p:nvGrpSpPr>
          <p:cNvPr id="7" name="Group 68"/>
          <p:cNvGrpSpPr>
            <a:grpSpLocks/>
          </p:cNvGrpSpPr>
          <p:nvPr/>
        </p:nvGrpSpPr>
        <p:grpSpPr bwMode="auto">
          <a:xfrm>
            <a:off x="34925" y="1981200"/>
            <a:ext cx="6019800" cy="3186113"/>
            <a:chOff x="192" y="1248"/>
            <a:chExt cx="3792" cy="2007"/>
          </a:xfrm>
        </p:grpSpPr>
        <p:sp>
          <p:nvSpPr>
            <p:cNvPr id="17429" name="Rectangle 6"/>
            <p:cNvSpPr>
              <a:spLocks noChangeArrowheads="1"/>
            </p:cNvSpPr>
            <p:nvPr/>
          </p:nvSpPr>
          <p:spPr bwMode="auto">
            <a:xfrm>
              <a:off x="192" y="1248"/>
              <a:ext cx="3792" cy="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latin typeface="宋体" panose="02010600030101010101" pitchFamily="2" charset="-122"/>
                </a:rPr>
                <a:t>解：面对称，所以           </a:t>
              </a:r>
            </a:p>
            <a:p>
              <a:pPr>
                <a:spcBef>
                  <a:spcPct val="25000"/>
                </a:spcBef>
              </a:pPr>
              <a:r>
                <a:rPr lang="zh-CN" altLang="en-US">
                  <a:latin typeface="宋体" panose="02010600030101010101" pitchFamily="2" charset="-122"/>
                </a:rPr>
                <a:t>              均垂直于平板且指向  </a:t>
              </a:r>
            </a:p>
            <a:p>
              <a:pPr>
                <a:spcBef>
                  <a:spcPct val="25000"/>
                </a:spcBef>
              </a:pPr>
              <a:r>
                <a:rPr lang="zh-CN" altLang="en-US">
                  <a:latin typeface="宋体" panose="02010600030101010101" pitchFamily="2" charset="-122"/>
                </a:rPr>
                <a:t>    远离平板的方向。取如图所示坐 </a:t>
              </a:r>
            </a:p>
            <a:p>
              <a:pPr>
                <a:spcBef>
                  <a:spcPct val="25000"/>
                </a:spcBef>
              </a:pPr>
              <a:r>
                <a:rPr lang="zh-CN" altLang="en-US">
                  <a:latin typeface="宋体" panose="02010600030101010101" pitchFamily="2" charset="-122"/>
                </a:rPr>
                <a:t>    标系，显然</a:t>
              </a:r>
              <a:r>
                <a:rPr lang="en-US" altLang="zh-CN" i="1"/>
                <a:t>x</a:t>
              </a:r>
              <a:r>
                <a:rPr lang="en-US" altLang="zh-CN">
                  <a:latin typeface="宋体" panose="02010600030101010101" pitchFamily="2" charset="-122"/>
                </a:rPr>
                <a:t>=0</a:t>
              </a:r>
              <a:r>
                <a:rPr lang="zh-CN" altLang="en-US">
                  <a:latin typeface="宋体" panose="02010600030101010101" pitchFamily="2" charset="-122"/>
                </a:rPr>
                <a:t>处</a:t>
              </a:r>
              <a:r>
                <a:rPr lang="en-US" altLang="zh-CN" i="1"/>
                <a:t>E</a:t>
              </a:r>
              <a:r>
                <a:rPr lang="en-US" altLang="zh-CN">
                  <a:latin typeface="宋体" panose="02010600030101010101" pitchFamily="2" charset="-122"/>
                </a:rPr>
                <a:t>=0</a:t>
              </a:r>
              <a:r>
                <a:rPr lang="zh-CN" altLang="en-US">
                  <a:latin typeface="宋体" panose="02010600030101010101" pitchFamily="2" charset="-122"/>
                </a:rPr>
                <a:t>。以</a:t>
              </a:r>
              <a:r>
                <a:rPr lang="en-US" altLang="zh-CN" i="1"/>
                <a:t>x</a:t>
              </a:r>
              <a:r>
                <a:rPr lang="en-US" altLang="zh-CN">
                  <a:latin typeface="宋体" panose="02010600030101010101" pitchFamily="2" charset="-122"/>
                </a:rPr>
                <a:t>=0</a:t>
              </a:r>
              <a:r>
                <a:rPr lang="zh-CN" altLang="en-US">
                  <a:latin typeface="宋体" panose="02010600030101010101" pitchFamily="2" charset="-122"/>
                </a:rPr>
                <a:t>处</a:t>
              </a:r>
            </a:p>
            <a:p>
              <a:pPr>
                <a:spcBef>
                  <a:spcPct val="25000"/>
                </a:spcBef>
              </a:pPr>
              <a:r>
                <a:rPr lang="zh-CN" altLang="en-US">
                  <a:latin typeface="宋体" panose="02010600030101010101" pitchFamily="2" charset="-122"/>
                </a:rPr>
                <a:t>    的平面为对称面，过场点作正柱</a:t>
              </a:r>
            </a:p>
            <a:p>
              <a:pPr>
                <a:spcBef>
                  <a:spcPct val="25000"/>
                </a:spcBef>
              </a:pPr>
              <a:r>
                <a:rPr lang="zh-CN" altLang="en-US">
                  <a:latin typeface="宋体" panose="02010600030101010101" pitchFamily="2" charset="-122"/>
                </a:rPr>
                <a:t>    形高斯面</a:t>
              </a:r>
              <a:r>
                <a:rPr lang="en-US" altLang="zh-CN" i="1"/>
                <a:t>S</a:t>
              </a:r>
              <a:r>
                <a:rPr lang="zh-CN" altLang="en-US">
                  <a:latin typeface="宋体" panose="02010600030101010101" pitchFamily="2" charset="-122"/>
                </a:rPr>
                <a:t>，底面积设为</a:t>
              </a:r>
              <a:r>
                <a:rPr lang="en-US" altLang="zh-CN" i="1"/>
                <a:t>S</a:t>
              </a:r>
              <a:r>
                <a:rPr lang="en-US" altLang="zh-CN" baseline="-25000"/>
                <a:t>0</a:t>
              </a:r>
              <a:r>
                <a:rPr lang="zh-CN" altLang="en-US">
                  <a:latin typeface="宋体" panose="02010600030101010101" pitchFamily="2" charset="-122"/>
                </a:rPr>
                <a:t>。 </a:t>
              </a:r>
            </a:p>
          </p:txBody>
        </p:sp>
        <p:graphicFrame>
          <p:nvGraphicFramePr>
            <p:cNvPr id="17413" name="Object 3"/>
            <p:cNvGraphicFramePr>
              <a:graphicFrameLocks noChangeAspect="1"/>
            </p:cNvGraphicFramePr>
            <p:nvPr/>
          </p:nvGraphicFramePr>
          <p:xfrm>
            <a:off x="760" y="1626"/>
            <a:ext cx="1016" cy="247"/>
          </p:xfrm>
          <a:graphic>
            <a:graphicData uri="http://schemas.openxmlformats.org/presentationml/2006/ole">
              <mc:AlternateContent xmlns:mc="http://schemas.openxmlformats.org/markup-compatibility/2006">
                <mc:Choice xmlns:v="urn:schemas-microsoft-com:vml" Requires="v">
                  <p:oleObj name="Equation" r:id="rId12" imgW="1600293" imgH="380876" progId="Equation.3">
                    <p:embed/>
                  </p:oleObj>
                </mc:Choice>
                <mc:Fallback>
                  <p:oleObj name="Equation" r:id="rId12" imgW="1600293" imgH="380876" progId="Equation.3">
                    <p:embed/>
                    <p:pic>
                      <p:nvPicPr>
                        <p:cNvPr id="17413"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0" y="1626"/>
                          <a:ext cx="1016"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9088" name="Object 0"/>
          <p:cNvGraphicFramePr>
            <a:graphicFrameLocks noChangeAspect="1"/>
          </p:cNvGraphicFramePr>
          <p:nvPr/>
        </p:nvGraphicFramePr>
        <p:xfrm>
          <a:off x="852218" y="5373508"/>
          <a:ext cx="1572164" cy="935812"/>
        </p:xfrm>
        <a:graphic>
          <a:graphicData uri="http://schemas.openxmlformats.org/presentationml/2006/ole">
            <mc:AlternateContent xmlns:mc="http://schemas.openxmlformats.org/markup-compatibility/2006">
              <mc:Choice xmlns:v="urn:schemas-microsoft-com:vml" Requires="v">
                <p:oleObj name="Equation" r:id="rId14" imgW="660240" imgH="393480" progId="Equation.DSMT4">
                  <p:embed/>
                </p:oleObj>
              </mc:Choice>
              <mc:Fallback>
                <p:oleObj name="Equation" r:id="rId14" imgW="660240" imgH="393480" progId="Equation.DSMT4">
                  <p:embed/>
                  <p:pic>
                    <p:nvPicPr>
                      <p:cNvPr id="89088" name="Object 0"/>
                      <p:cNvPicPr>
                        <a:picLocks noChangeAspect="1" noChangeArrowheads="1"/>
                      </p:cNvPicPr>
                      <p:nvPr/>
                    </p:nvPicPr>
                    <p:blipFill>
                      <a:blip r:embed="rId15"/>
                      <a:srcRect/>
                      <a:stretch>
                        <a:fillRect/>
                      </a:stretch>
                    </p:blipFill>
                    <p:spPr bwMode="auto">
                      <a:xfrm>
                        <a:off x="852218" y="5373508"/>
                        <a:ext cx="1572164" cy="93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89" name="Object 1"/>
          <p:cNvGraphicFramePr>
            <a:graphicFrameLocks noChangeAspect="1"/>
          </p:cNvGraphicFramePr>
          <p:nvPr/>
        </p:nvGraphicFramePr>
        <p:xfrm>
          <a:off x="3157538" y="5565775"/>
          <a:ext cx="2586037" cy="603250"/>
        </p:xfrm>
        <a:graphic>
          <a:graphicData uri="http://schemas.openxmlformats.org/presentationml/2006/ole">
            <mc:AlternateContent xmlns:mc="http://schemas.openxmlformats.org/markup-compatibility/2006">
              <mc:Choice xmlns:v="urn:schemas-microsoft-com:vml" Requires="v">
                <p:oleObj name="Equation" r:id="rId16" imgW="1091880" imgH="253800" progId="Equation.DSMT4">
                  <p:embed/>
                </p:oleObj>
              </mc:Choice>
              <mc:Fallback>
                <p:oleObj name="Equation" r:id="rId16" imgW="1091880" imgH="253800" progId="Equation.DSMT4">
                  <p:embed/>
                  <p:pic>
                    <p:nvPicPr>
                      <p:cNvPr id="89089" name="Object 1"/>
                      <p:cNvPicPr>
                        <a:picLocks noChangeAspect="1" noChangeArrowheads="1"/>
                      </p:cNvPicPr>
                      <p:nvPr/>
                    </p:nvPicPr>
                    <p:blipFill>
                      <a:blip r:embed="rId17"/>
                      <a:srcRect/>
                      <a:stretch>
                        <a:fillRect/>
                      </a:stretch>
                    </p:blipFill>
                    <p:spPr bwMode="auto">
                      <a:xfrm>
                        <a:off x="3157538" y="5565775"/>
                        <a:ext cx="2586037"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
          <p:cNvGraphicFramePr>
            <a:graphicFrameLocks noChangeAspect="1"/>
          </p:cNvGraphicFramePr>
          <p:nvPr/>
        </p:nvGraphicFramePr>
        <p:xfrm>
          <a:off x="6669088" y="5588000"/>
          <a:ext cx="1501775" cy="603250"/>
        </p:xfrm>
        <a:graphic>
          <a:graphicData uri="http://schemas.openxmlformats.org/presentationml/2006/ole">
            <mc:AlternateContent xmlns:mc="http://schemas.openxmlformats.org/markup-compatibility/2006">
              <mc:Choice xmlns:v="urn:schemas-microsoft-com:vml" Requires="v">
                <p:oleObj name="Equation" r:id="rId18" imgW="634680" imgH="253800" progId="Equation.DSMT4">
                  <p:embed/>
                </p:oleObj>
              </mc:Choice>
              <mc:Fallback>
                <p:oleObj name="Equation" r:id="rId18" imgW="634680" imgH="253800" progId="Equation.DSMT4">
                  <p:embed/>
                  <p:pic>
                    <p:nvPicPr>
                      <p:cNvPr id="34" name="Object 1"/>
                      <p:cNvPicPr>
                        <a:picLocks noChangeAspect="1" noChangeArrowheads="1"/>
                      </p:cNvPicPr>
                      <p:nvPr/>
                    </p:nvPicPr>
                    <p:blipFill>
                      <a:blip r:embed="rId19"/>
                      <a:srcRect/>
                      <a:stretch>
                        <a:fillRect/>
                      </a:stretch>
                    </p:blipFill>
                    <p:spPr bwMode="auto">
                      <a:xfrm>
                        <a:off x="6669088" y="5588000"/>
                        <a:ext cx="150177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4868"/>
                                        </p:tgtEl>
                                        <p:attrNameLst>
                                          <p:attrName>style.visibility</p:attrName>
                                        </p:attrNameLst>
                                      </p:cBhvr>
                                      <p:to>
                                        <p:strVal val="visible"/>
                                      </p:to>
                                    </p:set>
                                    <p:animEffect transition="in" filter="strips(upRight)">
                                      <p:cBhvr>
                                        <p:cTn id="12" dur="500"/>
                                        <p:tgtEl>
                                          <p:spTgt spid="34868"/>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79"/>
                                        </p:tgtEl>
                                        <p:attrNameLst>
                                          <p:attrName>style.visibility</p:attrName>
                                        </p:attrNameLst>
                                      </p:cBhvr>
                                      <p:to>
                                        <p:strVal val="visible"/>
                                      </p:to>
                                    </p:set>
                                    <p:animEffect transition="in" filter="wipe(left)">
                                      <p:cBhvr>
                                        <p:cTn id="32" dur="500"/>
                                        <p:tgtEl>
                                          <p:spTgt spid="34879"/>
                                        </p:tgtEl>
                                      </p:cBhvr>
                                    </p:animEffect>
                                  </p:childTnLst>
                                </p:cTn>
                              </p:par>
                            </p:childTnLst>
                          </p:cTn>
                        </p:par>
                        <p:par>
                          <p:cTn id="33" fill="hold" nodeType="afterGroup">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34878"/>
                                        </p:tgtEl>
                                        <p:attrNameLst>
                                          <p:attrName>style.visibility</p:attrName>
                                        </p:attrNameLst>
                                      </p:cBhvr>
                                      <p:to>
                                        <p:strVal val="visible"/>
                                      </p:to>
                                    </p:set>
                                    <p:animEffect transition="in" filter="wipe(down)">
                                      <p:cBhvr>
                                        <p:cTn id="36" dur="500"/>
                                        <p:tgtEl>
                                          <p:spTgt spid="34878"/>
                                        </p:tgtEl>
                                      </p:cBhvr>
                                    </p:animEffect>
                                  </p:childTnLst>
                                </p:cTn>
                              </p:par>
                            </p:childTnLst>
                          </p:cTn>
                        </p:par>
                        <p:par>
                          <p:cTn id="37" fill="hold" nodeType="afterGroup">
                            <p:stCondLst>
                              <p:cond delay="1000"/>
                            </p:stCondLst>
                            <p:childTnLst>
                              <p:par>
                                <p:cTn id="38" presetID="23" presetClass="entr" presetSubtype="16" fill="hold" grpId="0" nodeType="afterEffect">
                                  <p:stCondLst>
                                    <p:cond delay="0"/>
                                  </p:stCondLst>
                                  <p:childTnLst>
                                    <p:set>
                                      <p:cBhvr>
                                        <p:cTn id="39" dur="1" fill="hold">
                                          <p:stCondLst>
                                            <p:cond delay="0"/>
                                          </p:stCondLst>
                                        </p:cTn>
                                        <p:tgtEl>
                                          <p:spTgt spid="34851"/>
                                        </p:tgtEl>
                                        <p:attrNameLst>
                                          <p:attrName>style.visibility</p:attrName>
                                        </p:attrNameLst>
                                      </p:cBhvr>
                                      <p:to>
                                        <p:strVal val="visible"/>
                                      </p:to>
                                    </p:set>
                                    <p:anim calcmode="lin" valueType="num">
                                      <p:cBhvr>
                                        <p:cTn id="40" dur="500" fill="hold"/>
                                        <p:tgtEl>
                                          <p:spTgt spid="34851"/>
                                        </p:tgtEl>
                                        <p:attrNameLst>
                                          <p:attrName>ppt_w</p:attrName>
                                        </p:attrNameLst>
                                      </p:cBhvr>
                                      <p:tavLst>
                                        <p:tav tm="0">
                                          <p:val>
                                            <p:fltVal val="0"/>
                                          </p:val>
                                        </p:tav>
                                        <p:tav tm="100000">
                                          <p:val>
                                            <p:strVal val="#ppt_w"/>
                                          </p:val>
                                        </p:tav>
                                      </p:tavLst>
                                    </p:anim>
                                    <p:anim calcmode="lin" valueType="num">
                                      <p:cBhvr>
                                        <p:cTn id="41" dur="500" fill="hold"/>
                                        <p:tgtEl>
                                          <p:spTgt spid="34851"/>
                                        </p:tgtEl>
                                        <p:attrNameLst>
                                          <p:attrName>ppt_h</p:attrName>
                                        </p:attrNameLst>
                                      </p:cBhvr>
                                      <p:tavLst>
                                        <p:tav tm="0">
                                          <p:val>
                                            <p:fltVal val="0"/>
                                          </p:val>
                                        </p:tav>
                                        <p:tav tm="100000">
                                          <p:val>
                                            <p:strVal val="#ppt_h"/>
                                          </p:val>
                                        </p:tav>
                                      </p:tavLst>
                                    </p:anim>
                                  </p:childTnLst>
                                </p:cTn>
                              </p:par>
                            </p:childTnLst>
                          </p:cTn>
                        </p:par>
                        <p:par>
                          <p:cTn id="42" fill="hold" nodeType="afterGroup">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34875"/>
                                        </p:tgtEl>
                                        <p:attrNameLst>
                                          <p:attrName>style.visibility</p:attrName>
                                        </p:attrNameLst>
                                      </p:cBhvr>
                                      <p:to>
                                        <p:strVal val="visible"/>
                                      </p:to>
                                    </p:set>
                                    <p:animEffect transition="in" filter="wipe(left)">
                                      <p:cBhvr>
                                        <p:cTn id="45" dur="500"/>
                                        <p:tgtEl>
                                          <p:spTgt spid="3487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grpId="0" nodeType="clickEffect">
                                  <p:stCondLst>
                                    <p:cond delay="0"/>
                                  </p:stCondLst>
                                  <p:childTnLst>
                                    <p:set>
                                      <p:cBhvr>
                                        <p:cTn id="49" dur="1" fill="hold">
                                          <p:stCondLst>
                                            <p:cond delay="0"/>
                                          </p:stCondLst>
                                        </p:cTn>
                                        <p:tgtEl>
                                          <p:spTgt spid="34857"/>
                                        </p:tgtEl>
                                        <p:attrNameLst>
                                          <p:attrName>style.visibility</p:attrName>
                                        </p:attrNameLst>
                                      </p:cBhvr>
                                      <p:to>
                                        <p:strVal val="visible"/>
                                      </p:to>
                                    </p:set>
                                    <p:anim calcmode="lin" valueType="num">
                                      <p:cBhvr>
                                        <p:cTn id="50" dur="500" fill="hold"/>
                                        <p:tgtEl>
                                          <p:spTgt spid="34857"/>
                                        </p:tgtEl>
                                        <p:attrNameLst>
                                          <p:attrName>ppt_x</p:attrName>
                                        </p:attrNameLst>
                                      </p:cBhvr>
                                      <p:tavLst>
                                        <p:tav tm="0">
                                          <p:val>
                                            <p:strVal val="#ppt_x-#ppt_w/2"/>
                                          </p:val>
                                        </p:tav>
                                        <p:tav tm="100000">
                                          <p:val>
                                            <p:strVal val="#ppt_x"/>
                                          </p:val>
                                        </p:tav>
                                      </p:tavLst>
                                    </p:anim>
                                    <p:anim calcmode="lin" valueType="num">
                                      <p:cBhvr>
                                        <p:cTn id="51" dur="500" fill="hold"/>
                                        <p:tgtEl>
                                          <p:spTgt spid="34857"/>
                                        </p:tgtEl>
                                        <p:attrNameLst>
                                          <p:attrName>ppt_y</p:attrName>
                                        </p:attrNameLst>
                                      </p:cBhvr>
                                      <p:tavLst>
                                        <p:tav tm="0">
                                          <p:val>
                                            <p:strVal val="#ppt_y"/>
                                          </p:val>
                                        </p:tav>
                                        <p:tav tm="100000">
                                          <p:val>
                                            <p:strVal val="#ppt_y"/>
                                          </p:val>
                                        </p:tav>
                                      </p:tavLst>
                                    </p:anim>
                                    <p:anim calcmode="lin" valueType="num">
                                      <p:cBhvr>
                                        <p:cTn id="52" dur="500" fill="hold"/>
                                        <p:tgtEl>
                                          <p:spTgt spid="34857"/>
                                        </p:tgtEl>
                                        <p:attrNameLst>
                                          <p:attrName>ppt_w</p:attrName>
                                        </p:attrNameLst>
                                      </p:cBhvr>
                                      <p:tavLst>
                                        <p:tav tm="0">
                                          <p:val>
                                            <p:fltVal val="0"/>
                                          </p:val>
                                        </p:tav>
                                        <p:tav tm="100000">
                                          <p:val>
                                            <p:strVal val="#ppt_w"/>
                                          </p:val>
                                        </p:tav>
                                      </p:tavLst>
                                    </p:anim>
                                    <p:anim calcmode="lin" valueType="num">
                                      <p:cBhvr>
                                        <p:cTn id="53" dur="500" fill="hold"/>
                                        <p:tgtEl>
                                          <p:spTgt spid="34857"/>
                                        </p:tgtEl>
                                        <p:attrNameLst>
                                          <p:attrName>ppt_h</p:attrName>
                                        </p:attrNameLst>
                                      </p:cBhvr>
                                      <p:tavLst>
                                        <p:tav tm="0">
                                          <p:val>
                                            <p:strVal val="#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89088"/>
                                        </p:tgtEl>
                                        <p:attrNameLst>
                                          <p:attrName>style.visibility</p:attrName>
                                        </p:attrNameLst>
                                      </p:cBhvr>
                                      <p:to>
                                        <p:strVal val="visible"/>
                                      </p:to>
                                    </p:set>
                                    <p:animEffect transition="in" filter="wipe(left)">
                                      <p:cBhvr>
                                        <p:cTn id="58" dur="500"/>
                                        <p:tgtEl>
                                          <p:spTgt spid="8908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89089"/>
                                        </p:tgtEl>
                                        <p:attrNameLst>
                                          <p:attrName>style.visibility</p:attrName>
                                        </p:attrNameLst>
                                      </p:cBhvr>
                                      <p:to>
                                        <p:strVal val="visible"/>
                                      </p:to>
                                    </p:set>
                                    <p:animEffect transition="in" filter="wipe(left)">
                                      <p:cBhvr>
                                        <p:cTn id="63" dur="500"/>
                                        <p:tgtEl>
                                          <p:spTgt spid="8908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left)">
                                      <p:cBhvr>
                                        <p:cTn id="6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1" grpId="0" animBg="1"/>
      <p:bldP spid="34857" grpId="0" animBg="1" autoUpdateAnimBg="0"/>
      <p:bldP spid="34868" grpId="0" animBg="1"/>
      <p:bldP spid="34875" grpId="0" autoUpdateAnimBg="0"/>
      <p:bldP spid="34878" grpId="0" animBg="1"/>
      <p:bldP spid="3487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75" name="Rectangle 35"/>
          <p:cNvSpPr>
            <a:spLocks noChangeArrowheads="1"/>
          </p:cNvSpPr>
          <p:nvPr/>
        </p:nvSpPr>
        <p:spPr bwMode="auto">
          <a:xfrm>
            <a:off x="6629400" y="2286000"/>
            <a:ext cx="1524000" cy="381000"/>
          </a:xfrm>
          <a:prstGeom prst="rect">
            <a:avLst/>
          </a:prstGeom>
          <a:noFill/>
          <a:ln w="28575">
            <a:solidFill>
              <a:srgbClr val="CC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76" name="AutoShape 36"/>
          <p:cNvSpPr>
            <a:spLocks noChangeArrowheads="1"/>
          </p:cNvSpPr>
          <p:nvPr/>
        </p:nvSpPr>
        <p:spPr bwMode="auto">
          <a:xfrm>
            <a:off x="8458200" y="1371600"/>
            <a:ext cx="609600" cy="685800"/>
          </a:xfrm>
          <a:prstGeom prst="wedgeEllipseCallout">
            <a:avLst>
              <a:gd name="adj1" fmla="val -90884"/>
              <a:gd name="adj2" fmla="val 109722"/>
            </a:avLst>
          </a:prstGeom>
          <a:noFill/>
          <a:ln w="28575">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a:r>
              <a:rPr lang="en-US" altLang="zh-CN" sz="2400" i="1"/>
              <a:t>S</a:t>
            </a:r>
            <a:r>
              <a:rPr lang="en-US" altLang="zh-CN" sz="2400" baseline="-25000"/>
              <a:t>0</a:t>
            </a:r>
          </a:p>
        </p:txBody>
      </p:sp>
      <p:sp>
        <p:nvSpPr>
          <p:cNvPr id="35888" name="Text Box 48"/>
          <p:cNvSpPr txBox="1">
            <a:spLocks noChangeArrowheads="1"/>
          </p:cNvSpPr>
          <p:nvPr/>
        </p:nvSpPr>
        <p:spPr bwMode="auto">
          <a:xfrm>
            <a:off x="7086600" y="22860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S</a:t>
            </a:r>
          </a:p>
        </p:txBody>
      </p:sp>
      <p:grpSp>
        <p:nvGrpSpPr>
          <p:cNvPr id="18448" name="Group 61"/>
          <p:cNvGrpSpPr>
            <a:grpSpLocks/>
          </p:cNvGrpSpPr>
          <p:nvPr/>
        </p:nvGrpSpPr>
        <p:grpSpPr bwMode="auto">
          <a:xfrm>
            <a:off x="6096000" y="533400"/>
            <a:ext cx="2724150" cy="2895600"/>
            <a:chOff x="3840" y="336"/>
            <a:chExt cx="1716" cy="1824"/>
          </a:xfrm>
        </p:grpSpPr>
        <p:grpSp>
          <p:nvGrpSpPr>
            <p:cNvPr id="18452" name="Group 37"/>
            <p:cNvGrpSpPr>
              <a:grpSpLocks/>
            </p:cNvGrpSpPr>
            <p:nvPr/>
          </p:nvGrpSpPr>
          <p:grpSpPr bwMode="auto">
            <a:xfrm>
              <a:off x="4368" y="336"/>
              <a:ext cx="576" cy="1536"/>
              <a:chOff x="4368" y="1344"/>
              <a:chExt cx="576" cy="1536"/>
            </a:xfrm>
          </p:grpSpPr>
          <p:grpSp>
            <p:nvGrpSpPr>
              <p:cNvPr id="18457" name="Group 38"/>
              <p:cNvGrpSpPr>
                <a:grpSpLocks/>
              </p:cNvGrpSpPr>
              <p:nvPr/>
            </p:nvGrpSpPr>
            <p:grpSpPr bwMode="auto">
              <a:xfrm>
                <a:off x="4368" y="1344"/>
                <a:ext cx="576" cy="1536"/>
                <a:chOff x="4368" y="1344"/>
                <a:chExt cx="576" cy="1536"/>
              </a:xfrm>
            </p:grpSpPr>
            <p:grpSp>
              <p:nvGrpSpPr>
                <p:cNvPr id="18459" name="Group 39"/>
                <p:cNvGrpSpPr>
                  <a:grpSpLocks/>
                </p:cNvGrpSpPr>
                <p:nvPr/>
              </p:nvGrpSpPr>
              <p:grpSpPr bwMode="auto">
                <a:xfrm>
                  <a:off x="4368" y="1392"/>
                  <a:ext cx="576" cy="1488"/>
                  <a:chOff x="4032" y="1680"/>
                  <a:chExt cx="576" cy="1488"/>
                </a:xfrm>
              </p:grpSpPr>
              <p:sp>
                <p:nvSpPr>
                  <p:cNvPr id="18463" name="Line 40"/>
                  <p:cNvSpPr>
                    <a:spLocks noChangeShapeType="1"/>
                  </p:cNvSpPr>
                  <p:nvPr/>
                </p:nvSpPr>
                <p:spPr bwMode="auto">
                  <a:xfrm>
                    <a:off x="4608" y="1680"/>
                    <a:ext cx="0" cy="1488"/>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41"/>
                  <p:cNvSpPr>
                    <a:spLocks noChangeShapeType="1"/>
                  </p:cNvSpPr>
                  <p:nvPr/>
                </p:nvSpPr>
                <p:spPr bwMode="auto">
                  <a:xfrm>
                    <a:off x="4032" y="1680"/>
                    <a:ext cx="0" cy="1488"/>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460" name="Line 42"/>
                <p:cNvSpPr>
                  <a:spLocks noChangeShapeType="1"/>
                </p:cNvSpPr>
                <p:nvPr/>
              </p:nvSpPr>
              <p:spPr bwMode="auto">
                <a:xfrm>
                  <a:off x="4752" y="1536"/>
                  <a:ext cx="192" cy="0"/>
                </a:xfrm>
                <a:prstGeom prst="line">
                  <a:avLst/>
                </a:prstGeom>
                <a:noFill/>
                <a:ln w="28575">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1" name="Line 43"/>
                <p:cNvSpPr>
                  <a:spLocks noChangeShapeType="1"/>
                </p:cNvSpPr>
                <p:nvPr/>
              </p:nvSpPr>
              <p:spPr bwMode="auto">
                <a:xfrm>
                  <a:off x="4368" y="1536"/>
                  <a:ext cx="192" cy="0"/>
                </a:xfrm>
                <a:prstGeom prst="line">
                  <a:avLst/>
                </a:prstGeom>
                <a:noFill/>
                <a:ln w="28575">
                  <a:solidFill>
                    <a:schemeClr val="accent2"/>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2" name="Line 44"/>
                <p:cNvSpPr>
                  <a:spLocks noChangeShapeType="1"/>
                </p:cNvSpPr>
                <p:nvPr/>
              </p:nvSpPr>
              <p:spPr bwMode="auto">
                <a:xfrm>
                  <a:off x="4656" y="1344"/>
                  <a:ext cx="0" cy="1536"/>
                </a:xfrm>
                <a:prstGeom prst="line">
                  <a:avLst/>
                </a:prstGeom>
                <a:noFill/>
                <a:ln w="28575">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458" name="Text Box 45"/>
              <p:cNvSpPr txBox="1">
                <a:spLocks noChangeArrowheads="1"/>
              </p:cNvSpPr>
              <p:nvPr/>
            </p:nvSpPr>
            <p:spPr bwMode="auto">
              <a:xfrm>
                <a:off x="4524"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d</a:t>
                </a:r>
              </a:p>
            </p:txBody>
          </p:sp>
          <p:graphicFrame>
            <p:nvGraphicFramePr>
              <p:cNvPr id="18443" name="Object 46"/>
              <p:cNvGraphicFramePr>
                <a:graphicFrameLocks noChangeAspect="1"/>
              </p:cNvGraphicFramePr>
              <p:nvPr/>
            </p:nvGraphicFramePr>
            <p:xfrm>
              <a:off x="4696" y="2113"/>
              <a:ext cx="248" cy="287"/>
            </p:xfrm>
            <a:graphic>
              <a:graphicData uri="http://schemas.openxmlformats.org/presentationml/2006/ole">
                <mc:AlternateContent xmlns:mc="http://schemas.openxmlformats.org/markup-compatibility/2006">
                  <mc:Choice xmlns:v="urn:schemas-microsoft-com:vml" Requires="v">
                    <p:oleObj name="Equation" r:id="rId2" imgW="380958" imgH="447550" progId="Equation.3">
                      <p:embed/>
                    </p:oleObj>
                  </mc:Choice>
                  <mc:Fallback>
                    <p:oleObj name="Equation" r:id="rId2" imgW="380958" imgH="447550" progId="Equation.3">
                      <p:embed/>
                      <p:pic>
                        <p:nvPicPr>
                          <p:cNvPr id="18443" name="Object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 y="2113"/>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47"/>
              <p:cNvGraphicFramePr>
                <a:graphicFrameLocks noChangeAspect="1"/>
              </p:cNvGraphicFramePr>
              <p:nvPr/>
            </p:nvGraphicFramePr>
            <p:xfrm>
              <a:off x="4416" y="1777"/>
              <a:ext cx="208" cy="287"/>
            </p:xfrm>
            <a:graphic>
              <a:graphicData uri="http://schemas.openxmlformats.org/presentationml/2006/ole">
                <mc:AlternateContent xmlns:mc="http://schemas.openxmlformats.org/markup-compatibility/2006">
                  <mc:Choice xmlns:v="urn:schemas-microsoft-com:vml" Requires="v">
                    <p:oleObj name="公式" r:id="rId4" imgW="323949" imgH="447550" progId="Equation.3">
                      <p:embed/>
                    </p:oleObj>
                  </mc:Choice>
                  <mc:Fallback>
                    <p:oleObj name="公式" r:id="rId4" imgW="323949" imgH="447550" progId="Equation.3">
                      <p:embed/>
                      <p:pic>
                        <p:nvPicPr>
                          <p:cNvPr id="18444"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1777"/>
                            <a:ext cx="20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53" name="Group 49"/>
            <p:cNvGrpSpPr>
              <a:grpSpLocks/>
            </p:cNvGrpSpPr>
            <p:nvPr/>
          </p:nvGrpSpPr>
          <p:grpSpPr bwMode="auto">
            <a:xfrm>
              <a:off x="3840" y="1824"/>
              <a:ext cx="1716" cy="336"/>
              <a:chOff x="3840" y="2832"/>
              <a:chExt cx="1716" cy="336"/>
            </a:xfrm>
          </p:grpSpPr>
          <p:sp>
            <p:nvSpPr>
              <p:cNvPr id="18454" name="Line 50"/>
              <p:cNvSpPr>
                <a:spLocks noChangeShapeType="1"/>
              </p:cNvSpPr>
              <p:nvPr/>
            </p:nvSpPr>
            <p:spPr bwMode="auto">
              <a:xfrm>
                <a:off x="3840" y="2880"/>
                <a:ext cx="1680"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Text Box 51"/>
              <p:cNvSpPr txBox="1">
                <a:spLocks noChangeArrowheads="1"/>
              </p:cNvSpPr>
              <p:nvPr/>
            </p:nvSpPr>
            <p:spPr bwMode="auto">
              <a:xfrm>
                <a:off x="5328"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x</a:t>
                </a:r>
              </a:p>
            </p:txBody>
          </p:sp>
          <p:sp>
            <p:nvSpPr>
              <p:cNvPr id="18456" name="Text Box 52"/>
              <p:cNvSpPr txBox="1">
                <a:spLocks noChangeArrowheads="1"/>
              </p:cNvSpPr>
              <p:nvPr/>
            </p:nvSpPr>
            <p:spPr bwMode="auto">
              <a:xfrm>
                <a:off x="4560"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0</a:t>
                </a:r>
              </a:p>
            </p:txBody>
          </p:sp>
        </p:grpSp>
      </p:grpSp>
      <p:sp>
        <p:nvSpPr>
          <p:cNvPr id="35893" name="Line 53"/>
          <p:cNvSpPr>
            <a:spLocks noChangeShapeType="1"/>
          </p:cNvSpPr>
          <p:nvPr/>
        </p:nvSpPr>
        <p:spPr bwMode="auto">
          <a:xfrm>
            <a:off x="8153400" y="2667000"/>
            <a:ext cx="0" cy="30480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4" name="Text Box 54"/>
          <p:cNvSpPr txBox="1">
            <a:spLocks noChangeArrowheads="1"/>
          </p:cNvSpPr>
          <p:nvPr/>
        </p:nvSpPr>
        <p:spPr bwMode="auto">
          <a:xfrm>
            <a:off x="8001000" y="28336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x</a:t>
            </a:r>
          </a:p>
        </p:txBody>
      </p:sp>
      <p:graphicFrame>
        <p:nvGraphicFramePr>
          <p:cNvPr id="35900" name="Object 60"/>
          <p:cNvGraphicFramePr>
            <a:graphicFrameLocks noChangeAspect="1"/>
          </p:cNvGraphicFramePr>
          <p:nvPr/>
        </p:nvGraphicFramePr>
        <p:xfrm>
          <a:off x="1617663" y="1149350"/>
          <a:ext cx="2581275" cy="1085850"/>
        </p:xfrm>
        <a:graphic>
          <a:graphicData uri="http://schemas.openxmlformats.org/presentationml/2006/ole">
            <mc:AlternateContent xmlns:mc="http://schemas.openxmlformats.org/markup-compatibility/2006">
              <mc:Choice xmlns:v="urn:schemas-microsoft-com:vml" Requires="v">
                <p:oleObj name="Equation" r:id="rId6" imgW="1091880" imgH="457200" progId="Equation.DSMT4">
                  <p:embed/>
                </p:oleObj>
              </mc:Choice>
              <mc:Fallback>
                <p:oleObj name="Equation" r:id="rId6" imgW="1091880" imgH="457200" progId="Equation.DSMT4">
                  <p:embed/>
                  <p:pic>
                    <p:nvPicPr>
                      <p:cNvPr id="35900" name="Object 60"/>
                      <p:cNvPicPr>
                        <a:picLocks noChangeAspect="1" noChangeArrowheads="1"/>
                      </p:cNvPicPr>
                      <p:nvPr/>
                    </p:nvPicPr>
                    <p:blipFill>
                      <a:blip r:embed="rId7"/>
                      <a:srcRect/>
                      <a:stretch>
                        <a:fillRect/>
                      </a:stretch>
                    </p:blipFill>
                    <p:spPr bwMode="auto">
                      <a:xfrm>
                        <a:off x="1617663" y="1149350"/>
                        <a:ext cx="258127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03" name="Object 63"/>
          <p:cNvGraphicFramePr>
            <a:graphicFrameLocks noChangeAspect="1"/>
          </p:cNvGraphicFramePr>
          <p:nvPr/>
        </p:nvGraphicFramePr>
        <p:xfrm>
          <a:off x="889000" y="2201863"/>
          <a:ext cx="4392613" cy="1039812"/>
        </p:xfrm>
        <a:graphic>
          <a:graphicData uri="http://schemas.openxmlformats.org/presentationml/2006/ole">
            <mc:AlternateContent xmlns:mc="http://schemas.openxmlformats.org/markup-compatibility/2006">
              <mc:Choice xmlns:v="urn:schemas-microsoft-com:vml" Requires="v">
                <p:oleObj name="Equation" r:id="rId8" imgW="1955520" imgH="457200" progId="Equation.DSMT4">
                  <p:embed/>
                </p:oleObj>
              </mc:Choice>
              <mc:Fallback>
                <p:oleObj name="Equation" r:id="rId8" imgW="1955520" imgH="457200" progId="Equation.DSMT4">
                  <p:embed/>
                  <p:pic>
                    <p:nvPicPr>
                      <p:cNvPr id="35903" name="Object 63"/>
                      <p:cNvPicPr>
                        <a:picLocks noChangeAspect="1" noChangeArrowheads="1"/>
                      </p:cNvPicPr>
                      <p:nvPr/>
                    </p:nvPicPr>
                    <p:blipFill>
                      <a:blip r:embed="rId9"/>
                      <a:srcRect/>
                      <a:stretch>
                        <a:fillRect/>
                      </a:stretch>
                    </p:blipFill>
                    <p:spPr bwMode="auto">
                      <a:xfrm>
                        <a:off x="889000" y="2201863"/>
                        <a:ext cx="4392613"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04" name="Object 64"/>
          <p:cNvGraphicFramePr>
            <a:graphicFrameLocks noChangeAspect="1"/>
          </p:cNvGraphicFramePr>
          <p:nvPr/>
        </p:nvGraphicFramePr>
        <p:xfrm>
          <a:off x="767588" y="3425551"/>
          <a:ext cx="1572164" cy="939553"/>
        </p:xfrm>
        <a:graphic>
          <a:graphicData uri="http://schemas.openxmlformats.org/presentationml/2006/ole">
            <mc:AlternateContent xmlns:mc="http://schemas.openxmlformats.org/markup-compatibility/2006">
              <mc:Choice xmlns:v="urn:schemas-microsoft-com:vml" Requires="v">
                <p:oleObj name="Equation" r:id="rId10" imgW="660240" imgH="393480" progId="Equation.DSMT4">
                  <p:embed/>
                </p:oleObj>
              </mc:Choice>
              <mc:Fallback>
                <p:oleObj name="Equation" r:id="rId10" imgW="660240" imgH="393480" progId="Equation.DSMT4">
                  <p:embed/>
                  <p:pic>
                    <p:nvPicPr>
                      <p:cNvPr id="35904" name="Object 64"/>
                      <p:cNvPicPr>
                        <a:picLocks noChangeAspect="1" noChangeArrowheads="1"/>
                      </p:cNvPicPr>
                      <p:nvPr/>
                    </p:nvPicPr>
                    <p:blipFill>
                      <a:blip r:embed="rId11"/>
                      <a:srcRect/>
                      <a:stretch>
                        <a:fillRect/>
                      </a:stretch>
                    </p:blipFill>
                    <p:spPr bwMode="auto">
                      <a:xfrm>
                        <a:off x="767588" y="3425551"/>
                        <a:ext cx="1572164" cy="939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05" name="Object 65"/>
          <p:cNvGraphicFramePr>
            <a:graphicFrameLocks noChangeAspect="1"/>
          </p:cNvGraphicFramePr>
          <p:nvPr/>
        </p:nvGraphicFramePr>
        <p:xfrm>
          <a:off x="2895600" y="3657600"/>
          <a:ext cx="2235200" cy="455613"/>
        </p:xfrm>
        <a:graphic>
          <a:graphicData uri="http://schemas.openxmlformats.org/presentationml/2006/ole">
            <mc:AlternateContent xmlns:mc="http://schemas.openxmlformats.org/markup-compatibility/2006">
              <mc:Choice xmlns:v="urn:schemas-microsoft-com:vml" Requires="v">
                <p:oleObj name="Equation" r:id="rId12" imgW="2228738" imgH="447550" progId="Equation.3">
                  <p:embed/>
                </p:oleObj>
              </mc:Choice>
              <mc:Fallback>
                <p:oleObj name="Equation" r:id="rId12" imgW="2228738" imgH="447550" progId="Equation.3">
                  <p:embed/>
                  <p:pic>
                    <p:nvPicPr>
                      <p:cNvPr id="35905" name="Object 6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95600" y="3657600"/>
                        <a:ext cx="22352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06" name="Object 66"/>
          <p:cNvGraphicFramePr>
            <a:graphicFrameLocks noChangeAspect="1"/>
          </p:cNvGraphicFramePr>
          <p:nvPr/>
        </p:nvGraphicFramePr>
        <p:xfrm>
          <a:off x="5751513" y="3405188"/>
          <a:ext cx="1449387" cy="954087"/>
        </p:xfrm>
        <a:graphic>
          <a:graphicData uri="http://schemas.openxmlformats.org/presentationml/2006/ole">
            <mc:AlternateContent xmlns:mc="http://schemas.openxmlformats.org/markup-compatibility/2006">
              <mc:Choice xmlns:v="urn:schemas-microsoft-com:vml" Requires="v">
                <p:oleObj name="Equation" r:id="rId14" imgW="609480" imgH="393480" progId="Equation.DSMT4">
                  <p:embed/>
                </p:oleObj>
              </mc:Choice>
              <mc:Fallback>
                <p:oleObj name="Equation" r:id="rId14" imgW="609480" imgH="393480" progId="Equation.DSMT4">
                  <p:embed/>
                  <p:pic>
                    <p:nvPicPr>
                      <p:cNvPr id="35906" name="Object 66"/>
                      <p:cNvPicPr>
                        <a:picLocks noChangeAspect="1" noChangeArrowheads="1"/>
                      </p:cNvPicPr>
                      <p:nvPr/>
                    </p:nvPicPr>
                    <p:blipFill>
                      <a:blip r:embed="rId15"/>
                      <a:srcRect/>
                      <a:stretch>
                        <a:fillRect/>
                      </a:stretch>
                    </p:blipFill>
                    <p:spPr bwMode="auto">
                      <a:xfrm>
                        <a:off x="5751513" y="3405188"/>
                        <a:ext cx="1449387"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10" name="Text Box 70"/>
          <p:cNvSpPr txBox="1">
            <a:spLocks noChangeArrowheads="1"/>
          </p:cNvSpPr>
          <p:nvPr/>
        </p:nvSpPr>
        <p:spPr bwMode="auto">
          <a:xfrm>
            <a:off x="4953000" y="4572000"/>
            <a:ext cx="144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0000CC"/>
                </a:solidFill>
              </a:rPr>
              <a:t>均匀场</a:t>
            </a:r>
          </a:p>
        </p:txBody>
      </p:sp>
      <p:graphicFrame>
        <p:nvGraphicFramePr>
          <p:cNvPr id="35911" name="Object 71"/>
          <p:cNvGraphicFramePr>
            <a:graphicFrameLocks noChangeAspect="1"/>
          </p:cNvGraphicFramePr>
          <p:nvPr/>
        </p:nvGraphicFramePr>
        <p:xfrm>
          <a:off x="2397125" y="4329113"/>
          <a:ext cx="2062163" cy="1031875"/>
        </p:xfrm>
        <a:graphic>
          <a:graphicData uri="http://schemas.openxmlformats.org/presentationml/2006/ole">
            <mc:AlternateContent xmlns:mc="http://schemas.openxmlformats.org/markup-compatibility/2006">
              <mc:Choice xmlns:v="urn:schemas-microsoft-com:vml" Requires="v">
                <p:oleObj name="Equation" r:id="rId16" imgW="876240" imgH="431640" progId="Equation.DSMT4">
                  <p:embed/>
                </p:oleObj>
              </mc:Choice>
              <mc:Fallback>
                <p:oleObj name="Equation" r:id="rId16" imgW="876240" imgH="431640" progId="Equation.DSMT4">
                  <p:embed/>
                  <p:pic>
                    <p:nvPicPr>
                      <p:cNvPr id="35911" name="Object 71"/>
                      <p:cNvPicPr>
                        <a:picLocks noChangeAspect="1" noChangeArrowheads="1"/>
                      </p:cNvPicPr>
                      <p:nvPr/>
                    </p:nvPicPr>
                    <p:blipFill>
                      <a:blip r:embed="rId17"/>
                      <a:srcRect/>
                      <a:stretch>
                        <a:fillRect/>
                      </a:stretch>
                    </p:blipFill>
                    <p:spPr bwMode="auto">
                      <a:xfrm>
                        <a:off x="2397125" y="4329113"/>
                        <a:ext cx="2062163"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12" name="Object 72"/>
          <p:cNvGraphicFramePr>
            <a:graphicFrameLocks noChangeAspect="1"/>
          </p:cNvGraphicFramePr>
          <p:nvPr/>
        </p:nvGraphicFramePr>
        <p:xfrm>
          <a:off x="2514600" y="5638800"/>
          <a:ext cx="3022600" cy="454025"/>
        </p:xfrm>
        <a:graphic>
          <a:graphicData uri="http://schemas.openxmlformats.org/presentationml/2006/ole">
            <mc:AlternateContent xmlns:mc="http://schemas.openxmlformats.org/markup-compatibility/2006">
              <mc:Choice xmlns:v="urn:schemas-microsoft-com:vml" Requires="v">
                <p:oleObj name="公式" r:id="rId18" imgW="3009837" imgH="447550" progId="Equation.3">
                  <p:embed/>
                </p:oleObj>
              </mc:Choice>
              <mc:Fallback>
                <p:oleObj name="公式" r:id="rId18" imgW="3009837" imgH="447550" progId="Equation.3">
                  <p:embed/>
                  <p:pic>
                    <p:nvPicPr>
                      <p:cNvPr id="35912" name="Object 7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4600" y="5638800"/>
                        <a:ext cx="3022600"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0"/>
          <p:cNvGraphicFramePr>
            <a:graphicFrameLocks noChangeAspect="1"/>
          </p:cNvGraphicFramePr>
          <p:nvPr/>
        </p:nvGraphicFramePr>
        <p:xfrm>
          <a:off x="852881" y="113979"/>
          <a:ext cx="1572164" cy="935812"/>
        </p:xfrm>
        <a:graphic>
          <a:graphicData uri="http://schemas.openxmlformats.org/presentationml/2006/ole">
            <mc:AlternateContent xmlns:mc="http://schemas.openxmlformats.org/markup-compatibility/2006">
              <mc:Choice xmlns:v="urn:schemas-microsoft-com:vml" Requires="v">
                <p:oleObj name="Equation" r:id="rId20" imgW="660240" imgH="393480" progId="Equation.DSMT4">
                  <p:embed/>
                </p:oleObj>
              </mc:Choice>
              <mc:Fallback>
                <p:oleObj name="Equation" r:id="rId20" imgW="660240" imgH="393480" progId="Equation.DSMT4">
                  <p:embed/>
                  <p:pic>
                    <p:nvPicPr>
                      <p:cNvPr id="33" name="Object 0"/>
                      <p:cNvPicPr>
                        <a:picLocks noChangeAspect="1" noChangeArrowheads="1"/>
                      </p:cNvPicPr>
                      <p:nvPr/>
                    </p:nvPicPr>
                    <p:blipFill>
                      <a:blip r:embed="rId21"/>
                      <a:srcRect/>
                      <a:stretch>
                        <a:fillRect/>
                      </a:stretch>
                    </p:blipFill>
                    <p:spPr bwMode="auto">
                      <a:xfrm>
                        <a:off x="852881" y="113979"/>
                        <a:ext cx="1572164" cy="93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
          <p:cNvGraphicFramePr>
            <a:graphicFrameLocks noChangeAspect="1"/>
          </p:cNvGraphicFramePr>
          <p:nvPr/>
        </p:nvGraphicFramePr>
        <p:xfrm>
          <a:off x="3113088" y="303213"/>
          <a:ext cx="1503362" cy="603250"/>
        </p:xfrm>
        <a:graphic>
          <a:graphicData uri="http://schemas.openxmlformats.org/presentationml/2006/ole">
            <mc:AlternateContent xmlns:mc="http://schemas.openxmlformats.org/markup-compatibility/2006">
              <mc:Choice xmlns:v="urn:schemas-microsoft-com:vml" Requires="v">
                <p:oleObj name="Equation" r:id="rId22" imgW="634680" imgH="253800" progId="Equation.DSMT4">
                  <p:embed/>
                </p:oleObj>
              </mc:Choice>
              <mc:Fallback>
                <p:oleObj name="Equation" r:id="rId22" imgW="634680" imgH="253800" progId="Equation.DSMT4">
                  <p:embed/>
                  <p:pic>
                    <p:nvPicPr>
                      <p:cNvPr id="35" name="Object 1"/>
                      <p:cNvPicPr>
                        <a:picLocks noChangeAspect="1" noChangeArrowheads="1"/>
                      </p:cNvPicPr>
                      <p:nvPr/>
                    </p:nvPicPr>
                    <p:blipFill>
                      <a:blip r:embed="rId23"/>
                      <a:srcRect/>
                      <a:stretch>
                        <a:fillRect/>
                      </a:stretch>
                    </p:blipFill>
                    <p:spPr bwMode="auto">
                      <a:xfrm>
                        <a:off x="3113088" y="303213"/>
                        <a:ext cx="1503362"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900"/>
                                        </p:tgtEl>
                                        <p:attrNameLst>
                                          <p:attrName>style.visibility</p:attrName>
                                        </p:attrNameLst>
                                      </p:cBhvr>
                                      <p:to>
                                        <p:strVal val="visible"/>
                                      </p:to>
                                    </p:set>
                                    <p:animEffect transition="in" filter="wipe(left)">
                                      <p:cBhvr>
                                        <p:cTn id="7" dur="500"/>
                                        <p:tgtEl>
                                          <p:spTgt spid="35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5903"/>
                                        </p:tgtEl>
                                        <p:attrNameLst>
                                          <p:attrName>style.visibility</p:attrName>
                                        </p:attrNameLst>
                                      </p:cBhvr>
                                      <p:to>
                                        <p:strVal val="visible"/>
                                      </p:to>
                                    </p:set>
                                    <p:animEffect transition="in" filter="wipe(left)">
                                      <p:cBhvr>
                                        <p:cTn id="12" dur="500"/>
                                        <p:tgtEl>
                                          <p:spTgt spid="359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5904"/>
                                        </p:tgtEl>
                                        <p:attrNameLst>
                                          <p:attrName>style.visibility</p:attrName>
                                        </p:attrNameLst>
                                      </p:cBhvr>
                                      <p:to>
                                        <p:strVal val="visible"/>
                                      </p:to>
                                    </p:set>
                                    <p:animEffect transition="in" filter="wipe(left)">
                                      <p:cBhvr>
                                        <p:cTn id="17" dur="500"/>
                                        <p:tgtEl>
                                          <p:spTgt spid="359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894"/>
                                        </p:tgtEl>
                                        <p:attrNameLst>
                                          <p:attrName>style.visibility</p:attrName>
                                        </p:attrNameLst>
                                      </p:cBhvr>
                                      <p:to>
                                        <p:strVal val="visible"/>
                                      </p:to>
                                    </p:set>
                                    <p:animEffect transition="in" filter="wipe(left)">
                                      <p:cBhvr>
                                        <p:cTn id="22" dur="500"/>
                                        <p:tgtEl>
                                          <p:spTgt spid="35894"/>
                                        </p:tgtEl>
                                      </p:cBhvr>
                                    </p:animEffect>
                                  </p:childTnLst>
                                </p:cTn>
                              </p:par>
                            </p:childTnLst>
                          </p:cTn>
                        </p:par>
                        <p:par>
                          <p:cTn id="23" fill="hold" nodeType="afterGroup">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5893"/>
                                        </p:tgtEl>
                                        <p:attrNameLst>
                                          <p:attrName>style.visibility</p:attrName>
                                        </p:attrNameLst>
                                      </p:cBhvr>
                                      <p:to>
                                        <p:strVal val="visible"/>
                                      </p:to>
                                    </p:set>
                                    <p:animEffect transition="in" filter="wipe(down)">
                                      <p:cBhvr>
                                        <p:cTn id="26" dur="500"/>
                                        <p:tgtEl>
                                          <p:spTgt spid="35893"/>
                                        </p:tgtEl>
                                      </p:cBhvr>
                                    </p:animEffect>
                                  </p:childTnLst>
                                </p:cTn>
                              </p:par>
                            </p:childTnLst>
                          </p:cTn>
                        </p:par>
                        <p:par>
                          <p:cTn id="27" fill="hold" nodeType="afterGroup">
                            <p:stCondLst>
                              <p:cond delay="1000"/>
                            </p:stCondLst>
                            <p:childTnLst>
                              <p:par>
                                <p:cTn id="28" presetID="23" presetClass="entr" presetSubtype="16" fill="hold" grpId="0" nodeType="afterEffect">
                                  <p:stCondLst>
                                    <p:cond delay="0"/>
                                  </p:stCondLst>
                                  <p:childTnLst>
                                    <p:set>
                                      <p:cBhvr>
                                        <p:cTn id="29" dur="1" fill="hold">
                                          <p:stCondLst>
                                            <p:cond delay="0"/>
                                          </p:stCondLst>
                                        </p:cTn>
                                        <p:tgtEl>
                                          <p:spTgt spid="35875"/>
                                        </p:tgtEl>
                                        <p:attrNameLst>
                                          <p:attrName>style.visibility</p:attrName>
                                        </p:attrNameLst>
                                      </p:cBhvr>
                                      <p:to>
                                        <p:strVal val="visible"/>
                                      </p:to>
                                    </p:set>
                                    <p:anim calcmode="lin" valueType="num">
                                      <p:cBhvr>
                                        <p:cTn id="30" dur="500" fill="hold"/>
                                        <p:tgtEl>
                                          <p:spTgt spid="35875"/>
                                        </p:tgtEl>
                                        <p:attrNameLst>
                                          <p:attrName>ppt_w</p:attrName>
                                        </p:attrNameLst>
                                      </p:cBhvr>
                                      <p:tavLst>
                                        <p:tav tm="0">
                                          <p:val>
                                            <p:fltVal val="0"/>
                                          </p:val>
                                        </p:tav>
                                        <p:tav tm="100000">
                                          <p:val>
                                            <p:strVal val="#ppt_w"/>
                                          </p:val>
                                        </p:tav>
                                      </p:tavLst>
                                    </p:anim>
                                    <p:anim calcmode="lin" valueType="num">
                                      <p:cBhvr>
                                        <p:cTn id="31" dur="500" fill="hold"/>
                                        <p:tgtEl>
                                          <p:spTgt spid="35875"/>
                                        </p:tgtEl>
                                        <p:attrNameLst>
                                          <p:attrName>ppt_h</p:attrName>
                                        </p:attrNameLst>
                                      </p:cBhvr>
                                      <p:tavLst>
                                        <p:tav tm="0">
                                          <p:val>
                                            <p:fltVal val="0"/>
                                          </p:val>
                                        </p:tav>
                                        <p:tav tm="100000">
                                          <p:val>
                                            <p:strVal val="#ppt_h"/>
                                          </p:val>
                                        </p:tav>
                                      </p:tavLst>
                                    </p:anim>
                                  </p:childTnLst>
                                </p:cTn>
                              </p:par>
                            </p:childTnLst>
                          </p:cTn>
                        </p:par>
                        <p:par>
                          <p:cTn id="32" fill="hold" nodeType="afterGroup">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35888"/>
                                        </p:tgtEl>
                                        <p:attrNameLst>
                                          <p:attrName>style.visibility</p:attrName>
                                        </p:attrNameLst>
                                      </p:cBhvr>
                                      <p:to>
                                        <p:strVal val="visible"/>
                                      </p:to>
                                    </p:set>
                                    <p:animEffect transition="in" filter="wipe(left)">
                                      <p:cBhvr>
                                        <p:cTn id="35" dur="500"/>
                                        <p:tgtEl>
                                          <p:spTgt spid="3588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8" fill="hold" grpId="0" nodeType="clickEffect">
                                  <p:stCondLst>
                                    <p:cond delay="0"/>
                                  </p:stCondLst>
                                  <p:childTnLst>
                                    <p:set>
                                      <p:cBhvr>
                                        <p:cTn id="39" dur="1" fill="hold">
                                          <p:stCondLst>
                                            <p:cond delay="0"/>
                                          </p:stCondLst>
                                        </p:cTn>
                                        <p:tgtEl>
                                          <p:spTgt spid="35876"/>
                                        </p:tgtEl>
                                        <p:attrNameLst>
                                          <p:attrName>style.visibility</p:attrName>
                                        </p:attrNameLst>
                                      </p:cBhvr>
                                      <p:to>
                                        <p:strVal val="visible"/>
                                      </p:to>
                                    </p:set>
                                    <p:anim calcmode="lin" valueType="num">
                                      <p:cBhvr>
                                        <p:cTn id="40" dur="500" fill="hold"/>
                                        <p:tgtEl>
                                          <p:spTgt spid="35876"/>
                                        </p:tgtEl>
                                        <p:attrNameLst>
                                          <p:attrName>ppt_x</p:attrName>
                                        </p:attrNameLst>
                                      </p:cBhvr>
                                      <p:tavLst>
                                        <p:tav tm="0">
                                          <p:val>
                                            <p:strVal val="#ppt_x-#ppt_w/2"/>
                                          </p:val>
                                        </p:tav>
                                        <p:tav tm="100000">
                                          <p:val>
                                            <p:strVal val="#ppt_x"/>
                                          </p:val>
                                        </p:tav>
                                      </p:tavLst>
                                    </p:anim>
                                    <p:anim calcmode="lin" valueType="num">
                                      <p:cBhvr>
                                        <p:cTn id="41" dur="500" fill="hold"/>
                                        <p:tgtEl>
                                          <p:spTgt spid="35876"/>
                                        </p:tgtEl>
                                        <p:attrNameLst>
                                          <p:attrName>ppt_y</p:attrName>
                                        </p:attrNameLst>
                                      </p:cBhvr>
                                      <p:tavLst>
                                        <p:tav tm="0">
                                          <p:val>
                                            <p:strVal val="#ppt_y"/>
                                          </p:val>
                                        </p:tav>
                                        <p:tav tm="100000">
                                          <p:val>
                                            <p:strVal val="#ppt_y"/>
                                          </p:val>
                                        </p:tav>
                                      </p:tavLst>
                                    </p:anim>
                                    <p:anim calcmode="lin" valueType="num">
                                      <p:cBhvr>
                                        <p:cTn id="42" dur="500" fill="hold"/>
                                        <p:tgtEl>
                                          <p:spTgt spid="35876"/>
                                        </p:tgtEl>
                                        <p:attrNameLst>
                                          <p:attrName>ppt_w</p:attrName>
                                        </p:attrNameLst>
                                      </p:cBhvr>
                                      <p:tavLst>
                                        <p:tav tm="0">
                                          <p:val>
                                            <p:fltVal val="0"/>
                                          </p:val>
                                        </p:tav>
                                        <p:tav tm="100000">
                                          <p:val>
                                            <p:strVal val="#ppt_w"/>
                                          </p:val>
                                        </p:tav>
                                      </p:tavLst>
                                    </p:anim>
                                    <p:anim calcmode="lin" valueType="num">
                                      <p:cBhvr>
                                        <p:cTn id="43" dur="500" fill="hold"/>
                                        <p:tgtEl>
                                          <p:spTgt spid="35876"/>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5905"/>
                                        </p:tgtEl>
                                        <p:attrNameLst>
                                          <p:attrName>style.visibility</p:attrName>
                                        </p:attrNameLst>
                                      </p:cBhvr>
                                      <p:to>
                                        <p:strVal val="visible"/>
                                      </p:to>
                                    </p:set>
                                    <p:animEffect transition="in" filter="wipe(left)">
                                      <p:cBhvr>
                                        <p:cTn id="48" dur="500"/>
                                        <p:tgtEl>
                                          <p:spTgt spid="3590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5906"/>
                                        </p:tgtEl>
                                        <p:attrNameLst>
                                          <p:attrName>style.visibility</p:attrName>
                                        </p:attrNameLst>
                                      </p:cBhvr>
                                      <p:to>
                                        <p:strVal val="visible"/>
                                      </p:to>
                                    </p:set>
                                    <p:animEffect transition="in" filter="wipe(left)">
                                      <p:cBhvr>
                                        <p:cTn id="53" dur="500"/>
                                        <p:tgtEl>
                                          <p:spTgt spid="3590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5911"/>
                                        </p:tgtEl>
                                        <p:attrNameLst>
                                          <p:attrName>style.visibility</p:attrName>
                                        </p:attrNameLst>
                                      </p:cBhvr>
                                      <p:to>
                                        <p:strVal val="visible"/>
                                      </p:to>
                                    </p:set>
                                    <p:animEffect transition="in" filter="wipe(left)">
                                      <p:cBhvr>
                                        <p:cTn id="58" dur="500"/>
                                        <p:tgtEl>
                                          <p:spTgt spid="3591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5910"/>
                                        </p:tgtEl>
                                        <p:attrNameLst>
                                          <p:attrName>style.visibility</p:attrName>
                                        </p:attrNameLst>
                                      </p:cBhvr>
                                      <p:to>
                                        <p:strVal val="visible"/>
                                      </p:to>
                                    </p:set>
                                    <p:animEffect transition="in" filter="wipe(left)">
                                      <p:cBhvr>
                                        <p:cTn id="63" dur="500"/>
                                        <p:tgtEl>
                                          <p:spTgt spid="3591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5912"/>
                                        </p:tgtEl>
                                        <p:attrNameLst>
                                          <p:attrName>style.visibility</p:attrName>
                                        </p:attrNameLst>
                                      </p:cBhvr>
                                      <p:to>
                                        <p:strVal val="visible"/>
                                      </p:to>
                                    </p:set>
                                    <p:animEffect transition="in" filter="wipe(left)">
                                      <p:cBhvr>
                                        <p:cTn id="68" dur="500"/>
                                        <p:tgtEl>
                                          <p:spTgt spid="35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5" grpId="0" animBg="1" autoUpdateAnimBg="0"/>
      <p:bldP spid="35876" grpId="0" animBg="1" autoUpdateAnimBg="0"/>
      <p:bldP spid="35888" grpId="0" autoUpdateAnimBg="0"/>
      <p:bldP spid="35893" grpId="0" animBg="1"/>
      <p:bldP spid="35894" grpId="0" autoUpdateAnimBg="0"/>
      <p:bldP spid="3591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66" name="Object 122"/>
          <p:cNvGraphicFramePr>
            <a:graphicFrameLocks noChangeAspect="1"/>
          </p:cNvGraphicFramePr>
          <p:nvPr/>
        </p:nvGraphicFramePr>
        <p:xfrm>
          <a:off x="1042988" y="1717675"/>
          <a:ext cx="1651000" cy="457200"/>
        </p:xfrm>
        <a:graphic>
          <a:graphicData uri="http://schemas.openxmlformats.org/presentationml/2006/ole">
            <mc:AlternateContent xmlns:mc="http://schemas.openxmlformats.org/markup-compatibility/2006">
              <mc:Choice xmlns:v="urn:schemas-microsoft-com:vml" Requires="v">
                <p:oleObj name="Equation" r:id="rId3" imgW="1638389" imgH="447550" progId="Equation.DSMT4">
                  <p:embed/>
                </p:oleObj>
              </mc:Choice>
              <mc:Fallback>
                <p:oleObj name="Equation" r:id="rId3" imgW="1638389" imgH="447550" progId="Equation.DSMT4">
                  <p:embed/>
                  <p:pic>
                    <p:nvPicPr>
                      <p:cNvPr id="6266" name="Object 1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717675"/>
                        <a:ext cx="165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67" name="Object 123"/>
          <p:cNvGraphicFramePr>
            <a:graphicFrameLocks noChangeAspect="1"/>
          </p:cNvGraphicFramePr>
          <p:nvPr/>
        </p:nvGraphicFramePr>
        <p:xfrm>
          <a:off x="3708400" y="1717675"/>
          <a:ext cx="1550988" cy="457200"/>
        </p:xfrm>
        <a:graphic>
          <a:graphicData uri="http://schemas.openxmlformats.org/presentationml/2006/ole">
            <mc:AlternateContent xmlns:mc="http://schemas.openxmlformats.org/markup-compatibility/2006">
              <mc:Choice xmlns:v="urn:schemas-microsoft-com:vml" Requires="v">
                <p:oleObj name="Equation" r:id="rId5" imgW="1476279" imgH="447550" progId="Equation.DSMT4">
                  <p:embed/>
                </p:oleObj>
              </mc:Choice>
              <mc:Fallback>
                <p:oleObj name="Equation" r:id="rId5" imgW="1476279" imgH="447550" progId="Equation.DSMT4">
                  <p:embed/>
                  <p:pic>
                    <p:nvPicPr>
                      <p:cNvPr id="6267" name="Object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1717675"/>
                        <a:ext cx="1550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68" name="Object 124"/>
          <p:cNvGraphicFramePr>
            <a:graphicFrameLocks noChangeAspect="1"/>
          </p:cNvGraphicFramePr>
          <p:nvPr/>
        </p:nvGraphicFramePr>
        <p:xfrm>
          <a:off x="6156325" y="1790700"/>
          <a:ext cx="1219200" cy="330200"/>
        </p:xfrm>
        <a:graphic>
          <a:graphicData uri="http://schemas.openxmlformats.org/presentationml/2006/ole">
            <mc:AlternateContent xmlns:mc="http://schemas.openxmlformats.org/markup-compatibility/2006">
              <mc:Choice xmlns:v="urn:schemas-microsoft-com:vml" Requires="v">
                <p:oleObj name="Equation" r:id="rId7" imgW="1209609" imgH="323920" progId="Equation.DSMT4">
                  <p:embed/>
                </p:oleObj>
              </mc:Choice>
              <mc:Fallback>
                <p:oleObj name="Equation" r:id="rId7" imgW="1209609" imgH="323920" progId="Equation.DSMT4">
                  <p:embed/>
                  <p:pic>
                    <p:nvPicPr>
                      <p:cNvPr id="6268" name="Object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1790700"/>
                        <a:ext cx="1219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69" name="Object 125"/>
          <p:cNvGraphicFramePr>
            <a:graphicFrameLocks noChangeAspect="1"/>
          </p:cNvGraphicFramePr>
          <p:nvPr/>
        </p:nvGraphicFramePr>
        <p:xfrm>
          <a:off x="977900" y="2438400"/>
          <a:ext cx="1689100" cy="457200"/>
        </p:xfrm>
        <a:graphic>
          <a:graphicData uri="http://schemas.openxmlformats.org/presentationml/2006/ole">
            <mc:AlternateContent xmlns:mc="http://schemas.openxmlformats.org/markup-compatibility/2006">
              <mc:Choice xmlns:v="urn:schemas-microsoft-com:vml" Requires="v">
                <p:oleObj name="Equation" r:id="rId9" imgW="1657301" imgH="447550" progId="Equation.DSMT4">
                  <p:embed/>
                </p:oleObj>
              </mc:Choice>
              <mc:Fallback>
                <p:oleObj name="Equation" r:id="rId9" imgW="1657301" imgH="447550" progId="Equation.DSMT4">
                  <p:embed/>
                  <p:pic>
                    <p:nvPicPr>
                      <p:cNvPr id="6269"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7900" y="2438400"/>
                        <a:ext cx="1689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73" name="Rectangle 129"/>
          <p:cNvSpPr>
            <a:spLocks noChangeArrowheads="1"/>
          </p:cNvSpPr>
          <p:nvPr/>
        </p:nvSpPr>
        <p:spPr bwMode="auto">
          <a:xfrm>
            <a:off x="0" y="661988"/>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 name="Group 151"/>
          <p:cNvGrpSpPr>
            <a:grpSpLocks/>
          </p:cNvGrpSpPr>
          <p:nvPr/>
        </p:nvGrpSpPr>
        <p:grpSpPr bwMode="auto">
          <a:xfrm>
            <a:off x="899592" y="3046760"/>
            <a:ext cx="4640263" cy="519112"/>
            <a:chOff x="2452" y="2417"/>
            <a:chExt cx="2923" cy="327"/>
          </a:xfrm>
        </p:grpSpPr>
        <p:sp>
          <p:nvSpPr>
            <p:cNvPr id="2061" name="Text Box 126"/>
            <p:cNvSpPr txBox="1">
              <a:spLocks noChangeArrowheads="1"/>
            </p:cNvSpPr>
            <p:nvPr/>
          </p:nvSpPr>
          <p:spPr bwMode="auto">
            <a:xfrm>
              <a:off x="2897" y="2417"/>
              <a:ext cx="24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dirty="0">
                  <a:solidFill>
                    <a:srgbClr val="CC3300"/>
                  </a:solidFill>
                </a:rPr>
                <a:t>相对介电常量</a:t>
              </a:r>
              <a:r>
                <a:rPr lang="zh-CN" altLang="en-US" dirty="0"/>
                <a:t>，大于</a:t>
              </a:r>
              <a:r>
                <a:rPr lang="en-US" altLang="zh-CN" dirty="0"/>
                <a:t>1</a:t>
              </a:r>
              <a:r>
                <a:rPr lang="zh-CN" altLang="en-US" dirty="0"/>
                <a:t>。</a:t>
              </a:r>
              <a:endParaRPr lang="zh-CN" altLang="en-US" b="0" dirty="0"/>
            </a:p>
          </p:txBody>
        </p:sp>
        <p:grpSp>
          <p:nvGrpSpPr>
            <p:cNvPr id="2062" name="Group 145"/>
            <p:cNvGrpSpPr>
              <a:grpSpLocks/>
            </p:cNvGrpSpPr>
            <p:nvPr/>
          </p:nvGrpSpPr>
          <p:grpSpPr bwMode="auto">
            <a:xfrm>
              <a:off x="2452" y="2417"/>
              <a:ext cx="571" cy="327"/>
              <a:chOff x="1344" y="2620"/>
              <a:chExt cx="571" cy="327"/>
            </a:xfrm>
          </p:grpSpPr>
          <p:graphicFrame>
            <p:nvGraphicFramePr>
              <p:cNvPr id="2055" name="Object 128"/>
              <p:cNvGraphicFramePr>
                <a:graphicFrameLocks noChangeAspect="1"/>
              </p:cNvGraphicFramePr>
              <p:nvPr/>
            </p:nvGraphicFramePr>
            <p:xfrm>
              <a:off x="1344" y="2649"/>
              <a:ext cx="208" cy="288"/>
            </p:xfrm>
            <a:graphic>
              <a:graphicData uri="http://schemas.openxmlformats.org/presentationml/2006/ole">
                <mc:AlternateContent xmlns:mc="http://schemas.openxmlformats.org/markup-compatibility/2006">
                  <mc:Choice xmlns:v="urn:schemas-microsoft-com:vml" Requires="v">
                    <p:oleObj name="公式" r:id="rId11" imgW="323949" imgH="447550" progId="Equation.3">
                      <p:embed/>
                    </p:oleObj>
                  </mc:Choice>
                  <mc:Fallback>
                    <p:oleObj name="公式" r:id="rId11" imgW="323949" imgH="447550" progId="Equation.3">
                      <p:embed/>
                      <p:pic>
                        <p:nvPicPr>
                          <p:cNvPr id="2055" name="Object 1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4" y="2649"/>
                            <a:ext cx="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63" name="Text Box 144"/>
              <p:cNvSpPr txBox="1">
                <a:spLocks noChangeArrowheads="1"/>
              </p:cNvSpPr>
              <p:nvPr/>
            </p:nvSpPr>
            <p:spPr bwMode="auto">
              <a:xfrm>
                <a:off x="1574" y="262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a:t>
                </a:r>
                <a:endParaRPr lang="en-US" altLang="zh-CN"/>
              </a:p>
            </p:txBody>
          </p:sp>
        </p:grpSp>
      </p:grpSp>
      <p:sp>
        <p:nvSpPr>
          <p:cNvPr id="6292" name="Text Box 148"/>
          <p:cNvSpPr txBox="1">
            <a:spLocks noChangeArrowheads="1"/>
          </p:cNvSpPr>
          <p:nvPr/>
        </p:nvSpPr>
        <p:spPr bwMode="auto">
          <a:xfrm>
            <a:off x="4191000" y="4135438"/>
            <a:ext cx="4648200" cy="2265362"/>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真空                    </a:t>
            </a:r>
            <a:r>
              <a:rPr lang="zh-CN" altLang="en-US" i="1">
                <a:sym typeface="Symbol" panose="05050102010706020507" pitchFamily="18" charset="2"/>
              </a:rPr>
              <a:t></a:t>
            </a:r>
            <a:r>
              <a:rPr lang="en-US" altLang="zh-CN" baseline="-30000"/>
              <a:t>r</a:t>
            </a:r>
            <a:r>
              <a:rPr lang="en-US" altLang="zh-CN"/>
              <a:t>= 1</a:t>
            </a:r>
          </a:p>
          <a:p>
            <a:pPr eaLnBrk="1" hangingPunct="1"/>
            <a:r>
              <a:rPr lang="zh-CN" altLang="en-US"/>
              <a:t>空气</a:t>
            </a:r>
            <a:r>
              <a:rPr lang="en-US" altLang="zh-CN"/>
              <a:t>(0℃,1atm)  </a:t>
            </a:r>
            <a:r>
              <a:rPr lang="en-US" altLang="zh-CN" i="1">
                <a:sym typeface="Symbol" panose="05050102010706020507" pitchFamily="18" charset="2"/>
              </a:rPr>
              <a:t></a:t>
            </a:r>
            <a:r>
              <a:rPr lang="en-US" altLang="zh-CN" baseline="-30000"/>
              <a:t>r</a:t>
            </a:r>
            <a:r>
              <a:rPr lang="en-US" altLang="zh-CN"/>
              <a:t>= 1.00059</a:t>
            </a:r>
          </a:p>
          <a:p>
            <a:pPr eaLnBrk="1" hangingPunct="1"/>
            <a:r>
              <a:rPr lang="zh-CN" altLang="en-US"/>
              <a:t>纯水</a:t>
            </a:r>
            <a:r>
              <a:rPr lang="en-US" altLang="zh-CN"/>
              <a:t>(0℃,1atm)  </a:t>
            </a:r>
            <a:r>
              <a:rPr lang="en-US" altLang="zh-CN" i="1">
                <a:sym typeface="Symbol" panose="05050102010706020507" pitchFamily="18" charset="2"/>
              </a:rPr>
              <a:t></a:t>
            </a:r>
            <a:r>
              <a:rPr lang="en-US" altLang="zh-CN" baseline="-30000"/>
              <a:t>r</a:t>
            </a:r>
            <a:r>
              <a:rPr lang="en-US" altLang="zh-CN"/>
              <a:t>= 80.2</a:t>
            </a:r>
          </a:p>
          <a:p>
            <a:pPr eaLnBrk="1" hangingPunct="1"/>
            <a:r>
              <a:rPr lang="zh-CN" altLang="en-US"/>
              <a:t>玻璃                    </a:t>
            </a:r>
            <a:r>
              <a:rPr lang="zh-CN" altLang="en-US" i="1">
                <a:sym typeface="Symbol" panose="05050102010706020507" pitchFamily="18" charset="2"/>
              </a:rPr>
              <a:t></a:t>
            </a:r>
            <a:r>
              <a:rPr lang="en-US" altLang="zh-CN" baseline="-30000"/>
              <a:t>r</a:t>
            </a:r>
            <a:r>
              <a:rPr lang="en-US" altLang="zh-CN"/>
              <a:t>= 5—10</a:t>
            </a:r>
          </a:p>
          <a:p>
            <a:pPr eaLnBrk="1" hangingPunct="1"/>
            <a:r>
              <a:rPr lang="zh-CN" altLang="en-US"/>
              <a:t>钛酸钡                </a:t>
            </a:r>
            <a:r>
              <a:rPr lang="zh-CN" altLang="en-US" i="1">
                <a:sym typeface="Symbol" panose="05050102010706020507" pitchFamily="18" charset="2"/>
              </a:rPr>
              <a:t></a:t>
            </a:r>
            <a:r>
              <a:rPr lang="en-US" altLang="zh-CN" baseline="-30000"/>
              <a:t>r</a:t>
            </a:r>
            <a:r>
              <a:rPr lang="en-US" altLang="zh-CN"/>
              <a:t>= 10</a:t>
            </a:r>
            <a:r>
              <a:rPr lang="en-US" altLang="zh-CN" baseline="30000"/>
              <a:t>3</a:t>
            </a:r>
            <a:r>
              <a:rPr lang="en-US" altLang="zh-CN"/>
              <a:t>—10</a:t>
            </a:r>
            <a:r>
              <a:rPr lang="en-US" altLang="zh-CN" baseline="30000"/>
              <a:t>4</a:t>
            </a:r>
          </a:p>
        </p:txBody>
      </p:sp>
      <p:sp>
        <p:nvSpPr>
          <p:cNvPr id="6293" name="Text Box 149"/>
          <p:cNvSpPr txBox="1">
            <a:spLocks noChangeArrowheads="1"/>
          </p:cNvSpPr>
          <p:nvPr/>
        </p:nvSpPr>
        <p:spPr bwMode="auto">
          <a:xfrm>
            <a:off x="251520" y="4653136"/>
            <a:ext cx="3597275" cy="100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i="1" dirty="0">
                <a:sym typeface="Symbol" panose="05050102010706020507" pitchFamily="18" charset="2"/>
              </a:rPr>
              <a:t></a:t>
            </a:r>
            <a:r>
              <a:rPr lang="en-US" altLang="zh-CN" baseline="-30000" dirty="0"/>
              <a:t>r</a:t>
            </a:r>
            <a:r>
              <a:rPr lang="en-US" altLang="zh-CN" dirty="0"/>
              <a:t> </a:t>
            </a:r>
            <a:r>
              <a:rPr lang="zh-CN" altLang="en-US" dirty="0"/>
              <a:t>标志电介质对静电场的削弱程度。</a:t>
            </a:r>
          </a:p>
        </p:txBody>
      </p:sp>
      <p:sp>
        <p:nvSpPr>
          <p:cNvPr id="1097" name="Text Box 73"/>
          <p:cNvSpPr txBox="1">
            <a:spLocks noChangeArrowheads="1"/>
          </p:cNvSpPr>
          <p:nvPr/>
        </p:nvSpPr>
        <p:spPr bwMode="auto">
          <a:xfrm>
            <a:off x="152400" y="76200"/>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t>标定电介质</a:t>
            </a:r>
            <a:r>
              <a:rPr lang="zh-CN" altLang="en-US"/>
              <a:t>：</a:t>
            </a:r>
          </a:p>
        </p:txBody>
      </p:sp>
      <p:graphicFrame>
        <p:nvGraphicFramePr>
          <p:cNvPr id="2" name="Object 1028"/>
          <p:cNvGraphicFramePr>
            <a:graphicFrameLocks noChangeAspect="1"/>
          </p:cNvGraphicFramePr>
          <p:nvPr/>
        </p:nvGraphicFramePr>
        <p:xfrm>
          <a:off x="1066800" y="838200"/>
          <a:ext cx="1517650" cy="606425"/>
        </p:xfrm>
        <a:graphic>
          <a:graphicData uri="http://schemas.openxmlformats.org/presentationml/2006/ole">
            <mc:AlternateContent xmlns:mc="http://schemas.openxmlformats.org/markup-compatibility/2006">
              <mc:Choice xmlns:v="urn:schemas-microsoft-com:vml" Requires="v">
                <p:oleObj name="Equation" r:id="rId13" imgW="561980" imgH="219186" progId="Equation.DSMT4">
                  <p:embed/>
                </p:oleObj>
              </mc:Choice>
              <mc:Fallback>
                <p:oleObj name="Equation" r:id="rId13" imgW="561980" imgH="219186" progId="Equation.DSMT4">
                  <p:embed/>
                  <p:pic>
                    <p:nvPicPr>
                      <p:cNvPr id="2" name="Object 10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6800" y="838200"/>
                        <a:ext cx="151765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7"/>
                                        </p:tgtEl>
                                        <p:attrNameLst>
                                          <p:attrName>style.visibility</p:attrName>
                                        </p:attrNameLst>
                                      </p:cBhvr>
                                      <p:to>
                                        <p:strVal val="visible"/>
                                      </p:to>
                                    </p:set>
                                    <p:anim calcmode="lin" valueType="num">
                                      <p:cBhvr additive="base">
                                        <p:cTn id="7" dur="500" fill="hold"/>
                                        <p:tgtEl>
                                          <p:spTgt spid="1097"/>
                                        </p:tgtEl>
                                        <p:attrNameLst>
                                          <p:attrName>ppt_x</p:attrName>
                                        </p:attrNameLst>
                                      </p:cBhvr>
                                      <p:tavLst>
                                        <p:tav tm="0">
                                          <p:val>
                                            <p:strVal val="0-#ppt_w/2"/>
                                          </p:val>
                                        </p:tav>
                                        <p:tav tm="100000">
                                          <p:val>
                                            <p:strVal val="#ppt_x"/>
                                          </p:val>
                                        </p:tav>
                                      </p:tavLst>
                                    </p:anim>
                                    <p:anim calcmode="lin" valueType="num">
                                      <p:cBhvr additive="base">
                                        <p:cTn id="8" dur="500" fill="hold"/>
                                        <p:tgtEl>
                                          <p:spTgt spid="109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6273"/>
                                        </p:tgtEl>
                                        <p:attrNameLst>
                                          <p:attrName>style.visibility</p:attrName>
                                        </p:attrNameLst>
                                      </p:cBhvr>
                                      <p:to>
                                        <p:strVal val="visible"/>
                                      </p:to>
                                    </p:set>
                                    <p:animEffect transition="in" filter="strips(upRight)">
                                      <p:cBhvr>
                                        <p:cTn id="12" dur="500"/>
                                        <p:tgtEl>
                                          <p:spTgt spid="62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66"/>
                                        </p:tgtEl>
                                        <p:attrNameLst>
                                          <p:attrName>style.visibility</p:attrName>
                                        </p:attrNameLst>
                                      </p:cBhvr>
                                      <p:to>
                                        <p:strVal val="visible"/>
                                      </p:to>
                                    </p:set>
                                    <p:animEffect transition="in" filter="wipe(left)">
                                      <p:cBhvr>
                                        <p:cTn id="22" dur="500"/>
                                        <p:tgtEl>
                                          <p:spTgt spid="62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267"/>
                                        </p:tgtEl>
                                        <p:attrNameLst>
                                          <p:attrName>style.visibility</p:attrName>
                                        </p:attrNameLst>
                                      </p:cBhvr>
                                      <p:to>
                                        <p:strVal val="visible"/>
                                      </p:to>
                                    </p:set>
                                    <p:animEffect transition="in" filter="wipe(left)">
                                      <p:cBhvr>
                                        <p:cTn id="27" dur="500"/>
                                        <p:tgtEl>
                                          <p:spTgt spid="62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68"/>
                                        </p:tgtEl>
                                        <p:attrNameLst>
                                          <p:attrName>style.visibility</p:attrName>
                                        </p:attrNameLst>
                                      </p:cBhvr>
                                      <p:to>
                                        <p:strVal val="visible"/>
                                      </p:to>
                                    </p:set>
                                    <p:animEffect transition="in" filter="wipe(left)">
                                      <p:cBhvr>
                                        <p:cTn id="32" dur="500"/>
                                        <p:tgtEl>
                                          <p:spTgt spid="62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269"/>
                                        </p:tgtEl>
                                        <p:attrNameLst>
                                          <p:attrName>style.visibility</p:attrName>
                                        </p:attrNameLst>
                                      </p:cBhvr>
                                      <p:to>
                                        <p:strVal val="visible"/>
                                      </p:to>
                                    </p:set>
                                    <p:animEffect transition="in" filter="wipe(left)">
                                      <p:cBhvr>
                                        <p:cTn id="37" dur="500"/>
                                        <p:tgtEl>
                                          <p:spTgt spid="626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293"/>
                                        </p:tgtEl>
                                        <p:attrNameLst>
                                          <p:attrName>style.visibility</p:attrName>
                                        </p:attrNameLst>
                                      </p:cBhvr>
                                      <p:to>
                                        <p:strVal val="visible"/>
                                      </p:to>
                                    </p:set>
                                    <p:animEffect transition="in" filter="blinds(horizontal)">
                                      <p:cBhvr>
                                        <p:cTn id="47" dur="500"/>
                                        <p:tgtEl>
                                          <p:spTgt spid="6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292"/>
                                        </p:tgtEl>
                                        <p:attrNameLst>
                                          <p:attrName>style.visibility</p:attrName>
                                        </p:attrNameLst>
                                      </p:cBhvr>
                                      <p:to>
                                        <p:strVal val="visible"/>
                                      </p:to>
                                    </p:set>
                                    <p:animEffect transition="in" filter="blinds(horizontal)">
                                      <p:cBhvr>
                                        <p:cTn id="52" dur="500"/>
                                        <p:tgtEl>
                                          <p:spTgt spid="6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3" grpId="0" animBg="1" autoUpdateAnimBg="0"/>
      <p:bldP spid="6292" grpId="0" animBg="1" autoUpdateAnimBg="0"/>
      <p:bldP spid="6293" grpId="0" autoUpdateAnimBg="0"/>
      <p:bldP spid="109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1" name="Rectangle 19"/>
          <p:cNvSpPr>
            <a:spLocks noChangeArrowheads="1"/>
          </p:cNvSpPr>
          <p:nvPr/>
        </p:nvSpPr>
        <p:spPr bwMode="auto">
          <a:xfrm>
            <a:off x="0" y="764704"/>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Text Box 2"/>
          <p:cNvSpPr txBox="1">
            <a:spLocks noChangeArrowheads="1"/>
          </p:cNvSpPr>
          <p:nvPr/>
        </p:nvSpPr>
        <p:spPr bwMode="auto">
          <a:xfrm>
            <a:off x="179512" y="69338"/>
            <a:ext cx="90730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0000CC"/>
                </a:solidFill>
              </a:rPr>
              <a:t>静电场的边界条件</a:t>
            </a:r>
            <a:endParaRPr lang="zh-CN" altLang="en-US" sz="3200">
              <a:solidFill>
                <a:srgbClr val="0000CC"/>
              </a:solidFill>
              <a:latin typeface="宋体" panose="02010600030101010101" pitchFamily="2" charset="-122"/>
            </a:endParaRPr>
          </a:p>
        </p:txBody>
      </p:sp>
      <p:grpSp>
        <p:nvGrpSpPr>
          <p:cNvPr id="57" name="组合 56"/>
          <p:cNvGrpSpPr/>
          <p:nvPr/>
        </p:nvGrpSpPr>
        <p:grpSpPr>
          <a:xfrm>
            <a:off x="467544" y="1916832"/>
            <a:ext cx="2160674" cy="1713133"/>
            <a:chOff x="467544" y="1916832"/>
            <a:chExt cx="2160674" cy="1713133"/>
          </a:xfrm>
        </p:grpSpPr>
        <p:grpSp>
          <p:nvGrpSpPr>
            <p:cNvPr id="5" name="组合 4"/>
            <p:cNvGrpSpPr/>
            <p:nvPr/>
          </p:nvGrpSpPr>
          <p:grpSpPr>
            <a:xfrm>
              <a:off x="683568" y="2045789"/>
              <a:ext cx="1944650" cy="1571148"/>
              <a:chOff x="683568" y="1556792"/>
              <a:chExt cx="1944650" cy="1571148"/>
            </a:xfrm>
          </p:grpSpPr>
          <p:sp>
            <p:nvSpPr>
              <p:cNvPr id="3" name="矩形 2"/>
              <p:cNvSpPr/>
              <p:nvPr/>
            </p:nvSpPr>
            <p:spPr bwMode="auto">
              <a:xfrm>
                <a:off x="683568" y="1556792"/>
                <a:ext cx="1944216" cy="792088"/>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sp>
            <p:nvSpPr>
              <p:cNvPr id="15" name="矩形 14"/>
              <p:cNvSpPr/>
              <p:nvPr/>
            </p:nvSpPr>
            <p:spPr bwMode="auto">
              <a:xfrm>
                <a:off x="684002" y="2335852"/>
                <a:ext cx="1944216" cy="792088"/>
              </a:xfrm>
              <a:prstGeom prst="rect">
                <a:avLst/>
              </a:prstGeom>
              <a:solidFill>
                <a:srgbClr val="FFFF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grpSp>
        <mc:AlternateContent xmlns:mc="http://schemas.openxmlformats.org/markup-compatibility/2006" xmlns:a14="http://schemas.microsoft.com/office/drawing/2010/main">
          <mc:Choice Requires="a14">
            <p:sp>
              <p:nvSpPr>
                <p:cNvPr id="14" name="文本框 13"/>
                <p:cNvSpPr txBox="1"/>
                <p:nvPr/>
              </p:nvSpPr>
              <p:spPr>
                <a:xfrm>
                  <a:off x="467544" y="1916832"/>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𝜺</m:t>
                            </m:r>
                          </m:e>
                          <m:sub>
                            <m:r>
                              <a:rPr lang="en-US" altLang="zh-CN" sz="2000" b="1" i="1" smtClean="0">
                                <a:latin typeface="Cambria Math" panose="02040503050406030204" pitchFamily="18" charset="0"/>
                              </a:rPr>
                              <m:t>𝒓</m:t>
                            </m:r>
                            <m:r>
                              <a:rPr lang="en-US" altLang="zh-CN" sz="2000" b="1" i="1" smtClean="0">
                                <a:latin typeface="Cambria Math" panose="02040503050406030204" pitchFamily="18" charset="0"/>
                              </a:rPr>
                              <m:t>𝟏</m:t>
                            </m:r>
                          </m:sub>
                        </m:sSub>
                      </m:oMath>
                    </m:oMathPara>
                  </a14:m>
                  <a:endParaRPr lang="zh-CN" altLang="en-US" sz="2000"/>
                </a:p>
              </p:txBody>
            </p:sp>
          </mc:Choice>
          <mc:Fallback xmlns="">
            <p:sp>
              <p:nvSpPr>
                <p:cNvPr id="14" name="文本框 13"/>
                <p:cNvSpPr txBox="1">
                  <a:spLocks noRot="1" noChangeAspect="1" noMove="1" noResize="1" noEditPoints="1" noAdjustHandles="1" noChangeArrowheads="1" noChangeShapeType="1" noTextEdit="1"/>
                </p:cNvSpPr>
                <p:nvPr/>
              </p:nvSpPr>
              <p:spPr>
                <a:xfrm>
                  <a:off x="467544" y="1916832"/>
                  <a:ext cx="936104" cy="400110"/>
                </a:xfrm>
                <a:prstGeom prst="rect">
                  <a:avLst/>
                </a:prstGeom>
                <a:blipFill rotWithShape="0">
                  <a:blip r:embed="rId2"/>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467544" y="3229855"/>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𝜺</m:t>
                            </m:r>
                          </m:e>
                          <m:sub>
                            <m:r>
                              <a:rPr lang="en-US" altLang="zh-CN" sz="2000" b="1" i="1" smtClean="0">
                                <a:latin typeface="Cambria Math" panose="02040503050406030204" pitchFamily="18" charset="0"/>
                              </a:rPr>
                              <m:t>𝒓</m:t>
                            </m:r>
                            <m:r>
                              <a:rPr lang="en-US" altLang="zh-CN" sz="2000" b="1" i="1" smtClean="0">
                                <a:latin typeface="Cambria Math" panose="02040503050406030204" pitchFamily="18" charset="0"/>
                              </a:rPr>
                              <m:t>𝟐</m:t>
                            </m:r>
                          </m:sub>
                        </m:sSub>
                      </m:oMath>
                    </m:oMathPara>
                  </a14:m>
                  <a:endParaRPr lang="zh-CN" altLang="en-US" sz="2000"/>
                </a:p>
              </p:txBody>
            </p:sp>
          </mc:Choice>
          <mc:Fallback xmlns="">
            <p:sp>
              <p:nvSpPr>
                <p:cNvPr id="18" name="文本框 17"/>
                <p:cNvSpPr txBox="1">
                  <a:spLocks noRot="1" noChangeAspect="1" noMove="1" noResize="1" noEditPoints="1" noAdjustHandles="1" noChangeArrowheads="1" noChangeShapeType="1" noTextEdit="1"/>
                </p:cNvSpPr>
                <p:nvPr/>
              </p:nvSpPr>
              <p:spPr>
                <a:xfrm>
                  <a:off x="467544" y="3229855"/>
                  <a:ext cx="936104" cy="400110"/>
                </a:xfrm>
                <a:prstGeom prst="rect">
                  <a:avLst/>
                </a:prstGeom>
                <a:blipFill rotWithShape="0">
                  <a:blip r:embed="rId3"/>
                  <a:stretch>
                    <a:fillRect b="-3077"/>
                  </a:stretch>
                </a:blipFill>
              </p:spPr>
              <p:txBody>
                <a:bodyPr/>
                <a:lstStyle/>
                <a:p>
                  <a:r>
                    <a:rPr lang="zh-CN" altLang="en-US">
                      <a:noFill/>
                    </a:rPr>
                    <a:t> </a:t>
                  </a:r>
                </a:p>
              </p:txBody>
            </p:sp>
          </mc:Fallback>
        </mc:AlternateContent>
      </p:grpSp>
      <p:grpSp>
        <p:nvGrpSpPr>
          <p:cNvPr id="58" name="组合 57"/>
          <p:cNvGrpSpPr/>
          <p:nvPr/>
        </p:nvGrpSpPr>
        <p:grpSpPr>
          <a:xfrm>
            <a:off x="467544" y="4325034"/>
            <a:ext cx="2160674" cy="1690024"/>
            <a:chOff x="467544" y="4325034"/>
            <a:chExt cx="2160674" cy="1690024"/>
          </a:xfrm>
        </p:grpSpPr>
        <p:grpSp>
          <p:nvGrpSpPr>
            <p:cNvPr id="21" name="组合 20"/>
            <p:cNvGrpSpPr/>
            <p:nvPr/>
          </p:nvGrpSpPr>
          <p:grpSpPr>
            <a:xfrm>
              <a:off x="683568" y="4422053"/>
              <a:ext cx="1944650" cy="1571148"/>
              <a:chOff x="683568" y="1556792"/>
              <a:chExt cx="1944650" cy="1571148"/>
            </a:xfrm>
          </p:grpSpPr>
          <p:sp>
            <p:nvSpPr>
              <p:cNvPr id="24" name="矩形 23"/>
              <p:cNvSpPr/>
              <p:nvPr/>
            </p:nvSpPr>
            <p:spPr bwMode="auto">
              <a:xfrm>
                <a:off x="683568" y="1556792"/>
                <a:ext cx="1944216" cy="792088"/>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sp>
            <p:nvSpPr>
              <p:cNvPr id="25" name="矩形 24"/>
              <p:cNvSpPr/>
              <p:nvPr/>
            </p:nvSpPr>
            <p:spPr bwMode="auto">
              <a:xfrm>
                <a:off x="684002" y="2335852"/>
                <a:ext cx="1944216" cy="792088"/>
              </a:xfrm>
              <a:prstGeom prst="rect">
                <a:avLst/>
              </a:prstGeom>
              <a:solidFill>
                <a:srgbClr val="FFFF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grpSp>
        <mc:AlternateContent xmlns:mc="http://schemas.openxmlformats.org/markup-compatibility/2006" xmlns:a14="http://schemas.microsoft.com/office/drawing/2010/main">
          <mc:Choice Requires="a14">
            <p:sp>
              <p:nvSpPr>
                <p:cNvPr id="22" name="文本框 21"/>
                <p:cNvSpPr txBox="1"/>
                <p:nvPr/>
              </p:nvSpPr>
              <p:spPr>
                <a:xfrm>
                  <a:off x="467544" y="4325034"/>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𝜺</m:t>
                            </m:r>
                          </m:e>
                          <m:sub>
                            <m:r>
                              <a:rPr lang="en-US" altLang="zh-CN" sz="2000" b="1" i="1" smtClean="0">
                                <a:latin typeface="Cambria Math" panose="02040503050406030204" pitchFamily="18" charset="0"/>
                              </a:rPr>
                              <m:t>𝒓</m:t>
                            </m:r>
                            <m:r>
                              <a:rPr lang="en-US" altLang="zh-CN" sz="2000" b="1" i="1" smtClean="0">
                                <a:latin typeface="Cambria Math" panose="02040503050406030204" pitchFamily="18" charset="0"/>
                              </a:rPr>
                              <m:t>𝟏</m:t>
                            </m:r>
                          </m:sub>
                        </m:sSub>
                      </m:oMath>
                    </m:oMathPara>
                  </a14:m>
                  <a:endParaRPr lang="zh-CN" altLang="en-US" sz="2000"/>
                </a:p>
              </p:txBody>
            </p:sp>
          </mc:Choice>
          <mc:Fallback xmlns="">
            <p:sp>
              <p:nvSpPr>
                <p:cNvPr id="22" name="文本框 21"/>
                <p:cNvSpPr txBox="1">
                  <a:spLocks noRot="1" noChangeAspect="1" noMove="1" noResize="1" noEditPoints="1" noAdjustHandles="1" noChangeArrowheads="1" noChangeShapeType="1" noTextEdit="1"/>
                </p:cNvSpPr>
                <p:nvPr/>
              </p:nvSpPr>
              <p:spPr>
                <a:xfrm>
                  <a:off x="467544" y="4325034"/>
                  <a:ext cx="936104" cy="400110"/>
                </a:xfrm>
                <a:prstGeom prst="rect">
                  <a:avLst/>
                </a:prstGeom>
                <a:blipFill rotWithShape="0">
                  <a:blip r:embed="rId4"/>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479119" y="5614948"/>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𝜺</m:t>
                            </m:r>
                          </m:e>
                          <m:sub>
                            <m:r>
                              <a:rPr lang="en-US" altLang="zh-CN" sz="2000" b="1" i="1" smtClean="0">
                                <a:latin typeface="Cambria Math" panose="02040503050406030204" pitchFamily="18" charset="0"/>
                              </a:rPr>
                              <m:t>𝒓</m:t>
                            </m:r>
                            <m:r>
                              <a:rPr lang="en-US" altLang="zh-CN" sz="2000" b="1" i="1" smtClean="0">
                                <a:latin typeface="Cambria Math" panose="02040503050406030204" pitchFamily="18" charset="0"/>
                              </a:rPr>
                              <m:t>𝟐</m:t>
                            </m:r>
                          </m:sub>
                        </m:sSub>
                      </m:oMath>
                    </m:oMathPara>
                  </a14:m>
                  <a:endParaRPr lang="zh-CN" altLang="en-US" sz="2000"/>
                </a:p>
              </p:txBody>
            </p:sp>
          </mc:Choice>
          <mc:Fallback xmlns="">
            <p:sp>
              <p:nvSpPr>
                <p:cNvPr id="23" name="文本框 22"/>
                <p:cNvSpPr txBox="1">
                  <a:spLocks noRot="1" noChangeAspect="1" noMove="1" noResize="1" noEditPoints="1" noAdjustHandles="1" noChangeArrowheads="1" noChangeShapeType="1" noTextEdit="1"/>
                </p:cNvSpPr>
                <p:nvPr/>
              </p:nvSpPr>
              <p:spPr>
                <a:xfrm>
                  <a:off x="479119" y="5614948"/>
                  <a:ext cx="936104" cy="400110"/>
                </a:xfrm>
                <a:prstGeom prst="rect">
                  <a:avLst/>
                </a:prstGeom>
                <a:blipFill rotWithShape="0">
                  <a:blip r:embed="rId5"/>
                  <a:stretch>
                    <a:fillRect b="-3030"/>
                  </a:stretch>
                </a:blipFill>
              </p:spPr>
              <p:txBody>
                <a:bodyPr/>
                <a:lstStyle/>
                <a:p>
                  <a:r>
                    <a:rPr lang="zh-CN" altLang="en-US">
                      <a:noFill/>
                    </a:rPr>
                    <a:t> </a:t>
                  </a:r>
                </a:p>
              </p:txBody>
            </p:sp>
          </mc:Fallback>
        </mc:AlternateContent>
      </p:grpSp>
      <p:grpSp>
        <p:nvGrpSpPr>
          <p:cNvPr id="27" name="组合 26"/>
          <p:cNvGrpSpPr/>
          <p:nvPr/>
        </p:nvGrpSpPr>
        <p:grpSpPr>
          <a:xfrm>
            <a:off x="1104160" y="2727975"/>
            <a:ext cx="1211044" cy="184576"/>
            <a:chOff x="1104160" y="2238978"/>
            <a:chExt cx="1211044" cy="184576"/>
          </a:xfrm>
        </p:grpSpPr>
        <p:sp>
          <p:nvSpPr>
            <p:cNvPr id="17" name="矩形 16"/>
            <p:cNvSpPr/>
            <p:nvPr/>
          </p:nvSpPr>
          <p:spPr bwMode="auto">
            <a:xfrm>
              <a:off x="1104160" y="2238978"/>
              <a:ext cx="1211044" cy="183231"/>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cxnSp>
          <p:nvCxnSpPr>
            <p:cNvPr id="26" name="直接箭头连接符 25"/>
            <p:cNvCxnSpPr/>
            <p:nvPr/>
          </p:nvCxnSpPr>
          <p:spPr bwMode="auto">
            <a:xfrm>
              <a:off x="1699300" y="2423554"/>
              <a:ext cx="178532" cy="0"/>
            </a:xfrm>
            <a:prstGeom prst="straightConnector1">
              <a:avLst/>
            </a:prstGeom>
            <a:solidFill>
              <a:srgbClr val="FFFFFF"/>
            </a:solidFill>
            <a:ln w="9525" cap="flat" cmpd="sng" algn="ctr">
              <a:solidFill>
                <a:srgbClr val="000000"/>
              </a:solidFill>
              <a:prstDash val="solid"/>
              <a:round/>
              <a:headEnd type="stealth" w="med" len="med"/>
              <a:tailEnd type="none"/>
            </a:ln>
            <a:effectLst/>
          </p:spPr>
        </p:cxnSp>
        <p:cxnSp>
          <p:nvCxnSpPr>
            <p:cNvPr id="29" name="直接箭头连接符 28"/>
            <p:cNvCxnSpPr/>
            <p:nvPr/>
          </p:nvCxnSpPr>
          <p:spPr bwMode="auto">
            <a:xfrm>
              <a:off x="1604206" y="2239154"/>
              <a:ext cx="178532" cy="0"/>
            </a:xfrm>
            <a:prstGeom prst="straightConnector1">
              <a:avLst/>
            </a:prstGeom>
            <a:solidFill>
              <a:srgbClr val="FFFFFF"/>
            </a:solidFill>
            <a:ln w="9525" cap="flat" cmpd="sng" algn="ctr">
              <a:solidFill>
                <a:srgbClr val="000000"/>
              </a:solidFill>
              <a:prstDash val="solid"/>
              <a:round/>
              <a:headEnd type="none" w="med" len="med"/>
              <a:tailEnd type="stealth"/>
            </a:ln>
            <a:effectLst/>
          </p:spPr>
        </p:cxnSp>
      </p:grpSp>
      <p:grpSp>
        <p:nvGrpSpPr>
          <p:cNvPr id="60" name="组合 59"/>
          <p:cNvGrpSpPr/>
          <p:nvPr/>
        </p:nvGrpSpPr>
        <p:grpSpPr>
          <a:xfrm>
            <a:off x="1241630" y="2261813"/>
            <a:ext cx="936104" cy="400110"/>
            <a:chOff x="1241630" y="2261813"/>
            <a:chExt cx="936104" cy="400110"/>
          </a:xfrm>
        </p:grpSpPr>
        <mc:AlternateContent xmlns:mc="http://schemas.openxmlformats.org/markup-compatibility/2006" xmlns:a14="http://schemas.microsoft.com/office/drawing/2010/main">
          <mc:Choice Requires="a14">
            <p:sp>
              <p:nvSpPr>
                <p:cNvPr id="38" name="文本框 37"/>
                <p:cNvSpPr txBox="1"/>
                <p:nvPr/>
              </p:nvSpPr>
              <p:spPr>
                <a:xfrm>
                  <a:off x="1241630" y="2261813"/>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𝑬</m:t>
                            </m:r>
                          </m:e>
                          <m:sub>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𝒕</m:t>
                            </m:r>
                          </m:sub>
                        </m:sSub>
                      </m:oMath>
                    </m:oMathPara>
                  </a14:m>
                  <a:endParaRPr lang="zh-CN" altLang="en-US" sz="2000"/>
                </a:p>
              </p:txBody>
            </p:sp>
          </mc:Choice>
          <mc:Fallback xmlns="">
            <p:sp>
              <p:nvSpPr>
                <p:cNvPr id="38" name="文本框 37"/>
                <p:cNvSpPr txBox="1">
                  <a:spLocks noRot="1" noChangeAspect="1" noMove="1" noResize="1" noEditPoints="1" noAdjustHandles="1" noChangeArrowheads="1" noChangeShapeType="1" noTextEdit="1"/>
                </p:cNvSpPr>
                <p:nvPr/>
              </p:nvSpPr>
              <p:spPr>
                <a:xfrm>
                  <a:off x="1241630" y="2261813"/>
                  <a:ext cx="936104" cy="400110"/>
                </a:xfrm>
                <a:prstGeom prst="rect">
                  <a:avLst/>
                </a:prstGeom>
                <a:blipFill rotWithShape="0">
                  <a:blip r:embed="rId6"/>
                  <a:stretch>
                    <a:fillRect b="-3030"/>
                  </a:stretch>
                </a:blipFill>
              </p:spPr>
              <p:txBody>
                <a:bodyPr/>
                <a:lstStyle/>
                <a:p>
                  <a:r>
                    <a:rPr lang="zh-CN" altLang="en-US">
                      <a:noFill/>
                    </a:rPr>
                    <a:t> </a:t>
                  </a:r>
                </a:p>
              </p:txBody>
            </p:sp>
          </mc:Fallback>
        </mc:AlternateContent>
        <p:cxnSp>
          <p:nvCxnSpPr>
            <p:cNvPr id="30" name="直接箭头连接符 29"/>
            <p:cNvCxnSpPr/>
            <p:nvPr/>
          </p:nvCxnSpPr>
          <p:spPr bwMode="auto">
            <a:xfrm>
              <a:off x="1474148" y="2656143"/>
              <a:ext cx="509374" cy="0"/>
            </a:xfrm>
            <a:prstGeom prst="straightConnector1">
              <a:avLst/>
            </a:prstGeom>
            <a:solidFill>
              <a:srgbClr val="FFFFFF"/>
            </a:solidFill>
            <a:ln w="12700" cap="flat" cmpd="sng" algn="ctr">
              <a:solidFill>
                <a:srgbClr val="0070C0"/>
              </a:solidFill>
              <a:prstDash val="solid"/>
              <a:round/>
              <a:headEnd type="none" w="med" len="med"/>
              <a:tailEnd type="stealth"/>
            </a:ln>
            <a:effectLst/>
          </p:spPr>
        </p:cxnSp>
      </p:grpSp>
      <p:grpSp>
        <p:nvGrpSpPr>
          <p:cNvPr id="61" name="组合 60"/>
          <p:cNvGrpSpPr/>
          <p:nvPr/>
        </p:nvGrpSpPr>
        <p:grpSpPr>
          <a:xfrm>
            <a:off x="1297438" y="2886685"/>
            <a:ext cx="936104" cy="400110"/>
            <a:chOff x="1297438" y="2886685"/>
            <a:chExt cx="936104" cy="400110"/>
          </a:xfrm>
        </p:grpSpPr>
        <mc:AlternateContent xmlns:mc="http://schemas.openxmlformats.org/markup-compatibility/2006" xmlns:a14="http://schemas.microsoft.com/office/drawing/2010/main">
          <mc:Choice Requires="a14">
            <p:sp>
              <p:nvSpPr>
                <p:cNvPr id="39" name="文本框 38"/>
                <p:cNvSpPr txBox="1"/>
                <p:nvPr/>
              </p:nvSpPr>
              <p:spPr>
                <a:xfrm>
                  <a:off x="1297438" y="2886685"/>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𝑬</m:t>
                            </m:r>
                          </m:e>
                          <m:sub>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𝒕</m:t>
                            </m:r>
                          </m:sub>
                        </m:sSub>
                      </m:oMath>
                    </m:oMathPara>
                  </a14:m>
                  <a:endParaRPr lang="zh-CN" altLang="en-US" sz="2000"/>
                </a:p>
              </p:txBody>
            </p:sp>
          </mc:Choice>
          <mc:Fallback xmlns="">
            <p:sp>
              <p:nvSpPr>
                <p:cNvPr id="39" name="文本框 38"/>
                <p:cNvSpPr txBox="1">
                  <a:spLocks noRot="1" noChangeAspect="1" noMove="1" noResize="1" noEditPoints="1" noAdjustHandles="1" noChangeArrowheads="1" noChangeShapeType="1" noTextEdit="1"/>
                </p:cNvSpPr>
                <p:nvPr/>
              </p:nvSpPr>
              <p:spPr>
                <a:xfrm>
                  <a:off x="1297438" y="2886685"/>
                  <a:ext cx="936104" cy="400110"/>
                </a:xfrm>
                <a:prstGeom prst="rect">
                  <a:avLst/>
                </a:prstGeom>
                <a:blipFill rotWithShape="0">
                  <a:blip r:embed="rId7"/>
                  <a:stretch>
                    <a:fillRect b="-3077"/>
                  </a:stretch>
                </a:blipFill>
              </p:spPr>
              <p:txBody>
                <a:bodyPr/>
                <a:lstStyle/>
                <a:p>
                  <a:r>
                    <a:rPr lang="zh-CN" altLang="en-US">
                      <a:noFill/>
                    </a:rPr>
                    <a:t> </a:t>
                  </a:r>
                </a:p>
              </p:txBody>
            </p:sp>
          </mc:Fallback>
        </mc:AlternateContent>
        <p:cxnSp>
          <p:nvCxnSpPr>
            <p:cNvPr id="31" name="直接箭头连接符 30"/>
            <p:cNvCxnSpPr/>
            <p:nvPr/>
          </p:nvCxnSpPr>
          <p:spPr bwMode="auto">
            <a:xfrm>
              <a:off x="1481752" y="2981893"/>
              <a:ext cx="509374" cy="0"/>
            </a:xfrm>
            <a:prstGeom prst="straightConnector1">
              <a:avLst/>
            </a:prstGeom>
            <a:solidFill>
              <a:srgbClr val="FFFFFF"/>
            </a:solidFill>
            <a:ln w="12700" cap="flat" cmpd="sng" algn="ctr">
              <a:solidFill>
                <a:srgbClr val="0070C0"/>
              </a:solidFill>
              <a:prstDash val="solid"/>
              <a:round/>
              <a:headEnd type="none" w="med" len="med"/>
              <a:tailEnd type="stealth"/>
            </a:ln>
            <a:effectLst/>
          </p:spPr>
        </p:cxnSp>
      </p:grpSp>
      <p:grpSp>
        <p:nvGrpSpPr>
          <p:cNvPr id="59" name="组合 58"/>
          <p:cNvGrpSpPr/>
          <p:nvPr/>
        </p:nvGrpSpPr>
        <p:grpSpPr>
          <a:xfrm>
            <a:off x="1104160" y="3053901"/>
            <a:ext cx="1211044" cy="576064"/>
            <a:chOff x="1104160" y="3053901"/>
            <a:chExt cx="1211044" cy="576064"/>
          </a:xfrm>
        </p:grpSpPr>
        <mc:AlternateContent xmlns:mc="http://schemas.openxmlformats.org/markup-compatibility/2006" xmlns:a14="http://schemas.microsoft.com/office/drawing/2010/main">
          <mc:Choice Requires="a14">
            <p:sp>
              <p:nvSpPr>
                <p:cNvPr id="40" name="文本框 39"/>
                <p:cNvSpPr txBox="1"/>
                <p:nvPr/>
              </p:nvSpPr>
              <p:spPr>
                <a:xfrm>
                  <a:off x="1259632" y="3229855"/>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0" smtClean="0">
                            <a:latin typeface="Cambria Math" panose="02040503050406030204" pitchFamily="18" charset="0"/>
                          </a:rPr>
                          <m:t>𝚫</m:t>
                        </m:r>
                        <m:r>
                          <a:rPr lang="en-US" altLang="zh-CN" sz="2000" b="1" i="1" smtClean="0">
                            <a:latin typeface="Cambria Math" panose="02040503050406030204" pitchFamily="18" charset="0"/>
                          </a:rPr>
                          <m:t>𝒍</m:t>
                        </m:r>
                      </m:oMath>
                    </m:oMathPara>
                  </a14:m>
                  <a:endParaRPr lang="zh-CN" altLang="en-US" sz="2000" i="1"/>
                </a:p>
              </p:txBody>
            </p:sp>
          </mc:Choice>
          <mc:Fallback xmlns="">
            <p:sp>
              <p:nvSpPr>
                <p:cNvPr id="40" name="文本框 39"/>
                <p:cNvSpPr txBox="1">
                  <a:spLocks noRot="1" noChangeAspect="1" noMove="1" noResize="1" noEditPoints="1" noAdjustHandles="1" noChangeArrowheads="1" noChangeShapeType="1" noTextEdit="1"/>
                </p:cNvSpPr>
                <p:nvPr/>
              </p:nvSpPr>
              <p:spPr>
                <a:xfrm>
                  <a:off x="1259632" y="3229855"/>
                  <a:ext cx="936104" cy="400110"/>
                </a:xfrm>
                <a:prstGeom prst="rect">
                  <a:avLst/>
                </a:prstGeom>
                <a:blipFill rotWithShape="0">
                  <a:blip r:embed="rId8"/>
                  <a:stretch>
                    <a:fillRect/>
                  </a:stretch>
                </a:blipFill>
              </p:spPr>
              <p:txBody>
                <a:bodyPr/>
                <a:lstStyle/>
                <a:p>
                  <a:r>
                    <a:rPr lang="zh-CN" altLang="en-US">
                      <a:noFill/>
                    </a:rPr>
                    <a:t> </a:t>
                  </a:r>
                </a:p>
              </p:txBody>
            </p:sp>
          </mc:Fallback>
        </mc:AlternateContent>
        <p:cxnSp>
          <p:nvCxnSpPr>
            <p:cNvPr id="32" name="直接连接符 31"/>
            <p:cNvCxnSpPr/>
            <p:nvPr/>
          </p:nvCxnSpPr>
          <p:spPr bwMode="auto">
            <a:xfrm>
              <a:off x="1104160" y="3053901"/>
              <a:ext cx="0" cy="360040"/>
            </a:xfrm>
            <a:prstGeom prst="line">
              <a:avLst/>
            </a:prstGeom>
            <a:solidFill>
              <a:srgbClr val="FFFFFF"/>
            </a:solidFill>
            <a:ln w="6350" cap="flat" cmpd="sng" algn="ctr">
              <a:solidFill>
                <a:srgbClr val="000000"/>
              </a:solidFill>
              <a:prstDash val="solid"/>
              <a:round/>
              <a:headEnd type="none" w="med" len="med"/>
              <a:tailEnd type="none" w="med" len="med"/>
            </a:ln>
            <a:effectLst/>
          </p:spPr>
        </p:cxnSp>
        <p:cxnSp>
          <p:nvCxnSpPr>
            <p:cNvPr id="35" name="直接连接符 34"/>
            <p:cNvCxnSpPr/>
            <p:nvPr/>
          </p:nvCxnSpPr>
          <p:spPr bwMode="auto">
            <a:xfrm>
              <a:off x="2315204" y="3053901"/>
              <a:ext cx="0" cy="360040"/>
            </a:xfrm>
            <a:prstGeom prst="line">
              <a:avLst/>
            </a:prstGeom>
            <a:solidFill>
              <a:srgbClr val="FFFFFF"/>
            </a:solidFill>
            <a:ln w="6350" cap="flat" cmpd="sng" algn="ctr">
              <a:solidFill>
                <a:srgbClr val="000000"/>
              </a:solidFill>
              <a:prstDash val="solid"/>
              <a:round/>
              <a:headEnd type="none" w="med" len="med"/>
              <a:tailEnd type="none" w="med" len="med"/>
            </a:ln>
            <a:effectLst/>
          </p:spPr>
        </p:cxnSp>
        <p:cxnSp>
          <p:nvCxnSpPr>
            <p:cNvPr id="34" name="直接箭头连接符 33"/>
            <p:cNvCxnSpPr/>
            <p:nvPr/>
          </p:nvCxnSpPr>
          <p:spPr bwMode="auto">
            <a:xfrm>
              <a:off x="1104160" y="3292901"/>
              <a:ext cx="1211044" cy="0"/>
            </a:xfrm>
            <a:prstGeom prst="straightConnector1">
              <a:avLst/>
            </a:prstGeom>
            <a:solidFill>
              <a:srgbClr val="FFFFFF"/>
            </a:solidFill>
            <a:ln w="6350" cap="flat" cmpd="sng" algn="ctr">
              <a:solidFill>
                <a:srgbClr val="000000"/>
              </a:solidFill>
              <a:prstDash val="solid"/>
              <a:round/>
              <a:headEnd type="stealth" w="sm" len="med"/>
              <a:tailEnd type="stealth" w="sm" len="med"/>
            </a:ln>
            <a:effectLst/>
          </p:spPr>
        </p:cxnSp>
      </p:grpSp>
      <p:grpSp>
        <p:nvGrpSpPr>
          <p:cNvPr id="3136" name="组合 3135"/>
          <p:cNvGrpSpPr/>
          <p:nvPr/>
        </p:nvGrpSpPr>
        <p:grpSpPr>
          <a:xfrm>
            <a:off x="1166860" y="4869160"/>
            <a:ext cx="1676948" cy="438477"/>
            <a:chOff x="1166860" y="4869160"/>
            <a:chExt cx="1676948" cy="438477"/>
          </a:xfrm>
        </p:grpSpPr>
        <mc:AlternateContent xmlns:mc="http://schemas.openxmlformats.org/markup-compatibility/2006" xmlns:a14="http://schemas.microsoft.com/office/drawing/2010/main">
          <mc:Choice Requires="a14">
            <p:sp>
              <p:nvSpPr>
                <p:cNvPr id="49" name="文本框 48"/>
                <p:cNvSpPr txBox="1"/>
                <p:nvPr/>
              </p:nvSpPr>
              <p:spPr>
                <a:xfrm>
                  <a:off x="1907704" y="4869160"/>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0" smtClean="0">
                            <a:latin typeface="Cambria Math" panose="02040503050406030204" pitchFamily="18" charset="0"/>
                          </a:rPr>
                          <m:t>𝚫</m:t>
                        </m:r>
                        <m:r>
                          <a:rPr lang="en-US" altLang="zh-CN" sz="2000" b="1" i="0" smtClean="0">
                            <a:latin typeface="Cambria Math" panose="02040503050406030204" pitchFamily="18" charset="0"/>
                          </a:rPr>
                          <m:t>𝐒</m:t>
                        </m:r>
                      </m:oMath>
                    </m:oMathPara>
                  </a14:m>
                  <a:endParaRPr lang="zh-CN" altLang="en-US" sz="2000"/>
                </a:p>
              </p:txBody>
            </p:sp>
          </mc:Choice>
          <mc:Fallback xmlns="">
            <p:sp>
              <p:nvSpPr>
                <p:cNvPr id="49" name="文本框 48"/>
                <p:cNvSpPr txBox="1">
                  <a:spLocks noRot="1" noChangeAspect="1" noMove="1" noResize="1" noEditPoints="1" noAdjustHandles="1" noChangeArrowheads="1" noChangeShapeType="1" noTextEdit="1"/>
                </p:cNvSpPr>
                <p:nvPr/>
              </p:nvSpPr>
              <p:spPr>
                <a:xfrm>
                  <a:off x="1907704" y="4869160"/>
                  <a:ext cx="936104" cy="400110"/>
                </a:xfrm>
                <a:prstGeom prst="rect">
                  <a:avLst/>
                </a:prstGeom>
                <a:blipFill rotWithShape="0">
                  <a:blip r:embed="rId9"/>
                  <a:stretch>
                    <a:fillRect/>
                  </a:stretch>
                </a:blipFill>
              </p:spPr>
              <p:txBody>
                <a:bodyPr/>
                <a:lstStyle/>
                <a:p>
                  <a:r>
                    <a:rPr lang="zh-CN" altLang="en-US">
                      <a:noFill/>
                    </a:rPr>
                    <a:t> </a:t>
                  </a:r>
                </a:p>
              </p:txBody>
            </p:sp>
          </mc:Fallback>
        </mc:AlternateContent>
        <p:sp>
          <p:nvSpPr>
            <p:cNvPr id="37" name="流程图: 磁盘 36"/>
            <p:cNvSpPr/>
            <p:nvPr/>
          </p:nvSpPr>
          <p:spPr bwMode="auto">
            <a:xfrm>
              <a:off x="1166860" y="5091610"/>
              <a:ext cx="1008112" cy="216027"/>
            </a:xfrm>
            <a:prstGeom prst="flowChartMagneticDisk">
              <a:avLst/>
            </a:prstGeom>
            <a:no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grpSp>
      <p:grpSp>
        <p:nvGrpSpPr>
          <p:cNvPr id="62" name="组合 61"/>
          <p:cNvGrpSpPr/>
          <p:nvPr/>
        </p:nvGrpSpPr>
        <p:grpSpPr>
          <a:xfrm>
            <a:off x="1481752" y="4504479"/>
            <a:ext cx="936104" cy="626043"/>
            <a:chOff x="1481752" y="4504479"/>
            <a:chExt cx="936104" cy="626043"/>
          </a:xfrm>
        </p:grpSpPr>
        <mc:AlternateContent xmlns:mc="http://schemas.openxmlformats.org/markup-compatibility/2006" xmlns:a14="http://schemas.microsoft.com/office/drawing/2010/main">
          <mc:Choice Requires="a14">
            <p:sp>
              <p:nvSpPr>
                <p:cNvPr id="47" name="文本框 46"/>
                <p:cNvSpPr txBox="1"/>
                <p:nvPr/>
              </p:nvSpPr>
              <p:spPr>
                <a:xfrm>
                  <a:off x="1481752" y="4504479"/>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𝑫</m:t>
                            </m:r>
                          </m:e>
                          <m:sub>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𝒏</m:t>
                            </m:r>
                          </m:sub>
                        </m:sSub>
                      </m:oMath>
                    </m:oMathPara>
                  </a14:m>
                  <a:endParaRPr lang="zh-CN" altLang="en-US" sz="2000"/>
                </a:p>
              </p:txBody>
            </p:sp>
          </mc:Choice>
          <mc:Fallback xmlns="">
            <p:sp>
              <p:nvSpPr>
                <p:cNvPr id="47" name="文本框 46"/>
                <p:cNvSpPr txBox="1">
                  <a:spLocks noRot="1" noChangeAspect="1" noMove="1" noResize="1" noEditPoints="1" noAdjustHandles="1" noChangeArrowheads="1" noChangeShapeType="1" noTextEdit="1"/>
                </p:cNvSpPr>
                <p:nvPr/>
              </p:nvSpPr>
              <p:spPr>
                <a:xfrm>
                  <a:off x="1481752" y="4504479"/>
                  <a:ext cx="936104" cy="400110"/>
                </a:xfrm>
                <a:prstGeom prst="rect">
                  <a:avLst/>
                </a:prstGeom>
                <a:blipFill rotWithShape="0">
                  <a:blip r:embed="rId10"/>
                  <a:stretch>
                    <a:fillRect b="-1515"/>
                  </a:stretch>
                </a:blipFill>
              </p:spPr>
              <p:txBody>
                <a:bodyPr/>
                <a:lstStyle/>
                <a:p>
                  <a:r>
                    <a:rPr lang="zh-CN" altLang="en-US">
                      <a:noFill/>
                    </a:rPr>
                    <a:t> </a:t>
                  </a:r>
                </a:p>
              </p:txBody>
            </p:sp>
          </mc:Fallback>
        </mc:AlternateContent>
        <p:cxnSp>
          <p:nvCxnSpPr>
            <p:cNvPr id="43" name="直接箭头连接符 42"/>
            <p:cNvCxnSpPr/>
            <p:nvPr/>
          </p:nvCxnSpPr>
          <p:spPr bwMode="auto">
            <a:xfrm flipH="1">
              <a:off x="1687869" y="4726391"/>
              <a:ext cx="1" cy="404131"/>
            </a:xfrm>
            <a:prstGeom prst="straightConnector1">
              <a:avLst/>
            </a:prstGeom>
            <a:solidFill>
              <a:srgbClr val="FFFFFF"/>
            </a:solidFill>
            <a:ln w="12700" cap="flat" cmpd="sng" algn="ctr">
              <a:solidFill>
                <a:srgbClr val="0070C0"/>
              </a:solidFill>
              <a:prstDash val="solid"/>
              <a:round/>
              <a:headEnd type="none" w="med" len="med"/>
              <a:tailEnd type="stealth"/>
            </a:ln>
            <a:effectLst/>
          </p:spPr>
        </p:cxnSp>
      </p:grpSp>
      <p:grpSp>
        <p:nvGrpSpPr>
          <p:cNvPr id="63" name="组合 62"/>
          <p:cNvGrpSpPr/>
          <p:nvPr/>
        </p:nvGrpSpPr>
        <p:grpSpPr>
          <a:xfrm>
            <a:off x="1523074" y="5313885"/>
            <a:ext cx="936104" cy="555237"/>
            <a:chOff x="1523074" y="5313885"/>
            <a:chExt cx="936104" cy="555237"/>
          </a:xfrm>
        </p:grpSpPr>
        <mc:AlternateContent xmlns:mc="http://schemas.openxmlformats.org/markup-compatibility/2006" xmlns:a14="http://schemas.microsoft.com/office/drawing/2010/main">
          <mc:Choice Requires="a14">
            <p:sp>
              <p:nvSpPr>
                <p:cNvPr id="48" name="文本框 47"/>
                <p:cNvSpPr txBox="1"/>
                <p:nvPr/>
              </p:nvSpPr>
              <p:spPr>
                <a:xfrm>
                  <a:off x="1523074" y="5469012"/>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𝑫</m:t>
                            </m:r>
                          </m:e>
                          <m:sub>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𝒏</m:t>
                            </m:r>
                          </m:sub>
                        </m:sSub>
                      </m:oMath>
                    </m:oMathPara>
                  </a14:m>
                  <a:endParaRPr lang="zh-CN" altLang="en-US" sz="2000"/>
                </a:p>
              </p:txBody>
            </p:sp>
          </mc:Choice>
          <mc:Fallback xmlns="">
            <p:sp>
              <p:nvSpPr>
                <p:cNvPr id="48" name="文本框 47"/>
                <p:cNvSpPr txBox="1">
                  <a:spLocks noRot="1" noChangeAspect="1" noMove="1" noResize="1" noEditPoints="1" noAdjustHandles="1" noChangeArrowheads="1" noChangeShapeType="1" noTextEdit="1"/>
                </p:cNvSpPr>
                <p:nvPr/>
              </p:nvSpPr>
              <p:spPr>
                <a:xfrm>
                  <a:off x="1523074" y="5469012"/>
                  <a:ext cx="936104" cy="400110"/>
                </a:xfrm>
                <a:prstGeom prst="rect">
                  <a:avLst/>
                </a:prstGeom>
                <a:blipFill rotWithShape="0">
                  <a:blip r:embed="rId11"/>
                  <a:stretch>
                    <a:fillRect b="-3030"/>
                  </a:stretch>
                </a:blipFill>
              </p:spPr>
              <p:txBody>
                <a:bodyPr/>
                <a:lstStyle/>
                <a:p>
                  <a:r>
                    <a:rPr lang="zh-CN" altLang="en-US">
                      <a:noFill/>
                    </a:rPr>
                    <a:t> </a:t>
                  </a:r>
                </a:p>
              </p:txBody>
            </p:sp>
          </mc:Fallback>
        </mc:AlternateContent>
        <p:cxnSp>
          <p:nvCxnSpPr>
            <p:cNvPr id="46" name="直接箭头连接符 45"/>
            <p:cNvCxnSpPr/>
            <p:nvPr/>
          </p:nvCxnSpPr>
          <p:spPr bwMode="auto">
            <a:xfrm flipH="1">
              <a:off x="1690155" y="5313885"/>
              <a:ext cx="1" cy="404131"/>
            </a:xfrm>
            <a:prstGeom prst="straightConnector1">
              <a:avLst/>
            </a:prstGeom>
            <a:solidFill>
              <a:srgbClr val="FFFFFF"/>
            </a:solidFill>
            <a:ln w="12700" cap="flat" cmpd="sng" algn="ctr">
              <a:solidFill>
                <a:srgbClr val="0070C0"/>
              </a:solidFill>
              <a:prstDash val="solid"/>
              <a:round/>
              <a:headEnd type="none" w="med" len="med"/>
              <a:tailEnd type="stealth"/>
            </a:ln>
            <a:effectLst/>
          </p:spPr>
        </p:cxnSp>
      </p:grpSp>
      <mc:AlternateContent xmlns:mc="http://schemas.openxmlformats.org/markup-compatibility/2006" xmlns:a14="http://schemas.microsoft.com/office/drawing/2010/main">
        <mc:Choice Requires="a14">
          <p:sp>
            <p:nvSpPr>
              <p:cNvPr id="44" name="矩形 43"/>
              <p:cNvSpPr/>
              <p:nvPr/>
            </p:nvSpPr>
            <p:spPr>
              <a:xfrm>
                <a:off x="179512" y="1023119"/>
                <a:ext cx="8640960" cy="461665"/>
              </a:xfrm>
              <a:prstGeom prst="rect">
                <a:avLst/>
              </a:prstGeom>
            </p:spPr>
            <p:txBody>
              <a:bodyPr wrap="square">
                <a:spAutoFit/>
              </a:bodyPr>
              <a:lstStyle/>
              <a:p>
                <a:pPr eaLnBrk="1" hangingPunct="1">
                  <a:spcBef>
                    <a:spcPct val="50000"/>
                  </a:spcBef>
                </a:pPr>
                <a:r>
                  <a:rPr lang="zh-CN" altLang="en-US" sz="2400">
                    <a:solidFill>
                      <a:srgbClr val="0000CC"/>
                    </a:solidFill>
                  </a:rPr>
                  <a:t>两个均匀电介质的界面两边，</a:t>
                </a:r>
                <a14:m>
                  <m:oMath xmlns:m="http://schemas.openxmlformats.org/officeDocument/2006/math">
                    <m:r>
                      <a:rPr lang="en-US" altLang="zh-CN" sz="2400" b="1" i="1" smtClean="0">
                        <a:solidFill>
                          <a:srgbClr val="0000CC"/>
                        </a:solidFill>
                        <a:latin typeface="Cambria Math" panose="02040503050406030204" pitchFamily="18" charset="0"/>
                      </a:rPr>
                      <m:t>𝑬</m:t>
                    </m:r>
                  </m:oMath>
                </a14:m>
                <a:r>
                  <a:rPr lang="zh-CN" altLang="en-US" sz="2400">
                    <a:solidFill>
                      <a:srgbClr val="0000CC"/>
                    </a:solidFill>
                    <a:latin typeface="宋体" panose="02010600030101010101" pitchFamily="2" charset="-122"/>
                  </a:rPr>
                  <a:t>、</a:t>
                </a:r>
                <a14:m>
                  <m:oMath xmlns:m="http://schemas.openxmlformats.org/officeDocument/2006/math">
                    <m:r>
                      <a:rPr lang="en-US" altLang="zh-CN" sz="2400" b="1" i="1" smtClean="0">
                        <a:solidFill>
                          <a:srgbClr val="0000CC"/>
                        </a:solidFill>
                        <a:latin typeface="Cambria Math" panose="02040503050406030204" pitchFamily="18" charset="0"/>
                      </a:rPr>
                      <m:t>𝑫</m:t>
                    </m:r>
                  </m:oMath>
                </a14:m>
                <a:r>
                  <a:rPr lang="zh-CN" altLang="en-US" sz="2400">
                    <a:solidFill>
                      <a:srgbClr val="0000CC"/>
                    </a:solidFill>
                    <a:latin typeface="宋体" panose="02010600030101010101" pitchFamily="2" charset="-122"/>
                  </a:rPr>
                  <a:t> 间关系如何？</a:t>
                </a:r>
              </a:p>
            </p:txBody>
          </p:sp>
        </mc:Choice>
        <mc:Fallback xmlns="">
          <p:sp>
            <p:nvSpPr>
              <p:cNvPr id="44" name="矩形 43"/>
              <p:cNvSpPr>
                <a:spLocks noRot="1" noChangeAspect="1" noMove="1" noResize="1" noEditPoints="1" noAdjustHandles="1" noChangeArrowheads="1" noChangeShapeType="1" noTextEdit="1"/>
              </p:cNvSpPr>
              <p:nvPr/>
            </p:nvSpPr>
            <p:spPr>
              <a:xfrm>
                <a:off x="179512" y="1023119"/>
                <a:ext cx="8640960" cy="461665"/>
              </a:xfrm>
              <a:prstGeom prst="rect">
                <a:avLst/>
              </a:prstGeom>
              <a:blipFill rotWithShape="0">
                <a:blip r:embed="rId12"/>
                <a:stretch>
                  <a:fillRect l="-1058"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50"/>
              <p:cNvSpPr/>
              <p:nvPr/>
            </p:nvSpPr>
            <p:spPr>
              <a:xfrm>
                <a:off x="3041830" y="1700808"/>
                <a:ext cx="5634626" cy="461665"/>
              </a:xfrm>
              <a:prstGeom prst="rect">
                <a:avLst/>
              </a:prstGeom>
            </p:spPr>
            <p:txBody>
              <a:bodyPr wrap="square">
                <a:spAutoFit/>
              </a:bodyPr>
              <a:lstStyle/>
              <a:p>
                <a:pPr marL="342900" indent="-342900" eaLnBrk="1" hangingPunct="1">
                  <a:spcBef>
                    <a:spcPct val="50000"/>
                  </a:spcBef>
                  <a:buFont typeface="Arial" panose="020B0604020202020204" pitchFamily="34" charset="0"/>
                  <a:buChar char="•"/>
                </a:pPr>
                <a:r>
                  <a:rPr lang="zh-CN" altLang="en-US" sz="2400">
                    <a:solidFill>
                      <a:srgbClr val="0000CC"/>
                    </a:solidFill>
                  </a:rPr>
                  <a:t>对电场 </a:t>
                </a:r>
                <a14:m>
                  <m:oMath xmlns:m="http://schemas.openxmlformats.org/officeDocument/2006/math">
                    <m:r>
                      <a:rPr lang="en-US" altLang="zh-CN" sz="2400" b="1" i="1" smtClean="0">
                        <a:solidFill>
                          <a:srgbClr val="0000CC"/>
                        </a:solidFill>
                        <a:latin typeface="Cambria Math" panose="02040503050406030204" pitchFamily="18" charset="0"/>
                      </a:rPr>
                      <m:t>𝑬</m:t>
                    </m:r>
                  </m:oMath>
                </a14:m>
                <a:r>
                  <a:rPr lang="zh-CN" altLang="en-US" sz="2400">
                    <a:solidFill>
                      <a:srgbClr val="0000CC"/>
                    </a:solidFill>
                    <a:latin typeface="宋体" panose="02010600030101010101" pitchFamily="2" charset="-122"/>
                  </a:rPr>
                  <a:t> 应用环路定理</a:t>
                </a:r>
              </a:p>
            </p:txBody>
          </p:sp>
        </mc:Choice>
        <mc:Fallback xmlns="">
          <p:sp>
            <p:nvSpPr>
              <p:cNvPr id="51" name="矩形 50"/>
              <p:cNvSpPr>
                <a:spLocks noRot="1" noChangeAspect="1" noMove="1" noResize="1" noEditPoints="1" noAdjustHandles="1" noChangeArrowheads="1" noChangeShapeType="1" noTextEdit="1"/>
              </p:cNvSpPr>
              <p:nvPr/>
            </p:nvSpPr>
            <p:spPr>
              <a:xfrm>
                <a:off x="3041830" y="1700808"/>
                <a:ext cx="5634626" cy="461665"/>
              </a:xfrm>
              <a:prstGeom prst="rect">
                <a:avLst/>
              </a:prstGeom>
              <a:blipFill rotWithShape="0">
                <a:blip r:embed="rId13"/>
                <a:stretch>
                  <a:fillRect l="-1515" t="-14474"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p:cNvSpPr/>
              <p:nvPr/>
            </p:nvSpPr>
            <p:spPr>
              <a:xfrm>
                <a:off x="3114975" y="2149476"/>
                <a:ext cx="5634626" cy="847476"/>
              </a:xfrm>
              <a:prstGeom prst="rect">
                <a:avLst/>
              </a:prstGeom>
            </p:spPr>
            <p:txBody>
              <a:bodyPr wrap="square">
                <a:spAutoFit/>
              </a:bodyPr>
              <a:lstStyle/>
              <a:p>
                <a:pPr eaLnBrk="1" hangingPunct="1">
                  <a:spcBef>
                    <a:spcPct val="50000"/>
                  </a:spcBef>
                </a:pPr>
                <a14:m>
                  <m:oMathPara xmlns:m="http://schemas.openxmlformats.org/officeDocument/2006/math">
                    <m:oMathParaPr>
                      <m:jc m:val="centerGroup"/>
                    </m:oMathParaPr>
                    <m:oMath xmlns:m="http://schemas.openxmlformats.org/officeDocument/2006/math">
                      <m:nary>
                        <m:naryPr>
                          <m:chr m:val="∮"/>
                          <m:supHide m:val="on"/>
                          <m:ctrlPr>
                            <a:rPr lang="en-US" altLang="zh-CN" sz="2400" b="1" i="1" smtClean="0">
                              <a:solidFill>
                                <a:srgbClr val="0000CC"/>
                              </a:solidFill>
                              <a:latin typeface="Cambria Math" panose="02040503050406030204" pitchFamily="18" charset="0"/>
                            </a:rPr>
                          </m:ctrlPr>
                        </m:naryPr>
                        <m:sub>
                          <m:r>
                            <a:rPr lang="en-US" altLang="zh-CN" sz="2400" b="1" i="1" smtClean="0">
                              <a:solidFill>
                                <a:srgbClr val="0000CC"/>
                              </a:solidFill>
                              <a:latin typeface="Cambria Math" panose="02040503050406030204" pitchFamily="18" charset="0"/>
                            </a:rPr>
                            <m:t>𝑳</m:t>
                          </m:r>
                        </m:sub>
                        <m:sup/>
                        <m:e>
                          <m:r>
                            <a:rPr lang="en-US" altLang="zh-CN" sz="2400" b="1" i="1" smtClean="0">
                              <a:solidFill>
                                <a:srgbClr val="0000CC"/>
                              </a:solidFill>
                              <a:latin typeface="Cambria Math" panose="02040503050406030204" pitchFamily="18" charset="0"/>
                            </a:rPr>
                            <m:t>𝑬</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𝒅𝒍</m:t>
                          </m:r>
                          <m:r>
                            <a:rPr lang="en-US" altLang="zh-CN" sz="2400" b="1" i="1" smtClean="0">
                              <a:solidFill>
                                <a:srgbClr val="0000CC"/>
                              </a:solidFill>
                              <a:latin typeface="Cambria Math" panose="02040503050406030204" pitchFamily="18" charset="0"/>
                            </a:rPr>
                            <m:t>=</m:t>
                          </m:r>
                          <m:sSub>
                            <m:sSubPr>
                              <m:ctrlPr>
                                <a:rPr lang="en-US" altLang="zh-CN" sz="2400" b="1" i="1" smtClean="0">
                                  <a:solidFill>
                                    <a:srgbClr val="0000CC"/>
                                  </a:solidFill>
                                  <a:latin typeface="Cambria Math" panose="02040503050406030204" pitchFamily="18" charset="0"/>
                                </a:rPr>
                              </m:ctrlPr>
                            </m:sSubPr>
                            <m:e>
                              <m:r>
                                <a:rPr lang="en-US" altLang="zh-CN" sz="2400" b="1" i="1" smtClean="0">
                                  <a:solidFill>
                                    <a:srgbClr val="0000CC"/>
                                  </a:solidFill>
                                  <a:latin typeface="Cambria Math" panose="02040503050406030204" pitchFamily="18" charset="0"/>
                                </a:rPr>
                                <m:t>𝑬</m:t>
                              </m:r>
                            </m:e>
                            <m:sub>
                              <m:r>
                                <a:rPr lang="en-US" altLang="zh-CN" sz="2400" b="1" i="1" smtClean="0">
                                  <a:solidFill>
                                    <a:srgbClr val="0000CC"/>
                                  </a:solidFill>
                                  <a:latin typeface="Cambria Math" panose="02040503050406030204" pitchFamily="18" charset="0"/>
                                </a:rPr>
                                <m:t>𝟏</m:t>
                              </m:r>
                              <m:r>
                                <a:rPr lang="en-US" altLang="zh-CN" sz="2400" b="1" i="1" smtClean="0">
                                  <a:solidFill>
                                    <a:srgbClr val="0000CC"/>
                                  </a:solidFill>
                                  <a:latin typeface="Cambria Math" panose="02040503050406030204" pitchFamily="18" charset="0"/>
                                </a:rPr>
                                <m:t>𝒕</m:t>
                              </m:r>
                            </m:sub>
                          </m:sSub>
                          <m:r>
                            <a:rPr lang="en-US" altLang="zh-CN" sz="2400" b="1" i="0" smtClean="0">
                              <a:solidFill>
                                <a:srgbClr val="0000CC"/>
                              </a:solidFill>
                              <a:latin typeface="Cambria Math" panose="02040503050406030204" pitchFamily="18" charset="0"/>
                            </a:rPr>
                            <m:t>𝚫</m:t>
                          </m:r>
                          <m:r>
                            <a:rPr lang="en-US" altLang="zh-CN" sz="2400" b="1" i="1" smtClean="0">
                              <a:solidFill>
                                <a:srgbClr val="0000CC"/>
                              </a:solidFill>
                              <a:latin typeface="Cambria Math" panose="02040503050406030204" pitchFamily="18" charset="0"/>
                            </a:rPr>
                            <m:t>𝒍</m:t>
                          </m:r>
                          <m:r>
                            <a:rPr lang="en-US" altLang="zh-CN" sz="2400" b="1" i="1" smtClean="0">
                              <a:solidFill>
                                <a:srgbClr val="0000CC"/>
                              </a:solidFill>
                              <a:latin typeface="Cambria Math" panose="02040503050406030204" pitchFamily="18" charset="0"/>
                            </a:rPr>
                            <m:t>−</m:t>
                          </m:r>
                          <m:sSub>
                            <m:sSubPr>
                              <m:ctrlPr>
                                <a:rPr lang="en-US" altLang="zh-CN" sz="2400" b="1" i="1" smtClean="0">
                                  <a:solidFill>
                                    <a:srgbClr val="0000CC"/>
                                  </a:solidFill>
                                  <a:latin typeface="Cambria Math" panose="02040503050406030204" pitchFamily="18" charset="0"/>
                                </a:rPr>
                              </m:ctrlPr>
                            </m:sSubPr>
                            <m:e>
                              <m:r>
                                <a:rPr lang="en-US" altLang="zh-CN" sz="2400" b="1" i="1" smtClean="0">
                                  <a:solidFill>
                                    <a:srgbClr val="0000CC"/>
                                  </a:solidFill>
                                  <a:latin typeface="Cambria Math" panose="02040503050406030204" pitchFamily="18" charset="0"/>
                                </a:rPr>
                                <m:t>𝑬</m:t>
                              </m:r>
                            </m:e>
                            <m:sub>
                              <m:r>
                                <a:rPr lang="en-US" altLang="zh-CN" sz="2400" b="1" i="1" smtClean="0">
                                  <a:solidFill>
                                    <a:srgbClr val="0000CC"/>
                                  </a:solidFill>
                                  <a:latin typeface="Cambria Math" panose="02040503050406030204" pitchFamily="18" charset="0"/>
                                </a:rPr>
                                <m:t>𝟐</m:t>
                              </m:r>
                              <m:r>
                                <a:rPr lang="en-US" altLang="zh-CN" sz="2400" b="1" i="1" smtClean="0">
                                  <a:solidFill>
                                    <a:srgbClr val="0000CC"/>
                                  </a:solidFill>
                                  <a:latin typeface="Cambria Math" panose="02040503050406030204" pitchFamily="18" charset="0"/>
                                </a:rPr>
                                <m:t>𝒕</m:t>
                              </m:r>
                            </m:sub>
                          </m:sSub>
                          <m:r>
                            <a:rPr lang="en-US" altLang="zh-CN" sz="2400" b="1" i="0" smtClean="0">
                              <a:solidFill>
                                <a:srgbClr val="0000CC"/>
                              </a:solidFill>
                              <a:latin typeface="Cambria Math" panose="02040503050406030204" pitchFamily="18" charset="0"/>
                            </a:rPr>
                            <m:t>𝚫</m:t>
                          </m:r>
                          <m:r>
                            <a:rPr lang="en-US" altLang="zh-CN" sz="2400" b="1" i="1" smtClean="0">
                              <a:solidFill>
                                <a:srgbClr val="0000CC"/>
                              </a:solidFill>
                              <a:latin typeface="Cambria Math" panose="02040503050406030204" pitchFamily="18" charset="0"/>
                            </a:rPr>
                            <m:t>𝒍</m:t>
                          </m:r>
                          <m:r>
                            <a:rPr lang="en-US" altLang="zh-CN" sz="2400" b="1" i="0" smtClean="0">
                              <a:solidFill>
                                <a:srgbClr val="0000CC"/>
                              </a:solidFill>
                              <a:latin typeface="Cambria Math" panose="02040503050406030204" pitchFamily="18" charset="0"/>
                            </a:rPr>
                            <m:t>=</m:t>
                          </m:r>
                          <m:r>
                            <a:rPr lang="en-US" altLang="zh-CN" sz="2400" b="1" i="0" smtClean="0">
                              <a:solidFill>
                                <a:srgbClr val="0000CC"/>
                              </a:solidFill>
                              <a:latin typeface="Cambria Math" panose="02040503050406030204" pitchFamily="18" charset="0"/>
                            </a:rPr>
                            <m:t>𝟎</m:t>
                          </m:r>
                        </m:e>
                      </m:nary>
                    </m:oMath>
                  </m:oMathPara>
                </a14:m>
                <a:endParaRPr lang="zh-CN" altLang="en-US" sz="2400">
                  <a:solidFill>
                    <a:srgbClr val="0000CC"/>
                  </a:solidFill>
                  <a:latin typeface="宋体" panose="02010600030101010101" pitchFamily="2" charset="-122"/>
                </a:endParaRPr>
              </a:p>
            </p:txBody>
          </p:sp>
        </mc:Choice>
        <mc:Fallback xmlns="">
          <p:sp>
            <p:nvSpPr>
              <p:cNvPr id="52" name="矩形 51"/>
              <p:cNvSpPr>
                <a:spLocks noRot="1" noChangeAspect="1" noMove="1" noResize="1" noEditPoints="1" noAdjustHandles="1" noChangeArrowheads="1" noChangeShapeType="1" noTextEdit="1"/>
              </p:cNvSpPr>
              <p:nvPr/>
            </p:nvSpPr>
            <p:spPr>
              <a:xfrm>
                <a:off x="3114975" y="2149476"/>
                <a:ext cx="5634626" cy="847476"/>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5004048" y="3085233"/>
                <a:ext cx="1944216" cy="584775"/>
              </a:xfrm>
              <a:prstGeom prst="rect">
                <a:avLst/>
              </a:prstGeom>
              <a:ln w="19050">
                <a:solidFill>
                  <a:srgbClr val="CC3300"/>
                </a:solidFill>
              </a:ln>
            </p:spPr>
            <p:txBody>
              <a:bodyPr wrap="square">
                <a:spAutoFit/>
              </a:body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3200" b="1" i="1" smtClean="0">
                              <a:solidFill>
                                <a:srgbClr val="0000CC"/>
                              </a:solidFill>
                              <a:latin typeface="Cambria Math" panose="02040503050406030204" pitchFamily="18" charset="0"/>
                            </a:rPr>
                          </m:ctrlPr>
                        </m:sSubPr>
                        <m:e>
                          <m:r>
                            <a:rPr lang="en-US" altLang="zh-CN" sz="3200" b="1" i="1" smtClean="0">
                              <a:solidFill>
                                <a:srgbClr val="0000CC"/>
                              </a:solidFill>
                              <a:latin typeface="Cambria Math" panose="02040503050406030204" pitchFamily="18" charset="0"/>
                            </a:rPr>
                            <m:t>𝑬</m:t>
                          </m:r>
                        </m:e>
                        <m:sub>
                          <m:r>
                            <a:rPr lang="en-US" altLang="zh-CN" sz="3200" b="1" i="1" smtClean="0">
                              <a:solidFill>
                                <a:srgbClr val="0000CC"/>
                              </a:solidFill>
                              <a:latin typeface="Cambria Math" panose="02040503050406030204" pitchFamily="18" charset="0"/>
                            </a:rPr>
                            <m:t>𝟏</m:t>
                          </m:r>
                          <m:r>
                            <a:rPr lang="en-US" altLang="zh-CN" sz="3200" b="1" i="1" smtClean="0">
                              <a:solidFill>
                                <a:srgbClr val="0000CC"/>
                              </a:solidFill>
                              <a:latin typeface="Cambria Math" panose="02040503050406030204" pitchFamily="18" charset="0"/>
                            </a:rPr>
                            <m:t>𝒕</m:t>
                          </m:r>
                        </m:sub>
                      </m:sSub>
                      <m:r>
                        <a:rPr lang="en-US" altLang="zh-CN" sz="3200" b="1" i="1" smtClean="0">
                          <a:solidFill>
                            <a:srgbClr val="0000CC"/>
                          </a:solidFill>
                          <a:latin typeface="Cambria Math" panose="02040503050406030204" pitchFamily="18" charset="0"/>
                        </a:rPr>
                        <m:t>=</m:t>
                      </m:r>
                      <m:sSub>
                        <m:sSubPr>
                          <m:ctrlPr>
                            <a:rPr lang="en-US" altLang="zh-CN" sz="3200" b="1" i="1" smtClean="0">
                              <a:solidFill>
                                <a:srgbClr val="0000CC"/>
                              </a:solidFill>
                              <a:latin typeface="Cambria Math" panose="02040503050406030204" pitchFamily="18" charset="0"/>
                            </a:rPr>
                          </m:ctrlPr>
                        </m:sSubPr>
                        <m:e>
                          <m:r>
                            <a:rPr lang="en-US" altLang="zh-CN" sz="3200" b="1" i="1" smtClean="0">
                              <a:solidFill>
                                <a:srgbClr val="0000CC"/>
                              </a:solidFill>
                              <a:latin typeface="Cambria Math" panose="02040503050406030204" pitchFamily="18" charset="0"/>
                            </a:rPr>
                            <m:t>𝑬</m:t>
                          </m:r>
                        </m:e>
                        <m:sub>
                          <m:r>
                            <a:rPr lang="en-US" altLang="zh-CN" sz="3200" b="1" i="1" smtClean="0">
                              <a:solidFill>
                                <a:srgbClr val="0000CC"/>
                              </a:solidFill>
                              <a:latin typeface="Cambria Math" panose="02040503050406030204" pitchFamily="18" charset="0"/>
                            </a:rPr>
                            <m:t>𝟐</m:t>
                          </m:r>
                          <m:r>
                            <a:rPr lang="en-US" altLang="zh-CN" sz="3200" b="1" i="1" smtClean="0">
                              <a:solidFill>
                                <a:srgbClr val="0000CC"/>
                              </a:solidFill>
                              <a:latin typeface="Cambria Math" panose="02040503050406030204" pitchFamily="18" charset="0"/>
                            </a:rPr>
                            <m:t>𝒕</m:t>
                          </m:r>
                        </m:sub>
                      </m:sSub>
                    </m:oMath>
                  </m:oMathPara>
                </a14:m>
                <a:endParaRPr lang="zh-CN" altLang="en-US" sz="3200">
                  <a:solidFill>
                    <a:srgbClr val="0000CC"/>
                  </a:solidFill>
                  <a:latin typeface="宋体" panose="02010600030101010101" pitchFamily="2" charset="-122"/>
                </a:endParaRPr>
              </a:p>
            </p:txBody>
          </p:sp>
        </mc:Choice>
        <mc:Fallback xmlns="">
          <p:sp>
            <p:nvSpPr>
              <p:cNvPr id="53" name="矩形 52"/>
              <p:cNvSpPr>
                <a:spLocks noRot="1" noChangeAspect="1" noMove="1" noResize="1" noEditPoints="1" noAdjustHandles="1" noChangeArrowheads="1" noChangeShapeType="1" noTextEdit="1"/>
              </p:cNvSpPr>
              <p:nvPr/>
            </p:nvSpPr>
            <p:spPr>
              <a:xfrm>
                <a:off x="5004048" y="3085233"/>
                <a:ext cx="1944216" cy="584775"/>
              </a:xfrm>
              <a:prstGeom prst="rect">
                <a:avLst/>
              </a:prstGeom>
              <a:blipFill rotWithShape="0">
                <a:blip r:embed="rId15"/>
                <a:stretch>
                  <a:fillRect/>
                </a:stretch>
              </a:blipFill>
              <a:ln w="19050">
                <a:solidFill>
                  <a:srgbClr val="CC330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3059832" y="4263479"/>
                <a:ext cx="5634626" cy="461665"/>
              </a:xfrm>
              <a:prstGeom prst="rect">
                <a:avLst/>
              </a:prstGeom>
            </p:spPr>
            <p:txBody>
              <a:bodyPr wrap="square">
                <a:spAutoFit/>
              </a:bodyPr>
              <a:lstStyle/>
              <a:p>
                <a:pPr marL="342900" indent="-342900" eaLnBrk="1" hangingPunct="1">
                  <a:spcBef>
                    <a:spcPct val="50000"/>
                  </a:spcBef>
                  <a:buFont typeface="Arial" panose="020B0604020202020204" pitchFamily="34" charset="0"/>
                  <a:buChar char="•"/>
                </a:pPr>
                <a:r>
                  <a:rPr lang="zh-CN" altLang="en-US" sz="2400">
                    <a:solidFill>
                      <a:srgbClr val="0000CC"/>
                    </a:solidFill>
                  </a:rPr>
                  <a:t>对电位移 </a:t>
                </a:r>
                <a14:m>
                  <m:oMath xmlns:m="http://schemas.openxmlformats.org/officeDocument/2006/math">
                    <m:r>
                      <a:rPr lang="en-US" altLang="zh-CN" sz="2400" b="1" i="1" smtClean="0">
                        <a:solidFill>
                          <a:srgbClr val="0000CC"/>
                        </a:solidFill>
                        <a:latin typeface="Cambria Math" panose="02040503050406030204" pitchFamily="18" charset="0"/>
                      </a:rPr>
                      <m:t>𝑫</m:t>
                    </m:r>
                  </m:oMath>
                </a14:m>
                <a:r>
                  <a:rPr lang="zh-CN" altLang="en-US" sz="2400">
                    <a:solidFill>
                      <a:srgbClr val="0000CC"/>
                    </a:solidFill>
                    <a:latin typeface="宋体" panose="02010600030101010101" pitchFamily="2" charset="-122"/>
                  </a:rPr>
                  <a:t> 应用 </a:t>
                </a:r>
                <a14:m>
                  <m:oMath xmlns:m="http://schemas.openxmlformats.org/officeDocument/2006/math">
                    <m:r>
                      <a:rPr lang="en-US" altLang="zh-CN" sz="2400" b="1" i="1" smtClean="0">
                        <a:solidFill>
                          <a:srgbClr val="0000CC"/>
                        </a:solidFill>
                        <a:latin typeface="Cambria Math" panose="02040503050406030204" pitchFamily="18" charset="0"/>
                      </a:rPr>
                      <m:t>𝑫</m:t>
                    </m:r>
                  </m:oMath>
                </a14:m>
                <a:r>
                  <a:rPr lang="zh-CN" altLang="en-US" sz="2400">
                    <a:solidFill>
                      <a:srgbClr val="0000CC"/>
                    </a:solidFill>
                    <a:latin typeface="宋体" panose="02010600030101010101" pitchFamily="2" charset="-122"/>
                  </a:rPr>
                  <a:t>的高斯定理</a:t>
                </a:r>
              </a:p>
            </p:txBody>
          </p:sp>
        </mc:Choice>
        <mc:Fallback xmlns="">
          <p:sp>
            <p:nvSpPr>
              <p:cNvPr id="54" name="矩形 53"/>
              <p:cNvSpPr>
                <a:spLocks noRot="1" noChangeAspect="1" noMove="1" noResize="1" noEditPoints="1" noAdjustHandles="1" noChangeArrowheads="1" noChangeShapeType="1" noTextEdit="1"/>
              </p:cNvSpPr>
              <p:nvPr/>
            </p:nvSpPr>
            <p:spPr>
              <a:xfrm>
                <a:off x="3059832" y="4263479"/>
                <a:ext cx="5634626" cy="461665"/>
              </a:xfrm>
              <a:prstGeom prst="rect">
                <a:avLst/>
              </a:prstGeom>
              <a:blipFill rotWithShape="0">
                <a:blip r:embed="rId16"/>
                <a:stretch>
                  <a:fillRect l="-1515" t="-14474"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3185846" y="4797152"/>
                <a:ext cx="5634626" cy="847476"/>
              </a:xfrm>
              <a:prstGeom prst="rect">
                <a:avLst/>
              </a:prstGeom>
            </p:spPr>
            <p:txBody>
              <a:bodyPr wrap="square">
                <a:spAutoFit/>
              </a:bodyPr>
              <a:lstStyle/>
              <a:p>
                <a:pPr eaLnBrk="1" hangingPunct="1">
                  <a:spcBef>
                    <a:spcPct val="50000"/>
                  </a:spcBef>
                </a:pPr>
                <a14:m>
                  <m:oMathPara xmlns:m="http://schemas.openxmlformats.org/officeDocument/2006/math">
                    <m:oMathParaPr>
                      <m:jc m:val="centerGroup"/>
                    </m:oMathParaPr>
                    <m:oMath xmlns:m="http://schemas.openxmlformats.org/officeDocument/2006/math">
                      <m:nary>
                        <m:naryPr>
                          <m:chr m:val="∮"/>
                          <m:supHide m:val="on"/>
                          <m:ctrlPr>
                            <a:rPr lang="en-US" altLang="zh-CN" sz="2400" b="1" i="1" smtClean="0">
                              <a:solidFill>
                                <a:srgbClr val="0000CC"/>
                              </a:solidFill>
                              <a:latin typeface="Cambria Math" panose="02040503050406030204" pitchFamily="18" charset="0"/>
                            </a:rPr>
                          </m:ctrlPr>
                        </m:naryPr>
                        <m:sub>
                          <m:r>
                            <a:rPr lang="en-US" altLang="zh-CN" sz="2400" b="1" i="1" smtClean="0">
                              <a:solidFill>
                                <a:srgbClr val="0000CC"/>
                              </a:solidFill>
                              <a:latin typeface="Cambria Math" panose="02040503050406030204" pitchFamily="18" charset="0"/>
                            </a:rPr>
                            <m:t>𝑳</m:t>
                          </m:r>
                        </m:sub>
                        <m:sup/>
                        <m:e>
                          <m:r>
                            <a:rPr lang="en-US" altLang="zh-CN" sz="2400" b="1" i="1" smtClean="0">
                              <a:solidFill>
                                <a:srgbClr val="0000CC"/>
                              </a:solidFill>
                              <a:latin typeface="Cambria Math" panose="02040503050406030204" pitchFamily="18" charset="0"/>
                            </a:rPr>
                            <m:t>𝑫</m:t>
                          </m:r>
                          <m:r>
                            <a:rPr lang="en-US" altLang="zh-CN" sz="2400" b="1" i="1" smtClean="0">
                              <a:solidFill>
                                <a:srgbClr val="0000CC"/>
                              </a:solidFill>
                              <a:latin typeface="Cambria Math" panose="02040503050406030204" pitchFamily="18" charset="0"/>
                            </a:rPr>
                            <m:t>⋅</m:t>
                          </m:r>
                          <m:r>
                            <a:rPr lang="en-US" altLang="zh-CN" sz="2400" b="1" i="1" smtClean="0">
                              <a:solidFill>
                                <a:srgbClr val="0000CC"/>
                              </a:solidFill>
                              <a:latin typeface="Cambria Math" panose="02040503050406030204" pitchFamily="18" charset="0"/>
                            </a:rPr>
                            <m:t>𝒅𝑺</m:t>
                          </m:r>
                          <m:r>
                            <a:rPr lang="en-US" altLang="zh-CN" sz="2400" b="1" i="1" smtClean="0">
                              <a:solidFill>
                                <a:srgbClr val="0000CC"/>
                              </a:solidFill>
                              <a:latin typeface="Cambria Math" panose="02040503050406030204" pitchFamily="18" charset="0"/>
                            </a:rPr>
                            <m:t>=−</m:t>
                          </m:r>
                          <m:sSub>
                            <m:sSubPr>
                              <m:ctrlPr>
                                <a:rPr lang="en-US" altLang="zh-CN" sz="2400" b="1" i="1" smtClean="0">
                                  <a:solidFill>
                                    <a:srgbClr val="0000CC"/>
                                  </a:solidFill>
                                  <a:latin typeface="Cambria Math" panose="02040503050406030204" pitchFamily="18" charset="0"/>
                                </a:rPr>
                              </m:ctrlPr>
                            </m:sSubPr>
                            <m:e>
                              <m:r>
                                <a:rPr lang="en-US" altLang="zh-CN" sz="2400" b="1" i="1" smtClean="0">
                                  <a:solidFill>
                                    <a:srgbClr val="0000CC"/>
                                  </a:solidFill>
                                  <a:latin typeface="Cambria Math" panose="02040503050406030204" pitchFamily="18" charset="0"/>
                                </a:rPr>
                                <m:t>𝑫</m:t>
                              </m:r>
                            </m:e>
                            <m:sub>
                              <m:r>
                                <a:rPr lang="en-US" altLang="zh-CN" sz="2400" b="1" i="1" smtClean="0">
                                  <a:solidFill>
                                    <a:srgbClr val="0000CC"/>
                                  </a:solidFill>
                                  <a:latin typeface="Cambria Math" panose="02040503050406030204" pitchFamily="18" charset="0"/>
                                </a:rPr>
                                <m:t>𝟏</m:t>
                              </m:r>
                              <m:r>
                                <a:rPr lang="en-US" altLang="zh-CN" sz="2400" b="1" i="1" smtClean="0">
                                  <a:solidFill>
                                    <a:srgbClr val="0000CC"/>
                                  </a:solidFill>
                                  <a:latin typeface="Cambria Math" panose="02040503050406030204" pitchFamily="18" charset="0"/>
                                </a:rPr>
                                <m:t>𝒏</m:t>
                              </m:r>
                            </m:sub>
                          </m:sSub>
                          <m:r>
                            <a:rPr lang="en-US" altLang="zh-CN" sz="2400" b="1" i="0" smtClean="0">
                              <a:solidFill>
                                <a:srgbClr val="0000CC"/>
                              </a:solidFill>
                              <a:latin typeface="Cambria Math" panose="02040503050406030204" pitchFamily="18" charset="0"/>
                            </a:rPr>
                            <m:t>𝚫</m:t>
                          </m:r>
                          <m:r>
                            <a:rPr lang="en-US" altLang="zh-CN" sz="2400" b="1" i="1" smtClean="0">
                              <a:solidFill>
                                <a:srgbClr val="0000CC"/>
                              </a:solidFill>
                              <a:latin typeface="Cambria Math" panose="02040503050406030204" pitchFamily="18" charset="0"/>
                            </a:rPr>
                            <m:t>𝑺</m:t>
                          </m:r>
                          <m:r>
                            <a:rPr lang="en-US" altLang="zh-CN" sz="2400" b="1" i="1" smtClean="0">
                              <a:solidFill>
                                <a:srgbClr val="0000CC"/>
                              </a:solidFill>
                              <a:latin typeface="Cambria Math" panose="02040503050406030204" pitchFamily="18" charset="0"/>
                            </a:rPr>
                            <m:t>+</m:t>
                          </m:r>
                          <m:sSub>
                            <m:sSubPr>
                              <m:ctrlPr>
                                <a:rPr lang="en-US" altLang="zh-CN" sz="2400" b="1" i="1" smtClean="0">
                                  <a:solidFill>
                                    <a:srgbClr val="0000CC"/>
                                  </a:solidFill>
                                  <a:latin typeface="Cambria Math" panose="02040503050406030204" pitchFamily="18" charset="0"/>
                                </a:rPr>
                              </m:ctrlPr>
                            </m:sSubPr>
                            <m:e>
                              <m:r>
                                <a:rPr lang="en-US" altLang="zh-CN" sz="2400" b="1" i="1" smtClean="0">
                                  <a:solidFill>
                                    <a:srgbClr val="0000CC"/>
                                  </a:solidFill>
                                  <a:latin typeface="Cambria Math" panose="02040503050406030204" pitchFamily="18" charset="0"/>
                                </a:rPr>
                                <m:t>𝑫</m:t>
                              </m:r>
                            </m:e>
                            <m:sub>
                              <m:r>
                                <a:rPr lang="en-US" altLang="zh-CN" sz="2400" b="1" i="1" smtClean="0">
                                  <a:solidFill>
                                    <a:srgbClr val="0000CC"/>
                                  </a:solidFill>
                                  <a:latin typeface="Cambria Math" panose="02040503050406030204" pitchFamily="18" charset="0"/>
                                </a:rPr>
                                <m:t>𝟐</m:t>
                              </m:r>
                              <m:r>
                                <a:rPr lang="en-US" altLang="zh-CN" sz="2400" b="1" i="1" smtClean="0">
                                  <a:solidFill>
                                    <a:srgbClr val="0000CC"/>
                                  </a:solidFill>
                                  <a:latin typeface="Cambria Math" panose="02040503050406030204" pitchFamily="18" charset="0"/>
                                </a:rPr>
                                <m:t>𝒏</m:t>
                              </m:r>
                            </m:sub>
                          </m:sSub>
                          <m:r>
                            <a:rPr lang="en-US" altLang="zh-CN" sz="2400" b="1" i="0" smtClean="0">
                              <a:solidFill>
                                <a:srgbClr val="0000CC"/>
                              </a:solidFill>
                              <a:latin typeface="Cambria Math" panose="02040503050406030204" pitchFamily="18" charset="0"/>
                            </a:rPr>
                            <m:t>𝚫</m:t>
                          </m:r>
                          <m:r>
                            <a:rPr lang="en-US" altLang="zh-CN" sz="2400" b="1" i="1" smtClean="0">
                              <a:solidFill>
                                <a:srgbClr val="0000CC"/>
                              </a:solidFill>
                              <a:latin typeface="Cambria Math" panose="02040503050406030204" pitchFamily="18" charset="0"/>
                            </a:rPr>
                            <m:t>𝑺</m:t>
                          </m:r>
                          <m:r>
                            <a:rPr lang="en-US" altLang="zh-CN" sz="2400" b="1" i="0" smtClean="0">
                              <a:solidFill>
                                <a:srgbClr val="0000CC"/>
                              </a:solidFill>
                              <a:latin typeface="Cambria Math" panose="02040503050406030204" pitchFamily="18" charset="0"/>
                            </a:rPr>
                            <m:t>=</m:t>
                          </m:r>
                          <m:r>
                            <a:rPr lang="en-US" altLang="zh-CN" sz="2400" b="1" i="0" smtClean="0">
                              <a:solidFill>
                                <a:srgbClr val="0000CC"/>
                              </a:solidFill>
                              <a:latin typeface="Cambria Math" panose="02040503050406030204" pitchFamily="18" charset="0"/>
                            </a:rPr>
                            <m:t>𝟎</m:t>
                          </m:r>
                        </m:e>
                      </m:nary>
                    </m:oMath>
                  </m:oMathPara>
                </a14:m>
                <a:endParaRPr lang="zh-CN" altLang="en-US" sz="2400">
                  <a:solidFill>
                    <a:srgbClr val="0000CC"/>
                  </a:solidFill>
                  <a:latin typeface="宋体" panose="02010600030101010101" pitchFamily="2" charset="-122"/>
                </a:endParaRPr>
              </a:p>
            </p:txBody>
          </p:sp>
        </mc:Choice>
        <mc:Fallback xmlns="">
          <p:sp>
            <p:nvSpPr>
              <p:cNvPr id="55" name="矩形 54"/>
              <p:cNvSpPr>
                <a:spLocks noRot="1" noChangeAspect="1" noMove="1" noResize="1" noEditPoints="1" noAdjustHandles="1" noChangeArrowheads="1" noChangeShapeType="1" noTextEdit="1"/>
              </p:cNvSpPr>
              <p:nvPr/>
            </p:nvSpPr>
            <p:spPr>
              <a:xfrm>
                <a:off x="3185846" y="4797152"/>
                <a:ext cx="5634626" cy="847476"/>
              </a:xfrm>
              <a:prstGeom prst="rect">
                <a:avLst/>
              </a:prstGeom>
              <a:blipFill rotWithShape="0">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4953642" y="5661248"/>
                <a:ext cx="2138638" cy="661822"/>
              </a:xfrm>
              <a:prstGeom prst="rect">
                <a:avLst/>
              </a:prstGeom>
              <a:ln w="19050">
                <a:solidFill>
                  <a:srgbClr val="C00000"/>
                </a:solidFill>
              </a:ln>
            </p:spPr>
            <p:txBody>
              <a:bodyPr wrap="square">
                <a:spAutoFit/>
              </a:body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sz="3200" b="1" i="1" smtClean="0">
                              <a:solidFill>
                                <a:srgbClr val="0000CC"/>
                              </a:solidFill>
                              <a:latin typeface="Cambria Math" panose="02040503050406030204" pitchFamily="18" charset="0"/>
                            </a:rPr>
                          </m:ctrlPr>
                        </m:sSubPr>
                        <m:e>
                          <m:r>
                            <a:rPr lang="en-US" altLang="zh-CN" sz="3200" b="1" i="1" smtClean="0">
                              <a:solidFill>
                                <a:srgbClr val="0000CC"/>
                              </a:solidFill>
                              <a:latin typeface="Cambria Math" panose="02040503050406030204" pitchFamily="18" charset="0"/>
                            </a:rPr>
                            <m:t>𝑫</m:t>
                          </m:r>
                        </m:e>
                        <m:sub>
                          <m:r>
                            <a:rPr lang="en-US" altLang="zh-CN" sz="3200" b="1" i="1" smtClean="0">
                              <a:solidFill>
                                <a:srgbClr val="0000CC"/>
                              </a:solidFill>
                              <a:latin typeface="Cambria Math" panose="02040503050406030204" pitchFamily="18" charset="0"/>
                            </a:rPr>
                            <m:t>𝟏</m:t>
                          </m:r>
                          <m:r>
                            <a:rPr lang="en-US" altLang="zh-CN" sz="3200" b="1" i="1" smtClean="0">
                              <a:solidFill>
                                <a:srgbClr val="0000CC"/>
                              </a:solidFill>
                              <a:latin typeface="Cambria Math" panose="02040503050406030204" pitchFamily="18" charset="0"/>
                            </a:rPr>
                            <m:t>𝒏</m:t>
                          </m:r>
                        </m:sub>
                      </m:sSub>
                      <m:r>
                        <a:rPr lang="en-US" altLang="zh-CN" sz="3200" b="1" i="1" smtClean="0">
                          <a:solidFill>
                            <a:srgbClr val="0000CC"/>
                          </a:solidFill>
                          <a:latin typeface="Cambria Math" panose="02040503050406030204" pitchFamily="18" charset="0"/>
                        </a:rPr>
                        <m:t>=</m:t>
                      </m:r>
                      <m:sSub>
                        <m:sSubPr>
                          <m:ctrlPr>
                            <a:rPr lang="en-US" altLang="zh-CN" sz="3200" b="1" i="1" smtClean="0">
                              <a:solidFill>
                                <a:srgbClr val="0000CC"/>
                              </a:solidFill>
                              <a:latin typeface="Cambria Math" panose="02040503050406030204" pitchFamily="18" charset="0"/>
                            </a:rPr>
                          </m:ctrlPr>
                        </m:sSubPr>
                        <m:e>
                          <m:r>
                            <a:rPr lang="en-US" altLang="zh-CN" sz="3200" b="1" i="1" smtClean="0">
                              <a:solidFill>
                                <a:srgbClr val="0000CC"/>
                              </a:solidFill>
                              <a:latin typeface="Cambria Math" panose="02040503050406030204" pitchFamily="18" charset="0"/>
                            </a:rPr>
                            <m:t>𝑫</m:t>
                          </m:r>
                        </m:e>
                        <m:sub>
                          <m:r>
                            <a:rPr lang="en-US" altLang="zh-CN" sz="3200" b="1" i="1" smtClean="0">
                              <a:solidFill>
                                <a:srgbClr val="0000CC"/>
                              </a:solidFill>
                              <a:latin typeface="Cambria Math" panose="02040503050406030204" pitchFamily="18" charset="0"/>
                            </a:rPr>
                            <m:t>𝟐</m:t>
                          </m:r>
                          <m:r>
                            <a:rPr lang="en-US" altLang="zh-CN" sz="3200" b="1" i="1" smtClean="0">
                              <a:solidFill>
                                <a:srgbClr val="0000CC"/>
                              </a:solidFill>
                              <a:latin typeface="Cambria Math" panose="02040503050406030204" pitchFamily="18" charset="0"/>
                            </a:rPr>
                            <m:t>𝒏</m:t>
                          </m:r>
                        </m:sub>
                      </m:sSub>
                    </m:oMath>
                  </m:oMathPara>
                </a14:m>
                <a:endParaRPr lang="zh-CN" altLang="en-US" sz="2400">
                  <a:solidFill>
                    <a:srgbClr val="0000CC"/>
                  </a:solidFill>
                  <a:latin typeface="宋体" panose="02010600030101010101" pitchFamily="2" charset="-122"/>
                </a:endParaRPr>
              </a:p>
            </p:txBody>
          </p:sp>
        </mc:Choice>
        <mc:Fallback xmlns="">
          <p:sp>
            <p:nvSpPr>
              <p:cNvPr id="56" name="矩形 55"/>
              <p:cNvSpPr>
                <a:spLocks noRot="1" noChangeAspect="1" noMove="1" noResize="1" noEditPoints="1" noAdjustHandles="1" noChangeArrowheads="1" noChangeShapeType="1" noTextEdit="1"/>
              </p:cNvSpPr>
              <p:nvPr/>
            </p:nvSpPr>
            <p:spPr>
              <a:xfrm>
                <a:off x="4953642" y="5661248"/>
                <a:ext cx="2138638" cy="661822"/>
              </a:xfrm>
              <a:prstGeom prst="rect">
                <a:avLst/>
              </a:prstGeom>
              <a:blipFill rotWithShape="0">
                <a:blip r:embed="rId18"/>
                <a:stretch>
                  <a:fillRect/>
                </a:stretch>
              </a:blipFill>
              <a:ln w="19050">
                <a:solidFill>
                  <a:srgbClr val="C00000"/>
                </a:solidFill>
              </a:ln>
            </p:spPr>
            <p:txBody>
              <a:bodyPr/>
              <a:lstStyle/>
              <a:p>
                <a:r>
                  <a:rPr lang="zh-CN" altLang="en-US">
                    <a:noFill/>
                  </a:rPr>
                  <a:t> </a:t>
                </a:r>
              </a:p>
            </p:txBody>
          </p:sp>
        </mc:Fallback>
      </mc:AlternateContent>
      <p:sp>
        <p:nvSpPr>
          <p:cNvPr id="45" name="矩形标注 44"/>
          <p:cNvSpPr/>
          <p:nvPr/>
        </p:nvSpPr>
        <p:spPr bwMode="auto">
          <a:xfrm>
            <a:off x="2771800" y="5805264"/>
            <a:ext cx="1314146" cy="639376"/>
          </a:xfrm>
          <a:prstGeom prst="wedgeRectCallout">
            <a:avLst>
              <a:gd name="adj1" fmla="val -54683"/>
              <a:gd name="adj2" fmla="val -138493"/>
            </a:avLst>
          </a:prstGeom>
          <a:no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设界面无自由电荷</a:t>
            </a:r>
          </a:p>
        </p:txBody>
      </p:sp>
      <p:sp>
        <p:nvSpPr>
          <p:cNvPr id="50" name="文本框 49"/>
          <p:cNvSpPr txBox="1"/>
          <p:nvPr/>
        </p:nvSpPr>
        <p:spPr>
          <a:xfrm>
            <a:off x="7524328" y="5661248"/>
            <a:ext cx="1341505" cy="707886"/>
          </a:xfrm>
          <a:prstGeom prst="rect">
            <a:avLst/>
          </a:prstGeom>
          <a:noFill/>
        </p:spPr>
        <p:txBody>
          <a:bodyPr wrap="square" rtlCol="0">
            <a:spAutoFit/>
          </a:bodyPr>
          <a:lstStyle/>
          <a:p>
            <a:r>
              <a:rPr lang="zh-CN" altLang="en-US" sz="2000">
                <a:solidFill>
                  <a:schemeClr val="tx1"/>
                </a:solidFill>
              </a:rPr>
              <a:t>如果有自由电荷呢？</a:t>
            </a:r>
          </a:p>
        </p:txBody>
      </p:sp>
    </p:spTree>
    <p:extLst>
      <p:ext uri="{BB962C8B-B14F-4D97-AF65-F5344CB8AC3E}">
        <p14:creationId xmlns:p14="http://schemas.microsoft.com/office/powerpoint/2010/main" val="309790036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barn(inVertical)">
                                      <p:cBhvr>
                                        <p:cTn id="18" dur="500"/>
                                        <p:tgtEl>
                                          <p:spTgt spid="51"/>
                                        </p:tgtEl>
                                      </p:cBhvr>
                                    </p:animEffect>
                                  </p:childTnLst>
                                </p:cTn>
                              </p:par>
                              <p:par>
                                <p:cTn id="19" presetID="16" presetClass="entr" presetSubtype="21"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barn(inVertical)">
                                      <p:cBhvr>
                                        <p:cTn id="21" dur="500"/>
                                        <p:tgtEl>
                                          <p:spTgt spid="5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barn(inVertical)">
                                      <p:cBhvr>
                                        <p:cTn id="26" dur="500"/>
                                        <p:tgtEl>
                                          <p:spTgt spid="6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barn(inVertical)">
                                      <p:cBhvr>
                                        <p:cTn id="31" dur="500"/>
                                        <p:tgtEl>
                                          <p:spTgt spid="6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barn(inVertical)">
                                      <p:cBhvr>
                                        <p:cTn id="36" dur="5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500" fill="hold"/>
                                        <p:tgtEl>
                                          <p:spTgt spid="53"/>
                                        </p:tgtEl>
                                        <p:attrNameLst>
                                          <p:attrName>ppt_x</p:attrName>
                                        </p:attrNameLst>
                                      </p:cBhvr>
                                      <p:tavLst>
                                        <p:tav tm="0">
                                          <p:val>
                                            <p:strVal val="#ppt_x"/>
                                          </p:val>
                                        </p:tav>
                                        <p:tav tm="100000">
                                          <p:val>
                                            <p:strVal val="#ppt_x"/>
                                          </p:val>
                                        </p:tav>
                                      </p:tavLst>
                                    </p:anim>
                                    <p:anim calcmode="lin" valueType="num">
                                      <p:cBhvr additive="base">
                                        <p:cTn id="4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barn(inVertical)">
                                      <p:cBhvr>
                                        <p:cTn id="47" dur="500"/>
                                        <p:tgtEl>
                                          <p:spTgt spid="54"/>
                                        </p:tgtEl>
                                      </p:cBhvr>
                                    </p:animEffect>
                                  </p:childTnLst>
                                </p:cTn>
                              </p:par>
                              <p:par>
                                <p:cTn id="48" presetID="16" presetClass="entr" presetSubtype="21" fill="hold" nodeType="with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barn(inVertical)">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3136"/>
                                        </p:tgtEl>
                                        <p:attrNameLst>
                                          <p:attrName>style.visibility</p:attrName>
                                        </p:attrNameLst>
                                      </p:cBhvr>
                                      <p:to>
                                        <p:strVal val="visible"/>
                                      </p:to>
                                    </p:set>
                                    <p:animEffect transition="in" filter="wipe(down)">
                                      <p:cBhvr>
                                        <p:cTn id="55" dur="500"/>
                                        <p:tgtEl>
                                          <p:spTgt spid="31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wipe(down)">
                                      <p:cBhvr>
                                        <p:cTn id="60" dur="500"/>
                                        <p:tgtEl>
                                          <p:spTgt spid="6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500"/>
                                        <p:tgtEl>
                                          <p:spTgt spid="45"/>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left)">
                                      <p:cBhvr>
                                        <p:cTn id="73" dur="500"/>
                                        <p:tgtEl>
                                          <p:spTgt spid="5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56"/>
                                        </p:tgtEl>
                                        <p:attrNameLst>
                                          <p:attrName>style.visibility</p:attrName>
                                        </p:attrNameLst>
                                      </p:cBhvr>
                                      <p:to>
                                        <p:strVal val="visible"/>
                                      </p:to>
                                    </p:set>
                                    <p:anim calcmode="lin" valueType="num">
                                      <p:cBhvr additive="base">
                                        <p:cTn id="78" dur="500" fill="hold"/>
                                        <p:tgtEl>
                                          <p:spTgt spid="56"/>
                                        </p:tgtEl>
                                        <p:attrNameLst>
                                          <p:attrName>ppt_x</p:attrName>
                                        </p:attrNameLst>
                                      </p:cBhvr>
                                      <p:tavLst>
                                        <p:tav tm="0">
                                          <p:val>
                                            <p:strVal val="#ppt_x"/>
                                          </p:val>
                                        </p:tav>
                                        <p:tav tm="100000">
                                          <p:val>
                                            <p:strVal val="#ppt_x"/>
                                          </p:val>
                                        </p:tav>
                                      </p:tavLst>
                                    </p:anim>
                                    <p:anim calcmode="lin" valueType="num">
                                      <p:cBhvr additive="base">
                                        <p:cTn id="7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down)">
                                      <p:cBhvr>
                                        <p:cTn id="8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51" grpId="0"/>
      <p:bldP spid="52" grpId="0"/>
      <p:bldP spid="53" grpId="0" animBg="1"/>
      <p:bldP spid="54" grpId="0"/>
      <p:bldP spid="55" grpId="0"/>
      <p:bldP spid="56" grpId="0" animBg="1"/>
      <p:bldP spid="45" grpId="0" animBg="1"/>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298436" y="4121524"/>
            <a:ext cx="3556229" cy="2619844"/>
            <a:chOff x="532037" y="1192289"/>
            <a:chExt cx="3556229" cy="2619844"/>
          </a:xfrm>
        </p:grpSpPr>
        <p:grpSp>
          <p:nvGrpSpPr>
            <p:cNvPr id="2" name="组合 1"/>
            <p:cNvGrpSpPr/>
            <p:nvPr/>
          </p:nvGrpSpPr>
          <p:grpSpPr>
            <a:xfrm>
              <a:off x="532037" y="1192289"/>
              <a:ext cx="3556229" cy="2619844"/>
              <a:chOff x="371380" y="1505067"/>
              <a:chExt cx="2256838" cy="1756789"/>
            </a:xfrm>
          </p:grpSpPr>
          <p:grpSp>
            <p:nvGrpSpPr>
              <p:cNvPr id="3" name="组合 2"/>
              <p:cNvGrpSpPr/>
              <p:nvPr/>
            </p:nvGrpSpPr>
            <p:grpSpPr>
              <a:xfrm>
                <a:off x="683568" y="1556792"/>
                <a:ext cx="1944650" cy="1571148"/>
                <a:chOff x="683568" y="1556792"/>
                <a:chExt cx="1944650" cy="1571148"/>
              </a:xfrm>
            </p:grpSpPr>
            <p:sp>
              <p:nvSpPr>
                <p:cNvPr id="9" name="矩形 8"/>
                <p:cNvSpPr/>
                <p:nvPr/>
              </p:nvSpPr>
              <p:spPr bwMode="auto">
                <a:xfrm>
                  <a:off x="683568" y="1556792"/>
                  <a:ext cx="1944216" cy="792088"/>
                </a:xfrm>
                <a:prstGeom prst="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sp>
              <p:nvSpPr>
                <p:cNvPr id="10" name="矩形 9"/>
                <p:cNvSpPr/>
                <p:nvPr/>
              </p:nvSpPr>
              <p:spPr bwMode="auto">
                <a:xfrm>
                  <a:off x="684002" y="2335852"/>
                  <a:ext cx="1944216" cy="792088"/>
                </a:xfrm>
                <a:prstGeom prst="rect">
                  <a:avLst/>
                </a:prstGeom>
                <a:solidFill>
                  <a:srgbClr val="FFFF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grpSp>
          <mc:AlternateContent xmlns:mc="http://schemas.openxmlformats.org/markup-compatibility/2006" xmlns:a14="http://schemas.microsoft.com/office/drawing/2010/main">
            <mc:Choice Requires="a14">
              <p:sp>
                <p:nvSpPr>
                  <p:cNvPr id="4" name="文本框 3"/>
                  <p:cNvSpPr txBox="1"/>
                  <p:nvPr/>
                </p:nvSpPr>
                <p:spPr>
                  <a:xfrm>
                    <a:off x="513242" y="1505067"/>
                    <a:ext cx="639763" cy="268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𝜺</m:t>
                              </m:r>
                            </m:e>
                            <m:sub>
                              <m:r>
                                <a:rPr lang="en-US" altLang="zh-CN" sz="2000" b="1" i="1" smtClean="0">
                                  <a:latin typeface="Cambria Math" panose="02040503050406030204" pitchFamily="18" charset="0"/>
                                </a:rPr>
                                <m:t>𝒓</m:t>
                              </m:r>
                              <m:r>
                                <a:rPr lang="en-US" altLang="zh-CN" sz="2000" b="1" i="1" smtClean="0">
                                  <a:latin typeface="Cambria Math" panose="02040503050406030204" pitchFamily="18" charset="0"/>
                                </a:rPr>
                                <m:t>𝟏</m:t>
                              </m:r>
                            </m:sub>
                          </m:sSub>
                        </m:oMath>
                      </m:oMathPara>
                    </a14:m>
                    <a:endParaRPr lang="zh-CN" altLang="en-US" sz="2000"/>
                  </a:p>
                </p:txBody>
              </p:sp>
            </mc:Choice>
            <mc:Fallback xmlns="">
              <p:sp>
                <p:nvSpPr>
                  <p:cNvPr id="4" name="文本框 3"/>
                  <p:cNvSpPr txBox="1">
                    <a:spLocks noRot="1" noChangeAspect="1" noMove="1" noResize="1" noEditPoints="1" noAdjustHandles="1" noChangeArrowheads="1" noChangeShapeType="1" noTextEdit="1"/>
                  </p:cNvSpPr>
                  <p:nvPr/>
                </p:nvSpPr>
                <p:spPr>
                  <a:xfrm>
                    <a:off x="513242" y="1505067"/>
                    <a:ext cx="639763" cy="268302"/>
                  </a:xfrm>
                  <a:prstGeom prst="rect">
                    <a:avLst/>
                  </a:prstGeom>
                  <a:blipFill rotWithShape="0">
                    <a:blip r:embed="rId2"/>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71380" y="2861746"/>
                    <a:ext cx="9361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𝜺</m:t>
                              </m:r>
                            </m:e>
                            <m:sub>
                              <m:r>
                                <a:rPr lang="en-US" altLang="zh-CN" sz="2000" b="1" i="1" smtClean="0">
                                  <a:latin typeface="Cambria Math" panose="02040503050406030204" pitchFamily="18" charset="0"/>
                                </a:rPr>
                                <m:t>𝒓</m:t>
                              </m:r>
                              <m:r>
                                <a:rPr lang="en-US" altLang="zh-CN" sz="2000" b="1" i="1" smtClean="0">
                                  <a:latin typeface="Cambria Math" panose="02040503050406030204" pitchFamily="18" charset="0"/>
                                </a:rPr>
                                <m:t>𝟐</m:t>
                              </m:r>
                            </m:sub>
                          </m:sSub>
                        </m:oMath>
                      </m:oMathPara>
                    </a14:m>
                    <a:endParaRPr lang="zh-CN" altLang="en-US" sz="2000"/>
                  </a:p>
                </p:txBody>
              </p:sp>
            </mc:Choice>
            <mc:Fallback xmlns="">
              <p:sp>
                <p:nvSpPr>
                  <p:cNvPr id="5" name="文本框 4"/>
                  <p:cNvSpPr txBox="1">
                    <a:spLocks noRot="1" noChangeAspect="1" noMove="1" noResize="1" noEditPoints="1" noAdjustHandles="1" noChangeArrowheads="1" noChangeShapeType="1" noTextEdit="1"/>
                  </p:cNvSpPr>
                  <p:nvPr/>
                </p:nvSpPr>
                <p:spPr>
                  <a:xfrm>
                    <a:off x="371380" y="2861746"/>
                    <a:ext cx="936104" cy="400110"/>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107307" y="1556346"/>
                    <a:ext cx="356714" cy="268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𝑫</m:t>
                              </m:r>
                            </m:e>
                            <m:sub>
                              <m:r>
                                <a:rPr lang="en-US" altLang="zh-CN" sz="2000" b="1" i="1" smtClean="0">
                                  <a:latin typeface="Cambria Math" panose="02040503050406030204" pitchFamily="18" charset="0"/>
                                </a:rPr>
                                <m:t>𝟏</m:t>
                              </m:r>
                            </m:sub>
                          </m:sSub>
                        </m:oMath>
                      </m:oMathPara>
                    </a14:m>
                    <a:endParaRPr lang="zh-CN" altLang="en-US" sz="2000"/>
                  </a:p>
                </p:txBody>
              </p:sp>
            </mc:Choice>
            <mc:Fallback xmlns="">
              <p:sp>
                <p:nvSpPr>
                  <p:cNvPr id="6" name="文本框 5"/>
                  <p:cNvSpPr txBox="1">
                    <a:spLocks noRot="1" noChangeAspect="1" noMove="1" noResize="1" noEditPoints="1" noAdjustHandles="1" noChangeArrowheads="1" noChangeShapeType="1" noTextEdit="1"/>
                  </p:cNvSpPr>
                  <p:nvPr/>
                </p:nvSpPr>
                <p:spPr>
                  <a:xfrm>
                    <a:off x="1107307" y="1556346"/>
                    <a:ext cx="356714" cy="268302"/>
                  </a:xfrm>
                  <a:prstGeom prst="rect">
                    <a:avLst/>
                  </a:prstGeom>
                  <a:blipFill rotWithShape="0">
                    <a:blip r:embed="rId4"/>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135826" y="2629008"/>
                    <a:ext cx="384630" cy="268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𝑫</m:t>
                              </m:r>
                            </m:e>
                            <m:sub>
                              <m:r>
                                <a:rPr lang="en-US" altLang="zh-CN" sz="2000" b="1" i="1" smtClean="0">
                                  <a:latin typeface="Cambria Math" panose="02040503050406030204" pitchFamily="18" charset="0"/>
                                </a:rPr>
                                <m:t>𝟐</m:t>
                              </m:r>
                            </m:sub>
                          </m:sSub>
                        </m:oMath>
                      </m:oMathPara>
                    </a14:m>
                    <a:endParaRPr lang="zh-CN" altLang="en-US" sz="2000"/>
                  </a:p>
                </p:txBody>
              </p:sp>
            </mc:Choice>
            <mc:Fallback xmlns="">
              <p:sp>
                <p:nvSpPr>
                  <p:cNvPr id="7" name="文本框 6"/>
                  <p:cNvSpPr txBox="1">
                    <a:spLocks noRot="1" noChangeAspect="1" noMove="1" noResize="1" noEditPoints="1" noAdjustHandles="1" noChangeArrowheads="1" noChangeShapeType="1" noTextEdit="1"/>
                  </p:cNvSpPr>
                  <p:nvPr/>
                </p:nvSpPr>
                <p:spPr>
                  <a:xfrm>
                    <a:off x="2135826" y="2629008"/>
                    <a:ext cx="384630" cy="268302"/>
                  </a:xfrm>
                  <a:prstGeom prst="rect">
                    <a:avLst/>
                  </a:prstGeom>
                  <a:blipFill rotWithShape="0">
                    <a:blip r:embed="rId5"/>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354057" y="1812171"/>
                    <a:ext cx="308385" cy="268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𝜽</m:t>
                              </m:r>
                            </m:e>
                            <m:sub>
                              <m:r>
                                <a:rPr lang="en-US" altLang="zh-CN" sz="2000" b="1" i="1" smtClean="0">
                                  <a:latin typeface="Cambria Math" panose="02040503050406030204" pitchFamily="18" charset="0"/>
                                </a:rPr>
                                <m:t>𝟏</m:t>
                              </m:r>
                            </m:sub>
                          </m:sSub>
                        </m:oMath>
                      </m:oMathPara>
                    </a14:m>
                    <a:endParaRPr lang="zh-CN" altLang="en-US" sz="2000"/>
                  </a:p>
                </p:txBody>
              </p:sp>
            </mc:Choice>
            <mc:Fallback xmlns="">
              <p:sp>
                <p:nvSpPr>
                  <p:cNvPr id="8" name="文本框 7"/>
                  <p:cNvSpPr txBox="1">
                    <a:spLocks noRot="1" noChangeAspect="1" noMove="1" noResize="1" noEditPoints="1" noAdjustHandles="1" noChangeArrowheads="1" noChangeShapeType="1" noTextEdit="1"/>
                  </p:cNvSpPr>
                  <p:nvPr/>
                </p:nvSpPr>
                <p:spPr>
                  <a:xfrm>
                    <a:off x="1354057" y="1812171"/>
                    <a:ext cx="308385" cy="268302"/>
                  </a:xfrm>
                  <a:prstGeom prst="rect">
                    <a:avLst/>
                  </a:prstGeom>
                  <a:blipFill rotWithShape="0">
                    <a:blip r:embed="rId6"/>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1626411" y="2458629"/>
                    <a:ext cx="273117" cy="2683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𝜽</m:t>
                              </m:r>
                            </m:e>
                            <m:sub>
                              <m:r>
                                <a:rPr lang="en-US" altLang="zh-CN" sz="2000" b="1" i="1" smtClean="0">
                                  <a:latin typeface="Cambria Math" panose="02040503050406030204" pitchFamily="18" charset="0"/>
                                </a:rPr>
                                <m:t>𝟐</m:t>
                              </m:r>
                            </m:sub>
                          </m:sSub>
                        </m:oMath>
                      </m:oMathPara>
                    </a14:m>
                    <a:endParaRPr lang="zh-CN" altLang="en-US" sz="2000"/>
                  </a:p>
                </p:txBody>
              </p:sp>
            </mc:Choice>
            <mc:Fallback xmlns="">
              <p:sp>
                <p:nvSpPr>
                  <p:cNvPr id="20" name="文本框 19"/>
                  <p:cNvSpPr txBox="1">
                    <a:spLocks noRot="1" noChangeAspect="1" noMove="1" noResize="1" noEditPoints="1" noAdjustHandles="1" noChangeArrowheads="1" noChangeShapeType="1" noTextEdit="1"/>
                  </p:cNvSpPr>
                  <p:nvPr/>
                </p:nvSpPr>
                <p:spPr>
                  <a:xfrm>
                    <a:off x="1626411" y="2458629"/>
                    <a:ext cx="273117" cy="268302"/>
                  </a:xfrm>
                  <a:prstGeom prst="rect">
                    <a:avLst/>
                  </a:prstGeom>
                  <a:blipFill rotWithShape="0">
                    <a:blip r:embed="rId7"/>
                    <a:stretch>
                      <a:fillRect b="-3030"/>
                    </a:stretch>
                  </a:blipFill>
                </p:spPr>
                <p:txBody>
                  <a:bodyPr/>
                  <a:lstStyle/>
                  <a:p>
                    <a:r>
                      <a:rPr lang="zh-CN" altLang="en-US">
                        <a:noFill/>
                      </a:rPr>
                      <a:t> </a:t>
                    </a:r>
                  </a:p>
                </p:txBody>
              </p:sp>
            </mc:Fallback>
          </mc:AlternateContent>
        </p:grpSp>
        <p:cxnSp>
          <p:nvCxnSpPr>
            <p:cNvPr id="12" name="直接箭头连接符 11"/>
            <p:cNvCxnSpPr/>
            <p:nvPr/>
          </p:nvCxnSpPr>
          <p:spPr bwMode="auto">
            <a:xfrm>
              <a:off x="1985149" y="1666391"/>
              <a:ext cx="492523" cy="757203"/>
            </a:xfrm>
            <a:prstGeom prst="straightConnector1">
              <a:avLst/>
            </a:prstGeom>
            <a:solidFill>
              <a:srgbClr val="FFFFFF"/>
            </a:solidFill>
            <a:ln w="22225" cap="flat" cmpd="sng" algn="ctr">
              <a:solidFill>
                <a:srgbClr val="0070C0"/>
              </a:solidFill>
              <a:prstDash val="solid"/>
              <a:round/>
              <a:headEnd type="none" w="med" len="med"/>
              <a:tailEnd type="stealth"/>
            </a:ln>
            <a:effectLst/>
          </p:spPr>
        </p:cxnSp>
        <p:cxnSp>
          <p:nvCxnSpPr>
            <p:cNvPr id="13" name="直接箭头连接符 12"/>
            <p:cNvCxnSpPr/>
            <p:nvPr/>
          </p:nvCxnSpPr>
          <p:spPr bwMode="auto">
            <a:xfrm>
              <a:off x="2494816" y="2431936"/>
              <a:ext cx="936104" cy="636506"/>
            </a:xfrm>
            <a:prstGeom prst="straightConnector1">
              <a:avLst/>
            </a:prstGeom>
            <a:solidFill>
              <a:srgbClr val="FFFFFF"/>
            </a:solidFill>
            <a:ln w="22225" cap="flat" cmpd="sng" algn="ctr">
              <a:solidFill>
                <a:srgbClr val="0070C0"/>
              </a:solidFill>
              <a:prstDash val="solid"/>
              <a:round/>
              <a:headEnd type="none" w="med" len="med"/>
              <a:tailEnd type="stealth"/>
            </a:ln>
            <a:effectLst/>
          </p:spPr>
        </p:cxnSp>
        <p:cxnSp>
          <p:nvCxnSpPr>
            <p:cNvPr id="16" name="直接箭头连接符 15"/>
            <p:cNvCxnSpPr/>
            <p:nvPr/>
          </p:nvCxnSpPr>
          <p:spPr bwMode="auto">
            <a:xfrm>
              <a:off x="2483768" y="1565501"/>
              <a:ext cx="0" cy="1719483"/>
            </a:xfrm>
            <a:prstGeom prst="straightConnector1">
              <a:avLst/>
            </a:prstGeom>
            <a:solidFill>
              <a:srgbClr val="FFFFFF"/>
            </a:solidFill>
            <a:ln w="22225" cap="flat" cmpd="sng" algn="ctr">
              <a:solidFill>
                <a:srgbClr val="0070C0"/>
              </a:solidFill>
              <a:prstDash val="dash"/>
              <a:round/>
              <a:headEnd type="none" w="med" len="med"/>
              <a:tailEnd type="none"/>
            </a:ln>
            <a:effectLst/>
          </p:spPr>
        </p:cxnSp>
        <p:sp>
          <p:nvSpPr>
            <p:cNvPr id="22" name="任意多边形 21"/>
            <p:cNvSpPr/>
            <p:nvPr/>
          </p:nvSpPr>
          <p:spPr bwMode="auto">
            <a:xfrm>
              <a:off x="2322576" y="2127075"/>
              <a:ext cx="158496" cy="43101"/>
            </a:xfrm>
            <a:custGeom>
              <a:avLst/>
              <a:gdLst>
                <a:gd name="connsiteX0" fmla="*/ 0 w 158496"/>
                <a:gd name="connsiteY0" fmla="*/ 43101 h 43101"/>
                <a:gd name="connsiteX1" fmla="*/ 79248 w 158496"/>
                <a:gd name="connsiteY1" fmla="*/ 429 h 43101"/>
                <a:gd name="connsiteX2" fmla="*/ 158496 w 158496"/>
                <a:gd name="connsiteY2" fmla="*/ 24813 h 43101"/>
              </a:gdLst>
              <a:ahLst/>
              <a:cxnLst>
                <a:cxn ang="0">
                  <a:pos x="connsiteX0" y="connsiteY0"/>
                </a:cxn>
                <a:cxn ang="0">
                  <a:pos x="connsiteX1" y="connsiteY1"/>
                </a:cxn>
                <a:cxn ang="0">
                  <a:pos x="connsiteX2" y="connsiteY2"/>
                </a:cxn>
              </a:cxnLst>
              <a:rect l="l" t="t" r="r" b="b"/>
              <a:pathLst>
                <a:path w="158496" h="43101">
                  <a:moveTo>
                    <a:pt x="0" y="43101"/>
                  </a:moveTo>
                  <a:cubicBezTo>
                    <a:pt x="26416" y="23289"/>
                    <a:pt x="52832" y="3477"/>
                    <a:pt x="79248" y="429"/>
                  </a:cubicBezTo>
                  <a:cubicBezTo>
                    <a:pt x="105664" y="-2619"/>
                    <a:pt x="132080" y="11097"/>
                    <a:pt x="158496" y="24813"/>
                  </a:cubicBezTo>
                </a:path>
              </a:pathLst>
            </a:custGeom>
            <a:noFill/>
            <a:ln w="12700" cap="flat" cmpd="sng" algn="ctr">
              <a:solidFill>
                <a:srgbClr val="3333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sp>
          <p:nvSpPr>
            <p:cNvPr id="25" name="任意多边形 24"/>
            <p:cNvSpPr/>
            <p:nvPr/>
          </p:nvSpPr>
          <p:spPr bwMode="auto">
            <a:xfrm>
              <a:off x="2481072" y="2566416"/>
              <a:ext cx="176784" cy="86873"/>
            </a:xfrm>
            <a:custGeom>
              <a:avLst/>
              <a:gdLst>
                <a:gd name="connsiteX0" fmla="*/ 0 w 176784"/>
                <a:gd name="connsiteY0" fmla="*/ 79248 h 86873"/>
                <a:gd name="connsiteX1" fmla="*/ 121920 w 176784"/>
                <a:gd name="connsiteY1" fmla="*/ 79248 h 86873"/>
                <a:gd name="connsiteX2" fmla="*/ 176784 w 176784"/>
                <a:gd name="connsiteY2" fmla="*/ 0 h 86873"/>
              </a:gdLst>
              <a:ahLst/>
              <a:cxnLst>
                <a:cxn ang="0">
                  <a:pos x="connsiteX0" y="connsiteY0"/>
                </a:cxn>
                <a:cxn ang="0">
                  <a:pos x="connsiteX1" y="connsiteY1"/>
                </a:cxn>
                <a:cxn ang="0">
                  <a:pos x="connsiteX2" y="connsiteY2"/>
                </a:cxn>
              </a:cxnLst>
              <a:rect l="l" t="t" r="r" b="b"/>
              <a:pathLst>
                <a:path w="176784" h="86873">
                  <a:moveTo>
                    <a:pt x="0" y="79248"/>
                  </a:moveTo>
                  <a:cubicBezTo>
                    <a:pt x="46228" y="85852"/>
                    <a:pt x="92456" y="92456"/>
                    <a:pt x="121920" y="79248"/>
                  </a:cubicBezTo>
                  <a:cubicBezTo>
                    <a:pt x="151384" y="66040"/>
                    <a:pt x="176784" y="0"/>
                    <a:pt x="176784" y="0"/>
                  </a:cubicBezTo>
                </a:path>
              </a:pathLst>
            </a:custGeom>
            <a:noFill/>
            <a:ln w="12700" cap="flat" cmpd="sng" algn="ctr">
              <a:solidFill>
                <a:srgbClr val="3333C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accent2"/>
                </a:solidFill>
                <a:effectLst/>
                <a:latin typeface="Times New Roman" pitchFamily="18" charset="0"/>
                <a:ea typeface="宋体" pitchFamily="2" charset="-122"/>
              </a:endParaRPr>
            </a:p>
          </p:txBody>
        </p:sp>
      </p:grpSp>
      <mc:AlternateContent xmlns:mc="http://schemas.openxmlformats.org/markup-compatibility/2006" xmlns:a14="http://schemas.microsoft.com/office/drawing/2010/main">
        <mc:Choice Requires="a14">
          <p:sp>
            <p:nvSpPr>
              <p:cNvPr id="27" name="文本框 26"/>
              <p:cNvSpPr txBox="1"/>
              <p:nvPr/>
            </p:nvSpPr>
            <p:spPr>
              <a:xfrm>
                <a:off x="551872" y="2134937"/>
                <a:ext cx="4361259" cy="523220"/>
              </a:xfrm>
              <a:prstGeom prst="rect">
                <a:avLst/>
              </a:prstGeom>
              <a:noFill/>
            </p:spPr>
            <p:txBody>
              <a:bodyPr wrap="square" rtlCol="0">
                <a:spAutoFit/>
              </a:bodyPr>
              <a:lstStyle/>
              <a:p>
                <a:r>
                  <a:rPr lang="zh-CN" altLang="en-US"/>
                  <a:t>可得 </a:t>
                </a:r>
                <a14:m>
                  <m:oMath xmlns:m="http://schemas.openxmlformats.org/officeDocument/2006/math">
                    <m:r>
                      <a:rPr lang="en-US" altLang="zh-CN" b="1" i="1" smtClean="0">
                        <a:latin typeface="Cambria Math" panose="02040503050406030204" pitchFamily="18" charset="0"/>
                      </a:rPr>
                      <m:t>𝑫</m:t>
                    </m:r>
                  </m:oMath>
                </a14:m>
                <a:r>
                  <a:rPr lang="zh-CN" altLang="en-US"/>
                  <a:t> 线的折射定律：</a:t>
                </a:r>
              </a:p>
            </p:txBody>
          </p:sp>
        </mc:Choice>
        <mc:Fallback xmlns="">
          <p:sp>
            <p:nvSpPr>
              <p:cNvPr id="27" name="文本框 26"/>
              <p:cNvSpPr txBox="1">
                <a:spLocks noRot="1" noChangeAspect="1" noMove="1" noResize="1" noEditPoints="1" noAdjustHandles="1" noChangeArrowheads="1" noChangeShapeType="1" noTextEdit="1"/>
              </p:cNvSpPr>
              <p:nvPr/>
            </p:nvSpPr>
            <p:spPr>
              <a:xfrm>
                <a:off x="551872" y="2134937"/>
                <a:ext cx="4361259" cy="523220"/>
              </a:xfrm>
              <a:prstGeom prst="rect">
                <a:avLst/>
              </a:prstGeom>
              <a:blipFill rotWithShape="0">
                <a:blip r:embed="rId8"/>
                <a:stretch>
                  <a:fillRect l="-2937" t="-15116" b="-27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711583" y="2858212"/>
                <a:ext cx="8290582" cy="9831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1" i="0" smtClean="0">
                              <a:latin typeface="Cambria Math" panose="02040503050406030204" pitchFamily="18" charset="0"/>
                            </a:rPr>
                            <m:t>𝐭𝐚𝐧</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𝜽</m:t>
                              </m:r>
                            </m:e>
                            <m:sub>
                              <m:r>
                                <a:rPr lang="en-US" altLang="zh-CN" b="1" i="1" smtClean="0">
                                  <a:latin typeface="Cambria Math" panose="02040503050406030204" pitchFamily="18" charset="0"/>
                                </a:rPr>
                                <m:t>𝟏</m:t>
                              </m:r>
                            </m:sub>
                          </m:sSub>
                        </m:num>
                        <m:den>
                          <m:r>
                            <a:rPr lang="en-US" altLang="zh-CN" b="1" i="0">
                              <a:latin typeface="Cambria Math" panose="02040503050406030204" pitchFamily="18" charset="0"/>
                            </a:rPr>
                            <m:t>𝐭𝐚𝐧</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𝜽</m:t>
                              </m:r>
                            </m:e>
                            <m:sub>
                              <m:r>
                                <a:rPr lang="en-US" altLang="zh-CN" b="1" i="1" smtClean="0">
                                  <a:latin typeface="Cambria Math" panose="02040503050406030204" pitchFamily="18" charset="0"/>
                                </a:rPr>
                                <m:t>𝟐</m:t>
                              </m:r>
                            </m:sub>
                          </m:sSub>
                        </m:den>
                      </m:f>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1" i="1" smtClean="0">
                                  <a:latin typeface="Cambria Math" panose="02040503050406030204" pitchFamily="18" charset="0"/>
                                </a:rPr>
                                <m:t>𝟏</m:t>
                              </m:r>
                              <m:r>
                                <a:rPr lang="en-US" altLang="zh-CN" b="1" i="1" smtClean="0">
                                  <a:latin typeface="Cambria Math" panose="02040503050406030204" pitchFamily="18" charset="0"/>
                                </a:rPr>
                                <m:t>𝒕</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1" i="1" smtClean="0">
                                  <a:latin typeface="Cambria Math" panose="02040503050406030204" pitchFamily="18" charset="0"/>
                                </a:rPr>
                                <m:t>𝟏</m:t>
                              </m:r>
                              <m:r>
                                <a:rPr lang="en-US" altLang="zh-CN" b="1" i="1" smtClean="0">
                                  <a:latin typeface="Cambria Math" panose="02040503050406030204" pitchFamily="18" charset="0"/>
                                </a:rPr>
                                <m:t>𝒏</m:t>
                              </m:r>
                            </m:sub>
                          </m:sSub>
                        </m:num>
                        <m:den>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1" i="1" smtClean="0">
                                  <a:latin typeface="Cambria Math" panose="02040503050406030204" pitchFamily="18" charset="0"/>
                                </a:rPr>
                                <m:t>𝟐</m:t>
                              </m:r>
                              <m:r>
                                <a:rPr lang="en-US" altLang="zh-CN" b="1" i="1" smtClean="0">
                                  <a:latin typeface="Cambria Math" panose="02040503050406030204" pitchFamily="18" charset="0"/>
                                </a:rPr>
                                <m:t>𝒕</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1" i="1" smtClean="0">
                                  <a:latin typeface="Cambria Math" panose="02040503050406030204" pitchFamily="18" charset="0"/>
                                </a:rPr>
                                <m:t>𝟐</m:t>
                              </m:r>
                              <m:r>
                                <a:rPr lang="en-US" altLang="zh-CN" b="1" i="1" smtClean="0">
                                  <a:latin typeface="Cambria Math" panose="02040503050406030204" pitchFamily="18" charset="0"/>
                                </a:rPr>
                                <m:t>𝒏</m:t>
                              </m:r>
                            </m:sub>
                          </m:sSub>
                        </m:den>
                      </m:f>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1" i="1" smtClean="0">
                                  <a:latin typeface="Cambria Math" panose="02040503050406030204" pitchFamily="18" charset="0"/>
                                </a:rPr>
                                <m:t>𝟏</m:t>
                              </m:r>
                              <m:r>
                                <a:rPr lang="en-US" altLang="zh-CN" b="1" i="1" smtClean="0">
                                  <a:latin typeface="Cambria Math" panose="02040503050406030204" pitchFamily="18" charset="0"/>
                                </a:rPr>
                                <m:t>𝒕</m:t>
                              </m:r>
                            </m:sub>
                          </m:sSub>
                        </m:num>
                        <m:den>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𝑫</m:t>
                              </m:r>
                            </m:e>
                            <m:sub>
                              <m:r>
                                <a:rPr lang="en-US" altLang="zh-CN" b="1" i="1" smtClean="0">
                                  <a:latin typeface="Cambria Math" panose="02040503050406030204" pitchFamily="18" charset="0"/>
                                </a:rPr>
                                <m:t>𝟐</m:t>
                              </m:r>
                              <m:r>
                                <a:rPr lang="en-US" altLang="zh-CN" b="1" i="1" smtClean="0">
                                  <a:latin typeface="Cambria Math" panose="02040503050406030204" pitchFamily="18" charset="0"/>
                                </a:rPr>
                                <m:t>𝒕</m:t>
                              </m:r>
                            </m:sub>
                          </m:sSub>
                        </m:den>
                      </m:f>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1" i="1" smtClean="0">
                                  <a:latin typeface="Cambria Math" panose="02040503050406030204" pitchFamily="18" charset="0"/>
                                </a:rPr>
                                <m:t>𝟎</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1" i="1" smtClean="0">
                                  <a:latin typeface="Cambria Math" panose="02040503050406030204" pitchFamily="18" charset="0"/>
                                </a:rPr>
                                <m:t>𝒓</m:t>
                              </m:r>
                              <m:r>
                                <a:rPr lang="en-US" altLang="zh-CN" b="1" i="1" smtClean="0">
                                  <a:latin typeface="Cambria Math" panose="02040503050406030204" pitchFamily="18" charset="0"/>
                                </a:rPr>
                                <m:t>𝟏</m:t>
                              </m:r>
                            </m:sub>
                          </m:s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𝑬</m:t>
                              </m:r>
                            </m:e>
                            <m:sub>
                              <m:r>
                                <a:rPr lang="en-US" altLang="zh-CN" b="1" i="1" smtClean="0">
                                  <a:latin typeface="Cambria Math" panose="02040503050406030204" pitchFamily="18" charset="0"/>
                                </a:rPr>
                                <m:t>𝟏</m:t>
                              </m:r>
                              <m:r>
                                <a:rPr lang="en-US" altLang="zh-CN" b="1" i="1" smtClean="0">
                                  <a:latin typeface="Cambria Math" panose="02040503050406030204" pitchFamily="18" charset="0"/>
                                </a:rPr>
                                <m:t>𝒕</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𝜺</m:t>
                              </m:r>
                            </m:e>
                            <m:sub>
                              <m:r>
                                <a:rPr lang="en-US" altLang="zh-CN" i="1">
                                  <a:latin typeface="Cambria Math" panose="02040503050406030204" pitchFamily="18" charset="0"/>
                                </a:rPr>
                                <m:t>𝟎</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𝜺</m:t>
                              </m:r>
                            </m:e>
                            <m:sub>
                              <m:r>
                                <a:rPr lang="en-US" altLang="zh-CN" i="1">
                                  <a:latin typeface="Cambria Math" panose="02040503050406030204" pitchFamily="18" charset="0"/>
                                </a:rPr>
                                <m:t>𝒓</m:t>
                              </m:r>
                              <m:r>
                                <a:rPr lang="en-US" altLang="zh-CN" b="1" i="1" smtClean="0">
                                  <a:latin typeface="Cambria Math" panose="02040503050406030204" pitchFamily="18" charset="0"/>
                                </a:rPr>
                                <m:t>𝟐</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𝑬</m:t>
                              </m:r>
                            </m:e>
                            <m:sub>
                              <m:r>
                                <a:rPr lang="en-US" altLang="zh-CN" b="1" i="1" smtClean="0">
                                  <a:latin typeface="Cambria Math" panose="02040503050406030204" pitchFamily="18" charset="0"/>
                                </a:rPr>
                                <m:t>𝟐</m:t>
                              </m:r>
                              <m:r>
                                <a:rPr lang="en-US" altLang="zh-CN" b="1" i="1" smtClean="0">
                                  <a:latin typeface="Cambria Math" panose="02040503050406030204" pitchFamily="18" charset="0"/>
                                </a:rPr>
                                <m:t>𝒕</m:t>
                              </m:r>
                            </m:sub>
                          </m:sSub>
                        </m:den>
                      </m:f>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𝜺</m:t>
                              </m:r>
                            </m:e>
                            <m:sub>
                              <m:r>
                                <a:rPr lang="en-US" altLang="zh-CN" i="1">
                                  <a:latin typeface="Cambria Math" panose="02040503050406030204" pitchFamily="18" charset="0"/>
                                </a:rPr>
                                <m:t>𝒓</m:t>
                              </m:r>
                              <m:r>
                                <a:rPr lang="en-US" altLang="zh-CN" i="1">
                                  <a:latin typeface="Cambria Math" panose="02040503050406030204" pitchFamily="18" charset="0"/>
                                </a:rPr>
                                <m:t>𝟏</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𝜺</m:t>
                              </m:r>
                            </m:e>
                            <m:sub>
                              <m:r>
                                <a:rPr lang="en-US" altLang="zh-CN" i="1">
                                  <a:latin typeface="Cambria Math" panose="02040503050406030204" pitchFamily="18" charset="0"/>
                                </a:rPr>
                                <m:t>𝒓</m:t>
                              </m:r>
                              <m:r>
                                <a:rPr lang="en-US" altLang="zh-CN" i="1">
                                  <a:latin typeface="Cambria Math" panose="02040503050406030204" pitchFamily="18" charset="0"/>
                                </a:rPr>
                                <m:t>𝟐</m:t>
                              </m:r>
                            </m:sub>
                          </m:sSub>
                        </m:den>
                      </m:f>
                    </m:oMath>
                  </m:oMathPara>
                </a14:m>
                <a:endParaRPr lang="zh-CN" altLang="en-US"/>
              </a:p>
            </p:txBody>
          </p:sp>
        </mc:Choice>
        <mc:Fallback xmlns="">
          <p:sp>
            <p:nvSpPr>
              <p:cNvPr id="28" name="文本框 27"/>
              <p:cNvSpPr txBox="1">
                <a:spLocks noRot="1" noChangeAspect="1" noMove="1" noResize="1" noEditPoints="1" noAdjustHandles="1" noChangeArrowheads="1" noChangeShapeType="1" noTextEdit="1"/>
              </p:cNvSpPr>
              <p:nvPr/>
            </p:nvSpPr>
            <p:spPr>
              <a:xfrm>
                <a:off x="711583" y="2858212"/>
                <a:ext cx="8290582" cy="983154"/>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4867038" y="4738607"/>
                <a:ext cx="2946755" cy="1212448"/>
              </a:xfrm>
              <a:prstGeom prst="rect">
                <a:avLst/>
              </a:prstGeom>
              <a:noFill/>
              <a:ln w="19050">
                <a:solidFill>
                  <a:srgbClr val="C0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3200" i="1" smtClean="0">
                              <a:latin typeface="Cambria Math" panose="02040503050406030204" pitchFamily="18" charset="0"/>
                            </a:rPr>
                          </m:ctrlPr>
                        </m:fPr>
                        <m:num>
                          <m:r>
                            <a:rPr lang="en-US" altLang="zh-CN" sz="3200" b="1" i="0" smtClean="0">
                              <a:latin typeface="Cambria Math" panose="02040503050406030204" pitchFamily="18" charset="0"/>
                            </a:rPr>
                            <m:t>𝐭𝐚𝐧</m:t>
                          </m:r>
                          <m:sSub>
                            <m:sSubPr>
                              <m:ctrlPr>
                                <a:rPr lang="en-US" altLang="zh-CN" sz="3200" i="1" smtClean="0">
                                  <a:latin typeface="Cambria Math" panose="02040503050406030204" pitchFamily="18" charset="0"/>
                                </a:rPr>
                              </m:ctrlPr>
                            </m:sSubPr>
                            <m:e>
                              <m:r>
                                <a:rPr lang="en-US" altLang="zh-CN" sz="3200" b="1" i="1" smtClean="0">
                                  <a:latin typeface="Cambria Math" panose="02040503050406030204" pitchFamily="18" charset="0"/>
                                </a:rPr>
                                <m:t>𝜽</m:t>
                              </m:r>
                            </m:e>
                            <m:sub>
                              <m:r>
                                <a:rPr lang="en-US" altLang="zh-CN" sz="3200" b="1" i="1" smtClean="0">
                                  <a:latin typeface="Cambria Math" panose="02040503050406030204" pitchFamily="18" charset="0"/>
                                </a:rPr>
                                <m:t>𝟏</m:t>
                              </m:r>
                            </m:sub>
                          </m:sSub>
                        </m:num>
                        <m:den>
                          <m:r>
                            <a:rPr lang="en-US" altLang="zh-CN" sz="3200" b="1" i="0">
                              <a:latin typeface="Cambria Math" panose="02040503050406030204" pitchFamily="18" charset="0"/>
                            </a:rPr>
                            <m:t>𝐭𝐚𝐧</m:t>
                          </m:r>
                          <m:sSub>
                            <m:sSubPr>
                              <m:ctrlPr>
                                <a:rPr lang="en-US" altLang="zh-CN" sz="3200" i="1">
                                  <a:latin typeface="Cambria Math" panose="02040503050406030204" pitchFamily="18" charset="0"/>
                                </a:rPr>
                              </m:ctrlPr>
                            </m:sSubPr>
                            <m:e>
                              <m:r>
                                <a:rPr lang="en-US" altLang="zh-CN" sz="3200" b="1" i="1">
                                  <a:latin typeface="Cambria Math" panose="02040503050406030204" pitchFamily="18" charset="0"/>
                                </a:rPr>
                                <m:t>𝜽</m:t>
                              </m:r>
                            </m:e>
                            <m:sub>
                              <m:r>
                                <a:rPr lang="en-US" altLang="zh-CN" sz="3200" b="1" i="1" smtClean="0">
                                  <a:latin typeface="Cambria Math" panose="02040503050406030204" pitchFamily="18" charset="0"/>
                                </a:rPr>
                                <m:t>𝟐</m:t>
                              </m:r>
                            </m:sub>
                          </m:sSub>
                        </m:den>
                      </m:f>
                      <m:r>
                        <a:rPr lang="en-US" altLang="zh-CN" sz="3200" b="1" i="1" smtClean="0">
                          <a:latin typeface="Cambria Math" panose="02040503050406030204" pitchFamily="18" charset="0"/>
                        </a:rPr>
                        <m:t>=</m:t>
                      </m:r>
                      <m:f>
                        <m:fPr>
                          <m:ctrlPr>
                            <a:rPr lang="en-US" altLang="zh-CN" sz="3200" i="1">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𝜺</m:t>
                              </m:r>
                            </m:e>
                            <m:sub>
                              <m:r>
                                <a:rPr lang="en-US" altLang="zh-CN" sz="3200" i="1">
                                  <a:latin typeface="Cambria Math" panose="02040503050406030204" pitchFamily="18" charset="0"/>
                                </a:rPr>
                                <m:t>𝒓</m:t>
                              </m:r>
                              <m:r>
                                <a:rPr lang="en-US" altLang="zh-CN" sz="3200" i="1">
                                  <a:latin typeface="Cambria Math" panose="02040503050406030204" pitchFamily="18" charset="0"/>
                                </a:rPr>
                                <m:t>𝟏</m:t>
                              </m:r>
                            </m:sub>
                          </m:sSub>
                        </m:num>
                        <m:den>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𝜺</m:t>
                              </m:r>
                            </m:e>
                            <m:sub>
                              <m:r>
                                <a:rPr lang="en-US" altLang="zh-CN" sz="3200" i="1">
                                  <a:latin typeface="Cambria Math" panose="02040503050406030204" pitchFamily="18" charset="0"/>
                                </a:rPr>
                                <m:t>𝒓</m:t>
                              </m:r>
                              <m:r>
                                <a:rPr lang="en-US" altLang="zh-CN" sz="3200" i="1">
                                  <a:latin typeface="Cambria Math" panose="02040503050406030204" pitchFamily="18" charset="0"/>
                                </a:rPr>
                                <m:t>𝟐</m:t>
                              </m:r>
                            </m:sub>
                          </m:sSub>
                        </m:den>
                      </m:f>
                    </m:oMath>
                  </m:oMathPara>
                </a14:m>
                <a:endParaRPr lang="zh-CN" altLang="en-US" sz="3200"/>
              </a:p>
            </p:txBody>
          </p:sp>
        </mc:Choice>
        <mc:Fallback xmlns="">
          <p:sp>
            <p:nvSpPr>
              <p:cNvPr id="29" name="文本框 28"/>
              <p:cNvSpPr txBox="1">
                <a:spLocks noRot="1" noChangeAspect="1" noMove="1" noResize="1" noEditPoints="1" noAdjustHandles="1" noChangeArrowheads="1" noChangeShapeType="1" noTextEdit="1"/>
              </p:cNvSpPr>
              <p:nvPr/>
            </p:nvSpPr>
            <p:spPr>
              <a:xfrm>
                <a:off x="4867038" y="4738607"/>
                <a:ext cx="2946755" cy="1212448"/>
              </a:xfrm>
              <a:prstGeom prst="rect">
                <a:avLst/>
              </a:prstGeom>
              <a:blipFill rotWithShape="0">
                <a:blip r:embed="rId10"/>
                <a:stretch>
                  <a:fillRect/>
                </a:stretch>
              </a:blipFill>
              <a:ln w="19050">
                <a:solidFill>
                  <a:srgbClr val="C00000"/>
                </a:solidFill>
              </a:ln>
            </p:spPr>
            <p:txBody>
              <a:bodyPr/>
              <a:lstStyle/>
              <a:p>
                <a:r>
                  <a:rPr lang="zh-CN" altLang="en-US">
                    <a:noFill/>
                  </a:rPr>
                  <a:t> </a:t>
                </a:r>
              </a:p>
            </p:txBody>
          </p:sp>
        </mc:Fallback>
      </mc:AlternateContent>
      <p:sp>
        <p:nvSpPr>
          <p:cNvPr id="30" name="文本框 29"/>
          <p:cNvSpPr txBox="1"/>
          <p:nvPr/>
        </p:nvSpPr>
        <p:spPr>
          <a:xfrm>
            <a:off x="569749" y="194211"/>
            <a:ext cx="8574251" cy="954107"/>
          </a:xfrm>
          <a:prstGeom prst="rect">
            <a:avLst/>
          </a:prstGeom>
          <a:noFill/>
        </p:spPr>
        <p:txBody>
          <a:bodyPr wrap="square" rtlCol="0">
            <a:spAutoFit/>
          </a:bodyPr>
          <a:lstStyle/>
          <a:p>
            <a:r>
              <a:rPr lang="zh-CN" altLang="en-US"/>
              <a:t>界面无自由电荷时：</a:t>
            </a:r>
            <a:endParaRPr lang="en-US" altLang="zh-CN"/>
          </a:p>
          <a:p>
            <a:r>
              <a:rPr lang="zh-CN" altLang="en-US"/>
              <a:t>         电场切向分量连续，电位移法向分量连续</a:t>
            </a:r>
          </a:p>
        </p:txBody>
      </p:sp>
      <mc:AlternateContent xmlns:mc="http://schemas.openxmlformats.org/markup-compatibility/2006" xmlns:a14="http://schemas.microsoft.com/office/drawing/2010/main">
        <mc:Choice Requires="a14">
          <p:sp>
            <p:nvSpPr>
              <p:cNvPr id="31" name="矩形 30"/>
              <p:cNvSpPr/>
              <p:nvPr/>
            </p:nvSpPr>
            <p:spPr>
              <a:xfrm>
                <a:off x="1907704" y="1201571"/>
                <a:ext cx="5690683" cy="643253"/>
              </a:xfrm>
              <a:prstGeom prst="rect">
                <a:avLst/>
              </a:prstGeom>
              <a:ln w="19050">
                <a:solidFill>
                  <a:srgbClr val="CC3300"/>
                </a:solidFill>
              </a:ln>
            </p:spPr>
            <p:txBody>
              <a:bodyPr wrap="square">
                <a:spAutoFit/>
              </a:bodyPr>
              <a:lstStyle/>
              <a:p>
                <a:pPr algn="ctr" eaLnBrk="1" hangingPunct="1">
                  <a:spcBef>
                    <a:spcPct val="50000"/>
                  </a:spcBef>
                </a:pPr>
                <a14:m>
                  <m:oMath xmlns:m="http://schemas.openxmlformats.org/officeDocument/2006/math">
                    <m:sSub>
                      <m:sSubPr>
                        <m:ctrlPr>
                          <a:rPr lang="en-US" altLang="zh-CN" sz="3200" b="1" i="1" smtClean="0">
                            <a:solidFill>
                              <a:srgbClr val="0000CC"/>
                            </a:solidFill>
                            <a:latin typeface="Cambria Math" panose="02040503050406030204" pitchFamily="18" charset="0"/>
                          </a:rPr>
                        </m:ctrlPr>
                      </m:sSubPr>
                      <m:e>
                        <m:r>
                          <a:rPr lang="en-US" altLang="zh-CN" sz="3200" b="1" i="1" smtClean="0">
                            <a:solidFill>
                              <a:srgbClr val="0000CC"/>
                            </a:solidFill>
                            <a:latin typeface="Cambria Math" panose="02040503050406030204" pitchFamily="18" charset="0"/>
                          </a:rPr>
                          <m:t>𝑬</m:t>
                        </m:r>
                      </m:e>
                      <m:sub>
                        <m:r>
                          <a:rPr lang="en-US" altLang="zh-CN" sz="3200" b="1" i="1" smtClean="0">
                            <a:solidFill>
                              <a:srgbClr val="0000CC"/>
                            </a:solidFill>
                            <a:latin typeface="Cambria Math" panose="02040503050406030204" pitchFamily="18" charset="0"/>
                          </a:rPr>
                          <m:t>𝟏</m:t>
                        </m:r>
                        <m:r>
                          <a:rPr lang="en-US" altLang="zh-CN" sz="3200" b="1" i="1" smtClean="0">
                            <a:solidFill>
                              <a:srgbClr val="0000CC"/>
                            </a:solidFill>
                            <a:latin typeface="Cambria Math" panose="02040503050406030204" pitchFamily="18" charset="0"/>
                          </a:rPr>
                          <m:t>𝒕</m:t>
                        </m:r>
                      </m:sub>
                    </m:sSub>
                    <m:r>
                      <a:rPr lang="en-US" altLang="zh-CN" sz="3200" b="1" i="1" smtClean="0">
                        <a:solidFill>
                          <a:srgbClr val="0000CC"/>
                        </a:solidFill>
                        <a:latin typeface="Cambria Math" panose="02040503050406030204" pitchFamily="18" charset="0"/>
                      </a:rPr>
                      <m:t>=</m:t>
                    </m:r>
                    <m:sSub>
                      <m:sSubPr>
                        <m:ctrlPr>
                          <a:rPr lang="en-US" altLang="zh-CN" sz="3200" b="1" i="1" smtClean="0">
                            <a:solidFill>
                              <a:srgbClr val="0000CC"/>
                            </a:solidFill>
                            <a:latin typeface="Cambria Math" panose="02040503050406030204" pitchFamily="18" charset="0"/>
                          </a:rPr>
                        </m:ctrlPr>
                      </m:sSubPr>
                      <m:e>
                        <m:r>
                          <a:rPr lang="en-US" altLang="zh-CN" sz="3200" b="1" i="1" smtClean="0">
                            <a:solidFill>
                              <a:srgbClr val="0000CC"/>
                            </a:solidFill>
                            <a:latin typeface="Cambria Math" panose="02040503050406030204" pitchFamily="18" charset="0"/>
                          </a:rPr>
                          <m:t>𝑬</m:t>
                        </m:r>
                      </m:e>
                      <m:sub>
                        <m:r>
                          <a:rPr lang="en-US" altLang="zh-CN" sz="3200" b="1" i="1" smtClean="0">
                            <a:solidFill>
                              <a:srgbClr val="0000CC"/>
                            </a:solidFill>
                            <a:latin typeface="Cambria Math" panose="02040503050406030204" pitchFamily="18" charset="0"/>
                          </a:rPr>
                          <m:t>𝟐</m:t>
                        </m:r>
                        <m:r>
                          <a:rPr lang="en-US" altLang="zh-CN" sz="3200" b="1" i="1" smtClean="0">
                            <a:solidFill>
                              <a:srgbClr val="0000CC"/>
                            </a:solidFill>
                            <a:latin typeface="Cambria Math" panose="02040503050406030204" pitchFamily="18" charset="0"/>
                          </a:rPr>
                          <m:t>𝒕</m:t>
                        </m:r>
                      </m:sub>
                    </m:sSub>
                  </m:oMath>
                </a14:m>
                <a:r>
                  <a:rPr lang="zh-CN" altLang="en-US" sz="3200">
                    <a:solidFill>
                      <a:srgbClr val="0000CC"/>
                    </a:solidFill>
                    <a:latin typeface="宋体" panose="02010600030101010101" pitchFamily="2" charset="-122"/>
                  </a:rPr>
                  <a:t>      </a:t>
                </a:r>
                <a14:m>
                  <m:oMath xmlns:m="http://schemas.openxmlformats.org/officeDocument/2006/math">
                    <m:sSub>
                      <m:sSubPr>
                        <m:ctrlPr>
                          <a:rPr lang="en-US" altLang="zh-CN" sz="3200" b="1" i="1" smtClean="0">
                            <a:solidFill>
                              <a:srgbClr val="0000CC"/>
                            </a:solidFill>
                            <a:latin typeface="Cambria Math" panose="02040503050406030204" pitchFamily="18" charset="0"/>
                          </a:rPr>
                        </m:ctrlPr>
                      </m:sSubPr>
                      <m:e>
                        <m:r>
                          <a:rPr lang="en-US" altLang="zh-CN" sz="3200" b="1" i="1" smtClean="0">
                            <a:solidFill>
                              <a:srgbClr val="0000CC"/>
                            </a:solidFill>
                            <a:latin typeface="Cambria Math" panose="02040503050406030204" pitchFamily="18" charset="0"/>
                          </a:rPr>
                          <m:t>𝑫</m:t>
                        </m:r>
                      </m:e>
                      <m:sub>
                        <m:r>
                          <a:rPr lang="en-US" altLang="zh-CN" sz="3200" b="1" i="1" smtClean="0">
                            <a:solidFill>
                              <a:srgbClr val="0000CC"/>
                            </a:solidFill>
                            <a:latin typeface="Cambria Math" panose="02040503050406030204" pitchFamily="18" charset="0"/>
                          </a:rPr>
                          <m:t>𝟏</m:t>
                        </m:r>
                        <m:r>
                          <a:rPr lang="en-US" altLang="zh-CN" sz="3200" b="1" i="1" smtClean="0">
                            <a:solidFill>
                              <a:srgbClr val="0000CC"/>
                            </a:solidFill>
                            <a:latin typeface="Cambria Math" panose="02040503050406030204" pitchFamily="18" charset="0"/>
                          </a:rPr>
                          <m:t>𝒏</m:t>
                        </m:r>
                      </m:sub>
                    </m:sSub>
                    <m:r>
                      <a:rPr lang="en-US" altLang="zh-CN" sz="3200" b="1" i="1" smtClean="0">
                        <a:solidFill>
                          <a:srgbClr val="0000CC"/>
                        </a:solidFill>
                        <a:latin typeface="Cambria Math" panose="02040503050406030204" pitchFamily="18" charset="0"/>
                      </a:rPr>
                      <m:t>=</m:t>
                    </m:r>
                    <m:sSub>
                      <m:sSubPr>
                        <m:ctrlPr>
                          <a:rPr lang="en-US" altLang="zh-CN" sz="3200" b="1" i="1" smtClean="0">
                            <a:solidFill>
                              <a:srgbClr val="0000CC"/>
                            </a:solidFill>
                            <a:latin typeface="Cambria Math" panose="02040503050406030204" pitchFamily="18" charset="0"/>
                          </a:rPr>
                        </m:ctrlPr>
                      </m:sSubPr>
                      <m:e>
                        <m:r>
                          <a:rPr lang="en-US" altLang="zh-CN" sz="3200" b="1" i="1" smtClean="0">
                            <a:solidFill>
                              <a:srgbClr val="0000CC"/>
                            </a:solidFill>
                            <a:latin typeface="Cambria Math" panose="02040503050406030204" pitchFamily="18" charset="0"/>
                          </a:rPr>
                          <m:t>𝑫</m:t>
                        </m:r>
                      </m:e>
                      <m:sub>
                        <m:r>
                          <a:rPr lang="en-US" altLang="zh-CN" sz="3200" b="1" i="1" smtClean="0">
                            <a:solidFill>
                              <a:srgbClr val="0000CC"/>
                            </a:solidFill>
                            <a:latin typeface="Cambria Math" panose="02040503050406030204" pitchFamily="18" charset="0"/>
                          </a:rPr>
                          <m:t>𝟐</m:t>
                        </m:r>
                        <m:r>
                          <a:rPr lang="en-US" altLang="zh-CN" sz="3200" b="1" i="1" smtClean="0">
                            <a:solidFill>
                              <a:srgbClr val="0000CC"/>
                            </a:solidFill>
                            <a:latin typeface="Cambria Math" panose="02040503050406030204" pitchFamily="18" charset="0"/>
                          </a:rPr>
                          <m:t>𝒏</m:t>
                        </m:r>
                      </m:sub>
                    </m:sSub>
                  </m:oMath>
                </a14:m>
                <a:endParaRPr lang="zh-CN" altLang="en-US" sz="3200">
                  <a:solidFill>
                    <a:srgbClr val="0000CC"/>
                  </a:solidFill>
                  <a:latin typeface="宋体" panose="02010600030101010101" pitchFamily="2" charset="-122"/>
                </a:endParaRPr>
              </a:p>
            </p:txBody>
          </p:sp>
        </mc:Choice>
        <mc:Fallback xmlns="">
          <p:sp>
            <p:nvSpPr>
              <p:cNvPr id="31" name="矩形 30"/>
              <p:cNvSpPr>
                <a:spLocks noRot="1" noChangeAspect="1" noMove="1" noResize="1" noEditPoints="1" noAdjustHandles="1" noChangeArrowheads="1" noChangeShapeType="1" noTextEdit="1"/>
              </p:cNvSpPr>
              <p:nvPr/>
            </p:nvSpPr>
            <p:spPr>
              <a:xfrm>
                <a:off x="1907704" y="1201571"/>
                <a:ext cx="5690683" cy="643253"/>
              </a:xfrm>
              <a:prstGeom prst="rect">
                <a:avLst/>
              </a:prstGeom>
              <a:blipFill rotWithShape="0">
                <a:blip r:embed="rId11"/>
                <a:stretch>
                  <a:fillRect/>
                </a:stretch>
              </a:blipFill>
              <a:ln w="19050">
                <a:solidFill>
                  <a:srgbClr val="CC3300"/>
                </a:solidFill>
              </a:ln>
            </p:spPr>
            <p:txBody>
              <a:bodyPr/>
              <a:lstStyle/>
              <a:p>
                <a:r>
                  <a:rPr lang="zh-CN" altLang="en-US">
                    <a:noFill/>
                  </a:rPr>
                  <a:t> </a:t>
                </a:r>
              </a:p>
            </p:txBody>
          </p:sp>
        </mc:Fallback>
      </mc:AlternateContent>
    </p:spTree>
    <p:extLst>
      <p:ext uri="{BB962C8B-B14F-4D97-AF65-F5344CB8AC3E}">
        <p14:creationId xmlns:p14="http://schemas.microsoft.com/office/powerpoint/2010/main" val="215237310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28600" y="1560513"/>
            <a:ext cx="46307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a:solidFill>
                  <a:srgbClr val="0000CC"/>
                </a:solidFill>
              </a:rPr>
              <a:t> 2.4.1</a:t>
            </a:r>
            <a:r>
              <a:rPr lang="en-US" altLang="zh-CN" sz="3200">
                <a:solidFill>
                  <a:srgbClr val="0000CC"/>
                </a:solidFill>
                <a:latin typeface="宋体" panose="02010600030101010101" pitchFamily="2" charset="-122"/>
              </a:rPr>
              <a:t> </a:t>
            </a:r>
            <a:r>
              <a:rPr lang="zh-CN" altLang="en-US" sz="3200">
                <a:solidFill>
                  <a:srgbClr val="0000CC"/>
                </a:solidFill>
                <a:latin typeface="宋体" panose="02010600030101010101" pitchFamily="2" charset="-122"/>
              </a:rPr>
              <a:t>孤立导体的电容</a:t>
            </a:r>
          </a:p>
        </p:txBody>
      </p:sp>
      <p:sp>
        <p:nvSpPr>
          <p:cNvPr id="39939" name="Text Box 3"/>
          <p:cNvSpPr txBox="1">
            <a:spLocks noChangeArrowheads="1"/>
          </p:cNvSpPr>
          <p:nvPr/>
        </p:nvSpPr>
        <p:spPr bwMode="auto">
          <a:xfrm>
            <a:off x="1619250" y="3773488"/>
            <a:ext cx="5638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t>电容只与几何因素和介质有关</a:t>
            </a:r>
          </a:p>
          <a:p>
            <a:pPr eaLnBrk="1" hangingPunct="1">
              <a:spcBef>
                <a:spcPct val="50000"/>
              </a:spcBef>
            </a:pPr>
            <a:r>
              <a:rPr lang="zh-CN" altLang="en-US" sz="3200">
                <a:solidFill>
                  <a:srgbClr val="CC0000"/>
                </a:solidFill>
              </a:rPr>
              <a:t>          固有的容电本领</a:t>
            </a:r>
          </a:p>
        </p:txBody>
      </p:sp>
      <p:sp>
        <p:nvSpPr>
          <p:cNvPr id="39940" name="Text Box 4"/>
          <p:cNvSpPr txBox="1">
            <a:spLocks noChangeArrowheads="1"/>
          </p:cNvSpPr>
          <p:nvPr/>
        </p:nvSpPr>
        <p:spPr bwMode="auto">
          <a:xfrm>
            <a:off x="838200" y="5305425"/>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r>
              <a:rPr lang="en-US" altLang="zh-CN">
                <a:latin typeface="宋体" panose="02010600030101010101" pitchFamily="2" charset="-122"/>
              </a:rPr>
              <a:t>.</a:t>
            </a:r>
            <a:r>
              <a:rPr lang="zh-CN" altLang="en-US">
                <a:latin typeface="宋体" panose="02010600030101010101" pitchFamily="2" charset="-122"/>
              </a:rPr>
              <a:t>单位</a:t>
            </a:r>
            <a:r>
              <a:rPr lang="en-US" altLang="zh-CN">
                <a:latin typeface="宋体" panose="02010600030101010101" pitchFamily="2" charset="-122"/>
              </a:rPr>
              <a:t>:</a:t>
            </a:r>
            <a:endParaRPr lang="en-US" altLang="zh-CN" sz="3200">
              <a:latin typeface="宋体" panose="02010600030101010101" pitchFamily="2" charset="-122"/>
            </a:endParaRPr>
          </a:p>
        </p:txBody>
      </p:sp>
      <p:graphicFrame>
        <p:nvGraphicFramePr>
          <p:cNvPr id="39941" name="Object 5"/>
          <p:cNvGraphicFramePr>
            <a:graphicFrameLocks noChangeAspect="1"/>
          </p:cNvGraphicFramePr>
          <p:nvPr/>
        </p:nvGraphicFramePr>
        <p:xfrm>
          <a:off x="4224338" y="2328863"/>
          <a:ext cx="1304925" cy="450850"/>
        </p:xfrm>
        <a:graphic>
          <a:graphicData uri="http://schemas.openxmlformats.org/presentationml/2006/ole">
            <mc:AlternateContent xmlns:mc="http://schemas.openxmlformats.org/markup-compatibility/2006">
              <mc:Choice xmlns:v="urn:schemas-microsoft-com:vml" Requires="v">
                <p:oleObj name="公式" r:id="rId3" imgW="981034" imgH="400042" progId="Equation.3">
                  <p:embed/>
                </p:oleObj>
              </mc:Choice>
              <mc:Fallback>
                <p:oleObj name="公式" r:id="rId3" imgW="981034" imgH="400042" progId="Equation.3">
                  <p:embed/>
                  <p:pic>
                    <p:nvPicPr>
                      <p:cNvPr id="399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338" y="2328863"/>
                        <a:ext cx="13049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2" name="Text Box 6"/>
          <p:cNvSpPr txBox="1">
            <a:spLocks noChangeArrowheads="1"/>
          </p:cNvSpPr>
          <p:nvPr/>
        </p:nvSpPr>
        <p:spPr bwMode="auto">
          <a:xfrm>
            <a:off x="838200" y="2246313"/>
            <a:ext cx="388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 </a:t>
            </a:r>
            <a:r>
              <a:rPr lang="zh-CN" altLang="en-US"/>
              <a:t>孤立导体的电势</a:t>
            </a:r>
            <a:endParaRPr lang="zh-CN" altLang="en-US" sz="3200"/>
          </a:p>
        </p:txBody>
      </p:sp>
      <p:sp>
        <p:nvSpPr>
          <p:cNvPr id="39943" name="Text Box 7"/>
          <p:cNvSpPr txBox="1">
            <a:spLocks noChangeArrowheads="1"/>
          </p:cNvSpPr>
          <p:nvPr/>
        </p:nvSpPr>
        <p:spPr bwMode="auto">
          <a:xfrm>
            <a:off x="838200" y="3008313"/>
            <a:ext cx="152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 </a:t>
            </a:r>
            <a:r>
              <a:rPr lang="zh-CN" altLang="en-US"/>
              <a:t>定义</a:t>
            </a:r>
            <a:endParaRPr lang="zh-CN" altLang="en-US" sz="3200"/>
          </a:p>
        </p:txBody>
      </p:sp>
      <p:grpSp>
        <p:nvGrpSpPr>
          <p:cNvPr id="2" name="Group 9"/>
          <p:cNvGrpSpPr>
            <a:grpSpLocks/>
          </p:cNvGrpSpPr>
          <p:nvPr/>
        </p:nvGrpSpPr>
        <p:grpSpPr bwMode="auto">
          <a:xfrm>
            <a:off x="2339975" y="5310188"/>
            <a:ext cx="1606550" cy="519112"/>
            <a:chOff x="1392" y="2361"/>
            <a:chExt cx="1012" cy="327"/>
          </a:xfrm>
        </p:grpSpPr>
        <p:sp>
          <p:nvSpPr>
            <p:cNvPr id="19477" name="Text Box 10"/>
            <p:cNvSpPr txBox="1">
              <a:spLocks noChangeArrowheads="1"/>
            </p:cNvSpPr>
            <p:nvPr/>
          </p:nvSpPr>
          <p:spPr bwMode="auto">
            <a:xfrm>
              <a:off x="1392" y="2361"/>
              <a:ext cx="10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宋体" panose="02010600030101010101" pitchFamily="2" charset="-122"/>
                </a:rPr>
                <a:t>法拉</a:t>
              </a:r>
              <a:r>
                <a:rPr lang="en-US" altLang="zh-CN">
                  <a:latin typeface="宋体" panose="02010600030101010101" pitchFamily="2" charset="-122"/>
                </a:rPr>
                <a:t>(  )</a:t>
              </a:r>
              <a:endParaRPr lang="en-US" altLang="zh-CN" sz="2400" b="0">
                <a:solidFill>
                  <a:schemeClr val="tx1"/>
                </a:solidFill>
              </a:endParaRPr>
            </a:p>
          </p:txBody>
        </p:sp>
        <p:graphicFrame>
          <p:nvGraphicFramePr>
            <p:cNvPr id="19462" name="Object 11"/>
            <p:cNvGraphicFramePr>
              <a:graphicFrameLocks noChangeAspect="1"/>
            </p:cNvGraphicFramePr>
            <p:nvPr/>
          </p:nvGraphicFramePr>
          <p:xfrm>
            <a:off x="2040" y="2441"/>
            <a:ext cx="167" cy="199"/>
          </p:xfrm>
          <a:graphic>
            <a:graphicData uri="http://schemas.openxmlformats.org/presentationml/2006/ole">
              <mc:AlternateContent xmlns:mc="http://schemas.openxmlformats.org/markup-compatibility/2006">
                <mc:Choice xmlns:v="urn:schemas-microsoft-com:vml" Requires="v">
                  <p:oleObj name="公式" r:id="rId5" imgW="257214" imgH="304755" progId="Equation.3">
                    <p:embed/>
                  </p:oleObj>
                </mc:Choice>
                <mc:Fallback>
                  <p:oleObj name="公式" r:id="rId5" imgW="257214" imgH="304755" progId="Equation.3">
                    <p:embed/>
                    <p:pic>
                      <p:nvPicPr>
                        <p:cNvPr id="1946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0" y="2441"/>
                          <a:ext cx="167"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2"/>
          <p:cNvGrpSpPr>
            <a:grpSpLocks/>
          </p:cNvGrpSpPr>
          <p:nvPr/>
        </p:nvGrpSpPr>
        <p:grpSpPr bwMode="auto">
          <a:xfrm>
            <a:off x="4114800" y="5305425"/>
            <a:ext cx="1676400" cy="533400"/>
            <a:chOff x="2352" y="2352"/>
            <a:chExt cx="1056" cy="336"/>
          </a:xfrm>
        </p:grpSpPr>
        <p:sp>
          <p:nvSpPr>
            <p:cNvPr id="19476" name="Text Box 13"/>
            <p:cNvSpPr txBox="1">
              <a:spLocks noChangeArrowheads="1"/>
            </p:cNvSpPr>
            <p:nvPr/>
          </p:nvSpPr>
          <p:spPr bwMode="auto">
            <a:xfrm>
              <a:off x="2352" y="2352"/>
              <a:ext cx="10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微法</a:t>
              </a:r>
              <a:r>
                <a:rPr lang="en-US" altLang="zh-CN"/>
                <a:t>(      )</a:t>
              </a:r>
              <a:endParaRPr lang="en-US" altLang="zh-CN" sz="2400" b="0"/>
            </a:p>
          </p:txBody>
        </p:sp>
        <p:graphicFrame>
          <p:nvGraphicFramePr>
            <p:cNvPr id="19461" name="Object 14"/>
            <p:cNvGraphicFramePr>
              <a:graphicFrameLocks noChangeAspect="1"/>
            </p:cNvGraphicFramePr>
            <p:nvPr/>
          </p:nvGraphicFramePr>
          <p:xfrm>
            <a:off x="2952" y="2433"/>
            <a:ext cx="303" cy="255"/>
          </p:xfrm>
          <a:graphic>
            <a:graphicData uri="http://schemas.openxmlformats.org/presentationml/2006/ole">
              <mc:AlternateContent xmlns:mc="http://schemas.openxmlformats.org/markup-compatibility/2006">
                <mc:Choice xmlns:v="urn:schemas-microsoft-com:vml" Requires="v">
                  <p:oleObj name="公式" r:id="rId7" imgW="476332" imgH="400042" progId="Equation.3">
                    <p:embed/>
                  </p:oleObj>
                </mc:Choice>
                <mc:Fallback>
                  <p:oleObj name="公式" r:id="rId7" imgW="476332" imgH="400042" progId="Equation.3">
                    <p:embed/>
                    <p:pic>
                      <p:nvPicPr>
                        <p:cNvPr id="19461"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 y="2433"/>
                          <a:ext cx="303"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5"/>
          <p:cNvGrpSpPr>
            <a:grpSpLocks/>
          </p:cNvGrpSpPr>
          <p:nvPr/>
        </p:nvGrpSpPr>
        <p:grpSpPr bwMode="auto">
          <a:xfrm>
            <a:off x="5949950" y="5327650"/>
            <a:ext cx="1666875" cy="519113"/>
            <a:chOff x="3408" y="2366"/>
            <a:chExt cx="1050" cy="327"/>
          </a:xfrm>
        </p:grpSpPr>
        <p:sp>
          <p:nvSpPr>
            <p:cNvPr id="19475" name="Text Box 16"/>
            <p:cNvSpPr txBox="1">
              <a:spLocks noChangeArrowheads="1"/>
            </p:cNvSpPr>
            <p:nvPr/>
          </p:nvSpPr>
          <p:spPr bwMode="auto">
            <a:xfrm>
              <a:off x="3408" y="2366"/>
              <a:ext cx="1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皮法</a:t>
              </a:r>
              <a:r>
                <a:rPr lang="en-US" altLang="zh-CN"/>
                <a:t>(      )</a:t>
              </a:r>
              <a:endParaRPr lang="en-US" altLang="zh-CN" sz="2400" b="0"/>
            </a:p>
          </p:txBody>
        </p:sp>
        <p:graphicFrame>
          <p:nvGraphicFramePr>
            <p:cNvPr id="19460" name="Object 17"/>
            <p:cNvGraphicFramePr>
              <a:graphicFrameLocks noChangeAspect="1"/>
            </p:cNvGraphicFramePr>
            <p:nvPr/>
          </p:nvGraphicFramePr>
          <p:xfrm>
            <a:off x="4016" y="2433"/>
            <a:ext cx="303" cy="255"/>
          </p:xfrm>
          <a:graphic>
            <a:graphicData uri="http://schemas.openxmlformats.org/presentationml/2006/ole">
              <mc:AlternateContent xmlns:mc="http://schemas.openxmlformats.org/markup-compatibility/2006">
                <mc:Choice xmlns:v="urn:schemas-microsoft-com:vml" Requires="v">
                  <p:oleObj name="公式" r:id="rId9" imgW="476332" imgH="400042" progId="Equation.3">
                    <p:embed/>
                  </p:oleObj>
                </mc:Choice>
                <mc:Fallback>
                  <p:oleObj name="公式" r:id="rId9" imgW="476332" imgH="400042" progId="Equation.3">
                    <p:embed/>
                    <p:pic>
                      <p:nvPicPr>
                        <p:cNvPr id="1946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6" y="2433"/>
                          <a:ext cx="303"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9954" name="Object 18"/>
          <p:cNvGraphicFramePr>
            <a:graphicFrameLocks noChangeAspect="1"/>
          </p:cNvGraphicFramePr>
          <p:nvPr/>
        </p:nvGraphicFramePr>
        <p:xfrm>
          <a:off x="3213100" y="2817813"/>
          <a:ext cx="1003300" cy="965200"/>
        </p:xfrm>
        <a:graphic>
          <a:graphicData uri="http://schemas.openxmlformats.org/presentationml/2006/ole">
            <mc:AlternateContent xmlns:mc="http://schemas.openxmlformats.org/markup-compatibility/2006">
              <mc:Choice xmlns:v="urn:schemas-microsoft-com:vml" Requires="v">
                <p:oleObj name="公式" r:id="rId11" imgW="990490" imgH="952596" progId="Equation.3">
                  <p:embed/>
                </p:oleObj>
              </mc:Choice>
              <mc:Fallback>
                <p:oleObj name="公式" r:id="rId11" imgW="990490" imgH="952596" progId="Equation.3">
                  <p:embed/>
                  <p:pic>
                    <p:nvPicPr>
                      <p:cNvPr id="39954"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3100" y="2817813"/>
                        <a:ext cx="10033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5" name="Rectangle 19"/>
          <p:cNvSpPr>
            <a:spLocks noChangeArrowheads="1"/>
          </p:cNvSpPr>
          <p:nvPr/>
        </p:nvSpPr>
        <p:spPr bwMode="auto">
          <a:xfrm>
            <a:off x="0" y="1408113"/>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6" name="Text Box 20"/>
          <p:cNvSpPr txBox="1">
            <a:spLocks noChangeArrowheads="1"/>
          </p:cNvSpPr>
          <p:nvPr/>
        </p:nvSpPr>
        <p:spPr bwMode="auto">
          <a:xfrm>
            <a:off x="2209800" y="6018213"/>
            <a:ext cx="2282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3200"/>
              <a:t>1</a:t>
            </a:r>
            <a:r>
              <a:rPr lang="en-US" altLang="zh-CN" sz="3200">
                <a:sym typeface="Symbol" panose="05050102010706020507" pitchFamily="18" charset="2"/>
              </a:rPr>
              <a:t></a:t>
            </a:r>
            <a:r>
              <a:rPr lang="en-US" altLang="zh-CN" sz="3200"/>
              <a:t>F</a:t>
            </a:r>
            <a:r>
              <a:rPr lang="en-US" altLang="zh-CN" sz="3200" i="1"/>
              <a:t> </a:t>
            </a:r>
            <a:r>
              <a:rPr lang="en-US" altLang="zh-CN" sz="3200"/>
              <a:t>= 10</a:t>
            </a:r>
            <a:r>
              <a:rPr lang="en-US" altLang="zh-CN" sz="3200" baseline="30000"/>
              <a:t>-6</a:t>
            </a:r>
            <a:r>
              <a:rPr lang="en-US" altLang="zh-CN" sz="3200"/>
              <a:t>F </a:t>
            </a:r>
          </a:p>
        </p:txBody>
      </p:sp>
      <p:sp>
        <p:nvSpPr>
          <p:cNvPr id="39957" name="Text Box 21"/>
          <p:cNvSpPr txBox="1">
            <a:spLocks noChangeArrowheads="1"/>
          </p:cNvSpPr>
          <p:nvPr/>
        </p:nvSpPr>
        <p:spPr bwMode="auto">
          <a:xfrm>
            <a:off x="5013325" y="6010275"/>
            <a:ext cx="2406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3200"/>
              <a:t>1pF = 10</a:t>
            </a:r>
            <a:r>
              <a:rPr lang="en-US" altLang="zh-CN" sz="3200" baseline="30000"/>
              <a:t>-12</a:t>
            </a:r>
            <a:r>
              <a:rPr lang="en-US" altLang="zh-CN" sz="3200"/>
              <a:t>F </a:t>
            </a:r>
          </a:p>
        </p:txBody>
      </p:sp>
      <p:sp>
        <p:nvSpPr>
          <p:cNvPr id="5" name="标题 4"/>
          <p:cNvSpPr>
            <a:spLocks noGrp="1"/>
          </p:cNvSpPr>
          <p:nvPr>
            <p:ph type="title"/>
          </p:nvPr>
        </p:nvSpPr>
        <p:spPr>
          <a:xfrm>
            <a:off x="1360265" y="-99392"/>
            <a:ext cx="6423471" cy="1521333"/>
          </a:xfrm>
        </p:spPr>
        <p:txBody>
          <a:bodyPr/>
          <a:lstStyle/>
          <a:p>
            <a:pPr lvl="0" eaLnBrk="1" hangingPunct="1">
              <a:spcBef>
                <a:spcPct val="50000"/>
              </a:spcBef>
            </a:pPr>
            <a:r>
              <a:rPr lang="en-US" altLang="zh-CN" sz="3600" b="1" kern="1200">
                <a:solidFill>
                  <a:srgbClr val="3333CC"/>
                </a:solidFill>
                <a:latin typeface="Times New Roman" panose="02020603050405020304" pitchFamily="18" charset="0"/>
                <a:ea typeface="宋体" panose="02010600030101010101" pitchFamily="2" charset="-122"/>
                <a:cs typeface="+mn-cs"/>
              </a:rPr>
              <a:t>2.4    </a:t>
            </a:r>
            <a:r>
              <a:rPr lang="zh-CN" altLang="en-US" sz="3600" b="1" kern="1200">
                <a:solidFill>
                  <a:srgbClr val="3333CC"/>
                </a:solidFill>
                <a:latin typeface="Times New Roman" panose="02020603050405020304" pitchFamily="18" charset="0"/>
                <a:ea typeface="宋体" panose="02010600030101010101" pitchFamily="2" charset="-122"/>
                <a:cs typeface="+mn-cs"/>
              </a:rPr>
              <a:t>电容器、电容</a:t>
            </a:r>
            <a:br>
              <a:rPr lang="en-US" altLang="zh-CN" sz="3600" b="1" kern="1200">
                <a:solidFill>
                  <a:srgbClr val="3333CC"/>
                </a:solidFill>
                <a:latin typeface="Times New Roman" panose="02020603050405020304" pitchFamily="18" charset="0"/>
                <a:ea typeface="宋体" panose="02010600030101010101" pitchFamily="2" charset="-122"/>
                <a:cs typeface="+mn-cs"/>
              </a:rPr>
            </a:br>
            <a:r>
              <a:rPr lang="en-US" altLang="zh-CN" sz="3600" b="1" kern="1200">
                <a:solidFill>
                  <a:srgbClr val="3333CC"/>
                </a:solidFill>
                <a:latin typeface="Times New Roman" panose="02020603050405020304" pitchFamily="18" charset="0"/>
                <a:ea typeface="宋体" panose="02010600030101010101" pitchFamily="2" charset="-122"/>
                <a:cs typeface="+mn-cs"/>
              </a:rPr>
              <a:t>(Capacitors and Capacitance)</a:t>
            </a: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9955"/>
                                        </p:tgtEl>
                                        <p:attrNameLst>
                                          <p:attrName>style.visibility</p:attrName>
                                        </p:attrNameLst>
                                      </p:cBhvr>
                                      <p:to>
                                        <p:strVal val="visible"/>
                                      </p:to>
                                    </p:set>
                                    <p:animEffect transition="in" filter="strips(upRight)">
                                      <p:cBhvr>
                                        <p:cTn id="7" dur="500"/>
                                        <p:tgtEl>
                                          <p:spTgt spid="399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8"/>
                                        </p:tgtEl>
                                        <p:attrNameLst>
                                          <p:attrName>style.visibility</p:attrName>
                                        </p:attrNameLst>
                                      </p:cBhvr>
                                      <p:to>
                                        <p:strVal val="visible"/>
                                      </p:to>
                                    </p:set>
                                    <p:animEffect transition="in" filter="wipe(left)">
                                      <p:cBhvr>
                                        <p:cTn id="12" dur="500"/>
                                        <p:tgtEl>
                                          <p:spTgt spid="399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wipe(left)">
                                      <p:cBhvr>
                                        <p:cTn id="17" dur="500"/>
                                        <p:tgtEl>
                                          <p:spTgt spid="399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941"/>
                                        </p:tgtEl>
                                        <p:attrNameLst>
                                          <p:attrName>style.visibility</p:attrName>
                                        </p:attrNameLst>
                                      </p:cBhvr>
                                      <p:to>
                                        <p:strVal val="visible"/>
                                      </p:to>
                                    </p:set>
                                    <p:animEffect transition="in" filter="wipe(left)">
                                      <p:cBhvr>
                                        <p:cTn id="22" dur="500"/>
                                        <p:tgtEl>
                                          <p:spTgt spid="399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943"/>
                                        </p:tgtEl>
                                        <p:attrNameLst>
                                          <p:attrName>style.visibility</p:attrName>
                                        </p:attrNameLst>
                                      </p:cBhvr>
                                      <p:to>
                                        <p:strVal val="visible"/>
                                      </p:to>
                                    </p:set>
                                    <p:animEffect transition="in" filter="wipe(left)">
                                      <p:cBhvr>
                                        <p:cTn id="27" dur="500"/>
                                        <p:tgtEl>
                                          <p:spTgt spid="399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39954"/>
                                        </p:tgtEl>
                                        <p:attrNameLst>
                                          <p:attrName>style.visibility</p:attrName>
                                        </p:attrNameLst>
                                      </p:cBhvr>
                                      <p:to>
                                        <p:strVal val="visible"/>
                                      </p:to>
                                    </p:set>
                                    <p:anim calcmode="lin" valueType="num">
                                      <p:cBhvr>
                                        <p:cTn id="32" dur="500" fill="hold"/>
                                        <p:tgtEl>
                                          <p:spTgt spid="39954"/>
                                        </p:tgtEl>
                                        <p:attrNameLst>
                                          <p:attrName>ppt_w</p:attrName>
                                        </p:attrNameLst>
                                      </p:cBhvr>
                                      <p:tavLst>
                                        <p:tav tm="0">
                                          <p:val>
                                            <p:fltVal val="0"/>
                                          </p:val>
                                        </p:tav>
                                        <p:tav tm="100000">
                                          <p:val>
                                            <p:strVal val="#ppt_w"/>
                                          </p:val>
                                        </p:tav>
                                      </p:tavLst>
                                    </p:anim>
                                    <p:anim calcmode="lin" valueType="num">
                                      <p:cBhvr>
                                        <p:cTn id="33" dur="500" fill="hold"/>
                                        <p:tgtEl>
                                          <p:spTgt spid="39954"/>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39939"/>
                                        </p:tgtEl>
                                        <p:attrNameLst>
                                          <p:attrName>style.visibility</p:attrName>
                                        </p:attrNameLst>
                                      </p:cBhvr>
                                      <p:to>
                                        <p:strVal val="visible"/>
                                      </p:to>
                                    </p:set>
                                    <p:anim calcmode="lin" valueType="num">
                                      <p:cBhvr>
                                        <p:cTn id="38" dur="500" fill="hold"/>
                                        <p:tgtEl>
                                          <p:spTgt spid="39939"/>
                                        </p:tgtEl>
                                        <p:attrNameLst>
                                          <p:attrName>ppt_w</p:attrName>
                                        </p:attrNameLst>
                                      </p:cBhvr>
                                      <p:tavLst>
                                        <p:tav tm="0">
                                          <p:val>
                                            <p:fltVal val="0"/>
                                          </p:val>
                                        </p:tav>
                                        <p:tav tm="100000">
                                          <p:val>
                                            <p:strVal val="#ppt_w"/>
                                          </p:val>
                                        </p:tav>
                                      </p:tavLst>
                                    </p:anim>
                                    <p:anim calcmode="lin" valueType="num">
                                      <p:cBhvr>
                                        <p:cTn id="39" dur="500" fill="hold"/>
                                        <p:tgtEl>
                                          <p:spTgt spid="39939"/>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9940"/>
                                        </p:tgtEl>
                                        <p:attrNameLst>
                                          <p:attrName>style.visibility</p:attrName>
                                        </p:attrNameLst>
                                      </p:cBhvr>
                                      <p:to>
                                        <p:strVal val="visible"/>
                                      </p:to>
                                    </p:set>
                                    <p:animEffect transition="in" filter="wipe(left)">
                                      <p:cBhvr>
                                        <p:cTn id="44" dur="500"/>
                                        <p:tgtEl>
                                          <p:spTgt spid="3994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left)">
                                      <p:cBhvr>
                                        <p:cTn id="49" dur="500"/>
                                        <p:tgtEl>
                                          <p:spTgt spid="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left)">
                                      <p:cBhvr>
                                        <p:cTn id="54" dur="500"/>
                                        <p:tgtEl>
                                          <p:spTgt spid="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ipe(left)">
                                      <p:cBhvr>
                                        <p:cTn id="59" dur="500"/>
                                        <p:tgtEl>
                                          <p:spTgt spid="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9956"/>
                                        </p:tgtEl>
                                        <p:attrNameLst>
                                          <p:attrName>style.visibility</p:attrName>
                                        </p:attrNameLst>
                                      </p:cBhvr>
                                      <p:to>
                                        <p:strVal val="visible"/>
                                      </p:to>
                                    </p:set>
                                    <p:animEffect transition="in" filter="wipe(left)">
                                      <p:cBhvr>
                                        <p:cTn id="64" dur="500"/>
                                        <p:tgtEl>
                                          <p:spTgt spid="3995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9957"/>
                                        </p:tgtEl>
                                        <p:attrNameLst>
                                          <p:attrName>style.visibility</p:attrName>
                                        </p:attrNameLst>
                                      </p:cBhvr>
                                      <p:to>
                                        <p:strVal val="visible"/>
                                      </p:to>
                                    </p:set>
                                    <p:animEffect transition="in" filter="wipe(left)">
                                      <p:cBhvr>
                                        <p:cTn id="69" dur="500"/>
                                        <p:tgtEl>
                                          <p:spTgt spid="39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autoUpdateAnimBg="0"/>
      <p:bldP spid="39940" grpId="0" autoUpdateAnimBg="0"/>
      <p:bldP spid="39942" grpId="0" autoUpdateAnimBg="0"/>
      <p:bldP spid="39943" grpId="0" autoUpdateAnimBg="0"/>
      <p:bldP spid="39955" grpId="0" animBg="1"/>
      <p:bldP spid="39956" grpId="0" autoUpdateAnimBg="0"/>
      <p:bldP spid="3995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371600" y="3821113"/>
            <a:ext cx="7620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欲得到</a:t>
            </a:r>
            <a:r>
              <a:rPr lang="en-US" altLang="zh-CN"/>
              <a:t>1F</a:t>
            </a:r>
            <a:r>
              <a:rPr lang="zh-CN" altLang="en-US"/>
              <a:t>的电容，孤立导体球的半径</a:t>
            </a:r>
            <a:r>
              <a:rPr lang="en-US" altLang="zh-CN" i="1"/>
              <a:t>R</a:t>
            </a:r>
            <a:r>
              <a:rPr lang="zh-CN" altLang="en-US"/>
              <a:t>为多少？</a:t>
            </a:r>
          </a:p>
        </p:txBody>
      </p:sp>
      <p:sp>
        <p:nvSpPr>
          <p:cNvPr id="41987" name="Text Box 3"/>
          <p:cNvSpPr txBox="1">
            <a:spLocks noChangeArrowheads="1"/>
          </p:cNvSpPr>
          <p:nvPr/>
        </p:nvSpPr>
        <p:spPr bwMode="auto">
          <a:xfrm>
            <a:off x="381000" y="1524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例</a:t>
            </a:r>
            <a:r>
              <a:rPr lang="en-US" altLang="zh-CN"/>
              <a:t>1</a:t>
            </a:r>
            <a:r>
              <a:rPr lang="zh-CN" altLang="en-US"/>
              <a:t>：求真空中孤立导体球的电容。</a:t>
            </a:r>
            <a:endParaRPr lang="zh-CN" altLang="en-US" b="0"/>
          </a:p>
        </p:txBody>
      </p:sp>
      <p:sp>
        <p:nvSpPr>
          <p:cNvPr id="41988" name="Text Box 4"/>
          <p:cNvSpPr txBox="1">
            <a:spLocks noChangeArrowheads="1"/>
          </p:cNvSpPr>
          <p:nvPr/>
        </p:nvSpPr>
        <p:spPr bwMode="auto">
          <a:xfrm>
            <a:off x="1295400" y="1004888"/>
            <a:ext cx="2286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设球带电为</a:t>
            </a:r>
            <a:r>
              <a:rPr lang="en-US" altLang="zh-CN" i="1"/>
              <a:t>Q</a:t>
            </a:r>
          </a:p>
        </p:txBody>
      </p:sp>
      <p:sp>
        <p:nvSpPr>
          <p:cNvPr id="41989" name="Text Box 5"/>
          <p:cNvSpPr txBox="1">
            <a:spLocks noChangeArrowheads="1"/>
          </p:cNvSpPr>
          <p:nvPr/>
        </p:nvSpPr>
        <p:spPr bwMode="auto">
          <a:xfrm>
            <a:off x="457200" y="990600"/>
            <a:ext cx="114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解：</a:t>
            </a:r>
          </a:p>
        </p:txBody>
      </p:sp>
      <p:sp>
        <p:nvSpPr>
          <p:cNvPr id="41990" name="Text Box 6"/>
          <p:cNvSpPr txBox="1">
            <a:spLocks noChangeArrowheads="1"/>
          </p:cNvSpPr>
          <p:nvPr/>
        </p:nvSpPr>
        <p:spPr bwMode="auto">
          <a:xfrm>
            <a:off x="1295400" y="16764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导体球电势</a:t>
            </a:r>
          </a:p>
        </p:txBody>
      </p:sp>
      <p:sp>
        <p:nvSpPr>
          <p:cNvPr id="41991" name="Text Box 7"/>
          <p:cNvSpPr txBox="1">
            <a:spLocks noChangeArrowheads="1"/>
          </p:cNvSpPr>
          <p:nvPr/>
        </p:nvSpPr>
        <p:spPr bwMode="auto">
          <a:xfrm>
            <a:off x="1295400" y="25908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导体球电容</a:t>
            </a:r>
          </a:p>
        </p:txBody>
      </p:sp>
      <p:sp>
        <p:nvSpPr>
          <p:cNvPr id="41992" name="AutoShape 8"/>
          <p:cNvSpPr>
            <a:spLocks noChangeArrowheads="1"/>
          </p:cNvSpPr>
          <p:nvPr/>
        </p:nvSpPr>
        <p:spPr bwMode="auto">
          <a:xfrm>
            <a:off x="5867400" y="1905000"/>
            <a:ext cx="1219200" cy="685800"/>
          </a:xfrm>
          <a:prstGeom prst="wedgeEllipseCallout">
            <a:avLst>
              <a:gd name="adj1" fmla="val -78907"/>
              <a:gd name="adj2" fmla="val 71296"/>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C3300"/>
                </a:solidFill>
              </a:rPr>
              <a:t>介质</a:t>
            </a:r>
            <a:endParaRPr lang="en-US" altLang="zh-CN">
              <a:solidFill>
                <a:srgbClr val="CC3300"/>
              </a:solidFill>
            </a:endParaRPr>
          </a:p>
        </p:txBody>
      </p:sp>
      <p:sp>
        <p:nvSpPr>
          <p:cNvPr id="41993" name="AutoShape 9"/>
          <p:cNvSpPr>
            <a:spLocks noChangeArrowheads="1"/>
          </p:cNvSpPr>
          <p:nvPr/>
        </p:nvSpPr>
        <p:spPr bwMode="auto">
          <a:xfrm>
            <a:off x="6477000" y="2971800"/>
            <a:ext cx="1143000" cy="685800"/>
          </a:xfrm>
          <a:prstGeom prst="wedgeEllipseCallout">
            <a:avLst>
              <a:gd name="adj1" fmla="val -87222"/>
              <a:gd name="adj2" fmla="val -62963"/>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C3300"/>
                </a:solidFill>
              </a:rPr>
              <a:t>几何</a:t>
            </a:r>
            <a:endParaRPr lang="en-US" altLang="zh-CN">
              <a:solidFill>
                <a:srgbClr val="CC3300"/>
              </a:solidFill>
            </a:endParaRPr>
          </a:p>
        </p:txBody>
      </p:sp>
      <p:sp>
        <p:nvSpPr>
          <p:cNvPr id="41994" name="Text Box 10"/>
          <p:cNvSpPr txBox="1">
            <a:spLocks noChangeArrowheads="1"/>
          </p:cNvSpPr>
          <p:nvPr/>
        </p:nvSpPr>
        <p:spPr bwMode="auto">
          <a:xfrm>
            <a:off x="1295400" y="4568825"/>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由孤立导体球电容公式知</a:t>
            </a:r>
          </a:p>
        </p:txBody>
      </p:sp>
      <p:sp>
        <p:nvSpPr>
          <p:cNvPr id="41995" name="Rectangle 11"/>
          <p:cNvSpPr>
            <a:spLocks noChangeArrowheads="1"/>
          </p:cNvSpPr>
          <p:nvPr/>
        </p:nvSpPr>
        <p:spPr bwMode="auto">
          <a:xfrm>
            <a:off x="0"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12"/>
          <p:cNvGrpSpPr>
            <a:grpSpLocks/>
          </p:cNvGrpSpPr>
          <p:nvPr/>
        </p:nvGrpSpPr>
        <p:grpSpPr bwMode="auto">
          <a:xfrm>
            <a:off x="7467600" y="990600"/>
            <a:ext cx="1295400" cy="1219200"/>
            <a:chOff x="4704" y="624"/>
            <a:chExt cx="816" cy="768"/>
          </a:xfrm>
        </p:grpSpPr>
        <p:sp>
          <p:nvSpPr>
            <p:cNvPr id="20502" name="Oval 13"/>
            <p:cNvSpPr>
              <a:spLocks noChangeArrowheads="1"/>
            </p:cNvSpPr>
            <p:nvPr/>
          </p:nvSpPr>
          <p:spPr bwMode="auto">
            <a:xfrm>
              <a:off x="4704" y="624"/>
              <a:ext cx="816" cy="768"/>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03" name="Line 14"/>
            <p:cNvSpPr>
              <a:spLocks noChangeShapeType="1"/>
            </p:cNvSpPr>
            <p:nvPr/>
          </p:nvSpPr>
          <p:spPr bwMode="auto">
            <a:xfrm>
              <a:off x="5088" y="1008"/>
              <a:ext cx="384" cy="19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Text Box 15"/>
            <p:cNvSpPr txBox="1">
              <a:spLocks noChangeArrowheads="1"/>
            </p:cNvSpPr>
            <p:nvPr/>
          </p:nvSpPr>
          <p:spPr bwMode="auto">
            <a:xfrm>
              <a:off x="5184" y="825"/>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R</a:t>
              </a:r>
            </a:p>
          </p:txBody>
        </p:sp>
      </p:grpSp>
      <p:graphicFrame>
        <p:nvGraphicFramePr>
          <p:cNvPr id="42000" name="Object 16"/>
          <p:cNvGraphicFramePr>
            <a:graphicFrameLocks noChangeAspect="1"/>
          </p:cNvGraphicFramePr>
          <p:nvPr/>
        </p:nvGraphicFramePr>
        <p:xfrm>
          <a:off x="3365500" y="1524000"/>
          <a:ext cx="1701800" cy="990600"/>
        </p:xfrm>
        <a:graphic>
          <a:graphicData uri="http://schemas.openxmlformats.org/presentationml/2006/ole">
            <mc:AlternateContent xmlns:mc="http://schemas.openxmlformats.org/markup-compatibility/2006">
              <mc:Choice xmlns:v="urn:schemas-microsoft-com:vml" Requires="v">
                <p:oleObj name="公式" r:id="rId3" imgW="1695397" imgH="981209" progId="Equation.3">
                  <p:embed/>
                </p:oleObj>
              </mc:Choice>
              <mc:Fallback>
                <p:oleObj name="公式" r:id="rId3" imgW="1695397" imgH="981209" progId="Equation.3">
                  <p:embed/>
                  <p:pic>
                    <p:nvPicPr>
                      <p:cNvPr id="4200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0" y="1524000"/>
                        <a:ext cx="1701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1" name="Object 17"/>
          <p:cNvGraphicFramePr>
            <a:graphicFrameLocks noChangeAspect="1"/>
          </p:cNvGraphicFramePr>
          <p:nvPr/>
        </p:nvGraphicFramePr>
        <p:xfrm>
          <a:off x="3365500" y="2400300"/>
          <a:ext cx="1003300" cy="965200"/>
        </p:xfrm>
        <a:graphic>
          <a:graphicData uri="http://schemas.openxmlformats.org/presentationml/2006/ole">
            <mc:AlternateContent xmlns:mc="http://schemas.openxmlformats.org/markup-compatibility/2006">
              <mc:Choice xmlns:v="urn:schemas-microsoft-com:vml" Requires="v">
                <p:oleObj name="公式" r:id="rId5" imgW="990490" imgH="952596" progId="Equation.3">
                  <p:embed/>
                </p:oleObj>
              </mc:Choice>
              <mc:Fallback>
                <p:oleObj name="公式" r:id="rId5" imgW="990490" imgH="952596" progId="Equation.3">
                  <p:embed/>
                  <p:pic>
                    <p:nvPicPr>
                      <p:cNvPr id="42001"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500" y="2400300"/>
                        <a:ext cx="10033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2" name="Object 18"/>
          <p:cNvGraphicFramePr>
            <a:graphicFrameLocks noChangeAspect="1"/>
          </p:cNvGraphicFramePr>
          <p:nvPr/>
        </p:nvGraphicFramePr>
        <p:xfrm>
          <a:off x="4552950" y="2667000"/>
          <a:ext cx="1358900" cy="457200"/>
        </p:xfrm>
        <a:graphic>
          <a:graphicData uri="http://schemas.openxmlformats.org/presentationml/2006/ole">
            <mc:AlternateContent xmlns:mc="http://schemas.openxmlformats.org/markup-compatibility/2006">
              <mc:Choice xmlns:v="urn:schemas-microsoft-com:vml" Requires="v">
                <p:oleObj name="公式" r:id="rId7" imgW="1352535" imgH="447550" progId="Equation.3">
                  <p:embed/>
                </p:oleObj>
              </mc:Choice>
              <mc:Fallback>
                <p:oleObj name="公式" r:id="rId7" imgW="1352535" imgH="447550" progId="Equation.3">
                  <p:embed/>
                  <p:pic>
                    <p:nvPicPr>
                      <p:cNvPr id="42002"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2950" y="2667000"/>
                        <a:ext cx="1358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9"/>
          <p:cNvGrpSpPr>
            <a:grpSpLocks/>
          </p:cNvGrpSpPr>
          <p:nvPr/>
        </p:nvGrpSpPr>
        <p:grpSpPr bwMode="auto">
          <a:xfrm>
            <a:off x="304800" y="3429000"/>
            <a:ext cx="1143000" cy="1143000"/>
            <a:chOff x="336" y="240"/>
            <a:chExt cx="720" cy="864"/>
          </a:xfrm>
        </p:grpSpPr>
        <p:sp>
          <p:nvSpPr>
            <p:cNvPr id="20500" name="AutoShape 20"/>
            <p:cNvSpPr>
              <a:spLocks noChangeArrowheads="1"/>
            </p:cNvSpPr>
            <p:nvPr/>
          </p:nvSpPr>
          <p:spPr bwMode="auto">
            <a:xfrm>
              <a:off x="336" y="240"/>
              <a:ext cx="720" cy="864"/>
            </a:xfrm>
            <a:prstGeom prst="verticalScroll">
              <a:avLst>
                <a:gd name="adj" fmla="val 12500"/>
              </a:avLst>
            </a:prstGeom>
            <a:solidFill>
              <a:srgbClr val="FF9900"/>
            </a:solidFill>
            <a:ln w="3175" cap="sq">
              <a:solidFill>
                <a:srgbClr val="3333CC"/>
              </a:solidFill>
              <a:round/>
              <a:headEnd/>
              <a:tailEnd/>
            </a:ln>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01" name="Text Box 21"/>
            <p:cNvSpPr txBox="1">
              <a:spLocks noChangeArrowheads="1"/>
            </p:cNvSpPr>
            <p:nvPr/>
          </p:nvSpPr>
          <p:spPr bwMode="auto">
            <a:xfrm>
              <a:off x="528" y="384"/>
              <a:ext cx="384"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3333CC"/>
                  </a:solidFill>
                </a:rPr>
                <a:t>问题</a:t>
              </a:r>
              <a:endParaRPr lang="zh-CN" altLang="en-US" b="0">
                <a:solidFill>
                  <a:srgbClr val="3333CC"/>
                </a:solidFill>
              </a:endParaRPr>
            </a:p>
          </p:txBody>
        </p:sp>
      </p:grpSp>
      <p:graphicFrame>
        <p:nvGraphicFramePr>
          <p:cNvPr id="42006" name="Object 22"/>
          <p:cNvGraphicFramePr>
            <a:graphicFrameLocks noChangeAspect="1"/>
          </p:cNvGraphicFramePr>
          <p:nvPr/>
        </p:nvGraphicFramePr>
        <p:xfrm>
          <a:off x="2241550" y="5102225"/>
          <a:ext cx="1485900" cy="990600"/>
        </p:xfrm>
        <a:graphic>
          <a:graphicData uri="http://schemas.openxmlformats.org/presentationml/2006/ole">
            <mc:AlternateContent xmlns:mc="http://schemas.openxmlformats.org/markup-compatibility/2006">
              <mc:Choice xmlns:v="urn:schemas-microsoft-com:vml" Requires="v">
                <p:oleObj name="公式" r:id="rId9" imgW="1476279" imgH="981209" progId="Equation.3">
                  <p:embed/>
                </p:oleObj>
              </mc:Choice>
              <mc:Fallback>
                <p:oleObj name="公式" r:id="rId9" imgW="1476279" imgH="981209" progId="Equation.3">
                  <p:embed/>
                  <p:pic>
                    <p:nvPicPr>
                      <p:cNvPr id="42006"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1550" y="5102225"/>
                        <a:ext cx="1485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7" name="Object 23"/>
          <p:cNvGraphicFramePr>
            <a:graphicFrameLocks noChangeAspect="1"/>
          </p:cNvGraphicFramePr>
          <p:nvPr/>
        </p:nvGraphicFramePr>
        <p:xfrm>
          <a:off x="3854450" y="5330825"/>
          <a:ext cx="1663700" cy="406400"/>
        </p:xfrm>
        <a:graphic>
          <a:graphicData uri="http://schemas.openxmlformats.org/presentationml/2006/ole">
            <mc:AlternateContent xmlns:mc="http://schemas.openxmlformats.org/markup-compatibility/2006">
              <mc:Choice xmlns:v="urn:schemas-microsoft-com:vml" Requires="v">
                <p:oleObj name="Equation" r:id="rId11" imgW="1657301" imgH="400042" progId="Equation.3">
                  <p:embed/>
                </p:oleObj>
              </mc:Choice>
              <mc:Fallback>
                <p:oleObj name="Equation" r:id="rId11" imgW="1657301" imgH="400042" progId="Equation.3">
                  <p:embed/>
                  <p:pic>
                    <p:nvPicPr>
                      <p:cNvPr id="42007"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4450" y="5330825"/>
                        <a:ext cx="1663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08" name="Object 24"/>
          <p:cNvGraphicFramePr>
            <a:graphicFrameLocks noChangeAspect="1"/>
          </p:cNvGraphicFramePr>
          <p:nvPr/>
        </p:nvGraphicFramePr>
        <p:xfrm>
          <a:off x="5803900" y="5286375"/>
          <a:ext cx="1270000" cy="495300"/>
        </p:xfrm>
        <a:graphic>
          <a:graphicData uri="http://schemas.openxmlformats.org/presentationml/2006/ole">
            <mc:AlternateContent xmlns:mc="http://schemas.openxmlformats.org/markup-compatibility/2006">
              <mc:Choice xmlns:v="urn:schemas-microsoft-com:vml" Requires="v">
                <p:oleObj name="公式" r:id="rId13" imgW="1257431" imgH="485880" progId="Equation.3">
                  <p:embed/>
                </p:oleObj>
              </mc:Choice>
              <mc:Fallback>
                <p:oleObj name="公式" r:id="rId13" imgW="1257431" imgH="485880" progId="Equation.3">
                  <p:embed/>
                  <p:pic>
                    <p:nvPicPr>
                      <p:cNvPr id="42008"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03900" y="5286375"/>
                        <a:ext cx="12700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1+#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41995"/>
                                        </p:tgtEl>
                                        <p:attrNameLst>
                                          <p:attrName>style.visibility</p:attrName>
                                        </p:attrNameLst>
                                      </p:cBhvr>
                                      <p:to>
                                        <p:strVal val="visible"/>
                                      </p:to>
                                    </p:set>
                                    <p:animEffect transition="in" filter="strips(upRight)">
                                      <p:cBhvr>
                                        <p:cTn id="12" dur="500"/>
                                        <p:tgtEl>
                                          <p:spTgt spid="41995"/>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9"/>
                                        </p:tgtEl>
                                        <p:attrNameLst>
                                          <p:attrName>style.visibility</p:attrName>
                                        </p:attrNameLst>
                                      </p:cBhvr>
                                      <p:to>
                                        <p:strVal val="visible"/>
                                      </p:to>
                                    </p:set>
                                    <p:animEffect transition="in" filter="wipe(left)">
                                      <p:cBhvr>
                                        <p:cTn id="22" dur="500"/>
                                        <p:tgtEl>
                                          <p:spTgt spid="41989"/>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1988"/>
                                        </p:tgtEl>
                                        <p:attrNameLst>
                                          <p:attrName>style.visibility</p:attrName>
                                        </p:attrNameLst>
                                      </p:cBhvr>
                                      <p:to>
                                        <p:strVal val="visible"/>
                                      </p:to>
                                    </p:set>
                                    <p:animEffect transition="in" filter="wipe(left)">
                                      <p:cBhvr>
                                        <p:cTn id="26" dur="500"/>
                                        <p:tgtEl>
                                          <p:spTgt spid="4198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1990"/>
                                        </p:tgtEl>
                                        <p:attrNameLst>
                                          <p:attrName>style.visibility</p:attrName>
                                        </p:attrNameLst>
                                      </p:cBhvr>
                                      <p:to>
                                        <p:strVal val="visible"/>
                                      </p:to>
                                    </p:set>
                                    <p:animEffect transition="in" filter="wipe(left)">
                                      <p:cBhvr>
                                        <p:cTn id="31" dur="500"/>
                                        <p:tgtEl>
                                          <p:spTgt spid="419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2000"/>
                                        </p:tgtEl>
                                        <p:attrNameLst>
                                          <p:attrName>style.visibility</p:attrName>
                                        </p:attrNameLst>
                                      </p:cBhvr>
                                      <p:to>
                                        <p:strVal val="visible"/>
                                      </p:to>
                                    </p:set>
                                    <p:animEffect transition="in" filter="wipe(left)">
                                      <p:cBhvr>
                                        <p:cTn id="36" dur="500"/>
                                        <p:tgtEl>
                                          <p:spTgt spid="4200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1991"/>
                                        </p:tgtEl>
                                        <p:attrNameLst>
                                          <p:attrName>style.visibility</p:attrName>
                                        </p:attrNameLst>
                                      </p:cBhvr>
                                      <p:to>
                                        <p:strVal val="visible"/>
                                      </p:to>
                                    </p:set>
                                    <p:animEffect transition="in" filter="wipe(left)">
                                      <p:cBhvr>
                                        <p:cTn id="41" dur="500"/>
                                        <p:tgtEl>
                                          <p:spTgt spid="4199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2001"/>
                                        </p:tgtEl>
                                        <p:attrNameLst>
                                          <p:attrName>style.visibility</p:attrName>
                                        </p:attrNameLst>
                                      </p:cBhvr>
                                      <p:to>
                                        <p:strVal val="visible"/>
                                      </p:to>
                                    </p:set>
                                    <p:animEffect transition="in" filter="wipe(left)">
                                      <p:cBhvr>
                                        <p:cTn id="46" dur="500"/>
                                        <p:tgtEl>
                                          <p:spTgt spid="4200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2002"/>
                                        </p:tgtEl>
                                        <p:attrNameLst>
                                          <p:attrName>style.visibility</p:attrName>
                                        </p:attrNameLst>
                                      </p:cBhvr>
                                      <p:to>
                                        <p:strVal val="visible"/>
                                      </p:to>
                                    </p:set>
                                    <p:animEffect transition="in" filter="wipe(left)">
                                      <p:cBhvr>
                                        <p:cTn id="51" dur="500"/>
                                        <p:tgtEl>
                                          <p:spTgt spid="4200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8" fill="hold" grpId="0" nodeType="clickEffect">
                                  <p:stCondLst>
                                    <p:cond delay="0"/>
                                  </p:stCondLst>
                                  <p:childTnLst>
                                    <p:set>
                                      <p:cBhvr>
                                        <p:cTn id="55" dur="1" fill="hold">
                                          <p:stCondLst>
                                            <p:cond delay="0"/>
                                          </p:stCondLst>
                                        </p:cTn>
                                        <p:tgtEl>
                                          <p:spTgt spid="41992"/>
                                        </p:tgtEl>
                                        <p:attrNameLst>
                                          <p:attrName>style.visibility</p:attrName>
                                        </p:attrNameLst>
                                      </p:cBhvr>
                                      <p:to>
                                        <p:strVal val="visible"/>
                                      </p:to>
                                    </p:set>
                                    <p:anim calcmode="lin" valueType="num">
                                      <p:cBhvr>
                                        <p:cTn id="56" dur="500" fill="hold"/>
                                        <p:tgtEl>
                                          <p:spTgt spid="41992"/>
                                        </p:tgtEl>
                                        <p:attrNameLst>
                                          <p:attrName>ppt_x</p:attrName>
                                        </p:attrNameLst>
                                      </p:cBhvr>
                                      <p:tavLst>
                                        <p:tav tm="0">
                                          <p:val>
                                            <p:strVal val="#ppt_x-#ppt_w/2"/>
                                          </p:val>
                                        </p:tav>
                                        <p:tav tm="100000">
                                          <p:val>
                                            <p:strVal val="#ppt_x"/>
                                          </p:val>
                                        </p:tav>
                                      </p:tavLst>
                                    </p:anim>
                                    <p:anim calcmode="lin" valueType="num">
                                      <p:cBhvr>
                                        <p:cTn id="57" dur="500" fill="hold"/>
                                        <p:tgtEl>
                                          <p:spTgt spid="41992"/>
                                        </p:tgtEl>
                                        <p:attrNameLst>
                                          <p:attrName>ppt_y</p:attrName>
                                        </p:attrNameLst>
                                      </p:cBhvr>
                                      <p:tavLst>
                                        <p:tav tm="0">
                                          <p:val>
                                            <p:strVal val="#ppt_y"/>
                                          </p:val>
                                        </p:tav>
                                        <p:tav tm="100000">
                                          <p:val>
                                            <p:strVal val="#ppt_y"/>
                                          </p:val>
                                        </p:tav>
                                      </p:tavLst>
                                    </p:anim>
                                    <p:anim calcmode="lin" valueType="num">
                                      <p:cBhvr>
                                        <p:cTn id="58" dur="500" fill="hold"/>
                                        <p:tgtEl>
                                          <p:spTgt spid="41992"/>
                                        </p:tgtEl>
                                        <p:attrNameLst>
                                          <p:attrName>ppt_w</p:attrName>
                                        </p:attrNameLst>
                                      </p:cBhvr>
                                      <p:tavLst>
                                        <p:tav tm="0">
                                          <p:val>
                                            <p:fltVal val="0"/>
                                          </p:val>
                                        </p:tav>
                                        <p:tav tm="100000">
                                          <p:val>
                                            <p:strVal val="#ppt_w"/>
                                          </p:val>
                                        </p:tav>
                                      </p:tavLst>
                                    </p:anim>
                                    <p:anim calcmode="lin" valueType="num">
                                      <p:cBhvr>
                                        <p:cTn id="59" dur="500" fill="hold"/>
                                        <p:tgtEl>
                                          <p:spTgt spid="41992"/>
                                        </p:tgtEl>
                                        <p:attrNameLst>
                                          <p:attrName>ppt_h</p:attrName>
                                        </p:attrNameLst>
                                      </p:cBhvr>
                                      <p:tavLst>
                                        <p:tav tm="0">
                                          <p:val>
                                            <p:strVal val="#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8" fill="hold" grpId="0" nodeType="clickEffect">
                                  <p:stCondLst>
                                    <p:cond delay="0"/>
                                  </p:stCondLst>
                                  <p:childTnLst>
                                    <p:set>
                                      <p:cBhvr>
                                        <p:cTn id="63" dur="1" fill="hold">
                                          <p:stCondLst>
                                            <p:cond delay="0"/>
                                          </p:stCondLst>
                                        </p:cTn>
                                        <p:tgtEl>
                                          <p:spTgt spid="41993"/>
                                        </p:tgtEl>
                                        <p:attrNameLst>
                                          <p:attrName>style.visibility</p:attrName>
                                        </p:attrNameLst>
                                      </p:cBhvr>
                                      <p:to>
                                        <p:strVal val="visible"/>
                                      </p:to>
                                    </p:set>
                                    <p:anim calcmode="lin" valueType="num">
                                      <p:cBhvr>
                                        <p:cTn id="64" dur="500" fill="hold"/>
                                        <p:tgtEl>
                                          <p:spTgt spid="41993"/>
                                        </p:tgtEl>
                                        <p:attrNameLst>
                                          <p:attrName>ppt_x</p:attrName>
                                        </p:attrNameLst>
                                      </p:cBhvr>
                                      <p:tavLst>
                                        <p:tav tm="0">
                                          <p:val>
                                            <p:strVal val="#ppt_x-#ppt_w/2"/>
                                          </p:val>
                                        </p:tav>
                                        <p:tav tm="100000">
                                          <p:val>
                                            <p:strVal val="#ppt_x"/>
                                          </p:val>
                                        </p:tav>
                                      </p:tavLst>
                                    </p:anim>
                                    <p:anim calcmode="lin" valueType="num">
                                      <p:cBhvr>
                                        <p:cTn id="65" dur="500" fill="hold"/>
                                        <p:tgtEl>
                                          <p:spTgt spid="41993"/>
                                        </p:tgtEl>
                                        <p:attrNameLst>
                                          <p:attrName>ppt_y</p:attrName>
                                        </p:attrNameLst>
                                      </p:cBhvr>
                                      <p:tavLst>
                                        <p:tav tm="0">
                                          <p:val>
                                            <p:strVal val="#ppt_y"/>
                                          </p:val>
                                        </p:tav>
                                        <p:tav tm="100000">
                                          <p:val>
                                            <p:strVal val="#ppt_y"/>
                                          </p:val>
                                        </p:tav>
                                      </p:tavLst>
                                    </p:anim>
                                    <p:anim calcmode="lin" valueType="num">
                                      <p:cBhvr>
                                        <p:cTn id="66" dur="500" fill="hold"/>
                                        <p:tgtEl>
                                          <p:spTgt spid="41993"/>
                                        </p:tgtEl>
                                        <p:attrNameLst>
                                          <p:attrName>ppt_w</p:attrName>
                                        </p:attrNameLst>
                                      </p:cBhvr>
                                      <p:tavLst>
                                        <p:tav tm="0">
                                          <p:val>
                                            <p:fltVal val="0"/>
                                          </p:val>
                                        </p:tav>
                                        <p:tav tm="100000">
                                          <p:val>
                                            <p:strVal val="#ppt_w"/>
                                          </p:val>
                                        </p:tav>
                                      </p:tavLst>
                                    </p:anim>
                                    <p:anim calcmode="lin" valueType="num">
                                      <p:cBhvr>
                                        <p:cTn id="67" dur="500" fill="hold"/>
                                        <p:tgtEl>
                                          <p:spTgt spid="41993"/>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up)">
                                      <p:cBhvr>
                                        <p:cTn id="72" dur="500"/>
                                        <p:tgtEl>
                                          <p:spTgt spid="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1986"/>
                                        </p:tgtEl>
                                        <p:attrNameLst>
                                          <p:attrName>style.visibility</p:attrName>
                                        </p:attrNameLst>
                                      </p:cBhvr>
                                      <p:to>
                                        <p:strVal val="visible"/>
                                      </p:to>
                                    </p:set>
                                    <p:animEffect transition="in" filter="wipe(left)">
                                      <p:cBhvr>
                                        <p:cTn id="77" dur="500"/>
                                        <p:tgtEl>
                                          <p:spTgt spid="4198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1994"/>
                                        </p:tgtEl>
                                        <p:attrNameLst>
                                          <p:attrName>style.visibility</p:attrName>
                                        </p:attrNameLst>
                                      </p:cBhvr>
                                      <p:to>
                                        <p:strVal val="visible"/>
                                      </p:to>
                                    </p:set>
                                    <p:animEffect transition="in" filter="wipe(left)">
                                      <p:cBhvr>
                                        <p:cTn id="82" dur="500"/>
                                        <p:tgtEl>
                                          <p:spTgt spid="4199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2006"/>
                                        </p:tgtEl>
                                        <p:attrNameLst>
                                          <p:attrName>style.visibility</p:attrName>
                                        </p:attrNameLst>
                                      </p:cBhvr>
                                      <p:to>
                                        <p:strVal val="visible"/>
                                      </p:to>
                                    </p:set>
                                    <p:animEffect transition="in" filter="wipe(left)">
                                      <p:cBhvr>
                                        <p:cTn id="87" dur="500"/>
                                        <p:tgtEl>
                                          <p:spTgt spid="4200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42007"/>
                                        </p:tgtEl>
                                        <p:attrNameLst>
                                          <p:attrName>style.visibility</p:attrName>
                                        </p:attrNameLst>
                                      </p:cBhvr>
                                      <p:to>
                                        <p:strVal val="visible"/>
                                      </p:to>
                                    </p:set>
                                    <p:animEffect transition="in" filter="wipe(left)">
                                      <p:cBhvr>
                                        <p:cTn id="92" dur="500"/>
                                        <p:tgtEl>
                                          <p:spTgt spid="4200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42008"/>
                                        </p:tgtEl>
                                        <p:attrNameLst>
                                          <p:attrName>style.visibility</p:attrName>
                                        </p:attrNameLst>
                                      </p:cBhvr>
                                      <p:to>
                                        <p:strVal val="visible"/>
                                      </p:to>
                                    </p:set>
                                    <p:animEffect transition="in" filter="wipe(left)">
                                      <p:cBhvr>
                                        <p:cTn id="97" dur="500"/>
                                        <p:tgtEl>
                                          <p:spTgt spid="42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88" grpId="0" autoUpdateAnimBg="0"/>
      <p:bldP spid="41989" grpId="0" autoUpdateAnimBg="0"/>
      <p:bldP spid="41990" grpId="0" autoUpdateAnimBg="0"/>
      <p:bldP spid="41991" grpId="0" autoUpdateAnimBg="0"/>
      <p:bldP spid="41992" grpId="0" animBg="1" autoUpdateAnimBg="0"/>
      <p:bldP spid="41993" grpId="0" animBg="1" autoUpdateAnimBg="0"/>
      <p:bldP spid="41994" grpId="0" autoUpdateAnimBg="0"/>
      <p:bldP spid="4199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304800" y="228600"/>
            <a:ext cx="449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a:t>2.4.2 </a:t>
            </a:r>
            <a:r>
              <a:rPr lang="zh-CN" altLang="en-US" sz="3200"/>
              <a:t>电容器的电容</a:t>
            </a:r>
            <a:endParaRPr lang="zh-CN" altLang="en-US" sz="3200" b="0">
              <a:solidFill>
                <a:schemeClr val="tx1"/>
              </a:solidFill>
            </a:endParaRPr>
          </a:p>
        </p:txBody>
      </p:sp>
      <p:graphicFrame>
        <p:nvGraphicFramePr>
          <p:cNvPr id="44036" name="Object 4"/>
          <p:cNvGraphicFramePr>
            <a:graphicFrameLocks noChangeAspect="1"/>
          </p:cNvGraphicFramePr>
          <p:nvPr/>
        </p:nvGraphicFramePr>
        <p:xfrm>
          <a:off x="2501142" y="4916264"/>
          <a:ext cx="1028700" cy="889000"/>
        </p:xfrm>
        <a:graphic>
          <a:graphicData uri="http://schemas.openxmlformats.org/presentationml/2006/ole">
            <mc:AlternateContent xmlns:mc="http://schemas.openxmlformats.org/markup-compatibility/2006">
              <mc:Choice xmlns:v="urn:schemas-microsoft-com:vml" Requires="v">
                <p:oleObj name="Equation" r:id="rId3" imgW="1019130" imgH="876204" progId="Equation.DSMT4">
                  <p:embed/>
                </p:oleObj>
              </mc:Choice>
              <mc:Fallback>
                <p:oleObj name="Equation" r:id="rId3" imgW="1019130" imgH="876204" progId="Equation.DSMT4">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142" y="4916264"/>
                        <a:ext cx="1028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8" name="Text Box 6"/>
          <p:cNvSpPr txBox="1">
            <a:spLocks noChangeArrowheads="1"/>
          </p:cNvSpPr>
          <p:nvPr/>
        </p:nvSpPr>
        <p:spPr bwMode="auto">
          <a:xfrm>
            <a:off x="250166" y="5082952"/>
            <a:ext cx="1527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2.</a:t>
            </a:r>
            <a:r>
              <a:rPr lang="zh-CN" altLang="en-US">
                <a:solidFill>
                  <a:srgbClr val="CC3300"/>
                </a:solidFill>
              </a:rPr>
              <a:t>电容：</a:t>
            </a:r>
            <a:endParaRPr lang="zh-CN" altLang="en-US" sz="2400" b="0">
              <a:solidFill>
                <a:schemeClr val="tx1"/>
              </a:solidFill>
            </a:endParaRPr>
          </a:p>
        </p:txBody>
      </p:sp>
      <p:sp>
        <p:nvSpPr>
          <p:cNvPr id="44039" name="Rectangle 7"/>
          <p:cNvSpPr>
            <a:spLocks noChangeArrowheads="1"/>
          </p:cNvSpPr>
          <p:nvPr/>
        </p:nvSpPr>
        <p:spPr bwMode="auto">
          <a:xfrm>
            <a:off x="0" y="838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 name="组合 3"/>
          <p:cNvGrpSpPr/>
          <p:nvPr/>
        </p:nvGrpSpPr>
        <p:grpSpPr>
          <a:xfrm>
            <a:off x="4951040" y="4764360"/>
            <a:ext cx="3581400" cy="1905000"/>
            <a:chOff x="4951040" y="4764360"/>
            <a:chExt cx="3581400" cy="1905000"/>
          </a:xfrm>
        </p:grpSpPr>
        <p:sp>
          <p:nvSpPr>
            <p:cNvPr id="44041" name="AutoShape 9"/>
            <p:cNvSpPr>
              <a:spLocks noChangeArrowheads="1"/>
            </p:cNvSpPr>
            <p:nvPr/>
          </p:nvSpPr>
          <p:spPr bwMode="auto">
            <a:xfrm>
              <a:off x="6779840" y="5907360"/>
              <a:ext cx="1752600" cy="762000"/>
            </a:xfrm>
            <a:prstGeom prst="wedgeEllipseCallout">
              <a:avLst>
                <a:gd name="adj1" fmla="val -144023"/>
                <a:gd name="adj2" fmla="val -77083"/>
              </a:avLst>
            </a:prstGeom>
            <a:noFill/>
            <a:ln w="2857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t>内表面</a:t>
              </a:r>
              <a:r>
                <a:rPr lang="en-US" altLang="zh-CN"/>
                <a:t>-</a:t>
              </a:r>
              <a:r>
                <a:rPr lang="en-US" altLang="zh-CN" i="1"/>
                <a:t>Q</a:t>
              </a:r>
            </a:p>
          </p:txBody>
        </p:sp>
        <p:sp>
          <p:nvSpPr>
            <p:cNvPr id="44042" name="Text Box 10"/>
            <p:cNvSpPr txBox="1">
              <a:spLocks noChangeArrowheads="1"/>
            </p:cNvSpPr>
            <p:nvPr/>
          </p:nvSpPr>
          <p:spPr bwMode="auto">
            <a:xfrm>
              <a:off x="5332040" y="493104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Q</a:t>
              </a:r>
            </a:p>
          </p:txBody>
        </p:sp>
        <p:grpSp>
          <p:nvGrpSpPr>
            <p:cNvPr id="2" name="Group 11"/>
            <p:cNvGrpSpPr>
              <a:grpSpLocks/>
            </p:cNvGrpSpPr>
            <p:nvPr/>
          </p:nvGrpSpPr>
          <p:grpSpPr bwMode="auto">
            <a:xfrm>
              <a:off x="4951040" y="4764360"/>
              <a:ext cx="3352800" cy="1524000"/>
              <a:chOff x="3072" y="2400"/>
              <a:chExt cx="2112" cy="960"/>
            </a:xfrm>
          </p:grpSpPr>
          <p:sp>
            <p:nvSpPr>
              <p:cNvPr id="21519" name="AutoShape 12"/>
              <p:cNvSpPr>
                <a:spLocks noChangeArrowheads="1"/>
              </p:cNvSpPr>
              <p:nvPr/>
            </p:nvSpPr>
            <p:spPr bwMode="auto">
              <a:xfrm>
                <a:off x="3072" y="2400"/>
                <a:ext cx="1008" cy="9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1 w 21600"/>
                  <a:gd name="T25" fmla="*/ 3173 h 21600"/>
                  <a:gd name="T26" fmla="*/ 18429 w 21600"/>
                  <a:gd name="T27" fmla="*/ 1842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71" y="10800"/>
                    </a:moveTo>
                    <a:cubicBezTo>
                      <a:pt x="1971" y="15676"/>
                      <a:pt x="5924" y="19629"/>
                      <a:pt x="10800" y="19629"/>
                    </a:cubicBezTo>
                    <a:cubicBezTo>
                      <a:pt x="15676" y="19629"/>
                      <a:pt x="19629" y="15676"/>
                      <a:pt x="19629" y="10800"/>
                    </a:cubicBezTo>
                    <a:cubicBezTo>
                      <a:pt x="19629" y="5924"/>
                      <a:pt x="15676" y="1971"/>
                      <a:pt x="10800" y="1971"/>
                    </a:cubicBezTo>
                    <a:cubicBezTo>
                      <a:pt x="5924" y="1971"/>
                      <a:pt x="1971" y="5924"/>
                      <a:pt x="1971" y="10800"/>
                    </a:cubicBezTo>
                    <a:close/>
                  </a:path>
                </a:pathLst>
              </a:custGeom>
              <a:solidFill>
                <a:schemeClr val="accent1"/>
              </a:solidFill>
              <a:ln w="28575">
                <a:solidFill>
                  <a:schemeClr val="accent2"/>
                </a:solidFill>
                <a:round/>
                <a:headEnd/>
                <a:tailEnd/>
              </a:ln>
            </p:spPr>
            <p:txBody>
              <a:bodyPr wrap="none" anchor="ctr"/>
              <a:lstStyle/>
              <a:p>
                <a:endParaRPr lang="zh-CN" altLang="en-US"/>
              </a:p>
            </p:txBody>
          </p:sp>
          <p:sp>
            <p:nvSpPr>
              <p:cNvPr id="21520" name="Oval 13"/>
              <p:cNvSpPr>
                <a:spLocks noChangeArrowheads="1"/>
              </p:cNvSpPr>
              <p:nvPr/>
            </p:nvSpPr>
            <p:spPr bwMode="auto">
              <a:xfrm>
                <a:off x="3456" y="2784"/>
                <a:ext cx="192" cy="192"/>
              </a:xfrm>
              <a:prstGeom prst="ellipse">
                <a:avLst/>
              </a:prstGeom>
              <a:solidFill>
                <a:srgbClr val="CC3300"/>
              </a:solidFill>
              <a:ln w="952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21" name="Line 14"/>
              <p:cNvSpPr>
                <a:spLocks noChangeShapeType="1"/>
              </p:cNvSpPr>
              <p:nvPr/>
            </p:nvSpPr>
            <p:spPr bwMode="auto">
              <a:xfrm flipV="1">
                <a:off x="3840" y="2592"/>
                <a:ext cx="576" cy="24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Text Box 15"/>
              <p:cNvSpPr txBox="1">
                <a:spLocks noChangeArrowheads="1"/>
              </p:cNvSpPr>
              <p:nvPr/>
            </p:nvSpPr>
            <p:spPr bwMode="auto">
              <a:xfrm>
                <a:off x="4393" y="2409"/>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电介质</a:t>
                </a:r>
                <a:endParaRPr lang="en-US" altLang="zh-CN" dirty="0"/>
              </a:p>
            </p:txBody>
          </p:sp>
        </p:grpSp>
      </p:grpSp>
      <mc:AlternateContent xmlns:mc="http://schemas.openxmlformats.org/markup-compatibility/2006" xmlns:a14="http://schemas.microsoft.com/office/drawing/2010/main">
        <mc:Choice Requires="a14">
          <p:sp>
            <p:nvSpPr>
              <p:cNvPr id="21517" name="Text Box 17"/>
              <p:cNvSpPr txBox="1">
                <a:spLocks noChangeArrowheads="1"/>
              </p:cNvSpPr>
              <p:nvPr/>
            </p:nvSpPr>
            <p:spPr bwMode="auto">
              <a:xfrm>
                <a:off x="611284" y="1037054"/>
                <a:ext cx="8353204" cy="22467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CC3300"/>
                    </a:solidFill>
                  </a:rPr>
                  <a:t>电容器</a:t>
                </a:r>
                <a:r>
                  <a:rPr lang="zh-CN" altLang="en-US" dirty="0"/>
                  <a:t>：由两个用电介质或真空隔开的导体组成。组成电容器的两个导体称为极板，当两极板分别带上等量异号电荷 </a:t>
                </a:r>
                <a14:m>
                  <m:oMath xmlns:m="http://schemas.openxmlformats.org/officeDocument/2006/math">
                    <m:r>
                      <a:rPr lang="en-US" altLang="zh-CN" i="1">
                        <a:latin typeface="Cambria Math" panose="02040503050406030204" pitchFamily="18" charset="0"/>
                      </a:rPr>
                      <m:t>𝑸</m:t>
                    </m:r>
                  </m:oMath>
                </a14:m>
                <a:r>
                  <a:rPr lang="zh-CN" altLang="en-US" dirty="0"/>
                  <a:t> 和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𝑸</m:t>
                    </m:r>
                  </m:oMath>
                </a14:m>
                <a:r>
                  <a:rPr lang="zh-CN" altLang="en-US" dirty="0"/>
                  <a:t> 时，它们之间的电压为 </a:t>
                </a:r>
                <a14:m>
                  <m:oMath xmlns:m="http://schemas.openxmlformats.org/officeDocument/2006/math">
                    <m:r>
                      <a:rPr lang="en-US" altLang="zh-CN" i="1">
                        <a:latin typeface="Cambria Math" panose="02040503050406030204" pitchFamily="18" charset="0"/>
                      </a:rPr>
                      <m:t>𝑼</m:t>
                    </m:r>
                  </m:oMath>
                </a14:m>
                <a:r>
                  <a:rPr lang="zh-CN" altLang="en-US" dirty="0"/>
                  <a:t>。理论和实验都表明   </a:t>
                </a:r>
                <a:endParaRPr lang="en-US" altLang="zh-CN" dirty="0"/>
              </a:p>
              <a:p>
                <a:pPr eaLnBrk="1" hangingPunct="1"/>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𝑸</m:t>
                      </m:r>
                      <m:r>
                        <a:rPr lang="en-US" altLang="zh-CN" b="1" i="1" smtClean="0">
                          <a:latin typeface="Cambria Math" panose="02040503050406030204" pitchFamily="18" charset="0"/>
                        </a:rPr>
                        <m:t>∝</m:t>
                      </m:r>
                      <m:r>
                        <a:rPr lang="en-US" altLang="zh-CN" b="1" i="1" smtClean="0">
                          <a:latin typeface="Cambria Math" panose="02040503050406030204" pitchFamily="18" charset="0"/>
                        </a:rPr>
                        <m:t>𝑼</m:t>
                      </m:r>
                    </m:oMath>
                  </m:oMathPara>
                </a14:m>
                <a:endParaRPr lang="en-US" altLang="zh-CN" dirty="0"/>
              </a:p>
            </p:txBody>
          </p:sp>
        </mc:Choice>
        <mc:Fallback xmlns="">
          <p:sp>
            <p:nvSpPr>
              <p:cNvPr id="21517" name="Text Box 17"/>
              <p:cNvSpPr txBox="1">
                <a:spLocks noRot="1" noChangeAspect="1" noMove="1" noResize="1" noEditPoints="1" noAdjustHandles="1" noChangeArrowheads="1" noChangeShapeType="1" noTextEdit="1"/>
              </p:cNvSpPr>
              <p:nvPr/>
            </p:nvSpPr>
            <p:spPr bwMode="auto">
              <a:xfrm>
                <a:off x="611284" y="1037054"/>
                <a:ext cx="8353204" cy="2246769"/>
              </a:xfrm>
              <a:prstGeom prst="rect">
                <a:avLst/>
              </a:prstGeom>
              <a:blipFill rotWithShape="0">
                <a:blip r:embed="rId6"/>
                <a:stretch>
                  <a:fillRect l="-1459" t="-2710" r="-56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9" name="Text Box 17"/>
          <p:cNvSpPr txBox="1">
            <a:spLocks noChangeArrowheads="1"/>
          </p:cNvSpPr>
          <p:nvPr/>
        </p:nvSpPr>
        <p:spPr bwMode="auto">
          <a:xfrm>
            <a:off x="247386" y="1052736"/>
            <a:ext cx="8210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3333CC"/>
                </a:solidFill>
              </a:rPr>
              <a:t>1.</a:t>
            </a:r>
          </a:p>
        </p:txBody>
      </p:sp>
      <mc:AlternateContent xmlns:mc="http://schemas.openxmlformats.org/markup-compatibility/2006" xmlns:a14="http://schemas.microsoft.com/office/drawing/2010/main">
        <mc:Choice Requires="a14">
          <p:sp>
            <p:nvSpPr>
              <p:cNvPr id="20" name="Text Box 17"/>
              <p:cNvSpPr txBox="1">
                <a:spLocks noChangeArrowheads="1"/>
              </p:cNvSpPr>
              <p:nvPr/>
            </p:nvSpPr>
            <p:spPr bwMode="auto">
              <a:xfrm>
                <a:off x="485252" y="3429000"/>
                <a:ext cx="8479236" cy="9541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且二者比值 </a:t>
                </a:r>
                <a14:m>
                  <m:oMath xmlns:m="http://schemas.openxmlformats.org/officeDocument/2006/math">
                    <m:r>
                      <a:rPr lang="en-US" altLang="zh-CN" b="1" i="1" smtClean="0">
                        <a:latin typeface="Cambria Math" panose="02040503050406030204" pitchFamily="18" charset="0"/>
                      </a:rPr>
                      <m:t>𝑸</m:t>
                    </m:r>
                    <m:r>
                      <a:rPr lang="en-US" altLang="zh-CN" b="1" i="1" smtClean="0">
                        <a:latin typeface="Cambria Math" panose="02040503050406030204" pitchFamily="18" charset="0"/>
                      </a:rPr>
                      <m:t>/</m:t>
                    </m:r>
                    <m:r>
                      <a:rPr lang="en-US" altLang="zh-CN" b="1" i="1" smtClean="0">
                        <a:latin typeface="Cambria Math" panose="02040503050406030204" pitchFamily="18" charset="0"/>
                      </a:rPr>
                      <m:t>𝑼</m:t>
                    </m:r>
                  </m:oMath>
                </a14:m>
                <a:r>
                  <a:rPr lang="en-US" altLang="zh-CN" dirty="0"/>
                  <a:t> </a:t>
                </a:r>
                <a:r>
                  <a:rPr lang="zh-CN" altLang="en-US" dirty="0"/>
                  <a:t>只和导体的几何形状、大小、相对位置以及其间填充的电介质有关。</a:t>
                </a:r>
                <a:endParaRPr lang="en-US" altLang="zh-CN" dirty="0"/>
              </a:p>
            </p:txBody>
          </p:sp>
        </mc:Choice>
        <mc:Fallback xmlns="">
          <p:sp>
            <p:nvSpPr>
              <p:cNvPr id="20" name="Text Box 17"/>
              <p:cNvSpPr txBox="1">
                <a:spLocks noRot="1" noChangeAspect="1" noMove="1" noResize="1" noEditPoints="1" noAdjustHandles="1" noChangeArrowheads="1" noChangeShapeType="1" noTextEdit="1"/>
              </p:cNvSpPr>
              <p:nvPr/>
            </p:nvSpPr>
            <p:spPr bwMode="auto">
              <a:xfrm>
                <a:off x="485252" y="3429000"/>
                <a:ext cx="8479236" cy="954107"/>
              </a:xfrm>
              <a:prstGeom prst="rect">
                <a:avLst/>
              </a:prstGeom>
              <a:blipFill rotWithShape="0">
                <a:blip r:embed="rId7"/>
                <a:stretch>
                  <a:fillRect l="-1510" t="-8974" b="-147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4039"/>
                                        </p:tgtEl>
                                        <p:attrNameLst>
                                          <p:attrName>style.visibility</p:attrName>
                                        </p:attrNameLst>
                                      </p:cBhvr>
                                      <p:to>
                                        <p:strVal val="visible"/>
                                      </p:to>
                                    </p:set>
                                    <p:animEffect transition="in" filter="strips(upRight)">
                                      <p:cBhvr>
                                        <p:cTn id="11" dur="500"/>
                                        <p:tgtEl>
                                          <p:spTgt spid="440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1517"/>
                                        </p:tgtEl>
                                        <p:attrNameLst>
                                          <p:attrName>style.visibility</p:attrName>
                                        </p:attrNameLst>
                                      </p:cBhvr>
                                      <p:to>
                                        <p:strVal val="visible"/>
                                      </p:to>
                                    </p:set>
                                    <p:animEffect transition="in" filter="wipe(down)">
                                      <p:cBhvr>
                                        <p:cTn id="16" dur="500"/>
                                        <p:tgtEl>
                                          <p:spTgt spid="2151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4038"/>
                                        </p:tgtEl>
                                        <p:attrNameLst>
                                          <p:attrName>style.visibility</p:attrName>
                                        </p:attrNameLst>
                                      </p:cBhvr>
                                      <p:to>
                                        <p:strVal val="visible"/>
                                      </p:to>
                                    </p:set>
                                    <p:animEffect transition="in" filter="wipe(left)">
                                      <p:cBhvr>
                                        <p:cTn id="35" dur="500"/>
                                        <p:tgtEl>
                                          <p:spTgt spid="44038"/>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nodeType="clickEffect">
                                  <p:stCondLst>
                                    <p:cond delay="0"/>
                                  </p:stCondLst>
                                  <p:childTnLst>
                                    <p:set>
                                      <p:cBhvr>
                                        <p:cTn id="39" dur="1" fill="hold">
                                          <p:stCondLst>
                                            <p:cond delay="0"/>
                                          </p:stCondLst>
                                        </p:cTn>
                                        <p:tgtEl>
                                          <p:spTgt spid="44036"/>
                                        </p:tgtEl>
                                        <p:attrNameLst>
                                          <p:attrName>style.visibility</p:attrName>
                                        </p:attrNameLst>
                                      </p:cBhvr>
                                      <p:to>
                                        <p:strVal val="visible"/>
                                      </p:to>
                                    </p:set>
                                    <p:anim calcmode="lin" valueType="num">
                                      <p:cBhvr>
                                        <p:cTn id="40" dur="500" fill="hold"/>
                                        <p:tgtEl>
                                          <p:spTgt spid="44036"/>
                                        </p:tgtEl>
                                        <p:attrNameLst>
                                          <p:attrName>ppt_w</p:attrName>
                                        </p:attrNameLst>
                                      </p:cBhvr>
                                      <p:tavLst>
                                        <p:tav tm="0">
                                          <p:val>
                                            <p:fltVal val="0"/>
                                          </p:val>
                                        </p:tav>
                                        <p:tav tm="100000">
                                          <p:val>
                                            <p:strVal val="#ppt_w"/>
                                          </p:val>
                                        </p:tav>
                                      </p:tavLst>
                                    </p:anim>
                                    <p:anim calcmode="lin" valueType="num">
                                      <p:cBhvr>
                                        <p:cTn id="41" dur="500" fill="hold"/>
                                        <p:tgtEl>
                                          <p:spTgt spid="440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38" grpId="0" autoUpdateAnimBg="0"/>
      <p:bldP spid="44039" grpId="0" animBg="1" autoUpdateAnimBg="0"/>
      <p:bldP spid="21517"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533400" y="10668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buClr>
                <a:srgbClr val="CC3300"/>
              </a:buClr>
              <a:buFont typeface="Wingdings" panose="05000000000000000000" pitchFamily="2" charset="2"/>
              <a:buChar char="Ø"/>
            </a:pPr>
            <a:r>
              <a:rPr lang="zh-CN" altLang="en-US"/>
              <a:t>典型的电容器</a:t>
            </a:r>
          </a:p>
        </p:txBody>
      </p:sp>
      <p:sp>
        <p:nvSpPr>
          <p:cNvPr id="46083" name="Text Box 3"/>
          <p:cNvSpPr txBox="1">
            <a:spLocks noChangeArrowheads="1"/>
          </p:cNvSpPr>
          <p:nvPr/>
        </p:nvSpPr>
        <p:spPr bwMode="auto">
          <a:xfrm>
            <a:off x="6781800" y="1752600"/>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rPr>
              <a:t>平行板</a:t>
            </a:r>
          </a:p>
        </p:txBody>
      </p:sp>
      <p:grpSp>
        <p:nvGrpSpPr>
          <p:cNvPr id="2" name="Group 4"/>
          <p:cNvGrpSpPr>
            <a:grpSpLocks/>
          </p:cNvGrpSpPr>
          <p:nvPr/>
        </p:nvGrpSpPr>
        <p:grpSpPr bwMode="auto">
          <a:xfrm>
            <a:off x="6934200" y="2286000"/>
            <a:ext cx="1066800" cy="2362200"/>
            <a:chOff x="4368" y="1440"/>
            <a:chExt cx="672" cy="1488"/>
          </a:xfrm>
        </p:grpSpPr>
        <p:sp>
          <p:nvSpPr>
            <p:cNvPr id="22561" name="Rectangle 5"/>
            <p:cNvSpPr>
              <a:spLocks noChangeArrowheads="1"/>
            </p:cNvSpPr>
            <p:nvPr/>
          </p:nvSpPr>
          <p:spPr bwMode="auto">
            <a:xfrm>
              <a:off x="4896" y="1440"/>
              <a:ext cx="144" cy="1440"/>
            </a:xfrm>
            <a:prstGeom prst="rect">
              <a:avLst/>
            </a:prstGeom>
            <a:solidFill>
              <a:srgbClr val="FF9900"/>
            </a:solid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62" name="Rectangle 6"/>
            <p:cNvSpPr>
              <a:spLocks noChangeArrowheads="1"/>
            </p:cNvSpPr>
            <p:nvPr/>
          </p:nvSpPr>
          <p:spPr bwMode="auto">
            <a:xfrm>
              <a:off x="4368" y="1440"/>
              <a:ext cx="144" cy="1440"/>
            </a:xfrm>
            <a:prstGeom prst="rect">
              <a:avLst/>
            </a:prstGeom>
            <a:solidFill>
              <a:srgbClr val="FF9900"/>
            </a:solid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63" name="Text Box 7"/>
            <p:cNvSpPr txBox="1">
              <a:spLocks noChangeArrowheads="1"/>
            </p:cNvSpPr>
            <p:nvPr/>
          </p:nvSpPr>
          <p:spPr bwMode="auto">
            <a:xfrm>
              <a:off x="4608" y="26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i="1"/>
                <a:t>d</a:t>
              </a:r>
              <a:endParaRPr lang="en-US" altLang="zh-CN" sz="2400" b="0"/>
            </a:p>
          </p:txBody>
        </p:sp>
      </p:grpSp>
      <p:sp>
        <p:nvSpPr>
          <p:cNvPr id="46088" name="Text Box 8"/>
          <p:cNvSpPr txBox="1">
            <a:spLocks noChangeArrowheads="1"/>
          </p:cNvSpPr>
          <p:nvPr/>
        </p:nvSpPr>
        <p:spPr bwMode="auto">
          <a:xfrm>
            <a:off x="1676400" y="17526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rPr>
              <a:t>球形</a:t>
            </a:r>
          </a:p>
        </p:txBody>
      </p:sp>
      <p:sp>
        <p:nvSpPr>
          <p:cNvPr id="46089" name="Text Box 9"/>
          <p:cNvSpPr txBox="1">
            <a:spLocks noChangeArrowheads="1"/>
          </p:cNvSpPr>
          <p:nvPr/>
        </p:nvSpPr>
        <p:spPr bwMode="auto">
          <a:xfrm>
            <a:off x="4343400" y="1766888"/>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rPr>
              <a:t>柱形</a:t>
            </a:r>
            <a:endParaRPr lang="zh-CN" altLang="en-US" b="0">
              <a:solidFill>
                <a:srgbClr val="CC0000"/>
              </a:solidFill>
            </a:endParaRPr>
          </a:p>
        </p:txBody>
      </p:sp>
      <p:sp>
        <p:nvSpPr>
          <p:cNvPr id="46090" name="Text Box 10"/>
          <p:cNvSpPr txBox="1">
            <a:spLocks noChangeArrowheads="1"/>
          </p:cNvSpPr>
          <p:nvPr/>
        </p:nvSpPr>
        <p:spPr bwMode="auto">
          <a:xfrm>
            <a:off x="381000" y="303213"/>
            <a:ext cx="3397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3. </a:t>
            </a:r>
            <a:r>
              <a:rPr lang="zh-CN" altLang="en-US"/>
              <a:t>电容器电容的计算</a:t>
            </a:r>
            <a:endParaRPr lang="zh-CN" altLang="en-US" b="0">
              <a:solidFill>
                <a:schemeClr val="tx1"/>
              </a:solidFill>
            </a:endParaRPr>
          </a:p>
        </p:txBody>
      </p:sp>
      <p:sp>
        <p:nvSpPr>
          <p:cNvPr id="46095" name="Text Box 15"/>
          <p:cNvSpPr txBox="1">
            <a:spLocks noChangeArrowheads="1"/>
          </p:cNvSpPr>
          <p:nvPr/>
        </p:nvSpPr>
        <p:spPr bwMode="auto">
          <a:xfrm>
            <a:off x="685800" y="48006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buClr>
                <a:srgbClr val="CC3300"/>
              </a:buClr>
              <a:buFont typeface="Wingdings" panose="05000000000000000000" pitchFamily="2" charset="2"/>
              <a:buChar char="Ø"/>
            </a:pPr>
            <a:r>
              <a:rPr lang="zh-CN" altLang="en-US">
                <a:solidFill>
                  <a:srgbClr val="0000CC"/>
                </a:solidFill>
              </a:rPr>
              <a:t>电容的计算</a:t>
            </a:r>
          </a:p>
        </p:txBody>
      </p:sp>
      <p:sp>
        <p:nvSpPr>
          <p:cNvPr id="46096" name="Rectangle 16"/>
          <p:cNvSpPr>
            <a:spLocks noChangeArrowheads="1"/>
          </p:cNvSpPr>
          <p:nvPr/>
        </p:nvSpPr>
        <p:spPr bwMode="auto">
          <a:xfrm>
            <a:off x="0" y="914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 name="Group 17"/>
          <p:cNvGrpSpPr>
            <a:grpSpLocks/>
          </p:cNvGrpSpPr>
          <p:nvPr/>
        </p:nvGrpSpPr>
        <p:grpSpPr bwMode="auto">
          <a:xfrm>
            <a:off x="1447800" y="2743200"/>
            <a:ext cx="1447800" cy="1447800"/>
            <a:chOff x="912" y="1680"/>
            <a:chExt cx="912" cy="912"/>
          </a:xfrm>
        </p:grpSpPr>
        <p:sp>
          <p:nvSpPr>
            <p:cNvPr id="22555" name="Oval 18"/>
            <p:cNvSpPr>
              <a:spLocks noChangeArrowheads="1"/>
            </p:cNvSpPr>
            <p:nvPr/>
          </p:nvSpPr>
          <p:spPr bwMode="auto">
            <a:xfrm>
              <a:off x="1200" y="1968"/>
              <a:ext cx="288" cy="288"/>
            </a:xfrm>
            <a:prstGeom prst="ellipse">
              <a:avLst/>
            </a:prstGeom>
            <a:solidFill>
              <a:srgbClr val="FF9900"/>
            </a:solidFill>
            <a:ln w="952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56" name="AutoShape 19"/>
            <p:cNvSpPr>
              <a:spLocks noChangeArrowheads="1"/>
            </p:cNvSpPr>
            <p:nvPr/>
          </p:nvSpPr>
          <p:spPr bwMode="auto">
            <a:xfrm>
              <a:off x="912" y="1680"/>
              <a:ext cx="912" cy="91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4 w 21600"/>
                <a:gd name="T25" fmla="*/ 3174 h 21600"/>
                <a:gd name="T26" fmla="*/ 18426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chemeClr val="accent1"/>
            </a:solidFill>
            <a:ln w="9525">
              <a:solidFill>
                <a:schemeClr val="accent2"/>
              </a:solidFill>
              <a:round/>
              <a:headEnd/>
              <a:tailEnd/>
            </a:ln>
          </p:spPr>
          <p:txBody>
            <a:bodyPr wrap="none" anchor="ctr"/>
            <a:lstStyle/>
            <a:p>
              <a:endParaRPr lang="zh-CN" altLang="en-US"/>
            </a:p>
          </p:txBody>
        </p:sp>
        <p:sp>
          <p:nvSpPr>
            <p:cNvPr id="22557" name="Freeform 20"/>
            <p:cNvSpPr>
              <a:spLocks/>
            </p:cNvSpPr>
            <p:nvPr/>
          </p:nvSpPr>
          <p:spPr bwMode="auto">
            <a:xfrm>
              <a:off x="1344" y="2112"/>
              <a:ext cx="297" cy="252"/>
            </a:xfrm>
            <a:custGeom>
              <a:avLst/>
              <a:gdLst>
                <a:gd name="T0" fmla="*/ 0 w 297"/>
                <a:gd name="T1" fmla="*/ 0 h 252"/>
                <a:gd name="T2" fmla="*/ 297 w 297"/>
                <a:gd name="T3" fmla="*/ 252 h 252"/>
                <a:gd name="T4" fmla="*/ 0 60000 65536"/>
                <a:gd name="T5" fmla="*/ 0 60000 65536"/>
                <a:gd name="T6" fmla="*/ 0 w 297"/>
                <a:gd name="T7" fmla="*/ 0 h 252"/>
                <a:gd name="T8" fmla="*/ 297 w 297"/>
                <a:gd name="T9" fmla="*/ 252 h 252"/>
              </a:gdLst>
              <a:ahLst/>
              <a:cxnLst>
                <a:cxn ang="T4">
                  <a:pos x="T0" y="T1"/>
                </a:cxn>
                <a:cxn ang="T5">
                  <a:pos x="T2" y="T3"/>
                </a:cxn>
              </a:cxnLst>
              <a:rect l="T6" t="T7" r="T8" b="T9"/>
              <a:pathLst>
                <a:path w="297" h="252">
                  <a:moveTo>
                    <a:pt x="0" y="0"/>
                  </a:moveTo>
                  <a:lnTo>
                    <a:pt x="297" y="252"/>
                  </a:lnTo>
                </a:path>
              </a:pathLst>
            </a:custGeom>
            <a:noFill/>
            <a:ln w="38100">
              <a:solidFill>
                <a:srgbClr val="CC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8" name="Line 21"/>
            <p:cNvSpPr>
              <a:spLocks noChangeShapeType="1"/>
            </p:cNvSpPr>
            <p:nvPr/>
          </p:nvSpPr>
          <p:spPr bwMode="auto">
            <a:xfrm flipH="1">
              <a:off x="1248" y="2112"/>
              <a:ext cx="96" cy="9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9" name="Text Box 22"/>
            <p:cNvSpPr txBox="1">
              <a:spLocks noChangeArrowheads="1"/>
            </p:cNvSpPr>
            <p:nvPr/>
          </p:nvSpPr>
          <p:spPr bwMode="auto">
            <a:xfrm>
              <a:off x="1084" y="18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1</a:t>
              </a:r>
            </a:p>
          </p:txBody>
        </p:sp>
        <p:sp>
          <p:nvSpPr>
            <p:cNvPr id="22560" name="Text Box 23"/>
            <p:cNvSpPr txBox="1">
              <a:spLocks noChangeArrowheads="1"/>
            </p:cNvSpPr>
            <p:nvPr/>
          </p:nvSpPr>
          <p:spPr bwMode="auto">
            <a:xfrm>
              <a:off x="1440" y="20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2</a:t>
              </a:r>
            </a:p>
          </p:txBody>
        </p:sp>
      </p:grpSp>
      <p:grpSp>
        <p:nvGrpSpPr>
          <p:cNvPr id="4" name="Group 24"/>
          <p:cNvGrpSpPr>
            <a:grpSpLocks/>
          </p:cNvGrpSpPr>
          <p:nvPr/>
        </p:nvGrpSpPr>
        <p:grpSpPr bwMode="auto">
          <a:xfrm>
            <a:off x="4038600" y="2286000"/>
            <a:ext cx="1524000" cy="2720975"/>
            <a:chOff x="2544" y="1440"/>
            <a:chExt cx="960" cy="1714"/>
          </a:xfrm>
        </p:grpSpPr>
        <p:sp>
          <p:nvSpPr>
            <p:cNvPr id="22548" name="AutoShape 25" descr="深色上对角线"/>
            <p:cNvSpPr>
              <a:spLocks noChangeArrowheads="1"/>
            </p:cNvSpPr>
            <p:nvPr/>
          </p:nvSpPr>
          <p:spPr bwMode="auto">
            <a:xfrm>
              <a:off x="2832" y="1680"/>
              <a:ext cx="384" cy="1104"/>
            </a:xfrm>
            <a:prstGeom prst="can">
              <a:avLst>
                <a:gd name="adj" fmla="val 33542"/>
              </a:avLst>
            </a:pr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9" name="AutoShape 26"/>
            <p:cNvSpPr>
              <a:spLocks noChangeArrowheads="1"/>
            </p:cNvSpPr>
            <p:nvPr/>
          </p:nvSpPr>
          <p:spPr bwMode="auto">
            <a:xfrm>
              <a:off x="2544" y="1584"/>
              <a:ext cx="960" cy="1296"/>
            </a:xfrm>
            <a:prstGeom prst="can">
              <a:avLst>
                <a:gd name="adj" fmla="val 3375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50" name="Line 27"/>
            <p:cNvSpPr>
              <a:spLocks noChangeShapeType="1"/>
            </p:cNvSpPr>
            <p:nvPr/>
          </p:nvSpPr>
          <p:spPr bwMode="auto">
            <a:xfrm>
              <a:off x="3024" y="1440"/>
              <a:ext cx="0" cy="1714"/>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Line 28"/>
            <p:cNvSpPr>
              <a:spLocks noChangeShapeType="1"/>
            </p:cNvSpPr>
            <p:nvPr/>
          </p:nvSpPr>
          <p:spPr bwMode="auto">
            <a:xfrm>
              <a:off x="3024" y="1752"/>
              <a:ext cx="19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2" name="Line 29"/>
            <p:cNvSpPr>
              <a:spLocks noChangeShapeType="1"/>
            </p:cNvSpPr>
            <p:nvPr/>
          </p:nvSpPr>
          <p:spPr bwMode="auto">
            <a:xfrm>
              <a:off x="3024" y="2736"/>
              <a:ext cx="48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3" name="Text Box 30"/>
            <p:cNvSpPr txBox="1">
              <a:spLocks noChangeArrowheads="1"/>
            </p:cNvSpPr>
            <p:nvPr/>
          </p:nvSpPr>
          <p:spPr bwMode="auto">
            <a:xfrm>
              <a:off x="2984" y="148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1</a:t>
              </a:r>
            </a:p>
          </p:txBody>
        </p:sp>
        <p:sp>
          <p:nvSpPr>
            <p:cNvPr id="22554" name="Text Box 31"/>
            <p:cNvSpPr txBox="1">
              <a:spLocks noChangeArrowheads="1"/>
            </p:cNvSpPr>
            <p:nvPr/>
          </p:nvSpPr>
          <p:spPr bwMode="auto">
            <a:xfrm>
              <a:off x="3196" y="24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2</a:t>
              </a:r>
            </a:p>
          </p:txBody>
        </p:sp>
      </p:grpSp>
      <p:grpSp>
        <p:nvGrpSpPr>
          <p:cNvPr id="5" name="Group 42"/>
          <p:cNvGrpSpPr>
            <a:grpSpLocks/>
          </p:cNvGrpSpPr>
          <p:nvPr/>
        </p:nvGrpSpPr>
        <p:grpSpPr bwMode="auto">
          <a:xfrm>
            <a:off x="990600" y="5334000"/>
            <a:ext cx="6477000" cy="1219200"/>
            <a:chOff x="624" y="3360"/>
            <a:chExt cx="4080" cy="768"/>
          </a:xfrm>
        </p:grpSpPr>
        <p:sp>
          <p:nvSpPr>
            <p:cNvPr id="22543" name="Text Box 11"/>
            <p:cNvSpPr txBox="1">
              <a:spLocks noChangeArrowheads="1"/>
            </p:cNvSpPr>
            <p:nvPr/>
          </p:nvSpPr>
          <p:spPr bwMode="auto">
            <a:xfrm>
              <a:off x="624" y="3552"/>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设</a:t>
              </a:r>
              <a:r>
                <a:rPr lang="en-US" altLang="zh-CN" i="1"/>
                <a:t>Q</a:t>
              </a:r>
            </a:p>
          </p:txBody>
        </p:sp>
        <p:sp>
          <p:nvSpPr>
            <p:cNvPr id="22544" name="AutoShape 12"/>
            <p:cNvSpPr>
              <a:spLocks noChangeArrowheads="1"/>
            </p:cNvSpPr>
            <p:nvPr/>
          </p:nvSpPr>
          <p:spPr bwMode="auto">
            <a:xfrm>
              <a:off x="1248" y="3722"/>
              <a:ext cx="432" cy="48"/>
            </a:xfrm>
            <a:prstGeom prst="rightArrow">
              <a:avLst>
                <a:gd name="adj1" fmla="val 50000"/>
                <a:gd name="adj2" fmla="val 225000"/>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5" name="AutoShape 13"/>
            <p:cNvSpPr>
              <a:spLocks noChangeArrowheads="1"/>
            </p:cNvSpPr>
            <p:nvPr/>
          </p:nvSpPr>
          <p:spPr bwMode="auto">
            <a:xfrm>
              <a:off x="2568" y="3722"/>
              <a:ext cx="384" cy="48"/>
            </a:xfrm>
            <a:prstGeom prst="rightArrow">
              <a:avLst>
                <a:gd name="adj1" fmla="val 50000"/>
                <a:gd name="adj2" fmla="val 200000"/>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546" name="AutoShape 14"/>
            <p:cNvSpPr>
              <a:spLocks noChangeArrowheads="1"/>
            </p:cNvSpPr>
            <p:nvPr/>
          </p:nvSpPr>
          <p:spPr bwMode="auto">
            <a:xfrm>
              <a:off x="3432" y="3722"/>
              <a:ext cx="454" cy="51"/>
            </a:xfrm>
            <a:prstGeom prst="rightArrow">
              <a:avLst>
                <a:gd name="adj1" fmla="val 50000"/>
                <a:gd name="adj2" fmla="val 222549"/>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2530" name="Object 32"/>
            <p:cNvGraphicFramePr>
              <a:graphicFrameLocks noChangeAspect="1"/>
            </p:cNvGraphicFramePr>
            <p:nvPr/>
          </p:nvGraphicFramePr>
          <p:xfrm>
            <a:off x="1728" y="3360"/>
            <a:ext cx="864" cy="768"/>
          </p:xfrm>
          <a:graphic>
            <a:graphicData uri="http://schemas.openxmlformats.org/presentationml/2006/ole">
              <mc:AlternateContent xmlns:mc="http://schemas.openxmlformats.org/markup-compatibility/2006">
                <mc:Choice xmlns:v="urn:schemas-microsoft-com:vml" Requires="v">
                  <p:oleObj name="Equation" r:id="rId3" imgW="561980" imgH="495328" progId="Equation.DSMT4">
                    <p:embed/>
                  </p:oleObj>
                </mc:Choice>
                <mc:Fallback>
                  <p:oleObj name="Equation" r:id="rId3" imgW="561980" imgH="495328" progId="Equation.DSMT4">
                    <p:embed/>
                    <p:pic>
                      <p:nvPicPr>
                        <p:cNvPr id="2253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3360"/>
                          <a:ext cx="864"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7" name="Text Box 33"/>
            <p:cNvSpPr txBox="1">
              <a:spLocks noChangeArrowheads="1"/>
            </p:cNvSpPr>
            <p:nvPr/>
          </p:nvSpPr>
          <p:spPr bwMode="auto">
            <a:xfrm>
              <a:off x="3058" y="355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U</a:t>
              </a:r>
            </a:p>
          </p:txBody>
        </p:sp>
        <p:graphicFrame>
          <p:nvGraphicFramePr>
            <p:cNvPr id="22531" name="Object 34"/>
            <p:cNvGraphicFramePr>
              <a:graphicFrameLocks noChangeAspect="1"/>
            </p:cNvGraphicFramePr>
            <p:nvPr/>
          </p:nvGraphicFramePr>
          <p:xfrm>
            <a:off x="4056" y="3456"/>
            <a:ext cx="648" cy="560"/>
          </p:xfrm>
          <a:graphic>
            <a:graphicData uri="http://schemas.openxmlformats.org/presentationml/2006/ole">
              <mc:AlternateContent xmlns:mc="http://schemas.openxmlformats.org/markup-compatibility/2006">
                <mc:Choice xmlns:v="urn:schemas-microsoft-com:vml" Requires="v">
                  <p:oleObj name="Equation" r:id="rId5" imgW="1019130" imgH="876204" progId="Equation.3">
                    <p:embed/>
                  </p:oleObj>
                </mc:Choice>
                <mc:Fallback>
                  <p:oleObj name="Equation" r:id="rId5" imgW="1019130" imgH="876204" progId="Equation.3">
                    <p:embed/>
                    <p:pic>
                      <p:nvPicPr>
                        <p:cNvPr id="22531"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6" y="3456"/>
                          <a:ext cx="648"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090"/>
                                        </p:tgtEl>
                                        <p:attrNameLst>
                                          <p:attrName>style.visibility</p:attrName>
                                        </p:attrNameLst>
                                      </p:cBhvr>
                                      <p:to>
                                        <p:strVal val="visible"/>
                                      </p:to>
                                    </p:set>
                                    <p:animEffect transition="in" filter="blinds(horizontal)">
                                      <p:cBhvr>
                                        <p:cTn id="7" dur="500"/>
                                        <p:tgtEl>
                                          <p:spTgt spid="4609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6096"/>
                                        </p:tgtEl>
                                        <p:attrNameLst>
                                          <p:attrName>style.visibility</p:attrName>
                                        </p:attrNameLst>
                                      </p:cBhvr>
                                      <p:to>
                                        <p:strVal val="visible"/>
                                      </p:to>
                                    </p:set>
                                    <p:animEffect transition="in" filter="strips(upRight)">
                                      <p:cBhvr>
                                        <p:cTn id="11" dur="500"/>
                                        <p:tgtEl>
                                          <p:spTgt spid="460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6082"/>
                                        </p:tgtEl>
                                        <p:attrNameLst>
                                          <p:attrName>style.visibility</p:attrName>
                                        </p:attrNameLst>
                                      </p:cBhvr>
                                      <p:to>
                                        <p:strVal val="visible"/>
                                      </p:to>
                                    </p:set>
                                    <p:animEffect transition="in" filter="wipe(left)">
                                      <p:cBhvr>
                                        <p:cTn id="16" dur="500"/>
                                        <p:tgtEl>
                                          <p:spTgt spid="460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6088"/>
                                        </p:tgtEl>
                                        <p:attrNameLst>
                                          <p:attrName>style.visibility</p:attrName>
                                        </p:attrNameLst>
                                      </p:cBhvr>
                                      <p:to>
                                        <p:strVal val="visible"/>
                                      </p:to>
                                    </p:set>
                                    <p:animEffect transition="in" filter="blinds(horizontal)">
                                      <p:cBhvr>
                                        <p:cTn id="21" dur="500"/>
                                        <p:tgtEl>
                                          <p:spTgt spid="4608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6089"/>
                                        </p:tgtEl>
                                        <p:attrNameLst>
                                          <p:attrName>style.visibility</p:attrName>
                                        </p:attrNameLst>
                                      </p:cBhvr>
                                      <p:to>
                                        <p:strVal val="visible"/>
                                      </p:to>
                                    </p:set>
                                    <p:animEffect transition="in" filter="blinds(horizontal)">
                                      <p:cBhvr>
                                        <p:cTn id="32" dur="500"/>
                                        <p:tgtEl>
                                          <p:spTgt spid="46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42" dur="500"/>
                                        <p:tgtEl>
                                          <p:spTgt spid="4608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095"/>
                                        </p:tgtEl>
                                        <p:attrNameLst>
                                          <p:attrName>style.visibility</p:attrName>
                                        </p:attrNameLst>
                                      </p:cBhvr>
                                      <p:to>
                                        <p:strVal val="visible"/>
                                      </p:to>
                                    </p:set>
                                    <p:animEffect transition="in" filter="wipe(left)">
                                      <p:cBhvr>
                                        <p:cTn id="52" dur="500"/>
                                        <p:tgtEl>
                                          <p:spTgt spid="460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0-#ppt_w/2"/>
                                          </p:val>
                                        </p:tav>
                                        <p:tav tm="100000">
                                          <p:val>
                                            <p:strVal val="#ppt_x"/>
                                          </p:val>
                                        </p:tav>
                                      </p:tavLst>
                                    </p:anim>
                                    <p:anim calcmode="lin" valueType="num">
                                      <p:cBhvr additive="base">
                                        <p:cTn id="5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083" grpId="0" build="p" autoUpdateAnimBg="0"/>
      <p:bldP spid="46088" grpId="0" autoUpdateAnimBg="0"/>
      <p:bldP spid="46089" grpId="0" autoUpdateAnimBg="0"/>
      <p:bldP spid="46090" grpId="0" autoUpdateAnimBg="0"/>
      <p:bldP spid="46095" grpId="0" autoUpdateAnimBg="0"/>
      <p:bldP spid="4609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57200" y="381000"/>
            <a:ext cx="521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(1) </a:t>
            </a:r>
            <a:r>
              <a:rPr lang="zh-CN" altLang="en-US"/>
              <a:t>平行板电容器</a:t>
            </a:r>
            <a:r>
              <a:rPr lang="en-US" altLang="zh-CN"/>
              <a:t>(</a:t>
            </a:r>
            <a:r>
              <a:rPr lang="zh-CN" altLang="en-US"/>
              <a:t>忽略边缘效应</a:t>
            </a:r>
            <a:r>
              <a:rPr lang="en-US" altLang="zh-CN"/>
              <a:t>)</a:t>
            </a:r>
          </a:p>
        </p:txBody>
      </p:sp>
      <p:graphicFrame>
        <p:nvGraphicFramePr>
          <p:cNvPr id="48131" name="Object 3"/>
          <p:cNvGraphicFramePr>
            <a:graphicFrameLocks noChangeAspect="1"/>
          </p:cNvGraphicFramePr>
          <p:nvPr/>
        </p:nvGraphicFramePr>
        <p:xfrm>
          <a:off x="1517650" y="1340768"/>
          <a:ext cx="2692400" cy="990600"/>
        </p:xfrm>
        <a:graphic>
          <a:graphicData uri="http://schemas.openxmlformats.org/presentationml/2006/ole">
            <mc:AlternateContent xmlns:mc="http://schemas.openxmlformats.org/markup-compatibility/2006">
              <mc:Choice xmlns:v="urn:schemas-microsoft-com:vml" Requires="v">
                <p:oleObj name="公式" r:id="rId3" imgW="2686158" imgH="981209" progId="Equation.3">
                  <p:embed/>
                </p:oleObj>
              </mc:Choice>
              <mc:Fallback>
                <p:oleObj name="公式" r:id="rId3" imgW="2686158" imgH="981209" progId="Equation.3">
                  <p:embed/>
                  <p:pic>
                    <p:nvPicPr>
                      <p:cNvPr id="481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650" y="1340768"/>
                        <a:ext cx="2692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2" name="Object 4"/>
          <p:cNvGraphicFramePr>
            <a:graphicFrameLocks noChangeAspect="1"/>
          </p:cNvGraphicFramePr>
          <p:nvPr/>
        </p:nvGraphicFramePr>
        <p:xfrm>
          <a:off x="1028700" y="2636912"/>
          <a:ext cx="4051300" cy="990600"/>
        </p:xfrm>
        <a:graphic>
          <a:graphicData uri="http://schemas.openxmlformats.org/presentationml/2006/ole">
            <mc:AlternateContent xmlns:mc="http://schemas.openxmlformats.org/markup-compatibility/2006">
              <mc:Choice xmlns:v="urn:schemas-microsoft-com:vml" Requires="v">
                <p:oleObj name="公式" r:id="rId5" imgW="4038693" imgH="981209" progId="Equation.3">
                  <p:embed/>
                </p:oleObj>
              </mc:Choice>
              <mc:Fallback>
                <p:oleObj name="公式" r:id="rId5" imgW="4038693" imgH="981209" progId="Equation.3">
                  <p:embed/>
                  <p:pic>
                    <p:nvPicPr>
                      <p:cNvPr id="4813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700" y="2636912"/>
                        <a:ext cx="4051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1917700" y="3908152"/>
          <a:ext cx="2324100" cy="889000"/>
        </p:xfrm>
        <a:graphic>
          <a:graphicData uri="http://schemas.openxmlformats.org/presentationml/2006/ole">
            <mc:AlternateContent xmlns:mc="http://schemas.openxmlformats.org/markup-compatibility/2006">
              <mc:Choice xmlns:v="urn:schemas-microsoft-com:vml" Requires="v">
                <p:oleObj name="公式" r:id="rId7" imgW="2314656" imgH="876204" progId="Equation.3">
                  <p:embed/>
                </p:oleObj>
              </mc:Choice>
              <mc:Fallback>
                <p:oleObj name="公式" r:id="rId7" imgW="2314656" imgH="876204" progId="Equation.3">
                  <p:embed/>
                  <p:pic>
                    <p:nvPicPr>
                      <p:cNvPr id="4813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7700" y="3908152"/>
                        <a:ext cx="2324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Rectangle 6"/>
          <p:cNvSpPr>
            <a:spLocks noChangeArrowheads="1"/>
          </p:cNvSpPr>
          <p:nvPr/>
        </p:nvSpPr>
        <p:spPr bwMode="auto">
          <a:xfrm>
            <a:off x="0" y="914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7"/>
          <p:cNvGrpSpPr>
            <a:grpSpLocks/>
          </p:cNvGrpSpPr>
          <p:nvPr/>
        </p:nvGrpSpPr>
        <p:grpSpPr bwMode="auto">
          <a:xfrm>
            <a:off x="5867400" y="1752600"/>
            <a:ext cx="2987675" cy="3497263"/>
            <a:chOff x="3686" y="1104"/>
            <a:chExt cx="1882" cy="2203"/>
          </a:xfrm>
        </p:grpSpPr>
        <p:sp>
          <p:nvSpPr>
            <p:cNvPr id="23565" name="Rectangle 8"/>
            <p:cNvSpPr>
              <a:spLocks noChangeArrowheads="1"/>
            </p:cNvSpPr>
            <p:nvPr/>
          </p:nvSpPr>
          <p:spPr bwMode="auto">
            <a:xfrm>
              <a:off x="5040" y="1398"/>
              <a:ext cx="309" cy="157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566" name="Rectangle 9"/>
            <p:cNvSpPr>
              <a:spLocks noChangeArrowheads="1"/>
            </p:cNvSpPr>
            <p:nvPr/>
          </p:nvSpPr>
          <p:spPr bwMode="auto">
            <a:xfrm>
              <a:off x="3915" y="1399"/>
              <a:ext cx="309" cy="15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3567" name="Group 10"/>
            <p:cNvGrpSpPr>
              <a:grpSpLocks/>
            </p:cNvGrpSpPr>
            <p:nvPr/>
          </p:nvGrpSpPr>
          <p:grpSpPr bwMode="auto">
            <a:xfrm>
              <a:off x="4032" y="1365"/>
              <a:ext cx="240" cy="1659"/>
              <a:chOff x="4032" y="1365"/>
              <a:chExt cx="240" cy="1659"/>
            </a:xfrm>
          </p:grpSpPr>
          <p:sp>
            <p:nvSpPr>
              <p:cNvPr id="23579" name="Text Box 11"/>
              <p:cNvSpPr txBox="1">
                <a:spLocks noChangeArrowheads="1"/>
              </p:cNvSpPr>
              <p:nvPr/>
            </p:nvSpPr>
            <p:spPr bwMode="auto">
              <a:xfrm>
                <a:off x="4032" y="136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sp>
            <p:nvSpPr>
              <p:cNvPr id="23580" name="Text Box 12"/>
              <p:cNvSpPr txBox="1">
                <a:spLocks noChangeArrowheads="1"/>
              </p:cNvSpPr>
              <p:nvPr/>
            </p:nvSpPr>
            <p:spPr bwMode="auto">
              <a:xfrm>
                <a:off x="4032" y="17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sp>
            <p:nvSpPr>
              <p:cNvPr id="23581" name="Text Box 13"/>
              <p:cNvSpPr txBox="1">
                <a:spLocks noChangeArrowheads="1"/>
              </p:cNvSpPr>
              <p:nvPr/>
            </p:nvSpPr>
            <p:spPr bwMode="auto">
              <a:xfrm>
                <a:off x="4032"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sp>
            <p:nvSpPr>
              <p:cNvPr id="23582" name="Text Box 14"/>
              <p:cNvSpPr txBox="1">
                <a:spLocks noChangeArrowheads="1"/>
              </p:cNvSpPr>
              <p:nvPr/>
            </p:nvSpPr>
            <p:spPr bwMode="auto">
              <a:xfrm>
                <a:off x="4032"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sp>
            <p:nvSpPr>
              <p:cNvPr id="23583" name="Text Box 15"/>
              <p:cNvSpPr txBox="1">
                <a:spLocks noChangeArrowheads="1"/>
              </p:cNvSpPr>
              <p:nvPr/>
            </p:nvSpPr>
            <p:spPr bwMode="auto">
              <a:xfrm>
                <a:off x="4032"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23568" name="Group 16"/>
            <p:cNvGrpSpPr>
              <a:grpSpLocks/>
            </p:cNvGrpSpPr>
            <p:nvPr/>
          </p:nvGrpSpPr>
          <p:grpSpPr bwMode="auto">
            <a:xfrm>
              <a:off x="4992" y="1305"/>
              <a:ext cx="240" cy="1719"/>
              <a:chOff x="4992" y="1305"/>
              <a:chExt cx="240" cy="1719"/>
            </a:xfrm>
          </p:grpSpPr>
          <p:sp>
            <p:nvSpPr>
              <p:cNvPr id="23574" name="Text Box 17"/>
              <p:cNvSpPr txBox="1">
                <a:spLocks noChangeArrowheads="1"/>
              </p:cNvSpPr>
              <p:nvPr/>
            </p:nvSpPr>
            <p:spPr bwMode="auto">
              <a:xfrm>
                <a:off x="5031" y="130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sp>
            <p:nvSpPr>
              <p:cNvPr id="23575" name="Text Box 18"/>
              <p:cNvSpPr txBox="1">
                <a:spLocks noChangeArrowheads="1"/>
              </p:cNvSpPr>
              <p:nvPr/>
            </p:nvSpPr>
            <p:spPr bwMode="auto">
              <a:xfrm>
                <a:off x="5031" y="170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sp>
            <p:nvSpPr>
              <p:cNvPr id="23576" name="Text Box 19"/>
              <p:cNvSpPr txBox="1">
                <a:spLocks noChangeArrowheads="1"/>
              </p:cNvSpPr>
              <p:nvPr/>
            </p:nvSpPr>
            <p:spPr bwMode="auto">
              <a:xfrm>
                <a:off x="5031" y="2068"/>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sp>
            <p:nvSpPr>
              <p:cNvPr id="23577" name="Text Box 20"/>
              <p:cNvSpPr txBox="1">
                <a:spLocks noChangeArrowheads="1"/>
              </p:cNvSpPr>
              <p:nvPr/>
            </p:nvSpPr>
            <p:spPr bwMode="auto">
              <a:xfrm>
                <a:off x="5016" y="236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sp>
            <p:nvSpPr>
              <p:cNvPr id="23578" name="Text Box 21"/>
              <p:cNvSpPr txBox="1">
                <a:spLocks noChangeArrowheads="1"/>
              </p:cNvSpPr>
              <p:nvPr/>
            </p:nvSpPr>
            <p:spPr bwMode="auto">
              <a:xfrm>
                <a:off x="4992" y="2659"/>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sp>
          <p:nvSpPr>
            <p:cNvPr id="23569" name="Rectangle 22" descr="浅色上对角线"/>
            <p:cNvSpPr>
              <a:spLocks noChangeArrowheads="1"/>
            </p:cNvSpPr>
            <p:nvPr/>
          </p:nvSpPr>
          <p:spPr bwMode="auto">
            <a:xfrm>
              <a:off x="4272" y="1392"/>
              <a:ext cx="720" cy="1584"/>
            </a:xfrm>
            <a:prstGeom prst="rect">
              <a:avLst/>
            </a:prstGeom>
            <a:pattFill prst="ltUpDiag">
              <a:fgClr>
                <a:srgbClr val="CC99FF"/>
              </a:fgClr>
              <a:bgClr>
                <a:schemeClr val="bg1"/>
              </a:bgClr>
            </a:patt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p:txBody>
        </p:sp>
        <p:sp>
          <p:nvSpPr>
            <p:cNvPr id="23570" name="Line 23"/>
            <p:cNvSpPr>
              <a:spLocks noChangeShapeType="1"/>
            </p:cNvSpPr>
            <p:nvPr/>
          </p:nvSpPr>
          <p:spPr bwMode="auto">
            <a:xfrm>
              <a:off x="4272" y="2304"/>
              <a:ext cx="720"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Text Box 24"/>
            <p:cNvSpPr txBox="1">
              <a:spLocks noChangeArrowheads="1"/>
            </p:cNvSpPr>
            <p:nvPr/>
          </p:nvSpPr>
          <p:spPr bwMode="auto">
            <a:xfrm>
              <a:off x="4502" y="20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d</a:t>
              </a:r>
              <a:endParaRPr lang="en-US" altLang="zh-CN" sz="2400" b="0" i="1"/>
            </a:p>
          </p:txBody>
        </p:sp>
        <p:graphicFrame>
          <p:nvGraphicFramePr>
            <p:cNvPr id="23557" name="Object 25"/>
            <p:cNvGraphicFramePr>
              <a:graphicFrameLocks noChangeAspect="1"/>
            </p:cNvGraphicFramePr>
            <p:nvPr/>
          </p:nvGraphicFramePr>
          <p:xfrm>
            <a:off x="4512" y="2448"/>
            <a:ext cx="244" cy="336"/>
          </p:xfrm>
          <a:graphic>
            <a:graphicData uri="http://schemas.openxmlformats.org/presentationml/2006/ole">
              <mc:AlternateContent xmlns:mc="http://schemas.openxmlformats.org/markup-compatibility/2006">
                <mc:Choice xmlns:v="urn:schemas-microsoft-com:vml" Requires="v">
                  <p:oleObj name="公式" r:id="rId9" imgW="323949" imgH="447550" progId="Equation.3">
                    <p:embed/>
                  </p:oleObj>
                </mc:Choice>
                <mc:Fallback>
                  <p:oleObj name="公式" r:id="rId9" imgW="323949" imgH="447550" progId="Equation.3">
                    <p:embed/>
                    <p:pic>
                      <p:nvPicPr>
                        <p:cNvPr id="23557"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2" y="2448"/>
                          <a:ext cx="24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26"/>
            <p:cNvGraphicFramePr>
              <a:graphicFrameLocks noChangeAspect="1"/>
            </p:cNvGraphicFramePr>
            <p:nvPr/>
          </p:nvGraphicFramePr>
          <p:xfrm>
            <a:off x="3928" y="1104"/>
            <a:ext cx="383" cy="255"/>
          </p:xfrm>
          <a:graphic>
            <a:graphicData uri="http://schemas.openxmlformats.org/presentationml/2006/ole">
              <mc:AlternateContent xmlns:mc="http://schemas.openxmlformats.org/markup-compatibility/2006">
                <mc:Choice xmlns:v="urn:schemas-microsoft-com:vml" Requires="v">
                  <p:oleObj name="Equation" r:id="rId11" imgW="600076" imgH="400042" progId="Equation.3">
                    <p:embed/>
                  </p:oleObj>
                </mc:Choice>
                <mc:Fallback>
                  <p:oleObj name="Equation" r:id="rId11" imgW="600076" imgH="400042" progId="Equation.3">
                    <p:embed/>
                    <p:pic>
                      <p:nvPicPr>
                        <p:cNvPr id="23558"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8" y="1104"/>
                          <a:ext cx="383"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27"/>
            <p:cNvGraphicFramePr>
              <a:graphicFrameLocks noChangeAspect="1"/>
            </p:cNvGraphicFramePr>
            <p:nvPr/>
          </p:nvGraphicFramePr>
          <p:xfrm>
            <a:off x="4988" y="1104"/>
            <a:ext cx="375" cy="255"/>
          </p:xfrm>
          <a:graphic>
            <a:graphicData uri="http://schemas.openxmlformats.org/presentationml/2006/ole">
              <mc:AlternateContent xmlns:mc="http://schemas.openxmlformats.org/markup-compatibility/2006">
                <mc:Choice xmlns:v="urn:schemas-microsoft-com:vml" Requires="v">
                  <p:oleObj name="Equation" r:id="rId13" imgW="590620" imgH="400042" progId="Equation.3">
                    <p:embed/>
                  </p:oleObj>
                </mc:Choice>
                <mc:Fallback>
                  <p:oleObj name="Equation" r:id="rId13" imgW="590620" imgH="400042" progId="Equation.3">
                    <p:embed/>
                    <p:pic>
                      <p:nvPicPr>
                        <p:cNvPr id="23559"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88" y="1104"/>
                          <a:ext cx="375"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0" name="Object 28"/>
            <p:cNvGraphicFramePr>
              <a:graphicFrameLocks noChangeAspect="1"/>
            </p:cNvGraphicFramePr>
            <p:nvPr/>
          </p:nvGraphicFramePr>
          <p:xfrm>
            <a:off x="3988" y="3020"/>
            <a:ext cx="247" cy="287"/>
          </p:xfrm>
          <a:graphic>
            <a:graphicData uri="http://schemas.openxmlformats.org/presentationml/2006/ole">
              <mc:AlternateContent xmlns:mc="http://schemas.openxmlformats.org/markup-compatibility/2006">
                <mc:Choice xmlns:v="urn:schemas-microsoft-com:vml" Requires="v">
                  <p:oleObj name="Equation" r:id="rId15" imgW="380958" imgH="447550" progId="Equation.3">
                    <p:embed/>
                  </p:oleObj>
                </mc:Choice>
                <mc:Fallback>
                  <p:oleObj name="Equation" r:id="rId15" imgW="380958" imgH="447550" progId="Equation.3">
                    <p:embed/>
                    <p:pic>
                      <p:nvPicPr>
                        <p:cNvPr id="2356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88" y="3020"/>
                          <a:ext cx="24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1" name="Object 29"/>
            <p:cNvGraphicFramePr>
              <a:graphicFrameLocks noChangeAspect="1"/>
            </p:cNvGraphicFramePr>
            <p:nvPr/>
          </p:nvGraphicFramePr>
          <p:xfrm>
            <a:off x="5136" y="3020"/>
            <a:ext cx="247" cy="287"/>
          </p:xfrm>
          <a:graphic>
            <a:graphicData uri="http://schemas.openxmlformats.org/presentationml/2006/ole">
              <mc:AlternateContent xmlns:mc="http://schemas.openxmlformats.org/markup-compatibility/2006">
                <mc:Choice xmlns:v="urn:schemas-microsoft-com:vml" Requires="v">
                  <p:oleObj name="Equation" r:id="rId17" imgW="380958" imgH="447550" progId="Equation.3">
                    <p:embed/>
                  </p:oleObj>
                </mc:Choice>
                <mc:Fallback>
                  <p:oleObj name="Equation" r:id="rId17" imgW="380958" imgH="447550" progId="Equation.3">
                    <p:embed/>
                    <p:pic>
                      <p:nvPicPr>
                        <p:cNvPr id="23561" name="Object 2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6" y="3020"/>
                          <a:ext cx="24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2" name="Text Box 30"/>
            <p:cNvSpPr txBox="1">
              <a:spLocks noChangeArrowheads="1"/>
            </p:cNvSpPr>
            <p:nvPr/>
          </p:nvSpPr>
          <p:spPr bwMode="auto">
            <a:xfrm>
              <a:off x="3686" y="205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S</a:t>
              </a:r>
            </a:p>
          </p:txBody>
        </p:sp>
        <p:sp>
          <p:nvSpPr>
            <p:cNvPr id="23573" name="Text Box 31"/>
            <p:cNvSpPr txBox="1">
              <a:spLocks noChangeArrowheads="1"/>
            </p:cNvSpPr>
            <p:nvPr/>
          </p:nvSpPr>
          <p:spPr bwMode="auto">
            <a:xfrm>
              <a:off x="5327" y="206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S</a:t>
              </a:r>
            </a:p>
          </p:txBody>
        </p:sp>
      </p:grpSp>
      <mc:AlternateContent xmlns:mc="http://schemas.openxmlformats.org/markup-compatibility/2006" xmlns:a14="http://schemas.microsoft.com/office/drawing/2010/main">
        <mc:Choice Requires="a14">
          <p:sp>
            <p:nvSpPr>
              <p:cNvPr id="3" name="文本框 2"/>
              <p:cNvSpPr txBox="1"/>
              <p:nvPr/>
            </p:nvSpPr>
            <p:spPr>
              <a:xfrm>
                <a:off x="755576" y="5210036"/>
                <a:ext cx="5168018" cy="523220"/>
              </a:xfrm>
              <a:prstGeom prst="rect">
                <a:avLst/>
              </a:prstGeom>
              <a:noFill/>
            </p:spPr>
            <p:txBody>
              <a:bodyPr wrap="none" rtlCol="0">
                <a:spAutoFit/>
              </a:bodyPr>
              <a:lstStyle/>
              <a:p>
                <a:r>
                  <a:rPr lang="zh-CN" altLang="en-US" dirty="0"/>
                  <a:t>板间为真空时电容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𝑪</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𝑺</m:t>
                    </m:r>
                    <m:r>
                      <a:rPr lang="en-US" altLang="zh-CN" b="1" i="1" smtClean="0">
                        <a:latin typeface="Cambria Math" panose="02040503050406030204" pitchFamily="18" charset="0"/>
                      </a:rPr>
                      <m:t>/</m:t>
                    </m:r>
                    <m:r>
                      <a:rPr lang="en-US" altLang="zh-CN" b="1" i="1" smtClean="0">
                        <a:latin typeface="Cambria Math" panose="02040503050406030204" pitchFamily="18" charset="0"/>
                      </a:rPr>
                      <m:t>𝒅</m:t>
                    </m:r>
                  </m:oMath>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755576" y="5210036"/>
                <a:ext cx="5168018" cy="523220"/>
              </a:xfrm>
              <a:prstGeom prst="rect">
                <a:avLst/>
              </a:prstGeom>
              <a:blipFill rotWithShape="0">
                <a:blip r:embed="rId20"/>
                <a:stretch>
                  <a:fillRect l="-2476" t="-16471"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722332" y="5930116"/>
                <a:ext cx="8195449" cy="523220"/>
              </a:xfrm>
              <a:prstGeom prst="rect">
                <a:avLst/>
              </a:prstGeom>
              <a:noFill/>
            </p:spPr>
            <p:txBody>
              <a:bodyPr wrap="none" rtlCol="0">
                <a:spAutoFit/>
              </a:bodyPr>
              <a:lstStyle/>
              <a:p>
                <a:r>
                  <a:rPr lang="zh-CN" altLang="en-US" dirty="0"/>
                  <a:t>有 </a:t>
                </a:r>
                <a14:m>
                  <m:oMath xmlns:m="http://schemas.openxmlformats.org/officeDocument/2006/math">
                    <m:f>
                      <m:fPr>
                        <m:type m:val="lin"/>
                        <m:ctrlPr>
                          <a:rPr lang="en-US" altLang="zh-CN" b="1" i="1" smtClean="0">
                            <a:solidFill>
                              <a:srgbClr val="C00000"/>
                            </a:solidFill>
                            <a:latin typeface="Cambria Math" panose="02040503050406030204" pitchFamily="18" charset="0"/>
                          </a:rPr>
                        </m:ctrlPr>
                      </m:fPr>
                      <m:num>
                        <m:r>
                          <a:rPr lang="en-US" altLang="zh-CN" b="1" i="1" smtClean="0">
                            <a:solidFill>
                              <a:srgbClr val="C00000"/>
                            </a:solidFill>
                            <a:latin typeface="Cambria Math" panose="02040503050406030204" pitchFamily="18" charset="0"/>
                          </a:rPr>
                          <m:t>𝑪</m:t>
                        </m:r>
                      </m:num>
                      <m:den>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𝑪</m:t>
                            </m:r>
                          </m:e>
                          <m:sub>
                            <m:r>
                              <a:rPr lang="en-US" altLang="zh-CN" b="1" i="1" smtClean="0">
                                <a:solidFill>
                                  <a:srgbClr val="C00000"/>
                                </a:solidFill>
                                <a:latin typeface="Cambria Math" panose="02040503050406030204" pitchFamily="18" charset="0"/>
                              </a:rPr>
                              <m:t>𝟎</m:t>
                            </m:r>
                          </m:sub>
                        </m:sSub>
                        <m:r>
                          <a:rPr lang="en-US" altLang="zh-CN" b="1" i="1" smtClean="0">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𝜺</m:t>
                            </m:r>
                          </m:e>
                          <m:sub>
                            <m:r>
                              <a:rPr lang="en-US" altLang="zh-CN" b="1" i="1" smtClean="0">
                                <a:solidFill>
                                  <a:srgbClr val="C00000"/>
                                </a:solidFill>
                                <a:latin typeface="Cambria Math" panose="02040503050406030204" pitchFamily="18" charset="0"/>
                              </a:rPr>
                              <m:t>𝒓</m:t>
                            </m:r>
                          </m:sub>
                        </m:sSub>
                      </m:den>
                    </m:f>
                  </m:oMath>
                </a14:m>
                <a:r>
                  <a:rPr lang="zh-CN" altLang="en-US" dirty="0"/>
                  <a:t>，相对介电常数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𝜺</m:t>
                        </m:r>
                      </m:e>
                      <m:sub>
                        <m:r>
                          <a:rPr lang="en-US" altLang="zh-CN" b="1" i="1" smtClean="0">
                            <a:latin typeface="Cambria Math" panose="02040503050406030204" pitchFamily="18" charset="0"/>
                          </a:rPr>
                          <m:t>𝒓</m:t>
                        </m:r>
                      </m:sub>
                    </m:sSub>
                  </m:oMath>
                </a14:m>
                <a:r>
                  <a:rPr lang="zh-CN" altLang="en-US" dirty="0"/>
                  <a:t> 也称为</a:t>
                </a:r>
                <a:r>
                  <a:rPr lang="zh-CN" altLang="en-US" dirty="0">
                    <a:solidFill>
                      <a:srgbClr val="C00000"/>
                    </a:solidFill>
                  </a:rPr>
                  <a:t>相对电容率</a:t>
                </a:r>
              </a:p>
            </p:txBody>
          </p:sp>
        </mc:Choice>
        <mc:Fallback xmlns="">
          <p:sp>
            <p:nvSpPr>
              <p:cNvPr id="33" name="文本框 32"/>
              <p:cNvSpPr txBox="1">
                <a:spLocks noRot="1" noChangeAspect="1" noMove="1" noResize="1" noEditPoints="1" noAdjustHandles="1" noChangeArrowheads="1" noChangeShapeType="1" noTextEdit="1"/>
              </p:cNvSpPr>
              <p:nvPr/>
            </p:nvSpPr>
            <p:spPr>
              <a:xfrm>
                <a:off x="722332" y="5930116"/>
                <a:ext cx="8195449" cy="523220"/>
              </a:xfrm>
              <a:prstGeom prst="rect">
                <a:avLst/>
              </a:prstGeom>
              <a:blipFill rotWithShape="0">
                <a:blip r:embed="rId21"/>
                <a:stretch>
                  <a:fillRect l="-1487" t="-16279" r="-743" b="-27907"/>
                </a:stretch>
              </a:blipFill>
            </p:spPr>
            <p:txBody>
              <a:bodyPr/>
              <a:lstStyle/>
              <a:p>
                <a:r>
                  <a:rPr lang="zh-CN" altLang="en-US">
                    <a:noFill/>
                  </a:rPr>
                  <a:t> </a:t>
                </a:r>
              </a:p>
            </p:txBody>
          </p:sp>
        </mc:Fallback>
      </mc:AlternateContent>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linds(horizontal)">
                                      <p:cBhvr>
                                        <p:cTn id="7" dur="500"/>
                                        <p:tgtEl>
                                          <p:spTgt spid="4813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8134"/>
                                        </p:tgtEl>
                                        <p:attrNameLst>
                                          <p:attrName>style.visibility</p:attrName>
                                        </p:attrNameLst>
                                      </p:cBhvr>
                                      <p:to>
                                        <p:strVal val="visible"/>
                                      </p:to>
                                    </p:set>
                                    <p:animEffect transition="in" filter="strips(upRight)">
                                      <p:cBhvr>
                                        <p:cTn id="11" dur="500"/>
                                        <p:tgtEl>
                                          <p:spTgt spid="48134"/>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8131"/>
                                        </p:tgtEl>
                                        <p:attrNameLst>
                                          <p:attrName>style.visibility</p:attrName>
                                        </p:attrNameLst>
                                      </p:cBhvr>
                                      <p:to>
                                        <p:strVal val="visible"/>
                                      </p:to>
                                    </p:set>
                                    <p:animEffect transition="in" filter="wipe(left)">
                                      <p:cBhvr>
                                        <p:cTn id="21" dur="500"/>
                                        <p:tgtEl>
                                          <p:spTgt spid="481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8132"/>
                                        </p:tgtEl>
                                        <p:attrNameLst>
                                          <p:attrName>style.visibility</p:attrName>
                                        </p:attrNameLst>
                                      </p:cBhvr>
                                      <p:to>
                                        <p:strVal val="visible"/>
                                      </p:to>
                                    </p:set>
                                    <p:animEffect transition="in" filter="wipe(left)">
                                      <p:cBhvr>
                                        <p:cTn id="26" dur="500"/>
                                        <p:tgtEl>
                                          <p:spTgt spid="481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48133"/>
                                        </p:tgtEl>
                                        <p:attrNameLst>
                                          <p:attrName>style.visibility</p:attrName>
                                        </p:attrNameLst>
                                      </p:cBhvr>
                                      <p:to>
                                        <p:strVal val="visible"/>
                                      </p:to>
                                    </p:set>
                                    <p:anim calcmode="lin" valueType="num">
                                      <p:cBhvr>
                                        <p:cTn id="31" dur="500" fill="hold"/>
                                        <p:tgtEl>
                                          <p:spTgt spid="48133"/>
                                        </p:tgtEl>
                                        <p:attrNameLst>
                                          <p:attrName>ppt_w</p:attrName>
                                        </p:attrNameLst>
                                      </p:cBhvr>
                                      <p:tavLst>
                                        <p:tav tm="0">
                                          <p:val>
                                            <p:fltVal val="0"/>
                                          </p:val>
                                        </p:tav>
                                        <p:tav tm="100000">
                                          <p:val>
                                            <p:strVal val="#ppt_w"/>
                                          </p:val>
                                        </p:tav>
                                      </p:tavLst>
                                    </p:anim>
                                    <p:anim calcmode="lin" valueType="num">
                                      <p:cBhvr>
                                        <p:cTn id="32" dur="500" fill="hold"/>
                                        <p:tgtEl>
                                          <p:spTgt spid="48133"/>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4" grpId="0" animBg="1"/>
      <p:bldP spid="3" grpId="0"/>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04800" y="152400"/>
            <a:ext cx="2832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(2) </a:t>
            </a:r>
            <a:r>
              <a:rPr lang="zh-CN" altLang="en-US"/>
              <a:t>圆柱形电容器</a:t>
            </a:r>
            <a:endParaRPr lang="zh-CN" altLang="en-US" sz="2400" b="0">
              <a:solidFill>
                <a:schemeClr val="tx1"/>
              </a:solidFill>
            </a:endParaRPr>
          </a:p>
        </p:txBody>
      </p:sp>
      <p:graphicFrame>
        <p:nvGraphicFramePr>
          <p:cNvPr id="50179" name="Object 3"/>
          <p:cNvGraphicFramePr>
            <a:graphicFrameLocks noChangeAspect="1"/>
          </p:cNvGraphicFramePr>
          <p:nvPr/>
        </p:nvGraphicFramePr>
        <p:xfrm>
          <a:off x="1276350" y="1676400"/>
          <a:ext cx="2844800" cy="889000"/>
        </p:xfrm>
        <a:graphic>
          <a:graphicData uri="http://schemas.openxmlformats.org/presentationml/2006/ole">
            <mc:AlternateContent xmlns:mc="http://schemas.openxmlformats.org/markup-compatibility/2006">
              <mc:Choice xmlns:v="urn:schemas-microsoft-com:vml" Requires="v">
                <p:oleObj name="公式" r:id="rId3" imgW="2838541" imgH="876204" progId="Equation.3">
                  <p:embed/>
                </p:oleObj>
              </mc:Choice>
              <mc:Fallback>
                <p:oleObj name="公式" r:id="rId3" imgW="2838541" imgH="876204" progId="Equation.3">
                  <p:embed/>
                  <p:pic>
                    <p:nvPicPr>
                      <p:cNvPr id="5017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0" y="1676400"/>
                        <a:ext cx="2844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4"/>
          <p:cNvGraphicFramePr>
            <a:graphicFrameLocks noChangeAspect="1"/>
          </p:cNvGraphicFramePr>
          <p:nvPr/>
        </p:nvGraphicFramePr>
        <p:xfrm>
          <a:off x="1905000" y="2362200"/>
          <a:ext cx="1536700" cy="889000"/>
        </p:xfrm>
        <a:graphic>
          <a:graphicData uri="http://schemas.openxmlformats.org/presentationml/2006/ole">
            <mc:AlternateContent xmlns:mc="http://schemas.openxmlformats.org/markup-compatibility/2006">
              <mc:Choice xmlns:v="urn:schemas-microsoft-com:vml" Requires="v">
                <p:oleObj name="公式" r:id="rId5" imgW="1524101" imgH="876204" progId="Equation.3">
                  <p:embed/>
                </p:oleObj>
              </mc:Choice>
              <mc:Fallback>
                <p:oleObj name="公式" r:id="rId5" imgW="1524101" imgH="876204" progId="Equation.3">
                  <p:embed/>
                  <p:pic>
                    <p:nvPicPr>
                      <p:cNvPr id="5018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362200"/>
                        <a:ext cx="1536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p:cNvGraphicFramePr>
            <a:graphicFrameLocks noChangeAspect="1"/>
          </p:cNvGraphicFramePr>
          <p:nvPr/>
        </p:nvGraphicFramePr>
        <p:xfrm>
          <a:off x="1282700" y="3270250"/>
          <a:ext cx="3238500" cy="990600"/>
        </p:xfrm>
        <a:graphic>
          <a:graphicData uri="http://schemas.openxmlformats.org/presentationml/2006/ole">
            <mc:AlternateContent xmlns:mc="http://schemas.openxmlformats.org/markup-compatibility/2006">
              <mc:Choice xmlns:v="urn:schemas-microsoft-com:vml" Requires="v">
                <p:oleObj name="公式" r:id="rId7" imgW="3228955" imgH="981209" progId="Equation.3">
                  <p:embed/>
                </p:oleObj>
              </mc:Choice>
              <mc:Fallback>
                <p:oleObj name="公式" r:id="rId7" imgW="3228955" imgH="981209" progId="Equation.3">
                  <p:embed/>
                  <p:pic>
                    <p:nvPicPr>
                      <p:cNvPr id="5018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2700" y="3270250"/>
                        <a:ext cx="3238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6"/>
          <p:cNvGraphicFramePr>
            <a:graphicFrameLocks noChangeAspect="1"/>
          </p:cNvGraphicFramePr>
          <p:nvPr/>
        </p:nvGraphicFramePr>
        <p:xfrm>
          <a:off x="869950" y="4343400"/>
          <a:ext cx="7164388" cy="990600"/>
        </p:xfrm>
        <a:graphic>
          <a:graphicData uri="http://schemas.openxmlformats.org/presentationml/2006/ole">
            <mc:AlternateContent xmlns:mc="http://schemas.openxmlformats.org/markup-compatibility/2006">
              <mc:Choice xmlns:v="urn:schemas-microsoft-com:vml" Requires="v">
                <p:oleObj name="公式" r:id="rId9" imgW="7153360" imgH="981209" progId="Equation.3">
                  <p:embed/>
                </p:oleObj>
              </mc:Choice>
              <mc:Fallback>
                <p:oleObj name="公式" r:id="rId9" imgW="7153360" imgH="981209" progId="Equation.3">
                  <p:embed/>
                  <p:pic>
                    <p:nvPicPr>
                      <p:cNvPr id="5018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9950" y="4343400"/>
                        <a:ext cx="71643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2743200" y="5422900"/>
          <a:ext cx="3048000" cy="977900"/>
        </p:xfrm>
        <a:graphic>
          <a:graphicData uri="http://schemas.openxmlformats.org/presentationml/2006/ole">
            <mc:AlternateContent xmlns:mc="http://schemas.openxmlformats.org/markup-compatibility/2006">
              <mc:Choice xmlns:v="urn:schemas-microsoft-com:vml" Requires="v">
                <p:oleObj name="公式" r:id="rId11" imgW="3038476" imgH="971491" progId="Equation.3">
                  <p:embed/>
                </p:oleObj>
              </mc:Choice>
              <mc:Fallback>
                <p:oleObj name="公式" r:id="rId11" imgW="3038476" imgH="971491" progId="Equation.3">
                  <p:embed/>
                  <p:pic>
                    <p:nvPicPr>
                      <p:cNvPr id="50183"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00" y="5422900"/>
                        <a:ext cx="30480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4" name="Text Box 8"/>
          <p:cNvSpPr txBox="1">
            <a:spLocks noChangeArrowheads="1"/>
          </p:cNvSpPr>
          <p:nvPr/>
        </p:nvSpPr>
        <p:spPr bwMode="auto">
          <a:xfrm>
            <a:off x="457200" y="838200"/>
            <a:ext cx="5181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设外筒内表面和内筒外表面分别带电</a:t>
            </a:r>
            <a:r>
              <a:rPr lang="en-US" altLang="zh-CN"/>
              <a:t>-</a:t>
            </a:r>
            <a:r>
              <a:rPr lang="en-US" altLang="zh-CN" i="1"/>
              <a:t>Q</a:t>
            </a:r>
            <a:r>
              <a:rPr lang="zh-CN" altLang="en-US"/>
              <a:t>和</a:t>
            </a:r>
            <a:r>
              <a:rPr lang="en-US" altLang="zh-CN"/>
              <a:t>+</a:t>
            </a:r>
            <a:r>
              <a:rPr lang="en-US" altLang="zh-CN" i="1"/>
              <a:t>Q</a:t>
            </a:r>
            <a:r>
              <a:rPr lang="zh-CN" altLang="en-US"/>
              <a:t>，忽略边缘效应。</a:t>
            </a:r>
          </a:p>
        </p:txBody>
      </p:sp>
      <p:sp>
        <p:nvSpPr>
          <p:cNvPr id="50185" name="Rectangle 9"/>
          <p:cNvSpPr>
            <a:spLocks noChangeArrowheads="1"/>
          </p:cNvSpPr>
          <p:nvPr/>
        </p:nvSpPr>
        <p:spPr bwMode="auto">
          <a:xfrm>
            <a:off x="0"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10"/>
          <p:cNvGrpSpPr>
            <a:grpSpLocks/>
          </p:cNvGrpSpPr>
          <p:nvPr/>
        </p:nvGrpSpPr>
        <p:grpSpPr bwMode="auto">
          <a:xfrm>
            <a:off x="5943600" y="936625"/>
            <a:ext cx="2667000" cy="2720975"/>
            <a:chOff x="3744" y="686"/>
            <a:chExt cx="1680" cy="1714"/>
          </a:xfrm>
        </p:grpSpPr>
        <p:grpSp>
          <p:nvGrpSpPr>
            <p:cNvPr id="24590" name="Group 11"/>
            <p:cNvGrpSpPr>
              <a:grpSpLocks/>
            </p:cNvGrpSpPr>
            <p:nvPr/>
          </p:nvGrpSpPr>
          <p:grpSpPr bwMode="auto">
            <a:xfrm>
              <a:off x="4464" y="686"/>
              <a:ext cx="960" cy="1714"/>
              <a:chOff x="2544" y="1440"/>
              <a:chExt cx="960" cy="1714"/>
            </a:xfrm>
          </p:grpSpPr>
          <p:sp>
            <p:nvSpPr>
              <p:cNvPr id="24593" name="AutoShape 12" descr="深色上对角线"/>
              <p:cNvSpPr>
                <a:spLocks noChangeArrowheads="1"/>
              </p:cNvSpPr>
              <p:nvPr/>
            </p:nvSpPr>
            <p:spPr bwMode="auto">
              <a:xfrm>
                <a:off x="2832" y="1680"/>
                <a:ext cx="384" cy="1104"/>
              </a:xfrm>
              <a:prstGeom prst="can">
                <a:avLst>
                  <a:gd name="adj" fmla="val 33542"/>
                </a:avLst>
              </a:pr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94" name="AutoShape 13"/>
              <p:cNvSpPr>
                <a:spLocks noChangeArrowheads="1"/>
              </p:cNvSpPr>
              <p:nvPr/>
            </p:nvSpPr>
            <p:spPr bwMode="auto">
              <a:xfrm>
                <a:off x="2544" y="1584"/>
                <a:ext cx="960" cy="1296"/>
              </a:xfrm>
              <a:prstGeom prst="can">
                <a:avLst>
                  <a:gd name="adj" fmla="val 3375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595" name="Line 14"/>
              <p:cNvSpPr>
                <a:spLocks noChangeShapeType="1"/>
              </p:cNvSpPr>
              <p:nvPr/>
            </p:nvSpPr>
            <p:spPr bwMode="auto">
              <a:xfrm>
                <a:off x="3024" y="1440"/>
                <a:ext cx="0" cy="1714"/>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Line 15"/>
              <p:cNvSpPr>
                <a:spLocks noChangeShapeType="1"/>
              </p:cNvSpPr>
              <p:nvPr/>
            </p:nvSpPr>
            <p:spPr bwMode="auto">
              <a:xfrm>
                <a:off x="3024" y="1752"/>
                <a:ext cx="19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Line 16"/>
              <p:cNvSpPr>
                <a:spLocks noChangeShapeType="1"/>
              </p:cNvSpPr>
              <p:nvPr/>
            </p:nvSpPr>
            <p:spPr bwMode="auto">
              <a:xfrm>
                <a:off x="3024" y="2736"/>
                <a:ext cx="48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8" name="Text Box 17"/>
              <p:cNvSpPr txBox="1">
                <a:spLocks noChangeArrowheads="1"/>
              </p:cNvSpPr>
              <p:nvPr/>
            </p:nvSpPr>
            <p:spPr bwMode="auto">
              <a:xfrm>
                <a:off x="2984" y="148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1</a:t>
                </a:r>
              </a:p>
            </p:txBody>
          </p:sp>
          <p:sp>
            <p:nvSpPr>
              <p:cNvPr id="24599" name="Text Box 18"/>
              <p:cNvSpPr txBox="1">
                <a:spLocks noChangeArrowheads="1"/>
              </p:cNvSpPr>
              <p:nvPr/>
            </p:nvSpPr>
            <p:spPr bwMode="auto">
              <a:xfrm>
                <a:off x="3196" y="24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2</a:t>
                </a:r>
              </a:p>
            </p:txBody>
          </p:sp>
        </p:grpSp>
        <p:graphicFrame>
          <p:nvGraphicFramePr>
            <p:cNvPr id="24583" name="Object 19"/>
            <p:cNvGraphicFramePr>
              <a:graphicFrameLocks noChangeAspect="1"/>
            </p:cNvGraphicFramePr>
            <p:nvPr/>
          </p:nvGraphicFramePr>
          <p:xfrm>
            <a:off x="5184" y="1200"/>
            <a:ext cx="208" cy="288"/>
          </p:xfrm>
          <a:graphic>
            <a:graphicData uri="http://schemas.openxmlformats.org/presentationml/2006/ole">
              <mc:AlternateContent xmlns:mc="http://schemas.openxmlformats.org/markup-compatibility/2006">
                <mc:Choice xmlns:v="urn:schemas-microsoft-com:vml" Requires="v">
                  <p:oleObj name="公式" r:id="rId13" imgW="323949" imgH="447550" progId="Equation.3">
                    <p:embed/>
                  </p:oleObj>
                </mc:Choice>
                <mc:Fallback>
                  <p:oleObj name="公式" r:id="rId13" imgW="323949" imgH="447550" progId="Equation.3">
                    <p:embed/>
                    <p:pic>
                      <p:nvPicPr>
                        <p:cNvPr id="24583"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84" y="1200"/>
                          <a:ext cx="2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1" name="Line 20"/>
            <p:cNvSpPr>
              <a:spLocks noChangeShapeType="1"/>
            </p:cNvSpPr>
            <p:nvPr/>
          </p:nvSpPr>
          <p:spPr bwMode="auto">
            <a:xfrm flipH="1">
              <a:off x="4656" y="1584"/>
              <a:ext cx="28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584" name="Object 21"/>
            <p:cNvGraphicFramePr>
              <a:graphicFrameLocks noChangeAspect="1"/>
            </p:cNvGraphicFramePr>
            <p:nvPr/>
          </p:nvGraphicFramePr>
          <p:xfrm>
            <a:off x="4752" y="1344"/>
            <a:ext cx="144" cy="192"/>
          </p:xfrm>
          <a:graphic>
            <a:graphicData uri="http://schemas.openxmlformats.org/presentationml/2006/ole">
              <mc:AlternateContent xmlns:mc="http://schemas.openxmlformats.org/markup-compatibility/2006">
                <mc:Choice xmlns:v="urn:schemas-microsoft-com:vml" Requires="v">
                  <p:oleObj name="Equation" r:id="rId15" imgW="219118" imgH="295307" progId="Equation.3">
                    <p:embed/>
                  </p:oleObj>
                </mc:Choice>
                <mc:Fallback>
                  <p:oleObj name="Equation" r:id="rId15" imgW="219118" imgH="295307" progId="Equation.3">
                    <p:embed/>
                    <p:pic>
                      <p:nvPicPr>
                        <p:cNvPr id="24584"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2" y="1344"/>
                          <a:ext cx="14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2" name="Line 22"/>
            <p:cNvSpPr>
              <a:spLocks noChangeShapeType="1"/>
            </p:cNvSpPr>
            <p:nvPr/>
          </p:nvSpPr>
          <p:spPr bwMode="auto">
            <a:xfrm flipH="1">
              <a:off x="4368" y="1728"/>
              <a:ext cx="432"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585" name="Object 23"/>
            <p:cNvGraphicFramePr>
              <a:graphicFrameLocks noChangeAspect="1"/>
            </p:cNvGraphicFramePr>
            <p:nvPr/>
          </p:nvGraphicFramePr>
          <p:xfrm>
            <a:off x="3744" y="1584"/>
            <a:ext cx="632" cy="248"/>
          </p:xfrm>
          <a:graphic>
            <a:graphicData uri="http://schemas.openxmlformats.org/presentationml/2006/ole">
              <mc:AlternateContent xmlns:mc="http://schemas.openxmlformats.org/markup-compatibility/2006">
                <mc:Choice xmlns:v="urn:schemas-microsoft-com:vml" Requires="v">
                  <p:oleObj name="Equation" r:id="rId17" imgW="990490" imgH="380876" progId="Equation.3">
                    <p:embed/>
                  </p:oleObj>
                </mc:Choice>
                <mc:Fallback>
                  <p:oleObj name="Equation" r:id="rId17" imgW="990490" imgH="380876" progId="Equation.3">
                    <p:embed/>
                    <p:pic>
                      <p:nvPicPr>
                        <p:cNvPr id="24585"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4" y="1584"/>
                          <a:ext cx="63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linds(horizontal)">
                                      <p:cBhvr>
                                        <p:cTn id="7" dur="500"/>
                                        <p:tgtEl>
                                          <p:spTgt spid="50178"/>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0185"/>
                                        </p:tgtEl>
                                        <p:attrNameLst>
                                          <p:attrName>style.visibility</p:attrName>
                                        </p:attrNameLst>
                                      </p:cBhvr>
                                      <p:to>
                                        <p:strVal val="visible"/>
                                      </p:to>
                                    </p:set>
                                    <p:animEffect transition="in" filter="strips(upRight)">
                                      <p:cBhvr>
                                        <p:cTn id="11" dur="500"/>
                                        <p:tgtEl>
                                          <p:spTgt spid="50185"/>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0184"/>
                                        </p:tgtEl>
                                        <p:attrNameLst>
                                          <p:attrName>style.visibility</p:attrName>
                                        </p:attrNameLst>
                                      </p:cBhvr>
                                      <p:to>
                                        <p:strVal val="visible"/>
                                      </p:to>
                                    </p:set>
                                    <p:animEffect transition="in" filter="wipe(left)">
                                      <p:cBhvr>
                                        <p:cTn id="21" dur="500"/>
                                        <p:tgtEl>
                                          <p:spTgt spid="501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0179"/>
                                        </p:tgtEl>
                                        <p:attrNameLst>
                                          <p:attrName>style.visibility</p:attrName>
                                        </p:attrNameLst>
                                      </p:cBhvr>
                                      <p:to>
                                        <p:strVal val="visible"/>
                                      </p:to>
                                    </p:set>
                                    <p:animEffect transition="in" filter="wipe(left)">
                                      <p:cBhvr>
                                        <p:cTn id="26" dur="500"/>
                                        <p:tgtEl>
                                          <p:spTgt spid="501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0180"/>
                                        </p:tgtEl>
                                        <p:attrNameLst>
                                          <p:attrName>style.visibility</p:attrName>
                                        </p:attrNameLst>
                                      </p:cBhvr>
                                      <p:to>
                                        <p:strVal val="visible"/>
                                      </p:to>
                                    </p:set>
                                    <p:animEffect transition="in" filter="wipe(left)">
                                      <p:cBhvr>
                                        <p:cTn id="31" dur="500"/>
                                        <p:tgtEl>
                                          <p:spTgt spid="5018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0181"/>
                                        </p:tgtEl>
                                        <p:attrNameLst>
                                          <p:attrName>style.visibility</p:attrName>
                                        </p:attrNameLst>
                                      </p:cBhvr>
                                      <p:to>
                                        <p:strVal val="visible"/>
                                      </p:to>
                                    </p:set>
                                    <p:animEffect transition="in" filter="wipe(left)">
                                      <p:cBhvr>
                                        <p:cTn id="36" dur="500"/>
                                        <p:tgtEl>
                                          <p:spTgt spid="5018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0182"/>
                                        </p:tgtEl>
                                        <p:attrNameLst>
                                          <p:attrName>style.visibility</p:attrName>
                                        </p:attrNameLst>
                                      </p:cBhvr>
                                      <p:to>
                                        <p:strVal val="visible"/>
                                      </p:to>
                                    </p:set>
                                    <p:animEffect transition="in" filter="wipe(left)">
                                      <p:cBhvr>
                                        <p:cTn id="41" dur="500"/>
                                        <p:tgtEl>
                                          <p:spTgt spid="501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nodeType="clickEffect">
                                  <p:stCondLst>
                                    <p:cond delay="0"/>
                                  </p:stCondLst>
                                  <p:childTnLst>
                                    <p:set>
                                      <p:cBhvr>
                                        <p:cTn id="45" dur="1" fill="hold">
                                          <p:stCondLst>
                                            <p:cond delay="0"/>
                                          </p:stCondLst>
                                        </p:cTn>
                                        <p:tgtEl>
                                          <p:spTgt spid="50183"/>
                                        </p:tgtEl>
                                        <p:attrNameLst>
                                          <p:attrName>style.visibility</p:attrName>
                                        </p:attrNameLst>
                                      </p:cBhvr>
                                      <p:to>
                                        <p:strVal val="visible"/>
                                      </p:to>
                                    </p:set>
                                    <p:anim calcmode="lin" valueType="num">
                                      <p:cBhvr>
                                        <p:cTn id="46" dur="500" fill="hold"/>
                                        <p:tgtEl>
                                          <p:spTgt spid="50183"/>
                                        </p:tgtEl>
                                        <p:attrNameLst>
                                          <p:attrName>ppt_w</p:attrName>
                                        </p:attrNameLst>
                                      </p:cBhvr>
                                      <p:tavLst>
                                        <p:tav tm="0">
                                          <p:val>
                                            <p:fltVal val="0"/>
                                          </p:val>
                                        </p:tav>
                                        <p:tav tm="100000">
                                          <p:val>
                                            <p:strVal val="#ppt_w"/>
                                          </p:val>
                                        </p:tav>
                                      </p:tavLst>
                                    </p:anim>
                                    <p:anim calcmode="lin" valueType="num">
                                      <p:cBhvr>
                                        <p:cTn id="47" dur="500" fill="hold"/>
                                        <p:tgtEl>
                                          <p:spTgt spid="501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84" grpId="0" autoUpdateAnimBg="0"/>
      <p:bldP spid="5018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28600" y="152400"/>
            <a:ext cx="2563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(3)  </a:t>
            </a:r>
            <a:r>
              <a:rPr lang="zh-CN" altLang="en-US"/>
              <a:t>球形电容器</a:t>
            </a:r>
          </a:p>
        </p:txBody>
      </p:sp>
      <p:graphicFrame>
        <p:nvGraphicFramePr>
          <p:cNvPr id="52227" name="Object 3"/>
          <p:cNvGraphicFramePr>
            <a:graphicFrameLocks noChangeAspect="1"/>
          </p:cNvGraphicFramePr>
          <p:nvPr/>
        </p:nvGraphicFramePr>
        <p:xfrm>
          <a:off x="1892300" y="838200"/>
          <a:ext cx="2133600" cy="990600"/>
        </p:xfrm>
        <a:graphic>
          <a:graphicData uri="http://schemas.openxmlformats.org/presentationml/2006/ole">
            <mc:AlternateContent xmlns:mc="http://schemas.openxmlformats.org/markup-compatibility/2006">
              <mc:Choice xmlns:v="urn:schemas-microsoft-com:vml" Requires="v">
                <p:oleObj name="公式" r:id="rId3" imgW="2124177" imgH="981209" progId="Equation.3">
                  <p:embed/>
                </p:oleObj>
              </mc:Choice>
              <mc:Fallback>
                <p:oleObj name="公式" r:id="rId3" imgW="2124177" imgH="981209" progId="Equation.3">
                  <p:embed/>
                  <p:pic>
                    <p:nvPicPr>
                      <p:cNvPr id="522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2300" y="838200"/>
                        <a:ext cx="2133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4"/>
          <p:cNvGraphicFramePr>
            <a:graphicFrameLocks noChangeAspect="1"/>
          </p:cNvGraphicFramePr>
          <p:nvPr/>
        </p:nvGraphicFramePr>
        <p:xfrm>
          <a:off x="1035050" y="1905000"/>
          <a:ext cx="4572000" cy="990600"/>
        </p:xfrm>
        <a:graphic>
          <a:graphicData uri="http://schemas.openxmlformats.org/presentationml/2006/ole">
            <mc:AlternateContent xmlns:mc="http://schemas.openxmlformats.org/markup-compatibility/2006">
              <mc:Choice xmlns:v="urn:schemas-microsoft-com:vml" Requires="v">
                <p:oleObj name="公式" r:id="rId5" imgW="4562577" imgH="981209" progId="Equation.3">
                  <p:embed/>
                </p:oleObj>
              </mc:Choice>
              <mc:Fallback>
                <p:oleObj name="公式" r:id="rId5" imgW="4562577" imgH="981209" progId="Equation.3">
                  <p:embed/>
                  <p:pic>
                    <p:nvPicPr>
                      <p:cNvPr id="5222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050" y="1905000"/>
                        <a:ext cx="4572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9" name="Object 5"/>
          <p:cNvGraphicFramePr>
            <a:graphicFrameLocks noChangeAspect="1"/>
          </p:cNvGraphicFramePr>
          <p:nvPr/>
        </p:nvGraphicFramePr>
        <p:xfrm>
          <a:off x="1435100" y="4038600"/>
          <a:ext cx="3251200" cy="977900"/>
        </p:xfrm>
        <a:graphic>
          <a:graphicData uri="http://schemas.openxmlformats.org/presentationml/2006/ole">
            <mc:AlternateContent xmlns:mc="http://schemas.openxmlformats.org/markup-compatibility/2006">
              <mc:Choice xmlns:v="urn:schemas-microsoft-com:vml" Requires="v">
                <p:oleObj name="公式" r:id="rId7" imgW="3238411" imgH="971491" progId="Equation.3">
                  <p:embed/>
                </p:oleObj>
              </mc:Choice>
              <mc:Fallback>
                <p:oleObj name="公式" r:id="rId7" imgW="3238411" imgH="971491" progId="Equation.3">
                  <p:embed/>
                  <p:pic>
                    <p:nvPicPr>
                      <p:cNvPr id="5222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5100" y="4038600"/>
                        <a:ext cx="32512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6"/>
          <p:cNvGraphicFramePr>
            <a:graphicFrameLocks noChangeAspect="1"/>
          </p:cNvGraphicFramePr>
          <p:nvPr/>
        </p:nvGraphicFramePr>
        <p:xfrm>
          <a:off x="3924300" y="5265738"/>
          <a:ext cx="1092200" cy="455612"/>
        </p:xfrm>
        <a:graphic>
          <a:graphicData uri="http://schemas.openxmlformats.org/presentationml/2006/ole">
            <mc:AlternateContent xmlns:mc="http://schemas.openxmlformats.org/markup-compatibility/2006">
              <mc:Choice xmlns:v="urn:schemas-microsoft-com:vml" Requires="v">
                <p:oleObj name="Equation" r:id="rId9" imgW="1085865" imgH="447550" progId="Equation.3">
                  <p:embed/>
                </p:oleObj>
              </mc:Choice>
              <mc:Fallback>
                <p:oleObj name="Equation" r:id="rId9" imgW="1085865" imgH="447550" progId="Equation.3">
                  <p:embed/>
                  <p:pic>
                    <p:nvPicPr>
                      <p:cNvPr id="5223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5265738"/>
                        <a:ext cx="10922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Object 7"/>
          <p:cNvGraphicFramePr>
            <a:graphicFrameLocks noChangeAspect="1"/>
          </p:cNvGraphicFramePr>
          <p:nvPr/>
        </p:nvGraphicFramePr>
        <p:xfrm>
          <a:off x="3897739" y="5954168"/>
          <a:ext cx="2186429" cy="601164"/>
        </p:xfrm>
        <a:graphic>
          <a:graphicData uri="http://schemas.openxmlformats.org/presentationml/2006/ole">
            <mc:AlternateContent xmlns:mc="http://schemas.openxmlformats.org/markup-compatibility/2006">
              <mc:Choice xmlns:v="urn:schemas-microsoft-com:vml" Requires="v">
                <p:oleObj name="Equation" r:id="rId11" imgW="838080" imgH="228600" progId="Equation.DSMT4">
                  <p:embed/>
                </p:oleObj>
              </mc:Choice>
              <mc:Fallback>
                <p:oleObj name="Equation" r:id="rId11" imgW="838080" imgH="228600" progId="Equation.DSMT4">
                  <p:embed/>
                  <p:pic>
                    <p:nvPicPr>
                      <p:cNvPr id="52231" name="Object 7"/>
                      <p:cNvPicPr>
                        <a:picLocks noChangeAspect="1" noChangeArrowheads="1"/>
                      </p:cNvPicPr>
                      <p:nvPr/>
                    </p:nvPicPr>
                    <p:blipFill>
                      <a:blip r:embed="rId12"/>
                      <a:srcRect/>
                      <a:stretch>
                        <a:fillRect/>
                      </a:stretch>
                    </p:blipFill>
                    <p:spPr bwMode="auto">
                      <a:xfrm>
                        <a:off x="3897739" y="5954168"/>
                        <a:ext cx="2186429" cy="601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p:cNvGrpSpPr>
            <a:grpSpLocks/>
          </p:cNvGrpSpPr>
          <p:nvPr/>
        </p:nvGrpSpPr>
        <p:grpSpPr bwMode="auto">
          <a:xfrm>
            <a:off x="1524000" y="5133975"/>
            <a:ext cx="1803400" cy="525463"/>
            <a:chOff x="960" y="3234"/>
            <a:chExt cx="1136" cy="331"/>
          </a:xfrm>
        </p:grpSpPr>
        <p:graphicFrame>
          <p:nvGraphicFramePr>
            <p:cNvPr id="25609" name="Object 9"/>
            <p:cNvGraphicFramePr>
              <a:graphicFrameLocks noChangeAspect="1"/>
            </p:cNvGraphicFramePr>
            <p:nvPr/>
          </p:nvGraphicFramePr>
          <p:xfrm>
            <a:off x="1296" y="3278"/>
            <a:ext cx="800" cy="287"/>
          </p:xfrm>
          <a:graphic>
            <a:graphicData uri="http://schemas.openxmlformats.org/presentationml/2006/ole">
              <mc:AlternateContent xmlns:mc="http://schemas.openxmlformats.org/markup-compatibility/2006">
                <mc:Choice xmlns:v="urn:schemas-microsoft-com:vml" Requires="v">
                  <p:oleObj name="Equation" r:id="rId13" imgW="1257431" imgH="447550" progId="Equation.3">
                    <p:embed/>
                  </p:oleObj>
                </mc:Choice>
                <mc:Fallback>
                  <p:oleObj name="Equation" r:id="rId13" imgW="1257431" imgH="447550" progId="Equation.3">
                    <p:embed/>
                    <p:pic>
                      <p:nvPicPr>
                        <p:cNvPr id="25609"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96" y="3278"/>
                          <a:ext cx="80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7" name="Text Box 10"/>
            <p:cNvSpPr txBox="1">
              <a:spLocks noChangeArrowheads="1"/>
            </p:cNvSpPr>
            <p:nvPr/>
          </p:nvSpPr>
          <p:spPr bwMode="auto">
            <a:xfrm>
              <a:off x="960" y="3234"/>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令</a:t>
              </a:r>
              <a:endParaRPr lang="zh-CN" altLang="en-US" sz="2400" b="0"/>
            </a:p>
          </p:txBody>
        </p:sp>
      </p:grpSp>
      <p:grpSp>
        <p:nvGrpSpPr>
          <p:cNvPr id="3" name="Group 11"/>
          <p:cNvGrpSpPr>
            <a:grpSpLocks/>
          </p:cNvGrpSpPr>
          <p:nvPr/>
        </p:nvGrpSpPr>
        <p:grpSpPr bwMode="auto">
          <a:xfrm>
            <a:off x="6781800" y="4114800"/>
            <a:ext cx="1524000" cy="1447800"/>
            <a:chOff x="4272" y="2592"/>
            <a:chExt cx="960" cy="912"/>
          </a:xfrm>
        </p:grpSpPr>
        <p:sp>
          <p:nvSpPr>
            <p:cNvPr id="25623" name="Oval 12"/>
            <p:cNvSpPr>
              <a:spLocks noChangeArrowheads="1"/>
            </p:cNvSpPr>
            <p:nvPr/>
          </p:nvSpPr>
          <p:spPr bwMode="auto">
            <a:xfrm>
              <a:off x="4272" y="2592"/>
              <a:ext cx="960" cy="912"/>
            </a:xfrm>
            <a:prstGeom prst="ellipse">
              <a:avLst/>
            </a:prstGeom>
            <a:solidFill>
              <a:schemeClr val="bg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p:txBody>
        </p:sp>
        <p:sp>
          <p:nvSpPr>
            <p:cNvPr id="25624" name="Line 13"/>
            <p:cNvSpPr>
              <a:spLocks noChangeShapeType="1"/>
            </p:cNvSpPr>
            <p:nvPr/>
          </p:nvSpPr>
          <p:spPr bwMode="auto">
            <a:xfrm>
              <a:off x="4704" y="3072"/>
              <a:ext cx="52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Text Box 14"/>
            <p:cNvSpPr txBox="1">
              <a:spLocks noChangeArrowheads="1"/>
            </p:cNvSpPr>
            <p:nvPr/>
          </p:nvSpPr>
          <p:spPr bwMode="auto">
            <a:xfrm>
              <a:off x="4487" y="288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O</a:t>
              </a:r>
              <a:endParaRPr lang="en-US" altLang="zh-CN" sz="2400" b="0" i="1"/>
            </a:p>
          </p:txBody>
        </p:sp>
        <p:sp>
          <p:nvSpPr>
            <p:cNvPr id="25626" name="Text Box 15"/>
            <p:cNvSpPr txBox="1">
              <a:spLocks noChangeArrowheads="1"/>
            </p:cNvSpPr>
            <p:nvPr/>
          </p:nvSpPr>
          <p:spPr bwMode="auto">
            <a:xfrm>
              <a:off x="4848" y="278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1</a:t>
              </a:r>
              <a:endParaRPr lang="en-US" altLang="zh-CN" sz="2400"/>
            </a:p>
          </p:txBody>
        </p:sp>
      </p:grpSp>
      <p:sp>
        <p:nvSpPr>
          <p:cNvPr id="52240" name="Text Box 16"/>
          <p:cNvSpPr txBox="1">
            <a:spLocks noChangeArrowheads="1"/>
          </p:cNvSpPr>
          <p:nvPr/>
        </p:nvSpPr>
        <p:spPr bwMode="auto">
          <a:xfrm>
            <a:off x="838200" y="5957888"/>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孤立导体球的电容</a:t>
            </a:r>
          </a:p>
        </p:txBody>
      </p:sp>
      <p:sp>
        <p:nvSpPr>
          <p:cNvPr id="52241" name="Rectangle 17"/>
          <p:cNvSpPr>
            <a:spLocks noChangeArrowheads="1"/>
          </p:cNvSpPr>
          <p:nvPr/>
        </p:nvSpPr>
        <p:spPr bwMode="auto">
          <a:xfrm>
            <a:off x="0"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 name="Group 18"/>
          <p:cNvGrpSpPr>
            <a:grpSpLocks/>
          </p:cNvGrpSpPr>
          <p:nvPr/>
        </p:nvGrpSpPr>
        <p:grpSpPr bwMode="auto">
          <a:xfrm>
            <a:off x="6477000" y="1371600"/>
            <a:ext cx="2065338" cy="2057400"/>
            <a:chOff x="4363" y="864"/>
            <a:chExt cx="1301" cy="1296"/>
          </a:xfrm>
        </p:grpSpPr>
        <p:sp>
          <p:nvSpPr>
            <p:cNvPr id="25616" name="Oval 19"/>
            <p:cNvSpPr>
              <a:spLocks noChangeArrowheads="1"/>
            </p:cNvSpPr>
            <p:nvPr/>
          </p:nvSpPr>
          <p:spPr bwMode="auto">
            <a:xfrm>
              <a:off x="4363" y="864"/>
              <a:ext cx="1301" cy="1296"/>
            </a:xfrm>
            <a:prstGeom prst="ellipse">
              <a:avLst/>
            </a:prstGeom>
            <a:solidFill>
              <a:schemeClr val="accent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17" name="Oval 20"/>
            <p:cNvSpPr>
              <a:spLocks noChangeArrowheads="1"/>
            </p:cNvSpPr>
            <p:nvPr/>
          </p:nvSpPr>
          <p:spPr bwMode="auto">
            <a:xfrm>
              <a:off x="4560" y="1056"/>
              <a:ext cx="914" cy="912"/>
            </a:xfrm>
            <a:prstGeom prst="ellipse">
              <a:avLst/>
            </a:prstGeom>
            <a:solidFill>
              <a:schemeClr val="bg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p:txBody>
        </p:sp>
        <p:sp>
          <p:nvSpPr>
            <p:cNvPr id="25618" name="Freeform 21"/>
            <p:cNvSpPr>
              <a:spLocks/>
            </p:cNvSpPr>
            <p:nvPr/>
          </p:nvSpPr>
          <p:spPr bwMode="auto">
            <a:xfrm>
              <a:off x="4992" y="1528"/>
              <a:ext cx="472" cy="8"/>
            </a:xfrm>
            <a:custGeom>
              <a:avLst/>
              <a:gdLst>
                <a:gd name="T0" fmla="*/ 0 w 472"/>
                <a:gd name="T1" fmla="*/ 8 h 8"/>
                <a:gd name="T2" fmla="*/ 472 w 472"/>
                <a:gd name="T3" fmla="*/ 0 h 8"/>
                <a:gd name="T4" fmla="*/ 0 60000 65536"/>
                <a:gd name="T5" fmla="*/ 0 60000 65536"/>
                <a:gd name="T6" fmla="*/ 0 w 472"/>
                <a:gd name="T7" fmla="*/ 0 h 8"/>
                <a:gd name="T8" fmla="*/ 472 w 472"/>
                <a:gd name="T9" fmla="*/ 8 h 8"/>
              </a:gdLst>
              <a:ahLst/>
              <a:cxnLst>
                <a:cxn ang="T4">
                  <a:pos x="T0" y="T1"/>
                </a:cxn>
                <a:cxn ang="T5">
                  <a:pos x="T2" y="T3"/>
                </a:cxn>
              </a:cxnLst>
              <a:rect l="T6" t="T7" r="T8" b="T9"/>
              <a:pathLst>
                <a:path w="472" h="8">
                  <a:moveTo>
                    <a:pt x="0" y="8"/>
                  </a:moveTo>
                  <a:lnTo>
                    <a:pt x="472" y="0"/>
                  </a:lnTo>
                </a:path>
              </a:pathLst>
            </a:custGeom>
            <a:noFill/>
            <a:ln w="28575" cmpd="sng">
              <a:solidFill>
                <a:srgbClr val="CC33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9" name="Freeform 22"/>
            <p:cNvSpPr>
              <a:spLocks/>
            </p:cNvSpPr>
            <p:nvPr/>
          </p:nvSpPr>
          <p:spPr bwMode="auto">
            <a:xfrm>
              <a:off x="4992" y="1536"/>
              <a:ext cx="416" cy="512"/>
            </a:xfrm>
            <a:custGeom>
              <a:avLst/>
              <a:gdLst>
                <a:gd name="T0" fmla="*/ 0 w 416"/>
                <a:gd name="T1" fmla="*/ 0 h 512"/>
                <a:gd name="T2" fmla="*/ 416 w 416"/>
                <a:gd name="T3" fmla="*/ 512 h 512"/>
                <a:gd name="T4" fmla="*/ 0 60000 65536"/>
                <a:gd name="T5" fmla="*/ 0 60000 65536"/>
                <a:gd name="T6" fmla="*/ 0 w 416"/>
                <a:gd name="T7" fmla="*/ 0 h 512"/>
                <a:gd name="T8" fmla="*/ 416 w 416"/>
                <a:gd name="T9" fmla="*/ 512 h 512"/>
              </a:gdLst>
              <a:ahLst/>
              <a:cxnLst>
                <a:cxn ang="T4">
                  <a:pos x="T0" y="T1"/>
                </a:cxn>
                <a:cxn ang="T5">
                  <a:pos x="T2" y="T3"/>
                </a:cxn>
              </a:cxnLst>
              <a:rect l="T6" t="T7" r="T8" b="T9"/>
              <a:pathLst>
                <a:path w="416" h="512">
                  <a:moveTo>
                    <a:pt x="0" y="0"/>
                  </a:moveTo>
                  <a:lnTo>
                    <a:pt x="416" y="512"/>
                  </a:lnTo>
                </a:path>
              </a:pathLst>
            </a:custGeom>
            <a:noFill/>
            <a:ln w="28575" cmpd="sng">
              <a:solidFill>
                <a:srgbClr val="CC33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20" name="Text Box 23"/>
            <p:cNvSpPr txBox="1">
              <a:spLocks noChangeArrowheads="1"/>
            </p:cNvSpPr>
            <p:nvPr/>
          </p:nvSpPr>
          <p:spPr bwMode="auto">
            <a:xfrm>
              <a:off x="4775" y="139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O</a:t>
              </a:r>
              <a:endParaRPr lang="en-US" altLang="zh-CN" sz="2400" b="0" i="1"/>
            </a:p>
          </p:txBody>
        </p:sp>
        <p:sp>
          <p:nvSpPr>
            <p:cNvPr id="25621" name="Text Box 24"/>
            <p:cNvSpPr txBox="1">
              <a:spLocks noChangeArrowheads="1"/>
            </p:cNvSpPr>
            <p:nvPr/>
          </p:nvSpPr>
          <p:spPr bwMode="auto">
            <a:xfrm>
              <a:off x="5136" y="12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1</a:t>
              </a:r>
              <a:endParaRPr lang="en-US" altLang="zh-CN" sz="2400"/>
            </a:p>
          </p:txBody>
        </p:sp>
        <p:sp>
          <p:nvSpPr>
            <p:cNvPr id="25622" name="Text Box 25"/>
            <p:cNvSpPr txBox="1">
              <a:spLocks noChangeArrowheads="1"/>
            </p:cNvSpPr>
            <p:nvPr/>
          </p:nvSpPr>
          <p:spPr bwMode="auto">
            <a:xfrm>
              <a:off x="4972" y="16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2</a:t>
              </a:r>
              <a:endParaRPr lang="en-US" altLang="zh-CN" sz="2400"/>
            </a:p>
          </p:txBody>
        </p:sp>
        <p:graphicFrame>
          <p:nvGraphicFramePr>
            <p:cNvPr id="25608" name="Object 26"/>
            <p:cNvGraphicFramePr>
              <a:graphicFrameLocks noChangeAspect="1"/>
            </p:cNvGraphicFramePr>
            <p:nvPr/>
          </p:nvGraphicFramePr>
          <p:xfrm>
            <a:off x="4368" y="1392"/>
            <a:ext cx="208" cy="288"/>
          </p:xfrm>
          <a:graphic>
            <a:graphicData uri="http://schemas.openxmlformats.org/presentationml/2006/ole">
              <mc:AlternateContent xmlns:mc="http://schemas.openxmlformats.org/markup-compatibility/2006">
                <mc:Choice xmlns:v="urn:schemas-microsoft-com:vml" Requires="v">
                  <p:oleObj name="公式" r:id="rId15" imgW="323949" imgH="447550" progId="Equation.3">
                    <p:embed/>
                  </p:oleObj>
                </mc:Choice>
                <mc:Fallback>
                  <p:oleObj name="公式" r:id="rId15" imgW="323949" imgH="447550" progId="Equation.3">
                    <p:embed/>
                    <p:pic>
                      <p:nvPicPr>
                        <p:cNvPr id="25608"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68" y="1392"/>
                          <a:ext cx="2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2251" name="Object 27"/>
          <p:cNvGraphicFramePr>
            <a:graphicFrameLocks noChangeAspect="1"/>
          </p:cNvGraphicFramePr>
          <p:nvPr/>
        </p:nvGraphicFramePr>
        <p:xfrm>
          <a:off x="1435100" y="2895600"/>
          <a:ext cx="2184400" cy="990600"/>
        </p:xfrm>
        <a:graphic>
          <a:graphicData uri="http://schemas.openxmlformats.org/presentationml/2006/ole">
            <mc:AlternateContent xmlns:mc="http://schemas.openxmlformats.org/markup-compatibility/2006">
              <mc:Choice xmlns:v="urn:schemas-microsoft-com:vml" Requires="v">
                <p:oleObj name="公式" r:id="rId17" imgW="2171730" imgH="981209" progId="Equation.3">
                  <p:embed/>
                </p:oleObj>
              </mc:Choice>
              <mc:Fallback>
                <p:oleObj name="公式" r:id="rId17" imgW="2171730" imgH="981209" progId="Equation.3">
                  <p:embed/>
                  <p:pic>
                    <p:nvPicPr>
                      <p:cNvPr id="52251"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35100" y="2895600"/>
                        <a:ext cx="2184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blinds(horizontal)">
                                      <p:cBhvr>
                                        <p:cTn id="7" dur="500"/>
                                        <p:tgtEl>
                                          <p:spTgt spid="52226"/>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2241"/>
                                        </p:tgtEl>
                                        <p:attrNameLst>
                                          <p:attrName>style.visibility</p:attrName>
                                        </p:attrNameLst>
                                      </p:cBhvr>
                                      <p:to>
                                        <p:strVal val="visible"/>
                                      </p:to>
                                    </p:set>
                                    <p:animEffect transition="in" filter="strips(upRight)">
                                      <p:cBhvr>
                                        <p:cTn id="11" dur="500"/>
                                        <p:tgtEl>
                                          <p:spTgt spid="52241"/>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2227"/>
                                        </p:tgtEl>
                                        <p:attrNameLst>
                                          <p:attrName>style.visibility</p:attrName>
                                        </p:attrNameLst>
                                      </p:cBhvr>
                                      <p:to>
                                        <p:strVal val="visible"/>
                                      </p:to>
                                    </p:set>
                                    <p:animEffect transition="in" filter="wipe(left)">
                                      <p:cBhvr>
                                        <p:cTn id="21" dur="500"/>
                                        <p:tgtEl>
                                          <p:spTgt spid="5222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2228"/>
                                        </p:tgtEl>
                                        <p:attrNameLst>
                                          <p:attrName>style.visibility</p:attrName>
                                        </p:attrNameLst>
                                      </p:cBhvr>
                                      <p:to>
                                        <p:strVal val="visible"/>
                                      </p:to>
                                    </p:set>
                                    <p:animEffect transition="in" filter="wipe(left)">
                                      <p:cBhvr>
                                        <p:cTn id="26" dur="500"/>
                                        <p:tgtEl>
                                          <p:spTgt spid="5222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2251"/>
                                        </p:tgtEl>
                                        <p:attrNameLst>
                                          <p:attrName>style.visibility</p:attrName>
                                        </p:attrNameLst>
                                      </p:cBhvr>
                                      <p:to>
                                        <p:strVal val="visible"/>
                                      </p:to>
                                    </p:set>
                                    <p:animEffect transition="in" filter="wipe(left)">
                                      <p:cBhvr>
                                        <p:cTn id="31" dur="500"/>
                                        <p:tgtEl>
                                          <p:spTgt spid="5225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52229"/>
                                        </p:tgtEl>
                                        <p:attrNameLst>
                                          <p:attrName>style.visibility</p:attrName>
                                        </p:attrNameLst>
                                      </p:cBhvr>
                                      <p:to>
                                        <p:strVal val="visible"/>
                                      </p:to>
                                    </p:set>
                                    <p:anim calcmode="lin" valueType="num">
                                      <p:cBhvr>
                                        <p:cTn id="36" dur="500" fill="hold"/>
                                        <p:tgtEl>
                                          <p:spTgt spid="52229"/>
                                        </p:tgtEl>
                                        <p:attrNameLst>
                                          <p:attrName>ppt_w</p:attrName>
                                        </p:attrNameLst>
                                      </p:cBhvr>
                                      <p:tavLst>
                                        <p:tav tm="0">
                                          <p:val>
                                            <p:fltVal val="0"/>
                                          </p:val>
                                        </p:tav>
                                        <p:tav tm="100000">
                                          <p:val>
                                            <p:strVal val="#ppt_w"/>
                                          </p:val>
                                        </p:tav>
                                      </p:tavLst>
                                    </p:anim>
                                    <p:anim calcmode="lin" valueType="num">
                                      <p:cBhvr>
                                        <p:cTn id="37" dur="500" fill="hold"/>
                                        <p:tgtEl>
                                          <p:spTgt spid="52229"/>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2230"/>
                                        </p:tgtEl>
                                        <p:attrNameLst>
                                          <p:attrName>style.visibility</p:attrName>
                                        </p:attrNameLst>
                                      </p:cBhvr>
                                      <p:to>
                                        <p:strVal val="visible"/>
                                      </p:to>
                                    </p:set>
                                    <p:animEffect transition="in" filter="wipe(left)">
                                      <p:cBhvr>
                                        <p:cTn id="47" dur="500"/>
                                        <p:tgtEl>
                                          <p:spTgt spid="522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2"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additive="base">
                                        <p:cTn id="52" dur="500" fill="hold"/>
                                        <p:tgtEl>
                                          <p:spTgt spid="3"/>
                                        </p:tgtEl>
                                        <p:attrNameLst>
                                          <p:attrName>ppt_x</p:attrName>
                                        </p:attrNameLst>
                                      </p:cBhvr>
                                      <p:tavLst>
                                        <p:tav tm="0">
                                          <p:val>
                                            <p:strVal val="1+#ppt_w/2"/>
                                          </p:val>
                                        </p:tav>
                                        <p:tav tm="100000">
                                          <p:val>
                                            <p:strVal val="#ppt_x"/>
                                          </p:val>
                                        </p:tav>
                                      </p:tavLst>
                                    </p:anim>
                                    <p:anim calcmode="lin" valueType="num">
                                      <p:cBhvr additive="base">
                                        <p:cTn id="5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2240"/>
                                        </p:tgtEl>
                                        <p:attrNameLst>
                                          <p:attrName>style.visibility</p:attrName>
                                        </p:attrNameLst>
                                      </p:cBhvr>
                                      <p:to>
                                        <p:strVal val="visible"/>
                                      </p:to>
                                    </p:set>
                                    <p:animEffect transition="in" filter="wipe(left)">
                                      <p:cBhvr>
                                        <p:cTn id="58" dur="500"/>
                                        <p:tgtEl>
                                          <p:spTgt spid="5224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3" presetClass="entr" presetSubtype="16" fill="hold" nodeType="clickEffect">
                                  <p:stCondLst>
                                    <p:cond delay="0"/>
                                  </p:stCondLst>
                                  <p:childTnLst>
                                    <p:set>
                                      <p:cBhvr>
                                        <p:cTn id="62" dur="1" fill="hold">
                                          <p:stCondLst>
                                            <p:cond delay="0"/>
                                          </p:stCondLst>
                                        </p:cTn>
                                        <p:tgtEl>
                                          <p:spTgt spid="52231"/>
                                        </p:tgtEl>
                                        <p:attrNameLst>
                                          <p:attrName>style.visibility</p:attrName>
                                        </p:attrNameLst>
                                      </p:cBhvr>
                                      <p:to>
                                        <p:strVal val="visible"/>
                                      </p:to>
                                    </p:set>
                                    <p:anim calcmode="lin" valueType="num">
                                      <p:cBhvr>
                                        <p:cTn id="63" dur="500" fill="hold"/>
                                        <p:tgtEl>
                                          <p:spTgt spid="52231"/>
                                        </p:tgtEl>
                                        <p:attrNameLst>
                                          <p:attrName>ppt_w</p:attrName>
                                        </p:attrNameLst>
                                      </p:cBhvr>
                                      <p:tavLst>
                                        <p:tav tm="0">
                                          <p:val>
                                            <p:fltVal val="0"/>
                                          </p:val>
                                        </p:tav>
                                        <p:tav tm="100000">
                                          <p:val>
                                            <p:strVal val="#ppt_w"/>
                                          </p:val>
                                        </p:tav>
                                      </p:tavLst>
                                    </p:anim>
                                    <p:anim calcmode="lin" valueType="num">
                                      <p:cBhvr>
                                        <p:cTn id="64" dur="500" fill="hold"/>
                                        <p:tgtEl>
                                          <p:spTgt spid="522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40" grpId="0" autoUpdateAnimBg="0"/>
      <p:bldP spid="5224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250825" y="330200"/>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4. </a:t>
            </a:r>
            <a:r>
              <a:rPr lang="zh-CN" altLang="en-US"/>
              <a:t>电容器的串联和并联</a:t>
            </a:r>
          </a:p>
        </p:txBody>
      </p:sp>
      <p:sp>
        <p:nvSpPr>
          <p:cNvPr id="54276" name="Text Box 4"/>
          <p:cNvSpPr txBox="1">
            <a:spLocks noChangeArrowheads="1"/>
          </p:cNvSpPr>
          <p:nvPr/>
        </p:nvSpPr>
        <p:spPr bwMode="auto">
          <a:xfrm>
            <a:off x="631825" y="1690688"/>
            <a:ext cx="4564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(1)</a:t>
            </a:r>
            <a:r>
              <a:rPr lang="zh-CN" altLang="en-US">
                <a:solidFill>
                  <a:srgbClr val="CC3300"/>
                </a:solidFill>
              </a:rPr>
              <a:t>串联</a:t>
            </a:r>
            <a:r>
              <a:rPr lang="en-US" altLang="zh-CN">
                <a:solidFill>
                  <a:srgbClr val="CC3300"/>
                </a:solidFill>
              </a:rPr>
              <a:t>(Series Capacitors)</a:t>
            </a:r>
            <a:r>
              <a:rPr lang="zh-CN" altLang="en-US">
                <a:solidFill>
                  <a:srgbClr val="CC3300"/>
                </a:solidFill>
              </a:rPr>
              <a:t>：</a:t>
            </a:r>
            <a:endParaRPr lang="zh-CN" altLang="en-US" sz="2400" b="0">
              <a:solidFill>
                <a:schemeClr val="tx1"/>
              </a:solidFill>
            </a:endParaRPr>
          </a:p>
        </p:txBody>
      </p:sp>
      <p:graphicFrame>
        <p:nvGraphicFramePr>
          <p:cNvPr id="54277" name="Object 5"/>
          <p:cNvGraphicFramePr>
            <a:graphicFrameLocks noChangeAspect="1"/>
          </p:cNvGraphicFramePr>
          <p:nvPr/>
        </p:nvGraphicFramePr>
        <p:xfrm>
          <a:off x="1546225" y="2427288"/>
          <a:ext cx="2654300" cy="455612"/>
        </p:xfrm>
        <a:graphic>
          <a:graphicData uri="http://schemas.openxmlformats.org/presentationml/2006/ole">
            <mc:AlternateContent xmlns:mc="http://schemas.openxmlformats.org/markup-compatibility/2006">
              <mc:Choice xmlns:v="urn:schemas-microsoft-com:vml" Requires="v">
                <p:oleObj name="Equation" r:id="rId3" imgW="2648062" imgH="447550" progId="Equation.3">
                  <p:embed/>
                </p:oleObj>
              </mc:Choice>
              <mc:Fallback>
                <p:oleObj name="Equation" r:id="rId3" imgW="2648062" imgH="447550" progId="Equation.3">
                  <p:embed/>
                  <p:pic>
                    <p:nvPicPr>
                      <p:cNvPr id="5427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225" y="2427288"/>
                        <a:ext cx="26543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8" name="Object 6"/>
          <p:cNvGraphicFramePr>
            <a:graphicFrameLocks noChangeAspect="1"/>
          </p:cNvGraphicFramePr>
          <p:nvPr/>
        </p:nvGraphicFramePr>
        <p:xfrm>
          <a:off x="1622425" y="3259138"/>
          <a:ext cx="2667000" cy="455612"/>
        </p:xfrm>
        <a:graphic>
          <a:graphicData uri="http://schemas.openxmlformats.org/presentationml/2006/ole">
            <mc:AlternateContent xmlns:mc="http://schemas.openxmlformats.org/markup-compatibility/2006">
              <mc:Choice xmlns:v="urn:schemas-microsoft-com:vml" Requires="v">
                <p:oleObj name="Equation" r:id="rId5" imgW="2657518" imgH="447550" progId="Equation.3">
                  <p:embed/>
                </p:oleObj>
              </mc:Choice>
              <mc:Fallback>
                <p:oleObj name="Equation" r:id="rId5" imgW="2657518" imgH="447550" progId="Equation.3">
                  <p:embed/>
                  <p:pic>
                    <p:nvPicPr>
                      <p:cNvPr id="5427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425" y="3259138"/>
                        <a:ext cx="26670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9" name="Object 7"/>
          <p:cNvGraphicFramePr>
            <a:graphicFrameLocks noChangeAspect="1"/>
          </p:cNvGraphicFramePr>
          <p:nvPr/>
        </p:nvGraphicFramePr>
        <p:xfrm>
          <a:off x="2003425" y="3951288"/>
          <a:ext cx="1587500" cy="990600"/>
        </p:xfrm>
        <a:graphic>
          <a:graphicData uri="http://schemas.openxmlformats.org/presentationml/2006/ole">
            <mc:AlternateContent xmlns:mc="http://schemas.openxmlformats.org/markup-compatibility/2006">
              <mc:Choice xmlns:v="urn:schemas-microsoft-com:vml" Requires="v">
                <p:oleObj name="Equation" r:id="rId7" imgW="1581110" imgH="981209" progId="Equation.3">
                  <p:embed/>
                </p:oleObj>
              </mc:Choice>
              <mc:Fallback>
                <p:oleObj name="Equation" r:id="rId7" imgW="1581110" imgH="981209" progId="Equation.3">
                  <p:embed/>
                  <p:pic>
                    <p:nvPicPr>
                      <p:cNvPr id="54279"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3425" y="3951288"/>
                        <a:ext cx="1587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5965825" y="1741488"/>
            <a:ext cx="1828800" cy="2971800"/>
            <a:chOff x="3984" y="1632"/>
            <a:chExt cx="1152" cy="1872"/>
          </a:xfrm>
        </p:grpSpPr>
        <p:sp>
          <p:nvSpPr>
            <p:cNvPr id="26635" name="Line 10"/>
            <p:cNvSpPr>
              <a:spLocks noChangeShapeType="1"/>
            </p:cNvSpPr>
            <p:nvPr/>
          </p:nvSpPr>
          <p:spPr bwMode="auto">
            <a:xfrm>
              <a:off x="3984" y="206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6" name="Line 11"/>
            <p:cNvSpPr>
              <a:spLocks noChangeShapeType="1"/>
            </p:cNvSpPr>
            <p:nvPr/>
          </p:nvSpPr>
          <p:spPr bwMode="auto">
            <a:xfrm>
              <a:off x="3984" y="220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Line 12"/>
            <p:cNvSpPr>
              <a:spLocks noChangeShapeType="1"/>
            </p:cNvSpPr>
            <p:nvPr/>
          </p:nvSpPr>
          <p:spPr bwMode="auto">
            <a:xfrm>
              <a:off x="4128" y="2208"/>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8" name="Line 13"/>
            <p:cNvSpPr>
              <a:spLocks noChangeShapeType="1"/>
            </p:cNvSpPr>
            <p:nvPr/>
          </p:nvSpPr>
          <p:spPr bwMode="auto">
            <a:xfrm>
              <a:off x="3984" y="25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4"/>
            <p:cNvSpPr>
              <a:spLocks noChangeShapeType="1"/>
            </p:cNvSpPr>
            <p:nvPr/>
          </p:nvSpPr>
          <p:spPr bwMode="auto">
            <a:xfrm>
              <a:off x="3984" y="268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Line 15"/>
            <p:cNvSpPr>
              <a:spLocks noChangeShapeType="1"/>
            </p:cNvSpPr>
            <p:nvPr/>
          </p:nvSpPr>
          <p:spPr bwMode="auto">
            <a:xfrm>
              <a:off x="4128" y="2688"/>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Line 16"/>
            <p:cNvSpPr>
              <a:spLocks noChangeShapeType="1"/>
            </p:cNvSpPr>
            <p:nvPr/>
          </p:nvSpPr>
          <p:spPr bwMode="auto">
            <a:xfrm>
              <a:off x="3984" y="302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17"/>
            <p:cNvSpPr>
              <a:spLocks noChangeShapeType="1"/>
            </p:cNvSpPr>
            <p:nvPr/>
          </p:nvSpPr>
          <p:spPr bwMode="auto">
            <a:xfrm>
              <a:off x="3984" y="316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8"/>
            <p:cNvSpPr>
              <a:spLocks noChangeShapeType="1"/>
            </p:cNvSpPr>
            <p:nvPr/>
          </p:nvSpPr>
          <p:spPr bwMode="auto">
            <a:xfrm>
              <a:off x="4128" y="3168"/>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19"/>
            <p:cNvSpPr>
              <a:spLocks noChangeShapeType="1"/>
            </p:cNvSpPr>
            <p:nvPr/>
          </p:nvSpPr>
          <p:spPr bwMode="auto">
            <a:xfrm flipV="1">
              <a:off x="4128" y="1632"/>
              <a:ext cx="0"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Line 20"/>
            <p:cNvSpPr>
              <a:spLocks noChangeShapeType="1"/>
            </p:cNvSpPr>
            <p:nvPr/>
          </p:nvSpPr>
          <p:spPr bwMode="auto">
            <a:xfrm>
              <a:off x="4128" y="1632"/>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21"/>
            <p:cNvSpPr>
              <a:spLocks noChangeShapeType="1"/>
            </p:cNvSpPr>
            <p:nvPr/>
          </p:nvSpPr>
          <p:spPr bwMode="auto">
            <a:xfrm>
              <a:off x="4944" y="1632"/>
              <a:ext cx="0" cy="76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Line 22"/>
            <p:cNvSpPr>
              <a:spLocks noChangeShapeType="1"/>
            </p:cNvSpPr>
            <p:nvPr/>
          </p:nvSpPr>
          <p:spPr bwMode="auto">
            <a:xfrm>
              <a:off x="4752" y="2400"/>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8" name="Line 23"/>
            <p:cNvSpPr>
              <a:spLocks noChangeShapeType="1"/>
            </p:cNvSpPr>
            <p:nvPr/>
          </p:nvSpPr>
          <p:spPr bwMode="auto">
            <a:xfrm>
              <a:off x="4848" y="2448"/>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24"/>
            <p:cNvSpPr>
              <a:spLocks noChangeShapeType="1"/>
            </p:cNvSpPr>
            <p:nvPr/>
          </p:nvSpPr>
          <p:spPr bwMode="auto">
            <a:xfrm>
              <a:off x="4752" y="2496"/>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Line 25"/>
            <p:cNvSpPr>
              <a:spLocks noChangeShapeType="1"/>
            </p:cNvSpPr>
            <p:nvPr/>
          </p:nvSpPr>
          <p:spPr bwMode="auto">
            <a:xfrm>
              <a:off x="4848" y="2544"/>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1" name="Line 26"/>
            <p:cNvSpPr>
              <a:spLocks noChangeShapeType="1"/>
            </p:cNvSpPr>
            <p:nvPr/>
          </p:nvSpPr>
          <p:spPr bwMode="auto">
            <a:xfrm>
              <a:off x="4752" y="2592"/>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2" name="Line 27"/>
            <p:cNvSpPr>
              <a:spLocks noChangeShapeType="1"/>
            </p:cNvSpPr>
            <p:nvPr/>
          </p:nvSpPr>
          <p:spPr bwMode="auto">
            <a:xfrm>
              <a:off x="4848" y="2640"/>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28"/>
            <p:cNvSpPr>
              <a:spLocks noChangeShapeType="1"/>
            </p:cNvSpPr>
            <p:nvPr/>
          </p:nvSpPr>
          <p:spPr bwMode="auto">
            <a:xfrm>
              <a:off x="4944" y="2640"/>
              <a:ext cx="0" cy="86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4" name="Line 29"/>
            <p:cNvSpPr>
              <a:spLocks noChangeShapeType="1"/>
            </p:cNvSpPr>
            <p:nvPr/>
          </p:nvSpPr>
          <p:spPr bwMode="auto">
            <a:xfrm>
              <a:off x="4128" y="3504"/>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5" name="Text Box 30"/>
            <p:cNvSpPr txBox="1">
              <a:spLocks noChangeArrowheads="1"/>
            </p:cNvSpPr>
            <p:nvPr/>
          </p:nvSpPr>
          <p:spPr bwMode="auto">
            <a:xfrm>
              <a:off x="4224" y="20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C</a:t>
              </a:r>
              <a:r>
                <a:rPr lang="en-US" altLang="zh-CN" sz="2400" baseline="-25000"/>
                <a:t>1</a:t>
              </a:r>
              <a:endParaRPr lang="en-US" altLang="zh-CN" sz="2400" b="0"/>
            </a:p>
          </p:txBody>
        </p:sp>
        <p:sp>
          <p:nvSpPr>
            <p:cNvPr id="26656" name="Text Box 31"/>
            <p:cNvSpPr txBox="1">
              <a:spLocks noChangeArrowheads="1"/>
            </p:cNvSpPr>
            <p:nvPr/>
          </p:nvSpPr>
          <p:spPr bwMode="auto">
            <a:xfrm>
              <a:off x="4224"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C</a:t>
              </a:r>
              <a:r>
                <a:rPr lang="en-US" altLang="zh-CN" sz="2400" baseline="-25000"/>
                <a:t>2</a:t>
              </a:r>
              <a:endParaRPr lang="en-US" altLang="zh-CN" sz="2400" b="0"/>
            </a:p>
          </p:txBody>
        </p:sp>
        <p:sp>
          <p:nvSpPr>
            <p:cNvPr id="26657" name="Text Box 32"/>
            <p:cNvSpPr txBox="1">
              <a:spLocks noChangeArrowheads="1"/>
            </p:cNvSpPr>
            <p:nvPr/>
          </p:nvSpPr>
          <p:spPr bwMode="auto">
            <a:xfrm>
              <a:off x="4224" y="29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C</a:t>
              </a:r>
              <a:r>
                <a:rPr lang="en-US" altLang="zh-CN" sz="2400" baseline="-25000"/>
                <a:t>3</a:t>
              </a:r>
              <a:endParaRPr lang="en-US" altLang="zh-CN" sz="2400" b="0"/>
            </a:p>
          </p:txBody>
        </p:sp>
      </p:grpSp>
      <p:sp>
        <p:nvSpPr>
          <p:cNvPr id="54305" name="Rectangle 33"/>
          <p:cNvSpPr>
            <a:spLocks noChangeArrowheads="1"/>
          </p:cNvSpPr>
          <p:nvPr/>
        </p:nvSpPr>
        <p:spPr bwMode="auto">
          <a:xfrm>
            <a:off x="0" y="906463"/>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608" name="Text Box 32"/>
          <p:cNvSpPr txBox="1">
            <a:spLocks noChangeArrowheads="1"/>
          </p:cNvSpPr>
          <p:nvPr/>
        </p:nvSpPr>
        <p:spPr bwMode="auto">
          <a:xfrm>
            <a:off x="1219200" y="5257800"/>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电容减小，倒数和</a:t>
            </a:r>
          </a:p>
        </p:txBody>
      </p:sp>
      <p:sp>
        <p:nvSpPr>
          <p:cNvPr id="24609" name="Rectangle 33"/>
          <p:cNvSpPr>
            <a:spLocks noChangeArrowheads="1"/>
          </p:cNvSpPr>
          <p:nvPr/>
        </p:nvSpPr>
        <p:spPr bwMode="auto">
          <a:xfrm>
            <a:off x="550863" y="5957888"/>
            <a:ext cx="8042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串联时总电容减小，但电容器组的耐压能力提高了</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4305"/>
                                        </p:tgtEl>
                                        <p:attrNameLst>
                                          <p:attrName>style.visibility</p:attrName>
                                        </p:attrNameLst>
                                      </p:cBhvr>
                                      <p:to>
                                        <p:strVal val="visible"/>
                                      </p:to>
                                    </p:set>
                                    <p:animEffect transition="in" filter="strips(upRight)">
                                      <p:cBhvr>
                                        <p:cTn id="11" dur="500"/>
                                        <p:tgtEl>
                                          <p:spTgt spid="543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4276"/>
                                        </p:tgtEl>
                                        <p:attrNameLst>
                                          <p:attrName>style.visibility</p:attrName>
                                        </p:attrNameLst>
                                      </p:cBhvr>
                                      <p:to>
                                        <p:strVal val="visible"/>
                                      </p:to>
                                    </p:set>
                                    <p:animEffect transition="in" filter="wipe(left)">
                                      <p:cBhvr>
                                        <p:cTn id="16" dur="500"/>
                                        <p:tgtEl>
                                          <p:spTgt spid="54276"/>
                                        </p:tgtEl>
                                      </p:cBhvr>
                                    </p:animEffect>
                                  </p:childTnLst>
                                </p:cTn>
                              </p:par>
                            </p:childTnLst>
                          </p:cTn>
                        </p:par>
                        <p:par>
                          <p:cTn id="17" fill="hold" nodeType="after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4277"/>
                                        </p:tgtEl>
                                        <p:attrNameLst>
                                          <p:attrName>style.visibility</p:attrName>
                                        </p:attrNameLst>
                                      </p:cBhvr>
                                      <p:to>
                                        <p:strVal val="visible"/>
                                      </p:to>
                                    </p:set>
                                    <p:animEffect transition="in" filter="wipe(left)">
                                      <p:cBhvr>
                                        <p:cTn id="26" dur="500"/>
                                        <p:tgtEl>
                                          <p:spTgt spid="542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4278"/>
                                        </p:tgtEl>
                                        <p:attrNameLst>
                                          <p:attrName>style.visibility</p:attrName>
                                        </p:attrNameLst>
                                      </p:cBhvr>
                                      <p:to>
                                        <p:strVal val="visible"/>
                                      </p:to>
                                    </p:set>
                                    <p:animEffect transition="in" filter="wipe(left)">
                                      <p:cBhvr>
                                        <p:cTn id="31" dur="500"/>
                                        <p:tgtEl>
                                          <p:spTgt spid="542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54279"/>
                                        </p:tgtEl>
                                        <p:attrNameLst>
                                          <p:attrName>style.visibility</p:attrName>
                                        </p:attrNameLst>
                                      </p:cBhvr>
                                      <p:to>
                                        <p:strVal val="visible"/>
                                      </p:to>
                                    </p:set>
                                    <p:anim calcmode="lin" valueType="num">
                                      <p:cBhvr>
                                        <p:cTn id="36" dur="500" fill="hold"/>
                                        <p:tgtEl>
                                          <p:spTgt spid="54279"/>
                                        </p:tgtEl>
                                        <p:attrNameLst>
                                          <p:attrName>ppt_w</p:attrName>
                                        </p:attrNameLst>
                                      </p:cBhvr>
                                      <p:tavLst>
                                        <p:tav tm="0">
                                          <p:val>
                                            <p:fltVal val="0"/>
                                          </p:val>
                                        </p:tav>
                                        <p:tav tm="100000">
                                          <p:val>
                                            <p:strVal val="#ppt_w"/>
                                          </p:val>
                                        </p:tav>
                                      </p:tavLst>
                                    </p:anim>
                                    <p:anim calcmode="lin" valueType="num">
                                      <p:cBhvr>
                                        <p:cTn id="37" dur="500" fill="hold"/>
                                        <p:tgtEl>
                                          <p:spTgt spid="54279"/>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4608"/>
                                        </p:tgtEl>
                                        <p:attrNameLst>
                                          <p:attrName>style.visibility</p:attrName>
                                        </p:attrNameLst>
                                      </p:cBhvr>
                                      <p:to>
                                        <p:strVal val="visible"/>
                                      </p:to>
                                    </p:set>
                                    <p:anim calcmode="lin" valueType="num">
                                      <p:cBhvr additive="base">
                                        <p:cTn id="42" dur="500" fill="hold"/>
                                        <p:tgtEl>
                                          <p:spTgt spid="24608"/>
                                        </p:tgtEl>
                                        <p:attrNameLst>
                                          <p:attrName>ppt_x</p:attrName>
                                        </p:attrNameLst>
                                      </p:cBhvr>
                                      <p:tavLst>
                                        <p:tav tm="0">
                                          <p:val>
                                            <p:strVal val="0-#ppt_w/2"/>
                                          </p:val>
                                        </p:tav>
                                        <p:tav tm="100000">
                                          <p:val>
                                            <p:strVal val="#ppt_x"/>
                                          </p:val>
                                        </p:tav>
                                      </p:tavLst>
                                    </p:anim>
                                    <p:anim calcmode="lin" valueType="num">
                                      <p:cBhvr additive="base">
                                        <p:cTn id="43" dur="500" fill="hold"/>
                                        <p:tgtEl>
                                          <p:spTgt spid="24608"/>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4609"/>
                                        </p:tgtEl>
                                        <p:attrNameLst>
                                          <p:attrName>style.visibility</p:attrName>
                                        </p:attrNameLst>
                                      </p:cBhvr>
                                      <p:to>
                                        <p:strVal val="visible"/>
                                      </p:to>
                                    </p:set>
                                    <p:anim calcmode="lin" valueType="num">
                                      <p:cBhvr additive="base">
                                        <p:cTn id="48" dur="500" fill="hold"/>
                                        <p:tgtEl>
                                          <p:spTgt spid="24609"/>
                                        </p:tgtEl>
                                        <p:attrNameLst>
                                          <p:attrName>ppt_x</p:attrName>
                                        </p:attrNameLst>
                                      </p:cBhvr>
                                      <p:tavLst>
                                        <p:tav tm="0">
                                          <p:val>
                                            <p:strVal val="0-#ppt_w/2"/>
                                          </p:val>
                                        </p:tav>
                                        <p:tav tm="100000">
                                          <p:val>
                                            <p:strVal val="#ppt_x"/>
                                          </p:val>
                                        </p:tav>
                                      </p:tavLst>
                                    </p:anim>
                                    <p:anim calcmode="lin" valueType="num">
                                      <p:cBhvr additive="base">
                                        <p:cTn id="49" dur="500" fill="hold"/>
                                        <p:tgtEl>
                                          <p:spTgt spid="246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76" grpId="0" autoUpdateAnimBg="0"/>
      <p:bldP spid="54305" grpId="0" animBg="1" autoUpdateAnimBg="0"/>
      <p:bldP spid="24608" grpId="0" autoUpdateAnimBg="0"/>
      <p:bldP spid="2460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270125" y="17907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p:txBody>
      </p:sp>
      <p:sp>
        <p:nvSpPr>
          <p:cNvPr id="7171" name="Text Box 3"/>
          <p:cNvSpPr txBox="1">
            <a:spLocks noChangeArrowheads="1"/>
          </p:cNvSpPr>
          <p:nvPr/>
        </p:nvSpPr>
        <p:spPr bwMode="auto">
          <a:xfrm>
            <a:off x="231775" y="219075"/>
            <a:ext cx="71485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3200"/>
              <a:t>2.2.2     </a:t>
            </a:r>
            <a:r>
              <a:rPr lang="zh-CN" altLang="en-US" sz="3200"/>
              <a:t>电介质的极化</a:t>
            </a:r>
            <a:r>
              <a:rPr lang="en-US" altLang="zh-CN" sz="3200"/>
              <a:t>(Polarization)</a:t>
            </a:r>
          </a:p>
        </p:txBody>
      </p:sp>
      <p:sp>
        <p:nvSpPr>
          <p:cNvPr id="7172" name="Text Box 4"/>
          <p:cNvSpPr txBox="1">
            <a:spLocks noChangeArrowheads="1"/>
          </p:cNvSpPr>
          <p:nvPr/>
        </p:nvSpPr>
        <p:spPr bwMode="auto">
          <a:xfrm>
            <a:off x="228600" y="2133600"/>
            <a:ext cx="4264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sz="3200"/>
              <a:t>一、电介质的极化现象</a:t>
            </a:r>
            <a:endParaRPr lang="zh-CN" altLang="en-US" sz="3200" b="0">
              <a:solidFill>
                <a:schemeClr val="tx1"/>
              </a:solidFill>
            </a:endParaRPr>
          </a:p>
        </p:txBody>
      </p:sp>
      <p:sp>
        <p:nvSpPr>
          <p:cNvPr id="7173" name="Text Box 5"/>
          <p:cNvSpPr txBox="1">
            <a:spLocks noChangeArrowheads="1"/>
          </p:cNvSpPr>
          <p:nvPr/>
        </p:nvSpPr>
        <p:spPr bwMode="auto">
          <a:xfrm>
            <a:off x="457200" y="3244850"/>
            <a:ext cx="5410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047750" indent="-104775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1.  </a:t>
            </a:r>
            <a:r>
              <a:rPr lang="zh-CN" altLang="en-US">
                <a:solidFill>
                  <a:srgbClr val="CC3300"/>
                </a:solidFill>
              </a:rPr>
              <a:t>束缚电荷</a:t>
            </a:r>
            <a:r>
              <a:rPr lang="en-US" altLang="zh-CN">
                <a:solidFill>
                  <a:srgbClr val="CC3300"/>
                </a:solidFill>
              </a:rPr>
              <a:t>(Bound Charge)</a:t>
            </a:r>
            <a:r>
              <a:rPr lang="zh-CN" altLang="en-US"/>
              <a:t>：    外电场作用下，电介质中出现束缚电荷。</a:t>
            </a:r>
          </a:p>
        </p:txBody>
      </p:sp>
      <p:sp>
        <p:nvSpPr>
          <p:cNvPr id="7174" name="Text Box 6"/>
          <p:cNvSpPr txBox="1">
            <a:spLocks noChangeArrowheads="1"/>
          </p:cNvSpPr>
          <p:nvPr/>
        </p:nvSpPr>
        <p:spPr bwMode="auto">
          <a:xfrm>
            <a:off x="533400" y="5510213"/>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952500" indent="-9525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just" eaLnBrk="1" hangingPunct="1"/>
            <a:r>
              <a:rPr lang="en-US" altLang="zh-CN" dirty="0"/>
              <a:t>2.</a:t>
            </a:r>
            <a:r>
              <a:rPr lang="zh-CN" altLang="en-US" dirty="0">
                <a:solidFill>
                  <a:srgbClr val="CC3300"/>
                </a:solidFill>
              </a:rPr>
              <a:t> 极化现象</a:t>
            </a:r>
            <a:r>
              <a:rPr lang="zh-CN" altLang="en-US" dirty="0"/>
              <a:t>：电介质中出现束缚电荷的现象</a:t>
            </a:r>
          </a:p>
        </p:txBody>
      </p:sp>
      <p:sp>
        <p:nvSpPr>
          <p:cNvPr id="7177" name="Rectangle 9"/>
          <p:cNvSpPr>
            <a:spLocks noChangeArrowheads="1"/>
          </p:cNvSpPr>
          <p:nvPr/>
        </p:nvSpPr>
        <p:spPr bwMode="auto">
          <a:xfrm>
            <a:off x="6248400" y="2476500"/>
            <a:ext cx="1143000" cy="2514600"/>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44"/>
          <p:cNvGrpSpPr>
            <a:grpSpLocks/>
          </p:cNvGrpSpPr>
          <p:nvPr/>
        </p:nvGrpSpPr>
        <p:grpSpPr bwMode="auto">
          <a:xfrm>
            <a:off x="6172200" y="2781300"/>
            <a:ext cx="381000" cy="1981200"/>
            <a:chOff x="3033" y="1344"/>
            <a:chExt cx="240" cy="1248"/>
          </a:xfrm>
        </p:grpSpPr>
        <p:sp>
          <p:nvSpPr>
            <p:cNvPr id="48170" name="Text Box 18"/>
            <p:cNvSpPr txBox="1">
              <a:spLocks noChangeArrowheads="1"/>
            </p:cNvSpPr>
            <p:nvPr/>
          </p:nvSpPr>
          <p:spPr bwMode="auto">
            <a:xfrm>
              <a:off x="3033"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chemeClr val="tx1"/>
                </a:solidFill>
              </a:endParaRPr>
            </a:p>
          </p:txBody>
        </p:sp>
        <p:sp>
          <p:nvSpPr>
            <p:cNvPr id="48171" name="Text Box 19"/>
            <p:cNvSpPr txBox="1">
              <a:spLocks noChangeArrowheads="1"/>
            </p:cNvSpPr>
            <p:nvPr/>
          </p:nvSpPr>
          <p:spPr bwMode="auto">
            <a:xfrm>
              <a:off x="3033"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chemeClr val="tx1"/>
                </a:solidFill>
              </a:endParaRPr>
            </a:p>
          </p:txBody>
        </p:sp>
        <p:sp>
          <p:nvSpPr>
            <p:cNvPr id="48172" name="Text Box 20"/>
            <p:cNvSpPr txBox="1">
              <a:spLocks noChangeArrowheads="1"/>
            </p:cNvSpPr>
            <p:nvPr/>
          </p:nvSpPr>
          <p:spPr bwMode="auto">
            <a:xfrm>
              <a:off x="3033"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chemeClr val="tx1"/>
                </a:solidFill>
              </a:endParaRPr>
            </a:p>
          </p:txBody>
        </p:sp>
        <p:sp>
          <p:nvSpPr>
            <p:cNvPr id="48173" name="Text Box 21"/>
            <p:cNvSpPr txBox="1">
              <a:spLocks noChangeArrowheads="1"/>
            </p:cNvSpPr>
            <p:nvPr/>
          </p:nvSpPr>
          <p:spPr bwMode="auto">
            <a:xfrm>
              <a:off x="3033"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chemeClr val="tx1"/>
                </a:solidFill>
              </a:endParaRPr>
            </a:p>
          </p:txBody>
        </p:sp>
        <p:sp>
          <p:nvSpPr>
            <p:cNvPr id="48174" name="Text Box 22"/>
            <p:cNvSpPr txBox="1">
              <a:spLocks noChangeArrowheads="1"/>
            </p:cNvSpPr>
            <p:nvPr/>
          </p:nvSpPr>
          <p:spPr bwMode="auto">
            <a:xfrm>
              <a:off x="3033" y="23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p>
          </p:txBody>
        </p:sp>
      </p:grpSp>
      <p:grpSp>
        <p:nvGrpSpPr>
          <p:cNvPr id="3" name="Group 45"/>
          <p:cNvGrpSpPr>
            <a:grpSpLocks/>
          </p:cNvGrpSpPr>
          <p:nvPr/>
        </p:nvGrpSpPr>
        <p:grpSpPr bwMode="auto">
          <a:xfrm>
            <a:off x="7072313" y="2689225"/>
            <a:ext cx="319087" cy="2073275"/>
            <a:chOff x="4887" y="1315"/>
            <a:chExt cx="201" cy="1306"/>
          </a:xfrm>
        </p:grpSpPr>
        <p:sp>
          <p:nvSpPr>
            <p:cNvPr id="48165" name="Text Box 32"/>
            <p:cNvSpPr txBox="1">
              <a:spLocks noChangeArrowheads="1"/>
            </p:cNvSpPr>
            <p:nvPr/>
          </p:nvSpPr>
          <p:spPr bwMode="auto">
            <a:xfrm>
              <a:off x="4887" y="131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sp>
          <p:nvSpPr>
            <p:cNvPr id="48166" name="Text Box 33"/>
            <p:cNvSpPr txBox="1">
              <a:spLocks noChangeArrowheads="1"/>
            </p:cNvSpPr>
            <p:nvPr/>
          </p:nvSpPr>
          <p:spPr bwMode="auto">
            <a:xfrm>
              <a:off x="4887" y="155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sp>
          <p:nvSpPr>
            <p:cNvPr id="48167" name="Text Box 34"/>
            <p:cNvSpPr txBox="1">
              <a:spLocks noChangeArrowheads="1"/>
            </p:cNvSpPr>
            <p:nvPr/>
          </p:nvSpPr>
          <p:spPr bwMode="auto">
            <a:xfrm>
              <a:off x="4887" y="177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sp>
          <p:nvSpPr>
            <p:cNvPr id="48168" name="Text Box 35"/>
            <p:cNvSpPr txBox="1">
              <a:spLocks noChangeArrowheads="1"/>
            </p:cNvSpPr>
            <p:nvPr/>
          </p:nvSpPr>
          <p:spPr bwMode="auto">
            <a:xfrm>
              <a:off x="4887" y="203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sp>
          <p:nvSpPr>
            <p:cNvPr id="48169" name="Text Box 36"/>
            <p:cNvSpPr txBox="1">
              <a:spLocks noChangeArrowheads="1"/>
            </p:cNvSpPr>
            <p:nvPr/>
          </p:nvSpPr>
          <p:spPr bwMode="auto">
            <a:xfrm>
              <a:off x="4887" y="225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chemeClr val="tx1"/>
                </a:solidFill>
              </a:endParaRPr>
            </a:p>
          </p:txBody>
        </p:sp>
      </p:grpSp>
      <p:grpSp>
        <p:nvGrpSpPr>
          <p:cNvPr id="4" name="Group 47"/>
          <p:cNvGrpSpPr>
            <a:grpSpLocks/>
          </p:cNvGrpSpPr>
          <p:nvPr/>
        </p:nvGrpSpPr>
        <p:grpSpPr bwMode="auto">
          <a:xfrm>
            <a:off x="5799138" y="2247900"/>
            <a:ext cx="1973262" cy="2590800"/>
            <a:chOff x="3653" y="1056"/>
            <a:chExt cx="1243" cy="1632"/>
          </a:xfrm>
        </p:grpSpPr>
        <p:sp>
          <p:nvSpPr>
            <p:cNvPr id="48143" name="Rectangle 7"/>
            <p:cNvSpPr>
              <a:spLocks noChangeArrowheads="1"/>
            </p:cNvSpPr>
            <p:nvPr/>
          </p:nvSpPr>
          <p:spPr bwMode="auto">
            <a:xfrm>
              <a:off x="3792" y="1344"/>
              <a:ext cx="144" cy="1248"/>
            </a:xfrm>
            <a:prstGeom prst="rect">
              <a:avLst/>
            </a:prstGeom>
            <a:solidFill>
              <a:srgbClr val="FFFFFF"/>
            </a:solid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8144" name="Rectangle 8"/>
            <p:cNvSpPr>
              <a:spLocks noChangeArrowheads="1"/>
            </p:cNvSpPr>
            <p:nvPr/>
          </p:nvSpPr>
          <p:spPr bwMode="auto">
            <a:xfrm>
              <a:off x="4656" y="1344"/>
              <a:ext cx="144" cy="1248"/>
            </a:xfrm>
            <a:prstGeom prst="rect">
              <a:avLst/>
            </a:prstGeom>
            <a:solidFill>
              <a:srgbClr val="FFFFFF"/>
            </a:solid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p:txBody>
        </p:sp>
        <p:grpSp>
          <p:nvGrpSpPr>
            <p:cNvPr id="48145" name="Group 42"/>
            <p:cNvGrpSpPr>
              <a:grpSpLocks/>
            </p:cNvGrpSpPr>
            <p:nvPr/>
          </p:nvGrpSpPr>
          <p:grpSpPr bwMode="auto">
            <a:xfrm>
              <a:off x="4608" y="1368"/>
              <a:ext cx="240" cy="1320"/>
              <a:chOff x="5136" y="1368"/>
              <a:chExt cx="240" cy="1320"/>
            </a:xfrm>
          </p:grpSpPr>
          <p:sp>
            <p:nvSpPr>
              <p:cNvPr id="48157" name="Text Box 10"/>
              <p:cNvSpPr txBox="1">
                <a:spLocks noChangeArrowheads="1"/>
              </p:cNvSpPr>
              <p:nvPr/>
            </p:nvSpPr>
            <p:spPr bwMode="auto">
              <a:xfrm>
                <a:off x="5136" y="136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48158" name="Text Box 11"/>
              <p:cNvSpPr txBox="1">
                <a:spLocks noChangeArrowheads="1"/>
              </p:cNvSpPr>
              <p:nvPr/>
            </p:nvSpPr>
            <p:spPr bwMode="auto">
              <a:xfrm>
                <a:off x="5136" y="15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48159" name="Text Box 12"/>
              <p:cNvSpPr txBox="1">
                <a:spLocks noChangeArrowheads="1"/>
              </p:cNvSpPr>
              <p:nvPr/>
            </p:nvSpPr>
            <p:spPr bwMode="auto">
              <a:xfrm>
                <a:off x="5136" y="16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48160" name="Text Box 13"/>
              <p:cNvSpPr txBox="1">
                <a:spLocks noChangeArrowheads="1"/>
              </p:cNvSpPr>
              <p:nvPr/>
            </p:nvSpPr>
            <p:spPr bwMode="auto">
              <a:xfrm>
                <a:off x="5136"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48161" name="Text Box 14"/>
              <p:cNvSpPr txBox="1">
                <a:spLocks noChangeArrowheads="1"/>
              </p:cNvSpPr>
              <p:nvPr/>
            </p:nvSpPr>
            <p:spPr bwMode="auto">
              <a:xfrm>
                <a:off x="5136" y="196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48162" name="Text Box 15"/>
              <p:cNvSpPr txBox="1">
                <a:spLocks noChangeArrowheads="1"/>
              </p:cNvSpPr>
              <p:nvPr/>
            </p:nvSpPr>
            <p:spPr bwMode="auto">
              <a:xfrm>
                <a:off x="5136" y="211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48163" name="Text Box 16"/>
              <p:cNvSpPr txBox="1">
                <a:spLocks noChangeArrowheads="1"/>
              </p:cNvSpPr>
              <p:nvPr/>
            </p:nvSpPr>
            <p:spPr bwMode="auto">
              <a:xfrm>
                <a:off x="5136" y="22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sp>
            <p:nvSpPr>
              <p:cNvPr id="48164" name="Text Box 17"/>
              <p:cNvSpPr txBox="1">
                <a:spLocks noChangeArrowheads="1"/>
              </p:cNvSpPr>
              <p:nvPr/>
            </p:nvSpPr>
            <p:spPr bwMode="auto">
              <a:xfrm>
                <a:off x="5136" y="240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t>+</a:t>
                </a:r>
                <a:endParaRPr lang="en-US" altLang="zh-CN" sz="2400" b="0"/>
              </a:p>
            </p:txBody>
          </p:sp>
        </p:grpSp>
        <p:grpSp>
          <p:nvGrpSpPr>
            <p:cNvPr id="48146" name="Group 43"/>
            <p:cNvGrpSpPr>
              <a:grpSpLocks/>
            </p:cNvGrpSpPr>
            <p:nvPr/>
          </p:nvGrpSpPr>
          <p:grpSpPr bwMode="auto">
            <a:xfrm>
              <a:off x="3783" y="1296"/>
              <a:ext cx="201" cy="1392"/>
              <a:chOff x="2784" y="1248"/>
              <a:chExt cx="201" cy="1392"/>
            </a:xfrm>
          </p:grpSpPr>
          <p:sp>
            <p:nvSpPr>
              <p:cNvPr id="48149" name="Text Box 24"/>
              <p:cNvSpPr txBox="1">
                <a:spLocks noChangeArrowheads="1"/>
              </p:cNvSpPr>
              <p:nvPr/>
            </p:nvSpPr>
            <p:spPr bwMode="auto">
              <a:xfrm>
                <a:off x="2784" y="1248"/>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48150" name="Text Box 25"/>
              <p:cNvSpPr txBox="1">
                <a:spLocks noChangeArrowheads="1"/>
              </p:cNvSpPr>
              <p:nvPr/>
            </p:nvSpPr>
            <p:spPr bwMode="auto">
              <a:xfrm>
                <a:off x="2784" y="141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48151" name="Text Box 26"/>
              <p:cNvSpPr txBox="1">
                <a:spLocks noChangeArrowheads="1"/>
              </p:cNvSpPr>
              <p:nvPr/>
            </p:nvSpPr>
            <p:spPr bwMode="auto">
              <a:xfrm>
                <a:off x="2784" y="155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48152" name="Text Box 27"/>
              <p:cNvSpPr txBox="1">
                <a:spLocks noChangeArrowheads="1"/>
              </p:cNvSpPr>
              <p:nvPr/>
            </p:nvSpPr>
            <p:spPr bwMode="auto">
              <a:xfrm>
                <a:off x="2784" y="1699"/>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48153" name="Text Box 28"/>
              <p:cNvSpPr txBox="1">
                <a:spLocks noChangeArrowheads="1"/>
              </p:cNvSpPr>
              <p:nvPr/>
            </p:nvSpPr>
            <p:spPr bwMode="auto">
              <a:xfrm>
                <a:off x="2784" y="1843"/>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48154" name="Text Box 29"/>
              <p:cNvSpPr txBox="1">
                <a:spLocks noChangeArrowheads="1"/>
              </p:cNvSpPr>
              <p:nvPr/>
            </p:nvSpPr>
            <p:spPr bwMode="auto">
              <a:xfrm>
                <a:off x="2784" y="1987"/>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48155" name="Text Box 30"/>
              <p:cNvSpPr txBox="1">
                <a:spLocks noChangeArrowheads="1"/>
              </p:cNvSpPr>
              <p:nvPr/>
            </p:nvSpPr>
            <p:spPr bwMode="auto">
              <a:xfrm>
                <a:off x="2784" y="213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sp>
            <p:nvSpPr>
              <p:cNvPr id="48156" name="Text Box 31"/>
              <p:cNvSpPr txBox="1">
                <a:spLocks noChangeArrowheads="1"/>
              </p:cNvSpPr>
              <p:nvPr/>
            </p:nvSpPr>
            <p:spPr bwMode="auto">
              <a:xfrm>
                <a:off x="2784" y="227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t>-</a:t>
                </a:r>
                <a:endParaRPr lang="en-US" altLang="zh-CN" sz="2400" b="0"/>
              </a:p>
            </p:txBody>
          </p:sp>
        </p:grpSp>
        <p:sp>
          <p:nvSpPr>
            <p:cNvPr id="48147" name="Text Box 37"/>
            <p:cNvSpPr txBox="1">
              <a:spLocks noChangeArrowheads="1"/>
            </p:cNvSpPr>
            <p:nvPr/>
          </p:nvSpPr>
          <p:spPr bwMode="auto">
            <a:xfrm>
              <a:off x="4641" y="105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i="1"/>
                <a:t>Q</a:t>
              </a:r>
            </a:p>
          </p:txBody>
        </p:sp>
        <p:sp>
          <p:nvSpPr>
            <p:cNvPr id="48148" name="Text Box 38"/>
            <p:cNvSpPr txBox="1">
              <a:spLocks noChangeArrowheads="1"/>
            </p:cNvSpPr>
            <p:nvPr/>
          </p:nvSpPr>
          <p:spPr bwMode="auto">
            <a:xfrm>
              <a:off x="3653" y="1056"/>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i="1"/>
                <a:t>-Q</a:t>
              </a:r>
            </a:p>
          </p:txBody>
        </p:sp>
      </p:grpSp>
      <p:sp>
        <p:nvSpPr>
          <p:cNvPr id="7207" name="Text Box 39"/>
          <p:cNvSpPr txBox="1">
            <a:spLocks noChangeArrowheads="1"/>
          </p:cNvSpPr>
          <p:nvPr/>
        </p:nvSpPr>
        <p:spPr bwMode="auto">
          <a:xfrm>
            <a:off x="6191250" y="20193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i="1"/>
              <a:t>Q’</a:t>
            </a:r>
          </a:p>
        </p:txBody>
      </p:sp>
      <p:sp>
        <p:nvSpPr>
          <p:cNvPr id="7208" name="Text Box 40"/>
          <p:cNvSpPr txBox="1">
            <a:spLocks noChangeArrowheads="1"/>
          </p:cNvSpPr>
          <p:nvPr/>
        </p:nvSpPr>
        <p:spPr bwMode="auto">
          <a:xfrm>
            <a:off x="6942138" y="2019300"/>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i="1"/>
              <a:t>-Q’</a:t>
            </a:r>
          </a:p>
        </p:txBody>
      </p:sp>
      <p:sp>
        <p:nvSpPr>
          <p:cNvPr id="7209" name="Rectangle 41"/>
          <p:cNvSpPr>
            <a:spLocks noChangeArrowheads="1"/>
          </p:cNvSpPr>
          <p:nvPr/>
        </p:nvSpPr>
        <p:spPr bwMode="auto">
          <a:xfrm>
            <a:off x="0" y="838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217" name="Text Box 49"/>
          <p:cNvSpPr txBox="1">
            <a:spLocks noChangeArrowheads="1"/>
          </p:cNvSpPr>
          <p:nvPr/>
        </p:nvSpPr>
        <p:spPr bwMode="auto">
          <a:xfrm>
            <a:off x="152400" y="1066800"/>
            <a:ext cx="8578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电介质的作用：增大电容，减小场强</a:t>
            </a:r>
          </a:p>
          <a:p>
            <a:pPr eaLnBrk="1" hangingPunct="1"/>
            <a:r>
              <a:rPr lang="zh-CN" altLang="en-US"/>
              <a:t>问题：为什么电介质电场强度会减少到真空时的</a:t>
            </a:r>
            <a:r>
              <a:rPr lang="en-US" altLang="zh-CN"/>
              <a:t>1/ </a:t>
            </a:r>
            <a:r>
              <a:rPr lang="en-US" altLang="zh-CN" i="1">
                <a:sym typeface="Symbol" panose="05050102010706020507" pitchFamily="18" charset="2"/>
              </a:rPr>
              <a:t></a:t>
            </a:r>
            <a:r>
              <a:rPr lang="en-US" altLang="zh-CN" baseline="-30000"/>
              <a:t>r</a:t>
            </a:r>
            <a:r>
              <a:rPr lang="en-US" altLang="zh-CN"/>
              <a:t>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linds(horizontal)">
                                      <p:cBhvr>
                                        <p:cTn id="7" dur="500"/>
                                        <p:tgtEl>
                                          <p:spTgt spid="7171"/>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7209"/>
                                        </p:tgtEl>
                                        <p:attrNameLst>
                                          <p:attrName>style.visibility</p:attrName>
                                        </p:attrNameLst>
                                      </p:cBhvr>
                                      <p:to>
                                        <p:strVal val="visible"/>
                                      </p:to>
                                    </p:set>
                                    <p:animEffect transition="in" filter="strips(upRight)">
                                      <p:cBhvr>
                                        <p:cTn id="11" dur="500"/>
                                        <p:tgtEl>
                                          <p:spTgt spid="72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217"/>
                                        </p:tgtEl>
                                        <p:attrNameLst>
                                          <p:attrName>style.visibility</p:attrName>
                                        </p:attrNameLst>
                                      </p:cBhvr>
                                      <p:to>
                                        <p:strVal val="visible"/>
                                      </p:to>
                                    </p:set>
                                    <p:animEffect transition="in" filter="blinds(horizontal)">
                                      <p:cBhvr>
                                        <p:cTn id="16" dur="500"/>
                                        <p:tgtEl>
                                          <p:spTgt spid="72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172"/>
                                        </p:tgtEl>
                                        <p:attrNameLst>
                                          <p:attrName>style.visibility</p:attrName>
                                        </p:attrNameLst>
                                      </p:cBhvr>
                                      <p:to>
                                        <p:strVal val="visible"/>
                                      </p:to>
                                    </p:set>
                                    <p:animEffect transition="in" filter="wipe(left)">
                                      <p:cBhvr>
                                        <p:cTn id="21" dur="500"/>
                                        <p:tgtEl>
                                          <p:spTgt spid="7172"/>
                                        </p:tgtEl>
                                      </p:cBhvr>
                                    </p:animEffect>
                                  </p:childTnLst>
                                </p:cTn>
                              </p:par>
                            </p:childTnLst>
                          </p:cTn>
                        </p:par>
                        <p:par>
                          <p:cTn id="22" fill="hold" nodeType="afterGroup">
                            <p:stCondLst>
                              <p:cond delay="500"/>
                            </p:stCondLst>
                            <p:childTnLst>
                              <p:par>
                                <p:cTn id="23" presetID="2" presetClass="entr" presetSubtype="2"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1+#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7177"/>
                                        </p:tgtEl>
                                        <p:attrNameLst>
                                          <p:attrName>style.visibility</p:attrName>
                                        </p:attrNameLst>
                                      </p:cBhvr>
                                      <p:to>
                                        <p:strVal val="visible"/>
                                      </p:to>
                                    </p:set>
                                    <p:anim calcmode="lin" valueType="num">
                                      <p:cBhvr additive="base">
                                        <p:cTn id="31" dur="500" fill="hold"/>
                                        <p:tgtEl>
                                          <p:spTgt spid="7177"/>
                                        </p:tgtEl>
                                        <p:attrNameLst>
                                          <p:attrName>ppt_x</p:attrName>
                                        </p:attrNameLst>
                                      </p:cBhvr>
                                      <p:tavLst>
                                        <p:tav tm="0">
                                          <p:val>
                                            <p:strVal val="#ppt_x"/>
                                          </p:val>
                                        </p:tav>
                                        <p:tav tm="100000">
                                          <p:val>
                                            <p:strVal val="#ppt_x"/>
                                          </p:val>
                                        </p:tav>
                                      </p:tavLst>
                                    </p:anim>
                                    <p:anim calcmode="lin" valueType="num">
                                      <p:cBhvr additive="base">
                                        <p:cTn id="32" dur="500" fill="hold"/>
                                        <p:tgtEl>
                                          <p:spTgt spid="7177"/>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500"/>
                                        <p:tgtEl>
                                          <p:spTgt spid="2"/>
                                        </p:tgtEl>
                                      </p:cBhvr>
                                    </p:animEffect>
                                  </p:childTnLst>
                                </p:cTn>
                              </p:par>
                            </p:childTnLst>
                          </p:cTn>
                        </p:par>
                        <p:par>
                          <p:cTn id="38" fill="hold" nodeType="afterGroup">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7207"/>
                                        </p:tgtEl>
                                        <p:attrNameLst>
                                          <p:attrName>style.visibility</p:attrName>
                                        </p:attrNameLst>
                                      </p:cBhvr>
                                      <p:to>
                                        <p:strVal val="visible"/>
                                      </p:to>
                                    </p:set>
                                    <p:animEffect transition="in" filter="wipe(right)">
                                      <p:cBhvr>
                                        <p:cTn id="41" dur="500"/>
                                        <p:tgtEl>
                                          <p:spTgt spid="720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7208"/>
                                        </p:tgtEl>
                                        <p:attrNameLst>
                                          <p:attrName>style.visibility</p:attrName>
                                        </p:attrNameLst>
                                      </p:cBhvr>
                                      <p:to>
                                        <p:strVal val="visible"/>
                                      </p:to>
                                    </p:set>
                                    <p:animEffect transition="in" filter="wipe(left)">
                                      <p:cBhvr>
                                        <p:cTn id="50" dur="500"/>
                                        <p:tgtEl>
                                          <p:spTgt spid="720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7173"/>
                                        </p:tgtEl>
                                        <p:attrNameLst>
                                          <p:attrName>style.visibility</p:attrName>
                                        </p:attrNameLst>
                                      </p:cBhvr>
                                      <p:to>
                                        <p:strVal val="visible"/>
                                      </p:to>
                                    </p:set>
                                    <p:animEffect transition="in" filter="wipe(up)">
                                      <p:cBhvr>
                                        <p:cTn id="55" dur="500"/>
                                        <p:tgtEl>
                                          <p:spTgt spid="717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174"/>
                                        </p:tgtEl>
                                        <p:attrNameLst>
                                          <p:attrName>style.visibility</p:attrName>
                                        </p:attrNameLst>
                                      </p:cBhvr>
                                      <p:to>
                                        <p:strVal val="visible"/>
                                      </p:to>
                                    </p:set>
                                    <p:animEffect transition="in" filter="wipe(left)">
                                      <p:cBhvr>
                                        <p:cTn id="60"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utoUpdateAnimBg="0"/>
      <p:bldP spid="7177" grpId="0" animBg="1"/>
      <p:bldP spid="7207" grpId="0" autoUpdateAnimBg="0"/>
      <p:bldP spid="7208" grpId="0" autoUpdateAnimBg="0"/>
      <p:bldP spid="7209" grpId="0" animBg="1"/>
      <p:bldP spid="7217"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990600" y="457200"/>
            <a:ext cx="4840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(2)</a:t>
            </a:r>
            <a:r>
              <a:rPr lang="zh-CN" altLang="en-US">
                <a:solidFill>
                  <a:srgbClr val="CC3300"/>
                </a:solidFill>
              </a:rPr>
              <a:t>并联</a:t>
            </a:r>
            <a:r>
              <a:rPr lang="en-US" altLang="zh-CN">
                <a:solidFill>
                  <a:srgbClr val="CC3300"/>
                </a:solidFill>
              </a:rPr>
              <a:t>(Parallel Capacitors)</a:t>
            </a:r>
            <a:r>
              <a:rPr lang="zh-CN" altLang="en-US">
                <a:solidFill>
                  <a:srgbClr val="CC3300"/>
                </a:solidFill>
              </a:rPr>
              <a:t>：</a:t>
            </a:r>
            <a:endParaRPr lang="zh-CN" altLang="en-US" sz="2400" b="0">
              <a:solidFill>
                <a:schemeClr val="tx1"/>
              </a:solidFill>
            </a:endParaRPr>
          </a:p>
        </p:txBody>
      </p:sp>
      <p:graphicFrame>
        <p:nvGraphicFramePr>
          <p:cNvPr id="56323" name="Object 3"/>
          <p:cNvGraphicFramePr>
            <a:graphicFrameLocks noChangeAspect="1"/>
          </p:cNvGraphicFramePr>
          <p:nvPr/>
        </p:nvGraphicFramePr>
        <p:xfrm>
          <a:off x="1390650" y="1365250"/>
          <a:ext cx="2730500" cy="455613"/>
        </p:xfrm>
        <a:graphic>
          <a:graphicData uri="http://schemas.openxmlformats.org/presentationml/2006/ole">
            <mc:AlternateContent xmlns:mc="http://schemas.openxmlformats.org/markup-compatibility/2006">
              <mc:Choice xmlns:v="urn:schemas-microsoft-com:vml" Requires="v">
                <p:oleObj name="Equation" r:id="rId3" imgW="2724253" imgH="447550" progId="Equation.DSMT4">
                  <p:embed/>
                </p:oleObj>
              </mc:Choice>
              <mc:Fallback>
                <p:oleObj name="Equation" r:id="rId3" imgW="2724253" imgH="447550" progId="Equation.DSMT4">
                  <p:embed/>
                  <p:pic>
                    <p:nvPicPr>
                      <p:cNvPr id="563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0650" y="1365250"/>
                        <a:ext cx="27305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4" name="Object 4"/>
          <p:cNvGraphicFramePr>
            <a:graphicFrameLocks noChangeAspect="1"/>
          </p:cNvGraphicFramePr>
          <p:nvPr/>
        </p:nvGraphicFramePr>
        <p:xfrm>
          <a:off x="1447800" y="2209800"/>
          <a:ext cx="2590800" cy="455613"/>
        </p:xfrm>
        <a:graphic>
          <a:graphicData uri="http://schemas.openxmlformats.org/presentationml/2006/ole">
            <mc:AlternateContent xmlns:mc="http://schemas.openxmlformats.org/markup-compatibility/2006">
              <mc:Choice xmlns:v="urn:schemas-microsoft-com:vml" Requires="v">
                <p:oleObj name="Equation" r:id="rId5" imgW="2581327" imgH="447550" progId="Equation.3">
                  <p:embed/>
                </p:oleObj>
              </mc:Choice>
              <mc:Fallback>
                <p:oleObj name="Equation" r:id="rId5" imgW="2581327" imgH="447550" progId="Equation.3">
                  <p:embed/>
                  <p:pic>
                    <p:nvPicPr>
                      <p:cNvPr id="56324"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209800"/>
                        <a:ext cx="25908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5"/>
          <p:cNvGraphicFramePr>
            <a:graphicFrameLocks noChangeAspect="1"/>
          </p:cNvGraphicFramePr>
          <p:nvPr/>
        </p:nvGraphicFramePr>
        <p:xfrm>
          <a:off x="1873250" y="3124200"/>
          <a:ext cx="1536700" cy="544513"/>
        </p:xfrm>
        <a:graphic>
          <a:graphicData uri="http://schemas.openxmlformats.org/presentationml/2006/ole">
            <mc:AlternateContent xmlns:mc="http://schemas.openxmlformats.org/markup-compatibility/2006">
              <mc:Choice xmlns:v="urn:schemas-microsoft-com:vml" Requires="v">
                <p:oleObj name="Equation" r:id="rId7" imgW="1524101" imgH="533389" progId="Equation.DSMT4">
                  <p:embed/>
                </p:oleObj>
              </mc:Choice>
              <mc:Fallback>
                <p:oleObj name="Equation" r:id="rId7" imgW="1524101" imgH="533389" progId="Equation.DSMT4">
                  <p:embed/>
                  <p:pic>
                    <p:nvPicPr>
                      <p:cNvPr id="56325"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3250" y="3124200"/>
                        <a:ext cx="153670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7" name="Text Box 7"/>
          <p:cNvSpPr txBox="1">
            <a:spLocks noChangeArrowheads="1"/>
          </p:cNvSpPr>
          <p:nvPr/>
        </p:nvSpPr>
        <p:spPr bwMode="auto">
          <a:xfrm>
            <a:off x="457200" y="4799013"/>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just" eaLnBrk="1" hangingPunct="1"/>
            <a:r>
              <a:rPr lang="zh-CN" altLang="en-US"/>
              <a:t>并联时总电容增大，但电容器组的耐压能力降低了（取决于耐压能力最低的电容）</a:t>
            </a:r>
          </a:p>
        </p:txBody>
      </p:sp>
      <p:grpSp>
        <p:nvGrpSpPr>
          <p:cNvPr id="2" name="Group 8"/>
          <p:cNvGrpSpPr>
            <a:grpSpLocks/>
          </p:cNvGrpSpPr>
          <p:nvPr/>
        </p:nvGrpSpPr>
        <p:grpSpPr bwMode="auto">
          <a:xfrm>
            <a:off x="6096000" y="381000"/>
            <a:ext cx="1295400" cy="3352800"/>
            <a:chOff x="3840" y="240"/>
            <a:chExt cx="816" cy="2112"/>
          </a:xfrm>
        </p:grpSpPr>
        <p:sp>
          <p:nvSpPr>
            <p:cNvPr id="27659" name="Line 9"/>
            <p:cNvSpPr>
              <a:spLocks noChangeShapeType="1"/>
            </p:cNvSpPr>
            <p:nvPr/>
          </p:nvSpPr>
          <p:spPr bwMode="auto">
            <a:xfrm>
              <a:off x="4176" y="912"/>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10"/>
            <p:cNvSpPr>
              <a:spLocks noChangeShapeType="1"/>
            </p:cNvSpPr>
            <p:nvPr/>
          </p:nvSpPr>
          <p:spPr bwMode="auto">
            <a:xfrm>
              <a:off x="4320" y="912"/>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1"/>
            <p:cNvSpPr>
              <a:spLocks noChangeShapeType="1"/>
            </p:cNvSpPr>
            <p:nvPr/>
          </p:nvSpPr>
          <p:spPr bwMode="auto">
            <a:xfrm>
              <a:off x="4320" y="1056"/>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Line 12"/>
            <p:cNvSpPr>
              <a:spLocks noChangeShapeType="1"/>
            </p:cNvSpPr>
            <p:nvPr/>
          </p:nvSpPr>
          <p:spPr bwMode="auto">
            <a:xfrm flipH="1">
              <a:off x="3840" y="1056"/>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Line 13"/>
            <p:cNvSpPr>
              <a:spLocks noChangeShapeType="1"/>
            </p:cNvSpPr>
            <p:nvPr/>
          </p:nvSpPr>
          <p:spPr bwMode="auto">
            <a:xfrm>
              <a:off x="4176" y="1392"/>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4" name="Line 14"/>
            <p:cNvSpPr>
              <a:spLocks noChangeShapeType="1"/>
            </p:cNvSpPr>
            <p:nvPr/>
          </p:nvSpPr>
          <p:spPr bwMode="auto">
            <a:xfrm>
              <a:off x="4320" y="1392"/>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5" name="Line 15"/>
            <p:cNvSpPr>
              <a:spLocks noChangeShapeType="1"/>
            </p:cNvSpPr>
            <p:nvPr/>
          </p:nvSpPr>
          <p:spPr bwMode="auto">
            <a:xfrm>
              <a:off x="4320" y="1536"/>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Line 16"/>
            <p:cNvSpPr>
              <a:spLocks noChangeShapeType="1"/>
            </p:cNvSpPr>
            <p:nvPr/>
          </p:nvSpPr>
          <p:spPr bwMode="auto">
            <a:xfrm flipH="1">
              <a:off x="3840" y="1536"/>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17"/>
            <p:cNvSpPr>
              <a:spLocks noChangeShapeType="1"/>
            </p:cNvSpPr>
            <p:nvPr/>
          </p:nvSpPr>
          <p:spPr bwMode="auto">
            <a:xfrm>
              <a:off x="4176" y="384"/>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18"/>
            <p:cNvSpPr>
              <a:spLocks noChangeShapeType="1"/>
            </p:cNvSpPr>
            <p:nvPr/>
          </p:nvSpPr>
          <p:spPr bwMode="auto">
            <a:xfrm>
              <a:off x="4320" y="384"/>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19"/>
            <p:cNvSpPr>
              <a:spLocks noChangeShapeType="1"/>
            </p:cNvSpPr>
            <p:nvPr/>
          </p:nvSpPr>
          <p:spPr bwMode="auto">
            <a:xfrm>
              <a:off x="4320" y="528"/>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20"/>
            <p:cNvSpPr>
              <a:spLocks noChangeShapeType="1"/>
            </p:cNvSpPr>
            <p:nvPr/>
          </p:nvSpPr>
          <p:spPr bwMode="auto">
            <a:xfrm flipH="1">
              <a:off x="3840" y="528"/>
              <a:ext cx="33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21"/>
            <p:cNvSpPr>
              <a:spLocks noChangeShapeType="1"/>
            </p:cNvSpPr>
            <p:nvPr/>
          </p:nvSpPr>
          <p:spPr bwMode="auto">
            <a:xfrm>
              <a:off x="4656" y="528"/>
              <a:ext cx="0" cy="168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Line 22"/>
            <p:cNvSpPr>
              <a:spLocks noChangeShapeType="1"/>
            </p:cNvSpPr>
            <p:nvPr/>
          </p:nvSpPr>
          <p:spPr bwMode="auto">
            <a:xfrm>
              <a:off x="3840" y="528"/>
              <a:ext cx="0" cy="168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23"/>
            <p:cNvSpPr>
              <a:spLocks noChangeShapeType="1"/>
            </p:cNvSpPr>
            <p:nvPr/>
          </p:nvSpPr>
          <p:spPr bwMode="auto">
            <a:xfrm>
              <a:off x="4368" y="2016"/>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Line 24"/>
            <p:cNvSpPr>
              <a:spLocks noChangeShapeType="1"/>
            </p:cNvSpPr>
            <p:nvPr/>
          </p:nvSpPr>
          <p:spPr bwMode="auto">
            <a:xfrm>
              <a:off x="4320" y="206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25"/>
            <p:cNvSpPr>
              <a:spLocks noChangeShapeType="1"/>
            </p:cNvSpPr>
            <p:nvPr/>
          </p:nvSpPr>
          <p:spPr bwMode="auto">
            <a:xfrm>
              <a:off x="4272" y="2016"/>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26"/>
            <p:cNvSpPr>
              <a:spLocks noChangeShapeType="1"/>
            </p:cNvSpPr>
            <p:nvPr/>
          </p:nvSpPr>
          <p:spPr bwMode="auto">
            <a:xfrm>
              <a:off x="4224" y="206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Line 27"/>
            <p:cNvSpPr>
              <a:spLocks noChangeShapeType="1"/>
            </p:cNvSpPr>
            <p:nvPr/>
          </p:nvSpPr>
          <p:spPr bwMode="auto">
            <a:xfrm>
              <a:off x="3840" y="2208"/>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8" name="Line 28"/>
            <p:cNvSpPr>
              <a:spLocks noChangeShapeType="1"/>
            </p:cNvSpPr>
            <p:nvPr/>
          </p:nvSpPr>
          <p:spPr bwMode="auto">
            <a:xfrm flipH="1">
              <a:off x="4368" y="2208"/>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Text Box 29"/>
            <p:cNvSpPr txBox="1">
              <a:spLocks noChangeArrowheads="1"/>
            </p:cNvSpPr>
            <p:nvPr/>
          </p:nvSpPr>
          <p:spPr bwMode="auto">
            <a:xfrm>
              <a:off x="4272" y="24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C</a:t>
              </a:r>
              <a:r>
                <a:rPr lang="en-US" altLang="zh-CN" sz="2400" baseline="-25000"/>
                <a:t>1</a:t>
              </a:r>
              <a:endParaRPr lang="en-US" altLang="zh-CN" sz="2400" b="0"/>
            </a:p>
          </p:txBody>
        </p:sp>
        <p:sp>
          <p:nvSpPr>
            <p:cNvPr id="27680" name="Text Box 30"/>
            <p:cNvSpPr txBox="1">
              <a:spLocks noChangeArrowheads="1"/>
            </p:cNvSpPr>
            <p:nvPr/>
          </p:nvSpPr>
          <p:spPr bwMode="auto">
            <a:xfrm>
              <a:off x="4272" y="76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C</a:t>
              </a:r>
              <a:r>
                <a:rPr lang="en-US" altLang="zh-CN" sz="2400" baseline="-25000"/>
                <a:t>2</a:t>
              </a:r>
              <a:endParaRPr lang="en-US" altLang="zh-CN" sz="2400" b="0"/>
            </a:p>
          </p:txBody>
        </p:sp>
        <p:sp>
          <p:nvSpPr>
            <p:cNvPr id="27681" name="Text Box 31"/>
            <p:cNvSpPr txBox="1">
              <a:spLocks noChangeArrowheads="1"/>
            </p:cNvSpPr>
            <p:nvPr/>
          </p:nvSpPr>
          <p:spPr bwMode="auto">
            <a:xfrm>
              <a:off x="4272" y="12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C</a:t>
              </a:r>
              <a:r>
                <a:rPr lang="en-US" altLang="zh-CN" sz="2400" baseline="-25000"/>
                <a:t>3</a:t>
              </a:r>
              <a:endParaRPr lang="en-US" altLang="zh-CN" sz="2400" b="0"/>
            </a:p>
          </p:txBody>
        </p:sp>
      </p:grpSp>
      <p:sp>
        <p:nvSpPr>
          <p:cNvPr id="25632" name="Text Box 32"/>
          <p:cNvSpPr txBox="1">
            <a:spLocks noChangeArrowheads="1"/>
          </p:cNvSpPr>
          <p:nvPr/>
        </p:nvSpPr>
        <p:spPr bwMode="auto">
          <a:xfrm>
            <a:off x="1143000" y="403860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电容增大，代数和</a:t>
            </a:r>
          </a:p>
        </p:txBody>
      </p:sp>
      <p:sp>
        <p:nvSpPr>
          <p:cNvPr id="84996" name="Text Box 4"/>
          <p:cNvSpPr txBox="1">
            <a:spLocks noChangeArrowheads="1"/>
          </p:cNvSpPr>
          <p:nvPr/>
        </p:nvSpPr>
        <p:spPr bwMode="auto">
          <a:xfrm>
            <a:off x="533400" y="6034088"/>
            <a:ext cx="3875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电容器的两个主要指标:</a:t>
            </a:r>
            <a:endParaRPr lang="zh-CN" altLang="en-US" b="0"/>
          </a:p>
        </p:txBody>
      </p:sp>
      <p:sp>
        <p:nvSpPr>
          <p:cNvPr id="84997" name="Text Box 5"/>
          <p:cNvSpPr txBox="1">
            <a:spLocks noChangeArrowheads="1"/>
          </p:cNvSpPr>
          <p:nvPr/>
        </p:nvSpPr>
        <p:spPr bwMode="auto">
          <a:xfrm>
            <a:off x="4800600" y="6027738"/>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电容、耐压能力</a:t>
            </a:r>
            <a:endParaRPr lang="zh-CN" altLang="en-US" sz="2400" b="0">
              <a:solidFill>
                <a:schemeClr val="tx1"/>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wipe(left)">
                                      <p:cBhvr>
                                        <p:cTn id="7" dur="500"/>
                                        <p:tgtEl>
                                          <p:spTgt spid="56322"/>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323"/>
                                        </p:tgtEl>
                                        <p:attrNameLst>
                                          <p:attrName>style.visibility</p:attrName>
                                        </p:attrNameLst>
                                      </p:cBhvr>
                                      <p:to>
                                        <p:strVal val="visible"/>
                                      </p:to>
                                    </p:set>
                                    <p:animEffect transition="in" filter="wipe(left)">
                                      <p:cBhvr>
                                        <p:cTn id="17" dur="500"/>
                                        <p:tgtEl>
                                          <p:spTgt spid="563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24"/>
                                        </p:tgtEl>
                                        <p:attrNameLst>
                                          <p:attrName>style.visibility</p:attrName>
                                        </p:attrNameLst>
                                      </p:cBhvr>
                                      <p:to>
                                        <p:strVal val="visible"/>
                                      </p:to>
                                    </p:set>
                                    <p:animEffect transition="in" filter="wipe(left)">
                                      <p:cBhvr>
                                        <p:cTn id="22" dur="500"/>
                                        <p:tgtEl>
                                          <p:spTgt spid="563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56325"/>
                                        </p:tgtEl>
                                        <p:attrNameLst>
                                          <p:attrName>style.visibility</p:attrName>
                                        </p:attrNameLst>
                                      </p:cBhvr>
                                      <p:to>
                                        <p:strVal val="visible"/>
                                      </p:to>
                                    </p:set>
                                    <p:anim calcmode="lin" valueType="num">
                                      <p:cBhvr>
                                        <p:cTn id="27" dur="500" fill="hold"/>
                                        <p:tgtEl>
                                          <p:spTgt spid="56325"/>
                                        </p:tgtEl>
                                        <p:attrNameLst>
                                          <p:attrName>ppt_w</p:attrName>
                                        </p:attrNameLst>
                                      </p:cBhvr>
                                      <p:tavLst>
                                        <p:tav tm="0">
                                          <p:val>
                                            <p:fltVal val="0"/>
                                          </p:val>
                                        </p:tav>
                                        <p:tav tm="100000">
                                          <p:val>
                                            <p:strVal val="#ppt_w"/>
                                          </p:val>
                                        </p:tav>
                                      </p:tavLst>
                                    </p:anim>
                                    <p:anim calcmode="lin" valueType="num">
                                      <p:cBhvr>
                                        <p:cTn id="28" dur="500" fill="hold"/>
                                        <p:tgtEl>
                                          <p:spTgt spid="56325"/>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5632"/>
                                        </p:tgtEl>
                                        <p:attrNameLst>
                                          <p:attrName>style.visibility</p:attrName>
                                        </p:attrNameLst>
                                      </p:cBhvr>
                                      <p:to>
                                        <p:strVal val="visible"/>
                                      </p:to>
                                    </p:set>
                                    <p:anim calcmode="lin" valueType="num">
                                      <p:cBhvr additive="base">
                                        <p:cTn id="33" dur="500" fill="hold"/>
                                        <p:tgtEl>
                                          <p:spTgt spid="25632"/>
                                        </p:tgtEl>
                                        <p:attrNameLst>
                                          <p:attrName>ppt_x</p:attrName>
                                        </p:attrNameLst>
                                      </p:cBhvr>
                                      <p:tavLst>
                                        <p:tav tm="0">
                                          <p:val>
                                            <p:strVal val="0-#ppt_w/2"/>
                                          </p:val>
                                        </p:tav>
                                        <p:tav tm="100000">
                                          <p:val>
                                            <p:strVal val="#ppt_x"/>
                                          </p:val>
                                        </p:tav>
                                      </p:tavLst>
                                    </p:anim>
                                    <p:anim calcmode="lin" valueType="num">
                                      <p:cBhvr additive="base">
                                        <p:cTn id="34" dur="500" fill="hold"/>
                                        <p:tgtEl>
                                          <p:spTgt spid="25632"/>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6327"/>
                                        </p:tgtEl>
                                        <p:attrNameLst>
                                          <p:attrName>style.visibility</p:attrName>
                                        </p:attrNameLst>
                                      </p:cBhvr>
                                      <p:to>
                                        <p:strVal val="visible"/>
                                      </p:to>
                                    </p:set>
                                    <p:animEffect transition="in" filter="blinds(horizontal)">
                                      <p:cBhvr>
                                        <p:cTn id="39" dur="500"/>
                                        <p:tgtEl>
                                          <p:spTgt spid="56327"/>
                                        </p:tgtEl>
                                      </p:cBhvr>
                                    </p:animEffec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4996"/>
                                        </p:tgtEl>
                                        <p:attrNameLst>
                                          <p:attrName>style.visibility</p:attrName>
                                        </p:attrNameLst>
                                      </p:cBhvr>
                                      <p:to>
                                        <p:strVal val="visible"/>
                                      </p:to>
                                    </p:set>
                                    <p:animEffect transition="in" filter="wipe(left)">
                                      <p:cBhvr>
                                        <p:cTn id="43" dur="500"/>
                                        <p:tgtEl>
                                          <p:spTgt spid="8499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84997"/>
                                        </p:tgtEl>
                                        <p:attrNameLst>
                                          <p:attrName>style.visibility</p:attrName>
                                        </p:attrNameLst>
                                      </p:cBhvr>
                                      <p:to>
                                        <p:strVal val="visible"/>
                                      </p:to>
                                    </p:set>
                                    <p:anim calcmode="lin" valueType="num">
                                      <p:cBhvr>
                                        <p:cTn id="48" dur="500" fill="hold"/>
                                        <p:tgtEl>
                                          <p:spTgt spid="84997"/>
                                        </p:tgtEl>
                                        <p:attrNameLst>
                                          <p:attrName>ppt_w</p:attrName>
                                        </p:attrNameLst>
                                      </p:cBhvr>
                                      <p:tavLst>
                                        <p:tav tm="0">
                                          <p:val>
                                            <p:fltVal val="0"/>
                                          </p:val>
                                        </p:tav>
                                        <p:tav tm="100000">
                                          <p:val>
                                            <p:strVal val="#ppt_w"/>
                                          </p:val>
                                        </p:tav>
                                      </p:tavLst>
                                    </p:anim>
                                    <p:anim calcmode="lin" valueType="num">
                                      <p:cBhvr>
                                        <p:cTn id="49" dur="500" fill="hold"/>
                                        <p:tgtEl>
                                          <p:spTgt spid="849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7" grpId="0" autoUpdateAnimBg="0"/>
      <p:bldP spid="25632" grpId="0" autoUpdateAnimBg="0"/>
      <p:bldP spid="84996" grpId="0" autoUpdateAnimBg="0"/>
      <p:bldP spid="8499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Text Box 6"/>
          <p:cNvSpPr txBox="1">
            <a:spLocks noChangeArrowheads="1"/>
          </p:cNvSpPr>
          <p:nvPr/>
        </p:nvSpPr>
        <p:spPr bwMode="auto">
          <a:xfrm>
            <a:off x="457200" y="1081088"/>
            <a:ext cx="2682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buClr>
                <a:srgbClr val="CC3300"/>
              </a:buClr>
              <a:buFont typeface="Wingdings" panose="05000000000000000000" pitchFamily="2" charset="2"/>
              <a:buNone/>
            </a:pPr>
            <a:r>
              <a:rPr lang="zh-CN" altLang="en-US"/>
              <a:t>5. 电介质的击穿</a:t>
            </a:r>
            <a:endParaRPr lang="zh-CN" altLang="en-US" b="0">
              <a:solidFill>
                <a:schemeClr val="tx1"/>
              </a:solidFill>
            </a:endParaRPr>
          </a:p>
        </p:txBody>
      </p:sp>
      <p:sp>
        <p:nvSpPr>
          <p:cNvPr id="84999" name="Text Box 7"/>
          <p:cNvSpPr txBox="1">
            <a:spLocks noChangeArrowheads="1"/>
          </p:cNvSpPr>
          <p:nvPr/>
        </p:nvSpPr>
        <p:spPr bwMode="auto">
          <a:xfrm>
            <a:off x="381000" y="23304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在强电场作用下，电介质分子中的正负电荷变成可以自由移动的电荷，电介质变为导体。</a:t>
            </a:r>
          </a:p>
        </p:txBody>
      </p:sp>
      <p:sp>
        <p:nvSpPr>
          <p:cNvPr id="85000" name="Text Box 8"/>
          <p:cNvSpPr txBox="1">
            <a:spLocks noChangeArrowheads="1"/>
          </p:cNvSpPr>
          <p:nvPr/>
        </p:nvSpPr>
        <p:spPr bwMode="auto">
          <a:xfrm>
            <a:off x="468313" y="3854450"/>
            <a:ext cx="807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809750" indent="-180975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击穿场强</a:t>
            </a:r>
            <a:r>
              <a:rPr lang="zh-CN" altLang="en-US"/>
              <a:t>：电介质材料所能承受的不被击穿的最大场强。也叫</a:t>
            </a:r>
            <a:r>
              <a:rPr lang="zh-CN" altLang="en-US">
                <a:solidFill>
                  <a:srgbClr val="CC3300"/>
                </a:solidFill>
              </a:rPr>
              <a:t>介电强度</a:t>
            </a:r>
            <a:r>
              <a:rPr lang="zh-CN" altLang="en-US"/>
              <a:t>。</a:t>
            </a:r>
            <a:endParaRPr lang="zh-CN" altLang="en-US" sz="2400" b="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wipe(left)">
                                      <p:cBhvr>
                                        <p:cTn id="7" dur="500"/>
                                        <p:tgtEl>
                                          <p:spTgt spid="84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4999"/>
                                        </p:tgtEl>
                                        <p:attrNameLst>
                                          <p:attrName>style.visibility</p:attrName>
                                        </p:attrNameLst>
                                      </p:cBhvr>
                                      <p:to>
                                        <p:strVal val="visible"/>
                                      </p:to>
                                    </p:set>
                                    <p:animEffect transition="in" filter="wipe(up)">
                                      <p:cBhvr>
                                        <p:cTn id="12" dur="500"/>
                                        <p:tgtEl>
                                          <p:spTgt spid="849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000"/>
                                        </p:tgtEl>
                                        <p:attrNameLst>
                                          <p:attrName>style.visibility</p:attrName>
                                        </p:attrNameLst>
                                      </p:cBhvr>
                                      <p:to>
                                        <p:strVal val="visible"/>
                                      </p:to>
                                    </p:set>
                                    <p:animEffect transition="in" filter="wipe(left)">
                                      <p:cBhvr>
                                        <p:cTn id="17" dur="500"/>
                                        <p:tgtEl>
                                          <p:spTgt spid="85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autoUpdateAnimBg="0"/>
      <p:bldP spid="84999" grpId="0" autoUpdateAnimBg="0"/>
      <p:bldP spid="8500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1" name="Text Box 9"/>
          <p:cNvSpPr txBox="1">
            <a:spLocks noChangeArrowheads="1"/>
          </p:cNvSpPr>
          <p:nvPr/>
        </p:nvSpPr>
        <p:spPr bwMode="auto">
          <a:xfrm>
            <a:off x="971600" y="1565200"/>
            <a:ext cx="7992888"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latin typeface="宋体" panose="02010600030101010101" pitchFamily="2" charset="-122"/>
              </a:rPr>
              <a:t>电容器是一种常用的电工和电子学元件，如：</a:t>
            </a:r>
          </a:p>
          <a:p>
            <a:pPr eaLnBrk="1" hangingPunct="1">
              <a:lnSpc>
                <a:spcPct val="120000"/>
              </a:lnSpc>
            </a:pPr>
            <a:r>
              <a:rPr lang="zh-CN" altLang="en-US">
                <a:latin typeface="宋体" panose="02010600030101010101" pitchFamily="2" charset="-122"/>
              </a:rPr>
              <a:t>    在交流电路中电流和电压的控制；</a:t>
            </a:r>
          </a:p>
          <a:p>
            <a:pPr eaLnBrk="1" hangingPunct="1">
              <a:lnSpc>
                <a:spcPct val="120000"/>
              </a:lnSpc>
            </a:pPr>
            <a:r>
              <a:rPr lang="zh-CN" altLang="en-US">
                <a:latin typeface="宋体" panose="02010600030101010101" pitchFamily="2" charset="-122"/>
              </a:rPr>
              <a:t>    发射机中振荡电流产生；</a:t>
            </a:r>
          </a:p>
          <a:p>
            <a:pPr eaLnBrk="1" hangingPunct="1">
              <a:lnSpc>
                <a:spcPct val="120000"/>
              </a:lnSpc>
            </a:pPr>
            <a:r>
              <a:rPr lang="zh-CN" altLang="en-US">
                <a:latin typeface="宋体" panose="02010600030101010101" pitchFamily="2" charset="-122"/>
              </a:rPr>
              <a:t>    接收机中的调谐；</a:t>
            </a:r>
          </a:p>
          <a:p>
            <a:pPr eaLnBrk="1" hangingPunct="1">
              <a:lnSpc>
                <a:spcPct val="120000"/>
              </a:lnSpc>
            </a:pPr>
            <a:r>
              <a:rPr lang="zh-CN" altLang="en-US">
                <a:latin typeface="宋体" panose="02010600030101010101" pitchFamily="2" charset="-122"/>
              </a:rPr>
              <a:t>    整流电路中的滤波等等。</a:t>
            </a:r>
          </a:p>
        </p:txBody>
      </p:sp>
      <p:sp>
        <p:nvSpPr>
          <p:cNvPr id="85002" name="Text Box 10"/>
          <p:cNvSpPr txBox="1">
            <a:spLocks noChangeArrowheads="1"/>
          </p:cNvSpPr>
          <p:nvPr/>
        </p:nvSpPr>
        <p:spPr bwMode="auto">
          <a:xfrm>
            <a:off x="539552" y="749647"/>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latin typeface="宋体" panose="02010600030101010101" pitchFamily="2" charset="-122"/>
              </a:rPr>
              <a:t> </a:t>
            </a:r>
            <a:r>
              <a:rPr lang="en-US" altLang="zh-CN"/>
              <a:t>6.</a:t>
            </a:r>
            <a:r>
              <a:rPr lang="zh-CN" altLang="en-US">
                <a:latin typeface="宋体" panose="02010600030101010101" pitchFamily="2" charset="-122"/>
                <a:sym typeface="Symbol" panose="05050102010706020507" pitchFamily="18" charset="2"/>
              </a:rPr>
              <a:t>电容器的应用</a:t>
            </a:r>
          </a:p>
        </p:txBody>
      </p:sp>
      <p:sp>
        <p:nvSpPr>
          <p:cNvPr id="4" name="Text Box 9"/>
          <p:cNvSpPr txBox="1">
            <a:spLocks noChangeArrowheads="1"/>
          </p:cNvSpPr>
          <p:nvPr/>
        </p:nvSpPr>
        <p:spPr bwMode="auto">
          <a:xfrm>
            <a:off x="971600" y="4437112"/>
            <a:ext cx="67818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latin typeface="宋体" panose="02010600030101010101" pitchFamily="2" charset="-122"/>
              </a:rPr>
              <a:t>也常用于各种传感器，如：</a:t>
            </a:r>
            <a:endParaRPr lang="en-US" altLang="zh-CN">
              <a:latin typeface="宋体" panose="02010600030101010101" pitchFamily="2" charset="-122"/>
            </a:endParaRPr>
          </a:p>
          <a:p>
            <a:pPr eaLnBrk="1" hangingPunct="1">
              <a:lnSpc>
                <a:spcPct val="120000"/>
              </a:lnSpc>
            </a:pPr>
            <a:r>
              <a:rPr lang="en-US" altLang="zh-CN">
                <a:latin typeface="宋体" panose="02010600030101010101" pitchFamily="2" charset="-122"/>
              </a:rPr>
              <a:t>    </a:t>
            </a:r>
            <a:r>
              <a:rPr lang="zh-CN" altLang="en-US">
                <a:latin typeface="宋体" panose="02010600030101010101" pitchFamily="2" charset="-122"/>
              </a:rPr>
              <a:t>指纹识别、触摸屏、电容式测厚仪、</a:t>
            </a:r>
            <a:endParaRPr lang="en-US" altLang="zh-CN">
              <a:latin typeface="宋体" panose="02010600030101010101" pitchFamily="2" charset="-122"/>
            </a:endParaRPr>
          </a:p>
          <a:p>
            <a:pPr eaLnBrk="1" hangingPunct="1">
              <a:lnSpc>
                <a:spcPct val="120000"/>
              </a:lnSpc>
            </a:pPr>
            <a:r>
              <a:rPr lang="en-US" altLang="zh-CN">
                <a:latin typeface="宋体" panose="02010600030101010101" pitchFamily="2" charset="-122"/>
              </a:rPr>
              <a:t>    </a:t>
            </a:r>
            <a:r>
              <a:rPr lang="zh-CN" altLang="en-US">
                <a:latin typeface="宋体" panose="02010600030101010101" pitchFamily="2" charset="-122"/>
              </a:rPr>
              <a:t>电容法测液面高度等</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5002"/>
                                        </p:tgtEl>
                                        <p:attrNameLst>
                                          <p:attrName>style.visibility</p:attrName>
                                        </p:attrNameLst>
                                      </p:cBhvr>
                                      <p:to>
                                        <p:strVal val="visible"/>
                                      </p:to>
                                    </p:set>
                                    <p:animEffect transition="in" filter="wipe(up)">
                                      <p:cBhvr>
                                        <p:cTn id="7" dur="500"/>
                                        <p:tgtEl>
                                          <p:spTgt spid="85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5001"/>
                                        </p:tgtEl>
                                        <p:attrNameLst>
                                          <p:attrName>style.visibility</p:attrName>
                                        </p:attrNameLst>
                                      </p:cBhvr>
                                      <p:to>
                                        <p:strVal val="visible"/>
                                      </p:to>
                                    </p:set>
                                    <p:animEffect transition="in" filter="wipe(up)">
                                      <p:cBhvr>
                                        <p:cTn id="12" dur="500"/>
                                        <p:tgtEl>
                                          <p:spTgt spid="850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autoUpdateAnimBg="0"/>
      <p:bldP spid="85002" grpId="0" autoUpdateAnimBg="0"/>
      <p:bldP spid="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228600" y="3571875"/>
            <a:ext cx="5243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解</a:t>
            </a:r>
            <a:r>
              <a:rPr lang="zh-CN" altLang="en-US">
                <a:sym typeface="Wingdings" panose="05000000000000000000" pitchFamily="2" charset="2"/>
              </a:rPr>
              <a:t>：</a:t>
            </a:r>
            <a:r>
              <a:rPr lang="en-US" altLang="zh-CN">
                <a:sym typeface="Wingdings" panose="05000000000000000000" pitchFamily="2" charset="2"/>
              </a:rPr>
              <a:t>(</a:t>
            </a:r>
            <a:r>
              <a:rPr lang="en-US" altLang="zh-CN"/>
              <a:t>1)</a:t>
            </a:r>
            <a:r>
              <a:rPr lang="zh-CN" altLang="en-US"/>
              <a:t>由电位移矢量的高斯定理</a:t>
            </a:r>
          </a:p>
        </p:txBody>
      </p:sp>
      <p:graphicFrame>
        <p:nvGraphicFramePr>
          <p:cNvPr id="58371" name="Object 3"/>
          <p:cNvGraphicFramePr>
            <a:graphicFrameLocks noChangeAspect="1"/>
          </p:cNvGraphicFramePr>
          <p:nvPr/>
        </p:nvGraphicFramePr>
        <p:xfrm>
          <a:off x="1466850" y="4191000"/>
          <a:ext cx="1993900" cy="481013"/>
        </p:xfrm>
        <a:graphic>
          <a:graphicData uri="http://schemas.openxmlformats.org/presentationml/2006/ole">
            <mc:AlternateContent xmlns:mc="http://schemas.openxmlformats.org/markup-compatibility/2006">
              <mc:Choice xmlns:v="urn:schemas-microsoft-com:vml" Requires="v">
                <p:oleObj name="Equation" r:id="rId3" imgW="1981251" imgH="476163" progId="Equation.3">
                  <p:embed/>
                </p:oleObj>
              </mc:Choice>
              <mc:Fallback>
                <p:oleObj name="Equation" r:id="rId3" imgW="1981251" imgH="476163" progId="Equation.3">
                  <p:embed/>
                  <p:pic>
                    <p:nvPicPr>
                      <p:cNvPr id="583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4191000"/>
                        <a:ext cx="19939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2" name="Object 4"/>
          <p:cNvGraphicFramePr>
            <a:graphicFrameLocks noChangeAspect="1"/>
          </p:cNvGraphicFramePr>
          <p:nvPr/>
        </p:nvGraphicFramePr>
        <p:xfrm>
          <a:off x="800100" y="4718050"/>
          <a:ext cx="4038600" cy="990600"/>
        </p:xfrm>
        <a:graphic>
          <a:graphicData uri="http://schemas.openxmlformats.org/presentationml/2006/ole">
            <mc:AlternateContent xmlns:mc="http://schemas.openxmlformats.org/markup-compatibility/2006">
              <mc:Choice xmlns:v="urn:schemas-microsoft-com:vml" Requires="v">
                <p:oleObj name="公式" r:id="rId5" imgW="4028966" imgH="981209" progId="Equation.3">
                  <p:embed/>
                </p:oleObj>
              </mc:Choice>
              <mc:Fallback>
                <p:oleObj name="公式" r:id="rId5" imgW="4028966" imgH="981209" progId="Equation.3">
                  <p:embed/>
                  <p:pic>
                    <p:nvPicPr>
                      <p:cNvPr id="5837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 y="4718050"/>
                        <a:ext cx="4038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3" name="Object 5"/>
          <p:cNvGraphicFramePr>
            <a:graphicFrameLocks noChangeAspect="1"/>
          </p:cNvGraphicFramePr>
          <p:nvPr/>
        </p:nvGraphicFramePr>
        <p:xfrm>
          <a:off x="717550" y="5715000"/>
          <a:ext cx="4343400" cy="990600"/>
        </p:xfrm>
        <a:graphic>
          <a:graphicData uri="http://schemas.openxmlformats.org/presentationml/2006/ole">
            <mc:AlternateContent xmlns:mc="http://schemas.openxmlformats.org/markup-compatibility/2006">
              <mc:Choice xmlns:v="urn:schemas-microsoft-com:vml" Requires="v">
                <p:oleObj name="公式" r:id="rId7" imgW="4334003" imgH="981209" progId="Equation.3">
                  <p:embed/>
                </p:oleObj>
              </mc:Choice>
              <mc:Fallback>
                <p:oleObj name="公式" r:id="rId7" imgW="4334003" imgH="981209" progId="Equation.3">
                  <p:embed/>
                  <p:pic>
                    <p:nvPicPr>
                      <p:cNvPr id="5837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550" y="5715000"/>
                        <a:ext cx="4343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p:cNvGrpSpPr>
            <a:grpSpLocks/>
          </p:cNvGrpSpPr>
          <p:nvPr/>
        </p:nvGrpSpPr>
        <p:grpSpPr bwMode="auto">
          <a:xfrm>
            <a:off x="228600" y="0"/>
            <a:ext cx="8305800" cy="2654300"/>
            <a:chOff x="240" y="96"/>
            <a:chExt cx="5232" cy="1672"/>
          </a:xfrm>
        </p:grpSpPr>
        <p:sp>
          <p:nvSpPr>
            <p:cNvPr id="28696" name="Text Box 7"/>
            <p:cNvSpPr txBox="1">
              <a:spLocks noChangeArrowheads="1"/>
            </p:cNvSpPr>
            <p:nvPr/>
          </p:nvSpPr>
          <p:spPr bwMode="auto">
            <a:xfrm>
              <a:off x="240" y="96"/>
              <a:ext cx="5232"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just" eaLnBrk="1" hangingPunct="1"/>
              <a:r>
                <a:rPr lang="zh-CN" altLang="en-US"/>
                <a:t>例</a:t>
              </a:r>
              <a:r>
                <a:rPr lang="en-US" altLang="zh-CN"/>
                <a:t>2</a:t>
              </a:r>
              <a:r>
                <a:rPr lang="zh-CN" altLang="en-US"/>
                <a:t>：半径为</a:t>
              </a:r>
              <a:r>
                <a:rPr lang="en-US" altLang="zh-CN" i="1"/>
                <a:t>R</a:t>
              </a:r>
              <a:r>
                <a:rPr lang="en-US" altLang="zh-CN" baseline="-25000"/>
                <a:t>1</a:t>
              </a:r>
              <a:r>
                <a:rPr lang="zh-CN" altLang="en-US"/>
                <a:t>的金属球电量为</a:t>
              </a:r>
              <a:r>
                <a:rPr lang="en-US" altLang="zh-CN" i="1"/>
                <a:t>q</a:t>
              </a:r>
              <a:r>
                <a:rPr lang="zh-CN" altLang="en-US"/>
                <a:t>，外面同心地放置一内外半径分别为</a:t>
              </a:r>
              <a:r>
                <a:rPr lang="en-US" altLang="zh-CN" i="1"/>
                <a:t>R</a:t>
              </a:r>
              <a:r>
                <a:rPr lang="en-US" altLang="zh-CN" baseline="-25000"/>
                <a:t>3</a:t>
              </a:r>
              <a:r>
                <a:rPr lang="zh-CN" altLang="en-US"/>
                <a:t>和</a:t>
              </a:r>
              <a:r>
                <a:rPr lang="en-US" altLang="zh-CN" i="1"/>
                <a:t>R</a:t>
              </a:r>
              <a:r>
                <a:rPr lang="en-US" altLang="zh-CN" baseline="-25000"/>
                <a:t>4</a:t>
              </a:r>
              <a:r>
                <a:rPr lang="zh-CN" altLang="en-US"/>
                <a:t>的金属球壳，它本身带电为</a:t>
              </a:r>
              <a:r>
                <a:rPr lang="en-US" altLang="zh-CN" i="1"/>
                <a:t>Q</a:t>
              </a:r>
              <a:r>
                <a:rPr lang="zh-CN" altLang="en-US"/>
                <a:t>。两者之间有一层内外半径分别为</a:t>
              </a:r>
              <a:r>
                <a:rPr lang="en-US" altLang="zh-CN" i="1"/>
                <a:t>R</a:t>
              </a:r>
              <a:r>
                <a:rPr lang="en-US" altLang="zh-CN" baseline="-25000"/>
                <a:t>2</a:t>
              </a:r>
              <a:r>
                <a:rPr lang="zh-CN" altLang="en-US"/>
                <a:t>和</a:t>
              </a:r>
              <a:r>
                <a:rPr lang="en-US" altLang="zh-CN" i="1"/>
                <a:t>R</a:t>
              </a:r>
              <a:r>
                <a:rPr lang="en-US" altLang="zh-CN" baseline="-25000"/>
                <a:t>3</a:t>
              </a:r>
              <a:r>
                <a:rPr lang="zh-CN" altLang="en-US"/>
                <a:t>的电介质，相对介电常数为    。求：</a:t>
              </a:r>
            </a:p>
            <a:p>
              <a:pPr algn="just" eaLnBrk="1" hangingPunct="1"/>
              <a:r>
                <a:rPr lang="en-US" altLang="zh-CN"/>
                <a:t>(1)</a:t>
              </a:r>
              <a:r>
                <a:rPr lang="zh-CN" altLang="en-US"/>
                <a:t>内球电势；</a:t>
              </a:r>
              <a:r>
                <a:rPr lang="en-US" altLang="zh-CN"/>
                <a:t>(2)</a:t>
              </a:r>
              <a:r>
                <a:rPr lang="zh-CN" altLang="en-US"/>
                <a:t>内外球电势差；</a:t>
              </a:r>
            </a:p>
            <a:p>
              <a:pPr algn="just" eaLnBrk="1" hangingPunct="1"/>
              <a:r>
                <a:rPr lang="en-US" altLang="zh-CN"/>
                <a:t>(3)</a:t>
              </a:r>
              <a:r>
                <a:rPr lang="zh-CN" altLang="en-US"/>
                <a:t>把外球壳接地，求该电容器电容。</a:t>
              </a:r>
            </a:p>
          </p:txBody>
        </p:sp>
        <p:graphicFrame>
          <p:nvGraphicFramePr>
            <p:cNvPr id="28678" name="Object 8"/>
            <p:cNvGraphicFramePr>
              <a:graphicFrameLocks noChangeAspect="1"/>
            </p:cNvGraphicFramePr>
            <p:nvPr/>
          </p:nvGraphicFramePr>
          <p:xfrm>
            <a:off x="2329" y="912"/>
            <a:ext cx="215" cy="296"/>
          </p:xfrm>
          <a:graphic>
            <a:graphicData uri="http://schemas.openxmlformats.org/presentationml/2006/ole">
              <mc:AlternateContent xmlns:mc="http://schemas.openxmlformats.org/markup-compatibility/2006">
                <mc:Choice xmlns:v="urn:schemas-microsoft-com:vml" Requires="v">
                  <p:oleObj name="公式" r:id="rId9" imgW="323949" imgH="447550" progId="Equation.3">
                    <p:embed/>
                  </p:oleObj>
                </mc:Choice>
                <mc:Fallback>
                  <p:oleObj name="公式" r:id="rId9" imgW="323949" imgH="447550" progId="Equation.3">
                    <p:embed/>
                    <p:pic>
                      <p:nvPicPr>
                        <p:cNvPr id="28678"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9" y="912"/>
                          <a:ext cx="21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a:grpSpLocks/>
          </p:cNvGrpSpPr>
          <p:nvPr/>
        </p:nvGrpSpPr>
        <p:grpSpPr bwMode="auto">
          <a:xfrm>
            <a:off x="5486400" y="3388568"/>
            <a:ext cx="3352800" cy="3352800"/>
            <a:chOff x="3456" y="2112"/>
            <a:chExt cx="2112" cy="2112"/>
          </a:xfrm>
        </p:grpSpPr>
        <p:sp>
          <p:nvSpPr>
            <p:cNvPr id="58378" name="Oval 10"/>
            <p:cNvSpPr>
              <a:spLocks noChangeArrowheads="1"/>
            </p:cNvSpPr>
            <p:nvPr/>
          </p:nvSpPr>
          <p:spPr bwMode="auto">
            <a:xfrm>
              <a:off x="3456" y="2112"/>
              <a:ext cx="2112" cy="2112"/>
            </a:xfrm>
            <a:prstGeom prst="ellipse">
              <a:avLst/>
            </a:prstGeom>
            <a:gradFill rotWithShape="0">
              <a:gsLst>
                <a:gs pos="0">
                  <a:schemeClr val="accent1"/>
                </a:gs>
                <a:gs pos="100000">
                  <a:schemeClr val="accent1">
                    <a:gamma/>
                    <a:shade val="95294"/>
                    <a:invGamma/>
                  </a:schemeClr>
                </a:gs>
              </a:gsLst>
              <a:path path="shape">
                <a:fillToRect l="50000" t="50000" r="50000" b="50000"/>
              </a:path>
            </a:gradFill>
            <a:ln w="28575">
              <a:solidFill>
                <a:schemeClr val="accent2"/>
              </a:solidFill>
              <a:round/>
              <a:headEnd/>
              <a:tailEnd/>
            </a:ln>
            <a:effectLst/>
          </p:spPr>
          <p:txBody>
            <a:bodyPr wrap="none" anchor="ctr"/>
            <a:lstStyle/>
            <a:p>
              <a:pPr>
                <a:defRPr/>
              </a:pPr>
              <a:endParaRPr lang="zh-CN" altLang="en-US"/>
            </a:p>
          </p:txBody>
        </p:sp>
        <p:sp>
          <p:nvSpPr>
            <p:cNvPr id="28685" name="Oval 11" descr="Dark downward diagonal"/>
            <p:cNvSpPr>
              <a:spLocks noChangeArrowheads="1"/>
            </p:cNvSpPr>
            <p:nvPr/>
          </p:nvSpPr>
          <p:spPr bwMode="auto">
            <a:xfrm>
              <a:off x="3648" y="2304"/>
              <a:ext cx="1728" cy="1728"/>
            </a:xfrm>
            <a:prstGeom prst="ellipse">
              <a:avLst/>
            </a:prstGeom>
            <a:pattFill prst="dkDnDiag">
              <a:fgClr>
                <a:srgbClr val="FF9900"/>
              </a:fgClr>
              <a:bgClr>
                <a:srgbClr val="FFFFFF"/>
              </a:bgClr>
            </a:patt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86" name="Oval 12"/>
            <p:cNvSpPr>
              <a:spLocks noChangeArrowheads="1"/>
            </p:cNvSpPr>
            <p:nvPr/>
          </p:nvSpPr>
          <p:spPr bwMode="auto">
            <a:xfrm>
              <a:off x="3840" y="2496"/>
              <a:ext cx="1344" cy="1344"/>
            </a:xfrm>
            <a:prstGeom prst="ellipse">
              <a:avLst/>
            </a:prstGeom>
            <a:solidFill>
              <a:srgbClr val="FFFFD7"/>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87" name="Oval 13"/>
            <p:cNvSpPr>
              <a:spLocks noChangeArrowheads="1"/>
            </p:cNvSpPr>
            <p:nvPr/>
          </p:nvSpPr>
          <p:spPr bwMode="auto">
            <a:xfrm>
              <a:off x="4128" y="2784"/>
              <a:ext cx="768" cy="768"/>
            </a:xfrm>
            <a:prstGeom prst="ellipse">
              <a:avLst/>
            </a:prstGeom>
            <a:gradFill rotWithShape="0">
              <a:gsLst>
                <a:gs pos="0">
                  <a:srgbClr val="FF9900"/>
                </a:gs>
                <a:gs pos="100000">
                  <a:srgbClr val="C27400"/>
                </a:gs>
              </a:gsLst>
              <a:path path="shape">
                <a:fillToRect l="50000" t="50000" r="50000" b="50000"/>
              </a:path>
            </a:gra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88" name="Line 14"/>
            <p:cNvSpPr>
              <a:spLocks noChangeShapeType="1"/>
            </p:cNvSpPr>
            <p:nvPr/>
          </p:nvSpPr>
          <p:spPr bwMode="auto">
            <a:xfrm flipV="1">
              <a:off x="4512" y="3024"/>
              <a:ext cx="336" cy="192"/>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9" name="Line 15"/>
            <p:cNvSpPr>
              <a:spLocks noChangeShapeType="1"/>
            </p:cNvSpPr>
            <p:nvPr/>
          </p:nvSpPr>
          <p:spPr bwMode="auto">
            <a:xfrm>
              <a:off x="4512" y="3216"/>
              <a:ext cx="576" cy="288"/>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16"/>
            <p:cNvSpPr>
              <a:spLocks noChangeShapeType="1"/>
            </p:cNvSpPr>
            <p:nvPr/>
          </p:nvSpPr>
          <p:spPr bwMode="auto">
            <a:xfrm>
              <a:off x="4512" y="3216"/>
              <a:ext cx="336" cy="72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Line 17"/>
            <p:cNvSpPr>
              <a:spLocks noChangeShapeType="1"/>
            </p:cNvSpPr>
            <p:nvPr/>
          </p:nvSpPr>
          <p:spPr bwMode="auto">
            <a:xfrm flipH="1">
              <a:off x="3792" y="3216"/>
              <a:ext cx="720" cy="72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2" name="Text Box 18"/>
            <p:cNvSpPr txBox="1">
              <a:spLocks noChangeArrowheads="1"/>
            </p:cNvSpPr>
            <p:nvPr/>
          </p:nvSpPr>
          <p:spPr bwMode="auto">
            <a:xfrm>
              <a:off x="4416" y="283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1</a:t>
              </a:r>
              <a:endParaRPr lang="en-US" altLang="zh-CN" sz="2400"/>
            </a:p>
          </p:txBody>
        </p:sp>
        <p:sp>
          <p:nvSpPr>
            <p:cNvPr id="28693" name="Text Box 19"/>
            <p:cNvSpPr txBox="1">
              <a:spLocks noChangeArrowheads="1"/>
            </p:cNvSpPr>
            <p:nvPr/>
          </p:nvSpPr>
          <p:spPr bwMode="auto">
            <a:xfrm>
              <a:off x="4865" y="316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2</a:t>
              </a:r>
              <a:endParaRPr lang="en-US" altLang="zh-CN" sz="2400"/>
            </a:p>
          </p:txBody>
        </p:sp>
        <p:sp>
          <p:nvSpPr>
            <p:cNvPr id="28694" name="Text Box 20"/>
            <p:cNvSpPr txBox="1">
              <a:spLocks noChangeArrowheads="1"/>
            </p:cNvSpPr>
            <p:nvPr/>
          </p:nvSpPr>
          <p:spPr bwMode="auto">
            <a:xfrm>
              <a:off x="4464" y="35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3</a:t>
              </a:r>
              <a:endParaRPr lang="en-US" altLang="zh-CN" sz="2400"/>
            </a:p>
          </p:txBody>
        </p:sp>
        <p:sp>
          <p:nvSpPr>
            <p:cNvPr id="28695" name="Text Box 21"/>
            <p:cNvSpPr txBox="1">
              <a:spLocks noChangeArrowheads="1"/>
            </p:cNvSpPr>
            <p:nvPr/>
          </p:nvSpPr>
          <p:spPr bwMode="auto">
            <a:xfrm>
              <a:off x="3936" y="326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4</a:t>
              </a:r>
              <a:endParaRPr lang="en-US" altLang="zh-CN" sz="2400"/>
            </a:p>
          </p:txBody>
        </p:sp>
        <p:graphicFrame>
          <p:nvGraphicFramePr>
            <p:cNvPr id="28677" name="Object 22"/>
            <p:cNvGraphicFramePr>
              <a:graphicFrameLocks noChangeAspect="1"/>
            </p:cNvGraphicFramePr>
            <p:nvPr/>
          </p:nvGraphicFramePr>
          <p:xfrm>
            <a:off x="3673" y="2784"/>
            <a:ext cx="215" cy="296"/>
          </p:xfrm>
          <a:graphic>
            <a:graphicData uri="http://schemas.openxmlformats.org/presentationml/2006/ole">
              <mc:AlternateContent xmlns:mc="http://schemas.openxmlformats.org/markup-compatibility/2006">
                <mc:Choice xmlns:v="urn:schemas-microsoft-com:vml" Requires="v">
                  <p:oleObj name="公式" r:id="rId11" imgW="323949" imgH="447550" progId="Equation.3">
                    <p:embed/>
                  </p:oleObj>
                </mc:Choice>
                <mc:Fallback>
                  <p:oleObj name="公式" r:id="rId11" imgW="323949" imgH="447550" progId="Equation.3">
                    <p:embed/>
                    <p:pic>
                      <p:nvPicPr>
                        <p:cNvPr id="28677"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3" y="2784"/>
                          <a:ext cx="21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91" name="Rectangle 23"/>
          <p:cNvSpPr>
            <a:spLocks noChangeArrowheads="1"/>
          </p:cNvSpPr>
          <p:nvPr/>
        </p:nvSpPr>
        <p:spPr bwMode="auto">
          <a:xfrm>
            <a:off x="0" y="2667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83" name="Text Box 24"/>
          <p:cNvSpPr txBox="1">
            <a:spLocks noChangeArrowheads="1"/>
          </p:cNvSpPr>
          <p:nvPr/>
        </p:nvSpPr>
        <p:spPr bwMode="auto">
          <a:xfrm>
            <a:off x="0" y="2833688"/>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分析：导体静电平衡，内球外表面外球内表面带自由电荷</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83"/>
                                        </p:tgtEl>
                                        <p:attrNameLst>
                                          <p:attrName>style.visibility</p:attrName>
                                        </p:attrNameLst>
                                      </p:cBhvr>
                                      <p:to>
                                        <p:strVal val="visible"/>
                                      </p:to>
                                    </p:set>
                                    <p:anim calcmode="lin" valueType="num">
                                      <p:cBhvr additive="base">
                                        <p:cTn id="7" dur="500" fill="hold"/>
                                        <p:tgtEl>
                                          <p:spTgt spid="28683"/>
                                        </p:tgtEl>
                                        <p:attrNameLst>
                                          <p:attrName>ppt_x</p:attrName>
                                        </p:attrNameLst>
                                      </p:cBhvr>
                                      <p:tavLst>
                                        <p:tav tm="0">
                                          <p:val>
                                            <p:strVal val="#ppt_x"/>
                                          </p:val>
                                        </p:tav>
                                        <p:tav tm="100000">
                                          <p:val>
                                            <p:strVal val="#ppt_x"/>
                                          </p:val>
                                        </p:tav>
                                      </p:tavLst>
                                    </p:anim>
                                    <p:anim calcmode="lin" valueType="num">
                                      <p:cBhvr additive="base">
                                        <p:cTn id="8" dur="500" fill="hold"/>
                                        <p:tgtEl>
                                          <p:spTgt spid="2868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8370"/>
                                        </p:tgtEl>
                                        <p:attrNameLst>
                                          <p:attrName>style.visibility</p:attrName>
                                        </p:attrNameLst>
                                      </p:cBhvr>
                                      <p:to>
                                        <p:strVal val="visible"/>
                                      </p:to>
                                    </p:set>
                                    <p:animEffect transition="in" filter="wipe(left)">
                                      <p:cBhvr>
                                        <p:cTn id="18" dur="500"/>
                                        <p:tgtEl>
                                          <p:spTgt spid="5837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8371"/>
                                        </p:tgtEl>
                                        <p:attrNameLst>
                                          <p:attrName>style.visibility</p:attrName>
                                        </p:attrNameLst>
                                      </p:cBhvr>
                                      <p:to>
                                        <p:strVal val="visible"/>
                                      </p:to>
                                    </p:set>
                                    <p:animEffect transition="in" filter="wipe(left)">
                                      <p:cBhvr>
                                        <p:cTn id="23" dur="500"/>
                                        <p:tgtEl>
                                          <p:spTgt spid="5837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8372"/>
                                        </p:tgtEl>
                                        <p:attrNameLst>
                                          <p:attrName>style.visibility</p:attrName>
                                        </p:attrNameLst>
                                      </p:cBhvr>
                                      <p:to>
                                        <p:strVal val="visible"/>
                                      </p:to>
                                    </p:set>
                                    <p:animEffect transition="in" filter="wipe(left)">
                                      <p:cBhvr>
                                        <p:cTn id="28" dur="500"/>
                                        <p:tgtEl>
                                          <p:spTgt spid="5837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8373"/>
                                        </p:tgtEl>
                                        <p:attrNameLst>
                                          <p:attrName>style.visibility</p:attrName>
                                        </p:attrNameLst>
                                      </p:cBhvr>
                                      <p:to>
                                        <p:strVal val="visible"/>
                                      </p:to>
                                    </p:set>
                                    <p:animEffect transition="in" filter="wipe(left)">
                                      <p:cBhvr>
                                        <p:cTn id="33"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p:bldP spid="2868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nvGraphicFramePr>
        <p:xfrm>
          <a:off x="1219200" y="685800"/>
          <a:ext cx="2806700" cy="481013"/>
        </p:xfrm>
        <a:graphic>
          <a:graphicData uri="http://schemas.openxmlformats.org/presentationml/2006/ole">
            <mc:AlternateContent xmlns:mc="http://schemas.openxmlformats.org/markup-compatibility/2006">
              <mc:Choice xmlns:v="urn:schemas-microsoft-com:vml" Requires="v">
                <p:oleObj name="Equation" r:id="rId3" imgW="2800445" imgH="476163" progId="Equation.3">
                  <p:embed/>
                </p:oleObj>
              </mc:Choice>
              <mc:Fallback>
                <p:oleObj name="Equation" r:id="rId3" imgW="2800445" imgH="476163" progId="Equation.3">
                  <p:embed/>
                  <p:pic>
                    <p:nvPicPr>
                      <p:cNvPr id="604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685800"/>
                        <a:ext cx="28067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19" name="Object 3"/>
          <p:cNvGraphicFramePr>
            <a:graphicFrameLocks noChangeAspect="1"/>
          </p:cNvGraphicFramePr>
          <p:nvPr/>
        </p:nvGraphicFramePr>
        <p:xfrm>
          <a:off x="1117600" y="1517650"/>
          <a:ext cx="3238500" cy="990600"/>
        </p:xfrm>
        <a:graphic>
          <a:graphicData uri="http://schemas.openxmlformats.org/presentationml/2006/ole">
            <mc:AlternateContent xmlns:mc="http://schemas.openxmlformats.org/markup-compatibility/2006">
              <mc:Choice xmlns:v="urn:schemas-microsoft-com:vml" Requires="v">
                <p:oleObj name="公式" r:id="rId5" imgW="3228955" imgH="981209" progId="Equation.3">
                  <p:embed/>
                </p:oleObj>
              </mc:Choice>
              <mc:Fallback>
                <p:oleObj name="公式" r:id="rId5" imgW="3228955" imgH="981209" progId="Equation.3">
                  <p:embed/>
                  <p:pic>
                    <p:nvPicPr>
                      <p:cNvPr id="6041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600" y="1517650"/>
                        <a:ext cx="3238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0" name="Text Box 4"/>
          <p:cNvSpPr txBox="1">
            <a:spLocks noChangeArrowheads="1"/>
          </p:cNvSpPr>
          <p:nvPr/>
        </p:nvSpPr>
        <p:spPr bwMode="auto">
          <a:xfrm>
            <a:off x="395536" y="2780928"/>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内球电势：</a:t>
            </a:r>
            <a:endParaRPr lang="zh-CN" altLang="en-US" sz="2400" b="0"/>
          </a:p>
        </p:txBody>
      </p:sp>
      <p:graphicFrame>
        <p:nvGraphicFramePr>
          <p:cNvPr id="60421" name="Object 5"/>
          <p:cNvGraphicFramePr>
            <a:graphicFrameLocks noChangeAspect="1"/>
          </p:cNvGraphicFramePr>
          <p:nvPr/>
        </p:nvGraphicFramePr>
        <p:xfrm>
          <a:off x="401135" y="3429000"/>
          <a:ext cx="6835161" cy="1025649"/>
        </p:xfrm>
        <a:graphic>
          <a:graphicData uri="http://schemas.openxmlformats.org/presentationml/2006/ole">
            <mc:AlternateContent xmlns:mc="http://schemas.openxmlformats.org/markup-compatibility/2006">
              <mc:Choice xmlns:v="urn:schemas-microsoft-com:vml" Requires="v">
                <p:oleObj name="Equation" r:id="rId7" imgW="2895480" imgH="431640" progId="Equation.DSMT4">
                  <p:embed/>
                </p:oleObj>
              </mc:Choice>
              <mc:Fallback>
                <p:oleObj name="Equation" r:id="rId7" imgW="2895480" imgH="431640" progId="Equation.DSMT4">
                  <p:embed/>
                  <p:pic>
                    <p:nvPicPr>
                      <p:cNvPr id="60421" name="Object 5"/>
                      <p:cNvPicPr>
                        <a:picLocks noChangeAspect="1" noChangeArrowheads="1"/>
                      </p:cNvPicPr>
                      <p:nvPr/>
                    </p:nvPicPr>
                    <p:blipFill>
                      <a:blip r:embed="rId8"/>
                      <a:srcRect/>
                      <a:stretch>
                        <a:fillRect/>
                      </a:stretch>
                    </p:blipFill>
                    <p:spPr bwMode="auto">
                      <a:xfrm>
                        <a:off x="401135" y="3429000"/>
                        <a:ext cx="6835161" cy="1025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2" name="Object 6"/>
          <p:cNvGraphicFramePr>
            <a:graphicFrameLocks noChangeAspect="1"/>
          </p:cNvGraphicFramePr>
          <p:nvPr/>
        </p:nvGraphicFramePr>
        <p:xfrm>
          <a:off x="1911350" y="4565650"/>
          <a:ext cx="3657600" cy="990600"/>
        </p:xfrm>
        <a:graphic>
          <a:graphicData uri="http://schemas.openxmlformats.org/presentationml/2006/ole">
            <mc:AlternateContent xmlns:mc="http://schemas.openxmlformats.org/markup-compatibility/2006">
              <mc:Choice xmlns:v="urn:schemas-microsoft-com:vml" Requires="v">
                <p:oleObj name="公式" r:id="rId9" imgW="3648009" imgH="981209" progId="Equation.3">
                  <p:embed/>
                </p:oleObj>
              </mc:Choice>
              <mc:Fallback>
                <p:oleObj name="公式" r:id="rId9" imgW="3648009" imgH="981209" progId="Equation.3">
                  <p:embed/>
                  <p:pic>
                    <p:nvPicPr>
                      <p:cNvPr id="60422"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1350" y="4565650"/>
                        <a:ext cx="3657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3" name="Object 7"/>
          <p:cNvGraphicFramePr>
            <a:graphicFrameLocks noChangeAspect="1"/>
          </p:cNvGraphicFramePr>
          <p:nvPr/>
        </p:nvGraphicFramePr>
        <p:xfrm>
          <a:off x="830263" y="5556250"/>
          <a:ext cx="7126287" cy="990600"/>
        </p:xfrm>
        <a:graphic>
          <a:graphicData uri="http://schemas.openxmlformats.org/presentationml/2006/ole">
            <mc:AlternateContent xmlns:mc="http://schemas.openxmlformats.org/markup-compatibility/2006">
              <mc:Choice xmlns:v="urn:schemas-microsoft-com:vml" Requires="v">
                <p:oleObj name="公式" r:id="rId11" imgW="7115265" imgH="981209" progId="Equation.3">
                  <p:embed/>
                </p:oleObj>
              </mc:Choice>
              <mc:Fallback>
                <p:oleObj name="公式" r:id="rId11" imgW="7115265" imgH="981209" progId="Equation.3">
                  <p:embed/>
                  <p:pic>
                    <p:nvPicPr>
                      <p:cNvPr id="60423"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263" y="5556250"/>
                        <a:ext cx="7126287"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5" name="Group 8"/>
          <p:cNvGrpSpPr>
            <a:grpSpLocks/>
          </p:cNvGrpSpPr>
          <p:nvPr/>
        </p:nvGrpSpPr>
        <p:grpSpPr bwMode="auto">
          <a:xfrm>
            <a:off x="5410200" y="188640"/>
            <a:ext cx="3352800" cy="3352800"/>
            <a:chOff x="3456" y="2112"/>
            <a:chExt cx="2112" cy="2112"/>
          </a:xfrm>
        </p:grpSpPr>
        <p:sp>
          <p:nvSpPr>
            <p:cNvPr id="60425" name="Oval 9"/>
            <p:cNvSpPr>
              <a:spLocks noChangeArrowheads="1"/>
            </p:cNvSpPr>
            <p:nvPr/>
          </p:nvSpPr>
          <p:spPr bwMode="auto">
            <a:xfrm>
              <a:off x="3456" y="2112"/>
              <a:ext cx="2112" cy="2112"/>
            </a:xfrm>
            <a:prstGeom prst="ellipse">
              <a:avLst/>
            </a:prstGeom>
            <a:gradFill rotWithShape="0">
              <a:gsLst>
                <a:gs pos="0">
                  <a:schemeClr val="accent1"/>
                </a:gs>
                <a:gs pos="100000">
                  <a:schemeClr val="accent1">
                    <a:gamma/>
                    <a:shade val="95294"/>
                    <a:invGamma/>
                  </a:schemeClr>
                </a:gs>
              </a:gsLst>
              <a:path path="shape">
                <a:fillToRect l="50000" t="50000" r="50000" b="50000"/>
              </a:path>
            </a:gradFill>
            <a:ln w="28575">
              <a:solidFill>
                <a:schemeClr val="accent2"/>
              </a:solidFill>
              <a:round/>
              <a:headEnd/>
              <a:tailEnd/>
            </a:ln>
            <a:effectLst/>
          </p:spPr>
          <p:txBody>
            <a:bodyPr wrap="none" anchor="ctr"/>
            <a:lstStyle/>
            <a:p>
              <a:pPr>
                <a:defRPr/>
              </a:pPr>
              <a:endParaRPr lang="zh-CN" altLang="en-US"/>
            </a:p>
          </p:txBody>
        </p:sp>
        <p:sp>
          <p:nvSpPr>
            <p:cNvPr id="29707" name="Oval 10" descr="Dark downward diagonal"/>
            <p:cNvSpPr>
              <a:spLocks noChangeArrowheads="1"/>
            </p:cNvSpPr>
            <p:nvPr/>
          </p:nvSpPr>
          <p:spPr bwMode="auto">
            <a:xfrm>
              <a:off x="3648" y="2304"/>
              <a:ext cx="1728" cy="1728"/>
            </a:xfrm>
            <a:prstGeom prst="ellipse">
              <a:avLst/>
            </a:prstGeom>
            <a:pattFill prst="dkDnDiag">
              <a:fgClr>
                <a:srgbClr val="FF9900"/>
              </a:fgClr>
              <a:bgClr>
                <a:srgbClr val="FFFFFF"/>
              </a:bgClr>
            </a:patt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08" name="Oval 11"/>
            <p:cNvSpPr>
              <a:spLocks noChangeArrowheads="1"/>
            </p:cNvSpPr>
            <p:nvPr/>
          </p:nvSpPr>
          <p:spPr bwMode="auto">
            <a:xfrm>
              <a:off x="3840" y="2496"/>
              <a:ext cx="1344" cy="1344"/>
            </a:xfrm>
            <a:prstGeom prst="ellipse">
              <a:avLst/>
            </a:prstGeom>
            <a:solidFill>
              <a:srgbClr val="FFFFD7"/>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09" name="Oval 12"/>
            <p:cNvSpPr>
              <a:spLocks noChangeArrowheads="1"/>
            </p:cNvSpPr>
            <p:nvPr/>
          </p:nvSpPr>
          <p:spPr bwMode="auto">
            <a:xfrm>
              <a:off x="4128" y="2784"/>
              <a:ext cx="768" cy="768"/>
            </a:xfrm>
            <a:prstGeom prst="ellipse">
              <a:avLst/>
            </a:prstGeom>
            <a:gradFill rotWithShape="0">
              <a:gsLst>
                <a:gs pos="0">
                  <a:srgbClr val="FF9900"/>
                </a:gs>
                <a:gs pos="100000">
                  <a:srgbClr val="C27400"/>
                </a:gs>
              </a:gsLst>
              <a:path path="shape">
                <a:fillToRect l="50000" t="50000" r="50000" b="50000"/>
              </a:path>
            </a:gra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10" name="Line 13"/>
            <p:cNvSpPr>
              <a:spLocks noChangeShapeType="1"/>
            </p:cNvSpPr>
            <p:nvPr/>
          </p:nvSpPr>
          <p:spPr bwMode="auto">
            <a:xfrm flipV="1">
              <a:off x="4512" y="3024"/>
              <a:ext cx="336" cy="192"/>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Line 14"/>
            <p:cNvSpPr>
              <a:spLocks noChangeShapeType="1"/>
            </p:cNvSpPr>
            <p:nvPr/>
          </p:nvSpPr>
          <p:spPr bwMode="auto">
            <a:xfrm>
              <a:off x="4512" y="3216"/>
              <a:ext cx="576" cy="288"/>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2" name="Line 15"/>
            <p:cNvSpPr>
              <a:spLocks noChangeShapeType="1"/>
            </p:cNvSpPr>
            <p:nvPr/>
          </p:nvSpPr>
          <p:spPr bwMode="auto">
            <a:xfrm>
              <a:off x="4512" y="3216"/>
              <a:ext cx="336" cy="72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3" name="Line 16"/>
            <p:cNvSpPr>
              <a:spLocks noChangeShapeType="1"/>
            </p:cNvSpPr>
            <p:nvPr/>
          </p:nvSpPr>
          <p:spPr bwMode="auto">
            <a:xfrm flipH="1">
              <a:off x="3792" y="3216"/>
              <a:ext cx="720" cy="72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Text Box 17"/>
            <p:cNvSpPr txBox="1">
              <a:spLocks noChangeArrowheads="1"/>
            </p:cNvSpPr>
            <p:nvPr/>
          </p:nvSpPr>
          <p:spPr bwMode="auto">
            <a:xfrm>
              <a:off x="4416" y="283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1</a:t>
              </a:r>
              <a:endParaRPr lang="en-US" altLang="zh-CN" sz="2400"/>
            </a:p>
          </p:txBody>
        </p:sp>
        <p:sp>
          <p:nvSpPr>
            <p:cNvPr id="29715" name="Text Box 18"/>
            <p:cNvSpPr txBox="1">
              <a:spLocks noChangeArrowheads="1"/>
            </p:cNvSpPr>
            <p:nvPr/>
          </p:nvSpPr>
          <p:spPr bwMode="auto">
            <a:xfrm>
              <a:off x="4865" y="316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2</a:t>
              </a:r>
              <a:endParaRPr lang="en-US" altLang="zh-CN" sz="2400"/>
            </a:p>
          </p:txBody>
        </p:sp>
        <p:sp>
          <p:nvSpPr>
            <p:cNvPr id="29716" name="Text Box 19"/>
            <p:cNvSpPr txBox="1">
              <a:spLocks noChangeArrowheads="1"/>
            </p:cNvSpPr>
            <p:nvPr/>
          </p:nvSpPr>
          <p:spPr bwMode="auto">
            <a:xfrm>
              <a:off x="4464" y="35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3</a:t>
              </a:r>
              <a:endParaRPr lang="en-US" altLang="zh-CN" sz="2400"/>
            </a:p>
          </p:txBody>
        </p:sp>
        <p:sp>
          <p:nvSpPr>
            <p:cNvPr id="29717" name="Text Box 20"/>
            <p:cNvSpPr txBox="1">
              <a:spLocks noChangeArrowheads="1"/>
            </p:cNvSpPr>
            <p:nvPr/>
          </p:nvSpPr>
          <p:spPr bwMode="auto">
            <a:xfrm>
              <a:off x="3936" y="326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4</a:t>
              </a:r>
              <a:endParaRPr lang="en-US" altLang="zh-CN" sz="2400"/>
            </a:p>
          </p:txBody>
        </p:sp>
        <p:graphicFrame>
          <p:nvGraphicFramePr>
            <p:cNvPr id="29703" name="Object 21"/>
            <p:cNvGraphicFramePr>
              <a:graphicFrameLocks noChangeAspect="1"/>
            </p:cNvGraphicFramePr>
            <p:nvPr/>
          </p:nvGraphicFramePr>
          <p:xfrm>
            <a:off x="3673" y="2784"/>
            <a:ext cx="215" cy="296"/>
          </p:xfrm>
          <a:graphic>
            <a:graphicData uri="http://schemas.openxmlformats.org/presentationml/2006/ole">
              <mc:AlternateContent xmlns:mc="http://schemas.openxmlformats.org/markup-compatibility/2006">
                <mc:Choice xmlns:v="urn:schemas-microsoft-com:vml" Requires="v">
                  <p:oleObj name="公式" r:id="rId13" imgW="323949" imgH="447550" progId="Equation.3">
                    <p:embed/>
                  </p:oleObj>
                </mc:Choice>
                <mc:Fallback>
                  <p:oleObj name="公式" r:id="rId13" imgW="323949" imgH="447550" progId="Equation.3">
                    <p:embed/>
                    <p:pic>
                      <p:nvPicPr>
                        <p:cNvPr id="29703"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3" y="2784"/>
                          <a:ext cx="21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wipe(left)">
                                      <p:cBhvr>
                                        <p:cTn id="7" dur="500"/>
                                        <p:tgtEl>
                                          <p:spTgt spid="60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19"/>
                                        </p:tgtEl>
                                        <p:attrNameLst>
                                          <p:attrName>style.visibility</p:attrName>
                                        </p:attrNameLst>
                                      </p:cBhvr>
                                      <p:to>
                                        <p:strVal val="visible"/>
                                      </p:to>
                                    </p:set>
                                    <p:animEffect transition="in" filter="wipe(left)">
                                      <p:cBhvr>
                                        <p:cTn id="12" dur="500"/>
                                        <p:tgtEl>
                                          <p:spTgt spid="604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0420"/>
                                        </p:tgtEl>
                                        <p:attrNameLst>
                                          <p:attrName>style.visibility</p:attrName>
                                        </p:attrNameLst>
                                      </p:cBhvr>
                                      <p:to>
                                        <p:strVal val="visible"/>
                                      </p:to>
                                    </p:set>
                                    <p:animEffect transition="in" filter="wipe(left)">
                                      <p:cBhvr>
                                        <p:cTn id="17" dur="500"/>
                                        <p:tgtEl>
                                          <p:spTgt spid="604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421"/>
                                        </p:tgtEl>
                                        <p:attrNameLst>
                                          <p:attrName>style.visibility</p:attrName>
                                        </p:attrNameLst>
                                      </p:cBhvr>
                                      <p:to>
                                        <p:strVal val="visible"/>
                                      </p:to>
                                    </p:set>
                                    <p:animEffect transition="in" filter="wipe(left)">
                                      <p:cBhvr>
                                        <p:cTn id="22" dur="500"/>
                                        <p:tgtEl>
                                          <p:spTgt spid="60421"/>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60422"/>
                                        </p:tgtEl>
                                        <p:attrNameLst>
                                          <p:attrName>style.visibility</p:attrName>
                                        </p:attrNameLst>
                                      </p:cBhvr>
                                      <p:to>
                                        <p:strVal val="visible"/>
                                      </p:to>
                                    </p:set>
                                    <p:animEffect transition="in" filter="wipe(left)">
                                      <p:cBhvr>
                                        <p:cTn id="26" dur="500"/>
                                        <p:tgtEl>
                                          <p:spTgt spid="604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0423"/>
                                        </p:tgtEl>
                                        <p:attrNameLst>
                                          <p:attrName>style.visibility</p:attrName>
                                        </p:attrNameLst>
                                      </p:cBhvr>
                                      <p:to>
                                        <p:strVal val="visible"/>
                                      </p:to>
                                    </p:set>
                                    <p:animEffect transition="in" filter="wipe(left)">
                                      <p:cBhvr>
                                        <p:cTn id="31" dur="500"/>
                                        <p:tgtEl>
                                          <p:spTgt spid="6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836613"/>
            <a:ext cx="28584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(2) </a:t>
            </a:r>
            <a:r>
              <a:rPr lang="zh-CN" altLang="en-US"/>
              <a:t>内外球电势差</a:t>
            </a:r>
            <a:endParaRPr lang="en-US" altLang="zh-CN" sz="2400" b="0"/>
          </a:p>
        </p:txBody>
      </p:sp>
      <p:graphicFrame>
        <p:nvGraphicFramePr>
          <p:cNvPr id="62467" name="Object 3"/>
          <p:cNvGraphicFramePr>
            <a:graphicFrameLocks noChangeAspect="1"/>
          </p:cNvGraphicFramePr>
          <p:nvPr/>
        </p:nvGraphicFramePr>
        <p:xfrm>
          <a:off x="228600" y="1522413"/>
          <a:ext cx="5359400" cy="990600"/>
        </p:xfrm>
        <a:graphic>
          <a:graphicData uri="http://schemas.openxmlformats.org/presentationml/2006/ole">
            <mc:AlternateContent xmlns:mc="http://schemas.openxmlformats.org/markup-compatibility/2006">
              <mc:Choice xmlns:v="urn:schemas-microsoft-com:vml" Requires="v">
                <p:oleObj name="公式" r:id="rId3" imgW="5353132" imgH="981209" progId="Equation.3">
                  <p:embed/>
                </p:oleObj>
              </mc:Choice>
              <mc:Fallback>
                <p:oleObj name="公式" r:id="rId3" imgW="5353132" imgH="981209" progId="Equation.3">
                  <p:embed/>
                  <p:pic>
                    <p:nvPicPr>
                      <p:cNvPr id="6246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2413"/>
                        <a:ext cx="5359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8" name="Object 4"/>
          <p:cNvGraphicFramePr>
            <a:graphicFrameLocks noChangeAspect="1"/>
          </p:cNvGraphicFramePr>
          <p:nvPr/>
        </p:nvGraphicFramePr>
        <p:xfrm>
          <a:off x="412750" y="2582863"/>
          <a:ext cx="5602288" cy="990600"/>
        </p:xfrm>
        <a:graphic>
          <a:graphicData uri="http://schemas.openxmlformats.org/presentationml/2006/ole">
            <mc:AlternateContent xmlns:mc="http://schemas.openxmlformats.org/markup-compatibility/2006">
              <mc:Choice xmlns:v="urn:schemas-microsoft-com:vml" Requires="v">
                <p:oleObj name="公式" r:id="rId5" imgW="5591163" imgH="981209" progId="Equation.3">
                  <p:embed/>
                </p:oleObj>
              </mc:Choice>
              <mc:Fallback>
                <p:oleObj name="公式" r:id="rId5" imgW="5591163" imgH="981209" progId="Equation.3">
                  <p:embed/>
                  <p:pic>
                    <p:nvPicPr>
                      <p:cNvPr id="6246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750" y="2582863"/>
                        <a:ext cx="56022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9" name="Text Box 5"/>
          <p:cNvSpPr txBox="1">
            <a:spLocks noChangeArrowheads="1"/>
          </p:cNvSpPr>
          <p:nvPr/>
        </p:nvSpPr>
        <p:spPr bwMode="auto">
          <a:xfrm>
            <a:off x="179388" y="4077072"/>
            <a:ext cx="60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(3)</a:t>
            </a:r>
            <a:endParaRPr lang="en-US" altLang="zh-CN" sz="2400" b="0"/>
          </a:p>
        </p:txBody>
      </p:sp>
      <p:graphicFrame>
        <p:nvGraphicFramePr>
          <p:cNvPr id="62470" name="Object 6"/>
          <p:cNvGraphicFramePr>
            <a:graphicFrameLocks noChangeAspect="1"/>
          </p:cNvGraphicFramePr>
          <p:nvPr/>
        </p:nvGraphicFramePr>
        <p:xfrm>
          <a:off x="1651000" y="5208860"/>
          <a:ext cx="5080000" cy="1460500"/>
        </p:xfrm>
        <a:graphic>
          <a:graphicData uri="http://schemas.openxmlformats.org/presentationml/2006/ole">
            <mc:AlternateContent xmlns:mc="http://schemas.openxmlformats.org/markup-compatibility/2006">
              <mc:Choice xmlns:v="urn:schemas-microsoft-com:vml" Requires="v">
                <p:oleObj name="公式" r:id="rId7" imgW="5067279" imgH="1447924" progId="Equation.3">
                  <p:embed/>
                </p:oleObj>
              </mc:Choice>
              <mc:Fallback>
                <p:oleObj name="公式" r:id="rId7" imgW="5067279" imgH="1447924" progId="Equation.3">
                  <p:embed/>
                  <p:pic>
                    <p:nvPicPr>
                      <p:cNvPr id="6247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1000" y="5208860"/>
                        <a:ext cx="5080000"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1" name="Text Box 7"/>
          <p:cNvSpPr txBox="1">
            <a:spLocks noChangeArrowheads="1"/>
          </p:cNvSpPr>
          <p:nvPr/>
        </p:nvSpPr>
        <p:spPr bwMode="auto">
          <a:xfrm>
            <a:off x="850671" y="4089157"/>
            <a:ext cx="78638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外球接地，外球电势为零，外表面电荷导入大地，只有内表面带自由电荷 </a:t>
            </a:r>
            <a:r>
              <a:rPr lang="en-US" altLang="zh-CN" dirty="0"/>
              <a:t>-</a:t>
            </a:r>
            <a:r>
              <a:rPr lang="en-US" altLang="zh-CN" i="1" dirty="0"/>
              <a:t>q</a:t>
            </a:r>
            <a:endParaRPr lang="en-US" altLang="zh-CN" sz="2400" b="0" i="1" dirty="0"/>
          </a:p>
        </p:txBody>
      </p:sp>
      <p:grpSp>
        <p:nvGrpSpPr>
          <p:cNvPr id="30729" name="Group 8"/>
          <p:cNvGrpSpPr>
            <a:grpSpLocks/>
          </p:cNvGrpSpPr>
          <p:nvPr/>
        </p:nvGrpSpPr>
        <p:grpSpPr bwMode="auto">
          <a:xfrm>
            <a:off x="5943600" y="304800"/>
            <a:ext cx="3048000" cy="3048000"/>
            <a:chOff x="3456" y="2112"/>
            <a:chExt cx="2112" cy="2112"/>
          </a:xfrm>
        </p:grpSpPr>
        <p:sp>
          <p:nvSpPr>
            <p:cNvPr id="62473" name="Oval 9"/>
            <p:cNvSpPr>
              <a:spLocks noChangeArrowheads="1"/>
            </p:cNvSpPr>
            <p:nvPr/>
          </p:nvSpPr>
          <p:spPr bwMode="auto">
            <a:xfrm>
              <a:off x="3456" y="2112"/>
              <a:ext cx="2112" cy="2112"/>
            </a:xfrm>
            <a:prstGeom prst="ellipse">
              <a:avLst/>
            </a:prstGeom>
            <a:gradFill rotWithShape="0">
              <a:gsLst>
                <a:gs pos="0">
                  <a:schemeClr val="accent1"/>
                </a:gs>
                <a:gs pos="100000">
                  <a:schemeClr val="accent1">
                    <a:gamma/>
                    <a:shade val="95294"/>
                    <a:invGamma/>
                  </a:schemeClr>
                </a:gs>
              </a:gsLst>
              <a:path path="shape">
                <a:fillToRect l="50000" t="50000" r="50000" b="50000"/>
              </a:path>
            </a:gradFill>
            <a:ln w="28575">
              <a:solidFill>
                <a:schemeClr val="accent2"/>
              </a:solidFill>
              <a:round/>
              <a:headEnd/>
              <a:tailEnd/>
            </a:ln>
            <a:effectLst/>
          </p:spPr>
          <p:txBody>
            <a:bodyPr wrap="none" anchor="ctr"/>
            <a:lstStyle/>
            <a:p>
              <a:pPr>
                <a:defRPr/>
              </a:pPr>
              <a:endParaRPr lang="zh-CN" altLang="en-US"/>
            </a:p>
          </p:txBody>
        </p:sp>
        <p:sp>
          <p:nvSpPr>
            <p:cNvPr id="30731" name="Oval 10" descr="Dark downward diagonal"/>
            <p:cNvSpPr>
              <a:spLocks noChangeArrowheads="1"/>
            </p:cNvSpPr>
            <p:nvPr/>
          </p:nvSpPr>
          <p:spPr bwMode="auto">
            <a:xfrm>
              <a:off x="3648" y="2304"/>
              <a:ext cx="1728" cy="1728"/>
            </a:xfrm>
            <a:prstGeom prst="ellipse">
              <a:avLst/>
            </a:prstGeom>
            <a:pattFill prst="dkDnDiag">
              <a:fgClr>
                <a:srgbClr val="FF9900"/>
              </a:fgClr>
              <a:bgClr>
                <a:srgbClr val="FFFFFF"/>
              </a:bgClr>
            </a:patt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2" name="Oval 11"/>
            <p:cNvSpPr>
              <a:spLocks noChangeArrowheads="1"/>
            </p:cNvSpPr>
            <p:nvPr/>
          </p:nvSpPr>
          <p:spPr bwMode="auto">
            <a:xfrm>
              <a:off x="3840" y="2496"/>
              <a:ext cx="1344" cy="1344"/>
            </a:xfrm>
            <a:prstGeom prst="ellipse">
              <a:avLst/>
            </a:prstGeom>
            <a:solidFill>
              <a:srgbClr val="FFFFD7"/>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3" name="Oval 12"/>
            <p:cNvSpPr>
              <a:spLocks noChangeArrowheads="1"/>
            </p:cNvSpPr>
            <p:nvPr/>
          </p:nvSpPr>
          <p:spPr bwMode="auto">
            <a:xfrm>
              <a:off x="4128" y="2784"/>
              <a:ext cx="768" cy="768"/>
            </a:xfrm>
            <a:prstGeom prst="ellipse">
              <a:avLst/>
            </a:prstGeom>
            <a:gradFill rotWithShape="0">
              <a:gsLst>
                <a:gs pos="0">
                  <a:srgbClr val="FF9900"/>
                </a:gs>
                <a:gs pos="100000">
                  <a:srgbClr val="C27400"/>
                </a:gs>
              </a:gsLst>
              <a:path path="shape">
                <a:fillToRect l="50000" t="50000" r="50000" b="50000"/>
              </a:path>
            </a:gra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34" name="Line 13"/>
            <p:cNvSpPr>
              <a:spLocks noChangeShapeType="1"/>
            </p:cNvSpPr>
            <p:nvPr/>
          </p:nvSpPr>
          <p:spPr bwMode="auto">
            <a:xfrm flipV="1">
              <a:off x="4512" y="3024"/>
              <a:ext cx="336" cy="192"/>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5" name="Line 14"/>
            <p:cNvSpPr>
              <a:spLocks noChangeShapeType="1"/>
            </p:cNvSpPr>
            <p:nvPr/>
          </p:nvSpPr>
          <p:spPr bwMode="auto">
            <a:xfrm>
              <a:off x="4512" y="3216"/>
              <a:ext cx="576" cy="288"/>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15"/>
            <p:cNvSpPr>
              <a:spLocks noChangeShapeType="1"/>
            </p:cNvSpPr>
            <p:nvPr/>
          </p:nvSpPr>
          <p:spPr bwMode="auto">
            <a:xfrm>
              <a:off x="4512" y="3216"/>
              <a:ext cx="336" cy="72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Line 16"/>
            <p:cNvSpPr>
              <a:spLocks noChangeShapeType="1"/>
            </p:cNvSpPr>
            <p:nvPr/>
          </p:nvSpPr>
          <p:spPr bwMode="auto">
            <a:xfrm flipH="1">
              <a:off x="3792" y="3216"/>
              <a:ext cx="720" cy="72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8" name="Text Box 17"/>
            <p:cNvSpPr txBox="1">
              <a:spLocks noChangeArrowheads="1"/>
            </p:cNvSpPr>
            <p:nvPr/>
          </p:nvSpPr>
          <p:spPr bwMode="auto">
            <a:xfrm>
              <a:off x="4416" y="2833"/>
              <a:ext cx="33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1</a:t>
              </a:r>
              <a:endParaRPr lang="en-US" altLang="zh-CN" sz="2400"/>
            </a:p>
          </p:txBody>
        </p:sp>
        <p:sp>
          <p:nvSpPr>
            <p:cNvPr id="30739" name="Text Box 18"/>
            <p:cNvSpPr txBox="1">
              <a:spLocks noChangeArrowheads="1"/>
            </p:cNvSpPr>
            <p:nvPr/>
          </p:nvSpPr>
          <p:spPr bwMode="auto">
            <a:xfrm>
              <a:off x="4865" y="3168"/>
              <a:ext cx="33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2</a:t>
              </a:r>
              <a:endParaRPr lang="en-US" altLang="zh-CN" sz="2400"/>
            </a:p>
          </p:txBody>
        </p:sp>
        <p:sp>
          <p:nvSpPr>
            <p:cNvPr id="30740" name="Text Box 19"/>
            <p:cNvSpPr txBox="1">
              <a:spLocks noChangeArrowheads="1"/>
            </p:cNvSpPr>
            <p:nvPr/>
          </p:nvSpPr>
          <p:spPr bwMode="auto">
            <a:xfrm>
              <a:off x="4464" y="3552"/>
              <a:ext cx="33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3</a:t>
              </a:r>
              <a:endParaRPr lang="en-US" altLang="zh-CN" sz="2400"/>
            </a:p>
          </p:txBody>
        </p:sp>
        <p:sp>
          <p:nvSpPr>
            <p:cNvPr id="30741" name="Text Box 20"/>
            <p:cNvSpPr txBox="1">
              <a:spLocks noChangeArrowheads="1"/>
            </p:cNvSpPr>
            <p:nvPr/>
          </p:nvSpPr>
          <p:spPr bwMode="auto">
            <a:xfrm>
              <a:off x="3936" y="3264"/>
              <a:ext cx="33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4</a:t>
              </a:r>
              <a:endParaRPr lang="en-US" altLang="zh-CN" sz="2400"/>
            </a:p>
          </p:txBody>
        </p:sp>
        <p:graphicFrame>
          <p:nvGraphicFramePr>
            <p:cNvPr id="30725" name="Object 21"/>
            <p:cNvGraphicFramePr>
              <a:graphicFrameLocks noChangeAspect="1"/>
            </p:cNvGraphicFramePr>
            <p:nvPr/>
          </p:nvGraphicFramePr>
          <p:xfrm>
            <a:off x="3673" y="2784"/>
            <a:ext cx="215" cy="296"/>
          </p:xfrm>
          <a:graphic>
            <a:graphicData uri="http://schemas.openxmlformats.org/presentationml/2006/ole">
              <mc:AlternateContent xmlns:mc="http://schemas.openxmlformats.org/markup-compatibility/2006">
                <mc:Choice xmlns:v="urn:schemas-microsoft-com:vml" Requires="v">
                  <p:oleObj name="公式" r:id="rId9" imgW="323949" imgH="447550" progId="Equation.3">
                    <p:embed/>
                  </p:oleObj>
                </mc:Choice>
                <mc:Fallback>
                  <p:oleObj name="公式" r:id="rId9" imgW="323949" imgH="447550" progId="Equation.3">
                    <p:embed/>
                    <p:pic>
                      <p:nvPicPr>
                        <p:cNvPr id="30725"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73" y="2784"/>
                          <a:ext cx="21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wipe(left)">
                                      <p:cBhvr>
                                        <p:cTn id="7" dur="500"/>
                                        <p:tgtEl>
                                          <p:spTgt spid="624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wipe(left)">
                                      <p:cBhvr>
                                        <p:cTn id="12" dur="500"/>
                                        <p:tgtEl>
                                          <p:spTgt spid="62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wipe(left)">
                                      <p:cBhvr>
                                        <p:cTn id="17" dur="500"/>
                                        <p:tgtEl>
                                          <p:spTgt spid="62468"/>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62469"/>
                                        </p:tgtEl>
                                        <p:attrNameLst>
                                          <p:attrName>style.visibility</p:attrName>
                                        </p:attrNameLst>
                                      </p:cBhvr>
                                      <p:to>
                                        <p:strVal val="visible"/>
                                      </p:to>
                                    </p:set>
                                    <p:animEffect transition="in" filter="wipe(up)">
                                      <p:cBhvr>
                                        <p:cTn id="21" dur="500"/>
                                        <p:tgtEl>
                                          <p:spTgt spid="6246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71"/>
                                        </p:tgtEl>
                                        <p:attrNameLst>
                                          <p:attrName>style.visibility</p:attrName>
                                        </p:attrNameLst>
                                      </p:cBhvr>
                                      <p:to>
                                        <p:strVal val="visible"/>
                                      </p:to>
                                    </p:set>
                                    <p:animEffect transition="in" filter="wipe(left)">
                                      <p:cBhvr>
                                        <p:cTn id="26" dur="500"/>
                                        <p:tgtEl>
                                          <p:spTgt spid="624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2470"/>
                                        </p:tgtEl>
                                        <p:attrNameLst>
                                          <p:attrName>style.visibility</p:attrName>
                                        </p:attrNameLst>
                                      </p:cBhvr>
                                      <p:to>
                                        <p:strVal val="visible"/>
                                      </p:to>
                                    </p:set>
                                    <p:animEffect transition="in" filter="wipe(left)">
                                      <p:cBhvr>
                                        <p:cTn id="31"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69" grpId="0" autoUpdateAnimBg="0"/>
      <p:bldP spid="6247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5E754AC-8D2D-4AE4-9108-A53819D8FA2B}"/>
              </a:ext>
            </a:extLst>
          </p:cNvPr>
          <p:cNvPicPr>
            <a:picLocks noChangeAspect="1"/>
          </p:cNvPicPr>
          <p:nvPr/>
        </p:nvPicPr>
        <p:blipFill>
          <a:blip r:embed="rId2"/>
          <a:stretch>
            <a:fillRect/>
          </a:stretch>
        </p:blipFill>
        <p:spPr>
          <a:xfrm>
            <a:off x="323528" y="620688"/>
            <a:ext cx="2698938" cy="3645024"/>
          </a:xfrm>
          <a:prstGeom prst="rect">
            <a:avLst/>
          </a:prstGeom>
        </p:spPr>
      </p:pic>
      <p:pic>
        <p:nvPicPr>
          <p:cNvPr id="3" name="图片 2">
            <a:extLst>
              <a:ext uri="{FF2B5EF4-FFF2-40B4-BE49-F238E27FC236}">
                <a16:creationId xmlns:a16="http://schemas.microsoft.com/office/drawing/2014/main" id="{F6C44E57-2C04-4831-882D-423BC42DF758}"/>
              </a:ext>
            </a:extLst>
          </p:cNvPr>
          <p:cNvPicPr>
            <a:picLocks noChangeAspect="1"/>
          </p:cNvPicPr>
          <p:nvPr/>
        </p:nvPicPr>
        <p:blipFill>
          <a:blip r:embed="rId3"/>
          <a:stretch>
            <a:fillRect/>
          </a:stretch>
        </p:blipFill>
        <p:spPr>
          <a:xfrm>
            <a:off x="2992225" y="1268760"/>
            <a:ext cx="2401993" cy="2317432"/>
          </a:xfrm>
          <a:prstGeom prst="rect">
            <a:avLst/>
          </a:prstGeom>
        </p:spPr>
      </p:pic>
      <p:pic>
        <p:nvPicPr>
          <p:cNvPr id="4" name="图片 3">
            <a:extLst>
              <a:ext uri="{FF2B5EF4-FFF2-40B4-BE49-F238E27FC236}">
                <a16:creationId xmlns:a16="http://schemas.microsoft.com/office/drawing/2014/main" id="{1DFFB7FA-89A6-4EDF-9C8F-FC52064D9BD8}"/>
              </a:ext>
            </a:extLst>
          </p:cNvPr>
          <p:cNvPicPr>
            <a:picLocks noChangeAspect="1"/>
          </p:cNvPicPr>
          <p:nvPr/>
        </p:nvPicPr>
        <p:blipFill>
          <a:blip r:embed="rId4"/>
          <a:stretch>
            <a:fillRect/>
          </a:stretch>
        </p:blipFill>
        <p:spPr>
          <a:xfrm>
            <a:off x="5580112" y="1271324"/>
            <a:ext cx="2784241" cy="2517715"/>
          </a:xfrm>
          <a:prstGeom prst="rect">
            <a:avLst/>
          </a:prstGeom>
        </p:spPr>
      </p:pic>
    </p:spTree>
    <p:extLst>
      <p:ext uri="{BB962C8B-B14F-4D97-AF65-F5344CB8AC3E}">
        <p14:creationId xmlns:p14="http://schemas.microsoft.com/office/powerpoint/2010/main" val="4142816441"/>
      </p:ext>
    </p:extLst>
  </p:cSld>
  <p:clrMapOvr>
    <a:masterClrMapping/>
  </p:clrMapOvr>
  <p:transition>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3232150" y="2432050"/>
          <a:ext cx="1397000" cy="990600"/>
        </p:xfrm>
        <a:graphic>
          <a:graphicData uri="http://schemas.openxmlformats.org/presentationml/2006/ole">
            <mc:AlternateContent xmlns:mc="http://schemas.openxmlformats.org/markup-compatibility/2006">
              <mc:Choice xmlns:v="urn:schemas-microsoft-com:vml" Requires="v">
                <p:oleObj name="Equation" r:id="rId3" imgW="1390631" imgH="981209" progId="Equation.3">
                  <p:embed/>
                </p:oleObj>
              </mc:Choice>
              <mc:Fallback>
                <p:oleObj name="Equation" r:id="rId3" imgW="1390631" imgH="981209" progId="Equation.3">
                  <p:embed/>
                  <p:pic>
                    <p:nvPicPr>
                      <p:cNvPr id="645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2150" y="2432050"/>
                        <a:ext cx="1397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5" name="Text Box 3"/>
          <p:cNvSpPr txBox="1">
            <a:spLocks noChangeArrowheads="1"/>
          </p:cNvSpPr>
          <p:nvPr/>
        </p:nvSpPr>
        <p:spPr bwMode="auto">
          <a:xfrm>
            <a:off x="457200" y="178594"/>
            <a:ext cx="8185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例</a:t>
            </a:r>
            <a:r>
              <a:rPr lang="en-US" altLang="zh-CN"/>
              <a:t>3</a:t>
            </a:r>
            <a:r>
              <a:rPr lang="zh-CN" altLang="en-US"/>
              <a:t>：如图所示，求该电容器的电容。若把电介质板换成尺寸相同的金属板，结果又如何。</a:t>
            </a:r>
          </a:p>
        </p:txBody>
      </p:sp>
      <p:graphicFrame>
        <p:nvGraphicFramePr>
          <p:cNvPr id="64516" name="Object 4"/>
          <p:cNvGraphicFramePr>
            <a:graphicFrameLocks noChangeAspect="1"/>
          </p:cNvGraphicFramePr>
          <p:nvPr/>
        </p:nvGraphicFramePr>
        <p:xfrm>
          <a:off x="330200" y="3803650"/>
          <a:ext cx="6034088" cy="990600"/>
        </p:xfrm>
        <a:graphic>
          <a:graphicData uri="http://schemas.openxmlformats.org/presentationml/2006/ole">
            <mc:AlternateContent xmlns:mc="http://schemas.openxmlformats.org/markup-compatibility/2006">
              <mc:Choice xmlns:v="urn:schemas-microsoft-com:vml" Requires="v">
                <p:oleObj name="公式" r:id="rId5" imgW="6019673" imgH="981209" progId="Equation.3">
                  <p:embed/>
                </p:oleObj>
              </mc:Choice>
              <mc:Fallback>
                <p:oleObj name="公式" r:id="rId5" imgW="6019673" imgH="981209" progId="Equation.3">
                  <p:embed/>
                  <p:pic>
                    <p:nvPicPr>
                      <p:cNvPr id="6451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200" y="3803650"/>
                        <a:ext cx="60340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7" name="Object 5"/>
          <p:cNvGraphicFramePr>
            <a:graphicFrameLocks noChangeAspect="1"/>
          </p:cNvGraphicFramePr>
          <p:nvPr/>
        </p:nvGraphicFramePr>
        <p:xfrm>
          <a:off x="3321050" y="1593850"/>
          <a:ext cx="1092200" cy="990600"/>
        </p:xfrm>
        <a:graphic>
          <a:graphicData uri="http://schemas.openxmlformats.org/presentationml/2006/ole">
            <mc:AlternateContent xmlns:mc="http://schemas.openxmlformats.org/markup-compatibility/2006">
              <mc:Choice xmlns:v="urn:schemas-microsoft-com:vml" Requires="v">
                <p:oleObj name="Equation" r:id="rId7" imgW="1085865" imgH="981209" progId="Equation.3">
                  <p:embed/>
                </p:oleObj>
              </mc:Choice>
              <mc:Fallback>
                <p:oleObj name="Equation" r:id="rId7" imgW="1085865" imgH="981209" progId="Equation.3">
                  <p:embed/>
                  <p:pic>
                    <p:nvPicPr>
                      <p:cNvPr id="6451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1050" y="1593850"/>
                        <a:ext cx="1092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6"/>
          <p:cNvGraphicFramePr>
            <a:graphicFrameLocks noChangeAspect="1"/>
          </p:cNvGraphicFramePr>
          <p:nvPr/>
        </p:nvGraphicFramePr>
        <p:xfrm>
          <a:off x="1873250" y="4800600"/>
          <a:ext cx="3327400" cy="977900"/>
        </p:xfrm>
        <a:graphic>
          <a:graphicData uri="http://schemas.openxmlformats.org/presentationml/2006/ole">
            <mc:AlternateContent xmlns:mc="http://schemas.openxmlformats.org/markup-compatibility/2006">
              <mc:Choice xmlns:v="urn:schemas-microsoft-com:vml" Requires="v">
                <p:oleObj name="公式" r:id="rId9" imgW="3314603" imgH="971491" progId="Equation.3">
                  <p:embed/>
                </p:oleObj>
              </mc:Choice>
              <mc:Fallback>
                <p:oleObj name="公式" r:id="rId9" imgW="3314603" imgH="971491" progId="Equation.3">
                  <p:embed/>
                  <p:pic>
                    <p:nvPicPr>
                      <p:cNvPr id="6451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3250" y="4800600"/>
                        <a:ext cx="33274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a:grpSpLocks/>
          </p:cNvGrpSpPr>
          <p:nvPr/>
        </p:nvGrpSpPr>
        <p:grpSpPr bwMode="auto">
          <a:xfrm>
            <a:off x="2484438" y="5949950"/>
            <a:ext cx="1943100" cy="519113"/>
            <a:chOff x="1576" y="3744"/>
            <a:chExt cx="1016" cy="327"/>
          </a:xfrm>
        </p:grpSpPr>
        <p:sp>
          <p:nvSpPr>
            <p:cNvPr id="34845" name="Text Box 8"/>
            <p:cNvSpPr txBox="1">
              <a:spLocks noChangeArrowheads="1"/>
            </p:cNvSpPr>
            <p:nvPr/>
          </p:nvSpPr>
          <p:spPr bwMode="auto">
            <a:xfrm>
              <a:off x="2064" y="3744"/>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时，</a:t>
              </a:r>
            </a:p>
          </p:txBody>
        </p:sp>
        <p:graphicFrame>
          <p:nvGraphicFramePr>
            <p:cNvPr id="34826" name="Object 9"/>
            <p:cNvGraphicFramePr>
              <a:graphicFrameLocks noChangeAspect="1"/>
            </p:cNvGraphicFramePr>
            <p:nvPr/>
          </p:nvGraphicFramePr>
          <p:xfrm>
            <a:off x="1576" y="3803"/>
            <a:ext cx="496" cy="208"/>
          </p:xfrm>
          <a:graphic>
            <a:graphicData uri="http://schemas.openxmlformats.org/presentationml/2006/ole">
              <mc:AlternateContent xmlns:mc="http://schemas.openxmlformats.org/markup-compatibility/2006">
                <mc:Choice xmlns:v="urn:schemas-microsoft-com:vml" Requires="v">
                  <p:oleObj name="Equation" r:id="rId11" imgW="781099" imgH="323920" progId="Equation.3">
                    <p:embed/>
                  </p:oleObj>
                </mc:Choice>
                <mc:Fallback>
                  <p:oleObj name="Equation" r:id="rId11" imgW="781099" imgH="323920" progId="Equation.3">
                    <p:embed/>
                    <p:pic>
                      <p:nvPicPr>
                        <p:cNvPr id="34826"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6" y="3803"/>
                          <a:ext cx="49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4522" name="Object 10"/>
          <p:cNvGraphicFramePr>
            <a:graphicFrameLocks noChangeAspect="1"/>
          </p:cNvGraphicFramePr>
          <p:nvPr/>
        </p:nvGraphicFramePr>
        <p:xfrm>
          <a:off x="5130800" y="5715000"/>
          <a:ext cx="1612900" cy="889000"/>
        </p:xfrm>
        <a:graphic>
          <a:graphicData uri="http://schemas.openxmlformats.org/presentationml/2006/ole">
            <mc:AlternateContent xmlns:mc="http://schemas.openxmlformats.org/markup-compatibility/2006">
              <mc:Choice xmlns:v="urn:schemas-microsoft-com:vml" Requires="v">
                <p:oleObj name="公式" r:id="rId13" imgW="1600293" imgH="876204" progId="Equation.3">
                  <p:embed/>
                </p:oleObj>
              </mc:Choice>
              <mc:Fallback>
                <p:oleObj name="公式" r:id="rId13" imgW="1600293" imgH="876204" progId="Equation.3">
                  <p:embed/>
                  <p:pic>
                    <p:nvPicPr>
                      <p:cNvPr id="64522"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30800" y="5715000"/>
                        <a:ext cx="1612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3" name="Text Box 11"/>
          <p:cNvSpPr txBox="1">
            <a:spLocks noChangeArrowheads="1"/>
          </p:cNvSpPr>
          <p:nvPr/>
        </p:nvSpPr>
        <p:spPr bwMode="auto">
          <a:xfrm>
            <a:off x="609600" y="16764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解：在缝中</a:t>
            </a:r>
            <a:endParaRPr lang="zh-CN" altLang="en-US" sz="2400" b="0"/>
          </a:p>
        </p:txBody>
      </p:sp>
      <p:sp>
        <p:nvSpPr>
          <p:cNvPr id="64524" name="Text Box 12"/>
          <p:cNvSpPr txBox="1">
            <a:spLocks noChangeArrowheads="1"/>
          </p:cNvSpPr>
          <p:nvPr/>
        </p:nvSpPr>
        <p:spPr bwMode="auto">
          <a:xfrm>
            <a:off x="1066800" y="25908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在电介质中</a:t>
            </a:r>
            <a:endParaRPr lang="zh-CN" altLang="en-US" sz="2400" b="0"/>
          </a:p>
        </p:txBody>
      </p:sp>
      <p:sp>
        <p:nvSpPr>
          <p:cNvPr id="64525" name="Text Box 13"/>
          <p:cNvSpPr txBox="1">
            <a:spLocks noChangeArrowheads="1"/>
          </p:cNvSpPr>
          <p:nvPr/>
        </p:nvSpPr>
        <p:spPr bwMode="auto">
          <a:xfrm>
            <a:off x="1050925" y="332105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两板电势差：</a:t>
            </a:r>
            <a:endParaRPr lang="zh-CN" altLang="en-US" b="0"/>
          </a:p>
        </p:txBody>
      </p:sp>
      <p:sp>
        <p:nvSpPr>
          <p:cNvPr id="64526" name="Rectangle 14"/>
          <p:cNvSpPr>
            <a:spLocks noChangeArrowheads="1"/>
          </p:cNvSpPr>
          <p:nvPr/>
        </p:nvSpPr>
        <p:spPr bwMode="auto">
          <a:xfrm>
            <a:off x="0" y="1295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 name="Group 15"/>
          <p:cNvGrpSpPr>
            <a:grpSpLocks/>
          </p:cNvGrpSpPr>
          <p:nvPr/>
        </p:nvGrpSpPr>
        <p:grpSpPr bwMode="auto">
          <a:xfrm>
            <a:off x="6080125" y="1447800"/>
            <a:ext cx="3063875" cy="3276600"/>
            <a:chOff x="3830" y="912"/>
            <a:chExt cx="1930" cy="2064"/>
          </a:xfrm>
        </p:grpSpPr>
        <p:sp>
          <p:nvSpPr>
            <p:cNvPr id="34834" name="Rectangle 16"/>
            <p:cNvSpPr>
              <a:spLocks noChangeArrowheads="1"/>
            </p:cNvSpPr>
            <p:nvPr/>
          </p:nvSpPr>
          <p:spPr bwMode="auto">
            <a:xfrm>
              <a:off x="5209" y="1062"/>
              <a:ext cx="309" cy="157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35" name="Rectangle 17"/>
            <p:cNvSpPr>
              <a:spLocks noChangeArrowheads="1"/>
            </p:cNvSpPr>
            <p:nvPr/>
          </p:nvSpPr>
          <p:spPr bwMode="auto">
            <a:xfrm>
              <a:off x="4084" y="1063"/>
              <a:ext cx="309" cy="15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36" name="Rectangle 18" descr="Dark upward diagonal"/>
            <p:cNvSpPr>
              <a:spLocks noChangeArrowheads="1"/>
            </p:cNvSpPr>
            <p:nvPr/>
          </p:nvSpPr>
          <p:spPr bwMode="auto">
            <a:xfrm>
              <a:off x="4633" y="1056"/>
              <a:ext cx="336" cy="1584"/>
            </a:xfrm>
            <a:prstGeom prst="rect">
              <a:avLst/>
            </a:prstGeom>
            <a:pattFill prst="dkUpDiag">
              <a:fgClr>
                <a:srgbClr val="FF9900"/>
              </a:fgClr>
              <a:bgClr>
                <a:srgbClr val="FFFFFF"/>
              </a:bgClr>
            </a:patt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p:txBody>
        </p:sp>
        <p:sp>
          <p:nvSpPr>
            <p:cNvPr id="34837" name="Line 19"/>
            <p:cNvSpPr>
              <a:spLocks noChangeShapeType="1"/>
            </p:cNvSpPr>
            <p:nvPr/>
          </p:nvSpPr>
          <p:spPr bwMode="auto">
            <a:xfrm>
              <a:off x="4633" y="1968"/>
              <a:ext cx="336"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38" name="Text Box 20"/>
            <p:cNvSpPr txBox="1">
              <a:spLocks noChangeArrowheads="1"/>
            </p:cNvSpPr>
            <p:nvPr/>
          </p:nvSpPr>
          <p:spPr bwMode="auto">
            <a:xfrm>
              <a:off x="4671"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d</a:t>
              </a:r>
              <a:endParaRPr lang="en-US" altLang="zh-CN" sz="2400" b="0" i="1"/>
            </a:p>
          </p:txBody>
        </p:sp>
        <p:graphicFrame>
          <p:nvGraphicFramePr>
            <p:cNvPr id="34823" name="Object 21"/>
            <p:cNvGraphicFramePr>
              <a:graphicFrameLocks noChangeAspect="1"/>
            </p:cNvGraphicFramePr>
            <p:nvPr/>
          </p:nvGraphicFramePr>
          <p:xfrm>
            <a:off x="4704" y="2112"/>
            <a:ext cx="245" cy="338"/>
          </p:xfrm>
          <a:graphic>
            <a:graphicData uri="http://schemas.openxmlformats.org/presentationml/2006/ole">
              <mc:AlternateContent xmlns:mc="http://schemas.openxmlformats.org/markup-compatibility/2006">
                <mc:Choice xmlns:v="urn:schemas-microsoft-com:vml" Requires="v">
                  <p:oleObj name="公式" r:id="rId15" imgW="323949" imgH="447550" progId="Equation.3">
                    <p:embed/>
                  </p:oleObj>
                </mc:Choice>
                <mc:Fallback>
                  <p:oleObj name="公式" r:id="rId15" imgW="323949" imgH="447550" progId="Equation.3">
                    <p:embed/>
                    <p:pic>
                      <p:nvPicPr>
                        <p:cNvPr id="34823"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2112"/>
                          <a:ext cx="24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9" name="Line 22"/>
            <p:cNvSpPr>
              <a:spLocks noChangeShapeType="1"/>
            </p:cNvSpPr>
            <p:nvPr/>
          </p:nvSpPr>
          <p:spPr bwMode="auto">
            <a:xfrm>
              <a:off x="4393" y="2640"/>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0" name="Line 23"/>
            <p:cNvSpPr>
              <a:spLocks noChangeShapeType="1"/>
            </p:cNvSpPr>
            <p:nvPr/>
          </p:nvSpPr>
          <p:spPr bwMode="auto">
            <a:xfrm>
              <a:off x="5209" y="2640"/>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41" name="Freeform 24"/>
            <p:cNvSpPr>
              <a:spLocks/>
            </p:cNvSpPr>
            <p:nvPr/>
          </p:nvSpPr>
          <p:spPr bwMode="auto">
            <a:xfrm>
              <a:off x="4389" y="2877"/>
              <a:ext cx="822" cy="3"/>
            </a:xfrm>
            <a:custGeom>
              <a:avLst/>
              <a:gdLst>
                <a:gd name="T0" fmla="*/ 0 w 822"/>
                <a:gd name="T1" fmla="*/ 3 h 3"/>
                <a:gd name="T2" fmla="*/ 822 w 822"/>
                <a:gd name="T3" fmla="*/ 0 h 3"/>
                <a:gd name="T4" fmla="*/ 0 60000 65536"/>
                <a:gd name="T5" fmla="*/ 0 60000 65536"/>
                <a:gd name="T6" fmla="*/ 0 w 822"/>
                <a:gd name="T7" fmla="*/ 0 h 3"/>
                <a:gd name="T8" fmla="*/ 822 w 822"/>
                <a:gd name="T9" fmla="*/ 3 h 3"/>
              </a:gdLst>
              <a:ahLst/>
              <a:cxnLst>
                <a:cxn ang="T4">
                  <a:pos x="T0" y="T1"/>
                </a:cxn>
                <a:cxn ang="T5">
                  <a:pos x="T2" y="T3"/>
                </a:cxn>
              </a:cxnLst>
              <a:rect l="T6" t="T7" r="T8" b="T9"/>
              <a:pathLst>
                <a:path w="822" h="3">
                  <a:moveTo>
                    <a:pt x="0" y="3"/>
                  </a:moveTo>
                  <a:lnTo>
                    <a:pt x="822" y="0"/>
                  </a:lnTo>
                </a:path>
              </a:pathLst>
            </a:custGeom>
            <a:noFill/>
            <a:ln w="28575" cmpd="sng">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2" name="Text Box 25"/>
            <p:cNvSpPr txBox="1">
              <a:spLocks noChangeArrowheads="1"/>
            </p:cNvSpPr>
            <p:nvPr/>
          </p:nvSpPr>
          <p:spPr bwMode="auto">
            <a:xfrm>
              <a:off x="4646" y="2618"/>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l</a:t>
              </a:r>
              <a:endParaRPr lang="en-US" altLang="zh-CN" sz="2400" b="0" i="1"/>
            </a:p>
          </p:txBody>
        </p:sp>
        <p:graphicFrame>
          <p:nvGraphicFramePr>
            <p:cNvPr id="34824" name="Object 26"/>
            <p:cNvGraphicFramePr>
              <a:graphicFrameLocks noChangeAspect="1"/>
            </p:cNvGraphicFramePr>
            <p:nvPr/>
          </p:nvGraphicFramePr>
          <p:xfrm>
            <a:off x="5184" y="912"/>
            <a:ext cx="414" cy="156"/>
          </p:xfrm>
          <a:graphic>
            <a:graphicData uri="http://schemas.openxmlformats.org/presentationml/2006/ole">
              <mc:AlternateContent xmlns:mc="http://schemas.openxmlformats.org/markup-compatibility/2006">
                <mc:Choice xmlns:v="urn:schemas-microsoft-com:vml" Requires="v">
                  <p:oleObj name="Equation" r:id="rId17" imgW="571437" imgH="228634" progId="Equation.3">
                    <p:embed/>
                  </p:oleObj>
                </mc:Choice>
                <mc:Fallback>
                  <p:oleObj name="Equation" r:id="rId17" imgW="571437" imgH="228634" progId="Equation.3">
                    <p:embed/>
                    <p:pic>
                      <p:nvPicPr>
                        <p:cNvPr id="34824"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4" y="912"/>
                          <a:ext cx="414"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5" name="Object 27"/>
            <p:cNvGraphicFramePr>
              <a:graphicFrameLocks noChangeAspect="1"/>
            </p:cNvGraphicFramePr>
            <p:nvPr/>
          </p:nvGraphicFramePr>
          <p:xfrm>
            <a:off x="4172" y="912"/>
            <a:ext cx="200" cy="170"/>
          </p:xfrm>
          <a:graphic>
            <a:graphicData uri="http://schemas.openxmlformats.org/presentationml/2006/ole">
              <mc:AlternateContent xmlns:mc="http://schemas.openxmlformats.org/markup-compatibility/2006">
                <mc:Choice xmlns:v="urn:schemas-microsoft-com:vml" Requires="v">
                  <p:oleObj name="Equation" r:id="rId19" imgW="295310" imgH="228634" progId="Equation.3">
                    <p:embed/>
                  </p:oleObj>
                </mc:Choice>
                <mc:Fallback>
                  <p:oleObj name="Equation" r:id="rId19" imgW="295310" imgH="228634" progId="Equation.3">
                    <p:embed/>
                    <p:pic>
                      <p:nvPicPr>
                        <p:cNvPr id="34825"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72" y="912"/>
                          <a:ext cx="200"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3" name="Text Box 28"/>
            <p:cNvSpPr txBox="1">
              <a:spLocks noChangeArrowheads="1"/>
            </p:cNvSpPr>
            <p:nvPr/>
          </p:nvSpPr>
          <p:spPr bwMode="auto">
            <a:xfrm>
              <a:off x="3830" y="157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S</a:t>
              </a:r>
            </a:p>
          </p:txBody>
        </p:sp>
        <p:sp>
          <p:nvSpPr>
            <p:cNvPr id="34844" name="Text Box 29"/>
            <p:cNvSpPr txBox="1">
              <a:spLocks noChangeArrowheads="1"/>
            </p:cNvSpPr>
            <p:nvPr/>
          </p:nvSpPr>
          <p:spPr bwMode="auto">
            <a:xfrm>
              <a:off x="5519" y="158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S</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1+#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64526"/>
                                        </p:tgtEl>
                                        <p:attrNameLst>
                                          <p:attrName>style.visibility</p:attrName>
                                        </p:attrNameLst>
                                      </p:cBhvr>
                                      <p:to>
                                        <p:strVal val="visible"/>
                                      </p:to>
                                    </p:set>
                                    <p:animEffect transition="in" filter="strips(upRight)">
                                      <p:cBhvr>
                                        <p:cTn id="12" dur="500"/>
                                        <p:tgtEl>
                                          <p:spTgt spid="64526"/>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23"/>
                                        </p:tgtEl>
                                        <p:attrNameLst>
                                          <p:attrName>style.visibility</p:attrName>
                                        </p:attrNameLst>
                                      </p:cBhvr>
                                      <p:to>
                                        <p:strVal val="visible"/>
                                      </p:to>
                                    </p:set>
                                    <p:animEffect transition="in" filter="wipe(left)">
                                      <p:cBhvr>
                                        <p:cTn id="22" dur="500"/>
                                        <p:tgtEl>
                                          <p:spTgt spid="645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4517"/>
                                        </p:tgtEl>
                                        <p:attrNameLst>
                                          <p:attrName>style.visibility</p:attrName>
                                        </p:attrNameLst>
                                      </p:cBhvr>
                                      <p:to>
                                        <p:strVal val="visible"/>
                                      </p:to>
                                    </p:set>
                                    <p:animEffect transition="in" filter="wipe(left)">
                                      <p:cBhvr>
                                        <p:cTn id="27" dur="500"/>
                                        <p:tgtEl>
                                          <p:spTgt spid="645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4524"/>
                                        </p:tgtEl>
                                        <p:attrNameLst>
                                          <p:attrName>style.visibility</p:attrName>
                                        </p:attrNameLst>
                                      </p:cBhvr>
                                      <p:to>
                                        <p:strVal val="visible"/>
                                      </p:to>
                                    </p:set>
                                    <p:animEffect transition="in" filter="wipe(left)">
                                      <p:cBhvr>
                                        <p:cTn id="32" dur="500"/>
                                        <p:tgtEl>
                                          <p:spTgt spid="645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4514"/>
                                        </p:tgtEl>
                                        <p:attrNameLst>
                                          <p:attrName>style.visibility</p:attrName>
                                        </p:attrNameLst>
                                      </p:cBhvr>
                                      <p:to>
                                        <p:strVal val="visible"/>
                                      </p:to>
                                    </p:set>
                                    <p:animEffect transition="in" filter="wipe(left)">
                                      <p:cBhvr>
                                        <p:cTn id="37" dur="500"/>
                                        <p:tgtEl>
                                          <p:spTgt spid="645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4525"/>
                                        </p:tgtEl>
                                        <p:attrNameLst>
                                          <p:attrName>style.visibility</p:attrName>
                                        </p:attrNameLst>
                                      </p:cBhvr>
                                      <p:to>
                                        <p:strVal val="visible"/>
                                      </p:to>
                                    </p:set>
                                    <p:animEffect transition="in" filter="wipe(left)">
                                      <p:cBhvr>
                                        <p:cTn id="42" dur="500"/>
                                        <p:tgtEl>
                                          <p:spTgt spid="645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4516"/>
                                        </p:tgtEl>
                                        <p:attrNameLst>
                                          <p:attrName>style.visibility</p:attrName>
                                        </p:attrNameLst>
                                      </p:cBhvr>
                                      <p:to>
                                        <p:strVal val="visible"/>
                                      </p:to>
                                    </p:set>
                                    <p:animEffect transition="in" filter="wipe(left)">
                                      <p:cBhvr>
                                        <p:cTn id="47" dur="500"/>
                                        <p:tgtEl>
                                          <p:spTgt spid="645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64518"/>
                                        </p:tgtEl>
                                        <p:attrNameLst>
                                          <p:attrName>style.visibility</p:attrName>
                                        </p:attrNameLst>
                                      </p:cBhvr>
                                      <p:to>
                                        <p:strVal val="visible"/>
                                      </p:to>
                                    </p:set>
                                    <p:animEffect transition="in" filter="wipe(left)">
                                      <p:cBhvr>
                                        <p:cTn id="52" dur="500"/>
                                        <p:tgtEl>
                                          <p:spTgt spid="645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64522"/>
                                        </p:tgtEl>
                                        <p:attrNameLst>
                                          <p:attrName>style.visibility</p:attrName>
                                        </p:attrNameLst>
                                      </p:cBhvr>
                                      <p:to>
                                        <p:strVal val="visible"/>
                                      </p:to>
                                    </p:set>
                                    <p:animEffect transition="in" filter="wipe(left)">
                                      <p:cBhvr>
                                        <p:cTn id="62" dur="500"/>
                                        <p:tgtEl>
                                          <p:spTgt spid="64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23" grpId="0" autoUpdateAnimBg="0"/>
      <p:bldP spid="64524" grpId="0" autoUpdateAnimBg="0"/>
      <p:bldP spid="64525" grpId="0" autoUpdateAnimBg="0"/>
      <p:bldP spid="645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609600" y="914400"/>
            <a:ext cx="5541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若把电介质板换成金属板，在缝内</a:t>
            </a:r>
          </a:p>
        </p:txBody>
      </p:sp>
      <p:graphicFrame>
        <p:nvGraphicFramePr>
          <p:cNvPr id="66563" name="Object 3"/>
          <p:cNvGraphicFramePr>
            <a:graphicFrameLocks noChangeAspect="1"/>
          </p:cNvGraphicFramePr>
          <p:nvPr/>
        </p:nvGraphicFramePr>
        <p:xfrm>
          <a:off x="3048000" y="1447800"/>
          <a:ext cx="1092200" cy="990600"/>
        </p:xfrm>
        <a:graphic>
          <a:graphicData uri="http://schemas.openxmlformats.org/presentationml/2006/ole">
            <mc:AlternateContent xmlns:mc="http://schemas.openxmlformats.org/markup-compatibility/2006">
              <mc:Choice xmlns:v="urn:schemas-microsoft-com:vml" Requires="v">
                <p:oleObj name="Equation" r:id="rId3" imgW="1085865" imgH="981209" progId="Equation.DSMT4">
                  <p:embed/>
                </p:oleObj>
              </mc:Choice>
              <mc:Fallback>
                <p:oleObj name="Equation" r:id="rId3" imgW="1085865" imgH="981209" progId="Equation.DSMT4">
                  <p:embed/>
                  <p:pic>
                    <p:nvPicPr>
                      <p:cNvPr id="6656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447800"/>
                        <a:ext cx="1092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4" name="Text Box 4"/>
          <p:cNvSpPr txBox="1">
            <a:spLocks noChangeArrowheads="1"/>
          </p:cNvSpPr>
          <p:nvPr/>
        </p:nvSpPr>
        <p:spPr bwMode="auto">
          <a:xfrm>
            <a:off x="685800" y="24384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在金属板内</a:t>
            </a:r>
            <a:endParaRPr lang="zh-CN" altLang="en-US" sz="2400" b="0"/>
          </a:p>
        </p:txBody>
      </p:sp>
      <p:graphicFrame>
        <p:nvGraphicFramePr>
          <p:cNvPr id="66565" name="Object 5"/>
          <p:cNvGraphicFramePr>
            <a:graphicFrameLocks noChangeAspect="1"/>
          </p:cNvGraphicFramePr>
          <p:nvPr/>
        </p:nvGraphicFramePr>
        <p:xfrm>
          <a:off x="3124200" y="2590800"/>
          <a:ext cx="912813" cy="330200"/>
        </p:xfrm>
        <a:graphic>
          <a:graphicData uri="http://schemas.openxmlformats.org/presentationml/2006/ole">
            <mc:AlternateContent xmlns:mc="http://schemas.openxmlformats.org/markup-compatibility/2006">
              <mc:Choice xmlns:v="urn:schemas-microsoft-com:vml" Requires="v">
                <p:oleObj name="Equation" r:id="rId5" imgW="904842" imgH="323920" progId="Equation.3">
                  <p:embed/>
                </p:oleObj>
              </mc:Choice>
              <mc:Fallback>
                <p:oleObj name="Equation" r:id="rId5" imgW="904842" imgH="323920" progId="Equation.3">
                  <p:embed/>
                  <p:pic>
                    <p:nvPicPr>
                      <p:cNvPr id="6656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590800"/>
                        <a:ext cx="9128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6" name="Text Box 6"/>
          <p:cNvSpPr txBox="1">
            <a:spLocks noChangeArrowheads="1"/>
          </p:cNvSpPr>
          <p:nvPr/>
        </p:nvSpPr>
        <p:spPr bwMode="auto">
          <a:xfrm>
            <a:off x="685800" y="312420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两板电势差</a:t>
            </a:r>
          </a:p>
        </p:txBody>
      </p:sp>
      <p:graphicFrame>
        <p:nvGraphicFramePr>
          <p:cNvPr id="66567" name="Object 7"/>
          <p:cNvGraphicFramePr>
            <a:graphicFrameLocks noChangeAspect="1"/>
          </p:cNvGraphicFramePr>
          <p:nvPr/>
        </p:nvGraphicFramePr>
        <p:xfrm>
          <a:off x="3048000" y="2978150"/>
          <a:ext cx="2095500" cy="990600"/>
        </p:xfrm>
        <a:graphic>
          <a:graphicData uri="http://schemas.openxmlformats.org/presentationml/2006/ole">
            <mc:AlternateContent xmlns:mc="http://schemas.openxmlformats.org/markup-compatibility/2006">
              <mc:Choice xmlns:v="urn:schemas-microsoft-com:vml" Requires="v">
                <p:oleObj name="Equation" r:id="rId7" imgW="2086082" imgH="981209" progId="Equation.3">
                  <p:embed/>
                </p:oleObj>
              </mc:Choice>
              <mc:Fallback>
                <p:oleObj name="Equation" r:id="rId7" imgW="2086082" imgH="981209" progId="Equation.3">
                  <p:embed/>
                  <p:pic>
                    <p:nvPicPr>
                      <p:cNvPr id="6656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2978150"/>
                        <a:ext cx="2095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 name="Object 8"/>
          <p:cNvGraphicFramePr>
            <a:graphicFrameLocks noChangeAspect="1"/>
          </p:cNvGraphicFramePr>
          <p:nvPr/>
        </p:nvGraphicFramePr>
        <p:xfrm>
          <a:off x="1822495" y="4149080"/>
          <a:ext cx="3784420" cy="939554"/>
        </p:xfrm>
        <a:graphic>
          <a:graphicData uri="http://schemas.openxmlformats.org/presentationml/2006/ole">
            <mc:AlternateContent xmlns:mc="http://schemas.openxmlformats.org/markup-compatibility/2006">
              <mc:Choice xmlns:v="urn:schemas-microsoft-com:vml" Requires="v">
                <p:oleObj name="Equation" r:id="rId9" imgW="1600200" imgH="393480" progId="Equation.DSMT4">
                  <p:embed/>
                </p:oleObj>
              </mc:Choice>
              <mc:Fallback>
                <p:oleObj name="Equation" r:id="rId9" imgW="1600200" imgH="393480" progId="Equation.DSMT4">
                  <p:embed/>
                  <p:pic>
                    <p:nvPicPr>
                      <p:cNvPr id="66568" name="Object 8"/>
                      <p:cNvPicPr>
                        <a:picLocks noChangeAspect="1" noChangeArrowheads="1"/>
                      </p:cNvPicPr>
                      <p:nvPr/>
                    </p:nvPicPr>
                    <p:blipFill>
                      <a:blip r:embed="rId10"/>
                      <a:srcRect/>
                      <a:stretch>
                        <a:fillRect/>
                      </a:stretch>
                    </p:blipFill>
                    <p:spPr bwMode="auto">
                      <a:xfrm>
                        <a:off x="1822495" y="4149080"/>
                        <a:ext cx="3784420" cy="939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52" name="Group 10"/>
          <p:cNvGrpSpPr>
            <a:grpSpLocks/>
          </p:cNvGrpSpPr>
          <p:nvPr/>
        </p:nvGrpSpPr>
        <p:grpSpPr bwMode="auto">
          <a:xfrm>
            <a:off x="6080125" y="1447800"/>
            <a:ext cx="3063875" cy="3276600"/>
            <a:chOff x="3830" y="912"/>
            <a:chExt cx="1930" cy="2064"/>
          </a:xfrm>
        </p:grpSpPr>
        <p:sp>
          <p:nvSpPr>
            <p:cNvPr id="35854" name="Rectangle 11"/>
            <p:cNvSpPr>
              <a:spLocks noChangeArrowheads="1"/>
            </p:cNvSpPr>
            <p:nvPr/>
          </p:nvSpPr>
          <p:spPr bwMode="auto">
            <a:xfrm>
              <a:off x="5209" y="1062"/>
              <a:ext cx="309" cy="157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55" name="Rectangle 12"/>
            <p:cNvSpPr>
              <a:spLocks noChangeArrowheads="1"/>
            </p:cNvSpPr>
            <p:nvPr/>
          </p:nvSpPr>
          <p:spPr bwMode="auto">
            <a:xfrm>
              <a:off x="4084" y="1063"/>
              <a:ext cx="309" cy="15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56" name="Rectangle 13" descr="Dark upward diagonal"/>
            <p:cNvSpPr>
              <a:spLocks noChangeArrowheads="1"/>
            </p:cNvSpPr>
            <p:nvPr/>
          </p:nvSpPr>
          <p:spPr bwMode="auto">
            <a:xfrm>
              <a:off x="4633" y="1056"/>
              <a:ext cx="336" cy="1584"/>
            </a:xfrm>
            <a:prstGeom prst="rect">
              <a:avLst/>
            </a:prstGeom>
            <a:pattFill prst="dkUpDiag">
              <a:fgClr>
                <a:srgbClr val="FF9900"/>
              </a:fgClr>
              <a:bgClr>
                <a:srgbClr val="FFFFFF"/>
              </a:bgClr>
            </a:pattFill>
            <a:ln w="2857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tx1"/>
                </a:solidFill>
              </a:endParaRPr>
            </a:p>
          </p:txBody>
        </p:sp>
        <p:sp>
          <p:nvSpPr>
            <p:cNvPr id="35857" name="Line 14"/>
            <p:cNvSpPr>
              <a:spLocks noChangeShapeType="1"/>
            </p:cNvSpPr>
            <p:nvPr/>
          </p:nvSpPr>
          <p:spPr bwMode="auto">
            <a:xfrm>
              <a:off x="4633" y="1968"/>
              <a:ext cx="336"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Text Box 15"/>
            <p:cNvSpPr txBox="1">
              <a:spLocks noChangeArrowheads="1"/>
            </p:cNvSpPr>
            <p:nvPr/>
          </p:nvSpPr>
          <p:spPr bwMode="auto">
            <a:xfrm>
              <a:off x="4671" y="16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d</a:t>
              </a:r>
              <a:endParaRPr lang="en-US" altLang="zh-CN" sz="2400" b="0" i="1"/>
            </a:p>
          </p:txBody>
        </p:sp>
        <p:graphicFrame>
          <p:nvGraphicFramePr>
            <p:cNvPr id="35846" name="Object 16"/>
            <p:cNvGraphicFramePr>
              <a:graphicFrameLocks noChangeAspect="1"/>
            </p:cNvGraphicFramePr>
            <p:nvPr/>
          </p:nvGraphicFramePr>
          <p:xfrm>
            <a:off x="4704" y="2112"/>
            <a:ext cx="245" cy="338"/>
          </p:xfrm>
          <a:graphic>
            <a:graphicData uri="http://schemas.openxmlformats.org/presentationml/2006/ole">
              <mc:AlternateContent xmlns:mc="http://schemas.openxmlformats.org/markup-compatibility/2006">
                <mc:Choice xmlns:v="urn:schemas-microsoft-com:vml" Requires="v">
                  <p:oleObj name="公式" r:id="rId11" imgW="323949" imgH="447550" progId="Equation.3">
                    <p:embed/>
                  </p:oleObj>
                </mc:Choice>
                <mc:Fallback>
                  <p:oleObj name="公式" r:id="rId11" imgW="323949" imgH="447550" progId="Equation.3">
                    <p:embed/>
                    <p:pic>
                      <p:nvPicPr>
                        <p:cNvPr id="35846"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04" y="2112"/>
                          <a:ext cx="245"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9" name="Line 17"/>
            <p:cNvSpPr>
              <a:spLocks noChangeShapeType="1"/>
            </p:cNvSpPr>
            <p:nvPr/>
          </p:nvSpPr>
          <p:spPr bwMode="auto">
            <a:xfrm>
              <a:off x="4393" y="2640"/>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0" name="Line 18"/>
            <p:cNvSpPr>
              <a:spLocks noChangeShapeType="1"/>
            </p:cNvSpPr>
            <p:nvPr/>
          </p:nvSpPr>
          <p:spPr bwMode="auto">
            <a:xfrm>
              <a:off x="5209" y="2640"/>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1" name="Freeform 19"/>
            <p:cNvSpPr>
              <a:spLocks/>
            </p:cNvSpPr>
            <p:nvPr/>
          </p:nvSpPr>
          <p:spPr bwMode="auto">
            <a:xfrm>
              <a:off x="4389" y="2877"/>
              <a:ext cx="822" cy="3"/>
            </a:xfrm>
            <a:custGeom>
              <a:avLst/>
              <a:gdLst>
                <a:gd name="T0" fmla="*/ 0 w 822"/>
                <a:gd name="T1" fmla="*/ 3 h 3"/>
                <a:gd name="T2" fmla="*/ 822 w 822"/>
                <a:gd name="T3" fmla="*/ 0 h 3"/>
                <a:gd name="T4" fmla="*/ 0 60000 65536"/>
                <a:gd name="T5" fmla="*/ 0 60000 65536"/>
                <a:gd name="T6" fmla="*/ 0 w 822"/>
                <a:gd name="T7" fmla="*/ 0 h 3"/>
                <a:gd name="T8" fmla="*/ 822 w 822"/>
                <a:gd name="T9" fmla="*/ 3 h 3"/>
              </a:gdLst>
              <a:ahLst/>
              <a:cxnLst>
                <a:cxn ang="T4">
                  <a:pos x="T0" y="T1"/>
                </a:cxn>
                <a:cxn ang="T5">
                  <a:pos x="T2" y="T3"/>
                </a:cxn>
              </a:cxnLst>
              <a:rect l="T6" t="T7" r="T8" b="T9"/>
              <a:pathLst>
                <a:path w="822" h="3">
                  <a:moveTo>
                    <a:pt x="0" y="3"/>
                  </a:moveTo>
                  <a:lnTo>
                    <a:pt x="822" y="0"/>
                  </a:lnTo>
                </a:path>
              </a:pathLst>
            </a:custGeom>
            <a:noFill/>
            <a:ln w="28575" cmpd="sng">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5862" name="Text Box 20"/>
            <p:cNvSpPr txBox="1">
              <a:spLocks noChangeArrowheads="1"/>
            </p:cNvSpPr>
            <p:nvPr/>
          </p:nvSpPr>
          <p:spPr bwMode="auto">
            <a:xfrm>
              <a:off x="4646" y="2618"/>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l</a:t>
              </a:r>
              <a:endParaRPr lang="en-US" altLang="zh-CN" sz="2400" b="0" i="1"/>
            </a:p>
          </p:txBody>
        </p:sp>
        <p:graphicFrame>
          <p:nvGraphicFramePr>
            <p:cNvPr id="35847" name="Object 21"/>
            <p:cNvGraphicFramePr>
              <a:graphicFrameLocks noChangeAspect="1"/>
            </p:cNvGraphicFramePr>
            <p:nvPr/>
          </p:nvGraphicFramePr>
          <p:xfrm>
            <a:off x="5184" y="912"/>
            <a:ext cx="414" cy="156"/>
          </p:xfrm>
          <a:graphic>
            <a:graphicData uri="http://schemas.openxmlformats.org/presentationml/2006/ole">
              <mc:AlternateContent xmlns:mc="http://schemas.openxmlformats.org/markup-compatibility/2006">
                <mc:Choice xmlns:v="urn:schemas-microsoft-com:vml" Requires="v">
                  <p:oleObj name="Equation" r:id="rId13" imgW="571437" imgH="228634" progId="Equation.3">
                    <p:embed/>
                  </p:oleObj>
                </mc:Choice>
                <mc:Fallback>
                  <p:oleObj name="Equation" r:id="rId13" imgW="571437" imgH="228634" progId="Equation.3">
                    <p:embed/>
                    <p:pic>
                      <p:nvPicPr>
                        <p:cNvPr id="35847"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84" y="912"/>
                          <a:ext cx="414" cy="1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22"/>
            <p:cNvGraphicFramePr>
              <a:graphicFrameLocks noChangeAspect="1"/>
            </p:cNvGraphicFramePr>
            <p:nvPr/>
          </p:nvGraphicFramePr>
          <p:xfrm>
            <a:off x="4172" y="912"/>
            <a:ext cx="200" cy="170"/>
          </p:xfrm>
          <a:graphic>
            <a:graphicData uri="http://schemas.openxmlformats.org/presentationml/2006/ole">
              <mc:AlternateContent xmlns:mc="http://schemas.openxmlformats.org/markup-compatibility/2006">
                <mc:Choice xmlns:v="urn:schemas-microsoft-com:vml" Requires="v">
                  <p:oleObj name="Equation" r:id="rId15" imgW="295310" imgH="228634" progId="Equation.3">
                    <p:embed/>
                  </p:oleObj>
                </mc:Choice>
                <mc:Fallback>
                  <p:oleObj name="Equation" r:id="rId15" imgW="295310" imgH="228634" progId="Equation.3">
                    <p:embed/>
                    <p:pic>
                      <p:nvPicPr>
                        <p:cNvPr id="35848"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72" y="912"/>
                          <a:ext cx="200"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3" name="Text Box 23"/>
            <p:cNvSpPr txBox="1">
              <a:spLocks noChangeArrowheads="1"/>
            </p:cNvSpPr>
            <p:nvPr/>
          </p:nvSpPr>
          <p:spPr bwMode="auto">
            <a:xfrm>
              <a:off x="3830" y="157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S</a:t>
              </a:r>
            </a:p>
          </p:txBody>
        </p:sp>
        <p:sp>
          <p:nvSpPr>
            <p:cNvPr id="35864" name="Text Box 24"/>
            <p:cNvSpPr txBox="1">
              <a:spLocks noChangeArrowheads="1"/>
            </p:cNvSpPr>
            <p:nvPr/>
          </p:nvSpPr>
          <p:spPr bwMode="auto">
            <a:xfrm>
              <a:off x="5519" y="1584"/>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S</a:t>
              </a:r>
            </a:p>
          </p:txBody>
        </p:sp>
      </p:grpSp>
      <p:sp>
        <p:nvSpPr>
          <p:cNvPr id="35853" name="Text Box 25"/>
          <p:cNvSpPr txBox="1">
            <a:spLocks noChangeArrowheads="1"/>
          </p:cNvSpPr>
          <p:nvPr/>
        </p:nvSpPr>
        <p:spPr bwMode="auto">
          <a:xfrm>
            <a:off x="457200" y="56388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CC3300"/>
                </a:solidFill>
              </a:rPr>
              <a:t>电介质换成金属板，相当于拉近了两极板间的距离</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wipe(left)">
                                      <p:cBhvr>
                                        <p:cTn id="7" dur="500"/>
                                        <p:tgtEl>
                                          <p:spTgt spid="66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63"/>
                                        </p:tgtEl>
                                        <p:attrNameLst>
                                          <p:attrName>style.visibility</p:attrName>
                                        </p:attrNameLst>
                                      </p:cBhvr>
                                      <p:to>
                                        <p:strVal val="visible"/>
                                      </p:to>
                                    </p:set>
                                    <p:animEffect transition="in" filter="wipe(left)">
                                      <p:cBhvr>
                                        <p:cTn id="12" dur="500"/>
                                        <p:tgtEl>
                                          <p:spTgt spid="665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4"/>
                                        </p:tgtEl>
                                        <p:attrNameLst>
                                          <p:attrName>style.visibility</p:attrName>
                                        </p:attrNameLst>
                                      </p:cBhvr>
                                      <p:to>
                                        <p:strVal val="visible"/>
                                      </p:to>
                                    </p:set>
                                    <p:animEffect transition="in" filter="wipe(left)">
                                      <p:cBhvr>
                                        <p:cTn id="17" dur="500"/>
                                        <p:tgtEl>
                                          <p:spTgt spid="665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6565"/>
                                        </p:tgtEl>
                                        <p:attrNameLst>
                                          <p:attrName>style.visibility</p:attrName>
                                        </p:attrNameLst>
                                      </p:cBhvr>
                                      <p:to>
                                        <p:strVal val="visible"/>
                                      </p:to>
                                    </p:set>
                                    <p:animEffect transition="in" filter="wipe(left)">
                                      <p:cBhvr>
                                        <p:cTn id="22" dur="500"/>
                                        <p:tgtEl>
                                          <p:spTgt spid="665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66"/>
                                        </p:tgtEl>
                                        <p:attrNameLst>
                                          <p:attrName>style.visibility</p:attrName>
                                        </p:attrNameLst>
                                      </p:cBhvr>
                                      <p:to>
                                        <p:strVal val="visible"/>
                                      </p:to>
                                    </p:set>
                                    <p:animEffect transition="in" filter="wipe(left)">
                                      <p:cBhvr>
                                        <p:cTn id="27" dur="500"/>
                                        <p:tgtEl>
                                          <p:spTgt spid="665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6567"/>
                                        </p:tgtEl>
                                        <p:attrNameLst>
                                          <p:attrName>style.visibility</p:attrName>
                                        </p:attrNameLst>
                                      </p:cBhvr>
                                      <p:to>
                                        <p:strVal val="visible"/>
                                      </p:to>
                                    </p:set>
                                    <p:animEffect transition="in" filter="wipe(left)">
                                      <p:cBhvr>
                                        <p:cTn id="32" dur="500"/>
                                        <p:tgtEl>
                                          <p:spTgt spid="665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6568"/>
                                        </p:tgtEl>
                                        <p:attrNameLst>
                                          <p:attrName>style.visibility</p:attrName>
                                        </p:attrNameLst>
                                      </p:cBhvr>
                                      <p:to>
                                        <p:strVal val="visible"/>
                                      </p:to>
                                    </p:set>
                                    <p:animEffect transition="in" filter="wipe(left)">
                                      <p:cBhvr>
                                        <p:cTn id="37" dur="500"/>
                                        <p:tgtEl>
                                          <p:spTgt spid="665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5853"/>
                                        </p:tgtEl>
                                        <p:attrNameLst>
                                          <p:attrName>style.visibility</p:attrName>
                                        </p:attrNameLst>
                                      </p:cBhvr>
                                      <p:to>
                                        <p:strVal val="visible"/>
                                      </p:to>
                                    </p:set>
                                    <p:animEffect transition="in" filter="wipe(down)">
                                      <p:cBhvr>
                                        <p:cTn id="42" dur="500"/>
                                        <p:tgtEl>
                                          <p:spTgt spid="35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P spid="66564" grpId="0" autoUpdateAnimBg="0"/>
      <p:bldP spid="66566" grpId="0" autoUpdateAnimBg="0"/>
      <p:bldP spid="358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60" name="Rectangle 52"/>
          <p:cNvSpPr>
            <a:spLocks noChangeArrowheads="1"/>
          </p:cNvSpPr>
          <p:nvPr/>
        </p:nvSpPr>
        <p:spPr bwMode="auto">
          <a:xfrm>
            <a:off x="0" y="960438"/>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10" name="Text Box 2"/>
          <p:cNvSpPr txBox="1">
            <a:spLocks noChangeArrowheads="1"/>
          </p:cNvSpPr>
          <p:nvPr/>
        </p:nvSpPr>
        <p:spPr bwMode="auto">
          <a:xfrm>
            <a:off x="304800" y="1196975"/>
            <a:ext cx="3954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3200"/>
              <a:t>2.5.1 </a:t>
            </a:r>
            <a:r>
              <a:rPr lang="zh-CN" altLang="en-US" sz="3200"/>
              <a:t>电荷系的静电能</a:t>
            </a:r>
            <a:endParaRPr lang="en-US" altLang="zh-CN" sz="2400" b="0">
              <a:solidFill>
                <a:schemeClr val="tx1"/>
              </a:solidFill>
            </a:endParaRPr>
          </a:p>
        </p:txBody>
      </p:sp>
      <p:sp>
        <p:nvSpPr>
          <p:cNvPr id="36873" name="TextBox 17"/>
          <p:cNvSpPr txBox="1">
            <a:spLocks noChangeArrowheads="1"/>
          </p:cNvSpPr>
          <p:nvPr/>
        </p:nvSpPr>
        <p:spPr bwMode="auto">
          <a:xfrm>
            <a:off x="478553" y="1844824"/>
            <a:ext cx="852257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一般说来，把各点电荷从无限分离的状态聚集到最终位置时，外力克服电场力所做的功，定义为电荷系最终状态的静电能，也称为相互作用能（简称互能）。</a:t>
            </a:r>
          </a:p>
        </p:txBody>
      </p:sp>
      <p:sp>
        <p:nvSpPr>
          <p:cNvPr id="20" name="TextBox 17"/>
          <p:cNvSpPr txBox="1">
            <a:spLocks noChangeArrowheads="1"/>
          </p:cNvSpPr>
          <p:nvPr/>
        </p:nvSpPr>
        <p:spPr bwMode="auto">
          <a:xfrm>
            <a:off x="539718" y="3553853"/>
            <a:ext cx="4104290"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以三个点电荷为例：</a:t>
            </a:r>
          </a:p>
        </p:txBody>
      </p:sp>
      <p:grpSp>
        <p:nvGrpSpPr>
          <p:cNvPr id="4" name="组合 3"/>
          <p:cNvGrpSpPr/>
          <p:nvPr/>
        </p:nvGrpSpPr>
        <p:grpSpPr>
          <a:xfrm>
            <a:off x="755576" y="4215654"/>
            <a:ext cx="3428861" cy="2525714"/>
            <a:chOff x="755576" y="4215654"/>
            <a:chExt cx="3428861" cy="2525714"/>
          </a:xfrm>
        </p:grpSpPr>
        <p:grpSp>
          <p:nvGrpSpPr>
            <p:cNvPr id="36872" name="Group 1031"/>
            <p:cNvGrpSpPr>
              <a:grpSpLocks/>
            </p:cNvGrpSpPr>
            <p:nvPr/>
          </p:nvGrpSpPr>
          <p:grpSpPr bwMode="auto">
            <a:xfrm>
              <a:off x="755576" y="4215654"/>
              <a:ext cx="3428861" cy="2525714"/>
              <a:chOff x="2776" y="1013"/>
              <a:chExt cx="2160" cy="1591"/>
            </a:xfrm>
          </p:grpSpPr>
          <p:grpSp>
            <p:nvGrpSpPr>
              <p:cNvPr id="36874" name="Group 1032"/>
              <p:cNvGrpSpPr>
                <a:grpSpLocks/>
              </p:cNvGrpSpPr>
              <p:nvPr/>
            </p:nvGrpSpPr>
            <p:grpSpPr bwMode="auto">
              <a:xfrm>
                <a:off x="3047" y="1416"/>
                <a:ext cx="1680" cy="822"/>
                <a:chOff x="2615" y="1329"/>
                <a:chExt cx="1680" cy="822"/>
              </a:xfrm>
            </p:grpSpPr>
            <p:sp>
              <p:nvSpPr>
                <p:cNvPr id="36878" name="Oval 1033"/>
                <p:cNvSpPr>
                  <a:spLocks noChangeArrowheads="1"/>
                </p:cNvSpPr>
                <p:nvPr/>
              </p:nvSpPr>
              <p:spPr bwMode="auto">
                <a:xfrm>
                  <a:off x="4199" y="2055"/>
                  <a:ext cx="96" cy="96"/>
                </a:xfrm>
                <a:prstGeom prst="ellipse">
                  <a:avLst/>
                </a:prstGeom>
                <a:solidFill>
                  <a:srgbClr val="FFFFFF"/>
                </a:solidFill>
                <a:ln w="25400">
                  <a:solidFill>
                    <a:srgbClr val="000000"/>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9" name="Oval 1034"/>
                <p:cNvSpPr>
                  <a:spLocks noChangeArrowheads="1"/>
                </p:cNvSpPr>
                <p:nvPr/>
              </p:nvSpPr>
              <p:spPr bwMode="auto">
                <a:xfrm>
                  <a:off x="3143" y="1329"/>
                  <a:ext cx="96" cy="96"/>
                </a:xfrm>
                <a:prstGeom prst="ellipse">
                  <a:avLst/>
                </a:prstGeom>
                <a:solidFill>
                  <a:srgbClr val="FFFFFF"/>
                </a:solidFill>
                <a:ln w="25400">
                  <a:solidFill>
                    <a:srgbClr val="000000"/>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80" name="Oval 1035"/>
                <p:cNvSpPr>
                  <a:spLocks noChangeArrowheads="1"/>
                </p:cNvSpPr>
                <p:nvPr/>
              </p:nvSpPr>
              <p:spPr bwMode="auto">
                <a:xfrm>
                  <a:off x="2615" y="2055"/>
                  <a:ext cx="96" cy="96"/>
                </a:xfrm>
                <a:prstGeom prst="ellipse">
                  <a:avLst/>
                </a:prstGeom>
                <a:solidFill>
                  <a:srgbClr val="FFFFFF"/>
                </a:solidFill>
                <a:ln w="25400">
                  <a:solidFill>
                    <a:srgbClr val="000000"/>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81" name="Line 1036"/>
                <p:cNvSpPr>
                  <a:spLocks noChangeShapeType="1"/>
                </p:cNvSpPr>
                <p:nvPr/>
              </p:nvSpPr>
              <p:spPr bwMode="auto">
                <a:xfrm>
                  <a:off x="2716" y="2106"/>
                  <a:ext cx="148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1037"/>
                <p:cNvSpPr>
                  <a:spLocks noChangeShapeType="1"/>
                </p:cNvSpPr>
                <p:nvPr/>
              </p:nvSpPr>
              <p:spPr bwMode="auto">
                <a:xfrm>
                  <a:off x="3208" y="1371"/>
                  <a:ext cx="1008" cy="7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1038"/>
                <p:cNvSpPr>
                  <a:spLocks noChangeShapeType="1"/>
                </p:cNvSpPr>
                <p:nvPr/>
              </p:nvSpPr>
              <p:spPr bwMode="auto">
                <a:xfrm flipV="1">
                  <a:off x="2632" y="1371"/>
                  <a:ext cx="528" cy="72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mc:AlternateContent xmlns:mc="http://schemas.openxmlformats.org/markup-compatibility/2006" xmlns:a14="http://schemas.microsoft.com/office/drawing/2010/main">
            <mc:Choice Requires="a14">
              <p:sp>
                <p:nvSpPr>
                  <p:cNvPr id="36875" name="Text Box 1039"/>
                  <p:cNvSpPr txBox="1">
                    <a:spLocks noChangeArrowheads="1"/>
                  </p:cNvSpPr>
                  <p:nvPr/>
                </p:nvSpPr>
                <p:spPr bwMode="auto">
                  <a:xfrm>
                    <a:off x="3387" y="1013"/>
                    <a:ext cx="432" cy="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𝟏</m:t>
                              </m:r>
                            </m:sub>
                          </m:sSub>
                        </m:oMath>
                      </m:oMathPara>
                    </a14:m>
                    <a:endParaRPr lang="en-US" altLang="zh-CN" dirty="0"/>
                  </a:p>
                </p:txBody>
              </p:sp>
            </mc:Choice>
            <mc:Fallback xmlns="">
              <p:sp>
                <p:nvSpPr>
                  <p:cNvPr id="36875" name="Text Box 1039"/>
                  <p:cNvSpPr txBox="1">
                    <a:spLocks noRot="1" noChangeAspect="1" noMove="1" noResize="1" noEditPoints="1" noAdjustHandles="1" noChangeArrowheads="1" noChangeShapeType="1" noTextEdit="1"/>
                  </p:cNvSpPr>
                  <p:nvPr/>
                </p:nvSpPr>
                <p:spPr bwMode="auto">
                  <a:xfrm>
                    <a:off x="3387" y="1013"/>
                    <a:ext cx="432" cy="330"/>
                  </a:xfrm>
                  <a:prstGeom prst="rect">
                    <a:avLst/>
                  </a:prstGeom>
                  <a:blipFill rotWithShape="0">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876" name="Text Box 1040"/>
                  <p:cNvSpPr txBox="1">
                    <a:spLocks noChangeArrowheads="1"/>
                  </p:cNvSpPr>
                  <p:nvPr/>
                </p:nvSpPr>
                <p:spPr bwMode="auto">
                  <a:xfrm>
                    <a:off x="4504" y="2235"/>
                    <a:ext cx="432" cy="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𝟑</m:t>
                              </m:r>
                            </m:sub>
                          </m:sSub>
                        </m:oMath>
                      </m:oMathPara>
                    </a14:m>
                    <a:endParaRPr lang="en-US" altLang="zh-CN" dirty="0"/>
                  </a:p>
                </p:txBody>
              </p:sp>
            </mc:Choice>
            <mc:Fallback xmlns="">
              <p:sp>
                <p:nvSpPr>
                  <p:cNvPr id="36876" name="Text Box 1040"/>
                  <p:cNvSpPr txBox="1">
                    <a:spLocks noRot="1" noChangeAspect="1" noMove="1" noResize="1" noEditPoints="1" noAdjustHandles="1" noChangeArrowheads="1" noChangeShapeType="1" noTextEdit="1"/>
                  </p:cNvSpPr>
                  <p:nvPr/>
                </p:nvSpPr>
                <p:spPr bwMode="auto">
                  <a:xfrm>
                    <a:off x="4504" y="2235"/>
                    <a:ext cx="432" cy="330"/>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877" name="Text Box 1041"/>
                  <p:cNvSpPr txBox="1">
                    <a:spLocks noChangeArrowheads="1"/>
                  </p:cNvSpPr>
                  <p:nvPr/>
                </p:nvSpPr>
                <p:spPr bwMode="auto">
                  <a:xfrm>
                    <a:off x="2776" y="2274"/>
                    <a:ext cx="432" cy="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𝟐</m:t>
                              </m:r>
                            </m:sub>
                          </m:sSub>
                        </m:oMath>
                      </m:oMathPara>
                    </a14:m>
                    <a:endParaRPr lang="en-US" altLang="zh-CN" dirty="0"/>
                  </a:p>
                </p:txBody>
              </p:sp>
            </mc:Choice>
            <mc:Fallback xmlns="">
              <p:sp>
                <p:nvSpPr>
                  <p:cNvPr id="36877" name="Text Box 1041"/>
                  <p:cNvSpPr txBox="1">
                    <a:spLocks noRot="1" noChangeAspect="1" noMove="1" noResize="1" noEditPoints="1" noAdjustHandles="1" noChangeArrowheads="1" noChangeShapeType="1" noTextEdit="1"/>
                  </p:cNvSpPr>
                  <p:nvPr/>
                </p:nvSpPr>
                <p:spPr bwMode="auto">
                  <a:xfrm>
                    <a:off x="2776" y="2274"/>
                    <a:ext cx="432" cy="330"/>
                  </a:xfrm>
                  <a:prstGeom prst="rect">
                    <a:avLst/>
                  </a:prstGeom>
                  <a:blipFill rotWithShape="0">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21" name="TextBox 17"/>
            <p:cNvSpPr txBox="1">
              <a:spLocks noChangeArrowheads="1"/>
            </p:cNvSpPr>
            <p:nvPr/>
          </p:nvSpPr>
          <p:spPr bwMode="auto">
            <a:xfrm>
              <a:off x="1538830" y="5570077"/>
              <a:ext cx="1737026"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最终状态</a:t>
              </a:r>
            </a:p>
          </p:txBody>
        </p:sp>
      </p:grpSp>
      <p:sp>
        <p:nvSpPr>
          <p:cNvPr id="30" name="Line 1036"/>
          <p:cNvSpPr>
            <a:spLocks noChangeShapeType="1"/>
          </p:cNvSpPr>
          <p:nvPr/>
        </p:nvSpPr>
        <p:spPr bwMode="auto">
          <a:xfrm>
            <a:off x="5622097" y="6088905"/>
            <a:ext cx="236210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037"/>
          <p:cNvSpPr>
            <a:spLocks noChangeShapeType="1"/>
          </p:cNvSpPr>
          <p:nvPr/>
        </p:nvSpPr>
        <p:spPr bwMode="auto">
          <a:xfrm>
            <a:off x="6403115" y="4922092"/>
            <a:ext cx="1600135" cy="11430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038"/>
          <p:cNvSpPr>
            <a:spLocks noChangeShapeType="1"/>
          </p:cNvSpPr>
          <p:nvPr/>
        </p:nvSpPr>
        <p:spPr bwMode="auto">
          <a:xfrm flipV="1">
            <a:off x="5488752" y="4922092"/>
            <a:ext cx="838166" cy="11430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组合 4"/>
          <p:cNvGrpSpPr/>
          <p:nvPr/>
        </p:nvGrpSpPr>
        <p:grpSpPr>
          <a:xfrm>
            <a:off x="6001494" y="4215654"/>
            <a:ext cx="685772" cy="792163"/>
            <a:chOff x="6001494" y="4215654"/>
            <a:chExt cx="685772" cy="792163"/>
          </a:xfrm>
        </p:grpSpPr>
        <p:sp>
          <p:nvSpPr>
            <p:cNvPr id="28" name="Oval 1034"/>
            <p:cNvSpPr>
              <a:spLocks noChangeArrowheads="1"/>
            </p:cNvSpPr>
            <p:nvPr/>
          </p:nvSpPr>
          <p:spPr bwMode="auto">
            <a:xfrm>
              <a:off x="6299932" y="4855417"/>
              <a:ext cx="152394" cy="152400"/>
            </a:xfrm>
            <a:prstGeom prst="ellipse">
              <a:avLst/>
            </a:prstGeom>
            <a:solidFill>
              <a:srgbClr val="FFFFFF"/>
            </a:solidFill>
            <a:ln w="25400">
              <a:solidFill>
                <a:srgbClr val="000000"/>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4" name="Text Box 1039"/>
                <p:cNvSpPr txBox="1">
                  <a:spLocks noChangeArrowheads="1"/>
                </p:cNvSpPr>
                <p:nvPr/>
              </p:nvSpPr>
              <p:spPr bwMode="auto">
                <a:xfrm>
                  <a:off x="6001494" y="4215654"/>
                  <a:ext cx="685772" cy="523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𝟏</m:t>
                            </m:r>
                          </m:sub>
                        </m:sSub>
                      </m:oMath>
                    </m:oMathPara>
                  </a14:m>
                  <a:endParaRPr lang="en-US" altLang="zh-CN" dirty="0"/>
                </a:p>
              </p:txBody>
            </p:sp>
          </mc:Choice>
          <mc:Fallback xmlns="">
            <p:sp>
              <p:nvSpPr>
                <p:cNvPr id="24" name="Text Box 1039"/>
                <p:cNvSpPr txBox="1">
                  <a:spLocks noRot="1" noChangeAspect="1" noMove="1" noResize="1" noEditPoints="1" noAdjustHandles="1" noChangeArrowheads="1" noChangeShapeType="1" noTextEdit="1"/>
                </p:cNvSpPr>
                <p:nvPr/>
              </p:nvSpPr>
              <p:spPr bwMode="auto">
                <a:xfrm>
                  <a:off x="6001494" y="4215654"/>
                  <a:ext cx="685772" cy="523875"/>
                </a:xfrm>
                <a:prstGeom prst="rect">
                  <a:avLst/>
                </a:prstGeom>
                <a:blipFill rotWithShape="0">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grpSp>
        <p:nvGrpSpPr>
          <p:cNvPr id="7" name="组合 6"/>
          <p:cNvGrpSpPr/>
          <p:nvPr/>
        </p:nvGrpSpPr>
        <p:grpSpPr>
          <a:xfrm>
            <a:off x="7774660" y="6007943"/>
            <a:ext cx="685772" cy="671512"/>
            <a:chOff x="7774660" y="6007943"/>
            <a:chExt cx="685772" cy="671512"/>
          </a:xfrm>
        </p:grpSpPr>
        <p:sp>
          <p:nvSpPr>
            <p:cNvPr id="27" name="Oval 1033"/>
            <p:cNvSpPr>
              <a:spLocks noChangeArrowheads="1"/>
            </p:cNvSpPr>
            <p:nvPr/>
          </p:nvSpPr>
          <p:spPr bwMode="auto">
            <a:xfrm>
              <a:off x="7976264" y="6007943"/>
              <a:ext cx="152394" cy="152400"/>
            </a:xfrm>
            <a:prstGeom prst="ellipse">
              <a:avLst/>
            </a:prstGeom>
            <a:solidFill>
              <a:srgbClr val="FFFFFF"/>
            </a:solidFill>
            <a:ln w="25400">
              <a:solidFill>
                <a:srgbClr val="000000"/>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5" name="Text Box 1040"/>
                <p:cNvSpPr txBox="1">
                  <a:spLocks noChangeArrowheads="1"/>
                </p:cNvSpPr>
                <p:nvPr/>
              </p:nvSpPr>
              <p:spPr bwMode="auto">
                <a:xfrm>
                  <a:off x="7774660" y="6155580"/>
                  <a:ext cx="685772" cy="523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𝟑</m:t>
                            </m:r>
                          </m:sub>
                        </m:sSub>
                      </m:oMath>
                    </m:oMathPara>
                  </a14:m>
                  <a:endParaRPr lang="en-US" altLang="zh-CN" dirty="0"/>
                </a:p>
              </p:txBody>
            </p:sp>
          </mc:Choice>
          <mc:Fallback xmlns="">
            <p:sp>
              <p:nvSpPr>
                <p:cNvPr id="25" name="Text Box 1040"/>
                <p:cNvSpPr txBox="1">
                  <a:spLocks noRot="1" noChangeAspect="1" noMove="1" noResize="1" noEditPoints="1" noAdjustHandles="1" noChangeArrowheads="1" noChangeShapeType="1" noTextEdit="1"/>
                </p:cNvSpPr>
                <p:nvPr/>
              </p:nvSpPr>
              <p:spPr bwMode="auto">
                <a:xfrm>
                  <a:off x="7774660" y="6155580"/>
                  <a:ext cx="685772" cy="523875"/>
                </a:xfrm>
                <a:prstGeom prst="rect">
                  <a:avLst/>
                </a:prstGeom>
                <a:blipFill rotWithShape="0">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grpSp>
        <p:nvGrpSpPr>
          <p:cNvPr id="6" name="组合 5"/>
          <p:cNvGrpSpPr/>
          <p:nvPr/>
        </p:nvGrpSpPr>
        <p:grpSpPr>
          <a:xfrm>
            <a:off x="5031571" y="6007943"/>
            <a:ext cx="685772" cy="733425"/>
            <a:chOff x="5031571" y="6007943"/>
            <a:chExt cx="685772" cy="733425"/>
          </a:xfrm>
        </p:grpSpPr>
        <p:sp>
          <p:nvSpPr>
            <p:cNvPr id="29" name="Oval 1035"/>
            <p:cNvSpPr>
              <a:spLocks noChangeArrowheads="1"/>
            </p:cNvSpPr>
            <p:nvPr/>
          </p:nvSpPr>
          <p:spPr bwMode="auto">
            <a:xfrm>
              <a:off x="5461766" y="6007943"/>
              <a:ext cx="152394" cy="152400"/>
            </a:xfrm>
            <a:prstGeom prst="ellipse">
              <a:avLst/>
            </a:prstGeom>
            <a:solidFill>
              <a:srgbClr val="FFFFFF"/>
            </a:solidFill>
            <a:ln w="25400">
              <a:solidFill>
                <a:srgbClr val="000000"/>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6" name="Text Box 1041"/>
                <p:cNvSpPr txBox="1">
                  <a:spLocks noChangeArrowheads="1"/>
                </p:cNvSpPr>
                <p:nvPr/>
              </p:nvSpPr>
              <p:spPr bwMode="auto">
                <a:xfrm>
                  <a:off x="5031571" y="6217493"/>
                  <a:ext cx="685772" cy="523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𝟐</m:t>
                            </m:r>
                          </m:sub>
                        </m:sSub>
                      </m:oMath>
                    </m:oMathPara>
                  </a14:m>
                  <a:endParaRPr lang="en-US" altLang="zh-CN" dirty="0"/>
                </a:p>
              </p:txBody>
            </p:sp>
          </mc:Choice>
          <mc:Fallback xmlns="">
            <p:sp>
              <p:nvSpPr>
                <p:cNvPr id="26" name="Text Box 1041"/>
                <p:cNvSpPr txBox="1">
                  <a:spLocks noRot="1" noChangeAspect="1" noMove="1" noResize="1" noEditPoints="1" noAdjustHandles="1" noChangeArrowheads="1" noChangeShapeType="1" noTextEdit="1"/>
                </p:cNvSpPr>
                <p:nvPr/>
              </p:nvSpPr>
              <p:spPr bwMode="auto">
                <a:xfrm>
                  <a:off x="5031571" y="6217493"/>
                  <a:ext cx="685772" cy="523875"/>
                </a:xfrm>
                <a:prstGeom prst="rect">
                  <a:avLst/>
                </a:prstGeom>
                <a:blipFill rotWithShape="0">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
        <p:nvSpPr>
          <p:cNvPr id="38" name="TextBox 17"/>
          <p:cNvSpPr txBox="1">
            <a:spLocks noChangeArrowheads="1"/>
          </p:cNvSpPr>
          <p:nvPr/>
        </p:nvSpPr>
        <p:spPr bwMode="auto">
          <a:xfrm>
            <a:off x="7440791" y="4293096"/>
            <a:ext cx="10709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聚集过程</a:t>
            </a:r>
          </a:p>
        </p:txBody>
      </p:sp>
      <p:sp>
        <p:nvSpPr>
          <p:cNvPr id="2" name="标题 1"/>
          <p:cNvSpPr>
            <a:spLocks noGrp="1"/>
          </p:cNvSpPr>
          <p:nvPr>
            <p:ph type="title"/>
          </p:nvPr>
        </p:nvSpPr>
        <p:spPr>
          <a:xfrm>
            <a:off x="297180" y="126998"/>
            <a:ext cx="8549640" cy="709714"/>
          </a:xfrm>
        </p:spPr>
        <p:txBody>
          <a:bodyPr/>
          <a:lstStyle/>
          <a:p>
            <a:pPr lvl="0" eaLnBrk="1" hangingPunct="1">
              <a:spcBef>
                <a:spcPct val="50000"/>
              </a:spcBef>
            </a:pPr>
            <a:r>
              <a:rPr lang="en-US" altLang="zh-CN" sz="3600" kern="1200">
                <a:solidFill>
                  <a:srgbClr val="3333CC"/>
                </a:solidFill>
                <a:latin typeface="Times New Roman" panose="02020603050405020304" pitchFamily="18" charset="0"/>
                <a:ea typeface="宋体" panose="02010600030101010101" pitchFamily="2" charset="-122"/>
                <a:cs typeface="+mn-cs"/>
              </a:rPr>
              <a:t>2.</a:t>
            </a:r>
            <a:r>
              <a:rPr lang="en-US" altLang="zh-CN" sz="3600" b="1" kern="1200">
                <a:solidFill>
                  <a:srgbClr val="3333CC"/>
                </a:solidFill>
                <a:latin typeface="Times New Roman" panose="02020603050405020304" pitchFamily="18" charset="0"/>
                <a:ea typeface="宋体" panose="02010600030101010101" pitchFamily="2" charset="-122"/>
                <a:cs typeface="+mn-cs"/>
              </a:rPr>
              <a:t>5    </a:t>
            </a:r>
            <a:r>
              <a:rPr lang="zh-CN" altLang="en-US" sz="3600" b="1" kern="1200">
                <a:solidFill>
                  <a:srgbClr val="3333CC"/>
                </a:solidFill>
                <a:latin typeface="Times New Roman" panose="02020603050405020304" pitchFamily="18" charset="0"/>
                <a:ea typeface="宋体" panose="02010600030101010101" pitchFamily="2" charset="-122"/>
                <a:cs typeface="+mn-cs"/>
              </a:rPr>
              <a:t>静电场的能量</a:t>
            </a:r>
            <a:r>
              <a:rPr lang="en-US" altLang="zh-CN" sz="3600" b="1" kern="1200">
                <a:solidFill>
                  <a:srgbClr val="3333CC"/>
                </a:solidFill>
                <a:latin typeface="Times New Roman" panose="02020603050405020304" pitchFamily="18" charset="0"/>
                <a:ea typeface="宋体" panose="02010600030101010101" pitchFamily="2" charset="-122"/>
                <a:cs typeface="+mn-cs"/>
              </a:rPr>
              <a:t>(Electric Field Energy)</a:t>
            </a: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8660"/>
                                        </p:tgtEl>
                                        <p:attrNameLst>
                                          <p:attrName>style.visibility</p:attrName>
                                        </p:attrNameLst>
                                      </p:cBhvr>
                                      <p:to>
                                        <p:strVal val="visible"/>
                                      </p:to>
                                    </p:set>
                                    <p:animEffect transition="in" filter="strips(upRight)">
                                      <p:cBhvr>
                                        <p:cTn id="7" dur="500"/>
                                        <p:tgtEl>
                                          <p:spTgt spid="68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10"/>
                                        </p:tgtEl>
                                        <p:attrNameLst>
                                          <p:attrName>style.visibility</p:attrName>
                                        </p:attrNameLst>
                                      </p:cBhvr>
                                      <p:to>
                                        <p:strVal val="visible"/>
                                      </p:to>
                                    </p:set>
                                    <p:animEffect transition="in" filter="wipe(left)">
                                      <p:cBhvr>
                                        <p:cTn id="12" dur="500"/>
                                        <p:tgtEl>
                                          <p:spTgt spid="686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6873"/>
                                        </p:tgtEl>
                                        <p:attrNameLst>
                                          <p:attrName>style.visibility</p:attrName>
                                        </p:attrNameLst>
                                      </p:cBhvr>
                                      <p:to>
                                        <p:strVal val="visible"/>
                                      </p:to>
                                    </p:set>
                                    <p:animEffect transition="in" filter="barn(inVertical)">
                                      <p:cBhvr>
                                        <p:cTn id="17" dur="500"/>
                                        <p:tgtEl>
                                          <p:spTgt spid="368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down)">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down)">
                                      <p:cBhvr>
                                        <p:cTn id="56" dur="500"/>
                                        <p:tgtEl>
                                          <p:spTgt spid="3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down)">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60" grpId="0" animBg="1" autoUpdateAnimBg="0"/>
      <p:bldP spid="68610" grpId="0" autoUpdateAnimBg="0"/>
      <p:bldP spid="36873" grpId="0"/>
      <p:bldP spid="20" grpId="0"/>
      <p:bldP spid="30" grpId="0" animBg="1"/>
      <p:bldP spid="31" grpId="0" animBg="1"/>
      <p:bldP spid="32"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1"/>
          <p:cNvGrpSpPr>
            <a:grpSpLocks/>
          </p:cNvGrpSpPr>
          <p:nvPr/>
        </p:nvGrpSpPr>
        <p:grpSpPr bwMode="auto">
          <a:xfrm>
            <a:off x="2103438" y="2087563"/>
            <a:ext cx="1150937" cy="1150937"/>
            <a:chOff x="1252" y="2636"/>
            <a:chExt cx="725" cy="725"/>
          </a:xfrm>
        </p:grpSpPr>
        <p:sp>
          <p:nvSpPr>
            <p:cNvPr id="3099" name="Oval 72"/>
            <p:cNvSpPr>
              <a:spLocks noChangeArrowheads="1"/>
            </p:cNvSpPr>
            <p:nvPr/>
          </p:nvSpPr>
          <p:spPr bwMode="auto">
            <a:xfrm>
              <a:off x="1497" y="2881"/>
              <a:ext cx="240" cy="24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a:cs typeface="Times New Roman" panose="02020603050405020304" pitchFamily="18" charset="0"/>
                </a:rPr>
                <a:t>±</a:t>
              </a:r>
              <a:endParaRPr lang="en-US" altLang="zh-CN"/>
            </a:p>
          </p:txBody>
        </p:sp>
        <p:sp>
          <p:nvSpPr>
            <p:cNvPr id="3100" name="Oval 73"/>
            <p:cNvSpPr>
              <a:spLocks noChangeArrowheads="1"/>
            </p:cNvSpPr>
            <p:nvPr/>
          </p:nvSpPr>
          <p:spPr bwMode="auto">
            <a:xfrm>
              <a:off x="1252" y="2636"/>
              <a:ext cx="725" cy="725"/>
            </a:xfrm>
            <a:prstGeom prst="ellipse">
              <a:avLst/>
            </a:pr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290" name="Text Box 74"/>
          <p:cNvSpPr txBox="1">
            <a:spLocks noChangeArrowheads="1"/>
          </p:cNvSpPr>
          <p:nvPr/>
        </p:nvSpPr>
        <p:spPr bwMode="auto">
          <a:xfrm>
            <a:off x="5029200" y="3267075"/>
            <a:ext cx="27432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lnSpc>
                <a:spcPct val="110000"/>
              </a:lnSpc>
            </a:pPr>
            <a:r>
              <a:rPr lang="zh-CN" altLang="en-US">
                <a:latin typeface="宋体" panose="02010600030101010101" pitchFamily="2" charset="-122"/>
              </a:rPr>
              <a:t>有极分子</a:t>
            </a:r>
          </a:p>
        </p:txBody>
      </p:sp>
      <p:grpSp>
        <p:nvGrpSpPr>
          <p:cNvPr id="4" name="Group 75"/>
          <p:cNvGrpSpPr>
            <a:grpSpLocks/>
          </p:cNvGrpSpPr>
          <p:nvPr/>
        </p:nvGrpSpPr>
        <p:grpSpPr bwMode="auto">
          <a:xfrm>
            <a:off x="6059488" y="2171700"/>
            <a:ext cx="522287" cy="504825"/>
            <a:chOff x="3744" y="2689"/>
            <a:chExt cx="329" cy="318"/>
          </a:xfrm>
        </p:grpSpPr>
        <p:sp>
          <p:nvSpPr>
            <p:cNvPr id="3098" name="Line 76"/>
            <p:cNvSpPr>
              <a:spLocks noChangeShapeType="1"/>
            </p:cNvSpPr>
            <p:nvPr/>
          </p:nvSpPr>
          <p:spPr bwMode="auto">
            <a:xfrm>
              <a:off x="3744" y="3007"/>
              <a:ext cx="329" cy="0"/>
            </a:xfrm>
            <a:prstGeom prst="line">
              <a:avLst/>
            </a:prstGeom>
            <a:noFill/>
            <a:ln w="2540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4" name="Object 77"/>
            <p:cNvGraphicFramePr>
              <a:graphicFrameLocks noChangeAspect="1"/>
            </p:cNvGraphicFramePr>
            <p:nvPr/>
          </p:nvGraphicFramePr>
          <p:xfrm>
            <a:off x="3789" y="2689"/>
            <a:ext cx="243" cy="312"/>
          </p:xfrm>
          <a:graphic>
            <a:graphicData uri="http://schemas.openxmlformats.org/presentationml/2006/ole">
              <mc:AlternateContent xmlns:mc="http://schemas.openxmlformats.org/markup-compatibility/2006">
                <mc:Choice xmlns:v="urn:schemas-microsoft-com:vml" Requires="v">
                  <p:oleObj name="公式" r:id="rId2" imgW="171566" imgH="219186" progId="Equation.3">
                    <p:embed/>
                  </p:oleObj>
                </mc:Choice>
                <mc:Fallback>
                  <p:oleObj name="公式" r:id="rId2" imgW="171566" imgH="219186" progId="Equation.3">
                    <p:embed/>
                    <p:pic>
                      <p:nvPicPr>
                        <p:cNvPr id="3074" name="Object 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9" y="2689"/>
                          <a:ext cx="24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78"/>
          <p:cNvGrpSpPr>
            <a:grpSpLocks/>
          </p:cNvGrpSpPr>
          <p:nvPr/>
        </p:nvGrpSpPr>
        <p:grpSpPr bwMode="auto">
          <a:xfrm>
            <a:off x="5373688" y="2057400"/>
            <a:ext cx="1828800" cy="1219200"/>
            <a:chOff x="3312" y="2617"/>
            <a:chExt cx="1152" cy="768"/>
          </a:xfrm>
        </p:grpSpPr>
        <p:sp>
          <p:nvSpPr>
            <p:cNvPr id="3094" name="Oval 79"/>
            <p:cNvSpPr>
              <a:spLocks noChangeArrowheads="1"/>
            </p:cNvSpPr>
            <p:nvPr/>
          </p:nvSpPr>
          <p:spPr bwMode="auto">
            <a:xfrm>
              <a:off x="3312" y="2617"/>
              <a:ext cx="1152" cy="768"/>
            </a:xfrm>
            <a:prstGeom prst="ellipse">
              <a:avLst/>
            </a:pr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95" name="Oval 80"/>
            <p:cNvSpPr>
              <a:spLocks noChangeArrowheads="1"/>
            </p:cNvSpPr>
            <p:nvPr/>
          </p:nvSpPr>
          <p:spPr bwMode="auto">
            <a:xfrm>
              <a:off x="4062" y="2887"/>
              <a:ext cx="240" cy="24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a:cs typeface="Times New Roman" panose="02020603050405020304" pitchFamily="18" charset="0"/>
                </a:rPr>
                <a:t>+</a:t>
              </a:r>
              <a:endParaRPr lang="en-US" altLang="zh-CN"/>
            </a:p>
          </p:txBody>
        </p:sp>
        <p:sp>
          <p:nvSpPr>
            <p:cNvPr id="3096" name="Oval 81"/>
            <p:cNvSpPr>
              <a:spLocks noChangeArrowheads="1"/>
            </p:cNvSpPr>
            <p:nvPr/>
          </p:nvSpPr>
          <p:spPr bwMode="auto">
            <a:xfrm>
              <a:off x="3504" y="2880"/>
              <a:ext cx="240" cy="24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zh-CN" altLang="zh-CN">
                <a:solidFill>
                  <a:schemeClr val="tx1"/>
                </a:solidFill>
                <a:cs typeface="Times New Roman" panose="02020603050405020304" pitchFamily="18" charset="0"/>
              </a:endParaRPr>
            </a:p>
          </p:txBody>
        </p:sp>
        <p:sp>
          <p:nvSpPr>
            <p:cNvPr id="3097" name="Text Box 82"/>
            <p:cNvSpPr txBox="1">
              <a:spLocks noChangeArrowheads="1"/>
            </p:cNvSpPr>
            <p:nvPr/>
          </p:nvSpPr>
          <p:spPr bwMode="auto">
            <a:xfrm>
              <a:off x="3516" y="281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cs typeface="Times New Roman" panose="02020603050405020304" pitchFamily="18" charset="0"/>
                </a:rPr>
                <a:t>–</a:t>
              </a:r>
              <a:endParaRPr lang="en-US" altLang="zh-CN"/>
            </a:p>
          </p:txBody>
        </p:sp>
      </p:grpSp>
      <p:sp>
        <p:nvSpPr>
          <p:cNvPr id="9299" name="Text Box 83"/>
          <p:cNvSpPr txBox="1">
            <a:spLocks noChangeArrowheads="1"/>
          </p:cNvSpPr>
          <p:nvPr/>
        </p:nvSpPr>
        <p:spPr bwMode="auto">
          <a:xfrm>
            <a:off x="1882775" y="3297238"/>
            <a:ext cx="1609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latin typeface="华文中宋" panose="02010600040101010101" pitchFamily="2" charset="-122"/>
              </a:rPr>
              <a:t>无极分子</a:t>
            </a:r>
            <a:endParaRPr lang="zh-CN" altLang="en-US"/>
          </a:p>
        </p:txBody>
      </p:sp>
      <p:grpSp>
        <p:nvGrpSpPr>
          <p:cNvPr id="6" name="Group 84"/>
          <p:cNvGrpSpPr>
            <a:grpSpLocks/>
          </p:cNvGrpSpPr>
          <p:nvPr/>
        </p:nvGrpSpPr>
        <p:grpSpPr bwMode="auto">
          <a:xfrm>
            <a:off x="1179513" y="3810000"/>
            <a:ext cx="3211512" cy="1671638"/>
            <a:chOff x="609" y="3093"/>
            <a:chExt cx="2023" cy="1053"/>
          </a:xfrm>
        </p:grpSpPr>
        <p:grpSp>
          <p:nvGrpSpPr>
            <p:cNvPr id="3090" name="Group 85"/>
            <p:cNvGrpSpPr>
              <a:grpSpLocks/>
            </p:cNvGrpSpPr>
            <p:nvPr/>
          </p:nvGrpSpPr>
          <p:grpSpPr bwMode="auto">
            <a:xfrm>
              <a:off x="609" y="3093"/>
              <a:ext cx="2023" cy="1053"/>
              <a:chOff x="609" y="3093"/>
              <a:chExt cx="2023" cy="1053"/>
            </a:xfrm>
          </p:grpSpPr>
          <p:sp>
            <p:nvSpPr>
              <p:cNvPr id="3092" name="Text Box 86"/>
              <p:cNvSpPr txBox="1">
                <a:spLocks noChangeArrowheads="1"/>
              </p:cNvSpPr>
              <p:nvPr/>
            </p:nvSpPr>
            <p:spPr bwMode="auto">
              <a:xfrm>
                <a:off x="609" y="3765"/>
                <a:ext cx="2023"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ea typeface="华文中宋" panose="02010600040101010101" pitchFamily="2" charset="-122"/>
                  </a:rPr>
                  <a:t>H</a:t>
                </a:r>
                <a:r>
                  <a:rPr lang="en-US" altLang="zh-CN" baseline="-25000">
                    <a:ea typeface="华文中宋" panose="02010600040101010101" pitchFamily="2" charset="-122"/>
                  </a:rPr>
                  <a:t>2</a:t>
                </a:r>
                <a:r>
                  <a:rPr lang="en-US" altLang="zh-CN">
                    <a:ea typeface="华文中宋" panose="02010600040101010101" pitchFamily="2" charset="-122"/>
                  </a:rPr>
                  <a:t>, CO</a:t>
                </a:r>
                <a:r>
                  <a:rPr lang="en-US" altLang="zh-CN" baseline="-25000">
                    <a:ea typeface="华文中宋" panose="02010600040101010101" pitchFamily="2" charset="-122"/>
                  </a:rPr>
                  <a:t>2</a:t>
                </a:r>
                <a:r>
                  <a:rPr lang="en-US" altLang="zh-CN">
                    <a:ea typeface="华文中宋" panose="02010600040101010101" pitchFamily="2" charset="-122"/>
                  </a:rPr>
                  <a:t>, CH</a:t>
                </a:r>
                <a:r>
                  <a:rPr lang="en-US" altLang="zh-CN" baseline="-25000">
                    <a:ea typeface="华文中宋" panose="02010600040101010101" pitchFamily="2" charset="-122"/>
                  </a:rPr>
                  <a:t>4</a:t>
                </a:r>
                <a:r>
                  <a:rPr lang="en-US" altLang="zh-CN">
                    <a:ea typeface="华文中宋" panose="02010600040101010101" pitchFamily="2" charset="-122"/>
                  </a:rPr>
                  <a:t>, He</a:t>
                </a:r>
                <a:r>
                  <a:rPr lang="zh-CN" altLang="en-US"/>
                  <a:t>等</a:t>
                </a:r>
              </a:p>
            </p:txBody>
          </p:sp>
          <p:sp>
            <p:nvSpPr>
              <p:cNvPr id="3093" name="AutoShape 87"/>
              <p:cNvSpPr>
                <a:spLocks noChangeArrowheads="1"/>
              </p:cNvSpPr>
              <p:nvPr/>
            </p:nvSpPr>
            <p:spPr bwMode="auto">
              <a:xfrm>
                <a:off x="1480" y="3093"/>
                <a:ext cx="126" cy="402"/>
              </a:xfrm>
              <a:prstGeom prst="downArrow">
                <a:avLst>
                  <a:gd name="adj1" fmla="val 45833"/>
                  <a:gd name="adj2" fmla="val 131991"/>
                </a:avLst>
              </a:prstGeom>
              <a:solidFill>
                <a:srgbClr val="FF9933"/>
              </a:solidFill>
              <a:ln w="19050">
                <a:solidFill>
                  <a:schemeClr val="accent2"/>
                </a:solidFill>
                <a:miter lim="800000"/>
                <a:headEnd/>
                <a:tailEnd/>
              </a:ln>
            </p:spPr>
            <p:txBody>
              <a:bodyPr wrap="none" lIns="90000" tIns="46800" rIns="90000" bIns="46800"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091" name="Text Box 88"/>
            <p:cNvSpPr txBox="1">
              <a:spLocks noChangeArrowheads="1"/>
            </p:cNvSpPr>
            <p:nvPr/>
          </p:nvSpPr>
          <p:spPr bwMode="auto">
            <a:xfrm>
              <a:off x="657" y="3459"/>
              <a:ext cx="16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无极分子电介质</a:t>
              </a:r>
            </a:p>
          </p:txBody>
        </p:sp>
      </p:grpSp>
      <p:grpSp>
        <p:nvGrpSpPr>
          <p:cNvPr id="8" name="Group 89"/>
          <p:cNvGrpSpPr>
            <a:grpSpLocks/>
          </p:cNvGrpSpPr>
          <p:nvPr/>
        </p:nvGrpSpPr>
        <p:grpSpPr bwMode="auto">
          <a:xfrm>
            <a:off x="4784725" y="3810000"/>
            <a:ext cx="3292475" cy="1657350"/>
            <a:chOff x="2880" y="3093"/>
            <a:chExt cx="2074" cy="1044"/>
          </a:xfrm>
        </p:grpSpPr>
        <p:grpSp>
          <p:nvGrpSpPr>
            <p:cNvPr id="3086" name="Group 90"/>
            <p:cNvGrpSpPr>
              <a:grpSpLocks/>
            </p:cNvGrpSpPr>
            <p:nvPr/>
          </p:nvGrpSpPr>
          <p:grpSpPr bwMode="auto">
            <a:xfrm>
              <a:off x="2880" y="3093"/>
              <a:ext cx="2074" cy="1044"/>
              <a:chOff x="2880" y="3093"/>
              <a:chExt cx="2074" cy="1044"/>
            </a:xfrm>
          </p:grpSpPr>
          <p:sp>
            <p:nvSpPr>
              <p:cNvPr id="3088" name="AutoShape 91"/>
              <p:cNvSpPr>
                <a:spLocks noChangeArrowheads="1"/>
              </p:cNvSpPr>
              <p:nvPr/>
            </p:nvSpPr>
            <p:spPr bwMode="auto">
              <a:xfrm>
                <a:off x="3784" y="3093"/>
                <a:ext cx="126" cy="402"/>
              </a:xfrm>
              <a:prstGeom prst="downArrow">
                <a:avLst>
                  <a:gd name="adj1" fmla="val 45833"/>
                  <a:gd name="adj2" fmla="val 131991"/>
                </a:avLst>
              </a:prstGeom>
              <a:solidFill>
                <a:srgbClr val="FF9933"/>
              </a:solidFill>
              <a:ln w="19050">
                <a:solidFill>
                  <a:schemeClr val="accent2"/>
                </a:solidFill>
                <a:miter lim="800000"/>
                <a:headEnd/>
                <a:tailEnd/>
              </a:ln>
            </p:spPr>
            <p:txBody>
              <a:bodyPr wrap="none" lIns="90000" tIns="46800" rIns="90000" bIns="46800"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89" name="Text Box 92"/>
              <p:cNvSpPr txBox="1">
                <a:spLocks noChangeArrowheads="1"/>
              </p:cNvSpPr>
              <p:nvPr/>
            </p:nvSpPr>
            <p:spPr bwMode="auto">
              <a:xfrm>
                <a:off x="2880" y="3810"/>
                <a:ext cx="20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ea typeface="华文中宋" panose="02010600040101010101" pitchFamily="2" charset="-122"/>
                  </a:rPr>
                  <a:t>H</a:t>
                </a:r>
                <a:r>
                  <a:rPr lang="en-US" altLang="zh-CN" baseline="-25000">
                    <a:ea typeface="华文中宋" panose="02010600040101010101" pitchFamily="2" charset="-122"/>
                  </a:rPr>
                  <a:t>2</a:t>
                </a:r>
                <a:r>
                  <a:rPr lang="en-US" altLang="zh-CN">
                    <a:ea typeface="华文中宋" panose="02010600040101010101" pitchFamily="2" charset="-122"/>
                  </a:rPr>
                  <a:t>O, NH</a:t>
                </a:r>
                <a:r>
                  <a:rPr lang="en-US" altLang="zh-CN" baseline="-25000">
                    <a:ea typeface="华文中宋" panose="02010600040101010101" pitchFamily="2" charset="-122"/>
                  </a:rPr>
                  <a:t>3</a:t>
                </a:r>
                <a:r>
                  <a:rPr lang="en-US" altLang="zh-CN">
                    <a:ea typeface="华文中宋" panose="02010600040101010101" pitchFamily="2" charset="-122"/>
                  </a:rPr>
                  <a:t>, </a:t>
                </a:r>
                <a:r>
                  <a:rPr lang="zh-CN" altLang="en-US"/>
                  <a:t>有机酸等</a:t>
                </a:r>
              </a:p>
            </p:txBody>
          </p:sp>
        </p:grpSp>
        <p:sp>
          <p:nvSpPr>
            <p:cNvPr id="3087" name="Text Box 93"/>
            <p:cNvSpPr txBox="1">
              <a:spLocks noChangeArrowheads="1"/>
            </p:cNvSpPr>
            <p:nvPr/>
          </p:nvSpPr>
          <p:spPr bwMode="auto">
            <a:xfrm>
              <a:off x="3091" y="3436"/>
              <a:ext cx="16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latin typeface="宋体" panose="02010600030101010101" pitchFamily="2" charset="-122"/>
                </a:rPr>
                <a:t>有极分子电介质</a:t>
              </a:r>
            </a:p>
          </p:txBody>
        </p:sp>
      </p:grpSp>
      <p:sp>
        <p:nvSpPr>
          <p:cNvPr id="8194" name="Text Box 2"/>
          <p:cNvSpPr txBox="1">
            <a:spLocks noChangeArrowheads="1"/>
          </p:cNvSpPr>
          <p:nvPr/>
        </p:nvSpPr>
        <p:spPr bwMode="auto">
          <a:xfrm>
            <a:off x="228600" y="122238"/>
            <a:ext cx="5080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sz="3200"/>
              <a:t>二、电介质极化的微观解释</a:t>
            </a:r>
            <a:endParaRPr lang="zh-CN" altLang="en-US" sz="3200" b="0">
              <a:solidFill>
                <a:schemeClr val="tx1"/>
              </a:solidFill>
            </a:endParaRPr>
          </a:p>
        </p:txBody>
      </p:sp>
      <p:sp>
        <p:nvSpPr>
          <p:cNvPr id="8195" name="Text Box 3"/>
          <p:cNvSpPr txBox="1">
            <a:spLocks noChangeArrowheads="1"/>
          </p:cNvSpPr>
          <p:nvPr/>
        </p:nvSpPr>
        <p:spPr bwMode="auto">
          <a:xfrm>
            <a:off x="354013" y="1143000"/>
            <a:ext cx="2236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a:t>1.</a:t>
            </a:r>
            <a:r>
              <a:rPr lang="zh-CN" altLang="en-US"/>
              <a:t>两种电介质</a:t>
            </a:r>
          </a:p>
        </p:txBody>
      </p:sp>
      <p:sp>
        <p:nvSpPr>
          <p:cNvPr id="8207" name="Rectangle 15"/>
          <p:cNvSpPr>
            <a:spLocks noChangeArrowheads="1"/>
          </p:cNvSpPr>
          <p:nvPr/>
        </p:nvSpPr>
        <p:spPr bwMode="auto">
          <a:xfrm>
            <a:off x="0"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Text Box 3"/>
          <p:cNvSpPr txBox="1">
            <a:spLocks noChangeArrowheads="1"/>
          </p:cNvSpPr>
          <p:nvPr/>
        </p:nvSpPr>
        <p:spPr bwMode="auto">
          <a:xfrm>
            <a:off x="381000" y="5867400"/>
            <a:ext cx="161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a:t>2.</a:t>
            </a:r>
            <a:r>
              <a:rPr lang="zh-CN" altLang="en-US"/>
              <a:t> 电极化</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horizontal)">
                                      <p:cBhvr>
                                        <p:cTn id="7" dur="500"/>
                                        <p:tgtEl>
                                          <p:spTgt spid="8194"/>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8207"/>
                                        </p:tgtEl>
                                        <p:attrNameLst>
                                          <p:attrName>style.visibility</p:attrName>
                                        </p:attrNameLst>
                                      </p:cBhvr>
                                      <p:to>
                                        <p:strVal val="visible"/>
                                      </p:to>
                                    </p:set>
                                    <p:animEffect transition="in" filter="strips(upRight)">
                                      <p:cBhvr>
                                        <p:cTn id="11" dur="500"/>
                                        <p:tgtEl>
                                          <p:spTgt spid="82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95"/>
                                        </p:tgtEl>
                                        <p:attrNameLst>
                                          <p:attrName>style.visibility</p:attrName>
                                        </p:attrNameLst>
                                      </p:cBhvr>
                                      <p:to>
                                        <p:strVal val="visible"/>
                                      </p:to>
                                    </p:set>
                                    <p:animEffect transition="in" filter="wipe(left)">
                                      <p:cBhvr>
                                        <p:cTn id="16" dur="500"/>
                                        <p:tgtEl>
                                          <p:spTgt spid="8195"/>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299"/>
                                        </p:tgtEl>
                                        <p:attrNameLst>
                                          <p:attrName>style.visibility</p:attrName>
                                        </p:attrNameLst>
                                      </p:cBhvr>
                                      <p:to>
                                        <p:strVal val="visible"/>
                                      </p:to>
                                    </p:set>
                                    <p:animEffect transition="in" filter="wipe(up)">
                                      <p:cBhvr>
                                        <p:cTn id="35" dur="500"/>
                                        <p:tgtEl>
                                          <p:spTgt spid="92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9290"/>
                                        </p:tgtEl>
                                        <p:attrNameLst>
                                          <p:attrName>style.visibility</p:attrName>
                                        </p:attrNameLst>
                                      </p:cBhvr>
                                      <p:to>
                                        <p:strVal val="visible"/>
                                      </p:to>
                                    </p:set>
                                    <p:animEffect transition="in" filter="wipe(up)">
                                      <p:cBhvr>
                                        <p:cTn id="40" dur="500"/>
                                        <p:tgtEl>
                                          <p:spTgt spid="92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ipe(left)">
                                      <p:cBhvr>
                                        <p:cTn id="5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0" grpId="0" autoUpdateAnimBg="0"/>
      <p:bldP spid="9299" grpId="0" autoUpdateAnimBg="0"/>
      <p:bldP spid="8194" grpId="0" autoUpdateAnimBg="0"/>
      <p:bldP spid="8195" grpId="0" autoUpdateAnimBg="0"/>
      <p:bldP spid="8207" grpId="0" animBg="1" autoUpdateAnimBg="0"/>
      <p:bldP spid="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5"/>
          <p:cNvGraphicFramePr>
            <a:graphicFrameLocks noChangeAspect="1"/>
          </p:cNvGraphicFramePr>
          <p:nvPr/>
        </p:nvGraphicFramePr>
        <p:xfrm>
          <a:off x="388432" y="1780481"/>
          <a:ext cx="4405313" cy="1360488"/>
        </p:xfrm>
        <a:graphic>
          <a:graphicData uri="http://schemas.openxmlformats.org/presentationml/2006/ole">
            <mc:AlternateContent xmlns:mc="http://schemas.openxmlformats.org/markup-compatibility/2006">
              <mc:Choice xmlns:v="urn:schemas-microsoft-com:vml" Requires="v">
                <p:oleObj name="Equation" r:id="rId2" imgW="1396800" imgH="431640" progId="Equation.DSMT4">
                  <p:embed/>
                </p:oleObj>
              </mc:Choice>
              <mc:Fallback>
                <p:oleObj name="Equation" r:id="rId2" imgW="1396800" imgH="431640" progId="Equation.DSMT4">
                  <p:embed/>
                  <p:pic>
                    <p:nvPicPr>
                      <p:cNvPr id="2" name="Object 1025"/>
                      <p:cNvPicPr>
                        <a:picLocks noChangeAspect="1" noChangeArrowheads="1"/>
                      </p:cNvPicPr>
                      <p:nvPr/>
                    </p:nvPicPr>
                    <p:blipFill>
                      <a:blip r:embed="rId3"/>
                      <a:srcRect/>
                      <a:stretch>
                        <a:fillRect/>
                      </a:stretch>
                    </p:blipFill>
                    <p:spPr bwMode="auto">
                      <a:xfrm>
                        <a:off x="388432" y="1780481"/>
                        <a:ext cx="4405313"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1025"/>
          <p:cNvGraphicFramePr>
            <a:graphicFrameLocks noChangeAspect="1"/>
          </p:cNvGraphicFramePr>
          <p:nvPr/>
        </p:nvGraphicFramePr>
        <p:xfrm>
          <a:off x="388432" y="3372322"/>
          <a:ext cx="8010525" cy="1360487"/>
        </p:xfrm>
        <a:graphic>
          <a:graphicData uri="http://schemas.openxmlformats.org/presentationml/2006/ole">
            <mc:AlternateContent xmlns:mc="http://schemas.openxmlformats.org/markup-compatibility/2006">
              <mc:Choice xmlns:v="urn:schemas-microsoft-com:vml" Requires="v">
                <p:oleObj name="Equation" r:id="rId4" imgW="2539800" imgH="431640" progId="Equation.DSMT4">
                  <p:embed/>
                </p:oleObj>
              </mc:Choice>
              <mc:Fallback>
                <p:oleObj name="Equation" r:id="rId4" imgW="2539800" imgH="431640" progId="Equation.DSMT4">
                  <p:embed/>
                  <p:pic>
                    <p:nvPicPr>
                      <p:cNvPr id="3" name="Object 1025"/>
                      <p:cNvPicPr>
                        <a:picLocks noChangeAspect="1" noChangeArrowheads="1"/>
                      </p:cNvPicPr>
                      <p:nvPr/>
                    </p:nvPicPr>
                    <p:blipFill>
                      <a:blip r:embed="rId5"/>
                      <a:srcRect/>
                      <a:stretch>
                        <a:fillRect/>
                      </a:stretch>
                    </p:blipFill>
                    <p:spPr bwMode="auto">
                      <a:xfrm>
                        <a:off x="388432" y="3372322"/>
                        <a:ext cx="8010525"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1026"/>
          <p:cNvGraphicFramePr>
            <a:graphicFrameLocks noChangeAspect="1"/>
          </p:cNvGraphicFramePr>
          <p:nvPr/>
        </p:nvGraphicFramePr>
        <p:xfrm>
          <a:off x="468313" y="5021263"/>
          <a:ext cx="7970837" cy="1360487"/>
        </p:xfrm>
        <a:graphic>
          <a:graphicData uri="http://schemas.openxmlformats.org/presentationml/2006/ole">
            <mc:AlternateContent xmlns:mc="http://schemas.openxmlformats.org/markup-compatibility/2006">
              <mc:Choice xmlns:v="urn:schemas-microsoft-com:vml" Requires="v">
                <p:oleObj name="Equation" r:id="rId6" imgW="2527200" imgH="431640" progId="Equation.DSMT4">
                  <p:embed/>
                </p:oleObj>
              </mc:Choice>
              <mc:Fallback>
                <p:oleObj name="Equation" r:id="rId6" imgW="2527200" imgH="431640" progId="Equation.DSMT4">
                  <p:embed/>
                  <p:pic>
                    <p:nvPicPr>
                      <p:cNvPr id="4" name="Object 1026"/>
                      <p:cNvPicPr>
                        <a:picLocks noChangeAspect="1" noChangeArrowheads="1"/>
                      </p:cNvPicPr>
                      <p:nvPr/>
                    </p:nvPicPr>
                    <p:blipFill>
                      <a:blip r:embed="rId7"/>
                      <a:srcRect/>
                      <a:stretch>
                        <a:fillRect/>
                      </a:stretch>
                    </p:blipFill>
                    <p:spPr bwMode="auto">
                      <a:xfrm>
                        <a:off x="468313" y="5021263"/>
                        <a:ext cx="7970837"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6"/>
          <p:cNvGraphicFramePr>
            <a:graphicFrameLocks noChangeAspect="1"/>
          </p:cNvGraphicFramePr>
          <p:nvPr/>
        </p:nvGraphicFramePr>
        <p:xfrm>
          <a:off x="539552" y="260648"/>
          <a:ext cx="3043238" cy="1360488"/>
        </p:xfrm>
        <a:graphic>
          <a:graphicData uri="http://schemas.openxmlformats.org/presentationml/2006/ole">
            <mc:AlternateContent xmlns:mc="http://schemas.openxmlformats.org/markup-compatibility/2006">
              <mc:Choice xmlns:v="urn:schemas-microsoft-com:vml" Requires="v">
                <p:oleObj name="Equation" r:id="rId8" imgW="965160" imgH="431640" progId="Equation.DSMT4">
                  <p:embed/>
                </p:oleObj>
              </mc:Choice>
              <mc:Fallback>
                <p:oleObj name="Equation" r:id="rId8" imgW="965160" imgH="431640" progId="Equation.DSMT4">
                  <p:embed/>
                  <p:pic>
                    <p:nvPicPr>
                      <p:cNvPr id="5" name="Object 6"/>
                      <p:cNvPicPr>
                        <a:picLocks noChangeAspect="1" noChangeArrowheads="1"/>
                      </p:cNvPicPr>
                      <p:nvPr/>
                    </p:nvPicPr>
                    <p:blipFill>
                      <a:blip r:embed="rId9"/>
                      <a:srcRect/>
                      <a:stretch>
                        <a:fillRect/>
                      </a:stretch>
                    </p:blipFill>
                    <p:spPr bwMode="auto">
                      <a:xfrm>
                        <a:off x="539552" y="260648"/>
                        <a:ext cx="3043238"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Line 1036"/>
          <p:cNvSpPr>
            <a:spLocks noChangeShapeType="1"/>
          </p:cNvSpPr>
          <p:nvPr/>
        </p:nvSpPr>
        <p:spPr bwMode="auto">
          <a:xfrm>
            <a:off x="6002840" y="2061891"/>
            <a:ext cx="2362104"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037"/>
          <p:cNvSpPr>
            <a:spLocks noChangeShapeType="1"/>
          </p:cNvSpPr>
          <p:nvPr/>
        </p:nvSpPr>
        <p:spPr bwMode="auto">
          <a:xfrm>
            <a:off x="6783858" y="895078"/>
            <a:ext cx="1600135" cy="11430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038"/>
          <p:cNvSpPr>
            <a:spLocks noChangeShapeType="1"/>
          </p:cNvSpPr>
          <p:nvPr/>
        </p:nvSpPr>
        <p:spPr bwMode="auto">
          <a:xfrm flipV="1">
            <a:off x="5869495" y="895078"/>
            <a:ext cx="838166" cy="114300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 name="组合 8"/>
          <p:cNvGrpSpPr/>
          <p:nvPr/>
        </p:nvGrpSpPr>
        <p:grpSpPr>
          <a:xfrm>
            <a:off x="6382237" y="188640"/>
            <a:ext cx="685772" cy="792163"/>
            <a:chOff x="6001494" y="4215654"/>
            <a:chExt cx="685772" cy="792163"/>
          </a:xfrm>
        </p:grpSpPr>
        <p:sp>
          <p:nvSpPr>
            <p:cNvPr id="10" name="Oval 1034"/>
            <p:cNvSpPr>
              <a:spLocks noChangeArrowheads="1"/>
            </p:cNvSpPr>
            <p:nvPr/>
          </p:nvSpPr>
          <p:spPr bwMode="auto">
            <a:xfrm>
              <a:off x="6299932" y="4855417"/>
              <a:ext cx="152394" cy="152400"/>
            </a:xfrm>
            <a:prstGeom prst="ellipse">
              <a:avLst/>
            </a:prstGeom>
            <a:solidFill>
              <a:srgbClr val="FFFFFF"/>
            </a:solidFill>
            <a:ln w="25400">
              <a:solidFill>
                <a:srgbClr val="000000"/>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1" name="Text Box 1039"/>
                <p:cNvSpPr txBox="1">
                  <a:spLocks noChangeArrowheads="1"/>
                </p:cNvSpPr>
                <p:nvPr/>
              </p:nvSpPr>
              <p:spPr bwMode="auto">
                <a:xfrm>
                  <a:off x="6001494" y="4215654"/>
                  <a:ext cx="685772" cy="523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𝟏</m:t>
                            </m:r>
                          </m:sub>
                        </m:sSub>
                      </m:oMath>
                    </m:oMathPara>
                  </a14:m>
                  <a:endParaRPr lang="en-US" altLang="zh-CN" dirty="0"/>
                </a:p>
              </p:txBody>
            </p:sp>
          </mc:Choice>
          <mc:Fallback xmlns="">
            <p:sp>
              <p:nvSpPr>
                <p:cNvPr id="11" name="Text Box 1039"/>
                <p:cNvSpPr txBox="1">
                  <a:spLocks noRot="1" noChangeAspect="1" noMove="1" noResize="1" noEditPoints="1" noAdjustHandles="1" noChangeArrowheads="1" noChangeShapeType="1" noTextEdit="1"/>
                </p:cNvSpPr>
                <p:nvPr/>
              </p:nvSpPr>
              <p:spPr bwMode="auto">
                <a:xfrm>
                  <a:off x="6001494" y="4215654"/>
                  <a:ext cx="685772" cy="523875"/>
                </a:xfrm>
                <a:prstGeom prst="rect">
                  <a:avLst/>
                </a:prstGeom>
                <a:blipFill rotWithShape="0">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grpSp>
        <p:nvGrpSpPr>
          <p:cNvPr id="12" name="组合 11"/>
          <p:cNvGrpSpPr/>
          <p:nvPr/>
        </p:nvGrpSpPr>
        <p:grpSpPr>
          <a:xfrm>
            <a:off x="8155403" y="1980929"/>
            <a:ext cx="685772" cy="671512"/>
            <a:chOff x="7774660" y="6007943"/>
            <a:chExt cx="685772" cy="671512"/>
          </a:xfrm>
        </p:grpSpPr>
        <p:sp>
          <p:nvSpPr>
            <p:cNvPr id="13" name="Oval 1033"/>
            <p:cNvSpPr>
              <a:spLocks noChangeArrowheads="1"/>
            </p:cNvSpPr>
            <p:nvPr/>
          </p:nvSpPr>
          <p:spPr bwMode="auto">
            <a:xfrm>
              <a:off x="7976264" y="6007943"/>
              <a:ext cx="152394" cy="152400"/>
            </a:xfrm>
            <a:prstGeom prst="ellipse">
              <a:avLst/>
            </a:prstGeom>
            <a:solidFill>
              <a:srgbClr val="FFFFFF"/>
            </a:solidFill>
            <a:ln w="25400">
              <a:solidFill>
                <a:srgbClr val="000000"/>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4" name="Text Box 1040"/>
                <p:cNvSpPr txBox="1">
                  <a:spLocks noChangeArrowheads="1"/>
                </p:cNvSpPr>
                <p:nvPr/>
              </p:nvSpPr>
              <p:spPr bwMode="auto">
                <a:xfrm>
                  <a:off x="7774660" y="6155580"/>
                  <a:ext cx="685772" cy="523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𝟑</m:t>
                            </m:r>
                          </m:sub>
                        </m:sSub>
                      </m:oMath>
                    </m:oMathPara>
                  </a14:m>
                  <a:endParaRPr lang="en-US" altLang="zh-CN" dirty="0"/>
                </a:p>
              </p:txBody>
            </p:sp>
          </mc:Choice>
          <mc:Fallback xmlns="">
            <p:sp>
              <p:nvSpPr>
                <p:cNvPr id="14" name="Text Box 1040"/>
                <p:cNvSpPr txBox="1">
                  <a:spLocks noRot="1" noChangeAspect="1" noMove="1" noResize="1" noEditPoints="1" noAdjustHandles="1" noChangeArrowheads="1" noChangeShapeType="1" noTextEdit="1"/>
                </p:cNvSpPr>
                <p:nvPr/>
              </p:nvSpPr>
              <p:spPr bwMode="auto">
                <a:xfrm>
                  <a:off x="7774660" y="6155580"/>
                  <a:ext cx="685772" cy="523875"/>
                </a:xfrm>
                <a:prstGeom prst="rect">
                  <a:avLst/>
                </a:prstGeom>
                <a:blipFill rotWithShape="0">
                  <a:blip r:embed="rId1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grpSp>
        <p:nvGrpSpPr>
          <p:cNvPr id="15" name="组合 14"/>
          <p:cNvGrpSpPr/>
          <p:nvPr/>
        </p:nvGrpSpPr>
        <p:grpSpPr>
          <a:xfrm>
            <a:off x="5412314" y="1980929"/>
            <a:ext cx="685772" cy="733425"/>
            <a:chOff x="5031571" y="6007943"/>
            <a:chExt cx="685772" cy="733425"/>
          </a:xfrm>
        </p:grpSpPr>
        <p:sp>
          <p:nvSpPr>
            <p:cNvPr id="16" name="Oval 1035"/>
            <p:cNvSpPr>
              <a:spLocks noChangeArrowheads="1"/>
            </p:cNvSpPr>
            <p:nvPr/>
          </p:nvSpPr>
          <p:spPr bwMode="auto">
            <a:xfrm>
              <a:off x="5461766" y="6007943"/>
              <a:ext cx="152394" cy="152400"/>
            </a:xfrm>
            <a:prstGeom prst="ellipse">
              <a:avLst/>
            </a:prstGeom>
            <a:solidFill>
              <a:srgbClr val="FFFFFF"/>
            </a:solidFill>
            <a:ln w="25400">
              <a:solidFill>
                <a:srgbClr val="000000"/>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7" name="Text Box 1041"/>
                <p:cNvSpPr txBox="1">
                  <a:spLocks noChangeArrowheads="1"/>
                </p:cNvSpPr>
                <p:nvPr/>
              </p:nvSpPr>
              <p:spPr bwMode="auto">
                <a:xfrm>
                  <a:off x="5031571" y="6217493"/>
                  <a:ext cx="685772" cy="523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𝟐</m:t>
                            </m:r>
                          </m:sub>
                        </m:sSub>
                      </m:oMath>
                    </m:oMathPara>
                  </a14:m>
                  <a:endParaRPr lang="en-US" altLang="zh-CN" dirty="0"/>
                </a:p>
              </p:txBody>
            </p:sp>
          </mc:Choice>
          <mc:Fallback xmlns="">
            <p:sp>
              <p:nvSpPr>
                <p:cNvPr id="17" name="Text Box 1041"/>
                <p:cNvSpPr txBox="1">
                  <a:spLocks noRot="1" noChangeAspect="1" noMove="1" noResize="1" noEditPoints="1" noAdjustHandles="1" noChangeArrowheads="1" noChangeShapeType="1" noTextEdit="1"/>
                </p:cNvSpPr>
                <p:nvPr/>
              </p:nvSpPr>
              <p:spPr bwMode="auto">
                <a:xfrm>
                  <a:off x="5031571" y="6217493"/>
                  <a:ext cx="685772" cy="523875"/>
                </a:xfrm>
                <a:prstGeom prst="rect">
                  <a:avLst/>
                </a:prstGeom>
                <a:blipFill rotWithShape="0">
                  <a:blip r:embed="rId1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235930444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0-#ppt_w/2"/>
                                          </p:val>
                                        </p:tav>
                                        <p:tav tm="100000">
                                          <p:val>
                                            <p:strVal val="#ppt_x"/>
                                          </p:val>
                                        </p:tav>
                                      </p:tavLst>
                                    </p:anim>
                                    <p:anim calcmode="lin" valueType="num">
                                      <p:cBhvr additive="base">
                                        <p:cTn id="4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0-#ppt_w/2"/>
                                          </p:val>
                                        </p:tav>
                                        <p:tav tm="100000">
                                          <p:val>
                                            <p:strVal val="#ppt_x"/>
                                          </p:val>
                                        </p:tav>
                                      </p:tavLst>
                                    </p:anim>
                                    <p:anim calcmode="lin" valueType="num">
                                      <p:cBhvr additive="base">
                                        <p:cTn id="51"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5"/>
          <p:cNvGraphicFramePr>
            <a:graphicFrameLocks noChangeAspect="1"/>
          </p:cNvGraphicFramePr>
          <p:nvPr/>
        </p:nvGraphicFramePr>
        <p:xfrm>
          <a:off x="2782215" y="188640"/>
          <a:ext cx="5030145" cy="1256880"/>
        </p:xfrm>
        <a:graphic>
          <a:graphicData uri="http://schemas.openxmlformats.org/presentationml/2006/ole">
            <mc:AlternateContent xmlns:mc="http://schemas.openxmlformats.org/markup-compatibility/2006">
              <mc:Choice xmlns:v="urn:schemas-microsoft-com:vml" Requires="v">
                <p:oleObj name="Equation" r:id="rId2" imgW="1930320" imgH="482400" progId="Equation.DSMT4">
                  <p:embed/>
                </p:oleObj>
              </mc:Choice>
              <mc:Fallback>
                <p:oleObj name="Equation" r:id="rId2" imgW="1930320" imgH="482400" progId="Equation.DSMT4">
                  <p:embed/>
                  <p:pic>
                    <p:nvPicPr>
                      <p:cNvPr id="2" name="Object 1025"/>
                      <p:cNvPicPr>
                        <a:picLocks noChangeAspect="1" noChangeArrowheads="1"/>
                      </p:cNvPicPr>
                      <p:nvPr/>
                    </p:nvPicPr>
                    <p:blipFill>
                      <a:blip r:embed="rId3"/>
                      <a:srcRect/>
                      <a:stretch>
                        <a:fillRect/>
                      </a:stretch>
                    </p:blipFill>
                    <p:spPr bwMode="auto">
                      <a:xfrm>
                        <a:off x="2782215" y="188640"/>
                        <a:ext cx="5030145" cy="125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395536" y="615434"/>
            <a:ext cx="906017" cy="523220"/>
          </a:xfrm>
          <a:prstGeom prst="rect">
            <a:avLst/>
          </a:prstGeom>
          <a:noFill/>
        </p:spPr>
        <p:txBody>
          <a:bodyPr wrap="none" rtlCol="0">
            <a:spAutoFit/>
          </a:bodyPr>
          <a:lstStyle/>
          <a:p>
            <a:r>
              <a:rPr lang="zh-CN" altLang="en-US" dirty="0"/>
              <a:t>由于</a:t>
            </a:r>
          </a:p>
        </p:txBody>
      </p:sp>
      <p:grpSp>
        <p:nvGrpSpPr>
          <p:cNvPr id="11" name="组合 10"/>
          <p:cNvGrpSpPr/>
          <p:nvPr/>
        </p:nvGrpSpPr>
        <p:grpSpPr>
          <a:xfrm>
            <a:off x="395536" y="1825660"/>
            <a:ext cx="8418993" cy="2858993"/>
            <a:chOff x="395536" y="1825660"/>
            <a:chExt cx="8418993" cy="2858993"/>
          </a:xfrm>
        </p:grpSpPr>
        <p:sp>
          <p:nvSpPr>
            <p:cNvPr id="4" name="文本框 3"/>
            <p:cNvSpPr txBox="1"/>
            <p:nvPr/>
          </p:nvSpPr>
          <p:spPr>
            <a:xfrm>
              <a:off x="395536" y="1825660"/>
              <a:ext cx="2874377" cy="523220"/>
            </a:xfrm>
            <a:prstGeom prst="rect">
              <a:avLst/>
            </a:prstGeom>
            <a:noFill/>
          </p:spPr>
          <p:txBody>
            <a:bodyPr wrap="none" rtlCol="0">
              <a:spAutoFit/>
            </a:bodyPr>
            <a:lstStyle/>
            <a:p>
              <a:r>
                <a:rPr lang="zh-CN" altLang="en-US" dirty="0"/>
                <a:t>可将 </a:t>
              </a:r>
              <a:r>
                <a:rPr lang="en-US" altLang="zh-CN" i="1" dirty="0"/>
                <a:t>W</a:t>
              </a:r>
              <a:r>
                <a:rPr lang="en-US" altLang="zh-CN" dirty="0"/>
                <a:t> </a:t>
              </a:r>
              <a:r>
                <a:rPr lang="zh-CN" altLang="en-US" dirty="0"/>
                <a:t>改写为：</a:t>
              </a:r>
            </a:p>
          </p:txBody>
        </p:sp>
        <p:graphicFrame>
          <p:nvGraphicFramePr>
            <p:cNvPr id="5" name="Object 1027"/>
            <p:cNvGraphicFramePr>
              <a:graphicFrameLocks noChangeAspect="1"/>
            </p:cNvGraphicFramePr>
            <p:nvPr/>
          </p:nvGraphicFramePr>
          <p:xfrm>
            <a:off x="439744" y="2420888"/>
            <a:ext cx="8374785" cy="1456171"/>
          </p:xfrm>
          <a:graphic>
            <a:graphicData uri="http://schemas.openxmlformats.org/presentationml/2006/ole">
              <mc:AlternateContent xmlns:mc="http://schemas.openxmlformats.org/markup-compatibility/2006">
                <mc:Choice xmlns:v="urn:schemas-microsoft-com:vml" Requires="v">
                  <p:oleObj name="Equation" r:id="rId4" imgW="2920680" imgH="507960" progId="Equation.DSMT4">
                    <p:embed/>
                  </p:oleObj>
                </mc:Choice>
                <mc:Fallback>
                  <p:oleObj name="Equation" r:id="rId4" imgW="2920680" imgH="507960" progId="Equation.DSMT4">
                    <p:embed/>
                    <p:pic>
                      <p:nvPicPr>
                        <p:cNvPr id="5" name="Object 1027"/>
                        <p:cNvPicPr>
                          <a:picLocks noChangeAspect="1" noChangeArrowheads="1"/>
                        </p:cNvPicPr>
                        <p:nvPr/>
                      </p:nvPicPr>
                      <p:blipFill>
                        <a:blip r:embed="rId5"/>
                        <a:srcRect/>
                        <a:stretch>
                          <a:fillRect/>
                        </a:stretch>
                      </p:blipFill>
                      <p:spPr bwMode="auto">
                        <a:xfrm>
                          <a:off x="439744" y="2420888"/>
                          <a:ext cx="8374785" cy="145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027"/>
            <p:cNvGraphicFramePr>
              <a:graphicFrameLocks noChangeAspect="1"/>
            </p:cNvGraphicFramePr>
            <p:nvPr/>
          </p:nvGraphicFramePr>
          <p:xfrm>
            <a:off x="2417392" y="3140968"/>
            <a:ext cx="3090863" cy="1543685"/>
          </p:xfrm>
          <a:graphic>
            <a:graphicData uri="http://schemas.openxmlformats.org/presentationml/2006/ole">
              <mc:AlternateContent xmlns:mc="http://schemas.openxmlformats.org/markup-compatibility/2006">
                <mc:Choice xmlns:v="urn:schemas-microsoft-com:vml" Requires="v">
                  <p:oleObj name="Equation" r:id="rId6" imgW="736560" imgH="368280" progId="Equation.DSMT4">
                    <p:embed/>
                  </p:oleObj>
                </mc:Choice>
                <mc:Fallback>
                  <p:oleObj name="Equation" r:id="rId6" imgW="736560" imgH="368280" progId="Equation.DSMT4">
                    <p:embed/>
                    <p:pic>
                      <p:nvPicPr>
                        <p:cNvPr id="6" name="Object 1027"/>
                        <p:cNvPicPr>
                          <a:picLocks noChangeAspect="1" noChangeArrowheads="1"/>
                        </p:cNvPicPr>
                        <p:nvPr/>
                      </p:nvPicPr>
                      <p:blipFill>
                        <a:blip r:embed="rId7"/>
                        <a:srcRect/>
                        <a:stretch>
                          <a:fillRect/>
                        </a:stretch>
                      </p:blipFill>
                      <p:spPr bwMode="auto">
                        <a:xfrm>
                          <a:off x="2417392" y="3140968"/>
                          <a:ext cx="3090863" cy="1543685"/>
                        </a:xfrm>
                        <a:prstGeom prst="rect">
                          <a:avLst/>
                        </a:prstGeom>
                        <a:noFill/>
                        <a:ln>
                          <a:noFill/>
                        </a:ln>
                      </p:spPr>
                    </p:pic>
                  </p:oleObj>
                </mc:Fallback>
              </mc:AlternateContent>
            </a:graphicData>
          </a:graphic>
        </p:graphicFrame>
        <p:graphicFrame>
          <p:nvGraphicFramePr>
            <p:cNvPr id="7" name="Object 1027"/>
            <p:cNvGraphicFramePr>
              <a:graphicFrameLocks noChangeAspect="1"/>
            </p:cNvGraphicFramePr>
            <p:nvPr/>
          </p:nvGraphicFramePr>
          <p:xfrm>
            <a:off x="6366257" y="2780928"/>
            <a:ext cx="852488" cy="1438275"/>
          </p:xfrm>
          <a:graphic>
            <a:graphicData uri="http://schemas.openxmlformats.org/presentationml/2006/ole">
              <mc:AlternateContent xmlns:mc="http://schemas.openxmlformats.org/markup-compatibility/2006">
                <mc:Choice xmlns:v="urn:schemas-microsoft-com:vml" Requires="v">
                  <p:oleObj name="Equation" r:id="rId8" imgW="203040" imgH="342720" progId="Equation.DSMT4">
                    <p:embed/>
                  </p:oleObj>
                </mc:Choice>
                <mc:Fallback>
                  <p:oleObj name="Equation" r:id="rId8" imgW="203040" imgH="342720" progId="Equation.DSMT4">
                    <p:embed/>
                    <p:pic>
                      <p:nvPicPr>
                        <p:cNvPr id="7" name="Object 1027"/>
                        <p:cNvPicPr>
                          <a:picLocks noChangeAspect="1" noChangeArrowheads="1"/>
                        </p:cNvPicPr>
                        <p:nvPr/>
                      </p:nvPicPr>
                      <p:blipFill>
                        <a:blip r:embed="rId9"/>
                        <a:srcRect/>
                        <a:stretch>
                          <a:fillRect/>
                        </a:stretch>
                      </p:blipFill>
                      <p:spPr bwMode="auto">
                        <a:xfrm>
                          <a:off x="6366257" y="2780928"/>
                          <a:ext cx="852488" cy="1438275"/>
                        </a:xfrm>
                        <a:prstGeom prst="rect">
                          <a:avLst/>
                        </a:prstGeom>
                        <a:noFill/>
                        <a:ln>
                          <a:noFill/>
                        </a:ln>
                      </p:spPr>
                    </p:pic>
                  </p:oleObj>
                </mc:Fallback>
              </mc:AlternateContent>
            </a:graphicData>
          </a:graphic>
        </p:graphicFrame>
        <p:graphicFrame>
          <p:nvGraphicFramePr>
            <p:cNvPr id="8" name="Object 1027"/>
            <p:cNvGraphicFramePr>
              <a:graphicFrameLocks noChangeAspect="1"/>
            </p:cNvGraphicFramePr>
            <p:nvPr/>
          </p:nvGraphicFramePr>
          <p:xfrm>
            <a:off x="7818025" y="2780928"/>
            <a:ext cx="852488" cy="1438275"/>
          </p:xfrm>
          <a:graphic>
            <a:graphicData uri="http://schemas.openxmlformats.org/presentationml/2006/ole">
              <mc:AlternateContent xmlns:mc="http://schemas.openxmlformats.org/markup-compatibility/2006">
                <mc:Choice xmlns:v="urn:schemas-microsoft-com:vml" Requires="v">
                  <p:oleObj name="Equation" r:id="rId10" imgW="203040" imgH="342720" progId="Equation.DSMT4">
                    <p:embed/>
                  </p:oleObj>
                </mc:Choice>
                <mc:Fallback>
                  <p:oleObj name="Equation" r:id="rId10" imgW="203040" imgH="342720" progId="Equation.DSMT4">
                    <p:embed/>
                    <p:pic>
                      <p:nvPicPr>
                        <p:cNvPr id="8" name="Object 1027"/>
                        <p:cNvPicPr>
                          <a:picLocks noChangeAspect="1" noChangeArrowheads="1"/>
                        </p:cNvPicPr>
                        <p:nvPr/>
                      </p:nvPicPr>
                      <p:blipFill>
                        <a:blip r:embed="rId11"/>
                        <a:srcRect/>
                        <a:stretch>
                          <a:fillRect/>
                        </a:stretch>
                      </p:blipFill>
                      <p:spPr bwMode="auto">
                        <a:xfrm>
                          <a:off x="7818025" y="2780928"/>
                          <a:ext cx="852488" cy="1438275"/>
                        </a:xfrm>
                        <a:prstGeom prst="rect">
                          <a:avLst/>
                        </a:prstGeom>
                        <a:noFill/>
                        <a:ln>
                          <a:noFill/>
                        </a:ln>
                      </p:spPr>
                    </p:pic>
                  </p:oleObj>
                </mc:Fallback>
              </mc:AlternateContent>
            </a:graphicData>
          </a:graphic>
        </p:graphicFrame>
      </p:grpSp>
      <p:graphicFrame>
        <p:nvGraphicFramePr>
          <p:cNvPr id="9" name="Object 1027"/>
          <p:cNvGraphicFramePr>
            <a:graphicFrameLocks noChangeAspect="1"/>
          </p:cNvGraphicFramePr>
          <p:nvPr/>
        </p:nvGraphicFramePr>
        <p:xfrm>
          <a:off x="893649" y="4509120"/>
          <a:ext cx="6481763" cy="1238250"/>
        </p:xfrm>
        <a:graphic>
          <a:graphicData uri="http://schemas.openxmlformats.org/presentationml/2006/ole">
            <mc:AlternateContent xmlns:mc="http://schemas.openxmlformats.org/markup-compatibility/2006">
              <mc:Choice xmlns:v="urn:schemas-microsoft-com:vml" Requires="v">
                <p:oleObj name="Equation" r:id="rId12" imgW="2260440" imgH="431640" progId="Equation.DSMT4">
                  <p:embed/>
                </p:oleObj>
              </mc:Choice>
              <mc:Fallback>
                <p:oleObj name="Equation" r:id="rId12" imgW="2260440" imgH="431640" progId="Equation.DSMT4">
                  <p:embed/>
                  <p:pic>
                    <p:nvPicPr>
                      <p:cNvPr id="9" name="Object 1027"/>
                      <p:cNvPicPr>
                        <a:picLocks noChangeAspect="1" noChangeArrowheads="1"/>
                      </p:cNvPicPr>
                      <p:nvPr/>
                    </p:nvPicPr>
                    <p:blipFill>
                      <a:blip r:embed="rId13"/>
                      <a:srcRect/>
                      <a:stretch>
                        <a:fillRect/>
                      </a:stretch>
                    </p:blipFill>
                    <p:spPr bwMode="auto">
                      <a:xfrm>
                        <a:off x="893649" y="4509120"/>
                        <a:ext cx="6481763"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0" name="文本框 9"/>
              <p:cNvSpPr txBox="1"/>
              <p:nvPr/>
            </p:nvSpPr>
            <p:spPr>
              <a:xfrm>
                <a:off x="107504" y="6021288"/>
                <a:ext cx="8978484" cy="523220"/>
              </a:xfrm>
              <a:prstGeom prst="rect">
                <a:avLst/>
              </a:prstGeom>
              <a:noFill/>
            </p:spPr>
            <p:txBody>
              <a:bodyPr wrap="none" rtlCol="0">
                <a:spAutoFit/>
              </a:bodyPr>
              <a:lstStyle/>
              <a:p>
                <a:r>
                  <a:rPr lang="zh-CN" altLang="en-US" dirty="0"/>
                  <a:t> </a:t>
                </a:r>
                <a14:m>
                  <m:oMath xmlns:m="http://schemas.openxmlformats.org/officeDocument/2006/math">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𝝋</m:t>
                        </m:r>
                      </m:e>
                      <m:sub>
                        <m:r>
                          <a:rPr lang="en-US" altLang="zh-CN" b="1" i="1" smtClean="0">
                            <a:latin typeface="Cambria Math" panose="02040503050406030204" pitchFamily="18" charset="0"/>
                          </a:rPr>
                          <m:t>𝒊</m:t>
                        </m:r>
                      </m:sub>
                      <m:sup>
                        <m:r>
                          <a:rPr lang="en-US" altLang="zh-CN" b="1" i="1" smtClean="0">
                            <a:latin typeface="Cambria Math" panose="02040503050406030204" pitchFamily="18" charset="0"/>
                          </a:rPr>
                          <m:t>′</m:t>
                        </m:r>
                      </m:sup>
                    </m:sSubSup>
                  </m:oMath>
                </a14:m>
                <a:r>
                  <a:rPr lang="zh-CN" altLang="en-US" dirty="0"/>
                  <a:t> 为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𝒊</m:t>
                        </m:r>
                      </m:sub>
                    </m:sSub>
                  </m:oMath>
                </a14:m>
                <a:r>
                  <a:rPr lang="zh-CN" altLang="en-US" dirty="0"/>
                  <a:t> 所在位置处由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𝒊</m:t>
                        </m:r>
                      </m:sub>
                    </m:sSub>
                  </m:oMath>
                </a14:m>
                <a:r>
                  <a:rPr lang="zh-CN" altLang="en-US" dirty="0"/>
                  <a:t> 以外的其他电荷所产生的电势</a:t>
                </a:r>
              </a:p>
            </p:txBody>
          </p:sp>
        </mc:Choice>
        <mc:Fallback xmlns="">
          <p:sp>
            <p:nvSpPr>
              <p:cNvPr id="10" name="文本框 9"/>
              <p:cNvSpPr txBox="1">
                <a:spLocks noRot="1" noChangeAspect="1" noMove="1" noResize="1" noEditPoints="1" noAdjustHandles="1" noChangeArrowheads="1" noChangeShapeType="1" noTextEdit="1"/>
              </p:cNvSpPr>
              <p:nvPr/>
            </p:nvSpPr>
            <p:spPr>
              <a:xfrm>
                <a:off x="107504" y="6021288"/>
                <a:ext cx="8978484" cy="523220"/>
              </a:xfrm>
              <a:prstGeom prst="rect">
                <a:avLst/>
              </a:prstGeom>
              <a:blipFill rotWithShape="0">
                <a:blip r:embed="rId15"/>
                <a:stretch>
                  <a:fillRect t="-16279" r="-543" b="-27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113069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7"/>
          <p:cNvGraphicFramePr>
            <a:graphicFrameLocks noChangeAspect="1"/>
          </p:cNvGraphicFramePr>
          <p:nvPr/>
        </p:nvGraphicFramePr>
        <p:xfrm>
          <a:off x="2843808" y="908720"/>
          <a:ext cx="2586038" cy="1274762"/>
        </p:xfrm>
        <a:graphic>
          <a:graphicData uri="http://schemas.openxmlformats.org/presentationml/2006/ole">
            <mc:AlternateContent xmlns:mc="http://schemas.openxmlformats.org/markup-compatibility/2006">
              <mc:Choice xmlns:v="urn:schemas-microsoft-com:vml" Requires="v">
                <p:oleObj name="Equation" r:id="rId2" imgW="901440" imgH="444240" progId="Equation.DSMT4">
                  <p:embed/>
                </p:oleObj>
              </mc:Choice>
              <mc:Fallback>
                <p:oleObj name="Equation" r:id="rId2" imgW="901440" imgH="444240" progId="Equation.DSMT4">
                  <p:embed/>
                  <p:pic>
                    <p:nvPicPr>
                      <p:cNvPr id="2" name="Object 1027"/>
                      <p:cNvPicPr>
                        <a:picLocks noChangeAspect="1" noChangeArrowheads="1"/>
                      </p:cNvPicPr>
                      <p:nvPr/>
                    </p:nvPicPr>
                    <p:blipFill>
                      <a:blip r:embed="rId3"/>
                      <a:srcRect/>
                      <a:stretch>
                        <a:fillRect/>
                      </a:stretch>
                    </p:blipFill>
                    <p:spPr bwMode="auto">
                      <a:xfrm>
                        <a:off x="2843808" y="908720"/>
                        <a:ext cx="2586038"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3" name="文本框 2"/>
              <p:cNvSpPr txBox="1"/>
              <p:nvPr/>
            </p:nvSpPr>
            <p:spPr>
              <a:xfrm>
                <a:off x="436164" y="260648"/>
                <a:ext cx="6728124" cy="523220"/>
              </a:xfrm>
              <a:prstGeom prst="rect">
                <a:avLst/>
              </a:prstGeom>
              <a:noFill/>
            </p:spPr>
            <p:txBody>
              <a:bodyPr wrap="none" rtlCol="0">
                <a:spAutoFit/>
              </a:bodyPr>
              <a:lstStyle/>
              <a:p>
                <a:r>
                  <a:rPr lang="zh-CN" altLang="en-US" dirty="0"/>
                  <a:t>由 </a:t>
                </a:r>
                <a14:m>
                  <m:oMath xmlns:m="http://schemas.openxmlformats.org/officeDocument/2006/math">
                    <m:r>
                      <a:rPr lang="en-US" altLang="zh-CN" b="1" i="1" smtClean="0">
                        <a:latin typeface="Cambria Math" panose="02040503050406030204" pitchFamily="18" charset="0"/>
                      </a:rPr>
                      <m:t>𝒏</m:t>
                    </m:r>
                  </m:oMath>
                </a14:m>
                <a:r>
                  <a:rPr lang="zh-CN" altLang="en-US" dirty="0"/>
                  <a:t> 个点电荷所组成的电荷系的静电能为</a:t>
                </a:r>
              </a:p>
            </p:txBody>
          </p:sp>
        </mc:Choice>
        <mc:Fallback xmlns="">
          <p:sp>
            <p:nvSpPr>
              <p:cNvPr id="3" name="文本框 2"/>
              <p:cNvSpPr txBox="1">
                <a:spLocks noRot="1" noChangeAspect="1" noMove="1" noResize="1" noEditPoints="1" noAdjustHandles="1" noChangeArrowheads="1" noChangeShapeType="1" noTextEdit="1"/>
              </p:cNvSpPr>
              <p:nvPr/>
            </p:nvSpPr>
            <p:spPr>
              <a:xfrm>
                <a:off x="436164" y="260648"/>
                <a:ext cx="6728124" cy="523220"/>
              </a:xfrm>
              <a:prstGeom prst="rect">
                <a:avLst/>
              </a:prstGeom>
              <a:blipFill rotWithShape="0">
                <a:blip r:embed="rId5"/>
                <a:stretch>
                  <a:fillRect l="-1904" t="-16279" r="-1179" b="-27907"/>
                </a:stretch>
              </a:blipFill>
            </p:spPr>
            <p:txBody>
              <a:bodyPr/>
              <a:lstStyle/>
              <a:p>
                <a:r>
                  <a:rPr lang="zh-CN" altLang="en-US">
                    <a:noFill/>
                  </a:rPr>
                  <a:t> </a:t>
                </a:r>
              </a:p>
            </p:txBody>
          </p:sp>
        </mc:Fallback>
      </mc:AlternateContent>
      <p:sp>
        <p:nvSpPr>
          <p:cNvPr id="4" name="文本框 3"/>
          <p:cNvSpPr txBox="1"/>
          <p:nvPr/>
        </p:nvSpPr>
        <p:spPr>
          <a:xfrm>
            <a:off x="436165" y="2492896"/>
            <a:ext cx="8168284" cy="954107"/>
          </a:xfrm>
          <a:prstGeom prst="rect">
            <a:avLst/>
          </a:prstGeom>
          <a:noFill/>
        </p:spPr>
        <p:txBody>
          <a:bodyPr wrap="square" rtlCol="0">
            <a:spAutoFit/>
          </a:bodyPr>
          <a:lstStyle/>
          <a:p>
            <a:r>
              <a:rPr lang="zh-CN" altLang="en-US" dirty="0"/>
              <a:t>如果是连续分布的带电体，可将其分成无限多电荷元并积分，可得其静电能为</a:t>
            </a:r>
          </a:p>
        </p:txBody>
      </p:sp>
      <p:graphicFrame>
        <p:nvGraphicFramePr>
          <p:cNvPr id="5" name="Object 1027"/>
          <p:cNvGraphicFramePr>
            <a:graphicFrameLocks noChangeAspect="1"/>
          </p:cNvGraphicFramePr>
          <p:nvPr/>
        </p:nvGraphicFramePr>
        <p:xfrm>
          <a:off x="2916238" y="3717925"/>
          <a:ext cx="2441575" cy="1128713"/>
        </p:xfrm>
        <a:graphic>
          <a:graphicData uri="http://schemas.openxmlformats.org/presentationml/2006/ole">
            <mc:AlternateContent xmlns:mc="http://schemas.openxmlformats.org/markup-compatibility/2006">
              <mc:Choice xmlns:v="urn:schemas-microsoft-com:vml" Requires="v">
                <p:oleObj name="Equation" r:id="rId6" imgW="850680" imgH="393480" progId="Equation.DSMT4">
                  <p:embed/>
                </p:oleObj>
              </mc:Choice>
              <mc:Fallback>
                <p:oleObj name="Equation" r:id="rId6" imgW="850680" imgH="393480" progId="Equation.DSMT4">
                  <p:embed/>
                  <p:pic>
                    <p:nvPicPr>
                      <p:cNvPr id="5" name="Object 1027"/>
                      <p:cNvPicPr>
                        <a:picLocks noChangeAspect="1" noChangeArrowheads="1"/>
                      </p:cNvPicPr>
                      <p:nvPr/>
                    </p:nvPicPr>
                    <p:blipFill>
                      <a:blip r:embed="rId7"/>
                      <a:srcRect/>
                      <a:stretch>
                        <a:fillRect/>
                      </a:stretch>
                    </p:blipFill>
                    <p:spPr bwMode="auto">
                      <a:xfrm>
                        <a:off x="2916238" y="3717925"/>
                        <a:ext cx="2441575"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7" name="矩形标注 6"/>
              <p:cNvSpPr/>
              <p:nvPr/>
            </p:nvSpPr>
            <p:spPr bwMode="auto">
              <a:xfrm>
                <a:off x="5508104" y="5117561"/>
                <a:ext cx="2862064" cy="1407784"/>
              </a:xfrm>
              <a:prstGeom prst="wedgeRectCallout">
                <a:avLst>
                  <a:gd name="adj1" fmla="val -75681"/>
                  <a:gd name="adj2" fmla="val -94703"/>
                </a:avLst>
              </a:prstGeom>
              <a:noFill/>
              <a:ln w="28575" cap="flat" cmpd="sng" algn="ctr">
                <a:solidFill>
                  <a:srgbClr val="33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tabLst>
                    <a:tab pos="2779713" algn="l"/>
                    <a:tab pos="5473700" algn="l"/>
                  </a:tabLst>
                </a:pPr>
                <a:r>
                  <a:rPr lang="zh-CN" altLang="en-US" dirty="0"/>
                  <a:t>带电体上所有电荷在 </a:t>
                </a:r>
                <a14:m>
                  <m:oMath xmlns:m="http://schemas.openxmlformats.org/officeDocument/2006/math">
                    <m:r>
                      <a:rPr lang="en-US" altLang="zh-CN" i="1">
                        <a:latin typeface="Cambria Math" panose="02040503050406030204" pitchFamily="18" charset="0"/>
                      </a:rPr>
                      <m:t>𝒅𝒒</m:t>
                    </m:r>
                  </m:oMath>
                </a14:m>
                <a:r>
                  <a:rPr lang="zh-CN" altLang="en-US" dirty="0"/>
                  <a:t> 处所产生的电势</a:t>
                </a:r>
              </a:p>
            </p:txBody>
          </p:sp>
        </mc:Choice>
        <mc:Fallback xmlns="">
          <p:sp>
            <p:nvSpPr>
              <p:cNvPr id="7" name="矩形标注 6"/>
              <p:cNvSpPr>
                <a:spLocks noRot="1" noChangeAspect="1" noMove="1" noResize="1" noEditPoints="1" noAdjustHandles="1" noChangeArrowheads="1" noChangeShapeType="1" noTextEdit="1"/>
              </p:cNvSpPr>
              <p:nvPr/>
            </p:nvSpPr>
            <p:spPr bwMode="auto">
              <a:xfrm>
                <a:off x="5508104" y="5117561"/>
                <a:ext cx="2862064" cy="1407784"/>
              </a:xfrm>
              <a:prstGeom prst="wedgeRectCallout">
                <a:avLst>
                  <a:gd name="adj1" fmla="val -75681"/>
                  <a:gd name="adj2" fmla="val -94703"/>
                </a:avLst>
              </a:prstGeom>
              <a:blipFill rotWithShape="0">
                <a:blip r:embed="rId8"/>
                <a:stretch>
                  <a:fillRect r="-672" b="-5588"/>
                </a:stretch>
              </a:blipFill>
              <a:ln w="28575" cap="flat" cmpd="sng" algn="ctr">
                <a:solidFill>
                  <a:srgbClr val="3333CC"/>
                </a:solidFill>
                <a:prstDash val="solid"/>
                <a:round/>
                <a:headEnd type="none" w="med" len="med"/>
                <a:tailEnd type="none" w="med" len="med"/>
              </a:ln>
              <a:effectLst/>
            </p:spPr>
            <p:txBody>
              <a:bodyPr/>
              <a:lstStyle/>
              <a:p>
                <a:r>
                  <a:rPr lang="zh-CN" altLang="en-US">
                    <a:noFill/>
                  </a:rPr>
                  <a:t> </a:t>
                </a:r>
              </a:p>
            </p:txBody>
          </p:sp>
        </mc:Fallback>
      </mc:AlternateContent>
      <p:sp>
        <p:nvSpPr>
          <p:cNvPr id="8" name="矩形标注 7"/>
          <p:cNvSpPr/>
          <p:nvPr/>
        </p:nvSpPr>
        <p:spPr bwMode="auto">
          <a:xfrm>
            <a:off x="683568" y="5117561"/>
            <a:ext cx="2583975" cy="1407784"/>
          </a:xfrm>
          <a:prstGeom prst="wedgeRectCallout">
            <a:avLst>
              <a:gd name="adj1" fmla="val 91360"/>
              <a:gd name="adj2" fmla="val -82416"/>
            </a:avLst>
          </a:prstGeom>
          <a:noFill/>
          <a:ln w="28575" cap="flat" cmpd="sng" algn="ctr">
            <a:solidFill>
              <a:srgbClr val="3333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tabLst>
                <a:tab pos="2779713" algn="l"/>
                <a:tab pos="5473700" algn="l"/>
              </a:tabLst>
            </a:pPr>
            <a:r>
              <a:rPr lang="zh-CN" altLang="en-US" dirty="0"/>
              <a:t>积分范围遍及该带电体上所有电荷</a:t>
            </a:r>
          </a:p>
        </p:txBody>
      </p:sp>
    </p:spTree>
    <p:extLst>
      <p:ext uri="{BB962C8B-B14F-4D97-AF65-F5344CB8AC3E}">
        <p14:creationId xmlns:p14="http://schemas.microsoft.com/office/powerpoint/2010/main" val="2801937696"/>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04800" y="381000"/>
            <a:ext cx="8772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3200"/>
              <a:t>2.5.2 </a:t>
            </a:r>
            <a:r>
              <a:rPr lang="zh-CN" altLang="en-US" sz="3200"/>
              <a:t>电容器的能量</a:t>
            </a:r>
            <a:r>
              <a:rPr lang="en-US" altLang="zh-CN" sz="3200"/>
              <a:t>(Energy Stored in Capacitors)</a:t>
            </a:r>
            <a:endParaRPr lang="en-US" altLang="zh-CN" sz="2400" b="0">
              <a:solidFill>
                <a:schemeClr val="tx1"/>
              </a:solidFill>
            </a:endParaRPr>
          </a:p>
        </p:txBody>
      </p:sp>
      <p:graphicFrame>
        <p:nvGraphicFramePr>
          <p:cNvPr id="68611" name="Object 3"/>
          <p:cNvGraphicFramePr>
            <a:graphicFrameLocks noChangeAspect="1"/>
          </p:cNvGraphicFramePr>
          <p:nvPr/>
        </p:nvGraphicFramePr>
        <p:xfrm>
          <a:off x="2987824" y="4286101"/>
          <a:ext cx="3048000" cy="1038225"/>
        </p:xfrm>
        <a:graphic>
          <a:graphicData uri="http://schemas.openxmlformats.org/presentationml/2006/ole">
            <mc:AlternateContent xmlns:mc="http://schemas.openxmlformats.org/markup-compatibility/2006">
              <mc:Choice xmlns:v="urn:schemas-microsoft-com:vml" Requires="v">
                <p:oleObj name="Equation" r:id="rId3" imgW="1142873" imgH="380876" progId="Equation.DSMT4">
                  <p:embed/>
                </p:oleObj>
              </mc:Choice>
              <mc:Fallback>
                <p:oleObj name="Equation" r:id="rId3" imgW="1142873" imgH="380876" progId="Equation.DSMT4">
                  <p:embed/>
                  <p:pic>
                    <p:nvPicPr>
                      <p:cNvPr id="686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286101"/>
                        <a:ext cx="3048000"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2" name="Object 4"/>
          <p:cNvGraphicFramePr>
            <a:graphicFrameLocks noChangeAspect="1"/>
          </p:cNvGraphicFramePr>
          <p:nvPr/>
        </p:nvGraphicFramePr>
        <p:xfrm>
          <a:off x="107504" y="5461719"/>
          <a:ext cx="4191000" cy="1063625"/>
        </p:xfrm>
        <a:graphic>
          <a:graphicData uri="http://schemas.openxmlformats.org/presentationml/2006/ole">
            <mc:AlternateContent xmlns:mc="http://schemas.openxmlformats.org/markup-compatibility/2006">
              <mc:Choice xmlns:v="urn:schemas-microsoft-com:vml" Requires="v">
                <p:oleObj name="Equation" r:id="rId5" imgW="1638389" imgH="409489" progId="Equation.DSMT4">
                  <p:embed/>
                </p:oleObj>
              </mc:Choice>
              <mc:Fallback>
                <p:oleObj name="Equation" r:id="rId5" imgW="1638389" imgH="409489" progId="Equation.DSMT4">
                  <p:embed/>
                  <p:pic>
                    <p:nvPicPr>
                      <p:cNvPr id="6861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5461719"/>
                        <a:ext cx="4191000"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5"/>
          <p:cNvGraphicFramePr>
            <a:graphicFrameLocks noChangeAspect="1"/>
          </p:cNvGraphicFramePr>
          <p:nvPr/>
        </p:nvGraphicFramePr>
        <p:xfrm>
          <a:off x="4716016" y="5598244"/>
          <a:ext cx="4114800" cy="927100"/>
        </p:xfrm>
        <a:graphic>
          <a:graphicData uri="http://schemas.openxmlformats.org/presentationml/2006/ole">
            <mc:AlternateContent xmlns:mc="http://schemas.openxmlformats.org/markup-compatibility/2006">
              <mc:Choice xmlns:v="urn:schemas-microsoft-com:vml" Requires="v">
                <p:oleObj name="Equation" r:id="rId7" imgW="4105158" imgH="914535" progId="Equation.DSMT4">
                  <p:embed/>
                </p:oleObj>
              </mc:Choice>
              <mc:Fallback>
                <p:oleObj name="Equation" r:id="rId7" imgW="4105158" imgH="914535" progId="Equation.DSMT4">
                  <p:embed/>
                  <p:pic>
                    <p:nvPicPr>
                      <p:cNvPr id="6861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016" y="5598244"/>
                        <a:ext cx="4114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60" name="Rectangle 52"/>
          <p:cNvSpPr>
            <a:spLocks noChangeArrowheads="1"/>
          </p:cNvSpPr>
          <p:nvPr/>
        </p:nvSpPr>
        <p:spPr bwMode="auto">
          <a:xfrm>
            <a:off x="0" y="9906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56"/>
          <p:cNvGrpSpPr>
            <a:grpSpLocks/>
          </p:cNvGrpSpPr>
          <p:nvPr/>
        </p:nvGrpSpPr>
        <p:grpSpPr bwMode="auto">
          <a:xfrm>
            <a:off x="3419624" y="1549326"/>
            <a:ext cx="2590800" cy="2209800"/>
            <a:chOff x="3504" y="864"/>
            <a:chExt cx="1632" cy="1392"/>
          </a:xfrm>
        </p:grpSpPr>
        <p:sp>
          <p:nvSpPr>
            <p:cNvPr id="39970" name="Line 8"/>
            <p:cNvSpPr>
              <a:spLocks noChangeShapeType="1"/>
            </p:cNvSpPr>
            <p:nvPr/>
          </p:nvSpPr>
          <p:spPr bwMode="auto">
            <a:xfrm>
              <a:off x="3792" y="1440"/>
              <a:ext cx="43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1" name="Line 9"/>
            <p:cNvSpPr>
              <a:spLocks noChangeShapeType="1"/>
            </p:cNvSpPr>
            <p:nvPr/>
          </p:nvSpPr>
          <p:spPr bwMode="auto">
            <a:xfrm>
              <a:off x="3792" y="1584"/>
              <a:ext cx="43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2" name="Line 10"/>
            <p:cNvSpPr>
              <a:spLocks noChangeShapeType="1"/>
            </p:cNvSpPr>
            <p:nvPr/>
          </p:nvSpPr>
          <p:spPr bwMode="auto">
            <a:xfrm flipV="1">
              <a:off x="3984" y="864"/>
              <a:ext cx="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3" name="Line 11"/>
            <p:cNvSpPr>
              <a:spLocks noChangeShapeType="1"/>
            </p:cNvSpPr>
            <p:nvPr/>
          </p:nvSpPr>
          <p:spPr bwMode="auto">
            <a:xfrm>
              <a:off x="3984" y="864"/>
              <a:ext cx="91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4" name="Line 12"/>
            <p:cNvSpPr>
              <a:spLocks noChangeShapeType="1"/>
            </p:cNvSpPr>
            <p:nvPr/>
          </p:nvSpPr>
          <p:spPr bwMode="auto">
            <a:xfrm>
              <a:off x="4896" y="864"/>
              <a:ext cx="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5" name="Line 16"/>
            <p:cNvSpPr>
              <a:spLocks noChangeShapeType="1"/>
            </p:cNvSpPr>
            <p:nvPr/>
          </p:nvSpPr>
          <p:spPr bwMode="auto">
            <a:xfrm>
              <a:off x="4896" y="1584"/>
              <a:ext cx="0"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6" name="Line 17"/>
            <p:cNvSpPr>
              <a:spLocks noChangeShapeType="1"/>
            </p:cNvSpPr>
            <p:nvPr/>
          </p:nvSpPr>
          <p:spPr bwMode="auto">
            <a:xfrm>
              <a:off x="3984" y="1584"/>
              <a:ext cx="0"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7" name="Line 18"/>
            <p:cNvSpPr>
              <a:spLocks noChangeShapeType="1"/>
            </p:cNvSpPr>
            <p:nvPr/>
          </p:nvSpPr>
          <p:spPr bwMode="auto">
            <a:xfrm>
              <a:off x="3984" y="2256"/>
              <a:ext cx="91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8" name="Text Box 19"/>
            <p:cNvSpPr txBox="1">
              <a:spLocks noChangeArrowheads="1"/>
            </p:cNvSpPr>
            <p:nvPr/>
          </p:nvSpPr>
          <p:spPr bwMode="auto">
            <a:xfrm>
              <a:off x="3542" y="137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C</a:t>
              </a:r>
              <a:endParaRPr lang="en-US" altLang="zh-CN" sz="2400" b="0" i="1"/>
            </a:p>
          </p:txBody>
        </p:sp>
        <p:sp>
          <p:nvSpPr>
            <p:cNvPr id="39979" name="Text Box 20"/>
            <p:cNvSpPr txBox="1">
              <a:spLocks noChangeArrowheads="1"/>
            </p:cNvSpPr>
            <p:nvPr/>
          </p:nvSpPr>
          <p:spPr bwMode="auto">
            <a:xfrm>
              <a:off x="3936" y="1152"/>
              <a:ext cx="3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+q</a:t>
              </a:r>
              <a:endParaRPr lang="en-US" altLang="zh-CN" sz="2400" b="0" i="1"/>
            </a:p>
          </p:txBody>
        </p:sp>
        <p:sp>
          <p:nvSpPr>
            <p:cNvPr id="39980" name="Text Box 21"/>
            <p:cNvSpPr txBox="1">
              <a:spLocks noChangeArrowheads="1"/>
            </p:cNvSpPr>
            <p:nvPr/>
          </p:nvSpPr>
          <p:spPr bwMode="auto">
            <a:xfrm>
              <a:off x="3984" y="148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-q</a:t>
              </a:r>
              <a:endParaRPr lang="en-US" altLang="zh-CN" sz="2400" b="0" i="1"/>
            </a:p>
          </p:txBody>
        </p:sp>
        <p:sp>
          <p:nvSpPr>
            <p:cNvPr id="39981" name="Text Box 22"/>
            <p:cNvSpPr txBox="1">
              <a:spLocks noChangeArrowheads="1"/>
            </p:cNvSpPr>
            <p:nvPr/>
          </p:nvSpPr>
          <p:spPr bwMode="auto">
            <a:xfrm>
              <a:off x="3504" y="986"/>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a:t>d</a:t>
              </a:r>
              <a:r>
                <a:rPr lang="en-US" altLang="zh-CN" sz="2400" i="1"/>
                <a:t>q</a:t>
              </a:r>
              <a:endParaRPr lang="en-US" altLang="zh-CN" sz="2400" b="0" i="1"/>
            </a:p>
          </p:txBody>
        </p:sp>
        <p:sp>
          <p:nvSpPr>
            <p:cNvPr id="39982" name="Line 23"/>
            <p:cNvSpPr>
              <a:spLocks noChangeShapeType="1"/>
            </p:cNvSpPr>
            <p:nvPr/>
          </p:nvSpPr>
          <p:spPr bwMode="auto">
            <a:xfrm flipV="1">
              <a:off x="3888" y="1008"/>
              <a:ext cx="0" cy="336"/>
            </a:xfrm>
            <a:prstGeom prst="line">
              <a:avLst/>
            </a:prstGeom>
            <a:noFill/>
            <a:ln w="28575">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3" name="Line 40"/>
            <p:cNvSpPr>
              <a:spLocks noChangeShapeType="1"/>
            </p:cNvSpPr>
            <p:nvPr/>
          </p:nvSpPr>
          <p:spPr bwMode="auto">
            <a:xfrm>
              <a:off x="4752" y="1584"/>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4" name="Line 41"/>
            <p:cNvSpPr>
              <a:spLocks noChangeShapeType="1"/>
            </p:cNvSpPr>
            <p:nvPr/>
          </p:nvSpPr>
          <p:spPr bwMode="auto">
            <a:xfrm>
              <a:off x="4656" y="1466"/>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68660"/>
                                        </p:tgtEl>
                                        <p:attrNameLst>
                                          <p:attrName>style.visibility</p:attrName>
                                        </p:attrNameLst>
                                      </p:cBhvr>
                                      <p:to>
                                        <p:strVal val="visible"/>
                                      </p:to>
                                    </p:set>
                                    <p:animEffect transition="in" filter="strips(upRight)">
                                      <p:cBhvr>
                                        <p:cTn id="11" dur="500"/>
                                        <p:tgtEl>
                                          <p:spTgt spid="686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611"/>
                                        </p:tgtEl>
                                        <p:attrNameLst>
                                          <p:attrName>style.visibility</p:attrName>
                                        </p:attrNameLst>
                                      </p:cBhvr>
                                      <p:to>
                                        <p:strVal val="visible"/>
                                      </p:to>
                                    </p:set>
                                    <p:animEffect transition="in" filter="wipe(left)">
                                      <p:cBhvr>
                                        <p:cTn id="22" dur="500"/>
                                        <p:tgtEl>
                                          <p:spTgt spid="686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8612"/>
                                        </p:tgtEl>
                                        <p:attrNameLst>
                                          <p:attrName>style.visibility</p:attrName>
                                        </p:attrNameLst>
                                      </p:cBhvr>
                                      <p:to>
                                        <p:strVal val="visible"/>
                                      </p:to>
                                    </p:set>
                                    <p:animEffect transition="in" filter="wipe(left)">
                                      <p:cBhvr>
                                        <p:cTn id="27" dur="500"/>
                                        <p:tgtEl>
                                          <p:spTgt spid="686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68613"/>
                                        </p:tgtEl>
                                        <p:attrNameLst>
                                          <p:attrName>style.visibility</p:attrName>
                                        </p:attrNameLst>
                                      </p:cBhvr>
                                      <p:to>
                                        <p:strVal val="visible"/>
                                      </p:to>
                                    </p:set>
                                    <p:anim calcmode="lin" valueType="num">
                                      <p:cBhvr>
                                        <p:cTn id="32" dur="500" fill="hold"/>
                                        <p:tgtEl>
                                          <p:spTgt spid="68613"/>
                                        </p:tgtEl>
                                        <p:attrNameLst>
                                          <p:attrName>ppt_w</p:attrName>
                                        </p:attrNameLst>
                                      </p:cBhvr>
                                      <p:tavLst>
                                        <p:tav tm="0">
                                          <p:val>
                                            <p:fltVal val="0"/>
                                          </p:val>
                                        </p:tav>
                                        <p:tav tm="100000">
                                          <p:val>
                                            <p:strVal val="#ppt_w"/>
                                          </p:val>
                                        </p:tav>
                                      </p:tavLst>
                                    </p:anim>
                                    <p:anim calcmode="lin" valueType="num">
                                      <p:cBhvr>
                                        <p:cTn id="33" dur="500" fill="hold"/>
                                        <p:tgtEl>
                                          <p:spTgt spid="686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60"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0660" name="Object 4"/>
              <p:cNvSpPr txBox="1"/>
              <p:nvPr/>
            </p:nvSpPr>
            <p:spPr bwMode="auto">
              <a:xfrm>
                <a:off x="536575" y="3714312"/>
                <a:ext cx="7769225" cy="2228850"/>
              </a:xfrm>
              <a:prstGeom prst="rect">
                <a:avLst/>
              </a:prstGeom>
              <a:noFill/>
              <a:ln>
                <a:noFill/>
              </a:ln>
              <a:effectLst/>
            </p:spPr>
            <p:txBody>
              <a:bodyPr>
                <a:noAutofit/>
              </a:bodyPr>
              <a:lstStyle/>
              <a:p>
                <a:pPr/>
                <a14:m>
                  <m:oMathPara xmlns:m="http://schemas.openxmlformats.org/officeDocument/2006/math">
                    <m:oMathParaPr>
                      <m:jc m:val="centerGroup"/>
                    </m:oMathParaPr>
                    <m:oMath xmlns:m="http://schemas.openxmlformats.org/officeDocument/2006/math">
                      <m:r>
                        <a:rPr lang="zh-CN" altLang="en-US" sz="3600" i="1">
                          <a:solidFill>
                            <a:srgbClr val="000000"/>
                          </a:solidFill>
                          <a:latin typeface="Cambria Math" panose="02040503050406030204" pitchFamily="18" charset="0"/>
                        </a:rPr>
                        <m:t>𝑊</m:t>
                      </m:r>
                      <m:r>
                        <a:rPr lang="zh-CN" altLang="en-US" sz="3600" i="1">
                          <a:solidFill>
                            <a:srgbClr val="000000"/>
                          </a:solidFill>
                          <a:latin typeface="Cambria Math" panose="02040503050406030204" pitchFamily="18" charset="0"/>
                        </a:rPr>
                        <m:t>=</m:t>
                      </m:r>
                      <m:f>
                        <m:fPr>
                          <m:ctrlPr>
                            <a:rPr lang="zh-CN" altLang="en-US" sz="3600" i="1">
                              <a:solidFill>
                                <a:srgbClr val="000000"/>
                              </a:solidFill>
                              <a:latin typeface="Cambria Math" panose="02040503050406030204" pitchFamily="18" charset="0"/>
                            </a:rPr>
                          </m:ctrlPr>
                        </m:fPr>
                        <m:num>
                          <m:r>
                            <a:rPr lang="zh-CN" altLang="en-US" sz="3600" i="1">
                              <a:solidFill>
                                <a:srgbClr val="000000"/>
                              </a:solidFill>
                              <a:latin typeface="Cambria Math" panose="02040503050406030204" pitchFamily="18" charset="0"/>
                            </a:rPr>
                            <m:t>1</m:t>
                          </m:r>
                        </m:num>
                        <m:den>
                          <m:r>
                            <a:rPr lang="zh-CN" altLang="en-US" sz="3600" i="1">
                              <a:solidFill>
                                <a:srgbClr val="000000"/>
                              </a:solidFill>
                              <a:latin typeface="Cambria Math" panose="02040503050406030204" pitchFamily="18" charset="0"/>
                            </a:rPr>
                            <m:t>2</m:t>
                          </m:r>
                        </m:den>
                      </m:f>
                      <m:f>
                        <m:fPr>
                          <m:ctrlPr>
                            <a:rPr lang="zh-CN" altLang="en-US" sz="3600" i="1">
                              <a:solidFill>
                                <a:srgbClr val="000000"/>
                              </a:solidFill>
                              <a:latin typeface="Cambria Math" panose="02040503050406030204" pitchFamily="18" charset="0"/>
                            </a:rPr>
                          </m:ctrlPr>
                        </m:fPr>
                        <m:num>
                          <m:sSup>
                            <m:sSupPr>
                              <m:ctrlPr>
                                <a:rPr lang="zh-CN" altLang="en-US" sz="3600" i="1">
                                  <a:solidFill>
                                    <a:srgbClr val="000000"/>
                                  </a:solidFill>
                                  <a:latin typeface="Cambria Math" panose="02040503050406030204" pitchFamily="18" charset="0"/>
                                </a:rPr>
                              </m:ctrlPr>
                            </m:sSupPr>
                            <m:e>
                              <m:r>
                                <a:rPr lang="zh-CN" altLang="en-US" sz="3600" i="1">
                                  <a:solidFill>
                                    <a:srgbClr val="000000"/>
                                  </a:solidFill>
                                  <a:latin typeface="Cambria Math" panose="02040503050406030204" pitchFamily="18" charset="0"/>
                                </a:rPr>
                                <m:t>𝑄</m:t>
                              </m:r>
                            </m:e>
                            <m:sup>
                              <m:r>
                                <a:rPr lang="zh-CN" altLang="en-US" sz="3600" i="1">
                                  <a:solidFill>
                                    <a:srgbClr val="000000"/>
                                  </a:solidFill>
                                  <a:latin typeface="Cambria Math" panose="02040503050406030204" pitchFamily="18" charset="0"/>
                                </a:rPr>
                                <m:t>2</m:t>
                              </m:r>
                            </m:sup>
                          </m:sSup>
                        </m:num>
                        <m:den>
                          <m:r>
                            <a:rPr lang="zh-CN" altLang="en-US" sz="3600" i="1">
                              <a:solidFill>
                                <a:srgbClr val="000000"/>
                              </a:solidFill>
                              <a:latin typeface="Cambria Math" panose="02040503050406030204" pitchFamily="18" charset="0"/>
                            </a:rPr>
                            <m:t>𝐶</m:t>
                          </m:r>
                        </m:den>
                      </m:f>
                    </m:oMath>
                    <m:oMath xmlns:m="http://schemas.openxmlformats.org/officeDocument/2006/math">
                      <m:r>
                        <a:rPr lang="zh-CN" altLang="en-US" sz="3600" i="1">
                          <a:solidFill>
                            <a:srgbClr val="000000"/>
                          </a:solidFill>
                          <a:latin typeface="Cambria Math" panose="02040503050406030204" pitchFamily="18" charset="0"/>
                        </a:rPr>
                        <m:t>𝑊</m:t>
                      </m:r>
                      <m:r>
                        <a:rPr lang="zh-CN" altLang="en-US" sz="3600" i="1">
                          <a:solidFill>
                            <a:srgbClr val="000000"/>
                          </a:solidFill>
                          <a:latin typeface="Cambria Math" panose="02040503050406030204" pitchFamily="18" charset="0"/>
                        </a:rPr>
                        <m:t>=</m:t>
                      </m:r>
                      <m:d>
                        <m:dPr>
                          <m:ctrlPr>
                            <a:rPr lang="zh-CN" altLang="en-US" sz="3600" i="1">
                              <a:solidFill>
                                <a:srgbClr val="000000"/>
                              </a:solidFill>
                              <a:latin typeface="Cambria Math" panose="02040503050406030204" pitchFamily="18" charset="0"/>
                            </a:rPr>
                          </m:ctrlPr>
                        </m:dPr>
                        <m:e>
                          <m:f>
                            <m:fPr>
                              <m:ctrlPr>
                                <a:rPr lang="zh-CN" altLang="en-US" sz="3600" i="1">
                                  <a:solidFill>
                                    <a:srgbClr val="000000"/>
                                  </a:solidFill>
                                  <a:latin typeface="Cambria Math" panose="02040503050406030204" pitchFamily="18" charset="0"/>
                                </a:rPr>
                              </m:ctrlPr>
                            </m:fPr>
                            <m:num>
                              <m:r>
                                <a:rPr lang="zh-CN" altLang="en-US" sz="3600" i="0">
                                  <a:solidFill>
                                    <a:srgbClr val="000000"/>
                                  </a:solidFill>
                                  <a:latin typeface="Cambria Math" panose="02040503050406030204" pitchFamily="18" charset="0"/>
                                </a:rPr>
                                <m:t>1</m:t>
                              </m:r>
                            </m:num>
                            <m:den>
                              <m:r>
                                <a:rPr lang="zh-CN" altLang="en-US" sz="3600" i="1">
                                  <a:solidFill>
                                    <a:srgbClr val="000000"/>
                                  </a:solidFill>
                                  <a:latin typeface="Cambria Math" panose="02040503050406030204" pitchFamily="18" charset="0"/>
                                </a:rPr>
                                <m:t>2</m:t>
                              </m:r>
                            </m:den>
                          </m:f>
                          <m:r>
                            <a:rPr lang="zh-CN" altLang="en-US" sz="3600" i="1">
                              <a:solidFill>
                                <a:srgbClr val="000000"/>
                              </a:solidFill>
                              <a:latin typeface="Cambria Math" panose="02040503050406030204" pitchFamily="18" charset="0"/>
                            </a:rPr>
                            <m:t>𝐸𝐷</m:t>
                          </m:r>
                        </m:e>
                      </m:d>
                      <m:r>
                        <a:rPr lang="zh-CN" altLang="en-US" sz="3600" i="1">
                          <a:solidFill>
                            <a:srgbClr val="000000"/>
                          </a:solidFill>
                          <a:latin typeface="Cambria Math" panose="02040503050406030204" pitchFamily="18" charset="0"/>
                        </a:rPr>
                        <m:t>𝑆𝑑</m:t>
                      </m:r>
                    </m:oMath>
                  </m:oMathPara>
                </a14:m>
                <a:endParaRPr lang="zh-CN" altLang="en-US" sz="3600" dirty="0"/>
              </a:p>
            </p:txBody>
          </p:sp>
        </mc:Choice>
        <mc:Fallback xmlns="">
          <p:sp>
            <p:nvSpPr>
              <p:cNvPr id="70660" name="Object 4"/>
              <p:cNvSpPr txBox="1">
                <a:spLocks noRot="1" noChangeAspect="1" noMove="1" noResize="1" noEditPoints="1" noAdjustHandles="1" noChangeArrowheads="1" noChangeShapeType="1" noTextEdit="1"/>
              </p:cNvSpPr>
              <p:nvPr/>
            </p:nvSpPr>
            <p:spPr bwMode="auto">
              <a:xfrm>
                <a:off x="536575" y="3714312"/>
                <a:ext cx="7769225" cy="2228850"/>
              </a:xfrm>
              <a:prstGeom prst="rect">
                <a:avLst/>
              </a:prstGeom>
              <a:blipFill>
                <a:blip r:embed="rId4"/>
                <a:stretch>
                  <a:fillRect b="-6831"/>
                </a:stretch>
              </a:blipFill>
              <a:ln>
                <a:noFill/>
              </a:ln>
              <a:effectLst/>
              <a:extLst/>
            </p:spPr>
            <p:txBody>
              <a:bodyPr/>
              <a:lstStyle/>
              <a:p>
                <a:r>
                  <a:rPr lang="zh-CN" altLang="en-US">
                    <a:noFill/>
                  </a:rPr>
                  <a:t> </a:t>
                </a:r>
              </a:p>
            </p:txBody>
          </p:sp>
        </mc:Fallback>
      </mc:AlternateContent>
      <p:sp>
        <p:nvSpPr>
          <p:cNvPr id="70666" name="Text Box 10"/>
          <p:cNvSpPr txBox="1">
            <a:spLocks noChangeArrowheads="1"/>
          </p:cNvSpPr>
          <p:nvPr/>
        </p:nvSpPr>
        <p:spPr bwMode="auto">
          <a:xfrm>
            <a:off x="228600" y="411163"/>
            <a:ext cx="5783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3200"/>
              <a:t>2.5.3 </a:t>
            </a:r>
            <a:r>
              <a:rPr lang="zh-CN" altLang="en-US" sz="3200"/>
              <a:t>静电场的能量、能量密度</a:t>
            </a:r>
          </a:p>
        </p:txBody>
      </p:sp>
      <p:sp>
        <p:nvSpPr>
          <p:cNvPr id="70667" name="Text Box 11"/>
          <p:cNvSpPr txBox="1">
            <a:spLocks noChangeArrowheads="1"/>
          </p:cNvSpPr>
          <p:nvPr/>
        </p:nvSpPr>
        <p:spPr bwMode="auto">
          <a:xfrm>
            <a:off x="457200" y="1690688"/>
            <a:ext cx="7848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以平行板电容器为例，匀强电场，能量均匀分布</a:t>
            </a:r>
            <a:endParaRPr lang="en-US" altLang="zh-CN" sz="2400" b="0" dirty="0"/>
          </a:p>
        </p:txBody>
      </p:sp>
      <p:sp>
        <p:nvSpPr>
          <p:cNvPr id="70668" name="Rectangle 12"/>
          <p:cNvSpPr>
            <a:spLocks noChangeArrowheads="1"/>
          </p:cNvSpPr>
          <p:nvPr/>
        </p:nvSpPr>
        <p:spPr bwMode="auto">
          <a:xfrm>
            <a:off x="0" y="1201738"/>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0968" name="Group 14"/>
          <p:cNvGrpSpPr>
            <a:grpSpLocks/>
          </p:cNvGrpSpPr>
          <p:nvPr/>
        </p:nvGrpSpPr>
        <p:grpSpPr bwMode="auto">
          <a:xfrm>
            <a:off x="533400" y="2466977"/>
            <a:ext cx="7567620" cy="1033463"/>
            <a:chOff x="432" y="1602"/>
            <a:chExt cx="4767" cy="651"/>
          </a:xfrm>
        </p:grpSpPr>
        <p:graphicFrame>
          <p:nvGraphicFramePr>
            <p:cNvPr id="40963" name="Object 2"/>
            <p:cNvGraphicFramePr>
              <a:graphicFrameLocks noChangeAspect="1"/>
            </p:cNvGraphicFramePr>
            <p:nvPr/>
          </p:nvGraphicFramePr>
          <p:xfrm>
            <a:off x="1216" y="1602"/>
            <a:ext cx="1715" cy="650"/>
          </p:xfrm>
          <a:graphic>
            <a:graphicData uri="http://schemas.openxmlformats.org/presentationml/2006/ole">
              <mc:AlternateContent xmlns:mc="http://schemas.openxmlformats.org/markup-compatibility/2006">
                <mc:Choice xmlns:v="urn:schemas-microsoft-com:vml" Requires="v">
                  <p:oleObj name="Equation" r:id="rId5" imgW="1041120" imgH="393480" progId="Equation.DSMT4">
                    <p:embed/>
                  </p:oleObj>
                </mc:Choice>
                <mc:Fallback>
                  <p:oleObj name="Equation" r:id="rId5" imgW="1041120" imgH="393480" progId="Equation.DSMT4">
                    <p:embed/>
                    <p:pic>
                      <p:nvPicPr>
                        <p:cNvPr id="40963" name="Object 2"/>
                        <p:cNvPicPr>
                          <a:picLocks noChangeAspect="1" noChangeArrowheads="1"/>
                        </p:cNvPicPr>
                        <p:nvPr/>
                      </p:nvPicPr>
                      <p:blipFill>
                        <a:blip r:embed="rId6"/>
                        <a:srcRect/>
                        <a:stretch>
                          <a:fillRect/>
                        </a:stretch>
                      </p:blipFill>
                      <p:spPr bwMode="auto">
                        <a:xfrm>
                          <a:off x="1216" y="1602"/>
                          <a:ext cx="1715"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4" name="Object 3"/>
            <p:cNvGraphicFramePr>
              <a:graphicFrameLocks noChangeAspect="1"/>
            </p:cNvGraphicFramePr>
            <p:nvPr/>
          </p:nvGraphicFramePr>
          <p:xfrm>
            <a:off x="3503" y="1629"/>
            <a:ext cx="1696" cy="624"/>
          </p:xfrm>
          <a:graphic>
            <a:graphicData uri="http://schemas.openxmlformats.org/presentationml/2006/ole">
              <mc:AlternateContent xmlns:mc="http://schemas.openxmlformats.org/markup-compatibility/2006">
                <mc:Choice xmlns:v="urn:schemas-microsoft-com:vml" Requires="v">
                  <p:oleObj name="Equation" r:id="rId7" imgW="2686158" imgH="981209" progId="Equation.DSMT4">
                    <p:embed/>
                  </p:oleObj>
                </mc:Choice>
                <mc:Fallback>
                  <p:oleObj name="Equation" r:id="rId7" imgW="2686158" imgH="981209" progId="Equation.DSMT4">
                    <p:embed/>
                    <p:pic>
                      <p:nvPicPr>
                        <p:cNvPr id="40964"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3" y="1629"/>
                          <a:ext cx="1696"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13"/>
            <p:cNvSpPr txBox="1">
              <a:spLocks noChangeArrowheads="1"/>
            </p:cNvSpPr>
            <p:nvPr/>
          </p:nvSpPr>
          <p:spPr bwMode="auto">
            <a:xfrm>
              <a:off x="432" y="173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已知：</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0666"/>
                                        </p:tgtEl>
                                        <p:attrNameLst>
                                          <p:attrName>style.visibility</p:attrName>
                                        </p:attrNameLst>
                                      </p:cBhvr>
                                      <p:to>
                                        <p:strVal val="visible"/>
                                      </p:to>
                                    </p:set>
                                    <p:animEffect transition="in" filter="wipe(left)">
                                      <p:cBhvr>
                                        <p:cTn id="7" dur="500"/>
                                        <p:tgtEl>
                                          <p:spTgt spid="70666"/>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70668"/>
                                        </p:tgtEl>
                                        <p:attrNameLst>
                                          <p:attrName>style.visibility</p:attrName>
                                        </p:attrNameLst>
                                      </p:cBhvr>
                                      <p:to>
                                        <p:strVal val="visible"/>
                                      </p:to>
                                    </p:set>
                                    <p:animEffect transition="in" filter="strips(upRight)">
                                      <p:cBhvr>
                                        <p:cTn id="11" dur="500"/>
                                        <p:tgtEl>
                                          <p:spTgt spid="706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0667"/>
                                        </p:tgtEl>
                                        <p:attrNameLst>
                                          <p:attrName>style.visibility</p:attrName>
                                        </p:attrNameLst>
                                      </p:cBhvr>
                                      <p:to>
                                        <p:strVal val="visible"/>
                                      </p:to>
                                    </p:set>
                                    <p:animEffect transition="in" filter="wipe(left)">
                                      <p:cBhvr>
                                        <p:cTn id="16" dur="500"/>
                                        <p:tgtEl>
                                          <p:spTgt spid="706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40968"/>
                                        </p:tgtEl>
                                        <p:attrNameLst>
                                          <p:attrName>style.visibility</p:attrName>
                                        </p:attrNameLst>
                                      </p:cBhvr>
                                      <p:to>
                                        <p:strVal val="visible"/>
                                      </p:to>
                                    </p:set>
                                    <p:animEffect transition="in" filter="wipe(down)">
                                      <p:cBhvr>
                                        <p:cTn id="21" dur="500"/>
                                        <p:tgtEl>
                                          <p:spTgt spid="40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 grpId="0" autoUpdateAnimBg="0"/>
      <p:bldP spid="70667" grpId="0" autoUpdateAnimBg="0"/>
      <p:bldP spid="7066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8" name="Group 1033"/>
          <p:cNvGrpSpPr>
            <a:grpSpLocks/>
          </p:cNvGrpSpPr>
          <p:nvPr/>
        </p:nvGrpSpPr>
        <p:grpSpPr bwMode="auto">
          <a:xfrm>
            <a:off x="381000" y="820738"/>
            <a:ext cx="7608888" cy="1150938"/>
            <a:chOff x="336" y="823"/>
            <a:chExt cx="4793" cy="725"/>
          </a:xfrm>
        </p:grpSpPr>
        <p:sp>
          <p:nvSpPr>
            <p:cNvPr id="41991" name="Text Box 6"/>
            <p:cNvSpPr txBox="1">
              <a:spLocks noChangeArrowheads="1"/>
            </p:cNvSpPr>
            <p:nvPr/>
          </p:nvSpPr>
          <p:spPr bwMode="auto">
            <a:xfrm>
              <a:off x="336" y="1056"/>
              <a:ext cx="1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电场能量密度：</a:t>
              </a:r>
              <a:endParaRPr lang="zh-CN" altLang="en-US" sz="2400" b="0"/>
            </a:p>
          </p:txBody>
        </p:sp>
        <p:graphicFrame>
          <p:nvGraphicFramePr>
            <p:cNvPr id="41987" name="Object 7"/>
            <p:cNvGraphicFramePr>
              <a:graphicFrameLocks noChangeAspect="1"/>
            </p:cNvGraphicFramePr>
            <p:nvPr/>
          </p:nvGraphicFramePr>
          <p:xfrm>
            <a:off x="1852" y="823"/>
            <a:ext cx="3277" cy="725"/>
          </p:xfrm>
          <a:graphic>
            <a:graphicData uri="http://schemas.openxmlformats.org/presentationml/2006/ole">
              <mc:AlternateContent xmlns:mc="http://schemas.openxmlformats.org/markup-compatibility/2006">
                <mc:Choice xmlns:v="urn:schemas-microsoft-com:vml" Requires="v">
                  <p:oleObj name="Equation" r:id="rId2" imgW="1828800" imgH="393480" progId="Equation.DSMT4">
                    <p:embed/>
                  </p:oleObj>
                </mc:Choice>
                <mc:Fallback>
                  <p:oleObj name="Equation" r:id="rId2" imgW="1828800" imgH="393480" progId="Equation.DSMT4">
                    <p:embed/>
                    <p:pic>
                      <p:nvPicPr>
                        <p:cNvPr id="41987" name="Object 7"/>
                        <p:cNvPicPr>
                          <a:picLocks noChangeAspect="1" noChangeArrowheads="1"/>
                        </p:cNvPicPr>
                        <p:nvPr/>
                      </p:nvPicPr>
                      <p:blipFill>
                        <a:blip r:embed="rId3"/>
                        <a:srcRect/>
                        <a:stretch>
                          <a:fillRect/>
                        </a:stretch>
                      </p:blipFill>
                      <p:spPr bwMode="auto">
                        <a:xfrm>
                          <a:off x="1852" y="823"/>
                          <a:ext cx="3277"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0665" name="Object 9"/>
          <p:cNvGraphicFramePr>
            <a:graphicFrameLocks noChangeAspect="1"/>
          </p:cNvGraphicFramePr>
          <p:nvPr/>
        </p:nvGraphicFramePr>
        <p:xfrm>
          <a:off x="1947863" y="3489325"/>
          <a:ext cx="4333875" cy="1050925"/>
        </p:xfrm>
        <a:graphic>
          <a:graphicData uri="http://schemas.openxmlformats.org/presentationml/2006/ole">
            <mc:AlternateContent xmlns:mc="http://schemas.openxmlformats.org/markup-compatibility/2006">
              <mc:Choice xmlns:v="urn:schemas-microsoft-com:vml" Requires="v">
                <p:oleObj name="Equation" r:id="rId4" imgW="1663560" imgH="393480" progId="Equation.DSMT4">
                  <p:embed/>
                </p:oleObj>
              </mc:Choice>
              <mc:Fallback>
                <p:oleObj name="Equation" r:id="rId4" imgW="1663560" imgH="393480" progId="Equation.DSMT4">
                  <p:embed/>
                  <p:pic>
                    <p:nvPicPr>
                      <p:cNvPr id="70665" name="Object 9"/>
                      <p:cNvPicPr>
                        <a:picLocks noChangeAspect="1" noChangeArrowheads="1"/>
                      </p:cNvPicPr>
                      <p:nvPr/>
                    </p:nvPicPr>
                    <p:blipFill>
                      <a:blip r:embed="rId5"/>
                      <a:srcRect/>
                      <a:stretch>
                        <a:fillRect/>
                      </a:stretch>
                    </p:blipFill>
                    <p:spPr bwMode="auto">
                      <a:xfrm>
                        <a:off x="1947863" y="3489325"/>
                        <a:ext cx="4333875"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8311" name="Text Box 1031"/>
              <p:cNvSpPr txBox="1">
                <a:spLocks noChangeArrowheads="1"/>
              </p:cNvSpPr>
              <p:nvPr/>
            </p:nvSpPr>
            <p:spPr bwMode="auto">
              <a:xfrm>
                <a:off x="1219200" y="5029200"/>
                <a:ext cx="7467600" cy="11699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结果可以推广到非均匀电场，普通电容器</a:t>
                </a:r>
                <a:endParaRPr lang="en-US" altLang="zh-CN" dirty="0"/>
              </a:p>
              <a:p>
                <a:pPr eaLnBrk="1" hangingPunct="1">
                  <a:spcBef>
                    <a:spcPct val="50000"/>
                  </a:spcBef>
                </a:pPr>
                <a:r>
                  <a:rPr lang="zh-CN" altLang="en-US" dirty="0">
                    <a:solidFill>
                      <a:srgbClr val="FF0000"/>
                    </a:solidFill>
                  </a:rPr>
                  <a:t>微分即可  </a:t>
                </a:r>
                <a14:m>
                  <m:oMath xmlns:m="http://schemas.openxmlformats.org/officeDocument/2006/math">
                    <m:sSub>
                      <m:sSubPr>
                        <m:ctrlPr>
                          <a:rPr lang="en-US" altLang="zh-CN" b="1"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𝒘</m:t>
                        </m:r>
                      </m:e>
                      <m:sub>
                        <m:r>
                          <a:rPr lang="en-US" altLang="zh-CN" b="1" i="1" smtClean="0">
                            <a:solidFill>
                              <a:srgbClr val="FF0000"/>
                            </a:solidFill>
                            <a:latin typeface="Cambria Math" panose="02040503050406030204" pitchFamily="18" charset="0"/>
                          </a:rPr>
                          <m:t>𝒆</m:t>
                        </m:r>
                      </m:sub>
                    </m:sSub>
                    <m:r>
                      <a:rPr lang="en-US" altLang="zh-CN" b="1" i="1" smtClean="0">
                        <a:solidFill>
                          <a:srgbClr val="FF0000"/>
                        </a:solidFill>
                        <a:latin typeface="Cambria Math" panose="02040503050406030204" pitchFamily="18" charset="0"/>
                      </a:rPr>
                      <m:t>=</m:t>
                    </m:r>
                    <m:r>
                      <a:rPr lang="en-US" altLang="zh-CN" b="1" i="0" smtClean="0">
                        <a:solidFill>
                          <a:srgbClr val="FF0000"/>
                        </a:solidFill>
                        <a:latin typeface="Cambria Math" panose="02040503050406030204" pitchFamily="18" charset="0"/>
                      </a:rPr>
                      <m:t>𝐝</m:t>
                    </m:r>
                    <m:r>
                      <a:rPr lang="en-US" altLang="zh-CN" b="1" i="1" smtClean="0">
                        <a:solidFill>
                          <a:srgbClr val="FF0000"/>
                        </a:solidFill>
                        <a:latin typeface="Cambria Math" panose="02040503050406030204" pitchFamily="18" charset="0"/>
                      </a:rPr>
                      <m:t>𝑾</m:t>
                    </m:r>
                    <m:r>
                      <a:rPr lang="en-US" altLang="zh-CN" b="1" i="1" smtClean="0">
                        <a:solidFill>
                          <a:srgbClr val="FF0000"/>
                        </a:solidFill>
                        <a:latin typeface="Cambria Math" panose="02040503050406030204" pitchFamily="18" charset="0"/>
                      </a:rPr>
                      <m:t>/</m:t>
                    </m:r>
                    <m:r>
                      <a:rPr lang="en-US" altLang="zh-CN" b="1" i="0" smtClean="0">
                        <a:solidFill>
                          <a:srgbClr val="FF0000"/>
                        </a:solidFill>
                        <a:latin typeface="Cambria Math" panose="02040503050406030204" pitchFamily="18" charset="0"/>
                      </a:rPr>
                      <m:t>𝐝</m:t>
                    </m:r>
                    <m:r>
                      <a:rPr lang="en-US" altLang="zh-CN" b="1" i="1" smtClean="0">
                        <a:solidFill>
                          <a:srgbClr val="FF0000"/>
                        </a:solidFill>
                        <a:latin typeface="Cambria Math" panose="02040503050406030204" pitchFamily="18" charset="0"/>
                      </a:rPr>
                      <m:t>𝑽</m:t>
                    </m:r>
                  </m:oMath>
                </a14:m>
                <a:endParaRPr lang="zh-CN" altLang="en-US" dirty="0">
                  <a:solidFill>
                    <a:srgbClr val="FF0000"/>
                  </a:solidFill>
                </a:endParaRPr>
              </a:p>
            </p:txBody>
          </p:sp>
        </mc:Choice>
        <mc:Fallback xmlns="">
          <p:sp>
            <p:nvSpPr>
              <p:cNvPr id="98311" name="Text Box 1031"/>
              <p:cNvSpPr txBox="1">
                <a:spLocks noRot="1" noChangeAspect="1" noMove="1" noResize="1" noEditPoints="1" noAdjustHandles="1" noChangeArrowheads="1" noChangeShapeType="1" noTextEdit="1"/>
              </p:cNvSpPr>
              <p:nvPr/>
            </p:nvSpPr>
            <p:spPr bwMode="auto">
              <a:xfrm>
                <a:off x="1219200" y="5029200"/>
                <a:ext cx="7467600" cy="1169988"/>
              </a:xfrm>
              <a:prstGeom prst="rect">
                <a:avLst/>
              </a:prstGeom>
              <a:blipFill rotWithShape="0">
                <a:blip r:embed="rId7"/>
                <a:stretch>
                  <a:fillRect l="-1633" t="-6771" b="-119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1990" name="Text Box 1032"/>
          <p:cNvSpPr txBox="1">
            <a:spLocks noChangeArrowheads="1"/>
          </p:cNvSpPr>
          <p:nvPr/>
        </p:nvSpPr>
        <p:spPr bwMode="auto">
          <a:xfrm>
            <a:off x="381000" y="26050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能量密度取决于</a:t>
            </a:r>
            <a:r>
              <a:rPr lang="zh-CN" altLang="en-US">
                <a:solidFill>
                  <a:srgbClr val="CC3300"/>
                </a:solidFill>
              </a:rPr>
              <a:t>电场和电位移矢量，</a:t>
            </a:r>
            <a:r>
              <a:rPr lang="zh-CN" altLang="en-US"/>
              <a:t>二者同等重要</a:t>
            </a:r>
            <a:endParaRPr lang="en-US" altLang="zh-CN"/>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70665"/>
                                        </p:tgtEl>
                                        <p:attrNameLst>
                                          <p:attrName>style.visibility</p:attrName>
                                        </p:attrNameLst>
                                      </p:cBhvr>
                                      <p:to>
                                        <p:strVal val="visible"/>
                                      </p:to>
                                    </p:set>
                                    <p:anim calcmode="lin" valueType="num">
                                      <p:cBhvr>
                                        <p:cTn id="7" dur="500" fill="hold"/>
                                        <p:tgtEl>
                                          <p:spTgt spid="70665"/>
                                        </p:tgtEl>
                                        <p:attrNameLst>
                                          <p:attrName>ppt_w</p:attrName>
                                        </p:attrNameLst>
                                      </p:cBhvr>
                                      <p:tavLst>
                                        <p:tav tm="0">
                                          <p:val>
                                            <p:fltVal val="0"/>
                                          </p:val>
                                        </p:tav>
                                        <p:tav tm="100000">
                                          <p:val>
                                            <p:strVal val="#ppt_w"/>
                                          </p:val>
                                        </p:tav>
                                      </p:tavLst>
                                    </p:anim>
                                    <p:anim calcmode="lin" valueType="num">
                                      <p:cBhvr>
                                        <p:cTn id="8" dur="500" fill="hold"/>
                                        <p:tgtEl>
                                          <p:spTgt spid="7066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11"/>
                                        </p:tgtEl>
                                        <p:attrNameLst>
                                          <p:attrName>style.visibility</p:attrName>
                                        </p:attrNameLst>
                                      </p:cBhvr>
                                      <p:to>
                                        <p:strVal val="visible"/>
                                      </p:to>
                                    </p:set>
                                    <p:anim calcmode="lin" valueType="num">
                                      <p:cBhvr additive="base">
                                        <p:cTn id="13" dur="500" fill="hold"/>
                                        <p:tgtEl>
                                          <p:spTgt spid="98311"/>
                                        </p:tgtEl>
                                        <p:attrNameLst>
                                          <p:attrName>ppt_x</p:attrName>
                                        </p:attrNameLst>
                                      </p:cBhvr>
                                      <p:tavLst>
                                        <p:tav tm="0">
                                          <p:val>
                                            <p:strVal val="0-#ppt_w/2"/>
                                          </p:val>
                                        </p:tav>
                                        <p:tav tm="100000">
                                          <p:val>
                                            <p:strVal val="#ppt_x"/>
                                          </p:val>
                                        </p:tav>
                                      </p:tavLst>
                                    </p:anim>
                                    <p:anim calcmode="lin" valueType="num">
                                      <p:cBhvr additive="base">
                                        <p:cTn id="14" dur="500" fill="hold"/>
                                        <p:tgtEl>
                                          <p:spTgt spid="983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395536" y="2866256"/>
            <a:ext cx="1524000" cy="1066800"/>
            <a:chOff x="384" y="2783"/>
            <a:chExt cx="960" cy="672"/>
          </a:xfrm>
        </p:grpSpPr>
        <p:sp>
          <p:nvSpPr>
            <p:cNvPr id="3" name="AutoShape 39"/>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 name="Text Box 40"/>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3333CC"/>
                  </a:solidFill>
                  <a:latin typeface="宋体" panose="02010600030101010101" pitchFamily="2" charset="-122"/>
                </a:rPr>
                <a:t>讨论</a:t>
              </a:r>
            </a:p>
          </p:txBody>
        </p:sp>
      </p:grpSp>
      <p:sp>
        <p:nvSpPr>
          <p:cNvPr id="5" name="文本框 4"/>
          <p:cNvSpPr txBox="1"/>
          <p:nvPr/>
        </p:nvSpPr>
        <p:spPr>
          <a:xfrm>
            <a:off x="467544" y="332656"/>
            <a:ext cx="4512774" cy="523220"/>
          </a:xfrm>
          <a:prstGeom prst="rect">
            <a:avLst/>
          </a:prstGeom>
          <a:noFill/>
        </p:spPr>
        <p:txBody>
          <a:bodyPr wrap="none" rtlCol="0">
            <a:spAutoFit/>
          </a:bodyPr>
          <a:lstStyle/>
          <a:p>
            <a:r>
              <a:rPr lang="zh-CN" altLang="en-US" dirty="0"/>
              <a:t>平板电容器的存储的电能：</a:t>
            </a:r>
          </a:p>
        </p:txBody>
      </p:sp>
      <mc:AlternateContent xmlns:mc="http://schemas.openxmlformats.org/markup-compatibility/2006" xmlns:a14="http://schemas.microsoft.com/office/drawing/2010/main">
        <mc:Choice Requires="a14">
          <p:sp>
            <p:nvSpPr>
              <p:cNvPr id="6" name="文本框 5"/>
              <p:cNvSpPr txBox="1"/>
              <p:nvPr/>
            </p:nvSpPr>
            <p:spPr>
              <a:xfrm>
                <a:off x="395536" y="988177"/>
                <a:ext cx="7313156" cy="712631"/>
              </a:xfrm>
              <a:prstGeom prst="rect">
                <a:avLst/>
              </a:prstGeom>
              <a:noFill/>
            </p:spPr>
            <p:txBody>
              <a:bodyPr wrap="none" rtlCol="0">
                <a:spAutoFit/>
              </a:bodyPr>
              <a:lstStyle/>
              <a:p>
                <a:r>
                  <a:rPr lang="en-US" altLang="zh-CN" dirty="0"/>
                  <a:t>1. </a:t>
                </a:r>
                <a:r>
                  <a:rPr lang="zh-CN" altLang="en-US" dirty="0"/>
                  <a:t>从电荷角度：  </a:t>
                </a:r>
                <a14:m>
                  <m:oMath xmlns:m="http://schemas.openxmlformats.org/officeDocument/2006/math">
                    <m:r>
                      <a:rPr lang="en-US" altLang="zh-CN" b="1" i="1" smtClean="0">
                        <a:latin typeface="Cambria Math" panose="02040503050406030204" pitchFamily="18" charset="0"/>
                      </a:rPr>
                      <m:t>𝑾</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r>
                      <a:rPr lang="en-US" altLang="zh-CN" b="1" i="1" smtClean="0">
                        <a:latin typeface="Cambria Math" panose="02040503050406030204" pitchFamily="18" charset="0"/>
                      </a:rPr>
                      <m:t>𝑸𝑼</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r>
                      <a:rPr lang="en-US" altLang="zh-CN" b="1" i="1" smtClean="0">
                        <a:latin typeface="Cambria Math" panose="02040503050406030204" pitchFamily="18" charset="0"/>
                      </a:rPr>
                      <m:t>𝑪</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𝑼</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𝑸</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395536" y="988177"/>
                <a:ext cx="7313156" cy="712631"/>
              </a:xfrm>
              <a:prstGeom prst="rect">
                <a:avLst/>
              </a:prstGeom>
              <a:blipFill rotWithShape="0">
                <a:blip r:embed="rId2"/>
                <a:stretch>
                  <a:fillRect l="-1750" b="-94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95536" y="1772816"/>
                <a:ext cx="8388002" cy="737189"/>
              </a:xfrm>
              <a:prstGeom prst="rect">
                <a:avLst/>
              </a:prstGeom>
              <a:noFill/>
            </p:spPr>
            <p:txBody>
              <a:bodyPr wrap="none" rtlCol="0">
                <a:spAutoFit/>
              </a:bodyPr>
              <a:lstStyle/>
              <a:p>
                <a:r>
                  <a:rPr lang="en-US" altLang="zh-CN" dirty="0"/>
                  <a:t>2. </a:t>
                </a:r>
                <a:r>
                  <a:rPr lang="zh-CN" altLang="en-US" dirty="0"/>
                  <a:t>从电场角度：  </a:t>
                </a:r>
                <a14:m>
                  <m:oMath xmlns:m="http://schemas.openxmlformats.org/officeDocument/2006/math">
                    <m:r>
                      <a:rPr lang="en-US" altLang="zh-CN" b="1" i="1" smtClean="0">
                        <a:latin typeface="Cambria Math" panose="02040503050406030204" pitchFamily="18" charset="0"/>
                      </a:rPr>
                      <m:t>𝑾</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𝒘</m:t>
                        </m:r>
                      </m:e>
                      <m:sub>
                        <m:r>
                          <a:rPr lang="en-US" altLang="zh-CN" b="1" i="1" smtClean="0">
                            <a:latin typeface="Cambria Math" panose="02040503050406030204" pitchFamily="18" charset="0"/>
                          </a:rPr>
                          <m:t>𝒆</m:t>
                        </m:r>
                      </m:sub>
                    </m:sSub>
                    <m:r>
                      <a:rPr lang="en-US" altLang="zh-CN" b="1" i="1" smtClean="0">
                        <a:latin typeface="Cambria Math" panose="02040503050406030204" pitchFamily="18" charset="0"/>
                      </a:rPr>
                      <m:t>𝑽</m:t>
                    </m:r>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r>
                          <a:rPr lang="en-US" altLang="zh-CN" b="1" i="1" smtClean="0">
                            <a:latin typeface="Cambria Math" panose="02040503050406030204" pitchFamily="18" charset="0"/>
                          </a:rPr>
                          <m:t>𝜺</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𝑬</m:t>
                            </m:r>
                          </m:e>
                          <m:sup>
                            <m:r>
                              <a:rPr lang="en-US" altLang="zh-CN" b="1" i="1" smtClean="0">
                                <a:latin typeface="Cambria Math" panose="02040503050406030204" pitchFamily="18" charset="0"/>
                              </a:rPr>
                              <m:t>𝟐</m:t>
                            </m:r>
                          </m:sup>
                        </m:sSup>
                      </m:e>
                    </m:d>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𝑺𝒅</m:t>
                        </m:r>
                      </m:e>
                    </m:d>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r>
                      <a:rPr lang="en-US" altLang="zh-CN" b="1" i="1" smtClean="0">
                        <a:latin typeface="Cambria Math" panose="02040503050406030204" pitchFamily="18" charset="0"/>
                      </a:rPr>
                      <m:t>𝑪</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𝑼</m:t>
                        </m:r>
                      </m:e>
                      <m:sup>
                        <m:r>
                          <a:rPr lang="en-US" altLang="zh-CN" b="1" i="1" smtClean="0">
                            <a:latin typeface="Cambria Math" panose="02040503050406030204" pitchFamily="18" charset="0"/>
                          </a:rPr>
                          <m:t>𝟐</m:t>
                        </m:r>
                      </m:sup>
                    </m:sSup>
                  </m:oMath>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95536" y="1772816"/>
                <a:ext cx="8388002" cy="737189"/>
              </a:xfrm>
              <a:prstGeom prst="rect">
                <a:avLst/>
              </a:prstGeom>
              <a:blipFill rotWithShape="0">
                <a:blip r:embed="rId3"/>
                <a:stretch>
                  <a:fillRect l="-1526" b="-7438"/>
                </a:stretch>
              </a:blipFill>
            </p:spPr>
            <p:txBody>
              <a:bodyPr/>
              <a:lstStyle/>
              <a:p>
                <a:r>
                  <a:rPr lang="zh-CN" altLang="en-US">
                    <a:noFill/>
                  </a:rPr>
                  <a:t> </a:t>
                </a:r>
              </a:p>
            </p:txBody>
          </p:sp>
        </mc:Fallback>
      </mc:AlternateContent>
      <p:sp>
        <p:nvSpPr>
          <p:cNvPr id="8" name="文本框 7"/>
          <p:cNvSpPr txBox="1"/>
          <p:nvPr/>
        </p:nvSpPr>
        <p:spPr>
          <a:xfrm>
            <a:off x="1907704" y="3121804"/>
            <a:ext cx="6316153" cy="523220"/>
          </a:xfrm>
          <a:prstGeom prst="rect">
            <a:avLst/>
          </a:prstGeom>
          <a:noFill/>
        </p:spPr>
        <p:txBody>
          <a:bodyPr wrap="none" rtlCol="0">
            <a:spAutoFit/>
          </a:bodyPr>
          <a:lstStyle/>
          <a:p>
            <a:r>
              <a:rPr lang="zh-CN" altLang="en-US" dirty="0"/>
              <a:t>电能到底是存储在电荷里还是电场里？</a:t>
            </a:r>
          </a:p>
        </p:txBody>
      </p:sp>
      <p:sp>
        <p:nvSpPr>
          <p:cNvPr id="9" name="文本框 8"/>
          <p:cNvSpPr txBox="1"/>
          <p:nvPr/>
        </p:nvSpPr>
        <p:spPr>
          <a:xfrm>
            <a:off x="611560" y="4129916"/>
            <a:ext cx="6676828" cy="523220"/>
          </a:xfrm>
          <a:prstGeom prst="rect">
            <a:avLst/>
          </a:prstGeom>
          <a:noFill/>
        </p:spPr>
        <p:txBody>
          <a:bodyPr wrap="none" rtlCol="0">
            <a:spAutoFit/>
          </a:bodyPr>
          <a:lstStyle/>
          <a:p>
            <a:r>
              <a:rPr lang="zh-CN" altLang="en-US" dirty="0"/>
              <a:t>静电学中电场与电荷紧密相关，无法区分</a:t>
            </a:r>
          </a:p>
        </p:txBody>
      </p:sp>
      <p:sp>
        <p:nvSpPr>
          <p:cNvPr id="10" name="文本框 9"/>
          <p:cNvSpPr txBox="1"/>
          <p:nvPr/>
        </p:nvSpPr>
        <p:spPr>
          <a:xfrm>
            <a:off x="611560" y="4725144"/>
            <a:ext cx="7398179" cy="523220"/>
          </a:xfrm>
          <a:prstGeom prst="rect">
            <a:avLst/>
          </a:prstGeom>
          <a:noFill/>
        </p:spPr>
        <p:txBody>
          <a:bodyPr wrap="none" rtlCol="0">
            <a:spAutoFit/>
          </a:bodyPr>
          <a:lstStyle/>
          <a:p>
            <a:r>
              <a:rPr lang="zh-CN" altLang="en-US" dirty="0"/>
              <a:t>电磁波可以传输能量，其载体是电场而非电荷</a:t>
            </a:r>
          </a:p>
        </p:txBody>
      </p:sp>
      <p:sp>
        <p:nvSpPr>
          <p:cNvPr id="11" name="文本框 10"/>
          <p:cNvSpPr txBox="1"/>
          <p:nvPr/>
        </p:nvSpPr>
        <p:spPr>
          <a:xfrm>
            <a:off x="617519" y="5445224"/>
            <a:ext cx="6316153" cy="523220"/>
          </a:xfrm>
          <a:prstGeom prst="rect">
            <a:avLst/>
          </a:prstGeom>
          <a:noFill/>
        </p:spPr>
        <p:txBody>
          <a:bodyPr wrap="none" rtlCol="0">
            <a:spAutoFit/>
          </a:bodyPr>
          <a:lstStyle/>
          <a:p>
            <a:r>
              <a:rPr lang="zh-CN" altLang="en-US" dirty="0"/>
              <a:t>总的来说，</a:t>
            </a:r>
            <a:r>
              <a:rPr lang="zh-CN" altLang="en-US" dirty="0">
                <a:solidFill>
                  <a:srgbClr val="C00000"/>
                </a:solidFill>
              </a:rPr>
              <a:t>电能存储在电场而非电荷中</a:t>
            </a:r>
          </a:p>
        </p:txBody>
      </p:sp>
    </p:spTree>
    <p:extLst>
      <p:ext uri="{BB962C8B-B14F-4D97-AF65-F5344CB8AC3E}">
        <p14:creationId xmlns:p14="http://schemas.microsoft.com/office/powerpoint/2010/main" val="391386240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
          <p:cNvGraphicFramePr>
            <a:graphicFrameLocks noChangeAspect="1"/>
          </p:cNvGraphicFramePr>
          <p:nvPr/>
        </p:nvGraphicFramePr>
        <p:xfrm>
          <a:off x="2298700" y="2660650"/>
          <a:ext cx="2184400" cy="990600"/>
        </p:xfrm>
        <a:graphic>
          <a:graphicData uri="http://schemas.openxmlformats.org/presentationml/2006/ole">
            <mc:AlternateContent xmlns:mc="http://schemas.openxmlformats.org/markup-compatibility/2006">
              <mc:Choice xmlns:v="urn:schemas-microsoft-com:vml" Requires="v">
                <p:oleObj name="公式" r:id="rId3" imgW="2171730" imgH="981209" progId="Equation.3">
                  <p:embed/>
                </p:oleObj>
              </mc:Choice>
              <mc:Fallback>
                <p:oleObj name="公式" r:id="rId3" imgW="2171730" imgH="981209" progId="Equation.3">
                  <p:embed/>
                  <p:pic>
                    <p:nvPicPr>
                      <p:cNvPr id="727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700" y="2660650"/>
                        <a:ext cx="2184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7" name="Text Box 3"/>
          <p:cNvSpPr txBox="1">
            <a:spLocks noChangeArrowheads="1"/>
          </p:cNvSpPr>
          <p:nvPr/>
        </p:nvSpPr>
        <p:spPr bwMode="auto">
          <a:xfrm>
            <a:off x="457200" y="1981200"/>
            <a:ext cx="482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解：两极面间的电场大小为：</a:t>
            </a:r>
          </a:p>
        </p:txBody>
      </p:sp>
      <p:sp>
        <p:nvSpPr>
          <p:cNvPr id="72708" name="Text Box 4"/>
          <p:cNvSpPr txBox="1">
            <a:spLocks noChangeArrowheads="1"/>
          </p:cNvSpPr>
          <p:nvPr/>
        </p:nvSpPr>
        <p:spPr bwMode="auto">
          <a:xfrm>
            <a:off x="609600" y="3886200"/>
            <a:ext cx="339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在电场中取体积元：</a:t>
            </a:r>
            <a:endParaRPr lang="zh-CN" altLang="en-US" sz="2400" b="0"/>
          </a:p>
        </p:txBody>
      </p:sp>
      <p:graphicFrame>
        <p:nvGraphicFramePr>
          <p:cNvPr id="72709" name="Object 5"/>
          <p:cNvGraphicFramePr>
            <a:graphicFrameLocks noChangeAspect="1"/>
          </p:cNvGraphicFramePr>
          <p:nvPr/>
        </p:nvGraphicFramePr>
        <p:xfrm>
          <a:off x="4000500" y="4038600"/>
          <a:ext cx="2387600" cy="404813"/>
        </p:xfrm>
        <a:graphic>
          <a:graphicData uri="http://schemas.openxmlformats.org/presentationml/2006/ole">
            <mc:AlternateContent xmlns:mc="http://schemas.openxmlformats.org/markup-compatibility/2006">
              <mc:Choice xmlns:v="urn:schemas-microsoft-com:vml" Requires="v">
                <p:oleObj name="公式" r:id="rId5" imgW="2381121" imgH="400042" progId="Equation.3">
                  <p:embed/>
                </p:oleObj>
              </mc:Choice>
              <mc:Fallback>
                <p:oleObj name="公式" r:id="rId5" imgW="2381121" imgH="400042" progId="Equation.3">
                  <p:embed/>
                  <p:pic>
                    <p:nvPicPr>
                      <p:cNvPr id="7270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500" y="4038600"/>
                        <a:ext cx="23876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0" name="Text Box 6"/>
          <p:cNvSpPr txBox="1">
            <a:spLocks noChangeArrowheads="1"/>
          </p:cNvSpPr>
          <p:nvPr/>
        </p:nvSpPr>
        <p:spPr bwMode="auto">
          <a:xfrm>
            <a:off x="609600" y="4648200"/>
            <a:ext cx="4175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则在</a:t>
            </a:r>
            <a:r>
              <a:rPr lang="en-US" altLang="zh-CN"/>
              <a:t>d</a:t>
            </a:r>
            <a:r>
              <a:rPr lang="en-US" altLang="zh-CN" i="1"/>
              <a:t>V</a:t>
            </a:r>
            <a:r>
              <a:rPr lang="zh-CN" altLang="en-US"/>
              <a:t>中的电场能量为：</a:t>
            </a:r>
            <a:endParaRPr lang="zh-CN" altLang="en-US" sz="2400" b="0"/>
          </a:p>
        </p:txBody>
      </p:sp>
      <p:graphicFrame>
        <p:nvGraphicFramePr>
          <p:cNvPr id="72711" name="Object 7"/>
          <p:cNvGraphicFramePr>
            <a:graphicFrameLocks noChangeAspect="1"/>
          </p:cNvGraphicFramePr>
          <p:nvPr/>
        </p:nvGraphicFramePr>
        <p:xfrm>
          <a:off x="768350" y="5327650"/>
          <a:ext cx="7202488" cy="990600"/>
        </p:xfrm>
        <a:graphic>
          <a:graphicData uri="http://schemas.openxmlformats.org/presentationml/2006/ole">
            <mc:AlternateContent xmlns:mc="http://schemas.openxmlformats.org/markup-compatibility/2006">
              <mc:Choice xmlns:v="urn:schemas-microsoft-com:vml" Requires="v">
                <p:oleObj name="公式" r:id="rId7" imgW="7191456" imgH="981209" progId="Equation.3">
                  <p:embed/>
                </p:oleObj>
              </mc:Choice>
              <mc:Fallback>
                <p:oleObj name="公式" r:id="rId7" imgW="7191456" imgH="981209" progId="Equation.3">
                  <p:embed/>
                  <p:pic>
                    <p:nvPicPr>
                      <p:cNvPr id="7271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350" y="5327650"/>
                        <a:ext cx="72024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2"/>
          <p:cNvGrpSpPr>
            <a:grpSpLocks/>
          </p:cNvGrpSpPr>
          <p:nvPr/>
        </p:nvGrpSpPr>
        <p:grpSpPr bwMode="auto">
          <a:xfrm>
            <a:off x="304800" y="228600"/>
            <a:ext cx="8610600" cy="1373188"/>
            <a:chOff x="192" y="144"/>
            <a:chExt cx="5424" cy="865"/>
          </a:xfrm>
        </p:grpSpPr>
        <p:sp>
          <p:nvSpPr>
            <p:cNvPr id="43029" name="Text Box 9"/>
            <p:cNvSpPr txBox="1">
              <a:spLocks noChangeArrowheads="1"/>
            </p:cNvSpPr>
            <p:nvPr/>
          </p:nvSpPr>
          <p:spPr bwMode="auto">
            <a:xfrm>
              <a:off x="192" y="144"/>
              <a:ext cx="5424"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just" eaLnBrk="1" hangingPunct="1"/>
              <a:r>
                <a:rPr lang="zh-CN" altLang="en-US"/>
                <a:t>例</a:t>
              </a:r>
              <a:r>
                <a:rPr lang="en-US" altLang="zh-CN"/>
                <a:t>1</a:t>
              </a:r>
              <a:r>
                <a:rPr lang="zh-CN" altLang="en-US"/>
                <a:t>：一圆柱形电容器，两个极面的半径分别为</a:t>
              </a:r>
              <a:r>
                <a:rPr lang="en-US" altLang="zh-CN" i="1"/>
                <a:t>R</a:t>
              </a:r>
              <a:r>
                <a:rPr lang="en-US" altLang="zh-CN" baseline="-25000"/>
                <a:t>1</a:t>
              </a:r>
              <a:r>
                <a:rPr lang="zh-CN" altLang="en-US"/>
                <a:t>和</a:t>
              </a:r>
              <a:r>
                <a:rPr lang="en-US" altLang="zh-CN" i="1"/>
                <a:t>R</a:t>
              </a:r>
              <a:r>
                <a:rPr lang="en-US" altLang="zh-CN" baseline="-25000"/>
                <a:t>2</a:t>
              </a:r>
              <a:r>
                <a:rPr lang="zh-CN" altLang="en-US"/>
                <a:t>，两极面间充满相对介电常数为   的电介质。求此电容器带有电量</a:t>
              </a:r>
              <a:r>
                <a:rPr lang="en-US" altLang="zh-CN" i="1"/>
                <a:t>Q</a:t>
              </a:r>
              <a:r>
                <a:rPr lang="zh-CN" altLang="en-US"/>
                <a:t>时所储存的电能。</a:t>
              </a:r>
            </a:p>
          </p:txBody>
        </p:sp>
        <p:graphicFrame>
          <p:nvGraphicFramePr>
            <p:cNvPr id="43014" name="Object 10"/>
            <p:cNvGraphicFramePr>
              <a:graphicFrameLocks noChangeAspect="1"/>
            </p:cNvGraphicFramePr>
            <p:nvPr/>
          </p:nvGraphicFramePr>
          <p:xfrm>
            <a:off x="3312" y="432"/>
            <a:ext cx="215" cy="296"/>
          </p:xfrm>
          <a:graphic>
            <a:graphicData uri="http://schemas.openxmlformats.org/presentationml/2006/ole">
              <mc:AlternateContent xmlns:mc="http://schemas.openxmlformats.org/markup-compatibility/2006">
                <mc:Choice xmlns:v="urn:schemas-microsoft-com:vml" Requires="v">
                  <p:oleObj name="公式" r:id="rId9" imgW="323949" imgH="447550" progId="Equation.3">
                    <p:embed/>
                  </p:oleObj>
                </mc:Choice>
                <mc:Fallback>
                  <p:oleObj name="公式" r:id="rId9" imgW="323949" imgH="447550" progId="Equation.3">
                    <p:embed/>
                    <p:pic>
                      <p:nvPicPr>
                        <p:cNvPr id="43014"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2" y="432"/>
                          <a:ext cx="21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2715" name="Rectangle 11"/>
          <p:cNvSpPr>
            <a:spLocks noChangeArrowheads="1"/>
          </p:cNvSpPr>
          <p:nvPr/>
        </p:nvSpPr>
        <p:spPr bwMode="auto">
          <a:xfrm>
            <a:off x="0" y="1676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 name="Group 12"/>
          <p:cNvGrpSpPr>
            <a:grpSpLocks/>
          </p:cNvGrpSpPr>
          <p:nvPr/>
        </p:nvGrpSpPr>
        <p:grpSpPr bwMode="auto">
          <a:xfrm>
            <a:off x="7086600" y="1981200"/>
            <a:ext cx="1524000" cy="2720975"/>
            <a:chOff x="4464" y="1248"/>
            <a:chExt cx="960" cy="1714"/>
          </a:xfrm>
        </p:grpSpPr>
        <p:graphicFrame>
          <p:nvGraphicFramePr>
            <p:cNvPr id="43013" name="Object 13"/>
            <p:cNvGraphicFramePr>
              <a:graphicFrameLocks noChangeAspect="1"/>
            </p:cNvGraphicFramePr>
            <p:nvPr/>
          </p:nvGraphicFramePr>
          <p:xfrm>
            <a:off x="4512" y="1968"/>
            <a:ext cx="215" cy="296"/>
          </p:xfrm>
          <a:graphic>
            <a:graphicData uri="http://schemas.openxmlformats.org/presentationml/2006/ole">
              <mc:AlternateContent xmlns:mc="http://schemas.openxmlformats.org/markup-compatibility/2006">
                <mc:Choice xmlns:v="urn:schemas-microsoft-com:vml" Requires="v">
                  <p:oleObj name="公式" r:id="rId11" imgW="323949" imgH="447550" progId="Equation.3">
                    <p:embed/>
                  </p:oleObj>
                </mc:Choice>
                <mc:Fallback>
                  <p:oleObj name="公式" r:id="rId11" imgW="323949" imgH="447550" progId="Equation.3">
                    <p:embed/>
                    <p:pic>
                      <p:nvPicPr>
                        <p:cNvPr id="43013"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1968"/>
                          <a:ext cx="21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21" name="Group 14"/>
            <p:cNvGrpSpPr>
              <a:grpSpLocks/>
            </p:cNvGrpSpPr>
            <p:nvPr/>
          </p:nvGrpSpPr>
          <p:grpSpPr bwMode="auto">
            <a:xfrm>
              <a:off x="4464" y="1248"/>
              <a:ext cx="960" cy="1714"/>
              <a:chOff x="2544" y="1440"/>
              <a:chExt cx="960" cy="1714"/>
            </a:xfrm>
          </p:grpSpPr>
          <p:sp>
            <p:nvSpPr>
              <p:cNvPr id="43022" name="AutoShape 15" descr="深色上对角线"/>
              <p:cNvSpPr>
                <a:spLocks noChangeArrowheads="1"/>
              </p:cNvSpPr>
              <p:nvPr/>
            </p:nvSpPr>
            <p:spPr bwMode="auto">
              <a:xfrm>
                <a:off x="2832" y="1680"/>
                <a:ext cx="384" cy="1104"/>
              </a:xfrm>
              <a:prstGeom prst="can">
                <a:avLst>
                  <a:gd name="adj" fmla="val 33542"/>
                </a:avLst>
              </a:pr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23" name="AutoShape 16"/>
              <p:cNvSpPr>
                <a:spLocks noChangeArrowheads="1"/>
              </p:cNvSpPr>
              <p:nvPr/>
            </p:nvSpPr>
            <p:spPr bwMode="auto">
              <a:xfrm>
                <a:off x="2544" y="1584"/>
                <a:ext cx="960" cy="1296"/>
              </a:xfrm>
              <a:prstGeom prst="can">
                <a:avLst>
                  <a:gd name="adj" fmla="val 3375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24" name="Line 17"/>
              <p:cNvSpPr>
                <a:spLocks noChangeShapeType="1"/>
              </p:cNvSpPr>
              <p:nvPr/>
            </p:nvSpPr>
            <p:spPr bwMode="auto">
              <a:xfrm>
                <a:off x="3024" y="1440"/>
                <a:ext cx="0" cy="1714"/>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18"/>
              <p:cNvSpPr>
                <a:spLocks noChangeShapeType="1"/>
              </p:cNvSpPr>
              <p:nvPr/>
            </p:nvSpPr>
            <p:spPr bwMode="auto">
              <a:xfrm>
                <a:off x="3024" y="1752"/>
                <a:ext cx="19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19"/>
              <p:cNvSpPr>
                <a:spLocks noChangeShapeType="1"/>
              </p:cNvSpPr>
              <p:nvPr/>
            </p:nvSpPr>
            <p:spPr bwMode="auto">
              <a:xfrm>
                <a:off x="3024" y="2736"/>
                <a:ext cx="48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Text Box 20"/>
              <p:cNvSpPr txBox="1">
                <a:spLocks noChangeArrowheads="1"/>
              </p:cNvSpPr>
              <p:nvPr/>
            </p:nvSpPr>
            <p:spPr bwMode="auto">
              <a:xfrm>
                <a:off x="2984" y="148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1</a:t>
                </a:r>
              </a:p>
            </p:txBody>
          </p:sp>
          <p:sp>
            <p:nvSpPr>
              <p:cNvPr id="43028" name="Text Box 21"/>
              <p:cNvSpPr txBox="1">
                <a:spLocks noChangeArrowheads="1"/>
              </p:cNvSpPr>
              <p:nvPr/>
            </p:nvSpPr>
            <p:spPr bwMode="auto">
              <a:xfrm>
                <a:off x="3196" y="24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2</a:t>
                </a:r>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72715"/>
                                        </p:tgtEl>
                                        <p:attrNameLst>
                                          <p:attrName>style.visibility</p:attrName>
                                        </p:attrNameLst>
                                      </p:cBhvr>
                                      <p:to>
                                        <p:strVal val="visible"/>
                                      </p:to>
                                    </p:set>
                                    <p:animEffect transition="in" filter="strips(upRight)">
                                      <p:cBhvr>
                                        <p:cTn id="12" dur="500"/>
                                        <p:tgtEl>
                                          <p:spTgt spid="72715"/>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07"/>
                                        </p:tgtEl>
                                        <p:attrNameLst>
                                          <p:attrName>style.visibility</p:attrName>
                                        </p:attrNameLst>
                                      </p:cBhvr>
                                      <p:to>
                                        <p:strVal val="visible"/>
                                      </p:to>
                                    </p:set>
                                    <p:animEffect transition="in" filter="wipe(left)">
                                      <p:cBhvr>
                                        <p:cTn id="22" dur="500"/>
                                        <p:tgtEl>
                                          <p:spTgt spid="727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2706"/>
                                        </p:tgtEl>
                                        <p:attrNameLst>
                                          <p:attrName>style.visibility</p:attrName>
                                        </p:attrNameLst>
                                      </p:cBhvr>
                                      <p:to>
                                        <p:strVal val="visible"/>
                                      </p:to>
                                    </p:set>
                                    <p:animEffect transition="in" filter="wipe(left)">
                                      <p:cBhvr>
                                        <p:cTn id="27" dur="500"/>
                                        <p:tgtEl>
                                          <p:spTgt spid="727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2708"/>
                                        </p:tgtEl>
                                        <p:attrNameLst>
                                          <p:attrName>style.visibility</p:attrName>
                                        </p:attrNameLst>
                                      </p:cBhvr>
                                      <p:to>
                                        <p:strVal val="visible"/>
                                      </p:to>
                                    </p:set>
                                    <p:animEffect transition="in" filter="wipe(left)">
                                      <p:cBhvr>
                                        <p:cTn id="32" dur="500"/>
                                        <p:tgtEl>
                                          <p:spTgt spid="7270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2709"/>
                                        </p:tgtEl>
                                        <p:attrNameLst>
                                          <p:attrName>style.visibility</p:attrName>
                                        </p:attrNameLst>
                                      </p:cBhvr>
                                      <p:to>
                                        <p:strVal val="visible"/>
                                      </p:to>
                                    </p:set>
                                    <p:animEffect transition="in" filter="wipe(left)">
                                      <p:cBhvr>
                                        <p:cTn id="37" dur="500"/>
                                        <p:tgtEl>
                                          <p:spTgt spid="727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2710"/>
                                        </p:tgtEl>
                                        <p:attrNameLst>
                                          <p:attrName>style.visibility</p:attrName>
                                        </p:attrNameLst>
                                      </p:cBhvr>
                                      <p:to>
                                        <p:strVal val="visible"/>
                                      </p:to>
                                    </p:set>
                                    <p:animEffect transition="in" filter="wipe(left)">
                                      <p:cBhvr>
                                        <p:cTn id="42" dur="500"/>
                                        <p:tgtEl>
                                          <p:spTgt spid="727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2711"/>
                                        </p:tgtEl>
                                        <p:attrNameLst>
                                          <p:attrName>style.visibility</p:attrName>
                                        </p:attrNameLst>
                                      </p:cBhvr>
                                      <p:to>
                                        <p:strVal val="visible"/>
                                      </p:to>
                                    </p:set>
                                    <p:animEffect transition="in" filter="wipe(left)">
                                      <p:cBhvr>
                                        <p:cTn id="47" dur="500"/>
                                        <p:tgtEl>
                                          <p:spTgt spid="72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utoUpdateAnimBg="0"/>
      <p:bldP spid="72708" grpId="0" autoUpdateAnimBg="0"/>
      <p:bldP spid="72710" grpId="0" autoUpdateAnimBg="0"/>
      <p:bldP spid="7271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2"/>
          <p:cNvGraphicFramePr>
            <a:graphicFrameLocks noChangeAspect="1"/>
          </p:cNvGraphicFramePr>
          <p:nvPr/>
        </p:nvGraphicFramePr>
        <p:xfrm>
          <a:off x="1644650" y="304800"/>
          <a:ext cx="4546600" cy="1028700"/>
        </p:xfrm>
        <a:graphic>
          <a:graphicData uri="http://schemas.openxmlformats.org/presentationml/2006/ole">
            <mc:AlternateContent xmlns:mc="http://schemas.openxmlformats.org/markup-compatibility/2006">
              <mc:Choice xmlns:v="urn:schemas-microsoft-com:vml" Requires="v">
                <p:oleObj name="Equation" r:id="rId3" imgW="4533938" imgH="1019269" progId="Equation.DSMT4">
                  <p:embed/>
                </p:oleObj>
              </mc:Choice>
              <mc:Fallback>
                <p:oleObj name="Equation" r:id="rId3" imgW="4533938" imgH="1019269" progId="Equation.DSMT4">
                  <p:embed/>
                  <p:pic>
                    <p:nvPicPr>
                      <p:cNvPr id="747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50" y="304800"/>
                        <a:ext cx="45466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5" name="Object 3"/>
          <p:cNvGraphicFramePr>
            <a:graphicFrameLocks noChangeAspect="1"/>
          </p:cNvGraphicFramePr>
          <p:nvPr/>
        </p:nvGraphicFramePr>
        <p:xfrm>
          <a:off x="2063750" y="1517650"/>
          <a:ext cx="2755900" cy="1028700"/>
        </p:xfrm>
        <a:graphic>
          <a:graphicData uri="http://schemas.openxmlformats.org/presentationml/2006/ole">
            <mc:AlternateContent xmlns:mc="http://schemas.openxmlformats.org/markup-compatibility/2006">
              <mc:Choice xmlns:v="urn:schemas-microsoft-com:vml" Requires="v">
                <p:oleObj name="Equation" r:id="rId5" imgW="2743166" imgH="1019269" progId="Equation.DSMT4">
                  <p:embed/>
                </p:oleObj>
              </mc:Choice>
              <mc:Fallback>
                <p:oleObj name="Equation" r:id="rId5" imgW="2743166" imgH="1019269" progId="Equation.DSMT4">
                  <p:embed/>
                  <p:pic>
                    <p:nvPicPr>
                      <p:cNvPr id="7475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750" y="1517650"/>
                        <a:ext cx="27559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6" name="Object 4"/>
          <p:cNvGraphicFramePr>
            <a:graphicFrameLocks noChangeAspect="1"/>
          </p:cNvGraphicFramePr>
          <p:nvPr/>
        </p:nvGraphicFramePr>
        <p:xfrm>
          <a:off x="2057400" y="2743200"/>
          <a:ext cx="2514600" cy="1582738"/>
        </p:xfrm>
        <a:graphic>
          <a:graphicData uri="http://schemas.openxmlformats.org/presentationml/2006/ole">
            <mc:AlternateContent xmlns:mc="http://schemas.openxmlformats.org/markup-compatibility/2006">
              <mc:Choice xmlns:v="urn:schemas-microsoft-com:vml" Requires="v">
                <p:oleObj name="Equation" r:id="rId7" imgW="1019130" imgH="638123" progId="Equation.DSMT4">
                  <p:embed/>
                </p:oleObj>
              </mc:Choice>
              <mc:Fallback>
                <p:oleObj name="Equation" r:id="rId7" imgW="1019130" imgH="638123" progId="Equation.DSMT4">
                  <p:embed/>
                  <p:pic>
                    <p:nvPicPr>
                      <p:cNvPr id="74756"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2743200"/>
                        <a:ext cx="2514600" cy="158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8" name="Object 6"/>
          <p:cNvGraphicFramePr>
            <a:graphicFrameLocks noChangeAspect="1"/>
          </p:cNvGraphicFramePr>
          <p:nvPr/>
        </p:nvGraphicFramePr>
        <p:xfrm>
          <a:off x="762000" y="4419600"/>
          <a:ext cx="5257800" cy="1087438"/>
        </p:xfrm>
        <a:graphic>
          <a:graphicData uri="http://schemas.openxmlformats.org/presentationml/2006/ole">
            <mc:AlternateContent xmlns:mc="http://schemas.openxmlformats.org/markup-compatibility/2006">
              <mc:Choice xmlns:v="urn:schemas-microsoft-com:vml" Requires="v">
                <p:oleObj name="Equation" r:id="rId9" imgW="2200369" imgH="447550" progId="Equation.DSMT4">
                  <p:embed/>
                </p:oleObj>
              </mc:Choice>
              <mc:Fallback>
                <p:oleObj name="Equation" r:id="rId9" imgW="2200369" imgH="447550" progId="Equation.DSMT4">
                  <p:embed/>
                  <p:pic>
                    <p:nvPicPr>
                      <p:cNvPr id="7475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419600"/>
                        <a:ext cx="5257800"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9" name="Text Box 7"/>
          <p:cNvSpPr txBox="1">
            <a:spLocks noChangeArrowheads="1"/>
          </p:cNvSpPr>
          <p:nvPr/>
        </p:nvSpPr>
        <p:spPr bwMode="auto">
          <a:xfrm>
            <a:off x="762000" y="5805488"/>
            <a:ext cx="594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CC3300"/>
                </a:solidFill>
              </a:rPr>
              <a:t>普通电容器能量密度公式也成立</a:t>
            </a:r>
          </a:p>
        </p:txBody>
      </p:sp>
      <p:grpSp>
        <p:nvGrpSpPr>
          <p:cNvPr id="44040" name="Group 8"/>
          <p:cNvGrpSpPr>
            <a:grpSpLocks/>
          </p:cNvGrpSpPr>
          <p:nvPr/>
        </p:nvGrpSpPr>
        <p:grpSpPr bwMode="auto">
          <a:xfrm>
            <a:off x="6934200" y="1600200"/>
            <a:ext cx="1524000" cy="2720975"/>
            <a:chOff x="4464" y="1248"/>
            <a:chExt cx="960" cy="1714"/>
          </a:xfrm>
        </p:grpSpPr>
        <p:graphicFrame>
          <p:nvGraphicFramePr>
            <p:cNvPr id="44038" name="Object 9"/>
            <p:cNvGraphicFramePr>
              <a:graphicFrameLocks noChangeAspect="1"/>
            </p:cNvGraphicFramePr>
            <p:nvPr/>
          </p:nvGraphicFramePr>
          <p:xfrm>
            <a:off x="4512" y="1968"/>
            <a:ext cx="215" cy="296"/>
          </p:xfrm>
          <a:graphic>
            <a:graphicData uri="http://schemas.openxmlformats.org/presentationml/2006/ole">
              <mc:AlternateContent xmlns:mc="http://schemas.openxmlformats.org/markup-compatibility/2006">
                <mc:Choice xmlns:v="urn:schemas-microsoft-com:vml" Requires="v">
                  <p:oleObj name="公式" r:id="rId11" imgW="323949" imgH="447550" progId="Equation.3">
                    <p:embed/>
                  </p:oleObj>
                </mc:Choice>
                <mc:Fallback>
                  <p:oleObj name="公式" r:id="rId11" imgW="323949" imgH="447550" progId="Equation.3">
                    <p:embed/>
                    <p:pic>
                      <p:nvPicPr>
                        <p:cNvPr id="44038"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1968"/>
                          <a:ext cx="21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041" name="Group 10"/>
            <p:cNvGrpSpPr>
              <a:grpSpLocks/>
            </p:cNvGrpSpPr>
            <p:nvPr/>
          </p:nvGrpSpPr>
          <p:grpSpPr bwMode="auto">
            <a:xfrm>
              <a:off x="4464" y="1248"/>
              <a:ext cx="960" cy="1714"/>
              <a:chOff x="2544" y="1440"/>
              <a:chExt cx="960" cy="1714"/>
            </a:xfrm>
          </p:grpSpPr>
          <p:sp>
            <p:nvSpPr>
              <p:cNvPr id="44042" name="AutoShape 11" descr="深色上对角线"/>
              <p:cNvSpPr>
                <a:spLocks noChangeArrowheads="1"/>
              </p:cNvSpPr>
              <p:nvPr/>
            </p:nvSpPr>
            <p:spPr bwMode="auto">
              <a:xfrm>
                <a:off x="2832" y="1680"/>
                <a:ext cx="384" cy="1104"/>
              </a:xfrm>
              <a:prstGeom prst="can">
                <a:avLst>
                  <a:gd name="adj" fmla="val 33542"/>
                </a:avLst>
              </a:pr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43" name="AutoShape 12"/>
              <p:cNvSpPr>
                <a:spLocks noChangeArrowheads="1"/>
              </p:cNvSpPr>
              <p:nvPr/>
            </p:nvSpPr>
            <p:spPr bwMode="auto">
              <a:xfrm>
                <a:off x="2544" y="1584"/>
                <a:ext cx="960" cy="1296"/>
              </a:xfrm>
              <a:prstGeom prst="can">
                <a:avLst>
                  <a:gd name="adj" fmla="val 3375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044" name="Line 13"/>
              <p:cNvSpPr>
                <a:spLocks noChangeShapeType="1"/>
              </p:cNvSpPr>
              <p:nvPr/>
            </p:nvSpPr>
            <p:spPr bwMode="auto">
              <a:xfrm>
                <a:off x="3024" y="1440"/>
                <a:ext cx="0" cy="1714"/>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4"/>
              <p:cNvSpPr>
                <a:spLocks noChangeShapeType="1"/>
              </p:cNvSpPr>
              <p:nvPr/>
            </p:nvSpPr>
            <p:spPr bwMode="auto">
              <a:xfrm>
                <a:off x="3024" y="1752"/>
                <a:ext cx="19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5"/>
              <p:cNvSpPr>
                <a:spLocks noChangeShapeType="1"/>
              </p:cNvSpPr>
              <p:nvPr/>
            </p:nvSpPr>
            <p:spPr bwMode="auto">
              <a:xfrm>
                <a:off x="3024" y="2736"/>
                <a:ext cx="48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Text Box 16"/>
              <p:cNvSpPr txBox="1">
                <a:spLocks noChangeArrowheads="1"/>
              </p:cNvSpPr>
              <p:nvPr/>
            </p:nvSpPr>
            <p:spPr bwMode="auto">
              <a:xfrm>
                <a:off x="2984" y="148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1</a:t>
                </a:r>
              </a:p>
            </p:txBody>
          </p:sp>
          <p:sp>
            <p:nvSpPr>
              <p:cNvPr id="44048" name="Text Box 17"/>
              <p:cNvSpPr txBox="1">
                <a:spLocks noChangeArrowheads="1"/>
              </p:cNvSpPr>
              <p:nvPr/>
            </p:nvSpPr>
            <p:spPr bwMode="auto">
              <a:xfrm>
                <a:off x="3196" y="24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2400" i="1"/>
                  <a:t>R</a:t>
                </a:r>
                <a:r>
                  <a:rPr lang="en-US" altLang="zh-CN" sz="2400" baseline="-25000"/>
                  <a:t>2</a:t>
                </a:r>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left)">
                                      <p:cBhvr>
                                        <p:cTn id="7" dur="500"/>
                                        <p:tgtEl>
                                          <p:spTgt spid="7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4755"/>
                                        </p:tgtEl>
                                        <p:attrNameLst>
                                          <p:attrName>style.visibility</p:attrName>
                                        </p:attrNameLst>
                                      </p:cBhvr>
                                      <p:to>
                                        <p:strVal val="visible"/>
                                      </p:to>
                                    </p:set>
                                    <p:animEffect transition="in" filter="wipe(left)">
                                      <p:cBhvr>
                                        <p:cTn id="12" dur="500"/>
                                        <p:tgtEl>
                                          <p:spTgt spid="747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4756"/>
                                        </p:tgtEl>
                                        <p:attrNameLst>
                                          <p:attrName>style.visibility</p:attrName>
                                        </p:attrNameLst>
                                      </p:cBhvr>
                                      <p:to>
                                        <p:strVal val="visible"/>
                                      </p:to>
                                    </p:set>
                                    <p:animEffect transition="in" filter="wipe(left)">
                                      <p:cBhvr>
                                        <p:cTn id="17" dur="500"/>
                                        <p:tgtEl>
                                          <p:spTgt spid="747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4758"/>
                                        </p:tgtEl>
                                        <p:attrNameLst>
                                          <p:attrName>style.visibility</p:attrName>
                                        </p:attrNameLst>
                                      </p:cBhvr>
                                      <p:to>
                                        <p:strVal val="visible"/>
                                      </p:to>
                                    </p:set>
                                    <p:animEffect transition="in" filter="wipe(left)">
                                      <p:cBhvr>
                                        <p:cTn id="22" dur="500"/>
                                        <p:tgtEl>
                                          <p:spTgt spid="747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74759"/>
                                        </p:tgtEl>
                                        <p:attrNameLst>
                                          <p:attrName>style.visibility</p:attrName>
                                        </p:attrNameLst>
                                      </p:cBhvr>
                                      <p:to>
                                        <p:strVal val="visible"/>
                                      </p:to>
                                    </p:set>
                                    <p:anim calcmode="lin" valueType="num">
                                      <p:cBhvr>
                                        <p:cTn id="27" dur="500" fill="hold"/>
                                        <p:tgtEl>
                                          <p:spTgt spid="74759"/>
                                        </p:tgtEl>
                                        <p:attrNameLst>
                                          <p:attrName>ppt_w</p:attrName>
                                        </p:attrNameLst>
                                      </p:cBhvr>
                                      <p:tavLst>
                                        <p:tav tm="0">
                                          <p:val>
                                            <p:fltVal val="0"/>
                                          </p:val>
                                        </p:tav>
                                        <p:tav tm="100000">
                                          <p:val>
                                            <p:strVal val="#ppt_w"/>
                                          </p:val>
                                        </p:tav>
                                      </p:tavLst>
                                    </p:anim>
                                    <p:anim calcmode="lin" valueType="num">
                                      <p:cBhvr>
                                        <p:cTn id="28" dur="500" fill="hold"/>
                                        <p:tgtEl>
                                          <p:spTgt spid="747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533400" y="381000"/>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spcBef>
                <a:spcPct val="50000"/>
              </a:spcBef>
            </a:pPr>
            <a:r>
              <a:rPr lang="zh-CN" altLang="en-US"/>
              <a:t>例</a:t>
            </a:r>
            <a:r>
              <a:rPr lang="en-US" altLang="zh-CN"/>
              <a:t>2</a:t>
            </a:r>
            <a:r>
              <a:rPr lang="zh-CN" altLang="en-US"/>
              <a:t>：孤立导体球的电场能</a:t>
            </a:r>
          </a:p>
        </p:txBody>
      </p:sp>
      <p:sp>
        <p:nvSpPr>
          <p:cNvPr id="76806" name="Rectangle 6"/>
          <p:cNvSpPr>
            <a:spLocks noChangeArrowheads="1"/>
          </p:cNvSpPr>
          <p:nvPr/>
        </p:nvSpPr>
        <p:spPr bwMode="auto">
          <a:xfrm>
            <a:off x="0" y="9906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7"/>
          <p:cNvGrpSpPr>
            <a:grpSpLocks/>
          </p:cNvGrpSpPr>
          <p:nvPr/>
        </p:nvGrpSpPr>
        <p:grpSpPr bwMode="auto">
          <a:xfrm>
            <a:off x="7239000" y="1219200"/>
            <a:ext cx="1206500" cy="1130300"/>
            <a:chOff x="4560" y="768"/>
            <a:chExt cx="760" cy="712"/>
          </a:xfrm>
        </p:grpSpPr>
        <p:sp>
          <p:nvSpPr>
            <p:cNvPr id="45069" name="Oval 8"/>
            <p:cNvSpPr>
              <a:spLocks noChangeArrowheads="1"/>
            </p:cNvSpPr>
            <p:nvPr/>
          </p:nvSpPr>
          <p:spPr bwMode="auto">
            <a:xfrm>
              <a:off x="4560" y="768"/>
              <a:ext cx="760" cy="712"/>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70" name="Line 9"/>
            <p:cNvSpPr>
              <a:spLocks noChangeShapeType="1"/>
            </p:cNvSpPr>
            <p:nvPr/>
          </p:nvSpPr>
          <p:spPr bwMode="auto">
            <a:xfrm flipV="1">
              <a:off x="4944" y="960"/>
              <a:ext cx="336"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1" name="Text Box 10"/>
            <p:cNvSpPr txBox="1">
              <a:spLocks noChangeArrowheads="1"/>
            </p:cNvSpPr>
            <p:nvPr/>
          </p:nvSpPr>
          <p:spPr bwMode="auto">
            <a:xfrm>
              <a:off x="4981" y="81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R</a:t>
              </a:r>
            </a:p>
          </p:txBody>
        </p:sp>
      </p:grpSp>
      <p:sp>
        <p:nvSpPr>
          <p:cNvPr id="76811" name="Line 11"/>
          <p:cNvSpPr>
            <a:spLocks noChangeShapeType="1"/>
          </p:cNvSpPr>
          <p:nvPr/>
        </p:nvSpPr>
        <p:spPr bwMode="auto">
          <a:xfrm>
            <a:off x="7848600" y="1828800"/>
            <a:ext cx="685800" cy="8382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6812" name="Object 12"/>
          <p:cNvGraphicFramePr>
            <a:graphicFrameLocks noChangeAspect="1"/>
          </p:cNvGraphicFramePr>
          <p:nvPr/>
        </p:nvGraphicFramePr>
        <p:xfrm>
          <a:off x="7924800" y="2743200"/>
          <a:ext cx="977900" cy="393700"/>
        </p:xfrm>
        <a:graphic>
          <a:graphicData uri="http://schemas.openxmlformats.org/presentationml/2006/ole">
            <mc:AlternateContent xmlns:mc="http://schemas.openxmlformats.org/markup-compatibility/2006">
              <mc:Choice xmlns:v="urn:schemas-microsoft-com:vml" Requires="v">
                <p:oleObj name="Equation" r:id="rId3" imgW="971577" imgH="380876" progId="Equation.3">
                  <p:embed/>
                </p:oleObj>
              </mc:Choice>
              <mc:Fallback>
                <p:oleObj name="Equation" r:id="rId3" imgW="971577" imgH="380876" progId="Equation.3">
                  <p:embed/>
                  <p:pic>
                    <p:nvPicPr>
                      <p:cNvPr id="76812"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2743200"/>
                        <a:ext cx="977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3" name="Object 13"/>
          <p:cNvGraphicFramePr>
            <a:graphicFrameLocks noChangeAspect="1"/>
          </p:cNvGraphicFramePr>
          <p:nvPr/>
        </p:nvGraphicFramePr>
        <p:xfrm>
          <a:off x="1276350" y="1371600"/>
          <a:ext cx="1828800" cy="990600"/>
        </p:xfrm>
        <a:graphic>
          <a:graphicData uri="http://schemas.openxmlformats.org/presentationml/2006/ole">
            <mc:AlternateContent xmlns:mc="http://schemas.openxmlformats.org/markup-compatibility/2006">
              <mc:Choice xmlns:v="urn:schemas-microsoft-com:vml" Requires="v">
                <p:oleObj name="公式" r:id="rId5" imgW="1819141" imgH="981209" progId="Equation.3">
                  <p:embed/>
                </p:oleObj>
              </mc:Choice>
              <mc:Fallback>
                <p:oleObj name="公式" r:id="rId5" imgW="1819141" imgH="981209" progId="Equation.3">
                  <p:embed/>
                  <p:pic>
                    <p:nvPicPr>
                      <p:cNvPr id="76813"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6350" y="1371600"/>
                        <a:ext cx="1828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4" name="Object 14"/>
          <p:cNvGraphicFramePr>
            <a:graphicFrameLocks noChangeAspect="1"/>
          </p:cNvGraphicFramePr>
          <p:nvPr/>
        </p:nvGraphicFramePr>
        <p:xfrm>
          <a:off x="4019550" y="1447800"/>
          <a:ext cx="1498600" cy="889000"/>
        </p:xfrm>
        <a:graphic>
          <a:graphicData uri="http://schemas.openxmlformats.org/presentationml/2006/ole">
            <mc:AlternateContent xmlns:mc="http://schemas.openxmlformats.org/markup-compatibility/2006">
              <mc:Choice xmlns:v="urn:schemas-microsoft-com:vml" Requires="v">
                <p:oleObj name="公式" r:id="rId7" imgW="1486006" imgH="876204" progId="Equation.3">
                  <p:embed/>
                </p:oleObj>
              </mc:Choice>
              <mc:Fallback>
                <p:oleObj name="公式" r:id="rId7" imgW="1486006" imgH="876204" progId="Equation.3">
                  <p:embed/>
                  <p:pic>
                    <p:nvPicPr>
                      <p:cNvPr id="76814"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9550" y="1447800"/>
                        <a:ext cx="1498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5" name="Object 15"/>
          <p:cNvGraphicFramePr>
            <a:graphicFrameLocks noChangeAspect="1"/>
          </p:cNvGraphicFramePr>
          <p:nvPr/>
        </p:nvGraphicFramePr>
        <p:xfrm>
          <a:off x="1136650" y="2813050"/>
          <a:ext cx="2273300" cy="889000"/>
        </p:xfrm>
        <a:graphic>
          <a:graphicData uri="http://schemas.openxmlformats.org/presentationml/2006/ole">
            <mc:AlternateContent xmlns:mc="http://schemas.openxmlformats.org/markup-compatibility/2006">
              <mc:Choice xmlns:v="urn:schemas-microsoft-com:vml" Requires="v">
                <p:oleObj name="公式" r:id="rId9" imgW="2266834" imgH="876204" progId="Equation.3">
                  <p:embed/>
                </p:oleObj>
              </mc:Choice>
              <mc:Fallback>
                <p:oleObj name="公式" r:id="rId9" imgW="2266834" imgH="876204" progId="Equation.3">
                  <p:embed/>
                  <p:pic>
                    <p:nvPicPr>
                      <p:cNvPr id="76815"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36650" y="2813050"/>
                        <a:ext cx="22733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6" name="Object 16"/>
          <p:cNvGraphicFramePr>
            <a:graphicFrameLocks noChangeAspect="1"/>
          </p:cNvGraphicFramePr>
          <p:nvPr/>
        </p:nvGraphicFramePr>
        <p:xfrm>
          <a:off x="3575050" y="2590800"/>
          <a:ext cx="3200400" cy="1028700"/>
        </p:xfrm>
        <a:graphic>
          <a:graphicData uri="http://schemas.openxmlformats.org/presentationml/2006/ole">
            <mc:AlternateContent xmlns:mc="http://schemas.openxmlformats.org/markup-compatibility/2006">
              <mc:Choice xmlns:v="urn:schemas-microsoft-com:vml" Requires="v">
                <p:oleObj name="公式" r:id="rId11" imgW="3190859" imgH="1019269" progId="Equation.3">
                  <p:embed/>
                </p:oleObj>
              </mc:Choice>
              <mc:Fallback>
                <p:oleObj name="公式" r:id="rId11" imgW="3190859" imgH="1019269" progId="Equation.3">
                  <p:embed/>
                  <p:pic>
                    <p:nvPicPr>
                      <p:cNvPr id="76816"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5050" y="2590800"/>
                        <a:ext cx="32004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17" name="Object 17"/>
          <p:cNvGraphicFramePr>
            <a:graphicFrameLocks noChangeAspect="1"/>
          </p:cNvGraphicFramePr>
          <p:nvPr/>
        </p:nvGraphicFramePr>
        <p:xfrm>
          <a:off x="1535113" y="3886200"/>
          <a:ext cx="5856287" cy="1157288"/>
        </p:xfrm>
        <a:graphic>
          <a:graphicData uri="http://schemas.openxmlformats.org/presentationml/2006/ole">
            <mc:AlternateContent xmlns:mc="http://schemas.openxmlformats.org/markup-compatibility/2006">
              <mc:Choice xmlns:v="urn:schemas-microsoft-com:vml" Requires="v">
                <p:oleObj name="Equation" r:id="rId13" imgW="2304930" imgH="447550" progId="Equation.DSMT4">
                  <p:embed/>
                </p:oleObj>
              </mc:Choice>
              <mc:Fallback>
                <p:oleObj name="Equation" r:id="rId13" imgW="2304930" imgH="447550" progId="Equation.DSMT4">
                  <p:embed/>
                  <p:pic>
                    <p:nvPicPr>
                      <p:cNvPr id="76817"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35113" y="3886200"/>
                        <a:ext cx="5856287"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8" name="Text Box 19"/>
          <p:cNvSpPr txBox="1">
            <a:spLocks noChangeArrowheads="1"/>
          </p:cNvSpPr>
          <p:nvPr/>
        </p:nvSpPr>
        <p:spPr bwMode="auto">
          <a:xfrm>
            <a:off x="990600" y="5424488"/>
            <a:ext cx="701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CC3300"/>
                </a:solidFill>
              </a:rPr>
              <a:t>孤立导体电容器，能量密度公式同样成立</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1+#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76806"/>
                                        </p:tgtEl>
                                        <p:attrNameLst>
                                          <p:attrName>style.visibility</p:attrName>
                                        </p:attrNameLst>
                                      </p:cBhvr>
                                      <p:to>
                                        <p:strVal val="visible"/>
                                      </p:to>
                                    </p:set>
                                    <p:animEffect transition="in" filter="strips(upRight)">
                                      <p:cBhvr>
                                        <p:cTn id="12" dur="500"/>
                                        <p:tgtEl>
                                          <p:spTgt spid="76806"/>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6811"/>
                                        </p:tgtEl>
                                        <p:attrNameLst>
                                          <p:attrName>style.visibility</p:attrName>
                                        </p:attrNameLst>
                                      </p:cBhvr>
                                      <p:to>
                                        <p:strVal val="visible"/>
                                      </p:to>
                                    </p:set>
                                    <p:animEffect transition="in" filter="wipe(up)">
                                      <p:cBhvr>
                                        <p:cTn id="22" dur="500"/>
                                        <p:tgtEl>
                                          <p:spTgt spid="76811"/>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76812"/>
                                        </p:tgtEl>
                                        <p:attrNameLst>
                                          <p:attrName>style.visibility</p:attrName>
                                        </p:attrNameLst>
                                      </p:cBhvr>
                                      <p:to>
                                        <p:strVal val="visible"/>
                                      </p:to>
                                    </p:set>
                                    <p:animEffect transition="in" filter="wipe(left)">
                                      <p:cBhvr>
                                        <p:cTn id="26" dur="500"/>
                                        <p:tgtEl>
                                          <p:spTgt spid="768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6813"/>
                                        </p:tgtEl>
                                        <p:attrNameLst>
                                          <p:attrName>style.visibility</p:attrName>
                                        </p:attrNameLst>
                                      </p:cBhvr>
                                      <p:to>
                                        <p:strVal val="visible"/>
                                      </p:to>
                                    </p:set>
                                    <p:animEffect transition="in" filter="wipe(left)">
                                      <p:cBhvr>
                                        <p:cTn id="31" dur="500"/>
                                        <p:tgtEl>
                                          <p:spTgt spid="768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6814"/>
                                        </p:tgtEl>
                                        <p:attrNameLst>
                                          <p:attrName>style.visibility</p:attrName>
                                        </p:attrNameLst>
                                      </p:cBhvr>
                                      <p:to>
                                        <p:strVal val="visible"/>
                                      </p:to>
                                    </p:set>
                                    <p:animEffect transition="in" filter="wipe(left)">
                                      <p:cBhvr>
                                        <p:cTn id="36" dur="500"/>
                                        <p:tgtEl>
                                          <p:spTgt spid="768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76815"/>
                                        </p:tgtEl>
                                        <p:attrNameLst>
                                          <p:attrName>style.visibility</p:attrName>
                                        </p:attrNameLst>
                                      </p:cBhvr>
                                      <p:to>
                                        <p:strVal val="visible"/>
                                      </p:to>
                                    </p:set>
                                    <p:animEffect transition="in" filter="wipe(left)">
                                      <p:cBhvr>
                                        <p:cTn id="41" dur="500"/>
                                        <p:tgtEl>
                                          <p:spTgt spid="7681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6816"/>
                                        </p:tgtEl>
                                        <p:attrNameLst>
                                          <p:attrName>style.visibility</p:attrName>
                                        </p:attrNameLst>
                                      </p:cBhvr>
                                      <p:to>
                                        <p:strVal val="visible"/>
                                      </p:to>
                                    </p:set>
                                    <p:animEffect transition="in" filter="wipe(left)">
                                      <p:cBhvr>
                                        <p:cTn id="46" dur="500"/>
                                        <p:tgtEl>
                                          <p:spTgt spid="768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76817"/>
                                        </p:tgtEl>
                                        <p:attrNameLst>
                                          <p:attrName>style.visibility</p:attrName>
                                        </p:attrNameLst>
                                      </p:cBhvr>
                                      <p:to>
                                        <p:strVal val="visible"/>
                                      </p:to>
                                    </p:set>
                                    <p:animEffect transition="in" filter="wipe(left)">
                                      <p:cBhvr>
                                        <p:cTn id="51" dur="500"/>
                                        <p:tgtEl>
                                          <p:spTgt spid="768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5068"/>
                                        </p:tgtEl>
                                        <p:attrNameLst>
                                          <p:attrName>style.visibility</p:attrName>
                                        </p:attrNameLst>
                                      </p:cBhvr>
                                      <p:to>
                                        <p:strVal val="visible"/>
                                      </p:to>
                                    </p:set>
                                    <p:animEffect transition="in" filter="wipe(down)">
                                      <p:cBhvr>
                                        <p:cTn id="56" dur="500"/>
                                        <p:tgtEl>
                                          <p:spTgt spid="45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6" grpId="0" animBg="1" autoUpdateAnimBg="0"/>
      <p:bldP spid="76811" grpId="0" animBg="1"/>
      <p:bldP spid="450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51"/>
          <p:cNvGrpSpPr>
            <a:grpSpLocks/>
          </p:cNvGrpSpPr>
          <p:nvPr/>
        </p:nvGrpSpPr>
        <p:grpSpPr bwMode="auto">
          <a:xfrm>
            <a:off x="5486400" y="1066800"/>
            <a:ext cx="2362200" cy="1752600"/>
            <a:chOff x="3840" y="3216"/>
            <a:chExt cx="1488" cy="1104"/>
          </a:xfrm>
        </p:grpSpPr>
        <p:grpSp>
          <p:nvGrpSpPr>
            <p:cNvPr id="4327" name="Group 5"/>
            <p:cNvGrpSpPr>
              <a:grpSpLocks/>
            </p:cNvGrpSpPr>
            <p:nvPr/>
          </p:nvGrpSpPr>
          <p:grpSpPr bwMode="auto">
            <a:xfrm>
              <a:off x="3840" y="3600"/>
              <a:ext cx="1488" cy="720"/>
              <a:chOff x="1440" y="2640"/>
              <a:chExt cx="1488" cy="720"/>
            </a:xfrm>
          </p:grpSpPr>
          <p:sp>
            <p:nvSpPr>
              <p:cNvPr id="4329" name="Rectangle 6"/>
              <p:cNvSpPr>
                <a:spLocks noChangeArrowheads="1"/>
              </p:cNvSpPr>
              <p:nvPr/>
            </p:nvSpPr>
            <p:spPr bwMode="auto">
              <a:xfrm>
                <a:off x="1440" y="2640"/>
                <a:ext cx="1488" cy="72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30" name="Line 7"/>
              <p:cNvSpPr>
                <a:spLocks noChangeShapeType="1"/>
              </p:cNvSpPr>
              <p:nvPr/>
            </p:nvSpPr>
            <p:spPr bwMode="auto">
              <a:xfrm flipV="1">
                <a:off x="1680" y="2736"/>
                <a:ext cx="192" cy="9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31" name="Line 8"/>
              <p:cNvSpPr>
                <a:spLocks noChangeShapeType="1"/>
              </p:cNvSpPr>
              <p:nvPr/>
            </p:nvSpPr>
            <p:spPr bwMode="auto">
              <a:xfrm>
                <a:off x="1584" y="2928"/>
                <a:ext cx="240" cy="9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32" name="Line 9"/>
              <p:cNvSpPr>
                <a:spLocks noChangeShapeType="1"/>
              </p:cNvSpPr>
              <p:nvPr/>
            </p:nvSpPr>
            <p:spPr bwMode="auto">
              <a:xfrm>
                <a:off x="1872" y="2832"/>
                <a:ext cx="28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33" name="Line 10"/>
              <p:cNvSpPr>
                <a:spLocks noChangeShapeType="1"/>
              </p:cNvSpPr>
              <p:nvPr/>
            </p:nvSpPr>
            <p:spPr bwMode="auto">
              <a:xfrm flipV="1">
                <a:off x="2160" y="2784"/>
                <a:ext cx="19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34" name="Line 11"/>
              <p:cNvSpPr>
                <a:spLocks noChangeShapeType="1"/>
              </p:cNvSpPr>
              <p:nvPr/>
            </p:nvSpPr>
            <p:spPr bwMode="auto">
              <a:xfrm flipH="1">
                <a:off x="1680" y="3024"/>
                <a:ext cx="192" cy="9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35" name="Line 12"/>
              <p:cNvSpPr>
                <a:spLocks noChangeShapeType="1"/>
              </p:cNvSpPr>
              <p:nvPr/>
            </p:nvSpPr>
            <p:spPr bwMode="auto">
              <a:xfrm flipH="1" flipV="1">
                <a:off x="1824" y="2880"/>
                <a:ext cx="19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36" name="Line 13"/>
              <p:cNvSpPr>
                <a:spLocks noChangeShapeType="1"/>
              </p:cNvSpPr>
              <p:nvPr/>
            </p:nvSpPr>
            <p:spPr bwMode="auto">
              <a:xfrm flipH="1">
                <a:off x="1968" y="3024"/>
                <a:ext cx="144" cy="9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37" name="Line 14"/>
              <p:cNvSpPr>
                <a:spLocks noChangeShapeType="1"/>
              </p:cNvSpPr>
              <p:nvPr/>
            </p:nvSpPr>
            <p:spPr bwMode="auto">
              <a:xfrm flipH="1" flipV="1">
                <a:off x="2256" y="3024"/>
                <a:ext cx="144"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38" name="Line 15"/>
              <p:cNvSpPr>
                <a:spLocks noChangeShapeType="1"/>
              </p:cNvSpPr>
              <p:nvPr/>
            </p:nvSpPr>
            <p:spPr bwMode="auto">
              <a:xfrm>
                <a:off x="2400" y="2784"/>
                <a:ext cx="192" cy="9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39" name="Line 16"/>
              <p:cNvSpPr>
                <a:spLocks noChangeShapeType="1"/>
              </p:cNvSpPr>
              <p:nvPr/>
            </p:nvSpPr>
            <p:spPr bwMode="auto">
              <a:xfrm flipH="1">
                <a:off x="2640" y="2736"/>
                <a:ext cx="96" cy="24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0" name="Line 17"/>
              <p:cNvSpPr>
                <a:spLocks noChangeShapeType="1"/>
              </p:cNvSpPr>
              <p:nvPr/>
            </p:nvSpPr>
            <p:spPr bwMode="auto">
              <a:xfrm>
                <a:off x="1872" y="3120"/>
                <a:ext cx="96"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1" name="Line 18"/>
              <p:cNvSpPr>
                <a:spLocks noChangeShapeType="1"/>
              </p:cNvSpPr>
              <p:nvPr/>
            </p:nvSpPr>
            <p:spPr bwMode="auto">
              <a:xfrm>
                <a:off x="2448" y="2976"/>
                <a:ext cx="192" cy="9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2" name="Line 19"/>
              <p:cNvSpPr>
                <a:spLocks noChangeShapeType="1"/>
              </p:cNvSpPr>
              <p:nvPr/>
            </p:nvSpPr>
            <p:spPr bwMode="auto">
              <a:xfrm flipV="1">
                <a:off x="1536" y="3216"/>
                <a:ext cx="144" cy="9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3" name="Line 20"/>
              <p:cNvSpPr>
                <a:spLocks noChangeShapeType="1"/>
              </p:cNvSpPr>
              <p:nvPr/>
            </p:nvSpPr>
            <p:spPr bwMode="auto">
              <a:xfrm flipH="1" flipV="1">
                <a:off x="1536" y="2976"/>
                <a:ext cx="48"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4" name="Line 21"/>
              <p:cNvSpPr>
                <a:spLocks noChangeShapeType="1"/>
              </p:cNvSpPr>
              <p:nvPr/>
            </p:nvSpPr>
            <p:spPr bwMode="auto">
              <a:xfrm>
                <a:off x="2160" y="3120"/>
                <a:ext cx="0"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5" name="Line 22"/>
              <p:cNvSpPr>
                <a:spLocks noChangeShapeType="1"/>
              </p:cNvSpPr>
              <p:nvPr/>
            </p:nvSpPr>
            <p:spPr bwMode="auto">
              <a:xfrm flipH="1">
                <a:off x="2544" y="3072"/>
                <a:ext cx="144"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6" name="Line 23"/>
              <p:cNvSpPr>
                <a:spLocks noChangeShapeType="1"/>
              </p:cNvSpPr>
              <p:nvPr/>
            </p:nvSpPr>
            <p:spPr bwMode="auto">
              <a:xfrm flipV="1">
                <a:off x="2784" y="2880"/>
                <a:ext cx="0" cy="24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7" name="Line 24"/>
              <p:cNvSpPr>
                <a:spLocks noChangeShapeType="1"/>
              </p:cNvSpPr>
              <p:nvPr/>
            </p:nvSpPr>
            <p:spPr bwMode="auto">
              <a:xfrm>
                <a:off x="1488" y="2688"/>
                <a:ext cx="192" cy="9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8" name="Line 25"/>
              <p:cNvSpPr>
                <a:spLocks noChangeShapeType="1"/>
              </p:cNvSpPr>
              <p:nvPr/>
            </p:nvSpPr>
            <p:spPr bwMode="auto">
              <a:xfrm flipV="1">
                <a:off x="1536" y="2736"/>
                <a:ext cx="192"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49" name="Line 26"/>
              <p:cNvSpPr>
                <a:spLocks noChangeShapeType="1"/>
              </p:cNvSpPr>
              <p:nvPr/>
            </p:nvSpPr>
            <p:spPr bwMode="auto">
              <a:xfrm>
                <a:off x="2688" y="3120"/>
                <a:ext cx="144" cy="14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50" name="Line 27"/>
              <p:cNvSpPr>
                <a:spLocks noChangeShapeType="1"/>
              </p:cNvSpPr>
              <p:nvPr/>
            </p:nvSpPr>
            <p:spPr bwMode="auto">
              <a:xfrm flipH="1">
                <a:off x="2400" y="3072"/>
                <a:ext cx="48" cy="19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28" name="Text Box 28"/>
            <p:cNvSpPr txBox="1">
              <a:spLocks noChangeArrowheads="1"/>
            </p:cNvSpPr>
            <p:nvPr/>
          </p:nvSpPr>
          <p:spPr bwMode="auto">
            <a:xfrm>
              <a:off x="4032" y="3216"/>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rPr>
                <a:t>有极分子</a:t>
              </a:r>
            </a:p>
          </p:txBody>
        </p:sp>
      </p:grpSp>
      <p:grpSp>
        <p:nvGrpSpPr>
          <p:cNvPr id="4" name="Group 2076"/>
          <p:cNvGrpSpPr>
            <a:grpSpLocks/>
          </p:cNvGrpSpPr>
          <p:nvPr/>
        </p:nvGrpSpPr>
        <p:grpSpPr bwMode="auto">
          <a:xfrm>
            <a:off x="1676400" y="1066800"/>
            <a:ext cx="2286000" cy="1752600"/>
            <a:chOff x="1344" y="3120"/>
            <a:chExt cx="1440" cy="1104"/>
          </a:xfrm>
        </p:grpSpPr>
        <p:grpSp>
          <p:nvGrpSpPr>
            <p:cNvPr id="4294" name="Group 30"/>
            <p:cNvGrpSpPr>
              <a:grpSpLocks/>
            </p:cNvGrpSpPr>
            <p:nvPr/>
          </p:nvGrpSpPr>
          <p:grpSpPr bwMode="auto">
            <a:xfrm>
              <a:off x="1344" y="3504"/>
              <a:ext cx="1440" cy="720"/>
              <a:chOff x="3600" y="3024"/>
              <a:chExt cx="1440" cy="720"/>
            </a:xfrm>
          </p:grpSpPr>
          <p:sp>
            <p:nvSpPr>
              <p:cNvPr id="4296" name="Rectangle 31"/>
              <p:cNvSpPr>
                <a:spLocks noChangeArrowheads="1"/>
              </p:cNvSpPr>
              <p:nvPr/>
            </p:nvSpPr>
            <p:spPr bwMode="auto">
              <a:xfrm>
                <a:off x="3600" y="3024"/>
                <a:ext cx="1440" cy="72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297" name="Group 32"/>
              <p:cNvGrpSpPr>
                <a:grpSpLocks/>
              </p:cNvGrpSpPr>
              <p:nvPr/>
            </p:nvGrpSpPr>
            <p:grpSpPr bwMode="auto">
              <a:xfrm>
                <a:off x="3744" y="3072"/>
                <a:ext cx="1152" cy="624"/>
                <a:chOff x="3744" y="3072"/>
                <a:chExt cx="1152" cy="624"/>
              </a:xfrm>
            </p:grpSpPr>
            <p:sp>
              <p:nvSpPr>
                <p:cNvPr id="4298" name="Oval 33"/>
                <p:cNvSpPr>
                  <a:spLocks noChangeArrowheads="1"/>
                </p:cNvSpPr>
                <p:nvPr/>
              </p:nvSpPr>
              <p:spPr bwMode="auto">
                <a:xfrm>
                  <a:off x="3888" y="3312"/>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99" name="Oval 34"/>
                <p:cNvSpPr>
                  <a:spLocks noChangeArrowheads="1"/>
                </p:cNvSpPr>
                <p:nvPr/>
              </p:nvSpPr>
              <p:spPr bwMode="auto">
                <a:xfrm>
                  <a:off x="4080" y="3408"/>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0" name="Oval 35"/>
                <p:cNvSpPr>
                  <a:spLocks noChangeArrowheads="1"/>
                </p:cNvSpPr>
                <p:nvPr/>
              </p:nvSpPr>
              <p:spPr bwMode="auto">
                <a:xfrm>
                  <a:off x="4080" y="3600"/>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1" name="Oval 36"/>
                <p:cNvSpPr>
                  <a:spLocks noChangeArrowheads="1"/>
                </p:cNvSpPr>
                <p:nvPr/>
              </p:nvSpPr>
              <p:spPr bwMode="auto">
                <a:xfrm>
                  <a:off x="4224" y="3120"/>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2" name="Oval 37"/>
                <p:cNvSpPr>
                  <a:spLocks noChangeArrowheads="1"/>
                </p:cNvSpPr>
                <p:nvPr/>
              </p:nvSpPr>
              <p:spPr bwMode="auto">
                <a:xfrm>
                  <a:off x="4224" y="3312"/>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3" name="Oval 38"/>
                <p:cNvSpPr>
                  <a:spLocks noChangeArrowheads="1"/>
                </p:cNvSpPr>
                <p:nvPr/>
              </p:nvSpPr>
              <p:spPr bwMode="auto">
                <a:xfrm>
                  <a:off x="3936" y="3120"/>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4" name="Oval 39"/>
                <p:cNvSpPr>
                  <a:spLocks noChangeArrowheads="1"/>
                </p:cNvSpPr>
                <p:nvPr/>
              </p:nvSpPr>
              <p:spPr bwMode="auto">
                <a:xfrm>
                  <a:off x="4368" y="3408"/>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5" name="Oval 40"/>
                <p:cNvSpPr>
                  <a:spLocks noChangeArrowheads="1"/>
                </p:cNvSpPr>
                <p:nvPr/>
              </p:nvSpPr>
              <p:spPr bwMode="auto">
                <a:xfrm>
                  <a:off x="4416" y="3216"/>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6" name="Oval 41"/>
                <p:cNvSpPr>
                  <a:spLocks noChangeArrowheads="1"/>
                </p:cNvSpPr>
                <p:nvPr/>
              </p:nvSpPr>
              <p:spPr bwMode="auto">
                <a:xfrm>
                  <a:off x="4608" y="3168"/>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7" name="Oval 42"/>
                <p:cNvSpPr>
                  <a:spLocks noChangeArrowheads="1"/>
                </p:cNvSpPr>
                <p:nvPr/>
              </p:nvSpPr>
              <p:spPr bwMode="auto">
                <a:xfrm>
                  <a:off x="4656" y="3360"/>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8" name="Oval 43"/>
                <p:cNvSpPr>
                  <a:spLocks noChangeArrowheads="1"/>
                </p:cNvSpPr>
                <p:nvPr/>
              </p:nvSpPr>
              <p:spPr bwMode="auto">
                <a:xfrm>
                  <a:off x="4800" y="3312"/>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09" name="Oval 44"/>
                <p:cNvSpPr>
                  <a:spLocks noChangeArrowheads="1"/>
                </p:cNvSpPr>
                <p:nvPr/>
              </p:nvSpPr>
              <p:spPr bwMode="auto">
                <a:xfrm>
                  <a:off x="4560" y="3504"/>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10" name="Oval 45"/>
                <p:cNvSpPr>
                  <a:spLocks noChangeArrowheads="1"/>
                </p:cNvSpPr>
                <p:nvPr/>
              </p:nvSpPr>
              <p:spPr bwMode="auto">
                <a:xfrm>
                  <a:off x="4416" y="3600"/>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11" name="Oval 46"/>
                <p:cNvSpPr>
                  <a:spLocks noChangeArrowheads="1"/>
                </p:cNvSpPr>
                <p:nvPr/>
              </p:nvSpPr>
              <p:spPr bwMode="auto">
                <a:xfrm>
                  <a:off x="4512" y="3072"/>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12" name="Oval 47"/>
                <p:cNvSpPr>
                  <a:spLocks noChangeArrowheads="1"/>
                </p:cNvSpPr>
                <p:nvPr/>
              </p:nvSpPr>
              <p:spPr bwMode="auto">
                <a:xfrm>
                  <a:off x="3840" y="3504"/>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13" name="Oval 48"/>
                <p:cNvSpPr>
                  <a:spLocks noChangeArrowheads="1"/>
                </p:cNvSpPr>
                <p:nvPr/>
              </p:nvSpPr>
              <p:spPr bwMode="auto">
                <a:xfrm>
                  <a:off x="4704" y="3552"/>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14" name="Oval 49"/>
                <p:cNvSpPr>
                  <a:spLocks noChangeArrowheads="1"/>
                </p:cNvSpPr>
                <p:nvPr/>
              </p:nvSpPr>
              <p:spPr bwMode="auto">
                <a:xfrm>
                  <a:off x="4032" y="3264"/>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15" name="Oval 50"/>
                <p:cNvSpPr>
                  <a:spLocks noChangeArrowheads="1"/>
                </p:cNvSpPr>
                <p:nvPr/>
              </p:nvSpPr>
              <p:spPr bwMode="auto">
                <a:xfrm>
                  <a:off x="4224" y="3504"/>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16" name="Oval 51"/>
                <p:cNvSpPr>
                  <a:spLocks noChangeArrowheads="1"/>
                </p:cNvSpPr>
                <p:nvPr/>
              </p:nvSpPr>
              <p:spPr bwMode="auto">
                <a:xfrm>
                  <a:off x="4848" y="3456"/>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17" name="Oval 52"/>
                <p:cNvSpPr>
                  <a:spLocks noChangeArrowheads="1"/>
                </p:cNvSpPr>
                <p:nvPr/>
              </p:nvSpPr>
              <p:spPr bwMode="auto">
                <a:xfrm>
                  <a:off x="3792" y="3168"/>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18" name="Oval 53"/>
                <p:cNvSpPr>
                  <a:spLocks noChangeArrowheads="1"/>
                </p:cNvSpPr>
                <p:nvPr/>
              </p:nvSpPr>
              <p:spPr bwMode="auto">
                <a:xfrm>
                  <a:off x="4416" y="3120"/>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19" name="Oval 54"/>
                <p:cNvSpPr>
                  <a:spLocks noChangeArrowheads="1"/>
                </p:cNvSpPr>
                <p:nvPr/>
              </p:nvSpPr>
              <p:spPr bwMode="auto">
                <a:xfrm>
                  <a:off x="4800" y="3168"/>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20" name="Oval 55"/>
                <p:cNvSpPr>
                  <a:spLocks noChangeArrowheads="1"/>
                </p:cNvSpPr>
                <p:nvPr/>
              </p:nvSpPr>
              <p:spPr bwMode="auto">
                <a:xfrm>
                  <a:off x="4848" y="3600"/>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21" name="Oval 56"/>
                <p:cNvSpPr>
                  <a:spLocks noChangeArrowheads="1"/>
                </p:cNvSpPr>
                <p:nvPr/>
              </p:nvSpPr>
              <p:spPr bwMode="auto">
                <a:xfrm>
                  <a:off x="4080" y="3072"/>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22" name="Oval 57"/>
                <p:cNvSpPr>
                  <a:spLocks noChangeArrowheads="1"/>
                </p:cNvSpPr>
                <p:nvPr/>
              </p:nvSpPr>
              <p:spPr bwMode="auto">
                <a:xfrm>
                  <a:off x="3744" y="3408"/>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23" name="Oval 58"/>
                <p:cNvSpPr>
                  <a:spLocks noChangeArrowheads="1"/>
                </p:cNvSpPr>
                <p:nvPr/>
              </p:nvSpPr>
              <p:spPr bwMode="auto">
                <a:xfrm>
                  <a:off x="3888" y="3600"/>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24" name="Oval 59"/>
                <p:cNvSpPr>
                  <a:spLocks noChangeArrowheads="1"/>
                </p:cNvSpPr>
                <p:nvPr/>
              </p:nvSpPr>
              <p:spPr bwMode="auto">
                <a:xfrm>
                  <a:off x="4848" y="3072"/>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25" name="Oval 60"/>
                <p:cNvSpPr>
                  <a:spLocks noChangeArrowheads="1"/>
                </p:cNvSpPr>
                <p:nvPr/>
              </p:nvSpPr>
              <p:spPr bwMode="auto">
                <a:xfrm>
                  <a:off x="4320" y="3600"/>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26" name="Oval 61"/>
                <p:cNvSpPr>
                  <a:spLocks noChangeArrowheads="1"/>
                </p:cNvSpPr>
                <p:nvPr/>
              </p:nvSpPr>
              <p:spPr bwMode="auto">
                <a:xfrm>
                  <a:off x="4656" y="3648"/>
                  <a:ext cx="48" cy="48"/>
                </a:xfrm>
                <a:prstGeom prst="ellipse">
                  <a:avLst/>
                </a:prstGeom>
                <a:solidFill>
                  <a:schemeClr val="tx1"/>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4295" name="Text Box 62"/>
            <p:cNvSpPr txBox="1">
              <a:spLocks noChangeArrowheads="1"/>
            </p:cNvSpPr>
            <p:nvPr/>
          </p:nvSpPr>
          <p:spPr bwMode="auto">
            <a:xfrm>
              <a:off x="1440" y="3120"/>
              <a:ext cx="10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rPr>
                <a:t>无极分子</a:t>
              </a:r>
            </a:p>
          </p:txBody>
        </p:sp>
      </p:grpSp>
      <p:grpSp>
        <p:nvGrpSpPr>
          <p:cNvPr id="7" name="Group 2302"/>
          <p:cNvGrpSpPr>
            <a:grpSpLocks/>
          </p:cNvGrpSpPr>
          <p:nvPr/>
        </p:nvGrpSpPr>
        <p:grpSpPr bwMode="auto">
          <a:xfrm>
            <a:off x="2481263" y="304800"/>
            <a:ext cx="4910137" cy="519113"/>
            <a:chOff x="1563" y="192"/>
            <a:chExt cx="3093" cy="327"/>
          </a:xfrm>
        </p:grpSpPr>
        <p:sp>
          <p:nvSpPr>
            <p:cNvPr id="4290" name="Text Box 3"/>
            <p:cNvSpPr txBox="1">
              <a:spLocks noChangeArrowheads="1"/>
            </p:cNvSpPr>
            <p:nvPr/>
          </p:nvSpPr>
          <p:spPr bwMode="auto">
            <a:xfrm>
              <a:off x="1563" y="192"/>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无外场：</a:t>
              </a:r>
            </a:p>
          </p:txBody>
        </p:sp>
        <p:sp>
          <p:nvSpPr>
            <p:cNvPr id="4291" name="Text Box 66"/>
            <p:cNvSpPr txBox="1">
              <a:spLocks noChangeArrowheads="1"/>
            </p:cNvSpPr>
            <p:nvPr/>
          </p:nvSpPr>
          <p:spPr bwMode="auto">
            <a:xfrm>
              <a:off x="3552" y="192"/>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3300"/>
                  </a:solidFill>
                </a:rPr>
                <a:t>电中性</a:t>
              </a:r>
            </a:p>
          </p:txBody>
        </p:sp>
        <p:sp>
          <p:nvSpPr>
            <p:cNvPr id="4292" name="Text Box 67"/>
            <p:cNvSpPr txBox="1">
              <a:spLocks noChangeArrowheads="1"/>
            </p:cNvSpPr>
            <p:nvPr/>
          </p:nvSpPr>
          <p:spPr bwMode="auto">
            <a:xfrm>
              <a:off x="2345" y="192"/>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3300"/>
                  </a:solidFill>
                  <a:latin typeface="宋体" panose="02010600030101010101" pitchFamily="2" charset="-122"/>
                </a:rPr>
                <a:t>热运动</a:t>
              </a:r>
            </a:p>
          </p:txBody>
        </p:sp>
        <p:sp>
          <p:nvSpPr>
            <p:cNvPr id="4293" name="AutoShape 70"/>
            <p:cNvSpPr>
              <a:spLocks noChangeArrowheads="1"/>
            </p:cNvSpPr>
            <p:nvPr/>
          </p:nvSpPr>
          <p:spPr bwMode="auto">
            <a:xfrm>
              <a:off x="3161" y="336"/>
              <a:ext cx="384" cy="96"/>
            </a:xfrm>
            <a:prstGeom prst="rightArrow">
              <a:avLst>
                <a:gd name="adj1" fmla="val 50000"/>
                <a:gd name="adj2" fmla="val 100000"/>
              </a:avLst>
            </a:prstGeom>
            <a:solidFill>
              <a:schemeClr val="accent1"/>
            </a:solidFill>
            <a:ln w="952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8" name="Group 2303"/>
          <p:cNvGrpSpPr>
            <a:grpSpLocks/>
          </p:cNvGrpSpPr>
          <p:nvPr/>
        </p:nvGrpSpPr>
        <p:grpSpPr bwMode="auto">
          <a:xfrm>
            <a:off x="2046288" y="3200400"/>
            <a:ext cx="4964112" cy="533400"/>
            <a:chOff x="1056" y="2016"/>
            <a:chExt cx="3127" cy="336"/>
          </a:xfrm>
        </p:grpSpPr>
        <p:sp>
          <p:nvSpPr>
            <p:cNvPr id="4286" name="Text Box 3"/>
            <p:cNvSpPr txBox="1">
              <a:spLocks noChangeArrowheads="1"/>
            </p:cNvSpPr>
            <p:nvPr/>
          </p:nvSpPr>
          <p:spPr bwMode="auto">
            <a:xfrm>
              <a:off x="1056" y="2025"/>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有外场：</a:t>
              </a:r>
            </a:p>
          </p:txBody>
        </p:sp>
        <p:sp>
          <p:nvSpPr>
            <p:cNvPr id="4287" name="Text Box 66"/>
            <p:cNvSpPr txBox="1">
              <a:spLocks noChangeArrowheads="1"/>
            </p:cNvSpPr>
            <p:nvPr/>
          </p:nvSpPr>
          <p:spPr bwMode="auto">
            <a:xfrm>
              <a:off x="3079" y="2016"/>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3300"/>
                  </a:solidFill>
                </a:rPr>
                <a:t>电矩</a:t>
              </a:r>
            </a:p>
          </p:txBody>
        </p:sp>
        <p:sp>
          <p:nvSpPr>
            <p:cNvPr id="4288" name="Text Box 67"/>
            <p:cNvSpPr txBox="1">
              <a:spLocks noChangeArrowheads="1"/>
            </p:cNvSpPr>
            <p:nvPr/>
          </p:nvSpPr>
          <p:spPr bwMode="auto">
            <a:xfrm>
              <a:off x="1872" y="2016"/>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3300"/>
                  </a:solidFill>
                  <a:latin typeface="宋体" panose="02010600030101010101" pitchFamily="2" charset="-122"/>
                </a:rPr>
                <a:t>电极化</a:t>
              </a:r>
            </a:p>
          </p:txBody>
        </p:sp>
        <p:sp>
          <p:nvSpPr>
            <p:cNvPr id="4289" name="AutoShape 70"/>
            <p:cNvSpPr>
              <a:spLocks noChangeArrowheads="1"/>
            </p:cNvSpPr>
            <p:nvPr/>
          </p:nvSpPr>
          <p:spPr bwMode="auto">
            <a:xfrm>
              <a:off x="2681" y="2160"/>
              <a:ext cx="384" cy="96"/>
            </a:xfrm>
            <a:prstGeom prst="rightArrow">
              <a:avLst>
                <a:gd name="adj1" fmla="val 50000"/>
                <a:gd name="adj2" fmla="val 100000"/>
              </a:avLst>
            </a:prstGeom>
            <a:solidFill>
              <a:schemeClr val="accent1"/>
            </a:solidFill>
            <a:ln w="9525">
              <a:solidFill>
                <a:schemeClr val="accent2"/>
              </a:solidFill>
              <a:miter lim="800000"/>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1371" name="Group 392"/>
          <p:cNvGrpSpPr>
            <a:grpSpLocks/>
          </p:cNvGrpSpPr>
          <p:nvPr/>
        </p:nvGrpSpPr>
        <p:grpSpPr bwMode="auto">
          <a:xfrm>
            <a:off x="155575" y="3200400"/>
            <a:ext cx="1593850" cy="1600200"/>
            <a:chOff x="722" y="672"/>
            <a:chExt cx="1004" cy="1008"/>
          </a:xfrm>
        </p:grpSpPr>
        <p:sp>
          <p:nvSpPr>
            <p:cNvPr id="4178" name="Oval 4"/>
            <p:cNvSpPr>
              <a:spLocks noChangeArrowheads="1"/>
            </p:cNvSpPr>
            <p:nvPr/>
          </p:nvSpPr>
          <p:spPr bwMode="auto">
            <a:xfrm>
              <a:off x="722" y="672"/>
              <a:ext cx="1004" cy="1008"/>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endParaRPr lang="en-US" altLang="zh-CN"/>
            </a:p>
          </p:txBody>
        </p:sp>
        <p:graphicFrame>
          <p:nvGraphicFramePr>
            <p:cNvPr id="4098" name="Object 6"/>
            <p:cNvGraphicFramePr>
              <a:graphicFrameLocks noChangeAspect="1"/>
            </p:cNvGraphicFramePr>
            <p:nvPr/>
          </p:nvGraphicFramePr>
          <p:xfrm>
            <a:off x="1148" y="1056"/>
            <a:ext cx="168" cy="192"/>
          </p:xfrm>
          <a:graphic>
            <a:graphicData uri="http://schemas.openxmlformats.org/presentationml/2006/ole">
              <mc:AlternateContent xmlns:mc="http://schemas.openxmlformats.org/markup-compatibility/2006">
                <mc:Choice xmlns:v="urn:schemas-microsoft-com:vml" Requires="v">
                  <p:oleObj name="Equation" r:id="rId2" imgW="257214" imgH="295307" progId="Equation.3">
                    <p:embed/>
                  </p:oleObj>
                </mc:Choice>
                <mc:Fallback>
                  <p:oleObj name="Equation" r:id="rId2" imgW="257214" imgH="295307" progId="Equation.3">
                    <p:embed/>
                    <p:pic>
                      <p:nvPicPr>
                        <p:cNvPr id="409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 y="1056"/>
                          <a:ext cx="1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79" name="Oval 7"/>
            <p:cNvSpPr>
              <a:spLocks noChangeArrowheads="1"/>
            </p:cNvSpPr>
            <p:nvPr/>
          </p:nvSpPr>
          <p:spPr bwMode="auto">
            <a:xfrm>
              <a:off x="1104" y="1056"/>
              <a:ext cx="240" cy="24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91372" name="Group 391"/>
          <p:cNvGrpSpPr>
            <a:grpSpLocks/>
          </p:cNvGrpSpPr>
          <p:nvPr/>
        </p:nvGrpSpPr>
        <p:grpSpPr bwMode="auto">
          <a:xfrm>
            <a:off x="6553200" y="2895600"/>
            <a:ext cx="2590800" cy="1828800"/>
            <a:chOff x="288" y="2544"/>
            <a:chExt cx="1632" cy="1152"/>
          </a:xfrm>
        </p:grpSpPr>
        <p:sp>
          <p:nvSpPr>
            <p:cNvPr id="4114" name="Rectangle 103"/>
            <p:cNvSpPr>
              <a:spLocks noChangeArrowheads="1"/>
            </p:cNvSpPr>
            <p:nvPr/>
          </p:nvSpPr>
          <p:spPr bwMode="auto">
            <a:xfrm>
              <a:off x="297" y="2621"/>
              <a:ext cx="1584" cy="1008"/>
            </a:xfrm>
            <a:prstGeom prst="rect">
              <a:avLst/>
            </a:prstGeom>
            <a:noFill/>
            <a:ln w="2857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115" name="Group 297"/>
            <p:cNvGrpSpPr>
              <a:grpSpLocks/>
            </p:cNvGrpSpPr>
            <p:nvPr/>
          </p:nvGrpSpPr>
          <p:grpSpPr bwMode="auto">
            <a:xfrm>
              <a:off x="288" y="2563"/>
              <a:ext cx="201" cy="365"/>
              <a:chOff x="288" y="1824"/>
              <a:chExt cx="201" cy="365"/>
            </a:xfrm>
          </p:grpSpPr>
          <p:sp>
            <p:nvSpPr>
              <p:cNvPr id="4176" name="Oval 105"/>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77" name="Text Box 106"/>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sp>
          <p:nvSpPr>
            <p:cNvPr id="4116" name="Line 114"/>
            <p:cNvSpPr>
              <a:spLocks noChangeShapeType="1"/>
            </p:cNvSpPr>
            <p:nvPr/>
          </p:nvSpPr>
          <p:spPr bwMode="auto">
            <a:xfrm flipV="1">
              <a:off x="921" y="2768"/>
              <a:ext cx="192"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117" name="Group 298"/>
            <p:cNvGrpSpPr>
              <a:grpSpLocks/>
            </p:cNvGrpSpPr>
            <p:nvPr/>
          </p:nvGrpSpPr>
          <p:grpSpPr bwMode="auto">
            <a:xfrm>
              <a:off x="585" y="2784"/>
              <a:ext cx="225" cy="288"/>
              <a:chOff x="585" y="1872"/>
              <a:chExt cx="225" cy="288"/>
            </a:xfrm>
          </p:grpSpPr>
          <p:sp>
            <p:nvSpPr>
              <p:cNvPr id="4174" name="Oval 116"/>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75" name="Text Box 117"/>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sp>
          <p:nvSpPr>
            <p:cNvPr id="4118" name="Line 118"/>
            <p:cNvSpPr>
              <a:spLocks noChangeShapeType="1"/>
            </p:cNvSpPr>
            <p:nvPr/>
          </p:nvSpPr>
          <p:spPr bwMode="auto">
            <a:xfrm>
              <a:off x="441" y="2813"/>
              <a:ext cx="192" cy="96"/>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9" name="Line 161"/>
            <p:cNvSpPr>
              <a:spLocks noChangeShapeType="1"/>
            </p:cNvSpPr>
            <p:nvPr/>
          </p:nvSpPr>
          <p:spPr bwMode="auto">
            <a:xfrm flipV="1">
              <a:off x="441" y="3437"/>
              <a:ext cx="240" cy="96"/>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0" name="Line 162"/>
            <p:cNvSpPr>
              <a:spLocks noChangeShapeType="1"/>
            </p:cNvSpPr>
            <p:nvPr/>
          </p:nvSpPr>
          <p:spPr bwMode="auto">
            <a:xfrm>
              <a:off x="489" y="3053"/>
              <a:ext cx="0"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1" name="Line 163"/>
            <p:cNvSpPr>
              <a:spLocks noChangeShapeType="1"/>
            </p:cNvSpPr>
            <p:nvPr/>
          </p:nvSpPr>
          <p:spPr bwMode="auto">
            <a:xfrm flipH="1">
              <a:off x="969" y="3005"/>
              <a:ext cx="144" cy="14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2" name="Line 164"/>
            <p:cNvSpPr>
              <a:spLocks noChangeShapeType="1"/>
            </p:cNvSpPr>
            <p:nvPr/>
          </p:nvSpPr>
          <p:spPr bwMode="auto">
            <a:xfrm>
              <a:off x="969" y="3389"/>
              <a:ext cx="192" cy="96"/>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3" name="Line 165"/>
            <p:cNvSpPr>
              <a:spLocks noChangeShapeType="1"/>
            </p:cNvSpPr>
            <p:nvPr/>
          </p:nvSpPr>
          <p:spPr bwMode="auto">
            <a:xfrm flipV="1">
              <a:off x="1497" y="3437"/>
              <a:ext cx="192" cy="96"/>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4" name="Line 166"/>
            <p:cNvSpPr>
              <a:spLocks noChangeShapeType="1"/>
            </p:cNvSpPr>
            <p:nvPr/>
          </p:nvSpPr>
          <p:spPr bwMode="auto">
            <a:xfrm flipV="1">
              <a:off x="1497" y="2813"/>
              <a:ext cx="144" cy="14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25" name="Line 167"/>
            <p:cNvSpPr>
              <a:spLocks noChangeShapeType="1"/>
            </p:cNvSpPr>
            <p:nvPr/>
          </p:nvSpPr>
          <p:spPr bwMode="auto">
            <a:xfrm flipH="1" flipV="1">
              <a:off x="1545" y="3149"/>
              <a:ext cx="192" cy="96"/>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126" name="Group 299"/>
            <p:cNvGrpSpPr>
              <a:grpSpLocks/>
            </p:cNvGrpSpPr>
            <p:nvPr/>
          </p:nvGrpSpPr>
          <p:grpSpPr bwMode="auto">
            <a:xfrm>
              <a:off x="720" y="2544"/>
              <a:ext cx="201" cy="365"/>
              <a:chOff x="288" y="1824"/>
              <a:chExt cx="201" cy="365"/>
            </a:xfrm>
          </p:grpSpPr>
          <p:sp>
            <p:nvSpPr>
              <p:cNvPr id="4172" name="Oval 300"/>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73" name="Text Box 301"/>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27" name="Group 302"/>
            <p:cNvGrpSpPr>
              <a:grpSpLocks/>
            </p:cNvGrpSpPr>
            <p:nvPr/>
          </p:nvGrpSpPr>
          <p:grpSpPr bwMode="auto">
            <a:xfrm>
              <a:off x="384" y="2803"/>
              <a:ext cx="201" cy="365"/>
              <a:chOff x="288" y="1824"/>
              <a:chExt cx="201" cy="365"/>
            </a:xfrm>
          </p:grpSpPr>
          <p:sp>
            <p:nvSpPr>
              <p:cNvPr id="4170" name="Oval 303"/>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71" name="Text Box 304"/>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28" name="Group 305"/>
            <p:cNvGrpSpPr>
              <a:grpSpLocks/>
            </p:cNvGrpSpPr>
            <p:nvPr/>
          </p:nvGrpSpPr>
          <p:grpSpPr bwMode="auto">
            <a:xfrm>
              <a:off x="288" y="3331"/>
              <a:ext cx="201" cy="365"/>
              <a:chOff x="288" y="1824"/>
              <a:chExt cx="201" cy="365"/>
            </a:xfrm>
          </p:grpSpPr>
          <p:sp>
            <p:nvSpPr>
              <p:cNvPr id="4168" name="Oval 306"/>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69" name="Text Box 307"/>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29" name="Group 308"/>
            <p:cNvGrpSpPr>
              <a:grpSpLocks/>
            </p:cNvGrpSpPr>
            <p:nvPr/>
          </p:nvGrpSpPr>
          <p:grpSpPr bwMode="auto">
            <a:xfrm>
              <a:off x="1335" y="2803"/>
              <a:ext cx="201" cy="365"/>
              <a:chOff x="288" y="1824"/>
              <a:chExt cx="201" cy="365"/>
            </a:xfrm>
          </p:grpSpPr>
          <p:sp>
            <p:nvSpPr>
              <p:cNvPr id="4166" name="Oval 309"/>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67" name="Text Box 310"/>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30" name="Group 311"/>
            <p:cNvGrpSpPr>
              <a:grpSpLocks/>
            </p:cNvGrpSpPr>
            <p:nvPr/>
          </p:nvGrpSpPr>
          <p:grpSpPr bwMode="auto">
            <a:xfrm>
              <a:off x="807" y="3187"/>
              <a:ext cx="201" cy="365"/>
              <a:chOff x="288" y="1824"/>
              <a:chExt cx="201" cy="365"/>
            </a:xfrm>
          </p:grpSpPr>
          <p:sp>
            <p:nvSpPr>
              <p:cNvPr id="4164" name="Oval 312"/>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65" name="Text Box 313"/>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31" name="Group 314"/>
            <p:cNvGrpSpPr>
              <a:grpSpLocks/>
            </p:cNvGrpSpPr>
            <p:nvPr/>
          </p:nvGrpSpPr>
          <p:grpSpPr bwMode="auto">
            <a:xfrm>
              <a:off x="1296" y="3312"/>
              <a:ext cx="201" cy="365"/>
              <a:chOff x="288" y="1824"/>
              <a:chExt cx="201" cy="365"/>
            </a:xfrm>
          </p:grpSpPr>
          <p:sp>
            <p:nvSpPr>
              <p:cNvPr id="4162" name="Oval 315"/>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63" name="Text Box 316"/>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32" name="Group 317"/>
            <p:cNvGrpSpPr>
              <a:grpSpLocks/>
            </p:cNvGrpSpPr>
            <p:nvPr/>
          </p:nvGrpSpPr>
          <p:grpSpPr bwMode="auto">
            <a:xfrm>
              <a:off x="1095" y="2784"/>
              <a:ext cx="201" cy="365"/>
              <a:chOff x="288" y="1824"/>
              <a:chExt cx="201" cy="365"/>
            </a:xfrm>
          </p:grpSpPr>
          <p:sp>
            <p:nvSpPr>
              <p:cNvPr id="4160" name="Oval 318"/>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61" name="Text Box 319"/>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33" name="Group 320"/>
            <p:cNvGrpSpPr>
              <a:grpSpLocks/>
            </p:cNvGrpSpPr>
            <p:nvPr/>
          </p:nvGrpSpPr>
          <p:grpSpPr bwMode="auto">
            <a:xfrm>
              <a:off x="1719" y="3024"/>
              <a:ext cx="201" cy="365"/>
              <a:chOff x="288" y="1824"/>
              <a:chExt cx="201" cy="365"/>
            </a:xfrm>
          </p:grpSpPr>
          <p:sp>
            <p:nvSpPr>
              <p:cNvPr id="4158" name="Oval 321"/>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59" name="Text Box 322"/>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34" name="Group 323"/>
            <p:cNvGrpSpPr>
              <a:grpSpLocks/>
            </p:cNvGrpSpPr>
            <p:nvPr/>
          </p:nvGrpSpPr>
          <p:grpSpPr bwMode="auto">
            <a:xfrm>
              <a:off x="384" y="3216"/>
              <a:ext cx="225" cy="288"/>
              <a:chOff x="585" y="1872"/>
              <a:chExt cx="225" cy="288"/>
            </a:xfrm>
          </p:grpSpPr>
          <p:sp>
            <p:nvSpPr>
              <p:cNvPr id="4156" name="Oval 324"/>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57" name="Text Box 325"/>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35" name="Group 326"/>
            <p:cNvGrpSpPr>
              <a:grpSpLocks/>
            </p:cNvGrpSpPr>
            <p:nvPr/>
          </p:nvGrpSpPr>
          <p:grpSpPr bwMode="auto">
            <a:xfrm>
              <a:off x="624" y="3264"/>
              <a:ext cx="225" cy="288"/>
              <a:chOff x="585" y="1872"/>
              <a:chExt cx="225" cy="288"/>
            </a:xfrm>
          </p:grpSpPr>
          <p:sp>
            <p:nvSpPr>
              <p:cNvPr id="4154" name="Oval 327"/>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55" name="Text Box 328"/>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36" name="Group 329"/>
            <p:cNvGrpSpPr>
              <a:grpSpLocks/>
            </p:cNvGrpSpPr>
            <p:nvPr/>
          </p:nvGrpSpPr>
          <p:grpSpPr bwMode="auto">
            <a:xfrm>
              <a:off x="831" y="3072"/>
              <a:ext cx="225" cy="288"/>
              <a:chOff x="585" y="1872"/>
              <a:chExt cx="225" cy="288"/>
            </a:xfrm>
          </p:grpSpPr>
          <p:sp>
            <p:nvSpPr>
              <p:cNvPr id="4152" name="Oval 330"/>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53" name="Text Box 331"/>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37" name="Group 332"/>
            <p:cNvGrpSpPr>
              <a:grpSpLocks/>
            </p:cNvGrpSpPr>
            <p:nvPr/>
          </p:nvGrpSpPr>
          <p:grpSpPr bwMode="auto">
            <a:xfrm>
              <a:off x="1119" y="3360"/>
              <a:ext cx="225" cy="288"/>
              <a:chOff x="585" y="1872"/>
              <a:chExt cx="225" cy="288"/>
            </a:xfrm>
          </p:grpSpPr>
          <p:sp>
            <p:nvSpPr>
              <p:cNvPr id="4150" name="Oval 333"/>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51" name="Text Box 334"/>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38" name="Group 335"/>
            <p:cNvGrpSpPr>
              <a:grpSpLocks/>
            </p:cNvGrpSpPr>
            <p:nvPr/>
          </p:nvGrpSpPr>
          <p:grpSpPr bwMode="auto">
            <a:xfrm>
              <a:off x="1071" y="2640"/>
              <a:ext cx="225" cy="288"/>
              <a:chOff x="585" y="1872"/>
              <a:chExt cx="225" cy="288"/>
            </a:xfrm>
          </p:grpSpPr>
          <p:sp>
            <p:nvSpPr>
              <p:cNvPr id="4148" name="Oval 336"/>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49" name="Text Box 337"/>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39" name="Group 338"/>
            <p:cNvGrpSpPr>
              <a:grpSpLocks/>
            </p:cNvGrpSpPr>
            <p:nvPr/>
          </p:nvGrpSpPr>
          <p:grpSpPr bwMode="auto">
            <a:xfrm>
              <a:off x="1599" y="2688"/>
              <a:ext cx="225" cy="288"/>
              <a:chOff x="585" y="1872"/>
              <a:chExt cx="225" cy="288"/>
            </a:xfrm>
          </p:grpSpPr>
          <p:sp>
            <p:nvSpPr>
              <p:cNvPr id="4146" name="Oval 339"/>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47" name="Text Box 340"/>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40" name="Group 341"/>
            <p:cNvGrpSpPr>
              <a:grpSpLocks/>
            </p:cNvGrpSpPr>
            <p:nvPr/>
          </p:nvGrpSpPr>
          <p:grpSpPr bwMode="auto">
            <a:xfrm>
              <a:off x="1359" y="3024"/>
              <a:ext cx="225" cy="288"/>
              <a:chOff x="585" y="1872"/>
              <a:chExt cx="225" cy="288"/>
            </a:xfrm>
          </p:grpSpPr>
          <p:sp>
            <p:nvSpPr>
              <p:cNvPr id="4144" name="Oval 342"/>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45" name="Text Box 343"/>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41" name="Group 344"/>
            <p:cNvGrpSpPr>
              <a:grpSpLocks/>
            </p:cNvGrpSpPr>
            <p:nvPr/>
          </p:nvGrpSpPr>
          <p:grpSpPr bwMode="auto">
            <a:xfrm>
              <a:off x="1647" y="3312"/>
              <a:ext cx="225" cy="288"/>
              <a:chOff x="585" y="1872"/>
              <a:chExt cx="225" cy="288"/>
            </a:xfrm>
          </p:grpSpPr>
          <p:sp>
            <p:nvSpPr>
              <p:cNvPr id="4142" name="Oval 345"/>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43" name="Text Box 346"/>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sp>
        <p:nvSpPr>
          <p:cNvPr id="91386" name="Line 2298"/>
          <p:cNvSpPr>
            <a:spLocks noChangeShapeType="1"/>
          </p:cNvSpPr>
          <p:nvPr/>
        </p:nvSpPr>
        <p:spPr bwMode="auto">
          <a:xfrm flipH="1">
            <a:off x="6781800" y="4800600"/>
            <a:ext cx="914400" cy="609600"/>
          </a:xfrm>
          <a:prstGeom prst="line">
            <a:avLst/>
          </a:prstGeom>
          <a:noFill/>
          <a:ln w="31750">
            <a:solidFill>
              <a:srgbClr val="0000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387" name="Line 2299"/>
          <p:cNvSpPr>
            <a:spLocks noChangeShapeType="1"/>
          </p:cNvSpPr>
          <p:nvPr/>
        </p:nvSpPr>
        <p:spPr bwMode="auto">
          <a:xfrm>
            <a:off x="381000" y="4800600"/>
            <a:ext cx="838200" cy="762000"/>
          </a:xfrm>
          <a:prstGeom prst="line">
            <a:avLst/>
          </a:prstGeom>
          <a:noFill/>
          <a:ln w="31750">
            <a:solidFill>
              <a:srgbClr val="0000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388" name="Line 2300"/>
          <p:cNvSpPr>
            <a:spLocks noChangeShapeType="1"/>
          </p:cNvSpPr>
          <p:nvPr/>
        </p:nvSpPr>
        <p:spPr bwMode="auto">
          <a:xfrm flipH="1">
            <a:off x="685800" y="2057400"/>
            <a:ext cx="914400" cy="990600"/>
          </a:xfrm>
          <a:prstGeom prst="line">
            <a:avLst/>
          </a:prstGeom>
          <a:noFill/>
          <a:ln w="31750">
            <a:solidFill>
              <a:srgbClr val="0000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389" name="Line 2301"/>
          <p:cNvSpPr>
            <a:spLocks noChangeShapeType="1"/>
          </p:cNvSpPr>
          <p:nvPr/>
        </p:nvSpPr>
        <p:spPr bwMode="auto">
          <a:xfrm>
            <a:off x="8001000" y="2057400"/>
            <a:ext cx="533400" cy="762000"/>
          </a:xfrm>
          <a:prstGeom prst="line">
            <a:avLst/>
          </a:prstGeom>
          <a:noFill/>
          <a:ln w="31750">
            <a:solidFill>
              <a:srgbClr val="0000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392" name="Text Box 2304"/>
          <p:cNvSpPr txBox="1">
            <a:spLocks noChangeArrowheads="1"/>
          </p:cNvSpPr>
          <p:nvPr/>
        </p:nvSpPr>
        <p:spPr bwMode="auto">
          <a:xfrm>
            <a:off x="4114800" y="38862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沿外场方向</a:t>
            </a:r>
          </a:p>
        </p:txBody>
      </p:sp>
      <p:grpSp>
        <p:nvGrpSpPr>
          <p:cNvPr id="5" name="组合 4"/>
          <p:cNvGrpSpPr/>
          <p:nvPr/>
        </p:nvGrpSpPr>
        <p:grpSpPr>
          <a:xfrm>
            <a:off x="452258" y="4952205"/>
            <a:ext cx="3581580" cy="1690550"/>
            <a:chOff x="452258" y="4952205"/>
            <a:chExt cx="3581580" cy="1690550"/>
          </a:xfrm>
        </p:grpSpPr>
        <p:grpSp>
          <p:nvGrpSpPr>
            <p:cNvPr id="255" name="组合 254"/>
            <p:cNvGrpSpPr/>
            <p:nvPr/>
          </p:nvGrpSpPr>
          <p:grpSpPr>
            <a:xfrm>
              <a:off x="1447800" y="4952205"/>
              <a:ext cx="2586038" cy="1600995"/>
              <a:chOff x="1447800" y="4952205"/>
              <a:chExt cx="2586038" cy="1600995"/>
            </a:xfrm>
          </p:grpSpPr>
          <p:grpSp>
            <p:nvGrpSpPr>
              <p:cNvPr id="256" name="Group 23"/>
              <p:cNvGrpSpPr>
                <a:grpSpLocks/>
              </p:cNvGrpSpPr>
              <p:nvPr/>
            </p:nvGrpSpPr>
            <p:grpSpPr bwMode="auto">
              <a:xfrm>
                <a:off x="1447800" y="5029200"/>
                <a:ext cx="2286000" cy="1524000"/>
                <a:chOff x="2064" y="912"/>
                <a:chExt cx="1440" cy="960"/>
              </a:xfrm>
            </p:grpSpPr>
            <p:sp>
              <p:nvSpPr>
                <p:cNvPr id="315" name="Line 24"/>
                <p:cNvSpPr>
                  <a:spLocks noChangeShapeType="1"/>
                </p:cNvSpPr>
                <p:nvPr/>
              </p:nvSpPr>
              <p:spPr bwMode="auto">
                <a:xfrm>
                  <a:off x="2064" y="912"/>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6" name="Line 25"/>
                <p:cNvSpPr>
                  <a:spLocks noChangeShapeType="1"/>
                </p:cNvSpPr>
                <p:nvPr/>
              </p:nvSpPr>
              <p:spPr bwMode="auto">
                <a:xfrm>
                  <a:off x="2064" y="1104"/>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 name="Line 26"/>
                <p:cNvSpPr>
                  <a:spLocks noChangeShapeType="1"/>
                </p:cNvSpPr>
                <p:nvPr/>
              </p:nvSpPr>
              <p:spPr bwMode="auto">
                <a:xfrm>
                  <a:off x="2064" y="1296"/>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 name="Line 27"/>
                <p:cNvSpPr>
                  <a:spLocks noChangeShapeType="1"/>
                </p:cNvSpPr>
                <p:nvPr/>
              </p:nvSpPr>
              <p:spPr bwMode="auto">
                <a:xfrm>
                  <a:off x="2064" y="1488"/>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9" name="Line 28"/>
                <p:cNvSpPr>
                  <a:spLocks noChangeShapeType="1"/>
                </p:cNvSpPr>
                <p:nvPr/>
              </p:nvSpPr>
              <p:spPr bwMode="auto">
                <a:xfrm>
                  <a:off x="2064" y="1680"/>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0" name="Line 29"/>
                <p:cNvSpPr>
                  <a:spLocks noChangeShapeType="1"/>
                </p:cNvSpPr>
                <p:nvPr/>
              </p:nvSpPr>
              <p:spPr bwMode="auto">
                <a:xfrm>
                  <a:off x="2064" y="1872"/>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7" name="Rectangle 30"/>
              <p:cNvSpPr>
                <a:spLocks noChangeArrowheads="1"/>
              </p:cNvSpPr>
              <p:nvPr/>
            </p:nvSpPr>
            <p:spPr bwMode="auto">
              <a:xfrm>
                <a:off x="1600200" y="5181600"/>
                <a:ext cx="1905000" cy="1219200"/>
              </a:xfrm>
              <a:prstGeom prst="rect">
                <a:avLst/>
              </a:prstGeom>
              <a:noFill/>
              <a:ln w="2857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58" name="Group 256"/>
              <p:cNvGrpSpPr>
                <a:grpSpLocks/>
              </p:cNvGrpSpPr>
              <p:nvPr/>
            </p:nvGrpSpPr>
            <p:grpSpPr bwMode="auto">
              <a:xfrm>
                <a:off x="1643897" y="4952205"/>
                <a:ext cx="849314" cy="579438"/>
                <a:chOff x="4059" y="2085"/>
                <a:chExt cx="535" cy="365"/>
              </a:xfrm>
            </p:grpSpPr>
            <p:grpSp>
              <p:nvGrpSpPr>
                <p:cNvPr id="308" name="Group 241"/>
                <p:cNvGrpSpPr>
                  <a:grpSpLocks/>
                </p:cNvGrpSpPr>
                <p:nvPr/>
              </p:nvGrpSpPr>
              <p:grpSpPr bwMode="auto">
                <a:xfrm>
                  <a:off x="4059" y="2085"/>
                  <a:ext cx="201" cy="365"/>
                  <a:chOff x="2379" y="1173"/>
                  <a:chExt cx="201" cy="365"/>
                </a:xfrm>
              </p:grpSpPr>
              <p:sp>
                <p:nvSpPr>
                  <p:cNvPr id="313" name="Oval 242"/>
                  <p:cNvSpPr>
                    <a:spLocks noChangeArrowheads="1"/>
                  </p:cNvSpPr>
                  <p:nvPr/>
                </p:nvSpPr>
                <p:spPr bwMode="auto">
                  <a:xfrm>
                    <a:off x="2424" y="1334"/>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4" name="Text Box 243"/>
                  <p:cNvSpPr txBox="1">
                    <a:spLocks noChangeArrowheads="1"/>
                  </p:cNvSpPr>
                  <p:nvPr/>
                </p:nvSpPr>
                <p:spPr bwMode="auto">
                  <a:xfrm>
                    <a:off x="2379" y="1173"/>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dirty="0">
                        <a:solidFill>
                          <a:srgbClr val="CC3300"/>
                        </a:solidFill>
                      </a:rPr>
                      <a:t>-</a:t>
                    </a:r>
                    <a:endParaRPr lang="en-US" altLang="zh-CN" sz="2400" b="0" dirty="0">
                      <a:solidFill>
                        <a:srgbClr val="CC3300"/>
                      </a:solidFill>
                    </a:endParaRPr>
                  </a:p>
                </p:txBody>
              </p:sp>
            </p:grpSp>
            <p:grpSp>
              <p:nvGrpSpPr>
                <p:cNvPr id="309" name="Group 244"/>
                <p:cNvGrpSpPr>
                  <a:grpSpLocks/>
                </p:cNvGrpSpPr>
                <p:nvPr/>
              </p:nvGrpSpPr>
              <p:grpSpPr bwMode="auto">
                <a:xfrm>
                  <a:off x="4369" y="2152"/>
                  <a:ext cx="225" cy="288"/>
                  <a:chOff x="2785" y="1240"/>
                  <a:chExt cx="225" cy="288"/>
                </a:xfrm>
              </p:grpSpPr>
              <p:sp>
                <p:nvSpPr>
                  <p:cNvPr id="311" name="Oval 245"/>
                  <p:cNvSpPr>
                    <a:spLocks noChangeArrowheads="1"/>
                  </p:cNvSpPr>
                  <p:nvPr/>
                </p:nvSpPr>
                <p:spPr bwMode="auto">
                  <a:xfrm>
                    <a:off x="2840" y="1332"/>
                    <a:ext cx="114" cy="120"/>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2" name="Text Box 246"/>
                  <p:cNvSpPr txBox="1">
                    <a:spLocks noChangeArrowheads="1"/>
                  </p:cNvSpPr>
                  <p:nvPr/>
                </p:nvSpPr>
                <p:spPr bwMode="auto">
                  <a:xfrm>
                    <a:off x="2785" y="124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dirty="0">
                        <a:solidFill>
                          <a:srgbClr val="CC3300"/>
                        </a:solidFill>
                      </a:rPr>
                      <a:t>+</a:t>
                    </a:r>
                    <a:endParaRPr lang="en-US" altLang="zh-CN" sz="2400" b="0" dirty="0">
                      <a:solidFill>
                        <a:srgbClr val="CC3300"/>
                      </a:solidFill>
                    </a:endParaRPr>
                  </a:p>
                </p:txBody>
              </p:sp>
            </p:grpSp>
            <p:sp>
              <p:nvSpPr>
                <p:cNvPr id="310" name="Line 247"/>
                <p:cNvSpPr>
                  <a:spLocks noChangeShapeType="1"/>
                </p:cNvSpPr>
                <p:nvPr/>
              </p:nvSpPr>
              <p:spPr bwMode="auto">
                <a:xfrm>
                  <a:off x="4224" y="2304"/>
                  <a:ext cx="192"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59" name="Object 395"/>
              <p:cNvGraphicFramePr>
                <a:graphicFrameLocks noChangeAspect="1"/>
              </p:cNvGraphicFramePr>
              <p:nvPr/>
            </p:nvGraphicFramePr>
            <p:xfrm>
              <a:off x="3733800" y="5562600"/>
              <a:ext cx="300038" cy="358775"/>
            </p:xfrm>
            <a:graphic>
              <a:graphicData uri="http://schemas.openxmlformats.org/presentationml/2006/ole">
                <mc:AlternateContent xmlns:mc="http://schemas.openxmlformats.org/markup-compatibility/2006">
                  <mc:Choice xmlns:v="urn:schemas-microsoft-com:vml" Requires="v">
                    <p:oleObj name="Equation" r:id="rId4" imgW="333406" imgH="371429" progId="Equation.3">
                      <p:embed/>
                    </p:oleObj>
                  </mc:Choice>
                  <mc:Fallback>
                    <p:oleObj name="Equation" r:id="rId4" imgW="333406" imgH="371429" progId="Equation.3">
                      <p:embed/>
                      <p:pic>
                        <p:nvPicPr>
                          <p:cNvPr id="259" name="Object 3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5562600"/>
                            <a:ext cx="3000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0" name="Group 256"/>
              <p:cNvGrpSpPr>
                <a:grpSpLocks/>
              </p:cNvGrpSpPr>
              <p:nvPr/>
            </p:nvGrpSpPr>
            <p:grpSpPr bwMode="auto">
              <a:xfrm>
                <a:off x="1724021" y="5222321"/>
                <a:ext cx="849314" cy="579438"/>
                <a:chOff x="4059" y="2085"/>
                <a:chExt cx="535" cy="365"/>
              </a:xfrm>
            </p:grpSpPr>
            <p:grpSp>
              <p:nvGrpSpPr>
                <p:cNvPr id="301" name="Group 241"/>
                <p:cNvGrpSpPr>
                  <a:grpSpLocks/>
                </p:cNvGrpSpPr>
                <p:nvPr/>
              </p:nvGrpSpPr>
              <p:grpSpPr bwMode="auto">
                <a:xfrm>
                  <a:off x="4059" y="2085"/>
                  <a:ext cx="201" cy="365"/>
                  <a:chOff x="2379" y="1173"/>
                  <a:chExt cx="201" cy="365"/>
                </a:xfrm>
              </p:grpSpPr>
              <p:sp>
                <p:nvSpPr>
                  <p:cNvPr id="306" name="Oval 242"/>
                  <p:cNvSpPr>
                    <a:spLocks noChangeArrowheads="1"/>
                  </p:cNvSpPr>
                  <p:nvPr/>
                </p:nvSpPr>
                <p:spPr bwMode="auto">
                  <a:xfrm>
                    <a:off x="2424" y="1334"/>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7" name="Text Box 243"/>
                  <p:cNvSpPr txBox="1">
                    <a:spLocks noChangeArrowheads="1"/>
                  </p:cNvSpPr>
                  <p:nvPr/>
                </p:nvSpPr>
                <p:spPr bwMode="auto">
                  <a:xfrm>
                    <a:off x="2379" y="1173"/>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dirty="0">
                        <a:solidFill>
                          <a:srgbClr val="CC3300"/>
                        </a:solidFill>
                      </a:rPr>
                      <a:t>-</a:t>
                    </a:r>
                    <a:endParaRPr lang="en-US" altLang="zh-CN" sz="2400" b="0" dirty="0">
                      <a:solidFill>
                        <a:srgbClr val="CC3300"/>
                      </a:solidFill>
                    </a:endParaRPr>
                  </a:p>
                </p:txBody>
              </p:sp>
            </p:grpSp>
            <p:grpSp>
              <p:nvGrpSpPr>
                <p:cNvPr id="302" name="Group 244"/>
                <p:cNvGrpSpPr>
                  <a:grpSpLocks/>
                </p:cNvGrpSpPr>
                <p:nvPr/>
              </p:nvGrpSpPr>
              <p:grpSpPr bwMode="auto">
                <a:xfrm>
                  <a:off x="4369" y="2152"/>
                  <a:ext cx="225" cy="288"/>
                  <a:chOff x="2785" y="1240"/>
                  <a:chExt cx="225" cy="288"/>
                </a:xfrm>
              </p:grpSpPr>
              <p:sp>
                <p:nvSpPr>
                  <p:cNvPr id="304" name="Oval 245"/>
                  <p:cNvSpPr>
                    <a:spLocks noChangeArrowheads="1"/>
                  </p:cNvSpPr>
                  <p:nvPr/>
                </p:nvSpPr>
                <p:spPr bwMode="auto">
                  <a:xfrm>
                    <a:off x="2840" y="1332"/>
                    <a:ext cx="114" cy="120"/>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5" name="Text Box 246"/>
                  <p:cNvSpPr txBox="1">
                    <a:spLocks noChangeArrowheads="1"/>
                  </p:cNvSpPr>
                  <p:nvPr/>
                </p:nvSpPr>
                <p:spPr bwMode="auto">
                  <a:xfrm>
                    <a:off x="2785" y="124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dirty="0">
                        <a:solidFill>
                          <a:srgbClr val="CC3300"/>
                        </a:solidFill>
                      </a:rPr>
                      <a:t>+</a:t>
                    </a:r>
                    <a:endParaRPr lang="en-US" altLang="zh-CN" sz="2400" b="0" dirty="0">
                      <a:solidFill>
                        <a:srgbClr val="CC3300"/>
                      </a:solidFill>
                    </a:endParaRPr>
                  </a:p>
                </p:txBody>
              </p:sp>
            </p:grpSp>
            <p:sp>
              <p:nvSpPr>
                <p:cNvPr id="303" name="Line 247"/>
                <p:cNvSpPr>
                  <a:spLocks noChangeShapeType="1"/>
                </p:cNvSpPr>
                <p:nvPr/>
              </p:nvSpPr>
              <p:spPr bwMode="auto">
                <a:xfrm>
                  <a:off x="4224" y="2304"/>
                  <a:ext cx="192"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1" name="Group 256"/>
              <p:cNvGrpSpPr>
                <a:grpSpLocks/>
              </p:cNvGrpSpPr>
              <p:nvPr/>
            </p:nvGrpSpPr>
            <p:grpSpPr bwMode="auto">
              <a:xfrm>
                <a:off x="2017425" y="5943122"/>
                <a:ext cx="849314" cy="579438"/>
                <a:chOff x="4059" y="2085"/>
                <a:chExt cx="535" cy="365"/>
              </a:xfrm>
            </p:grpSpPr>
            <p:grpSp>
              <p:nvGrpSpPr>
                <p:cNvPr id="294" name="Group 241"/>
                <p:cNvGrpSpPr>
                  <a:grpSpLocks/>
                </p:cNvGrpSpPr>
                <p:nvPr/>
              </p:nvGrpSpPr>
              <p:grpSpPr bwMode="auto">
                <a:xfrm>
                  <a:off x="4059" y="2085"/>
                  <a:ext cx="201" cy="365"/>
                  <a:chOff x="2379" y="1173"/>
                  <a:chExt cx="201" cy="365"/>
                </a:xfrm>
              </p:grpSpPr>
              <p:sp>
                <p:nvSpPr>
                  <p:cNvPr id="299" name="Oval 242"/>
                  <p:cNvSpPr>
                    <a:spLocks noChangeArrowheads="1"/>
                  </p:cNvSpPr>
                  <p:nvPr/>
                </p:nvSpPr>
                <p:spPr bwMode="auto">
                  <a:xfrm>
                    <a:off x="2424" y="1334"/>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0" name="Text Box 243"/>
                  <p:cNvSpPr txBox="1">
                    <a:spLocks noChangeArrowheads="1"/>
                  </p:cNvSpPr>
                  <p:nvPr/>
                </p:nvSpPr>
                <p:spPr bwMode="auto">
                  <a:xfrm>
                    <a:off x="2379" y="1173"/>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dirty="0">
                        <a:solidFill>
                          <a:srgbClr val="CC3300"/>
                        </a:solidFill>
                      </a:rPr>
                      <a:t>-</a:t>
                    </a:r>
                    <a:endParaRPr lang="en-US" altLang="zh-CN" sz="2400" b="0" dirty="0">
                      <a:solidFill>
                        <a:srgbClr val="CC3300"/>
                      </a:solidFill>
                    </a:endParaRPr>
                  </a:p>
                </p:txBody>
              </p:sp>
            </p:grpSp>
            <p:grpSp>
              <p:nvGrpSpPr>
                <p:cNvPr id="295" name="Group 244"/>
                <p:cNvGrpSpPr>
                  <a:grpSpLocks/>
                </p:cNvGrpSpPr>
                <p:nvPr/>
              </p:nvGrpSpPr>
              <p:grpSpPr bwMode="auto">
                <a:xfrm>
                  <a:off x="4369" y="2152"/>
                  <a:ext cx="225" cy="288"/>
                  <a:chOff x="2785" y="1240"/>
                  <a:chExt cx="225" cy="288"/>
                </a:xfrm>
              </p:grpSpPr>
              <p:sp>
                <p:nvSpPr>
                  <p:cNvPr id="297" name="Oval 245"/>
                  <p:cNvSpPr>
                    <a:spLocks noChangeArrowheads="1"/>
                  </p:cNvSpPr>
                  <p:nvPr/>
                </p:nvSpPr>
                <p:spPr bwMode="auto">
                  <a:xfrm>
                    <a:off x="2840" y="1332"/>
                    <a:ext cx="114" cy="120"/>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8" name="Text Box 246"/>
                  <p:cNvSpPr txBox="1">
                    <a:spLocks noChangeArrowheads="1"/>
                  </p:cNvSpPr>
                  <p:nvPr/>
                </p:nvSpPr>
                <p:spPr bwMode="auto">
                  <a:xfrm>
                    <a:off x="2785" y="124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dirty="0">
                        <a:solidFill>
                          <a:srgbClr val="CC3300"/>
                        </a:solidFill>
                      </a:rPr>
                      <a:t>+</a:t>
                    </a:r>
                    <a:endParaRPr lang="en-US" altLang="zh-CN" sz="2400" b="0" dirty="0">
                      <a:solidFill>
                        <a:srgbClr val="CC3300"/>
                      </a:solidFill>
                    </a:endParaRPr>
                  </a:p>
                </p:txBody>
              </p:sp>
            </p:grpSp>
            <p:sp>
              <p:nvSpPr>
                <p:cNvPr id="296" name="Line 247"/>
                <p:cNvSpPr>
                  <a:spLocks noChangeShapeType="1"/>
                </p:cNvSpPr>
                <p:nvPr/>
              </p:nvSpPr>
              <p:spPr bwMode="auto">
                <a:xfrm>
                  <a:off x="4224" y="2304"/>
                  <a:ext cx="192"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2" name="Group 256"/>
              <p:cNvGrpSpPr>
                <a:grpSpLocks/>
              </p:cNvGrpSpPr>
              <p:nvPr/>
            </p:nvGrpSpPr>
            <p:grpSpPr bwMode="auto">
              <a:xfrm>
                <a:off x="1710939" y="5676038"/>
                <a:ext cx="849314" cy="579438"/>
                <a:chOff x="4059" y="2085"/>
                <a:chExt cx="535" cy="365"/>
              </a:xfrm>
            </p:grpSpPr>
            <p:grpSp>
              <p:nvGrpSpPr>
                <p:cNvPr id="287" name="Group 241"/>
                <p:cNvGrpSpPr>
                  <a:grpSpLocks/>
                </p:cNvGrpSpPr>
                <p:nvPr/>
              </p:nvGrpSpPr>
              <p:grpSpPr bwMode="auto">
                <a:xfrm>
                  <a:off x="4059" y="2085"/>
                  <a:ext cx="201" cy="365"/>
                  <a:chOff x="2379" y="1173"/>
                  <a:chExt cx="201" cy="365"/>
                </a:xfrm>
              </p:grpSpPr>
              <p:sp>
                <p:nvSpPr>
                  <p:cNvPr id="292" name="Oval 242"/>
                  <p:cNvSpPr>
                    <a:spLocks noChangeArrowheads="1"/>
                  </p:cNvSpPr>
                  <p:nvPr/>
                </p:nvSpPr>
                <p:spPr bwMode="auto">
                  <a:xfrm>
                    <a:off x="2424" y="1334"/>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3" name="Text Box 243"/>
                  <p:cNvSpPr txBox="1">
                    <a:spLocks noChangeArrowheads="1"/>
                  </p:cNvSpPr>
                  <p:nvPr/>
                </p:nvSpPr>
                <p:spPr bwMode="auto">
                  <a:xfrm>
                    <a:off x="2379" y="1173"/>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dirty="0">
                        <a:solidFill>
                          <a:srgbClr val="CC3300"/>
                        </a:solidFill>
                      </a:rPr>
                      <a:t>-</a:t>
                    </a:r>
                    <a:endParaRPr lang="en-US" altLang="zh-CN" sz="2400" b="0" dirty="0">
                      <a:solidFill>
                        <a:srgbClr val="CC3300"/>
                      </a:solidFill>
                    </a:endParaRPr>
                  </a:p>
                </p:txBody>
              </p:sp>
            </p:grpSp>
            <p:grpSp>
              <p:nvGrpSpPr>
                <p:cNvPr id="288" name="Group 244"/>
                <p:cNvGrpSpPr>
                  <a:grpSpLocks/>
                </p:cNvGrpSpPr>
                <p:nvPr/>
              </p:nvGrpSpPr>
              <p:grpSpPr bwMode="auto">
                <a:xfrm>
                  <a:off x="4369" y="2152"/>
                  <a:ext cx="225" cy="288"/>
                  <a:chOff x="2785" y="1240"/>
                  <a:chExt cx="225" cy="288"/>
                </a:xfrm>
              </p:grpSpPr>
              <p:sp>
                <p:nvSpPr>
                  <p:cNvPr id="290" name="Oval 245"/>
                  <p:cNvSpPr>
                    <a:spLocks noChangeArrowheads="1"/>
                  </p:cNvSpPr>
                  <p:nvPr/>
                </p:nvSpPr>
                <p:spPr bwMode="auto">
                  <a:xfrm>
                    <a:off x="2840" y="1332"/>
                    <a:ext cx="114" cy="120"/>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1" name="Text Box 246"/>
                  <p:cNvSpPr txBox="1">
                    <a:spLocks noChangeArrowheads="1"/>
                  </p:cNvSpPr>
                  <p:nvPr/>
                </p:nvSpPr>
                <p:spPr bwMode="auto">
                  <a:xfrm>
                    <a:off x="2785" y="124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dirty="0">
                        <a:solidFill>
                          <a:srgbClr val="CC3300"/>
                        </a:solidFill>
                      </a:rPr>
                      <a:t>+</a:t>
                    </a:r>
                    <a:endParaRPr lang="en-US" altLang="zh-CN" sz="2400" b="0" dirty="0">
                      <a:solidFill>
                        <a:srgbClr val="CC3300"/>
                      </a:solidFill>
                    </a:endParaRPr>
                  </a:p>
                </p:txBody>
              </p:sp>
            </p:grpSp>
            <p:sp>
              <p:nvSpPr>
                <p:cNvPr id="289" name="Line 247"/>
                <p:cNvSpPr>
                  <a:spLocks noChangeShapeType="1"/>
                </p:cNvSpPr>
                <p:nvPr/>
              </p:nvSpPr>
              <p:spPr bwMode="auto">
                <a:xfrm>
                  <a:off x="4224" y="2304"/>
                  <a:ext cx="192"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3" name="Group 256"/>
              <p:cNvGrpSpPr>
                <a:grpSpLocks/>
              </p:cNvGrpSpPr>
              <p:nvPr/>
            </p:nvGrpSpPr>
            <p:grpSpPr bwMode="auto">
              <a:xfrm>
                <a:off x="2671564" y="5728494"/>
                <a:ext cx="849314" cy="579438"/>
                <a:chOff x="4059" y="2085"/>
                <a:chExt cx="535" cy="365"/>
              </a:xfrm>
            </p:grpSpPr>
            <p:grpSp>
              <p:nvGrpSpPr>
                <p:cNvPr id="280" name="Group 241"/>
                <p:cNvGrpSpPr>
                  <a:grpSpLocks/>
                </p:cNvGrpSpPr>
                <p:nvPr/>
              </p:nvGrpSpPr>
              <p:grpSpPr bwMode="auto">
                <a:xfrm>
                  <a:off x="4059" y="2085"/>
                  <a:ext cx="201" cy="365"/>
                  <a:chOff x="2379" y="1173"/>
                  <a:chExt cx="201" cy="365"/>
                </a:xfrm>
              </p:grpSpPr>
              <p:sp>
                <p:nvSpPr>
                  <p:cNvPr id="285" name="Oval 242"/>
                  <p:cNvSpPr>
                    <a:spLocks noChangeArrowheads="1"/>
                  </p:cNvSpPr>
                  <p:nvPr/>
                </p:nvSpPr>
                <p:spPr bwMode="auto">
                  <a:xfrm>
                    <a:off x="2424" y="1334"/>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6" name="Text Box 243"/>
                  <p:cNvSpPr txBox="1">
                    <a:spLocks noChangeArrowheads="1"/>
                  </p:cNvSpPr>
                  <p:nvPr/>
                </p:nvSpPr>
                <p:spPr bwMode="auto">
                  <a:xfrm>
                    <a:off x="2379" y="1173"/>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dirty="0">
                        <a:solidFill>
                          <a:srgbClr val="CC3300"/>
                        </a:solidFill>
                      </a:rPr>
                      <a:t>-</a:t>
                    </a:r>
                    <a:endParaRPr lang="en-US" altLang="zh-CN" sz="2400" b="0" dirty="0">
                      <a:solidFill>
                        <a:srgbClr val="CC3300"/>
                      </a:solidFill>
                    </a:endParaRPr>
                  </a:p>
                </p:txBody>
              </p:sp>
            </p:grpSp>
            <p:grpSp>
              <p:nvGrpSpPr>
                <p:cNvPr id="281" name="Group 244"/>
                <p:cNvGrpSpPr>
                  <a:grpSpLocks/>
                </p:cNvGrpSpPr>
                <p:nvPr/>
              </p:nvGrpSpPr>
              <p:grpSpPr bwMode="auto">
                <a:xfrm>
                  <a:off x="4369" y="2152"/>
                  <a:ext cx="225" cy="288"/>
                  <a:chOff x="2785" y="1240"/>
                  <a:chExt cx="225" cy="288"/>
                </a:xfrm>
              </p:grpSpPr>
              <p:sp>
                <p:nvSpPr>
                  <p:cNvPr id="283" name="Oval 245"/>
                  <p:cNvSpPr>
                    <a:spLocks noChangeArrowheads="1"/>
                  </p:cNvSpPr>
                  <p:nvPr/>
                </p:nvSpPr>
                <p:spPr bwMode="auto">
                  <a:xfrm>
                    <a:off x="2840" y="1332"/>
                    <a:ext cx="114" cy="120"/>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4" name="Text Box 246"/>
                  <p:cNvSpPr txBox="1">
                    <a:spLocks noChangeArrowheads="1"/>
                  </p:cNvSpPr>
                  <p:nvPr/>
                </p:nvSpPr>
                <p:spPr bwMode="auto">
                  <a:xfrm>
                    <a:off x="2785" y="124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dirty="0">
                        <a:solidFill>
                          <a:srgbClr val="CC3300"/>
                        </a:solidFill>
                      </a:rPr>
                      <a:t>+</a:t>
                    </a:r>
                    <a:endParaRPr lang="en-US" altLang="zh-CN" sz="2400" b="0" dirty="0">
                      <a:solidFill>
                        <a:srgbClr val="CC3300"/>
                      </a:solidFill>
                    </a:endParaRPr>
                  </a:p>
                </p:txBody>
              </p:sp>
            </p:grpSp>
            <p:sp>
              <p:nvSpPr>
                <p:cNvPr id="282" name="Line 247"/>
                <p:cNvSpPr>
                  <a:spLocks noChangeShapeType="1"/>
                </p:cNvSpPr>
                <p:nvPr/>
              </p:nvSpPr>
              <p:spPr bwMode="auto">
                <a:xfrm>
                  <a:off x="4224" y="2304"/>
                  <a:ext cx="192"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4" name="Group 256"/>
              <p:cNvGrpSpPr>
                <a:grpSpLocks/>
              </p:cNvGrpSpPr>
              <p:nvPr/>
            </p:nvGrpSpPr>
            <p:grpSpPr bwMode="auto">
              <a:xfrm>
                <a:off x="2328467" y="5438220"/>
                <a:ext cx="849314" cy="579438"/>
                <a:chOff x="4059" y="2085"/>
                <a:chExt cx="535" cy="365"/>
              </a:xfrm>
            </p:grpSpPr>
            <p:grpSp>
              <p:nvGrpSpPr>
                <p:cNvPr id="273" name="Group 241"/>
                <p:cNvGrpSpPr>
                  <a:grpSpLocks/>
                </p:cNvGrpSpPr>
                <p:nvPr/>
              </p:nvGrpSpPr>
              <p:grpSpPr bwMode="auto">
                <a:xfrm>
                  <a:off x="4059" y="2085"/>
                  <a:ext cx="201" cy="365"/>
                  <a:chOff x="2379" y="1173"/>
                  <a:chExt cx="201" cy="365"/>
                </a:xfrm>
              </p:grpSpPr>
              <p:sp>
                <p:nvSpPr>
                  <p:cNvPr id="278" name="Oval 242"/>
                  <p:cNvSpPr>
                    <a:spLocks noChangeArrowheads="1"/>
                  </p:cNvSpPr>
                  <p:nvPr/>
                </p:nvSpPr>
                <p:spPr bwMode="auto">
                  <a:xfrm>
                    <a:off x="2424" y="1334"/>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9" name="Text Box 243"/>
                  <p:cNvSpPr txBox="1">
                    <a:spLocks noChangeArrowheads="1"/>
                  </p:cNvSpPr>
                  <p:nvPr/>
                </p:nvSpPr>
                <p:spPr bwMode="auto">
                  <a:xfrm>
                    <a:off x="2379" y="1173"/>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dirty="0">
                        <a:solidFill>
                          <a:srgbClr val="CC3300"/>
                        </a:solidFill>
                      </a:rPr>
                      <a:t>-</a:t>
                    </a:r>
                    <a:endParaRPr lang="en-US" altLang="zh-CN" sz="2400" b="0" dirty="0">
                      <a:solidFill>
                        <a:srgbClr val="CC3300"/>
                      </a:solidFill>
                    </a:endParaRPr>
                  </a:p>
                </p:txBody>
              </p:sp>
            </p:grpSp>
            <p:grpSp>
              <p:nvGrpSpPr>
                <p:cNvPr id="274" name="Group 244"/>
                <p:cNvGrpSpPr>
                  <a:grpSpLocks/>
                </p:cNvGrpSpPr>
                <p:nvPr/>
              </p:nvGrpSpPr>
              <p:grpSpPr bwMode="auto">
                <a:xfrm>
                  <a:off x="4369" y="2152"/>
                  <a:ext cx="225" cy="288"/>
                  <a:chOff x="2785" y="1240"/>
                  <a:chExt cx="225" cy="288"/>
                </a:xfrm>
              </p:grpSpPr>
              <p:sp>
                <p:nvSpPr>
                  <p:cNvPr id="276" name="Oval 245"/>
                  <p:cNvSpPr>
                    <a:spLocks noChangeArrowheads="1"/>
                  </p:cNvSpPr>
                  <p:nvPr/>
                </p:nvSpPr>
                <p:spPr bwMode="auto">
                  <a:xfrm>
                    <a:off x="2840" y="1332"/>
                    <a:ext cx="114" cy="120"/>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7" name="Text Box 246"/>
                  <p:cNvSpPr txBox="1">
                    <a:spLocks noChangeArrowheads="1"/>
                  </p:cNvSpPr>
                  <p:nvPr/>
                </p:nvSpPr>
                <p:spPr bwMode="auto">
                  <a:xfrm>
                    <a:off x="2785" y="124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dirty="0">
                        <a:solidFill>
                          <a:srgbClr val="CC3300"/>
                        </a:solidFill>
                      </a:rPr>
                      <a:t>+</a:t>
                    </a:r>
                    <a:endParaRPr lang="en-US" altLang="zh-CN" sz="2400" b="0" dirty="0">
                      <a:solidFill>
                        <a:srgbClr val="CC3300"/>
                      </a:solidFill>
                    </a:endParaRPr>
                  </a:p>
                </p:txBody>
              </p:sp>
            </p:grpSp>
            <p:sp>
              <p:nvSpPr>
                <p:cNvPr id="275" name="Line 247"/>
                <p:cNvSpPr>
                  <a:spLocks noChangeShapeType="1"/>
                </p:cNvSpPr>
                <p:nvPr/>
              </p:nvSpPr>
              <p:spPr bwMode="auto">
                <a:xfrm>
                  <a:off x="4224" y="2304"/>
                  <a:ext cx="192"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5" name="Group 256"/>
              <p:cNvGrpSpPr>
                <a:grpSpLocks/>
              </p:cNvGrpSpPr>
              <p:nvPr/>
            </p:nvGrpSpPr>
            <p:grpSpPr bwMode="auto">
              <a:xfrm>
                <a:off x="2551681" y="5078177"/>
                <a:ext cx="849314" cy="579438"/>
                <a:chOff x="4059" y="2085"/>
                <a:chExt cx="535" cy="365"/>
              </a:xfrm>
            </p:grpSpPr>
            <p:grpSp>
              <p:nvGrpSpPr>
                <p:cNvPr id="266" name="Group 241"/>
                <p:cNvGrpSpPr>
                  <a:grpSpLocks/>
                </p:cNvGrpSpPr>
                <p:nvPr/>
              </p:nvGrpSpPr>
              <p:grpSpPr bwMode="auto">
                <a:xfrm>
                  <a:off x="4059" y="2085"/>
                  <a:ext cx="201" cy="365"/>
                  <a:chOff x="2379" y="1173"/>
                  <a:chExt cx="201" cy="365"/>
                </a:xfrm>
              </p:grpSpPr>
              <p:sp>
                <p:nvSpPr>
                  <p:cNvPr id="271" name="Oval 242"/>
                  <p:cNvSpPr>
                    <a:spLocks noChangeArrowheads="1"/>
                  </p:cNvSpPr>
                  <p:nvPr/>
                </p:nvSpPr>
                <p:spPr bwMode="auto">
                  <a:xfrm>
                    <a:off x="2424" y="1334"/>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2" name="Text Box 243"/>
                  <p:cNvSpPr txBox="1">
                    <a:spLocks noChangeArrowheads="1"/>
                  </p:cNvSpPr>
                  <p:nvPr/>
                </p:nvSpPr>
                <p:spPr bwMode="auto">
                  <a:xfrm>
                    <a:off x="2379" y="1173"/>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dirty="0">
                        <a:solidFill>
                          <a:srgbClr val="CC3300"/>
                        </a:solidFill>
                      </a:rPr>
                      <a:t>-</a:t>
                    </a:r>
                    <a:endParaRPr lang="en-US" altLang="zh-CN" sz="2400" b="0" dirty="0">
                      <a:solidFill>
                        <a:srgbClr val="CC3300"/>
                      </a:solidFill>
                    </a:endParaRPr>
                  </a:p>
                </p:txBody>
              </p:sp>
            </p:grpSp>
            <p:grpSp>
              <p:nvGrpSpPr>
                <p:cNvPr id="267" name="Group 244"/>
                <p:cNvGrpSpPr>
                  <a:grpSpLocks/>
                </p:cNvGrpSpPr>
                <p:nvPr/>
              </p:nvGrpSpPr>
              <p:grpSpPr bwMode="auto">
                <a:xfrm>
                  <a:off x="4369" y="2152"/>
                  <a:ext cx="225" cy="288"/>
                  <a:chOff x="2785" y="1240"/>
                  <a:chExt cx="225" cy="288"/>
                </a:xfrm>
              </p:grpSpPr>
              <p:sp>
                <p:nvSpPr>
                  <p:cNvPr id="269" name="Oval 245"/>
                  <p:cNvSpPr>
                    <a:spLocks noChangeArrowheads="1"/>
                  </p:cNvSpPr>
                  <p:nvPr/>
                </p:nvSpPr>
                <p:spPr bwMode="auto">
                  <a:xfrm>
                    <a:off x="2840" y="1332"/>
                    <a:ext cx="114" cy="120"/>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0" name="Text Box 246"/>
                  <p:cNvSpPr txBox="1">
                    <a:spLocks noChangeArrowheads="1"/>
                  </p:cNvSpPr>
                  <p:nvPr/>
                </p:nvSpPr>
                <p:spPr bwMode="auto">
                  <a:xfrm>
                    <a:off x="2785" y="124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dirty="0">
                        <a:solidFill>
                          <a:srgbClr val="CC3300"/>
                        </a:solidFill>
                      </a:rPr>
                      <a:t>+</a:t>
                    </a:r>
                    <a:endParaRPr lang="en-US" altLang="zh-CN" sz="2400" b="0" dirty="0">
                      <a:solidFill>
                        <a:srgbClr val="CC3300"/>
                      </a:solidFill>
                    </a:endParaRPr>
                  </a:p>
                </p:txBody>
              </p:sp>
            </p:grpSp>
            <p:sp>
              <p:nvSpPr>
                <p:cNvPr id="268" name="Line 247"/>
                <p:cNvSpPr>
                  <a:spLocks noChangeShapeType="1"/>
                </p:cNvSpPr>
                <p:nvPr/>
              </p:nvSpPr>
              <p:spPr bwMode="auto">
                <a:xfrm>
                  <a:off x="4224" y="2304"/>
                  <a:ext cx="192"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 name="文本框 2"/>
            <p:cNvSpPr txBox="1"/>
            <p:nvPr/>
          </p:nvSpPr>
          <p:spPr>
            <a:xfrm>
              <a:off x="452258" y="5688648"/>
              <a:ext cx="938441" cy="954107"/>
            </a:xfrm>
            <a:prstGeom prst="rect">
              <a:avLst/>
            </a:prstGeom>
            <a:noFill/>
          </p:spPr>
          <p:txBody>
            <a:bodyPr wrap="square" rtlCol="0">
              <a:spAutoFit/>
            </a:bodyPr>
            <a:lstStyle/>
            <a:p>
              <a:r>
                <a:rPr lang="zh-CN" altLang="en-US" dirty="0"/>
                <a:t>位移极化</a:t>
              </a:r>
            </a:p>
          </p:txBody>
        </p:sp>
      </p:grpSp>
      <p:grpSp>
        <p:nvGrpSpPr>
          <p:cNvPr id="6" name="组合 5"/>
          <p:cNvGrpSpPr/>
          <p:nvPr/>
        </p:nvGrpSpPr>
        <p:grpSpPr>
          <a:xfrm>
            <a:off x="4191000" y="4953000"/>
            <a:ext cx="3734029" cy="1571091"/>
            <a:chOff x="4191000" y="4953000"/>
            <a:chExt cx="3734029" cy="1571091"/>
          </a:xfrm>
        </p:grpSpPr>
        <p:grpSp>
          <p:nvGrpSpPr>
            <p:cNvPr id="29" name="Group 401"/>
            <p:cNvGrpSpPr>
              <a:grpSpLocks/>
            </p:cNvGrpSpPr>
            <p:nvPr/>
          </p:nvGrpSpPr>
          <p:grpSpPr bwMode="auto">
            <a:xfrm>
              <a:off x="4191000" y="4953000"/>
              <a:ext cx="2586038" cy="1570038"/>
              <a:chOff x="3936" y="2611"/>
              <a:chExt cx="1629" cy="989"/>
            </a:xfrm>
          </p:grpSpPr>
          <p:grpSp>
            <p:nvGrpSpPr>
              <p:cNvPr id="4180" name="Group 185"/>
              <p:cNvGrpSpPr>
                <a:grpSpLocks/>
              </p:cNvGrpSpPr>
              <p:nvPr/>
            </p:nvGrpSpPr>
            <p:grpSpPr bwMode="auto">
              <a:xfrm>
                <a:off x="3936" y="2640"/>
                <a:ext cx="1440" cy="960"/>
                <a:chOff x="2064" y="912"/>
                <a:chExt cx="1440" cy="960"/>
              </a:xfrm>
            </p:grpSpPr>
            <p:sp>
              <p:nvSpPr>
                <p:cNvPr id="4224" name="Line 186"/>
                <p:cNvSpPr>
                  <a:spLocks noChangeShapeType="1"/>
                </p:cNvSpPr>
                <p:nvPr/>
              </p:nvSpPr>
              <p:spPr bwMode="auto">
                <a:xfrm>
                  <a:off x="2064" y="912"/>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25" name="Line 187"/>
                <p:cNvSpPr>
                  <a:spLocks noChangeShapeType="1"/>
                </p:cNvSpPr>
                <p:nvPr/>
              </p:nvSpPr>
              <p:spPr bwMode="auto">
                <a:xfrm>
                  <a:off x="2064" y="1104"/>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26" name="Line 188"/>
                <p:cNvSpPr>
                  <a:spLocks noChangeShapeType="1"/>
                </p:cNvSpPr>
                <p:nvPr/>
              </p:nvSpPr>
              <p:spPr bwMode="auto">
                <a:xfrm>
                  <a:off x="2064" y="1296"/>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27" name="Line 189"/>
                <p:cNvSpPr>
                  <a:spLocks noChangeShapeType="1"/>
                </p:cNvSpPr>
                <p:nvPr/>
              </p:nvSpPr>
              <p:spPr bwMode="auto">
                <a:xfrm>
                  <a:off x="2064" y="1488"/>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28" name="Line 190"/>
                <p:cNvSpPr>
                  <a:spLocks noChangeShapeType="1"/>
                </p:cNvSpPr>
                <p:nvPr/>
              </p:nvSpPr>
              <p:spPr bwMode="auto">
                <a:xfrm>
                  <a:off x="2064" y="1680"/>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29" name="Line 191"/>
                <p:cNvSpPr>
                  <a:spLocks noChangeShapeType="1"/>
                </p:cNvSpPr>
                <p:nvPr/>
              </p:nvSpPr>
              <p:spPr bwMode="auto">
                <a:xfrm>
                  <a:off x="2064" y="1872"/>
                  <a:ext cx="144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81" name="Rectangle 192"/>
              <p:cNvSpPr>
                <a:spLocks noChangeArrowheads="1"/>
              </p:cNvSpPr>
              <p:nvPr/>
            </p:nvSpPr>
            <p:spPr bwMode="auto">
              <a:xfrm>
                <a:off x="4032" y="2736"/>
                <a:ext cx="1200" cy="768"/>
              </a:xfrm>
              <a:prstGeom prst="rect">
                <a:avLst/>
              </a:prstGeom>
              <a:noFill/>
              <a:ln w="2857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82" name="Line 229"/>
              <p:cNvSpPr>
                <a:spLocks noChangeShapeType="1"/>
              </p:cNvSpPr>
              <p:nvPr/>
            </p:nvSpPr>
            <p:spPr bwMode="auto">
              <a:xfrm>
                <a:off x="4176" y="2832"/>
                <a:ext cx="288" cy="96"/>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3" name="Line 230"/>
              <p:cNvSpPr>
                <a:spLocks noChangeShapeType="1"/>
              </p:cNvSpPr>
              <p:nvPr/>
            </p:nvSpPr>
            <p:spPr bwMode="auto">
              <a:xfrm flipV="1">
                <a:off x="4176" y="3120"/>
                <a:ext cx="288" cy="4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4" name="Line 231"/>
              <p:cNvSpPr>
                <a:spLocks noChangeShapeType="1"/>
              </p:cNvSpPr>
              <p:nvPr/>
            </p:nvSpPr>
            <p:spPr bwMode="auto">
              <a:xfrm>
                <a:off x="4176" y="3408"/>
                <a:ext cx="288"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5" name="Line 233"/>
              <p:cNvSpPr>
                <a:spLocks noChangeShapeType="1"/>
              </p:cNvSpPr>
              <p:nvPr/>
            </p:nvSpPr>
            <p:spPr bwMode="auto">
              <a:xfrm flipV="1">
                <a:off x="4848" y="2832"/>
                <a:ext cx="240" cy="4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6" name="Line 234"/>
              <p:cNvSpPr>
                <a:spLocks noChangeShapeType="1"/>
              </p:cNvSpPr>
              <p:nvPr/>
            </p:nvSpPr>
            <p:spPr bwMode="auto">
              <a:xfrm>
                <a:off x="4848" y="3120"/>
                <a:ext cx="240" cy="4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87" name="Line 235"/>
              <p:cNvSpPr>
                <a:spLocks noChangeShapeType="1"/>
              </p:cNvSpPr>
              <p:nvPr/>
            </p:nvSpPr>
            <p:spPr bwMode="auto">
              <a:xfrm flipV="1">
                <a:off x="4848" y="3360"/>
                <a:ext cx="240" cy="4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188" name="Group 353"/>
              <p:cNvGrpSpPr>
                <a:grpSpLocks/>
              </p:cNvGrpSpPr>
              <p:nvPr/>
            </p:nvGrpSpPr>
            <p:grpSpPr bwMode="auto">
              <a:xfrm>
                <a:off x="4023" y="3187"/>
                <a:ext cx="201" cy="365"/>
                <a:chOff x="288" y="1824"/>
                <a:chExt cx="201" cy="365"/>
              </a:xfrm>
            </p:grpSpPr>
            <p:sp>
              <p:nvSpPr>
                <p:cNvPr id="4222" name="Oval 354"/>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23" name="Text Box 355"/>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89" name="Group 356"/>
              <p:cNvGrpSpPr>
                <a:grpSpLocks/>
              </p:cNvGrpSpPr>
              <p:nvPr/>
            </p:nvGrpSpPr>
            <p:grpSpPr bwMode="auto">
              <a:xfrm>
                <a:off x="4023" y="2611"/>
                <a:ext cx="201" cy="365"/>
                <a:chOff x="288" y="1824"/>
                <a:chExt cx="201" cy="365"/>
              </a:xfrm>
            </p:grpSpPr>
            <p:sp>
              <p:nvSpPr>
                <p:cNvPr id="4220" name="Oval 357"/>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21" name="Text Box 358"/>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90" name="Group 359"/>
              <p:cNvGrpSpPr>
                <a:grpSpLocks/>
              </p:cNvGrpSpPr>
              <p:nvPr/>
            </p:nvGrpSpPr>
            <p:grpSpPr bwMode="auto">
              <a:xfrm>
                <a:off x="4023" y="2976"/>
                <a:ext cx="201" cy="365"/>
                <a:chOff x="288" y="1824"/>
                <a:chExt cx="201" cy="365"/>
              </a:xfrm>
            </p:grpSpPr>
            <p:sp>
              <p:nvSpPr>
                <p:cNvPr id="4218" name="Oval 360"/>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19" name="Text Box 361"/>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91" name="Group 362"/>
              <p:cNvGrpSpPr>
                <a:grpSpLocks/>
              </p:cNvGrpSpPr>
              <p:nvPr/>
            </p:nvGrpSpPr>
            <p:grpSpPr bwMode="auto">
              <a:xfrm>
                <a:off x="4743" y="3235"/>
                <a:ext cx="201" cy="365"/>
                <a:chOff x="288" y="1824"/>
                <a:chExt cx="201" cy="365"/>
              </a:xfrm>
            </p:grpSpPr>
            <p:sp>
              <p:nvSpPr>
                <p:cNvPr id="4216" name="Oval 363"/>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17" name="Text Box 364"/>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92" name="Group 365"/>
              <p:cNvGrpSpPr>
                <a:grpSpLocks/>
              </p:cNvGrpSpPr>
              <p:nvPr/>
            </p:nvGrpSpPr>
            <p:grpSpPr bwMode="auto">
              <a:xfrm>
                <a:off x="4695" y="2928"/>
                <a:ext cx="201" cy="365"/>
                <a:chOff x="288" y="1824"/>
                <a:chExt cx="201" cy="365"/>
              </a:xfrm>
            </p:grpSpPr>
            <p:sp>
              <p:nvSpPr>
                <p:cNvPr id="4214" name="Oval 366"/>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15" name="Text Box 367"/>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93" name="Group 368"/>
              <p:cNvGrpSpPr>
                <a:grpSpLocks/>
              </p:cNvGrpSpPr>
              <p:nvPr/>
            </p:nvGrpSpPr>
            <p:grpSpPr bwMode="auto">
              <a:xfrm>
                <a:off x="4695" y="2707"/>
                <a:ext cx="201" cy="365"/>
                <a:chOff x="288" y="1824"/>
                <a:chExt cx="201" cy="365"/>
              </a:xfrm>
            </p:grpSpPr>
            <p:sp>
              <p:nvSpPr>
                <p:cNvPr id="4212" name="Oval 369"/>
                <p:cNvSpPr>
                  <a:spLocks noChangeArrowheads="1"/>
                </p:cNvSpPr>
                <p:nvPr/>
              </p:nvSpPr>
              <p:spPr bwMode="auto">
                <a:xfrm>
                  <a:off x="330" y="1971"/>
                  <a:ext cx="111"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13" name="Text Box 370"/>
                <p:cNvSpPr txBox="1">
                  <a:spLocks noChangeArrowheads="1"/>
                </p:cNvSpPr>
                <p:nvPr/>
              </p:nvSpPr>
              <p:spPr bwMode="auto">
                <a:xfrm>
                  <a:off x="288" y="1824"/>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4194" name="Group 371"/>
              <p:cNvGrpSpPr>
                <a:grpSpLocks/>
              </p:cNvGrpSpPr>
              <p:nvPr/>
            </p:nvGrpSpPr>
            <p:grpSpPr bwMode="auto">
              <a:xfrm>
                <a:off x="4431" y="2784"/>
                <a:ext cx="225" cy="288"/>
                <a:chOff x="585" y="1872"/>
                <a:chExt cx="225" cy="288"/>
              </a:xfrm>
            </p:grpSpPr>
            <p:sp>
              <p:nvSpPr>
                <p:cNvPr id="4210" name="Oval 372"/>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11" name="Text Box 373"/>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95" name="Group 374"/>
              <p:cNvGrpSpPr>
                <a:grpSpLocks/>
              </p:cNvGrpSpPr>
              <p:nvPr/>
            </p:nvGrpSpPr>
            <p:grpSpPr bwMode="auto">
              <a:xfrm>
                <a:off x="4431" y="2976"/>
                <a:ext cx="225" cy="288"/>
                <a:chOff x="585" y="1872"/>
                <a:chExt cx="225" cy="288"/>
              </a:xfrm>
            </p:grpSpPr>
            <p:sp>
              <p:nvSpPr>
                <p:cNvPr id="4208" name="Oval 375"/>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09" name="Text Box 376"/>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96" name="Group 377"/>
              <p:cNvGrpSpPr>
                <a:grpSpLocks/>
              </p:cNvGrpSpPr>
              <p:nvPr/>
            </p:nvGrpSpPr>
            <p:grpSpPr bwMode="auto">
              <a:xfrm>
                <a:off x="4431" y="3264"/>
                <a:ext cx="225" cy="288"/>
                <a:chOff x="585" y="1872"/>
                <a:chExt cx="225" cy="288"/>
              </a:xfrm>
            </p:grpSpPr>
            <p:sp>
              <p:nvSpPr>
                <p:cNvPr id="4206" name="Oval 378"/>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07" name="Text Box 379"/>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97" name="Group 380"/>
              <p:cNvGrpSpPr>
                <a:grpSpLocks/>
              </p:cNvGrpSpPr>
              <p:nvPr/>
            </p:nvGrpSpPr>
            <p:grpSpPr bwMode="auto">
              <a:xfrm>
                <a:off x="5055" y="2688"/>
                <a:ext cx="225" cy="288"/>
                <a:chOff x="585" y="1872"/>
                <a:chExt cx="225" cy="288"/>
              </a:xfrm>
            </p:grpSpPr>
            <p:sp>
              <p:nvSpPr>
                <p:cNvPr id="4204" name="Oval 381"/>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05" name="Text Box 382"/>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98" name="Group 383"/>
              <p:cNvGrpSpPr>
                <a:grpSpLocks/>
              </p:cNvGrpSpPr>
              <p:nvPr/>
            </p:nvGrpSpPr>
            <p:grpSpPr bwMode="auto">
              <a:xfrm>
                <a:off x="5055" y="3024"/>
                <a:ext cx="225" cy="288"/>
                <a:chOff x="585" y="1872"/>
                <a:chExt cx="225" cy="288"/>
              </a:xfrm>
            </p:grpSpPr>
            <p:sp>
              <p:nvSpPr>
                <p:cNvPr id="4202" name="Oval 384"/>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03" name="Text Box 385"/>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pSp>
            <p:nvGrpSpPr>
              <p:cNvPr id="4199" name="Group 386"/>
              <p:cNvGrpSpPr>
                <a:grpSpLocks/>
              </p:cNvGrpSpPr>
              <p:nvPr/>
            </p:nvGrpSpPr>
            <p:grpSpPr bwMode="auto">
              <a:xfrm>
                <a:off x="5055" y="3216"/>
                <a:ext cx="225" cy="288"/>
                <a:chOff x="585" y="1872"/>
                <a:chExt cx="225" cy="288"/>
              </a:xfrm>
            </p:grpSpPr>
            <p:sp>
              <p:nvSpPr>
                <p:cNvPr id="4200" name="Oval 387"/>
                <p:cNvSpPr>
                  <a:spLocks noChangeArrowheads="1"/>
                </p:cNvSpPr>
                <p:nvPr/>
              </p:nvSpPr>
              <p:spPr bwMode="auto">
                <a:xfrm>
                  <a:off x="630" y="1955"/>
                  <a:ext cx="114" cy="124"/>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01" name="Text Box 388"/>
                <p:cNvSpPr txBox="1">
                  <a:spLocks noChangeArrowheads="1"/>
                </p:cNvSpPr>
                <p:nvPr/>
              </p:nvSpPr>
              <p:spPr bwMode="auto">
                <a:xfrm>
                  <a:off x="585" y="187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graphicFrame>
            <p:nvGraphicFramePr>
              <p:cNvPr id="4099" name="Object 397"/>
              <p:cNvGraphicFramePr>
                <a:graphicFrameLocks noChangeAspect="1"/>
              </p:cNvGraphicFramePr>
              <p:nvPr/>
            </p:nvGraphicFramePr>
            <p:xfrm>
              <a:off x="5376" y="3038"/>
              <a:ext cx="189" cy="226"/>
            </p:xfrm>
            <a:graphic>
              <a:graphicData uri="http://schemas.openxmlformats.org/presentationml/2006/ole">
                <mc:AlternateContent xmlns:mc="http://schemas.openxmlformats.org/markup-compatibility/2006">
                  <mc:Choice xmlns:v="urn:schemas-microsoft-com:vml" Requires="v">
                    <p:oleObj name="Equation" r:id="rId6" imgW="333406" imgH="371429" progId="Equation.3">
                      <p:embed/>
                    </p:oleObj>
                  </mc:Choice>
                  <mc:Fallback>
                    <p:oleObj name="Equation" r:id="rId6" imgW="333406" imgH="371429" progId="Equation.3">
                      <p:embed/>
                      <p:pic>
                        <p:nvPicPr>
                          <p:cNvPr id="4099" name="Object 3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6" y="3038"/>
                            <a:ext cx="18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22" name="文本框 321"/>
            <p:cNvSpPr txBox="1"/>
            <p:nvPr/>
          </p:nvSpPr>
          <p:spPr>
            <a:xfrm>
              <a:off x="6986588" y="5569984"/>
              <a:ext cx="938441" cy="954107"/>
            </a:xfrm>
            <a:prstGeom prst="rect">
              <a:avLst/>
            </a:prstGeom>
            <a:noFill/>
          </p:spPr>
          <p:txBody>
            <a:bodyPr wrap="square" rtlCol="0">
              <a:spAutoFit/>
            </a:bodyPr>
            <a:lstStyle/>
            <a:p>
              <a:r>
                <a:rPr lang="zh-CN" altLang="en-US" dirty="0"/>
                <a:t>转向极化</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388"/>
                                        </p:tgtEl>
                                        <p:attrNameLst>
                                          <p:attrName>style.visibility</p:attrName>
                                        </p:attrNameLst>
                                      </p:cBhvr>
                                      <p:to>
                                        <p:strVal val="visible"/>
                                      </p:to>
                                    </p:set>
                                    <p:anim calcmode="lin" valueType="num">
                                      <p:cBhvr additive="base">
                                        <p:cTn id="19" dur="500" fill="hold"/>
                                        <p:tgtEl>
                                          <p:spTgt spid="91388"/>
                                        </p:tgtEl>
                                        <p:attrNameLst>
                                          <p:attrName>ppt_x</p:attrName>
                                        </p:attrNameLst>
                                      </p:cBhvr>
                                      <p:tavLst>
                                        <p:tav tm="0">
                                          <p:val>
                                            <p:strVal val="0-#ppt_w/2"/>
                                          </p:val>
                                        </p:tav>
                                        <p:tav tm="100000">
                                          <p:val>
                                            <p:strVal val="#ppt_x"/>
                                          </p:val>
                                        </p:tav>
                                      </p:tavLst>
                                    </p:anim>
                                    <p:anim calcmode="lin" valueType="num">
                                      <p:cBhvr additive="base">
                                        <p:cTn id="20" dur="500" fill="hold"/>
                                        <p:tgtEl>
                                          <p:spTgt spid="91388"/>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8" fill="hold" nodeType="afterEffect">
                                  <p:stCondLst>
                                    <p:cond delay="0"/>
                                  </p:stCondLst>
                                  <p:childTnLst>
                                    <p:set>
                                      <p:cBhvr>
                                        <p:cTn id="23" dur="1" fill="hold">
                                          <p:stCondLst>
                                            <p:cond delay="0"/>
                                          </p:stCondLst>
                                        </p:cTn>
                                        <p:tgtEl>
                                          <p:spTgt spid="91371"/>
                                        </p:tgtEl>
                                        <p:attrNameLst>
                                          <p:attrName>style.visibility</p:attrName>
                                        </p:attrNameLst>
                                      </p:cBhvr>
                                      <p:to>
                                        <p:strVal val="visible"/>
                                      </p:to>
                                    </p:set>
                                    <p:anim calcmode="lin" valueType="num">
                                      <p:cBhvr additive="base">
                                        <p:cTn id="24" dur="500" fill="hold"/>
                                        <p:tgtEl>
                                          <p:spTgt spid="91371"/>
                                        </p:tgtEl>
                                        <p:attrNameLst>
                                          <p:attrName>ppt_x</p:attrName>
                                        </p:attrNameLst>
                                      </p:cBhvr>
                                      <p:tavLst>
                                        <p:tav tm="0">
                                          <p:val>
                                            <p:strVal val="0-#ppt_w/2"/>
                                          </p:val>
                                        </p:tav>
                                        <p:tav tm="100000">
                                          <p:val>
                                            <p:strVal val="#ppt_x"/>
                                          </p:val>
                                        </p:tav>
                                      </p:tavLst>
                                    </p:anim>
                                    <p:anim calcmode="lin" valueType="num">
                                      <p:cBhvr additive="base">
                                        <p:cTn id="25" dur="500" fill="hold"/>
                                        <p:tgtEl>
                                          <p:spTgt spid="91371"/>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0-#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91389"/>
                                        </p:tgtEl>
                                        <p:attrNameLst>
                                          <p:attrName>style.visibility</p:attrName>
                                        </p:attrNameLst>
                                      </p:cBhvr>
                                      <p:to>
                                        <p:strVal val="visible"/>
                                      </p:to>
                                    </p:set>
                                    <p:anim calcmode="lin" valueType="num">
                                      <p:cBhvr additive="base">
                                        <p:cTn id="36" dur="500" fill="hold"/>
                                        <p:tgtEl>
                                          <p:spTgt spid="91389"/>
                                        </p:tgtEl>
                                        <p:attrNameLst>
                                          <p:attrName>ppt_x</p:attrName>
                                        </p:attrNameLst>
                                      </p:cBhvr>
                                      <p:tavLst>
                                        <p:tav tm="0">
                                          <p:val>
                                            <p:strVal val="0-#ppt_w/2"/>
                                          </p:val>
                                        </p:tav>
                                        <p:tav tm="100000">
                                          <p:val>
                                            <p:strVal val="#ppt_x"/>
                                          </p:val>
                                        </p:tav>
                                      </p:tavLst>
                                    </p:anim>
                                    <p:anim calcmode="lin" valueType="num">
                                      <p:cBhvr additive="base">
                                        <p:cTn id="37" dur="500" fill="hold"/>
                                        <p:tgtEl>
                                          <p:spTgt spid="91389"/>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91372"/>
                                        </p:tgtEl>
                                        <p:attrNameLst>
                                          <p:attrName>style.visibility</p:attrName>
                                        </p:attrNameLst>
                                      </p:cBhvr>
                                      <p:to>
                                        <p:strVal val="visible"/>
                                      </p:to>
                                    </p:set>
                                    <p:anim calcmode="lin" valueType="num">
                                      <p:cBhvr additive="base">
                                        <p:cTn id="42" dur="500" fill="hold"/>
                                        <p:tgtEl>
                                          <p:spTgt spid="91372"/>
                                        </p:tgtEl>
                                        <p:attrNameLst>
                                          <p:attrName>ppt_x</p:attrName>
                                        </p:attrNameLst>
                                      </p:cBhvr>
                                      <p:tavLst>
                                        <p:tav tm="0">
                                          <p:val>
                                            <p:strVal val="0-#ppt_w/2"/>
                                          </p:val>
                                        </p:tav>
                                        <p:tav tm="100000">
                                          <p:val>
                                            <p:strVal val="#ppt_x"/>
                                          </p:val>
                                        </p:tav>
                                      </p:tavLst>
                                    </p:anim>
                                    <p:anim calcmode="lin" valueType="num">
                                      <p:cBhvr additive="base">
                                        <p:cTn id="43" dur="500" fill="hold"/>
                                        <p:tgtEl>
                                          <p:spTgt spid="9137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91392"/>
                                        </p:tgtEl>
                                        <p:attrNameLst>
                                          <p:attrName>style.visibility</p:attrName>
                                        </p:attrNameLst>
                                      </p:cBhvr>
                                      <p:to>
                                        <p:strVal val="visible"/>
                                      </p:to>
                                    </p:set>
                                    <p:anim calcmode="lin" valueType="num">
                                      <p:cBhvr additive="base">
                                        <p:cTn id="54" dur="500" fill="hold"/>
                                        <p:tgtEl>
                                          <p:spTgt spid="91392"/>
                                        </p:tgtEl>
                                        <p:attrNameLst>
                                          <p:attrName>ppt_x</p:attrName>
                                        </p:attrNameLst>
                                      </p:cBhvr>
                                      <p:tavLst>
                                        <p:tav tm="0">
                                          <p:val>
                                            <p:strVal val="0-#ppt_w/2"/>
                                          </p:val>
                                        </p:tav>
                                        <p:tav tm="100000">
                                          <p:val>
                                            <p:strVal val="#ppt_x"/>
                                          </p:val>
                                        </p:tav>
                                      </p:tavLst>
                                    </p:anim>
                                    <p:anim calcmode="lin" valueType="num">
                                      <p:cBhvr additive="base">
                                        <p:cTn id="55" dur="500" fill="hold"/>
                                        <p:tgtEl>
                                          <p:spTgt spid="91392"/>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91387"/>
                                        </p:tgtEl>
                                        <p:attrNameLst>
                                          <p:attrName>style.visibility</p:attrName>
                                        </p:attrNameLst>
                                      </p:cBhvr>
                                      <p:to>
                                        <p:strVal val="visible"/>
                                      </p:to>
                                    </p:set>
                                    <p:anim calcmode="lin" valueType="num">
                                      <p:cBhvr additive="base">
                                        <p:cTn id="60" dur="500" fill="hold"/>
                                        <p:tgtEl>
                                          <p:spTgt spid="91387"/>
                                        </p:tgtEl>
                                        <p:attrNameLst>
                                          <p:attrName>ppt_x</p:attrName>
                                        </p:attrNameLst>
                                      </p:cBhvr>
                                      <p:tavLst>
                                        <p:tav tm="0">
                                          <p:val>
                                            <p:strVal val="0-#ppt_w/2"/>
                                          </p:val>
                                        </p:tav>
                                        <p:tav tm="100000">
                                          <p:val>
                                            <p:strVal val="#ppt_x"/>
                                          </p:val>
                                        </p:tav>
                                      </p:tavLst>
                                    </p:anim>
                                    <p:anim calcmode="lin" valueType="num">
                                      <p:cBhvr additive="base">
                                        <p:cTn id="61" dur="500" fill="hold"/>
                                        <p:tgtEl>
                                          <p:spTgt spid="91387"/>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down)">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91386"/>
                                        </p:tgtEl>
                                        <p:attrNameLst>
                                          <p:attrName>style.visibility</p:attrName>
                                        </p:attrNameLst>
                                      </p:cBhvr>
                                      <p:to>
                                        <p:strVal val="visible"/>
                                      </p:to>
                                    </p:set>
                                    <p:anim calcmode="lin" valueType="num">
                                      <p:cBhvr additive="base">
                                        <p:cTn id="71" dur="500" fill="hold"/>
                                        <p:tgtEl>
                                          <p:spTgt spid="91386"/>
                                        </p:tgtEl>
                                        <p:attrNameLst>
                                          <p:attrName>ppt_x</p:attrName>
                                        </p:attrNameLst>
                                      </p:cBhvr>
                                      <p:tavLst>
                                        <p:tav tm="0">
                                          <p:val>
                                            <p:strVal val="0-#ppt_w/2"/>
                                          </p:val>
                                        </p:tav>
                                        <p:tav tm="100000">
                                          <p:val>
                                            <p:strVal val="#ppt_x"/>
                                          </p:val>
                                        </p:tav>
                                      </p:tavLst>
                                    </p:anim>
                                    <p:anim calcmode="lin" valueType="num">
                                      <p:cBhvr additive="base">
                                        <p:cTn id="72" dur="500" fill="hold"/>
                                        <p:tgtEl>
                                          <p:spTgt spid="91386"/>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down)">
                                      <p:cBhvr>
                                        <p:cTn id="7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86" grpId="0" animBg="1"/>
      <p:bldP spid="91387" grpId="0" animBg="1"/>
      <p:bldP spid="91388" grpId="0" animBg="1"/>
      <p:bldP spid="91389" grpId="0" animBg="1"/>
      <p:bldP spid="9139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9C9E5E-6F74-CD79-9A25-018D306AB1D5}"/>
              </a:ext>
            </a:extLst>
          </p:cNvPr>
          <p:cNvSpPr txBox="1"/>
          <p:nvPr/>
        </p:nvSpPr>
        <p:spPr>
          <a:xfrm>
            <a:off x="142041" y="850943"/>
            <a:ext cx="4145873" cy="646331"/>
          </a:xfrm>
          <a:prstGeom prst="rect">
            <a:avLst/>
          </a:prstGeom>
          <a:noFill/>
        </p:spPr>
        <p:txBody>
          <a:bodyPr wrap="square" rtlCol="0">
            <a:spAutoFit/>
          </a:bodyPr>
          <a:lstStyle/>
          <a:p>
            <a:r>
              <a:rPr lang="zh-CN" altLang="en-US" sz="3600">
                <a:ea typeface="微软雅黑" panose="020B0503020204020204" pitchFamily="34" charset="-122"/>
              </a:rPr>
              <a:t>第七次</a:t>
            </a:r>
            <a:r>
              <a:rPr lang="zh-CN" altLang="en-US" sz="3600" dirty="0">
                <a:ea typeface="微软雅黑" panose="020B0503020204020204" pitchFamily="34" charset="-122"/>
              </a:rPr>
              <a:t>作业：</a:t>
            </a:r>
          </a:p>
        </p:txBody>
      </p:sp>
      <p:sp>
        <p:nvSpPr>
          <p:cNvPr id="5" name="文本框 4">
            <a:extLst>
              <a:ext uri="{FF2B5EF4-FFF2-40B4-BE49-F238E27FC236}">
                <a16:creationId xmlns:a16="http://schemas.microsoft.com/office/drawing/2014/main" id="{9C152DE9-B736-DF33-3F01-6104BF9C8FBB}"/>
              </a:ext>
            </a:extLst>
          </p:cNvPr>
          <p:cNvSpPr txBox="1"/>
          <p:nvPr/>
        </p:nvSpPr>
        <p:spPr>
          <a:xfrm>
            <a:off x="240638" y="2051391"/>
            <a:ext cx="8662723" cy="1200329"/>
          </a:xfrm>
          <a:prstGeom prst="rect">
            <a:avLst/>
          </a:prstGeom>
          <a:noFill/>
        </p:spPr>
        <p:txBody>
          <a:bodyPr wrap="square" rtlCol="0">
            <a:spAutoFit/>
          </a:bodyPr>
          <a:lstStyle/>
          <a:p>
            <a:pPr algn="ctr"/>
            <a:r>
              <a:rPr lang="zh-CN" altLang="en-US" sz="3600" b="0" dirty="0">
                <a:solidFill>
                  <a:srgbClr val="FF0000"/>
                </a:solidFill>
                <a:ea typeface="微软雅黑" panose="020B0503020204020204" pitchFamily="34" charset="-122"/>
              </a:rPr>
              <a:t>第三卷 第二章 习题 </a:t>
            </a:r>
            <a:r>
              <a:rPr lang="en-US" altLang="zh-CN" sz="3600" b="0" dirty="0">
                <a:solidFill>
                  <a:srgbClr val="FF0000"/>
                </a:solidFill>
                <a:ea typeface="微软雅黑" panose="020B0503020204020204" pitchFamily="34" charset="-122"/>
              </a:rPr>
              <a:t>11,</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12,</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13, 14, 15, 16</a:t>
            </a:r>
          </a:p>
          <a:p>
            <a:pPr algn="ctr"/>
            <a:r>
              <a:rPr lang="zh-CN" altLang="en-US" sz="3600" b="0" dirty="0">
                <a:solidFill>
                  <a:srgbClr val="FF0000"/>
                </a:solidFill>
                <a:ea typeface="微软雅黑" panose="020B0503020204020204" pitchFamily="34" charset="-122"/>
              </a:rPr>
              <a:t>活页 练习四 </a:t>
            </a:r>
            <a:r>
              <a:rPr lang="en-US" altLang="zh-CN" sz="3600" b="0" dirty="0">
                <a:solidFill>
                  <a:srgbClr val="FF0000"/>
                </a:solidFill>
                <a:ea typeface="微软雅黑" panose="020B0503020204020204" pitchFamily="34" charset="-122"/>
              </a:rPr>
              <a:t>13, 14, 15, 16</a:t>
            </a:r>
            <a:endParaRPr lang="zh-CN" altLang="en-US" sz="3600" b="0" dirty="0">
              <a:solidFill>
                <a:srgbClr val="FF0000"/>
              </a:solidFill>
              <a:ea typeface="微软雅黑" panose="020B0503020204020204" pitchFamily="34" charset="-122"/>
            </a:endParaRPr>
          </a:p>
        </p:txBody>
      </p:sp>
      <p:sp>
        <p:nvSpPr>
          <p:cNvPr id="6" name="文本框 5">
            <a:extLst>
              <a:ext uri="{FF2B5EF4-FFF2-40B4-BE49-F238E27FC236}">
                <a16:creationId xmlns:a16="http://schemas.microsoft.com/office/drawing/2014/main" id="{1781C098-283C-BD97-0ED7-CA36C050CF86}"/>
              </a:ext>
            </a:extLst>
          </p:cNvPr>
          <p:cNvSpPr txBox="1"/>
          <p:nvPr/>
        </p:nvSpPr>
        <p:spPr>
          <a:xfrm>
            <a:off x="142040" y="4989641"/>
            <a:ext cx="8841939" cy="1200329"/>
          </a:xfrm>
          <a:prstGeom prst="rect">
            <a:avLst/>
          </a:prstGeom>
          <a:noFill/>
        </p:spPr>
        <p:txBody>
          <a:bodyPr wrap="square" rtlCol="0">
            <a:spAutoFit/>
          </a:bodyPr>
          <a:lstStyle/>
          <a:p>
            <a:r>
              <a:rPr lang="en-US" altLang="zh-CN" sz="3600" dirty="0">
                <a:ea typeface="微软雅黑" panose="020B0503020204020204" pitchFamily="34" charset="-122"/>
              </a:rPr>
              <a:t>SPOC1</a:t>
            </a:r>
            <a:r>
              <a:rPr lang="zh-CN" altLang="en-US" sz="3600" dirty="0">
                <a:ea typeface="微软雅黑" panose="020B0503020204020204" pitchFamily="34" charset="-122"/>
              </a:rPr>
              <a:t>第三周单元测试和作业，参与讨论</a:t>
            </a:r>
            <a:endParaRPr lang="en-US" altLang="zh-CN" sz="3600" dirty="0">
              <a:ea typeface="微软雅黑" panose="020B0503020204020204" pitchFamily="34" charset="-122"/>
            </a:endParaRPr>
          </a:p>
          <a:p>
            <a:r>
              <a:rPr lang="en-US" altLang="zh-CN" sz="3600" b="0" dirty="0">
                <a:solidFill>
                  <a:schemeClr val="bg1">
                    <a:lumMod val="50000"/>
                  </a:schemeClr>
                </a:solidFill>
                <a:ea typeface="微软雅黑" panose="020B0503020204020204" pitchFamily="34" charset="-122"/>
              </a:rPr>
              <a:t>                   (10</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13</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23:30</a:t>
            </a:r>
            <a:r>
              <a:rPr lang="zh-CN" altLang="en-US" sz="3600" b="0" dirty="0">
                <a:solidFill>
                  <a:schemeClr val="bg1">
                    <a:lumMod val="50000"/>
                  </a:schemeClr>
                </a:solidFill>
                <a:ea typeface="微软雅黑" panose="020B0503020204020204" pitchFamily="34" charset="-122"/>
              </a:rPr>
              <a:t>前完成</a:t>
            </a:r>
            <a:r>
              <a:rPr lang="en-US" altLang="zh-CN" sz="3600" b="0" dirty="0">
                <a:solidFill>
                  <a:schemeClr val="bg1">
                    <a:lumMod val="50000"/>
                  </a:schemeClr>
                </a:solidFill>
                <a:ea typeface="微软雅黑" panose="020B0503020204020204" pitchFamily="34" charset="-122"/>
              </a:rPr>
              <a:t>)</a:t>
            </a:r>
            <a:endParaRPr lang="zh-CN" altLang="en-US" sz="3600" b="0" dirty="0">
              <a:solidFill>
                <a:schemeClr val="bg1">
                  <a:lumMod val="50000"/>
                </a:schemeClr>
              </a:solidFill>
              <a:ea typeface="微软雅黑" panose="020B0503020204020204" pitchFamily="34" charset="-122"/>
            </a:endParaRPr>
          </a:p>
        </p:txBody>
      </p:sp>
      <p:sp>
        <p:nvSpPr>
          <p:cNvPr id="8" name="文本框 7">
            <a:extLst>
              <a:ext uri="{FF2B5EF4-FFF2-40B4-BE49-F238E27FC236}">
                <a16:creationId xmlns:a16="http://schemas.microsoft.com/office/drawing/2014/main" id="{2AAE431B-23F9-B398-CABD-8A195ECD1782}"/>
              </a:ext>
            </a:extLst>
          </p:cNvPr>
          <p:cNvSpPr txBox="1"/>
          <p:nvPr/>
        </p:nvSpPr>
        <p:spPr>
          <a:xfrm>
            <a:off x="771639" y="3606281"/>
            <a:ext cx="7600720" cy="646331"/>
          </a:xfrm>
          <a:prstGeom prst="rect">
            <a:avLst/>
          </a:prstGeom>
          <a:noFill/>
        </p:spPr>
        <p:txBody>
          <a:bodyPr wrap="square">
            <a:spAutoFit/>
          </a:bodyPr>
          <a:lstStyle/>
          <a:p>
            <a:r>
              <a:rPr lang="en-US" altLang="zh-CN" sz="3600" b="0" dirty="0">
                <a:solidFill>
                  <a:schemeClr val="bg1">
                    <a:lumMod val="50000"/>
                  </a:schemeClr>
                </a:solidFill>
                <a:ea typeface="微软雅黑" panose="020B0503020204020204" pitchFamily="34" charset="-122"/>
              </a:rPr>
              <a:t>(10</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17</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23:59</a:t>
            </a:r>
            <a:r>
              <a:rPr lang="zh-CN" altLang="en-US" sz="3600" b="0" dirty="0">
                <a:solidFill>
                  <a:schemeClr val="bg1">
                    <a:lumMod val="50000"/>
                  </a:schemeClr>
                </a:solidFill>
                <a:ea typeface="微软雅黑" panose="020B0503020204020204" pitchFamily="34" charset="-122"/>
              </a:rPr>
              <a:t>前电子版提交到乐学</a:t>
            </a:r>
            <a:r>
              <a:rPr lang="en-US" altLang="zh-CN" sz="3600" b="0" dirty="0">
                <a:solidFill>
                  <a:schemeClr val="bg1">
                    <a:lumMod val="50000"/>
                  </a:schemeClr>
                </a:solidFill>
                <a:ea typeface="微软雅黑" panose="020B0503020204020204" pitchFamily="34" charset="-122"/>
              </a:rPr>
              <a:t>)</a:t>
            </a:r>
            <a:endParaRPr lang="zh-CN" altLang="en-US" sz="3600" dirty="0"/>
          </a:p>
        </p:txBody>
      </p:sp>
    </p:spTree>
    <p:extLst>
      <p:ext uri="{BB962C8B-B14F-4D97-AF65-F5344CB8AC3E}">
        <p14:creationId xmlns:p14="http://schemas.microsoft.com/office/powerpoint/2010/main" val="1781318678"/>
      </p:ext>
    </p:extLst>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304800" y="457200"/>
            <a:ext cx="546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buClr>
                <a:srgbClr val="CC3300"/>
              </a:buClr>
              <a:buFont typeface="Wingdings" panose="05000000000000000000" pitchFamily="2" charset="2"/>
              <a:buChar char="Ø"/>
            </a:pPr>
            <a:r>
              <a:rPr lang="zh-CN" altLang="en-US"/>
              <a:t>电场作用下电介质的微观结构：</a:t>
            </a:r>
            <a:endParaRPr lang="zh-CN" altLang="en-US" sz="2400" b="0"/>
          </a:p>
        </p:txBody>
      </p:sp>
      <p:grpSp>
        <p:nvGrpSpPr>
          <p:cNvPr id="2" name="Group 21"/>
          <p:cNvGrpSpPr>
            <a:grpSpLocks/>
          </p:cNvGrpSpPr>
          <p:nvPr/>
        </p:nvGrpSpPr>
        <p:grpSpPr bwMode="auto">
          <a:xfrm>
            <a:off x="3505200" y="990600"/>
            <a:ext cx="1981200" cy="641350"/>
            <a:chOff x="2256" y="1392"/>
            <a:chExt cx="1248" cy="404"/>
          </a:xfrm>
        </p:grpSpPr>
        <p:sp>
          <p:nvSpPr>
            <p:cNvPr id="5150" name="Oval 6"/>
            <p:cNvSpPr>
              <a:spLocks noChangeArrowheads="1"/>
            </p:cNvSpPr>
            <p:nvPr/>
          </p:nvSpPr>
          <p:spPr bwMode="auto">
            <a:xfrm>
              <a:off x="2261" y="1536"/>
              <a:ext cx="998" cy="144"/>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51" name="Text Box 7"/>
            <p:cNvSpPr txBox="1">
              <a:spLocks noChangeArrowheads="1"/>
            </p:cNvSpPr>
            <p:nvPr/>
          </p:nvSpPr>
          <p:spPr bwMode="auto">
            <a:xfrm>
              <a:off x="2256" y="1392"/>
              <a:ext cx="12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rgbClr val="CC3300"/>
                  </a:solidFill>
                  <a:latin typeface="黑体" panose="02010609060101010101" pitchFamily="49" charset="-122"/>
                  <a:ea typeface="黑体" panose="02010609060101010101" pitchFamily="49" charset="-122"/>
                </a:rPr>
                <a:t>+    -</a:t>
              </a:r>
            </a:p>
          </p:txBody>
        </p:sp>
      </p:grpSp>
      <p:sp>
        <p:nvSpPr>
          <p:cNvPr id="8200" name="Text Box 8"/>
          <p:cNvSpPr txBox="1">
            <a:spLocks noChangeArrowheads="1"/>
          </p:cNvSpPr>
          <p:nvPr/>
        </p:nvSpPr>
        <p:spPr bwMode="auto">
          <a:xfrm>
            <a:off x="381000" y="3390900"/>
            <a:ext cx="2967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buClr>
                <a:srgbClr val="CC3300"/>
              </a:buClr>
              <a:buFont typeface="Wingdings" panose="05000000000000000000" pitchFamily="2" charset="2"/>
              <a:buChar char="Ø"/>
            </a:pPr>
            <a:r>
              <a:rPr lang="zh-CN" altLang="en-US"/>
              <a:t>分子电偶极距：</a:t>
            </a:r>
            <a:endParaRPr lang="zh-CN" altLang="en-US" sz="2400" b="0"/>
          </a:p>
        </p:txBody>
      </p:sp>
      <p:graphicFrame>
        <p:nvGraphicFramePr>
          <p:cNvPr id="8201" name="Object 9"/>
          <p:cNvGraphicFramePr>
            <a:graphicFrameLocks noChangeAspect="1"/>
          </p:cNvGraphicFramePr>
          <p:nvPr/>
        </p:nvGraphicFramePr>
        <p:xfrm>
          <a:off x="4267200" y="3352800"/>
          <a:ext cx="1143000" cy="571500"/>
        </p:xfrm>
        <a:graphic>
          <a:graphicData uri="http://schemas.openxmlformats.org/presentationml/2006/ole">
            <mc:AlternateContent xmlns:mc="http://schemas.openxmlformats.org/markup-compatibility/2006">
              <mc:Choice xmlns:v="urn:schemas-microsoft-com:vml" Requires="v">
                <p:oleObj name="Equation" r:id="rId3" imgW="1028586" imgH="476163" progId="Equation.3">
                  <p:embed/>
                </p:oleObj>
              </mc:Choice>
              <mc:Fallback>
                <p:oleObj name="Equation" r:id="rId3" imgW="1028586" imgH="476163" progId="Equation.3">
                  <p:embed/>
                  <p:pic>
                    <p:nvPicPr>
                      <p:cNvPr id="820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352800"/>
                        <a:ext cx="114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2" name="Text Box 10"/>
          <p:cNvSpPr txBox="1">
            <a:spLocks noChangeArrowheads="1"/>
          </p:cNvSpPr>
          <p:nvPr/>
        </p:nvSpPr>
        <p:spPr bwMode="auto">
          <a:xfrm>
            <a:off x="914400" y="4243388"/>
            <a:ext cx="679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i="1"/>
              <a:t>q</a:t>
            </a:r>
            <a:r>
              <a:rPr lang="zh-CN" altLang="en-US"/>
              <a:t>：分子中正电荷或负电荷的电量的数值。</a:t>
            </a:r>
            <a:endParaRPr lang="zh-CN" altLang="en-US" sz="2400" b="0"/>
          </a:p>
        </p:txBody>
      </p:sp>
      <p:grpSp>
        <p:nvGrpSpPr>
          <p:cNvPr id="3" name="Group 20"/>
          <p:cNvGrpSpPr>
            <a:grpSpLocks/>
          </p:cNvGrpSpPr>
          <p:nvPr/>
        </p:nvGrpSpPr>
        <p:grpSpPr bwMode="auto">
          <a:xfrm>
            <a:off x="974725" y="4851395"/>
            <a:ext cx="8245475" cy="523874"/>
            <a:chOff x="662" y="3743"/>
            <a:chExt cx="5194" cy="330"/>
          </a:xfrm>
        </p:grpSpPr>
        <p:graphicFrame>
          <p:nvGraphicFramePr>
            <p:cNvPr id="5123" name="Object 11"/>
            <p:cNvGraphicFramePr>
              <a:graphicFrameLocks noChangeAspect="1"/>
            </p:cNvGraphicFramePr>
            <p:nvPr/>
          </p:nvGraphicFramePr>
          <p:xfrm>
            <a:off x="662" y="3744"/>
            <a:ext cx="154" cy="288"/>
          </p:xfrm>
          <a:graphic>
            <a:graphicData uri="http://schemas.openxmlformats.org/presentationml/2006/ole">
              <mc:AlternateContent xmlns:mc="http://schemas.openxmlformats.org/markup-compatibility/2006">
                <mc:Choice xmlns:v="urn:schemas-microsoft-com:vml" Requires="v">
                  <p:oleObj name="Equation" r:id="rId5" imgW="209662" imgH="400042" progId="Equation.3">
                    <p:embed/>
                  </p:oleObj>
                </mc:Choice>
                <mc:Fallback>
                  <p:oleObj name="Equation" r:id="rId5" imgW="209662" imgH="400042" progId="Equation.3">
                    <p:embed/>
                    <p:pic>
                      <p:nvPicPr>
                        <p:cNvPr id="5123"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 y="3744"/>
                          <a:ext cx="1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9" name="Text Box 12"/>
            <p:cNvSpPr txBox="1">
              <a:spLocks noChangeArrowheads="1"/>
            </p:cNvSpPr>
            <p:nvPr/>
          </p:nvSpPr>
          <p:spPr bwMode="auto">
            <a:xfrm>
              <a:off x="775" y="3743"/>
              <a:ext cx="508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sz="2400" b="0" dirty="0"/>
                <a:t>：</a:t>
              </a:r>
              <a:r>
                <a:rPr lang="zh-CN" altLang="en-US" dirty="0"/>
                <a:t>从负电荷“重心”指向正电荷“重心”的矢量。</a:t>
              </a:r>
              <a:endParaRPr lang="zh-CN" altLang="en-US" sz="2400" b="0" dirty="0"/>
            </a:p>
          </p:txBody>
        </p:sp>
      </p:grpSp>
      <p:sp>
        <p:nvSpPr>
          <p:cNvPr id="8206" name="Text Box 14"/>
          <p:cNvSpPr txBox="1">
            <a:spLocks noChangeArrowheads="1"/>
          </p:cNvSpPr>
          <p:nvPr/>
        </p:nvSpPr>
        <p:spPr bwMode="auto">
          <a:xfrm>
            <a:off x="1828800" y="2178050"/>
            <a:ext cx="55467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buClr>
                <a:srgbClr val="CC3300"/>
              </a:buClr>
              <a:buSzPct val="150000"/>
            </a:pPr>
            <a:r>
              <a:rPr lang="zh-CN" altLang="en-US"/>
              <a:t>电场中的电介质可看作是由大量这种微小的</a:t>
            </a:r>
            <a:r>
              <a:rPr lang="zh-CN" altLang="en-US">
                <a:solidFill>
                  <a:srgbClr val="CC3300"/>
                </a:solidFill>
              </a:rPr>
              <a:t>电偶极子</a:t>
            </a:r>
            <a:r>
              <a:rPr lang="zh-CN" altLang="en-US"/>
              <a:t>组成的。</a:t>
            </a:r>
            <a:endParaRPr lang="zh-CN" altLang="en-US" sz="2400" b="0">
              <a:solidFill>
                <a:schemeClr val="tx1"/>
              </a:solidFill>
            </a:endParaRPr>
          </a:p>
        </p:txBody>
      </p:sp>
      <p:sp>
        <p:nvSpPr>
          <p:cNvPr id="8210" name="AutoShape 18"/>
          <p:cNvSpPr>
            <a:spLocks noChangeArrowheads="1"/>
          </p:cNvSpPr>
          <p:nvPr/>
        </p:nvSpPr>
        <p:spPr bwMode="auto">
          <a:xfrm>
            <a:off x="5638800" y="1371600"/>
            <a:ext cx="2744788" cy="533400"/>
          </a:xfrm>
          <a:prstGeom prst="wedgeRoundRectCallout">
            <a:avLst>
              <a:gd name="adj1" fmla="val -74407"/>
              <a:gd name="adj2" fmla="val -48213"/>
              <a:gd name="adj3" fmla="val 1666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dirty="0">
                <a:solidFill>
                  <a:srgbClr val="CC3300"/>
                </a:solidFill>
              </a:rPr>
              <a:t>负电荷“重心”</a:t>
            </a:r>
            <a:endParaRPr lang="en-US" altLang="zh-CN" dirty="0">
              <a:solidFill>
                <a:srgbClr val="CC3300"/>
              </a:solidFill>
            </a:endParaRPr>
          </a:p>
        </p:txBody>
      </p:sp>
      <p:sp>
        <p:nvSpPr>
          <p:cNvPr id="8211" name="AutoShape 19"/>
          <p:cNvSpPr>
            <a:spLocks noChangeArrowheads="1"/>
          </p:cNvSpPr>
          <p:nvPr/>
        </p:nvSpPr>
        <p:spPr bwMode="auto">
          <a:xfrm>
            <a:off x="762000" y="1447800"/>
            <a:ext cx="2654300" cy="533400"/>
          </a:xfrm>
          <a:prstGeom prst="wedgeRoundRectCallout">
            <a:avLst>
              <a:gd name="adj1" fmla="val 56819"/>
              <a:gd name="adj2" fmla="val -60120"/>
              <a:gd name="adj3" fmla="val 1666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dirty="0">
                <a:solidFill>
                  <a:srgbClr val="CC3300"/>
                </a:solidFill>
              </a:rPr>
              <a:t>正电荷“重心”</a:t>
            </a:r>
            <a:endParaRPr lang="en-US" altLang="zh-CN" dirty="0">
              <a:solidFill>
                <a:srgbClr val="CC3300"/>
              </a:solidFill>
            </a:endParaRPr>
          </a:p>
        </p:txBody>
      </p:sp>
      <p:grpSp>
        <p:nvGrpSpPr>
          <p:cNvPr id="4" name="Group 49"/>
          <p:cNvGrpSpPr>
            <a:grpSpLocks/>
          </p:cNvGrpSpPr>
          <p:nvPr/>
        </p:nvGrpSpPr>
        <p:grpSpPr bwMode="auto">
          <a:xfrm>
            <a:off x="533400" y="5727700"/>
            <a:ext cx="5334000" cy="641350"/>
            <a:chOff x="336" y="3676"/>
            <a:chExt cx="3360" cy="404"/>
          </a:xfrm>
        </p:grpSpPr>
        <p:grpSp>
          <p:nvGrpSpPr>
            <p:cNvPr id="5134" name="Group 21"/>
            <p:cNvGrpSpPr>
              <a:grpSpLocks/>
            </p:cNvGrpSpPr>
            <p:nvPr/>
          </p:nvGrpSpPr>
          <p:grpSpPr bwMode="auto">
            <a:xfrm>
              <a:off x="336" y="3676"/>
              <a:ext cx="1248" cy="404"/>
              <a:chOff x="2256" y="1392"/>
              <a:chExt cx="1248" cy="404"/>
            </a:xfrm>
          </p:grpSpPr>
          <p:sp>
            <p:nvSpPr>
              <p:cNvPr id="5147" name="Oval 6"/>
              <p:cNvSpPr>
                <a:spLocks noChangeArrowheads="1"/>
              </p:cNvSpPr>
              <p:nvPr/>
            </p:nvSpPr>
            <p:spPr bwMode="auto">
              <a:xfrm>
                <a:off x="2261" y="1536"/>
                <a:ext cx="998" cy="144"/>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48" name="Text Box 7"/>
              <p:cNvSpPr txBox="1">
                <a:spLocks noChangeArrowheads="1"/>
              </p:cNvSpPr>
              <p:nvPr/>
            </p:nvSpPr>
            <p:spPr bwMode="auto">
              <a:xfrm>
                <a:off x="2256" y="1392"/>
                <a:ext cx="12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rgbClr val="CC3300"/>
                    </a:solidFill>
                    <a:latin typeface="黑体" panose="02010609060101010101" pitchFamily="49" charset="-122"/>
                    <a:ea typeface="黑体" panose="02010609060101010101" pitchFamily="49" charset="-122"/>
                  </a:rPr>
                  <a:t>+    -</a:t>
                </a:r>
              </a:p>
            </p:txBody>
          </p:sp>
        </p:grpSp>
        <p:grpSp>
          <p:nvGrpSpPr>
            <p:cNvPr id="5135" name="Group 21"/>
            <p:cNvGrpSpPr>
              <a:grpSpLocks/>
            </p:cNvGrpSpPr>
            <p:nvPr/>
          </p:nvGrpSpPr>
          <p:grpSpPr bwMode="auto">
            <a:xfrm>
              <a:off x="864" y="3676"/>
              <a:ext cx="1248" cy="404"/>
              <a:chOff x="2256" y="1392"/>
              <a:chExt cx="1248" cy="404"/>
            </a:xfrm>
          </p:grpSpPr>
          <p:sp>
            <p:nvSpPr>
              <p:cNvPr id="5145" name="Oval 6"/>
              <p:cNvSpPr>
                <a:spLocks noChangeArrowheads="1"/>
              </p:cNvSpPr>
              <p:nvPr/>
            </p:nvSpPr>
            <p:spPr bwMode="auto">
              <a:xfrm>
                <a:off x="2261" y="1536"/>
                <a:ext cx="998" cy="144"/>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46" name="Text Box 7"/>
              <p:cNvSpPr txBox="1">
                <a:spLocks noChangeArrowheads="1"/>
              </p:cNvSpPr>
              <p:nvPr/>
            </p:nvSpPr>
            <p:spPr bwMode="auto">
              <a:xfrm>
                <a:off x="2256" y="1392"/>
                <a:ext cx="12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rgbClr val="CC3300"/>
                    </a:solidFill>
                    <a:latin typeface="黑体" panose="02010609060101010101" pitchFamily="49" charset="-122"/>
                    <a:ea typeface="黑体" panose="02010609060101010101" pitchFamily="49" charset="-122"/>
                  </a:rPr>
                  <a:t>+    -</a:t>
                </a:r>
              </a:p>
            </p:txBody>
          </p:sp>
        </p:grpSp>
        <p:grpSp>
          <p:nvGrpSpPr>
            <p:cNvPr id="5136" name="Group 21"/>
            <p:cNvGrpSpPr>
              <a:grpSpLocks/>
            </p:cNvGrpSpPr>
            <p:nvPr/>
          </p:nvGrpSpPr>
          <p:grpSpPr bwMode="auto">
            <a:xfrm>
              <a:off x="1392" y="3676"/>
              <a:ext cx="1248" cy="404"/>
              <a:chOff x="2256" y="1392"/>
              <a:chExt cx="1248" cy="404"/>
            </a:xfrm>
          </p:grpSpPr>
          <p:sp>
            <p:nvSpPr>
              <p:cNvPr id="5143" name="Oval 6"/>
              <p:cNvSpPr>
                <a:spLocks noChangeArrowheads="1"/>
              </p:cNvSpPr>
              <p:nvPr/>
            </p:nvSpPr>
            <p:spPr bwMode="auto">
              <a:xfrm>
                <a:off x="2261" y="1536"/>
                <a:ext cx="998" cy="144"/>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44" name="Text Box 7"/>
              <p:cNvSpPr txBox="1">
                <a:spLocks noChangeArrowheads="1"/>
              </p:cNvSpPr>
              <p:nvPr/>
            </p:nvSpPr>
            <p:spPr bwMode="auto">
              <a:xfrm>
                <a:off x="2256" y="1392"/>
                <a:ext cx="12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rgbClr val="CC3300"/>
                    </a:solidFill>
                    <a:latin typeface="黑体" panose="02010609060101010101" pitchFamily="49" charset="-122"/>
                    <a:ea typeface="黑体" panose="02010609060101010101" pitchFamily="49" charset="-122"/>
                  </a:rPr>
                  <a:t>+    -</a:t>
                </a:r>
              </a:p>
            </p:txBody>
          </p:sp>
        </p:grpSp>
        <p:grpSp>
          <p:nvGrpSpPr>
            <p:cNvPr id="5137" name="Group 21"/>
            <p:cNvGrpSpPr>
              <a:grpSpLocks/>
            </p:cNvGrpSpPr>
            <p:nvPr/>
          </p:nvGrpSpPr>
          <p:grpSpPr bwMode="auto">
            <a:xfrm>
              <a:off x="1920" y="3676"/>
              <a:ext cx="1248" cy="404"/>
              <a:chOff x="2256" y="1392"/>
              <a:chExt cx="1248" cy="404"/>
            </a:xfrm>
          </p:grpSpPr>
          <p:sp>
            <p:nvSpPr>
              <p:cNvPr id="5141" name="Oval 6"/>
              <p:cNvSpPr>
                <a:spLocks noChangeArrowheads="1"/>
              </p:cNvSpPr>
              <p:nvPr/>
            </p:nvSpPr>
            <p:spPr bwMode="auto">
              <a:xfrm>
                <a:off x="2261" y="1536"/>
                <a:ext cx="998" cy="144"/>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42" name="Text Box 7"/>
              <p:cNvSpPr txBox="1">
                <a:spLocks noChangeArrowheads="1"/>
              </p:cNvSpPr>
              <p:nvPr/>
            </p:nvSpPr>
            <p:spPr bwMode="auto">
              <a:xfrm>
                <a:off x="2256" y="1392"/>
                <a:ext cx="12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rgbClr val="CC3300"/>
                    </a:solidFill>
                    <a:latin typeface="黑体" panose="02010609060101010101" pitchFamily="49" charset="-122"/>
                    <a:ea typeface="黑体" panose="02010609060101010101" pitchFamily="49" charset="-122"/>
                  </a:rPr>
                  <a:t>+    -</a:t>
                </a:r>
              </a:p>
            </p:txBody>
          </p:sp>
        </p:grpSp>
        <p:grpSp>
          <p:nvGrpSpPr>
            <p:cNvPr id="5138" name="Group 21"/>
            <p:cNvGrpSpPr>
              <a:grpSpLocks/>
            </p:cNvGrpSpPr>
            <p:nvPr/>
          </p:nvGrpSpPr>
          <p:grpSpPr bwMode="auto">
            <a:xfrm>
              <a:off x="2448" y="3676"/>
              <a:ext cx="1248" cy="404"/>
              <a:chOff x="2256" y="1392"/>
              <a:chExt cx="1248" cy="404"/>
            </a:xfrm>
          </p:grpSpPr>
          <p:sp>
            <p:nvSpPr>
              <p:cNvPr id="5139" name="Oval 6"/>
              <p:cNvSpPr>
                <a:spLocks noChangeArrowheads="1"/>
              </p:cNvSpPr>
              <p:nvPr/>
            </p:nvSpPr>
            <p:spPr bwMode="auto">
              <a:xfrm>
                <a:off x="2261" y="1536"/>
                <a:ext cx="998" cy="144"/>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40" name="Text Box 7"/>
              <p:cNvSpPr txBox="1">
                <a:spLocks noChangeArrowheads="1"/>
              </p:cNvSpPr>
              <p:nvPr/>
            </p:nvSpPr>
            <p:spPr bwMode="auto">
              <a:xfrm>
                <a:off x="2256" y="1392"/>
                <a:ext cx="12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600">
                    <a:solidFill>
                      <a:srgbClr val="CC3300"/>
                    </a:solidFill>
                    <a:latin typeface="黑体" panose="02010609060101010101" pitchFamily="49" charset="-122"/>
                    <a:ea typeface="黑体" panose="02010609060101010101" pitchFamily="49" charset="-122"/>
                  </a:rPr>
                  <a:t>+    -</a:t>
                </a:r>
              </a:p>
            </p:txBody>
          </p:sp>
        </p:grpSp>
      </p:grpSp>
      <p:sp>
        <p:nvSpPr>
          <p:cNvPr id="2096" name="Text Box 48"/>
          <p:cNvSpPr txBox="1">
            <a:spLocks noChangeArrowheads="1"/>
          </p:cNvSpPr>
          <p:nvPr/>
        </p:nvSpPr>
        <p:spPr bwMode="auto">
          <a:xfrm>
            <a:off x="5791200" y="5683250"/>
            <a:ext cx="2819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均匀介质，束缚电荷只在表面</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left)">
                                      <p:cBhvr>
                                        <p:cTn id="7" dur="500"/>
                                        <p:tgtEl>
                                          <p:spTgt spid="819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2" fill="hold" grpId="0" nodeType="clickEffect">
                                  <p:stCondLst>
                                    <p:cond delay="0"/>
                                  </p:stCondLst>
                                  <p:childTnLst>
                                    <p:set>
                                      <p:cBhvr>
                                        <p:cTn id="15" dur="1" fill="hold">
                                          <p:stCondLst>
                                            <p:cond delay="0"/>
                                          </p:stCondLst>
                                        </p:cTn>
                                        <p:tgtEl>
                                          <p:spTgt spid="8211"/>
                                        </p:tgtEl>
                                        <p:attrNameLst>
                                          <p:attrName>style.visibility</p:attrName>
                                        </p:attrNameLst>
                                      </p:cBhvr>
                                      <p:to>
                                        <p:strVal val="visible"/>
                                      </p:to>
                                    </p:set>
                                    <p:anim calcmode="lin" valueType="num">
                                      <p:cBhvr>
                                        <p:cTn id="16" dur="500" fill="hold"/>
                                        <p:tgtEl>
                                          <p:spTgt spid="8211"/>
                                        </p:tgtEl>
                                        <p:attrNameLst>
                                          <p:attrName>ppt_x</p:attrName>
                                        </p:attrNameLst>
                                      </p:cBhvr>
                                      <p:tavLst>
                                        <p:tav tm="0">
                                          <p:val>
                                            <p:strVal val="#ppt_x+#ppt_w/2"/>
                                          </p:val>
                                        </p:tav>
                                        <p:tav tm="100000">
                                          <p:val>
                                            <p:strVal val="#ppt_x"/>
                                          </p:val>
                                        </p:tav>
                                      </p:tavLst>
                                    </p:anim>
                                    <p:anim calcmode="lin" valueType="num">
                                      <p:cBhvr>
                                        <p:cTn id="17" dur="500" fill="hold"/>
                                        <p:tgtEl>
                                          <p:spTgt spid="8211"/>
                                        </p:tgtEl>
                                        <p:attrNameLst>
                                          <p:attrName>ppt_y</p:attrName>
                                        </p:attrNameLst>
                                      </p:cBhvr>
                                      <p:tavLst>
                                        <p:tav tm="0">
                                          <p:val>
                                            <p:strVal val="#ppt_y"/>
                                          </p:val>
                                        </p:tav>
                                        <p:tav tm="100000">
                                          <p:val>
                                            <p:strVal val="#ppt_y"/>
                                          </p:val>
                                        </p:tav>
                                      </p:tavLst>
                                    </p:anim>
                                    <p:anim calcmode="lin" valueType="num">
                                      <p:cBhvr>
                                        <p:cTn id="18" dur="500" fill="hold"/>
                                        <p:tgtEl>
                                          <p:spTgt spid="8211"/>
                                        </p:tgtEl>
                                        <p:attrNameLst>
                                          <p:attrName>ppt_w</p:attrName>
                                        </p:attrNameLst>
                                      </p:cBhvr>
                                      <p:tavLst>
                                        <p:tav tm="0">
                                          <p:val>
                                            <p:fltVal val="0"/>
                                          </p:val>
                                        </p:tav>
                                        <p:tav tm="100000">
                                          <p:val>
                                            <p:strVal val="#ppt_w"/>
                                          </p:val>
                                        </p:tav>
                                      </p:tavLst>
                                    </p:anim>
                                    <p:anim calcmode="lin" valueType="num">
                                      <p:cBhvr>
                                        <p:cTn id="19" dur="500" fill="hold"/>
                                        <p:tgtEl>
                                          <p:spTgt spid="8211"/>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8210"/>
                                        </p:tgtEl>
                                        <p:attrNameLst>
                                          <p:attrName>style.visibility</p:attrName>
                                        </p:attrNameLst>
                                      </p:cBhvr>
                                      <p:to>
                                        <p:strVal val="visible"/>
                                      </p:to>
                                    </p:set>
                                    <p:anim calcmode="lin" valueType="num">
                                      <p:cBhvr>
                                        <p:cTn id="24" dur="500" fill="hold"/>
                                        <p:tgtEl>
                                          <p:spTgt spid="8210"/>
                                        </p:tgtEl>
                                        <p:attrNameLst>
                                          <p:attrName>ppt_x</p:attrName>
                                        </p:attrNameLst>
                                      </p:cBhvr>
                                      <p:tavLst>
                                        <p:tav tm="0">
                                          <p:val>
                                            <p:strVal val="#ppt_x-#ppt_w/2"/>
                                          </p:val>
                                        </p:tav>
                                        <p:tav tm="100000">
                                          <p:val>
                                            <p:strVal val="#ppt_x"/>
                                          </p:val>
                                        </p:tav>
                                      </p:tavLst>
                                    </p:anim>
                                    <p:anim calcmode="lin" valueType="num">
                                      <p:cBhvr>
                                        <p:cTn id="25" dur="500" fill="hold"/>
                                        <p:tgtEl>
                                          <p:spTgt spid="8210"/>
                                        </p:tgtEl>
                                        <p:attrNameLst>
                                          <p:attrName>ppt_y</p:attrName>
                                        </p:attrNameLst>
                                      </p:cBhvr>
                                      <p:tavLst>
                                        <p:tav tm="0">
                                          <p:val>
                                            <p:strVal val="#ppt_y"/>
                                          </p:val>
                                        </p:tav>
                                        <p:tav tm="100000">
                                          <p:val>
                                            <p:strVal val="#ppt_y"/>
                                          </p:val>
                                        </p:tav>
                                      </p:tavLst>
                                    </p:anim>
                                    <p:anim calcmode="lin" valueType="num">
                                      <p:cBhvr>
                                        <p:cTn id="26" dur="500" fill="hold"/>
                                        <p:tgtEl>
                                          <p:spTgt spid="8210"/>
                                        </p:tgtEl>
                                        <p:attrNameLst>
                                          <p:attrName>ppt_w</p:attrName>
                                        </p:attrNameLst>
                                      </p:cBhvr>
                                      <p:tavLst>
                                        <p:tav tm="0">
                                          <p:val>
                                            <p:fltVal val="0"/>
                                          </p:val>
                                        </p:tav>
                                        <p:tav tm="100000">
                                          <p:val>
                                            <p:strVal val="#ppt_w"/>
                                          </p:val>
                                        </p:tav>
                                      </p:tavLst>
                                    </p:anim>
                                    <p:anim calcmode="lin" valueType="num">
                                      <p:cBhvr>
                                        <p:cTn id="27" dur="500" fill="hold"/>
                                        <p:tgtEl>
                                          <p:spTgt spid="8210"/>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8206"/>
                                        </p:tgtEl>
                                        <p:attrNameLst>
                                          <p:attrName>style.visibility</p:attrName>
                                        </p:attrNameLst>
                                      </p:cBhvr>
                                      <p:to>
                                        <p:strVal val="visible"/>
                                      </p:to>
                                    </p:set>
                                    <p:anim calcmode="lin" valueType="num">
                                      <p:cBhvr>
                                        <p:cTn id="32" dur="500" fill="hold"/>
                                        <p:tgtEl>
                                          <p:spTgt spid="8206"/>
                                        </p:tgtEl>
                                        <p:attrNameLst>
                                          <p:attrName>ppt_w</p:attrName>
                                        </p:attrNameLst>
                                      </p:cBhvr>
                                      <p:tavLst>
                                        <p:tav tm="0">
                                          <p:val>
                                            <p:fltVal val="0"/>
                                          </p:val>
                                        </p:tav>
                                        <p:tav tm="100000">
                                          <p:val>
                                            <p:strVal val="#ppt_w"/>
                                          </p:val>
                                        </p:tav>
                                      </p:tavLst>
                                    </p:anim>
                                    <p:anim calcmode="lin" valueType="num">
                                      <p:cBhvr>
                                        <p:cTn id="33" dur="500" fill="hold"/>
                                        <p:tgtEl>
                                          <p:spTgt spid="8206"/>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200"/>
                                        </p:tgtEl>
                                        <p:attrNameLst>
                                          <p:attrName>style.visibility</p:attrName>
                                        </p:attrNameLst>
                                      </p:cBhvr>
                                      <p:to>
                                        <p:strVal val="visible"/>
                                      </p:to>
                                    </p:set>
                                    <p:animEffect transition="in" filter="wipe(left)">
                                      <p:cBhvr>
                                        <p:cTn id="38" dur="500"/>
                                        <p:tgtEl>
                                          <p:spTgt spid="820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8201"/>
                                        </p:tgtEl>
                                        <p:attrNameLst>
                                          <p:attrName>style.visibility</p:attrName>
                                        </p:attrNameLst>
                                      </p:cBhvr>
                                      <p:to>
                                        <p:strVal val="visible"/>
                                      </p:to>
                                    </p:set>
                                    <p:animEffect transition="in" filter="wipe(left)">
                                      <p:cBhvr>
                                        <p:cTn id="43" dur="500"/>
                                        <p:tgtEl>
                                          <p:spTgt spid="820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202"/>
                                        </p:tgtEl>
                                        <p:attrNameLst>
                                          <p:attrName>style.visibility</p:attrName>
                                        </p:attrNameLst>
                                      </p:cBhvr>
                                      <p:to>
                                        <p:strVal val="visible"/>
                                      </p:to>
                                    </p:set>
                                    <p:animEffect transition="in" filter="wipe(left)">
                                      <p:cBhvr>
                                        <p:cTn id="48" dur="500"/>
                                        <p:tgtEl>
                                          <p:spTgt spid="820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500"/>
                                        <p:tgtEl>
                                          <p:spTgt spid="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nodeType="clickEffect">
                                  <p:stCondLst>
                                    <p:cond delay="0"/>
                                  </p:stCondLst>
                                  <p:childTnLst>
                                    <p:set>
                                      <p:cBhvr>
                                        <p:cTn id="57" dur="1" fill="hold">
                                          <p:stCondLst>
                                            <p:cond delay="0"/>
                                          </p:stCondLst>
                                        </p:cTn>
                                        <p:tgtEl>
                                          <p:spTgt spid="4"/>
                                        </p:tgtEl>
                                        <p:attrNameLst>
                                          <p:attrName>style.visibility</p:attrName>
                                        </p:attrNameLst>
                                      </p:cBhvr>
                                      <p:to>
                                        <p:strVal val="visible"/>
                                      </p:to>
                                    </p:set>
                                    <p:anim calcmode="lin" valueType="num">
                                      <p:cBhvr additive="base">
                                        <p:cTn id="58" dur="500" fill="hold"/>
                                        <p:tgtEl>
                                          <p:spTgt spid="4"/>
                                        </p:tgtEl>
                                        <p:attrNameLst>
                                          <p:attrName>ppt_x</p:attrName>
                                        </p:attrNameLst>
                                      </p:cBhvr>
                                      <p:tavLst>
                                        <p:tav tm="0">
                                          <p:val>
                                            <p:strVal val="0-#ppt_w/2"/>
                                          </p:val>
                                        </p:tav>
                                        <p:tav tm="100000">
                                          <p:val>
                                            <p:strVal val="#ppt_x"/>
                                          </p:val>
                                        </p:tav>
                                      </p:tavLst>
                                    </p:anim>
                                    <p:anim calcmode="lin" valueType="num">
                                      <p:cBhvr additive="base">
                                        <p:cTn id="5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2096"/>
                                        </p:tgtEl>
                                        <p:attrNameLst>
                                          <p:attrName>style.visibility</p:attrName>
                                        </p:attrNameLst>
                                      </p:cBhvr>
                                      <p:to>
                                        <p:strVal val="visible"/>
                                      </p:to>
                                    </p:set>
                                    <p:anim calcmode="lin" valueType="num">
                                      <p:cBhvr additive="base">
                                        <p:cTn id="64" dur="500" fill="hold"/>
                                        <p:tgtEl>
                                          <p:spTgt spid="2096"/>
                                        </p:tgtEl>
                                        <p:attrNameLst>
                                          <p:attrName>ppt_x</p:attrName>
                                        </p:attrNameLst>
                                      </p:cBhvr>
                                      <p:tavLst>
                                        <p:tav tm="0">
                                          <p:val>
                                            <p:strVal val="0-#ppt_w/2"/>
                                          </p:val>
                                        </p:tav>
                                        <p:tav tm="100000">
                                          <p:val>
                                            <p:strVal val="#ppt_x"/>
                                          </p:val>
                                        </p:tav>
                                      </p:tavLst>
                                    </p:anim>
                                    <p:anim calcmode="lin" valueType="num">
                                      <p:cBhvr additive="base">
                                        <p:cTn id="65" dur="500" fill="hold"/>
                                        <p:tgtEl>
                                          <p:spTgt spid="2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200" grpId="0" autoUpdateAnimBg="0"/>
      <p:bldP spid="8202" grpId="0" autoUpdateAnimBg="0"/>
      <p:bldP spid="8206" grpId="0" autoUpdateAnimBg="0"/>
      <p:bldP spid="8210" grpId="0" animBg="1" autoUpdateAnimBg="0"/>
      <p:bldP spid="8211" grpId="0" animBg="1" autoUpdateAnimBg="0"/>
      <p:bldP spid="209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65113" y="76200"/>
            <a:ext cx="69865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sz="3200"/>
              <a:t>2.2.3 </a:t>
            </a:r>
            <a:r>
              <a:rPr lang="zh-CN" altLang="en-US" sz="3200">
                <a:solidFill>
                  <a:srgbClr val="CC3300"/>
                </a:solidFill>
              </a:rPr>
              <a:t>电极化强度</a:t>
            </a:r>
            <a:r>
              <a:rPr lang="en-US" altLang="zh-CN" sz="3200">
                <a:solidFill>
                  <a:srgbClr val="CC3300"/>
                </a:solidFill>
              </a:rPr>
              <a:t>(Electric Polarization)</a:t>
            </a:r>
            <a:endParaRPr lang="en-US" altLang="zh-CN" sz="3200" b="0">
              <a:solidFill>
                <a:srgbClr val="CC3300"/>
              </a:solidFill>
            </a:endParaRPr>
          </a:p>
        </p:txBody>
      </p:sp>
      <p:graphicFrame>
        <p:nvGraphicFramePr>
          <p:cNvPr id="15363" name="Object 3"/>
          <p:cNvGraphicFramePr>
            <a:graphicFrameLocks noChangeAspect="1"/>
          </p:cNvGraphicFramePr>
          <p:nvPr/>
        </p:nvGraphicFramePr>
        <p:xfrm>
          <a:off x="2411760" y="2852936"/>
          <a:ext cx="2846388" cy="1069975"/>
        </p:xfrm>
        <a:graphic>
          <a:graphicData uri="http://schemas.openxmlformats.org/presentationml/2006/ole">
            <mc:AlternateContent xmlns:mc="http://schemas.openxmlformats.org/markup-compatibility/2006">
              <mc:Choice xmlns:v="urn:schemas-microsoft-com:vml" Requires="v">
                <p:oleObj name="Equation" r:id="rId3" imgW="1168200" imgH="431640" progId="Equation.DSMT4">
                  <p:embed/>
                </p:oleObj>
              </mc:Choice>
              <mc:Fallback>
                <p:oleObj name="Equation" r:id="rId3" imgW="1168200" imgH="431640" progId="Equation.DSMT4">
                  <p:embed/>
                  <p:pic>
                    <p:nvPicPr>
                      <p:cNvPr id="15363" name="Object 3"/>
                      <p:cNvPicPr>
                        <a:picLocks noChangeAspect="1" noChangeArrowheads="1"/>
                      </p:cNvPicPr>
                      <p:nvPr/>
                    </p:nvPicPr>
                    <p:blipFill>
                      <a:blip r:embed="rId4"/>
                      <a:srcRect/>
                      <a:stretch>
                        <a:fillRect/>
                      </a:stretch>
                    </p:blipFill>
                    <p:spPr bwMode="auto">
                      <a:xfrm>
                        <a:off x="2411760" y="2852936"/>
                        <a:ext cx="284638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15365" name="Text Box 5"/>
          <p:cNvSpPr txBox="1">
            <a:spLocks noChangeArrowheads="1"/>
          </p:cNvSpPr>
          <p:nvPr/>
        </p:nvSpPr>
        <p:spPr bwMode="auto">
          <a:xfrm>
            <a:off x="457200" y="152400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介质处于极化状态时：</a:t>
            </a:r>
            <a:endParaRPr lang="zh-CN" altLang="en-US" sz="2400" b="0"/>
          </a:p>
        </p:txBody>
      </p:sp>
      <p:sp>
        <p:nvSpPr>
          <p:cNvPr id="15366" name="Text Box 6"/>
          <p:cNvSpPr txBox="1">
            <a:spLocks noChangeArrowheads="1"/>
          </p:cNvSpPr>
          <p:nvPr/>
        </p:nvSpPr>
        <p:spPr bwMode="auto">
          <a:xfrm>
            <a:off x="457200" y="935038"/>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t>介质未极化时：</a:t>
            </a:r>
            <a:endParaRPr lang="zh-CN" altLang="en-US" sz="2400" b="0"/>
          </a:p>
        </p:txBody>
      </p:sp>
      <p:graphicFrame>
        <p:nvGraphicFramePr>
          <p:cNvPr id="15367" name="Object 7"/>
          <p:cNvGraphicFramePr>
            <a:graphicFrameLocks noChangeAspect="1"/>
          </p:cNvGraphicFramePr>
          <p:nvPr/>
        </p:nvGraphicFramePr>
        <p:xfrm>
          <a:off x="4191000" y="914400"/>
          <a:ext cx="2209800" cy="568325"/>
        </p:xfrm>
        <a:graphic>
          <a:graphicData uri="http://schemas.openxmlformats.org/presentationml/2006/ole">
            <mc:AlternateContent xmlns:mc="http://schemas.openxmlformats.org/markup-compatibility/2006">
              <mc:Choice xmlns:v="urn:schemas-microsoft-com:vml" Requires="v">
                <p:oleObj name="Equation" r:id="rId5" imgW="971577" imgH="247529" progId="Equation.DSMT4">
                  <p:embed/>
                </p:oleObj>
              </mc:Choice>
              <mc:Fallback>
                <p:oleObj name="Equation" r:id="rId5" imgW="971577" imgH="247529" progId="Equation.DSMT4">
                  <p:embed/>
                  <p:pic>
                    <p:nvPicPr>
                      <p:cNvPr id="1536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914400"/>
                        <a:ext cx="22098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5" name="Text Box 15"/>
          <p:cNvSpPr txBox="1">
            <a:spLocks noChangeArrowheads="1"/>
          </p:cNvSpPr>
          <p:nvPr/>
        </p:nvSpPr>
        <p:spPr bwMode="auto">
          <a:xfrm>
            <a:off x="546967" y="4039429"/>
            <a:ext cx="63161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对非极性分子，感生电偶极矩都相同：</a:t>
            </a:r>
            <a:endParaRPr lang="en-US" altLang="zh-CN" sz="2400" b="0" dirty="0">
              <a:solidFill>
                <a:schemeClr val="tx1"/>
              </a:solidFill>
            </a:endParaRPr>
          </a:p>
        </p:txBody>
      </p:sp>
      <p:sp>
        <p:nvSpPr>
          <p:cNvPr id="15384" name="Text Box 24"/>
          <p:cNvSpPr txBox="1">
            <a:spLocks noChangeArrowheads="1"/>
          </p:cNvSpPr>
          <p:nvPr/>
        </p:nvSpPr>
        <p:spPr bwMode="auto">
          <a:xfrm>
            <a:off x="6156176" y="3125911"/>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zh-CN" altLang="en-US"/>
              <a:t>单位：</a:t>
            </a:r>
            <a:endParaRPr lang="zh-CN" altLang="en-US" sz="2400" b="0">
              <a:solidFill>
                <a:schemeClr val="tx1"/>
              </a:solidFill>
            </a:endParaRPr>
          </a:p>
        </p:txBody>
      </p:sp>
      <p:graphicFrame>
        <p:nvGraphicFramePr>
          <p:cNvPr id="15385" name="Object 25"/>
          <p:cNvGraphicFramePr>
            <a:graphicFrameLocks noChangeAspect="1"/>
          </p:cNvGraphicFramePr>
          <p:nvPr/>
        </p:nvGraphicFramePr>
        <p:xfrm>
          <a:off x="7219900" y="3140968"/>
          <a:ext cx="952500" cy="406400"/>
        </p:xfrm>
        <a:graphic>
          <a:graphicData uri="http://schemas.openxmlformats.org/presentationml/2006/ole">
            <mc:AlternateContent xmlns:mc="http://schemas.openxmlformats.org/markup-compatibility/2006">
              <mc:Choice xmlns:v="urn:schemas-microsoft-com:vml" Requires="v">
                <p:oleObj name="Equation" r:id="rId7" imgW="942938" imgH="400042" progId="Equation.DSMT4">
                  <p:embed/>
                </p:oleObj>
              </mc:Choice>
              <mc:Fallback>
                <p:oleObj name="Equation" r:id="rId7" imgW="942938" imgH="400042" progId="Equation.DSMT4">
                  <p:embed/>
                  <p:pic>
                    <p:nvPicPr>
                      <p:cNvPr id="15385"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9900" y="3140968"/>
                        <a:ext cx="952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7" name="Rectangle 27"/>
          <p:cNvSpPr>
            <a:spLocks noChangeArrowheads="1"/>
          </p:cNvSpPr>
          <p:nvPr/>
        </p:nvSpPr>
        <p:spPr bwMode="auto">
          <a:xfrm>
            <a:off x="36513"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5388" name="Object 28"/>
          <p:cNvGraphicFramePr>
            <a:graphicFrameLocks noChangeAspect="1"/>
          </p:cNvGraphicFramePr>
          <p:nvPr/>
        </p:nvGraphicFramePr>
        <p:xfrm>
          <a:off x="4205288" y="1524000"/>
          <a:ext cx="2209800" cy="560388"/>
        </p:xfrm>
        <a:graphic>
          <a:graphicData uri="http://schemas.openxmlformats.org/presentationml/2006/ole">
            <mc:AlternateContent xmlns:mc="http://schemas.openxmlformats.org/markup-compatibility/2006">
              <mc:Choice xmlns:v="urn:schemas-microsoft-com:vml" Requires="v">
                <p:oleObj name="Equation" r:id="rId9" imgW="981034" imgH="247529" progId="Equation.DSMT4">
                  <p:embed/>
                </p:oleObj>
              </mc:Choice>
              <mc:Fallback>
                <p:oleObj name="Equation" r:id="rId9" imgW="981034" imgH="247529" progId="Equation.DSMT4">
                  <p:embed/>
                  <p:pic>
                    <p:nvPicPr>
                      <p:cNvPr id="15388"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5288" y="1524000"/>
                        <a:ext cx="22098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2" name="Text Box 22"/>
          <p:cNvSpPr txBox="1">
            <a:spLocks noChangeArrowheads="1"/>
          </p:cNvSpPr>
          <p:nvPr/>
        </p:nvSpPr>
        <p:spPr bwMode="auto">
          <a:xfrm>
            <a:off x="395536" y="2204864"/>
            <a:ext cx="76819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dirty="0"/>
              <a:t>1.</a:t>
            </a:r>
            <a:r>
              <a:rPr lang="zh-CN" altLang="en-US" dirty="0"/>
              <a:t>定义：单位体积内的分子电偶极矩矢量和</a:t>
            </a:r>
            <a:endParaRPr lang="zh-CN" altLang="en-US" sz="2400" b="0" dirty="0">
              <a:solidFill>
                <a:schemeClr val="tx1"/>
              </a:solidFill>
            </a:endParaRPr>
          </a:p>
        </p:txBody>
      </p:sp>
      <p:sp>
        <p:nvSpPr>
          <p:cNvPr id="5148" name="Text Box 28"/>
          <p:cNvSpPr txBox="1">
            <a:spLocks noChangeArrowheads="1"/>
          </p:cNvSpPr>
          <p:nvPr/>
        </p:nvSpPr>
        <p:spPr bwMode="auto">
          <a:xfrm>
            <a:off x="304800" y="4724400"/>
            <a:ext cx="8534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2. 实验表明，对于各向同性电介质，当电场不太强时，电极化强度和电场强度的关系为</a:t>
            </a:r>
          </a:p>
        </p:txBody>
      </p:sp>
      <p:graphicFrame>
        <p:nvGraphicFramePr>
          <p:cNvPr id="15390" name="Object 30"/>
          <p:cNvGraphicFramePr>
            <a:graphicFrameLocks noChangeAspect="1"/>
          </p:cNvGraphicFramePr>
          <p:nvPr/>
        </p:nvGraphicFramePr>
        <p:xfrm>
          <a:off x="2913250" y="5919227"/>
          <a:ext cx="1874774" cy="583946"/>
        </p:xfrm>
        <a:graphic>
          <a:graphicData uri="http://schemas.openxmlformats.org/presentationml/2006/ole">
            <mc:AlternateContent xmlns:mc="http://schemas.openxmlformats.org/markup-compatibility/2006">
              <mc:Choice xmlns:v="urn:schemas-microsoft-com:vml" Requires="v">
                <p:oleObj name="Equation" r:id="rId11" imgW="1543014" imgH="476163" progId="Equation.DSMT4">
                  <p:embed/>
                </p:oleObj>
              </mc:Choice>
              <mc:Fallback>
                <p:oleObj name="Equation" r:id="rId11" imgW="1543014" imgH="476163" progId="Equation.DSMT4">
                  <p:embed/>
                  <p:pic>
                    <p:nvPicPr>
                      <p:cNvPr id="1539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3250" y="5919227"/>
                        <a:ext cx="1874774" cy="58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22" name="Object 3"/>
          <p:cNvGraphicFramePr>
            <a:graphicFrameLocks noChangeAspect="1"/>
          </p:cNvGraphicFramePr>
          <p:nvPr/>
        </p:nvGraphicFramePr>
        <p:xfrm>
          <a:off x="6804248" y="4005064"/>
          <a:ext cx="1174750" cy="598487"/>
        </p:xfrm>
        <a:graphic>
          <a:graphicData uri="http://schemas.openxmlformats.org/presentationml/2006/ole">
            <mc:AlternateContent xmlns:mc="http://schemas.openxmlformats.org/markup-compatibility/2006">
              <mc:Choice xmlns:v="urn:schemas-microsoft-com:vml" Requires="v">
                <p:oleObj name="Equation" r:id="rId13" imgW="482400" imgH="241200" progId="Equation.DSMT4">
                  <p:embed/>
                </p:oleObj>
              </mc:Choice>
              <mc:Fallback>
                <p:oleObj name="Equation" r:id="rId13" imgW="482400" imgH="241200" progId="Equation.DSMT4">
                  <p:embed/>
                  <p:pic>
                    <p:nvPicPr>
                      <p:cNvPr id="22" name="Object 3"/>
                      <p:cNvPicPr>
                        <a:picLocks noChangeAspect="1" noChangeArrowheads="1"/>
                      </p:cNvPicPr>
                      <p:nvPr/>
                    </p:nvPicPr>
                    <p:blipFill>
                      <a:blip r:embed="rId14"/>
                      <a:srcRect/>
                      <a:stretch>
                        <a:fillRect/>
                      </a:stretch>
                    </p:blipFill>
                    <p:spPr bwMode="auto">
                      <a:xfrm>
                        <a:off x="6804248" y="4005064"/>
                        <a:ext cx="11747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5" name="组合 4"/>
          <p:cNvGrpSpPr/>
          <p:nvPr/>
        </p:nvGrpSpPr>
        <p:grpSpPr>
          <a:xfrm>
            <a:off x="5280879" y="5678507"/>
            <a:ext cx="3863121" cy="523220"/>
            <a:chOff x="1494929" y="6253316"/>
            <a:chExt cx="1968971" cy="523220"/>
          </a:xfrm>
        </p:grpSpPr>
        <p:graphicFrame>
          <p:nvGraphicFramePr>
            <p:cNvPr id="15391" name="Object 31"/>
            <p:cNvGraphicFramePr>
              <a:graphicFrameLocks noChangeAspect="1"/>
            </p:cNvGraphicFramePr>
            <p:nvPr/>
          </p:nvGraphicFramePr>
          <p:xfrm>
            <a:off x="1494929" y="6299026"/>
            <a:ext cx="384175" cy="431800"/>
          </p:xfrm>
          <a:graphic>
            <a:graphicData uri="http://schemas.openxmlformats.org/presentationml/2006/ole">
              <mc:AlternateContent xmlns:mc="http://schemas.openxmlformats.org/markup-compatibility/2006">
                <mc:Choice xmlns:v="urn:schemas-microsoft-com:vml" Requires="v">
                  <p:oleObj name="Equation" r:id="rId15" imgW="152280" imgH="164880" progId="Equation.DSMT4">
                    <p:embed/>
                  </p:oleObj>
                </mc:Choice>
                <mc:Fallback>
                  <p:oleObj name="Equation" r:id="rId15" imgW="152280" imgH="164880" progId="Equation.DSMT4">
                    <p:embed/>
                    <p:pic>
                      <p:nvPicPr>
                        <p:cNvPr id="15391" name="Object 31"/>
                        <p:cNvPicPr>
                          <a:picLocks noChangeAspect="1" noChangeArrowheads="1"/>
                        </p:cNvPicPr>
                        <p:nvPr/>
                      </p:nvPicPr>
                      <p:blipFill>
                        <a:blip r:embed="rId16"/>
                        <a:srcRect/>
                        <a:stretch>
                          <a:fillRect/>
                        </a:stretch>
                      </p:blipFill>
                      <p:spPr bwMode="auto">
                        <a:xfrm>
                          <a:off x="1494929" y="6299026"/>
                          <a:ext cx="384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23" name="Text Box 28"/>
            <p:cNvSpPr txBox="1">
              <a:spLocks noChangeArrowheads="1"/>
            </p:cNvSpPr>
            <p:nvPr/>
          </p:nvSpPr>
          <p:spPr bwMode="auto">
            <a:xfrm>
              <a:off x="1807096" y="6253316"/>
              <a:ext cx="1656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电极化率（“开”）</a:t>
              </a:r>
            </a:p>
          </p:txBody>
        </p:sp>
      </p:grpSp>
      <p:grpSp>
        <p:nvGrpSpPr>
          <p:cNvPr id="6" name="组合 5"/>
          <p:cNvGrpSpPr/>
          <p:nvPr/>
        </p:nvGrpSpPr>
        <p:grpSpPr>
          <a:xfrm>
            <a:off x="5351611" y="6197796"/>
            <a:ext cx="2820789" cy="596900"/>
            <a:chOff x="4055467" y="6216476"/>
            <a:chExt cx="2820789" cy="596900"/>
          </a:xfrm>
        </p:grpSpPr>
        <p:graphicFrame>
          <p:nvGraphicFramePr>
            <p:cNvPr id="24" name="Object 31"/>
            <p:cNvGraphicFramePr>
              <a:graphicFrameLocks noChangeAspect="1"/>
            </p:cNvGraphicFramePr>
            <p:nvPr/>
          </p:nvGraphicFramePr>
          <p:xfrm>
            <a:off x="4055467" y="6216476"/>
            <a:ext cx="415925" cy="596900"/>
          </p:xfrm>
          <a:graphic>
            <a:graphicData uri="http://schemas.openxmlformats.org/presentationml/2006/ole">
              <mc:AlternateContent xmlns:mc="http://schemas.openxmlformats.org/markup-compatibility/2006">
                <mc:Choice xmlns:v="urn:schemas-microsoft-com:vml" Requires="v">
                  <p:oleObj name="Equation" r:id="rId17" imgW="164880" imgH="228600" progId="Equation.DSMT4">
                    <p:embed/>
                  </p:oleObj>
                </mc:Choice>
                <mc:Fallback>
                  <p:oleObj name="Equation" r:id="rId17" imgW="164880" imgH="228600" progId="Equation.DSMT4">
                    <p:embed/>
                    <p:pic>
                      <p:nvPicPr>
                        <p:cNvPr id="24" name="Object 31"/>
                        <p:cNvPicPr>
                          <a:picLocks noChangeAspect="1" noChangeArrowheads="1"/>
                        </p:cNvPicPr>
                        <p:nvPr/>
                      </p:nvPicPr>
                      <p:blipFill>
                        <a:blip r:embed="rId18"/>
                        <a:srcRect/>
                        <a:stretch>
                          <a:fillRect/>
                        </a:stretch>
                      </p:blipFill>
                      <p:spPr bwMode="auto">
                        <a:xfrm>
                          <a:off x="4055467" y="6216476"/>
                          <a:ext cx="4159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25" name="Text Box 28"/>
            <p:cNvSpPr txBox="1">
              <a:spLocks noChangeArrowheads="1"/>
            </p:cNvSpPr>
            <p:nvPr/>
          </p:nvSpPr>
          <p:spPr bwMode="auto">
            <a:xfrm>
              <a:off x="4387602" y="6253316"/>
              <a:ext cx="24886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真空介电常数</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blinds(horizontal)">
                                      <p:cBhvr>
                                        <p:cTn id="7" dur="500"/>
                                        <p:tgtEl>
                                          <p:spTgt spid="15362"/>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5387"/>
                                        </p:tgtEl>
                                        <p:attrNameLst>
                                          <p:attrName>style.visibility</p:attrName>
                                        </p:attrNameLst>
                                      </p:cBhvr>
                                      <p:to>
                                        <p:strVal val="visible"/>
                                      </p:to>
                                    </p:set>
                                    <p:animEffect transition="in" filter="strips(upRight)">
                                      <p:cBhvr>
                                        <p:cTn id="11" dur="500"/>
                                        <p:tgtEl>
                                          <p:spTgt spid="1538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366"/>
                                        </p:tgtEl>
                                        <p:attrNameLst>
                                          <p:attrName>style.visibility</p:attrName>
                                        </p:attrNameLst>
                                      </p:cBhvr>
                                      <p:to>
                                        <p:strVal val="visible"/>
                                      </p:to>
                                    </p:set>
                                    <p:animEffect transition="in" filter="wipe(left)">
                                      <p:cBhvr>
                                        <p:cTn id="16" dur="500"/>
                                        <p:tgtEl>
                                          <p:spTgt spid="153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5367"/>
                                        </p:tgtEl>
                                        <p:attrNameLst>
                                          <p:attrName>style.visibility</p:attrName>
                                        </p:attrNameLst>
                                      </p:cBhvr>
                                      <p:to>
                                        <p:strVal val="visible"/>
                                      </p:to>
                                    </p:set>
                                    <p:animEffect transition="in" filter="wipe(left)">
                                      <p:cBhvr>
                                        <p:cTn id="21" dur="500"/>
                                        <p:tgtEl>
                                          <p:spTgt spid="153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365"/>
                                        </p:tgtEl>
                                        <p:attrNameLst>
                                          <p:attrName>style.visibility</p:attrName>
                                        </p:attrNameLst>
                                      </p:cBhvr>
                                      <p:to>
                                        <p:strVal val="visible"/>
                                      </p:to>
                                    </p:set>
                                    <p:animEffect transition="in" filter="wipe(left)">
                                      <p:cBhvr>
                                        <p:cTn id="26" dur="500"/>
                                        <p:tgtEl>
                                          <p:spTgt spid="153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5388"/>
                                        </p:tgtEl>
                                        <p:attrNameLst>
                                          <p:attrName>style.visibility</p:attrName>
                                        </p:attrNameLst>
                                      </p:cBhvr>
                                      <p:to>
                                        <p:strVal val="visible"/>
                                      </p:to>
                                    </p:set>
                                    <p:animEffect transition="in" filter="wipe(left)">
                                      <p:cBhvr>
                                        <p:cTn id="31" dur="500"/>
                                        <p:tgtEl>
                                          <p:spTgt spid="1538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382"/>
                                        </p:tgtEl>
                                        <p:attrNameLst>
                                          <p:attrName>style.visibility</p:attrName>
                                        </p:attrNameLst>
                                      </p:cBhvr>
                                      <p:to>
                                        <p:strVal val="visible"/>
                                      </p:to>
                                    </p:set>
                                    <p:animEffect transition="in" filter="wipe(left)">
                                      <p:cBhvr>
                                        <p:cTn id="36" dur="500"/>
                                        <p:tgtEl>
                                          <p:spTgt spid="1538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nodeType="clickEffect">
                                  <p:stCondLst>
                                    <p:cond delay="0"/>
                                  </p:stCondLst>
                                  <p:childTnLst>
                                    <p:set>
                                      <p:cBhvr>
                                        <p:cTn id="40" dur="1" fill="hold">
                                          <p:stCondLst>
                                            <p:cond delay="0"/>
                                          </p:stCondLst>
                                        </p:cTn>
                                        <p:tgtEl>
                                          <p:spTgt spid="15363"/>
                                        </p:tgtEl>
                                        <p:attrNameLst>
                                          <p:attrName>style.visibility</p:attrName>
                                        </p:attrNameLst>
                                      </p:cBhvr>
                                      <p:to>
                                        <p:strVal val="visible"/>
                                      </p:to>
                                    </p:set>
                                    <p:anim calcmode="lin" valueType="num">
                                      <p:cBhvr>
                                        <p:cTn id="41" dur="500" fill="hold"/>
                                        <p:tgtEl>
                                          <p:spTgt spid="15363"/>
                                        </p:tgtEl>
                                        <p:attrNameLst>
                                          <p:attrName>ppt_w</p:attrName>
                                        </p:attrNameLst>
                                      </p:cBhvr>
                                      <p:tavLst>
                                        <p:tav tm="0">
                                          <p:val>
                                            <p:fltVal val="0"/>
                                          </p:val>
                                        </p:tav>
                                        <p:tav tm="100000">
                                          <p:val>
                                            <p:strVal val="#ppt_w"/>
                                          </p:val>
                                        </p:tav>
                                      </p:tavLst>
                                    </p:anim>
                                    <p:anim calcmode="lin" valueType="num">
                                      <p:cBhvr>
                                        <p:cTn id="42" dur="500" fill="hold"/>
                                        <p:tgtEl>
                                          <p:spTgt spid="15363"/>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384"/>
                                        </p:tgtEl>
                                        <p:attrNameLst>
                                          <p:attrName>style.visibility</p:attrName>
                                        </p:attrNameLst>
                                      </p:cBhvr>
                                      <p:to>
                                        <p:strVal val="visible"/>
                                      </p:to>
                                    </p:set>
                                    <p:animEffect transition="in" filter="wipe(left)">
                                      <p:cBhvr>
                                        <p:cTn id="47" dur="500"/>
                                        <p:tgtEl>
                                          <p:spTgt spid="153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15385"/>
                                        </p:tgtEl>
                                        <p:attrNameLst>
                                          <p:attrName>style.visibility</p:attrName>
                                        </p:attrNameLst>
                                      </p:cBhvr>
                                      <p:to>
                                        <p:strVal val="visible"/>
                                      </p:to>
                                    </p:set>
                                    <p:anim calcmode="lin" valueType="num">
                                      <p:cBhvr>
                                        <p:cTn id="52" dur="500" fill="hold"/>
                                        <p:tgtEl>
                                          <p:spTgt spid="15385"/>
                                        </p:tgtEl>
                                        <p:attrNameLst>
                                          <p:attrName>ppt_w</p:attrName>
                                        </p:attrNameLst>
                                      </p:cBhvr>
                                      <p:tavLst>
                                        <p:tav tm="0">
                                          <p:val>
                                            <p:fltVal val="0"/>
                                          </p:val>
                                        </p:tav>
                                        <p:tav tm="100000">
                                          <p:val>
                                            <p:strVal val="#ppt_w"/>
                                          </p:val>
                                        </p:tav>
                                      </p:tavLst>
                                    </p:anim>
                                    <p:anim calcmode="lin" valueType="num">
                                      <p:cBhvr>
                                        <p:cTn id="53" dur="500" fill="hold"/>
                                        <p:tgtEl>
                                          <p:spTgt spid="15385"/>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5375"/>
                                        </p:tgtEl>
                                        <p:attrNameLst>
                                          <p:attrName>style.visibility</p:attrName>
                                        </p:attrNameLst>
                                      </p:cBhvr>
                                      <p:to>
                                        <p:strVal val="visible"/>
                                      </p:to>
                                    </p:set>
                                    <p:animEffect transition="in" filter="wipe(left)">
                                      <p:cBhvr>
                                        <p:cTn id="58" dur="500"/>
                                        <p:tgtEl>
                                          <p:spTgt spid="15375"/>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5148"/>
                                        </p:tgtEl>
                                        <p:attrNameLst>
                                          <p:attrName>style.visibility</p:attrName>
                                        </p:attrNameLst>
                                      </p:cBhvr>
                                      <p:to>
                                        <p:strVal val="visible"/>
                                      </p:to>
                                    </p:set>
                                    <p:anim calcmode="lin" valueType="num">
                                      <p:cBhvr additive="base">
                                        <p:cTn id="69" dur="500" fill="hold"/>
                                        <p:tgtEl>
                                          <p:spTgt spid="5148"/>
                                        </p:tgtEl>
                                        <p:attrNameLst>
                                          <p:attrName>ppt_x</p:attrName>
                                        </p:attrNameLst>
                                      </p:cBhvr>
                                      <p:tavLst>
                                        <p:tav tm="0">
                                          <p:val>
                                            <p:strVal val="0-#ppt_w/2"/>
                                          </p:val>
                                        </p:tav>
                                        <p:tav tm="100000">
                                          <p:val>
                                            <p:strVal val="#ppt_x"/>
                                          </p:val>
                                        </p:tav>
                                      </p:tavLst>
                                    </p:anim>
                                    <p:anim calcmode="lin" valueType="num">
                                      <p:cBhvr additive="base">
                                        <p:cTn id="70" dur="500" fill="hold"/>
                                        <p:tgtEl>
                                          <p:spTgt spid="5148"/>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15390"/>
                                        </p:tgtEl>
                                        <p:attrNameLst>
                                          <p:attrName>style.visibility</p:attrName>
                                        </p:attrNameLst>
                                      </p:cBhvr>
                                      <p:to>
                                        <p:strVal val="visible"/>
                                      </p:to>
                                    </p:set>
                                    <p:anim calcmode="lin" valueType="num">
                                      <p:cBhvr>
                                        <p:cTn id="75" dur="500" fill="hold"/>
                                        <p:tgtEl>
                                          <p:spTgt spid="15390"/>
                                        </p:tgtEl>
                                        <p:attrNameLst>
                                          <p:attrName>ppt_w</p:attrName>
                                        </p:attrNameLst>
                                      </p:cBhvr>
                                      <p:tavLst>
                                        <p:tav tm="0">
                                          <p:val>
                                            <p:fltVal val="0"/>
                                          </p:val>
                                        </p:tav>
                                        <p:tav tm="100000">
                                          <p:val>
                                            <p:strVal val="#ppt_w"/>
                                          </p:val>
                                        </p:tav>
                                      </p:tavLst>
                                    </p:anim>
                                    <p:anim calcmode="lin" valueType="num">
                                      <p:cBhvr>
                                        <p:cTn id="76" dur="500" fill="hold"/>
                                        <p:tgtEl>
                                          <p:spTgt spid="1539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wipe(down)">
                                      <p:cBhvr>
                                        <p:cTn id="81" dur="500"/>
                                        <p:tgtEl>
                                          <p:spTgt spid="5"/>
                                        </p:tgtEl>
                                      </p:cBhvr>
                                    </p:animEffect>
                                  </p:childTnLst>
                                </p:cTn>
                              </p:par>
                              <p:par>
                                <p:cTn id="82" presetID="22" presetClass="entr" presetSubtype="4" fill="hold" nodeType="withEffect">
                                  <p:stCondLst>
                                    <p:cond delay="0"/>
                                  </p:stCondLst>
                                  <p:childTnLst>
                                    <p:set>
                                      <p:cBhvr>
                                        <p:cTn id="83" dur="1" fill="hold">
                                          <p:stCondLst>
                                            <p:cond delay="0"/>
                                          </p:stCondLst>
                                        </p:cTn>
                                        <p:tgtEl>
                                          <p:spTgt spid="6"/>
                                        </p:tgtEl>
                                        <p:attrNameLst>
                                          <p:attrName>style.visibility</p:attrName>
                                        </p:attrNameLst>
                                      </p:cBhvr>
                                      <p:to>
                                        <p:strVal val="visible"/>
                                      </p:to>
                                    </p:set>
                                    <p:animEffect transition="in" filter="wipe(down)">
                                      <p:cBhvr>
                                        <p:cTn id="8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5" grpId="0" autoUpdateAnimBg="0"/>
      <p:bldP spid="15366" grpId="0" autoUpdateAnimBg="0"/>
      <p:bldP spid="15375" grpId="0" autoUpdateAnimBg="0"/>
      <p:bldP spid="15384" grpId="0" autoUpdateAnimBg="0"/>
      <p:bldP spid="15387" grpId="0" animBg="1" autoUpdateAnimBg="0"/>
      <p:bldP spid="15382" grpId="0" autoUpdateAnimBg="0"/>
      <p:bldP spid="514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3" name="Text Box 2"/>
          <p:cNvSpPr txBox="1">
            <a:spLocks noChangeArrowheads="1"/>
          </p:cNvSpPr>
          <p:nvPr/>
        </p:nvSpPr>
        <p:spPr bwMode="auto">
          <a:xfrm>
            <a:off x="152400" y="119063"/>
            <a:ext cx="50434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buClr>
                <a:schemeClr val="accent2"/>
              </a:buClr>
            </a:pPr>
            <a:r>
              <a:rPr lang="zh-CN" altLang="en-US" sz="3200"/>
              <a:t>3. </a:t>
            </a:r>
            <a:r>
              <a:rPr lang="zh-CN" altLang="en-US"/>
              <a:t>极化强度和束缚电荷的关系</a:t>
            </a:r>
            <a:r>
              <a:rPr lang="en-US" altLang="zh-CN"/>
              <a:t>:</a:t>
            </a:r>
            <a:endParaRPr lang="zh-CN" altLang="en-US"/>
          </a:p>
        </p:txBody>
      </p:sp>
      <p:graphicFrame>
        <p:nvGraphicFramePr>
          <p:cNvPr id="16456" name="Object 72"/>
          <p:cNvGraphicFramePr>
            <a:graphicFrameLocks noChangeAspect="1"/>
          </p:cNvGraphicFramePr>
          <p:nvPr/>
        </p:nvGraphicFramePr>
        <p:xfrm>
          <a:off x="179388" y="2298700"/>
          <a:ext cx="4000500" cy="482600"/>
        </p:xfrm>
        <a:graphic>
          <a:graphicData uri="http://schemas.openxmlformats.org/presentationml/2006/ole">
            <mc:AlternateContent xmlns:mc="http://schemas.openxmlformats.org/markup-compatibility/2006">
              <mc:Choice xmlns:v="urn:schemas-microsoft-com:vml" Requires="v">
                <p:oleObj name="Equation" r:id="rId3" imgW="3990871" imgH="476163" progId="Equation.DSMT4">
                  <p:embed/>
                </p:oleObj>
              </mc:Choice>
              <mc:Fallback>
                <p:oleObj name="Equation" r:id="rId3" imgW="3990871" imgH="476163" progId="Equation.DSMT4">
                  <p:embed/>
                  <p:pic>
                    <p:nvPicPr>
                      <p:cNvPr id="16456"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298700"/>
                        <a:ext cx="4000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57" name="Text Box 73"/>
          <p:cNvSpPr txBox="1">
            <a:spLocks noChangeArrowheads="1"/>
          </p:cNvSpPr>
          <p:nvPr/>
        </p:nvSpPr>
        <p:spPr bwMode="auto">
          <a:xfrm>
            <a:off x="250825" y="2838450"/>
            <a:ext cx="538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i="1" dirty="0"/>
              <a:t>n</a:t>
            </a:r>
            <a:r>
              <a:rPr lang="zh-CN" altLang="en-US" dirty="0"/>
              <a:t>：电介质单位体积内的分子数。</a:t>
            </a:r>
            <a:endParaRPr lang="zh-CN" altLang="en-US" sz="2400" b="0" dirty="0"/>
          </a:p>
        </p:txBody>
      </p:sp>
      <p:sp>
        <p:nvSpPr>
          <p:cNvPr id="7185" name="Rectangle 74"/>
          <p:cNvSpPr>
            <a:spLocks noChangeArrowheads="1"/>
          </p:cNvSpPr>
          <p:nvPr/>
        </p:nvSpPr>
        <p:spPr bwMode="auto">
          <a:xfrm>
            <a:off x="0" y="836613"/>
            <a:ext cx="9144000" cy="71437"/>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6500" name="Object 116"/>
          <p:cNvGraphicFramePr>
            <a:graphicFrameLocks noChangeAspect="1"/>
          </p:cNvGraphicFramePr>
          <p:nvPr/>
        </p:nvGraphicFramePr>
        <p:xfrm>
          <a:off x="1866900" y="3527425"/>
          <a:ext cx="1117600" cy="406400"/>
        </p:xfrm>
        <a:graphic>
          <a:graphicData uri="http://schemas.openxmlformats.org/presentationml/2006/ole">
            <mc:AlternateContent xmlns:mc="http://schemas.openxmlformats.org/markup-compatibility/2006">
              <mc:Choice xmlns:v="urn:schemas-microsoft-com:vml" Requires="v">
                <p:oleObj name="Equation" r:id="rId5" imgW="1104778" imgH="400042" progId="Equation.DSMT4">
                  <p:embed/>
                </p:oleObj>
              </mc:Choice>
              <mc:Fallback>
                <p:oleObj name="Equation" r:id="rId5" imgW="1104778" imgH="400042" progId="Equation.DSMT4">
                  <p:embed/>
                  <p:pic>
                    <p:nvPicPr>
                      <p:cNvPr id="16500" name="Object 1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6900" y="3527425"/>
                        <a:ext cx="1117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01" name="Object 117"/>
          <p:cNvGraphicFramePr>
            <a:graphicFrameLocks noChangeAspect="1"/>
          </p:cNvGraphicFramePr>
          <p:nvPr/>
        </p:nvGraphicFramePr>
        <p:xfrm>
          <a:off x="495300" y="3527425"/>
          <a:ext cx="990600" cy="406400"/>
        </p:xfrm>
        <a:graphic>
          <a:graphicData uri="http://schemas.openxmlformats.org/presentationml/2006/ole">
            <mc:AlternateContent xmlns:mc="http://schemas.openxmlformats.org/markup-compatibility/2006">
              <mc:Choice xmlns:v="urn:schemas-microsoft-com:vml" Requires="v">
                <p:oleObj name="Equation" r:id="rId7" imgW="981034" imgH="400042" progId="Equation.DSMT4">
                  <p:embed/>
                </p:oleObj>
              </mc:Choice>
              <mc:Fallback>
                <p:oleObj name="Equation" r:id="rId7" imgW="981034" imgH="400042" progId="Equation.DSMT4">
                  <p:embed/>
                  <p:pic>
                    <p:nvPicPr>
                      <p:cNvPr id="16501" name="Object 1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 y="3527425"/>
                        <a:ext cx="990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502" name="Object 118"/>
          <p:cNvGraphicFramePr>
            <a:graphicFrameLocks noChangeAspect="1"/>
          </p:cNvGraphicFramePr>
          <p:nvPr/>
        </p:nvGraphicFramePr>
        <p:xfrm>
          <a:off x="3314700" y="3451225"/>
          <a:ext cx="2400300" cy="482600"/>
        </p:xfrm>
        <a:graphic>
          <a:graphicData uri="http://schemas.openxmlformats.org/presentationml/2006/ole">
            <mc:AlternateContent xmlns:mc="http://schemas.openxmlformats.org/markup-compatibility/2006">
              <mc:Choice xmlns:v="urn:schemas-microsoft-com:vml" Requires="v">
                <p:oleObj name="Equation" r:id="rId9" imgW="2390848" imgH="476163" progId="Equation.DSMT4">
                  <p:embed/>
                </p:oleObj>
              </mc:Choice>
              <mc:Fallback>
                <p:oleObj name="Equation" r:id="rId9" imgW="2390848" imgH="476163" progId="Equation.DSMT4">
                  <p:embed/>
                  <p:pic>
                    <p:nvPicPr>
                      <p:cNvPr id="16502" name="Object 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4700" y="3451225"/>
                        <a:ext cx="2400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503" name="Text Box 119"/>
          <p:cNvSpPr txBox="1">
            <a:spLocks noChangeArrowheads="1"/>
          </p:cNvSpPr>
          <p:nvPr/>
        </p:nvSpPr>
        <p:spPr bwMode="auto">
          <a:xfrm>
            <a:off x="304800" y="4038600"/>
            <a:ext cx="6981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dirty="0" err="1"/>
              <a:t>d</a:t>
            </a:r>
            <a:r>
              <a:rPr lang="en-US" altLang="zh-CN" i="1" dirty="0" err="1"/>
              <a:t>S</a:t>
            </a:r>
            <a:r>
              <a:rPr lang="zh-CN" altLang="en-US" dirty="0"/>
              <a:t>面上因电极化而越过单位面积的电荷为：</a:t>
            </a:r>
            <a:endParaRPr lang="zh-CN" altLang="en-US" sz="2400" b="0" dirty="0"/>
          </a:p>
        </p:txBody>
      </p:sp>
      <p:graphicFrame>
        <p:nvGraphicFramePr>
          <p:cNvPr id="16504" name="Object 120"/>
          <p:cNvGraphicFramePr>
            <a:graphicFrameLocks noChangeAspect="1"/>
          </p:cNvGraphicFramePr>
          <p:nvPr/>
        </p:nvGraphicFramePr>
        <p:xfrm>
          <a:off x="2762250" y="4495800"/>
          <a:ext cx="3187700" cy="927100"/>
        </p:xfrm>
        <a:graphic>
          <a:graphicData uri="http://schemas.openxmlformats.org/presentationml/2006/ole">
            <mc:AlternateContent xmlns:mc="http://schemas.openxmlformats.org/markup-compatibility/2006">
              <mc:Choice xmlns:v="urn:schemas-microsoft-com:vml" Requires="v">
                <p:oleObj name="Equation" r:id="rId11" imgW="3181403" imgH="914535" progId="Equation.DSMT4">
                  <p:embed/>
                </p:oleObj>
              </mc:Choice>
              <mc:Fallback>
                <p:oleObj name="Equation" r:id="rId11" imgW="3181403" imgH="914535" progId="Equation.DSMT4">
                  <p:embed/>
                  <p:pic>
                    <p:nvPicPr>
                      <p:cNvPr id="16504" name="Object 1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2250" y="4495800"/>
                        <a:ext cx="31877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505" name="Text Box 121"/>
          <p:cNvSpPr txBox="1">
            <a:spLocks noChangeArrowheads="1"/>
          </p:cNvSpPr>
          <p:nvPr/>
        </p:nvSpPr>
        <p:spPr bwMode="auto">
          <a:xfrm>
            <a:off x="179388" y="5500688"/>
            <a:ext cx="7077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en-US" altLang="zh-CN"/>
              <a:t>dS</a:t>
            </a:r>
            <a:r>
              <a:rPr lang="zh-CN" altLang="en-US"/>
              <a:t>取在表面，越过表面的电荷被束缚于表面</a:t>
            </a:r>
            <a:endParaRPr lang="zh-CN" altLang="en-US" sz="2400" b="0"/>
          </a:p>
        </p:txBody>
      </p:sp>
      <p:sp>
        <p:nvSpPr>
          <p:cNvPr id="7188" name="Text Box 123"/>
          <p:cNvSpPr txBox="1">
            <a:spLocks noChangeArrowheads="1"/>
          </p:cNvSpPr>
          <p:nvPr/>
        </p:nvSpPr>
        <p:spPr bwMode="auto">
          <a:xfrm>
            <a:off x="5148263" y="173038"/>
            <a:ext cx="197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面束缚电荷</a:t>
            </a:r>
          </a:p>
        </p:txBody>
      </p:sp>
      <p:grpSp>
        <p:nvGrpSpPr>
          <p:cNvPr id="2" name="Group 69"/>
          <p:cNvGrpSpPr>
            <a:grpSpLocks/>
          </p:cNvGrpSpPr>
          <p:nvPr/>
        </p:nvGrpSpPr>
        <p:grpSpPr bwMode="auto">
          <a:xfrm>
            <a:off x="762000" y="6096000"/>
            <a:ext cx="5867400" cy="533400"/>
            <a:chOff x="480" y="3840"/>
            <a:chExt cx="3696" cy="336"/>
          </a:xfrm>
        </p:grpSpPr>
        <p:graphicFrame>
          <p:nvGraphicFramePr>
            <p:cNvPr id="7182" name="Object 122"/>
            <p:cNvGraphicFramePr>
              <a:graphicFrameLocks noChangeAspect="1"/>
            </p:cNvGraphicFramePr>
            <p:nvPr/>
          </p:nvGraphicFramePr>
          <p:xfrm>
            <a:off x="2272" y="3864"/>
            <a:ext cx="1904" cy="312"/>
          </p:xfrm>
          <a:graphic>
            <a:graphicData uri="http://schemas.openxmlformats.org/presentationml/2006/ole">
              <mc:AlternateContent xmlns:mc="http://schemas.openxmlformats.org/markup-compatibility/2006">
                <mc:Choice xmlns:v="urn:schemas-microsoft-com:vml" Requires="v">
                  <p:oleObj name="Equation" r:id="rId13" imgW="3009837" imgH="485880" progId="Equation.DSMT4">
                    <p:embed/>
                  </p:oleObj>
                </mc:Choice>
                <mc:Fallback>
                  <p:oleObj name="Equation" r:id="rId13" imgW="3009837" imgH="485880" progId="Equation.DSMT4">
                    <p:embed/>
                    <p:pic>
                      <p:nvPicPr>
                        <p:cNvPr id="7182" name="Object 1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2" y="3864"/>
                          <a:ext cx="190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7236" name="Text Box 67"/>
            <p:cNvSpPr txBox="1">
              <a:spLocks noChangeArrowheads="1"/>
            </p:cNvSpPr>
            <p:nvPr/>
          </p:nvSpPr>
          <p:spPr bwMode="auto">
            <a:xfrm>
              <a:off x="480" y="3840"/>
              <a:ext cx="18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束缚电荷面密度：</a:t>
              </a:r>
            </a:p>
          </p:txBody>
        </p:sp>
      </p:grpSp>
      <p:grpSp>
        <p:nvGrpSpPr>
          <p:cNvPr id="16" name="组合 70"/>
          <p:cNvGrpSpPr>
            <a:grpSpLocks/>
          </p:cNvGrpSpPr>
          <p:nvPr/>
        </p:nvGrpSpPr>
        <p:grpSpPr bwMode="auto">
          <a:xfrm>
            <a:off x="6300788" y="6135688"/>
            <a:ext cx="2447925" cy="533400"/>
            <a:chOff x="6300192" y="6135687"/>
            <a:chExt cx="2448272" cy="533673"/>
          </a:xfrm>
        </p:grpSpPr>
        <p:sp>
          <p:nvSpPr>
            <p:cNvPr id="7193" name="Text Box 121"/>
            <p:cNvSpPr txBox="1">
              <a:spLocks noChangeArrowheads="1"/>
            </p:cNvSpPr>
            <p:nvPr/>
          </p:nvSpPr>
          <p:spPr bwMode="auto">
            <a:xfrm>
              <a:off x="6717139" y="6135687"/>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sz="2400"/>
                <a:t>介质的外法向</a:t>
              </a:r>
            </a:p>
          </p:txBody>
        </p:sp>
        <p:sp>
          <p:nvSpPr>
            <p:cNvPr id="7194" name="矩形 69"/>
            <p:cNvSpPr>
              <a:spLocks noChangeArrowheads="1"/>
            </p:cNvSpPr>
            <p:nvPr/>
          </p:nvSpPr>
          <p:spPr bwMode="auto">
            <a:xfrm>
              <a:off x="6300192" y="6165304"/>
              <a:ext cx="2448272" cy="504056"/>
            </a:xfrm>
            <a:prstGeom prst="rect">
              <a:avLst/>
            </a:prstGeom>
            <a:noFill/>
            <a:ln w="254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7192" name="Text Box 123"/>
          <p:cNvSpPr txBox="1">
            <a:spLocks noChangeArrowheads="1"/>
          </p:cNvSpPr>
          <p:nvPr/>
        </p:nvSpPr>
        <p:spPr bwMode="auto">
          <a:xfrm>
            <a:off x="262594" y="1027740"/>
            <a:ext cx="43711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极化使正负电荷相距 </a:t>
            </a:r>
            <a:r>
              <a:rPr lang="en-US" altLang="zh-CN" i="1" dirty="0"/>
              <a:t>l</a:t>
            </a:r>
            <a:endParaRPr lang="zh-CN" altLang="en-US" i="1" dirty="0">
              <a:solidFill>
                <a:srgbClr val="CC3300"/>
              </a:solidFill>
            </a:endParaRPr>
          </a:p>
        </p:txBody>
      </p:sp>
      <p:grpSp>
        <p:nvGrpSpPr>
          <p:cNvPr id="69" name="组合 68"/>
          <p:cNvGrpSpPr/>
          <p:nvPr/>
        </p:nvGrpSpPr>
        <p:grpSpPr>
          <a:xfrm>
            <a:off x="4344416" y="1154683"/>
            <a:ext cx="4980112" cy="2994397"/>
            <a:chOff x="4379912" y="1038225"/>
            <a:chExt cx="4980112" cy="2994397"/>
          </a:xfrm>
        </p:grpSpPr>
        <p:sp>
          <p:nvSpPr>
            <p:cNvPr id="70" name="Oval 25"/>
            <p:cNvSpPr>
              <a:spLocks noChangeArrowheads="1"/>
            </p:cNvSpPr>
            <p:nvPr/>
          </p:nvSpPr>
          <p:spPr bwMode="auto">
            <a:xfrm rot="18793868">
              <a:off x="5943600" y="914400"/>
              <a:ext cx="944562" cy="1757363"/>
            </a:xfrm>
            <a:prstGeom prst="ellipse">
              <a:avLst/>
            </a:prstGeom>
            <a:solidFill>
              <a:schemeClr val="accent1"/>
            </a:solidFill>
            <a:ln w="28575">
              <a:solidFill>
                <a:schemeClr val="accent2"/>
              </a:solidFill>
              <a:round/>
              <a:headEnd/>
              <a:tailEnd/>
            </a:ln>
          </p:spPr>
          <p:txBody>
            <a:bodyPr vert="eaVert"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 name="Object 14"/>
            <p:cNvGraphicFramePr>
              <a:graphicFrameLocks noChangeAspect="1"/>
            </p:cNvGraphicFramePr>
            <p:nvPr/>
          </p:nvGraphicFramePr>
          <p:xfrm>
            <a:off x="8785225" y="1646238"/>
            <a:ext cx="358775" cy="390525"/>
          </p:xfrm>
          <a:graphic>
            <a:graphicData uri="http://schemas.openxmlformats.org/presentationml/2006/ole">
              <mc:AlternateContent xmlns:mc="http://schemas.openxmlformats.org/markup-compatibility/2006">
                <mc:Choice xmlns:v="urn:schemas-microsoft-com:vml" Requires="v">
                  <p:oleObj name="Equation" r:id="rId15" imgW="304766" imgH="371429" progId="Equation.3">
                    <p:embed/>
                  </p:oleObj>
                </mc:Choice>
                <mc:Fallback>
                  <p:oleObj name="Equation" r:id="rId15" imgW="304766" imgH="371429" progId="Equation.3">
                    <p:embed/>
                    <p:pic>
                      <p:nvPicPr>
                        <p:cNvPr id="71"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85225" y="1646238"/>
                          <a:ext cx="3587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15"/>
            <p:cNvGraphicFramePr>
              <a:graphicFrameLocks noChangeAspect="1"/>
            </p:cNvGraphicFramePr>
            <p:nvPr/>
          </p:nvGraphicFramePr>
          <p:xfrm>
            <a:off x="6351588" y="1700213"/>
            <a:ext cx="381000" cy="287337"/>
          </p:xfrm>
          <a:graphic>
            <a:graphicData uri="http://schemas.openxmlformats.org/presentationml/2006/ole">
              <mc:AlternateContent xmlns:mc="http://schemas.openxmlformats.org/markup-compatibility/2006">
                <mc:Choice xmlns:v="urn:schemas-microsoft-com:vml" Requires="v">
                  <p:oleObj name="公式" r:id="rId17" imgW="476332" imgH="323920" progId="Equation.3">
                    <p:embed/>
                  </p:oleObj>
                </mc:Choice>
                <mc:Fallback>
                  <p:oleObj name="公式" r:id="rId17" imgW="476332" imgH="323920" progId="Equation.3">
                    <p:embed/>
                    <p:pic>
                      <p:nvPicPr>
                        <p:cNvPr id="72"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351588" y="1700213"/>
                          <a:ext cx="38100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18"/>
            <p:cNvGraphicFramePr>
              <a:graphicFrameLocks noChangeAspect="1"/>
            </p:cNvGraphicFramePr>
            <p:nvPr/>
          </p:nvGraphicFramePr>
          <p:xfrm>
            <a:off x="6556897" y="2537554"/>
            <a:ext cx="285848" cy="364115"/>
          </p:xfrm>
          <a:graphic>
            <a:graphicData uri="http://schemas.openxmlformats.org/presentationml/2006/ole">
              <mc:AlternateContent xmlns:mc="http://schemas.openxmlformats.org/markup-compatibility/2006">
                <mc:Choice xmlns:v="urn:schemas-microsoft-com:vml" Requires="v">
                  <p:oleObj name="Equation" r:id="rId19" imgW="101520" imgH="177480" progId="Equation.DSMT4">
                    <p:embed/>
                  </p:oleObj>
                </mc:Choice>
                <mc:Fallback>
                  <p:oleObj name="Equation" r:id="rId19" imgW="101520" imgH="177480" progId="Equation.DSMT4">
                    <p:embed/>
                    <p:pic>
                      <p:nvPicPr>
                        <p:cNvPr id="73" name="Object 18"/>
                        <p:cNvPicPr>
                          <a:picLocks noChangeAspect="1" noChangeArrowheads="1"/>
                        </p:cNvPicPr>
                        <p:nvPr/>
                      </p:nvPicPr>
                      <p:blipFill>
                        <a:blip r:embed="rId20"/>
                        <a:srcRect/>
                        <a:stretch>
                          <a:fillRect/>
                        </a:stretch>
                      </p:blipFill>
                      <p:spPr bwMode="auto">
                        <a:xfrm>
                          <a:off x="6556897" y="2537554"/>
                          <a:ext cx="285848" cy="364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 name="Line 26"/>
            <p:cNvSpPr>
              <a:spLocks noChangeShapeType="1"/>
            </p:cNvSpPr>
            <p:nvPr/>
          </p:nvSpPr>
          <p:spPr bwMode="auto">
            <a:xfrm flipH="1">
              <a:off x="5638800" y="2484438"/>
              <a:ext cx="22860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27"/>
            <p:cNvSpPr>
              <a:spLocks noChangeShapeType="1"/>
            </p:cNvSpPr>
            <p:nvPr/>
          </p:nvSpPr>
          <p:spPr bwMode="auto">
            <a:xfrm flipH="1">
              <a:off x="4800600" y="1112838"/>
              <a:ext cx="23622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9"/>
            <p:cNvSpPr>
              <a:spLocks noChangeShapeType="1"/>
            </p:cNvSpPr>
            <p:nvPr/>
          </p:nvSpPr>
          <p:spPr bwMode="auto">
            <a:xfrm>
              <a:off x="7512050" y="1798638"/>
              <a:ext cx="1273175"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30"/>
            <p:cNvSpPr>
              <a:spLocks noChangeShapeType="1"/>
            </p:cNvSpPr>
            <p:nvPr/>
          </p:nvSpPr>
          <p:spPr bwMode="auto">
            <a:xfrm>
              <a:off x="7512050" y="1798638"/>
              <a:ext cx="815975"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31"/>
            <p:cNvSpPr>
              <a:spLocks noChangeShapeType="1"/>
            </p:cNvSpPr>
            <p:nvPr/>
          </p:nvSpPr>
          <p:spPr bwMode="auto">
            <a:xfrm flipV="1">
              <a:off x="7512050" y="1265238"/>
              <a:ext cx="892175" cy="53340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9" name="Object 64"/>
            <p:cNvGraphicFramePr>
              <a:graphicFrameLocks noChangeAspect="1"/>
            </p:cNvGraphicFramePr>
            <p:nvPr/>
          </p:nvGraphicFramePr>
          <p:xfrm>
            <a:off x="8023225" y="1798638"/>
            <a:ext cx="341313" cy="381000"/>
          </p:xfrm>
          <a:graphic>
            <a:graphicData uri="http://schemas.openxmlformats.org/presentationml/2006/ole">
              <mc:AlternateContent xmlns:mc="http://schemas.openxmlformats.org/markup-compatibility/2006">
                <mc:Choice xmlns:v="urn:schemas-microsoft-com:vml" Requires="v">
                  <p:oleObj name="Equation" r:id="rId21" imgW="333406" imgH="371429" progId="Equation.3">
                    <p:embed/>
                  </p:oleObj>
                </mc:Choice>
                <mc:Fallback>
                  <p:oleObj name="Equation" r:id="rId21" imgW="333406" imgH="371429" progId="Equation.3">
                    <p:embed/>
                    <p:pic>
                      <p:nvPicPr>
                        <p:cNvPr id="79" name="Object 6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023225" y="1798638"/>
                          <a:ext cx="3413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65"/>
            <p:cNvGraphicFramePr>
              <a:graphicFrameLocks noChangeAspect="1"/>
            </p:cNvGraphicFramePr>
            <p:nvPr/>
          </p:nvGraphicFramePr>
          <p:xfrm>
            <a:off x="8382000" y="1038225"/>
            <a:ext cx="328613" cy="455612"/>
          </p:xfrm>
          <a:graphic>
            <a:graphicData uri="http://schemas.openxmlformats.org/presentationml/2006/ole">
              <mc:AlternateContent xmlns:mc="http://schemas.openxmlformats.org/markup-compatibility/2006">
                <mc:Choice xmlns:v="urn:schemas-microsoft-com:vml" Requires="v">
                  <p:oleObj name="公式" r:id="rId23" imgW="323949" imgH="447550" progId="Equation.3">
                    <p:embed/>
                  </p:oleObj>
                </mc:Choice>
                <mc:Fallback>
                  <p:oleObj name="公式" r:id="rId23" imgW="323949" imgH="447550" progId="Equation.3">
                    <p:embed/>
                    <p:pic>
                      <p:nvPicPr>
                        <p:cNvPr id="80" name="Object 6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82000" y="1038225"/>
                          <a:ext cx="3286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 name="Object 68"/>
            <p:cNvGraphicFramePr>
              <a:graphicFrameLocks noChangeAspect="1"/>
            </p:cNvGraphicFramePr>
            <p:nvPr/>
          </p:nvGraphicFramePr>
          <p:xfrm>
            <a:off x="5949340" y="2088406"/>
            <a:ext cx="513537" cy="337203"/>
          </p:xfrm>
          <a:graphic>
            <a:graphicData uri="http://schemas.openxmlformats.org/presentationml/2006/ole">
              <mc:AlternateContent xmlns:mc="http://schemas.openxmlformats.org/markup-compatibility/2006">
                <mc:Choice xmlns:v="urn:schemas-microsoft-com:vml" Requires="v">
                  <p:oleObj name="Equation" r:id="rId25" imgW="253800" imgH="164880" progId="Equation.DSMT4">
                    <p:embed/>
                  </p:oleObj>
                </mc:Choice>
                <mc:Fallback>
                  <p:oleObj name="Equation" r:id="rId25" imgW="253800" imgH="164880" progId="Equation.DSMT4">
                    <p:embed/>
                    <p:pic>
                      <p:nvPicPr>
                        <p:cNvPr id="81" name="Object 68"/>
                        <p:cNvPicPr>
                          <a:picLocks noChangeAspect="1" noChangeArrowheads="1"/>
                        </p:cNvPicPr>
                        <p:nvPr/>
                      </p:nvPicPr>
                      <p:blipFill>
                        <a:blip r:embed="rId26"/>
                        <a:srcRect/>
                        <a:stretch>
                          <a:fillRect/>
                        </a:stretch>
                      </p:blipFill>
                      <p:spPr bwMode="auto">
                        <a:xfrm>
                          <a:off x="5949340" y="2088406"/>
                          <a:ext cx="513537" cy="337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 name="Oval 75"/>
            <p:cNvSpPr>
              <a:spLocks noChangeArrowheads="1"/>
            </p:cNvSpPr>
            <p:nvPr/>
          </p:nvSpPr>
          <p:spPr bwMode="auto">
            <a:xfrm rot="18793868">
              <a:off x="4748213" y="947738"/>
              <a:ext cx="944562" cy="1681163"/>
            </a:xfrm>
            <a:prstGeom prst="ellipse">
              <a:avLst/>
            </a:pr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3" name="Object 17"/>
            <p:cNvGraphicFramePr>
              <a:graphicFrameLocks noChangeAspect="1"/>
            </p:cNvGraphicFramePr>
            <p:nvPr/>
          </p:nvGraphicFramePr>
          <p:xfrm>
            <a:off x="8157440" y="1437482"/>
            <a:ext cx="257175" cy="304800"/>
          </p:xfrm>
          <a:graphic>
            <a:graphicData uri="http://schemas.openxmlformats.org/presentationml/2006/ole">
              <mc:AlternateContent xmlns:mc="http://schemas.openxmlformats.org/markup-compatibility/2006">
                <mc:Choice xmlns:v="urn:schemas-microsoft-com:vml" Requires="v">
                  <p:oleObj name="Equation" r:id="rId27" imgW="247758" imgH="323920" progId="Equation.3">
                    <p:embed/>
                  </p:oleObj>
                </mc:Choice>
                <mc:Fallback>
                  <p:oleObj name="Equation" r:id="rId27" imgW="247758" imgH="323920" progId="Equation.3">
                    <p:embed/>
                    <p:pic>
                      <p:nvPicPr>
                        <p:cNvPr id="83" name="Object 1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157440" y="1437482"/>
                          <a:ext cx="257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 name="Group 89"/>
            <p:cNvGrpSpPr>
              <a:grpSpLocks/>
            </p:cNvGrpSpPr>
            <p:nvPr/>
          </p:nvGrpSpPr>
          <p:grpSpPr bwMode="auto">
            <a:xfrm>
              <a:off x="5459413" y="1676400"/>
              <a:ext cx="2465388" cy="579437"/>
              <a:chOff x="2736" y="1027"/>
              <a:chExt cx="1553" cy="365"/>
            </a:xfrm>
          </p:grpSpPr>
          <p:grpSp>
            <p:nvGrpSpPr>
              <p:cNvPr id="103" name="Group 90"/>
              <p:cNvGrpSpPr>
                <a:grpSpLocks/>
              </p:cNvGrpSpPr>
              <p:nvPr/>
            </p:nvGrpSpPr>
            <p:grpSpPr bwMode="auto">
              <a:xfrm>
                <a:off x="2736" y="1027"/>
                <a:ext cx="201" cy="365"/>
                <a:chOff x="1737" y="633"/>
                <a:chExt cx="201" cy="365"/>
              </a:xfrm>
            </p:grpSpPr>
            <p:sp>
              <p:nvSpPr>
                <p:cNvPr id="108" name="Oval 91"/>
                <p:cNvSpPr>
                  <a:spLocks noChangeArrowheads="1"/>
                </p:cNvSpPr>
                <p:nvPr/>
              </p:nvSpPr>
              <p:spPr bwMode="auto">
                <a:xfrm>
                  <a:off x="1780" y="780"/>
                  <a:ext cx="110" cy="116"/>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9" name="Text Box 92"/>
                <p:cNvSpPr txBox="1">
                  <a:spLocks noChangeArrowheads="1"/>
                </p:cNvSpPr>
                <p:nvPr/>
              </p:nvSpPr>
              <p:spPr bwMode="auto">
                <a:xfrm>
                  <a:off x="1737" y="633"/>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3200">
                      <a:solidFill>
                        <a:srgbClr val="CC3300"/>
                      </a:solidFill>
                    </a:rPr>
                    <a:t>-</a:t>
                  </a:r>
                  <a:endParaRPr lang="en-US" altLang="zh-CN" sz="2400" b="0">
                    <a:solidFill>
                      <a:srgbClr val="CC3300"/>
                    </a:solidFill>
                  </a:endParaRPr>
                </a:p>
              </p:txBody>
            </p:sp>
          </p:grpSp>
          <p:grpSp>
            <p:nvGrpSpPr>
              <p:cNvPr id="104" name="Group 93"/>
              <p:cNvGrpSpPr>
                <a:grpSpLocks/>
              </p:cNvGrpSpPr>
              <p:nvPr/>
            </p:nvGrpSpPr>
            <p:grpSpPr bwMode="auto">
              <a:xfrm>
                <a:off x="4064" y="1075"/>
                <a:ext cx="225" cy="288"/>
                <a:chOff x="4487" y="681"/>
                <a:chExt cx="225" cy="288"/>
              </a:xfrm>
            </p:grpSpPr>
            <p:sp>
              <p:nvSpPr>
                <p:cNvPr id="106" name="Oval 94"/>
                <p:cNvSpPr>
                  <a:spLocks noChangeArrowheads="1"/>
                </p:cNvSpPr>
                <p:nvPr/>
              </p:nvSpPr>
              <p:spPr bwMode="auto">
                <a:xfrm>
                  <a:off x="4532" y="765"/>
                  <a:ext cx="114" cy="120"/>
                </a:xfrm>
                <a:prstGeom prst="ellipse">
                  <a:avLst/>
                </a:prstGeom>
                <a:solidFill>
                  <a:srgbClr val="FFFFFF"/>
                </a:solidFill>
                <a:ln w="28575">
                  <a:solidFill>
                    <a:schemeClr val="accent2"/>
                  </a:solidFill>
                  <a:round/>
                  <a:headEnd/>
                  <a:tailEnd/>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 name="Text Box 95"/>
                <p:cNvSpPr txBox="1">
                  <a:spLocks noChangeArrowheads="1"/>
                </p:cNvSpPr>
                <p:nvPr/>
              </p:nvSpPr>
              <p:spPr bwMode="auto">
                <a:xfrm>
                  <a:off x="4487" y="68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algn="ctr" eaLnBrk="1" hangingPunct="1"/>
                  <a:r>
                    <a:rPr lang="en-US" altLang="zh-CN" sz="2400">
                      <a:solidFill>
                        <a:srgbClr val="CC3300"/>
                      </a:solidFill>
                    </a:rPr>
                    <a:t>+</a:t>
                  </a:r>
                  <a:endParaRPr lang="en-US" altLang="zh-CN" sz="2400" b="0">
                    <a:solidFill>
                      <a:srgbClr val="CC3300"/>
                    </a:solidFill>
                  </a:endParaRPr>
                </a:p>
              </p:txBody>
            </p:sp>
          </p:grpSp>
          <p:sp>
            <p:nvSpPr>
              <p:cNvPr id="105" name="Line 96"/>
              <p:cNvSpPr>
                <a:spLocks noChangeShapeType="1"/>
              </p:cNvSpPr>
              <p:nvPr/>
            </p:nvSpPr>
            <p:spPr bwMode="auto">
              <a:xfrm>
                <a:off x="2880" y="1226"/>
                <a:ext cx="1222"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7" name="Text Box 65"/>
            <p:cNvSpPr txBox="1">
              <a:spLocks noChangeArrowheads="1"/>
            </p:cNvSpPr>
            <p:nvPr/>
          </p:nvSpPr>
          <p:spPr bwMode="auto">
            <a:xfrm>
              <a:off x="7074024" y="2647627"/>
              <a:ext cx="2286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任取一面元</a:t>
              </a:r>
              <a:r>
                <a:rPr lang="en-US" altLang="zh-CN" dirty="0" err="1"/>
                <a:t>d</a:t>
              </a:r>
              <a:r>
                <a:rPr lang="en-US" altLang="zh-CN" i="1" dirty="0" err="1"/>
                <a:t>S</a:t>
              </a:r>
              <a:r>
                <a:rPr lang="zh-CN" altLang="en-US" dirty="0"/>
                <a:t>，以</a:t>
              </a:r>
              <a:r>
                <a:rPr lang="en-US" altLang="zh-CN" i="1" dirty="0"/>
                <a:t>l</a:t>
              </a:r>
              <a:r>
                <a:rPr lang="zh-CN" altLang="en-US" dirty="0"/>
                <a:t>为斜高构成</a:t>
              </a:r>
              <a:r>
                <a:rPr lang="en-US" altLang="zh-CN" dirty="0" err="1"/>
                <a:t>d</a:t>
              </a:r>
              <a:r>
                <a:rPr lang="en-US" altLang="zh-CN" i="1" dirty="0" err="1"/>
                <a:t>V</a:t>
              </a:r>
              <a:endParaRPr lang="en-US" altLang="zh-CN" i="1" dirty="0"/>
            </a:p>
          </p:txBody>
        </p:sp>
        <p:sp>
          <p:nvSpPr>
            <p:cNvPr id="88" name="Oval 75"/>
            <p:cNvSpPr>
              <a:spLocks noChangeArrowheads="1"/>
            </p:cNvSpPr>
            <p:nvPr/>
          </p:nvSpPr>
          <p:spPr bwMode="auto">
            <a:xfrm rot="18793868">
              <a:off x="7118350" y="912813"/>
              <a:ext cx="944562" cy="1752600"/>
            </a:xfrm>
            <a:prstGeom prst="ellipse">
              <a:avLst/>
            </a:pr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18" name="Text Box 123"/>
          <p:cNvSpPr txBox="1">
            <a:spLocks noChangeArrowheads="1"/>
          </p:cNvSpPr>
          <p:nvPr/>
        </p:nvSpPr>
        <p:spPr bwMode="auto">
          <a:xfrm>
            <a:off x="220739" y="1636222"/>
            <a:ext cx="43711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dirty="0"/>
              <a:t>穿过</a:t>
            </a:r>
            <a:r>
              <a:rPr lang="en-US" altLang="zh-CN" dirty="0" err="1"/>
              <a:t>d</a:t>
            </a:r>
            <a:r>
              <a:rPr lang="en-US" altLang="zh-CN" i="1" dirty="0" err="1"/>
              <a:t>S</a:t>
            </a:r>
            <a:r>
              <a:rPr lang="zh-CN" altLang="en-US" dirty="0"/>
              <a:t>面元的电荷</a:t>
            </a:r>
            <a:endParaRPr lang="zh-CN" altLang="en-US" i="1" dirty="0">
              <a:solidFill>
                <a:srgbClr val="CC3300"/>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down)">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wipe(down)">
                                      <p:cBhvr>
                                        <p:cTn id="12" dur="500"/>
                                        <p:tgtEl>
                                          <p:spTgt spid="1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456"/>
                                        </p:tgtEl>
                                        <p:attrNameLst>
                                          <p:attrName>style.visibility</p:attrName>
                                        </p:attrNameLst>
                                      </p:cBhvr>
                                      <p:to>
                                        <p:strVal val="visible"/>
                                      </p:to>
                                    </p:set>
                                    <p:animEffect transition="in" filter="wipe(left)">
                                      <p:cBhvr>
                                        <p:cTn id="17" dur="500"/>
                                        <p:tgtEl>
                                          <p:spTgt spid="164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57"/>
                                        </p:tgtEl>
                                        <p:attrNameLst>
                                          <p:attrName>style.visibility</p:attrName>
                                        </p:attrNameLst>
                                      </p:cBhvr>
                                      <p:to>
                                        <p:strVal val="visible"/>
                                      </p:to>
                                    </p:set>
                                    <p:animEffect transition="in" filter="wipe(left)">
                                      <p:cBhvr>
                                        <p:cTn id="22" dur="500"/>
                                        <p:tgtEl>
                                          <p:spTgt spid="164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501"/>
                                        </p:tgtEl>
                                        <p:attrNameLst>
                                          <p:attrName>style.visibility</p:attrName>
                                        </p:attrNameLst>
                                      </p:cBhvr>
                                      <p:to>
                                        <p:strVal val="visible"/>
                                      </p:to>
                                    </p:set>
                                    <p:animEffect transition="in" filter="wipe(left)">
                                      <p:cBhvr>
                                        <p:cTn id="27" dur="500"/>
                                        <p:tgtEl>
                                          <p:spTgt spid="165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500"/>
                                        </p:tgtEl>
                                        <p:attrNameLst>
                                          <p:attrName>style.visibility</p:attrName>
                                        </p:attrNameLst>
                                      </p:cBhvr>
                                      <p:to>
                                        <p:strVal val="visible"/>
                                      </p:to>
                                    </p:set>
                                    <p:animEffect transition="in" filter="wipe(left)">
                                      <p:cBhvr>
                                        <p:cTn id="32" dur="500"/>
                                        <p:tgtEl>
                                          <p:spTgt spid="165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502"/>
                                        </p:tgtEl>
                                        <p:attrNameLst>
                                          <p:attrName>style.visibility</p:attrName>
                                        </p:attrNameLst>
                                      </p:cBhvr>
                                      <p:to>
                                        <p:strVal val="visible"/>
                                      </p:to>
                                    </p:set>
                                    <p:animEffect transition="in" filter="wipe(left)">
                                      <p:cBhvr>
                                        <p:cTn id="37" dur="500"/>
                                        <p:tgtEl>
                                          <p:spTgt spid="1650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503"/>
                                        </p:tgtEl>
                                        <p:attrNameLst>
                                          <p:attrName>style.visibility</p:attrName>
                                        </p:attrNameLst>
                                      </p:cBhvr>
                                      <p:to>
                                        <p:strVal val="visible"/>
                                      </p:to>
                                    </p:set>
                                    <p:animEffect transition="in" filter="wipe(left)">
                                      <p:cBhvr>
                                        <p:cTn id="42" dur="500"/>
                                        <p:tgtEl>
                                          <p:spTgt spid="1650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504"/>
                                        </p:tgtEl>
                                        <p:attrNameLst>
                                          <p:attrName>style.visibility</p:attrName>
                                        </p:attrNameLst>
                                      </p:cBhvr>
                                      <p:to>
                                        <p:strVal val="visible"/>
                                      </p:to>
                                    </p:set>
                                    <p:animEffect transition="in" filter="wipe(left)">
                                      <p:cBhvr>
                                        <p:cTn id="47" dur="500"/>
                                        <p:tgtEl>
                                          <p:spTgt spid="1650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505"/>
                                        </p:tgtEl>
                                        <p:attrNameLst>
                                          <p:attrName>style.visibility</p:attrName>
                                        </p:attrNameLst>
                                      </p:cBhvr>
                                      <p:to>
                                        <p:strVal val="visible"/>
                                      </p:to>
                                    </p:set>
                                    <p:animEffect transition="in" filter="wipe(left)">
                                      <p:cBhvr>
                                        <p:cTn id="52" dur="500"/>
                                        <p:tgtEl>
                                          <p:spTgt spid="1650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0-#ppt_w/2"/>
                                          </p:val>
                                        </p:tav>
                                        <p:tav tm="100000">
                                          <p:val>
                                            <p:strVal val="#ppt_x"/>
                                          </p:val>
                                        </p:tav>
                                      </p:tavLst>
                                    </p:anim>
                                    <p:anim calcmode="lin" valueType="num">
                                      <p:cBhvr additive="base">
                                        <p:cTn id="5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57" grpId="0" autoUpdateAnimBg="0"/>
      <p:bldP spid="16503" grpId="0" autoUpdateAnimBg="0"/>
      <p:bldP spid="16505" grpId="0" autoUpdateAnimBg="0"/>
      <p:bldP spid="1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4" name="Text Box 1070"/>
          <p:cNvSpPr txBox="1">
            <a:spLocks noChangeArrowheads="1"/>
          </p:cNvSpPr>
          <p:nvPr/>
        </p:nvSpPr>
        <p:spPr bwMode="auto">
          <a:xfrm>
            <a:off x="539750" y="1978025"/>
            <a:ext cx="5715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宋体" panose="02010600030101010101" pitchFamily="2" charset="-122"/>
              </a:rPr>
              <a:t>电偶极矩穿过</a:t>
            </a:r>
            <a:r>
              <a:rPr lang="en-US" altLang="zh-CN" i="1"/>
              <a:t>S </a:t>
            </a:r>
            <a:r>
              <a:rPr lang="zh-CN" altLang="en-US">
                <a:latin typeface="宋体" panose="02010600030101010101" pitchFamily="2" charset="-122"/>
              </a:rPr>
              <a:t>的分子对</a:t>
            </a:r>
            <a:r>
              <a:rPr lang="en-US" altLang="zh-CN" i="1"/>
              <a:t>S</a:t>
            </a:r>
            <a:r>
              <a:rPr lang="zh-CN" altLang="en-US">
                <a:latin typeface="宋体" panose="02010600030101010101" pitchFamily="2" charset="-122"/>
              </a:rPr>
              <a:t>内的极化电荷有贡献</a:t>
            </a:r>
          </a:p>
        </p:txBody>
      </p:sp>
      <p:sp>
        <p:nvSpPr>
          <p:cNvPr id="17455" name="Text Box 1071"/>
          <p:cNvSpPr txBox="1">
            <a:spLocks noChangeArrowheads="1"/>
          </p:cNvSpPr>
          <p:nvPr/>
        </p:nvSpPr>
        <p:spPr bwMode="auto">
          <a:xfrm>
            <a:off x="468313" y="1181100"/>
            <a:ext cx="586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在已极化的介质内任意作一闭合面</a:t>
            </a:r>
            <a:r>
              <a:rPr lang="en-US" altLang="zh-CN" i="1"/>
              <a:t>S</a:t>
            </a:r>
            <a:endParaRPr lang="en-US" altLang="zh-CN"/>
          </a:p>
        </p:txBody>
      </p:sp>
      <p:graphicFrame>
        <p:nvGraphicFramePr>
          <p:cNvPr id="17457" name="Object 1073"/>
          <p:cNvGraphicFramePr>
            <a:graphicFrameLocks noChangeAspect="1"/>
          </p:cNvGraphicFramePr>
          <p:nvPr/>
        </p:nvGraphicFramePr>
        <p:xfrm>
          <a:off x="755650" y="3327400"/>
          <a:ext cx="3873500" cy="533400"/>
        </p:xfrm>
        <a:graphic>
          <a:graphicData uri="http://schemas.openxmlformats.org/presentationml/2006/ole">
            <mc:AlternateContent xmlns:mc="http://schemas.openxmlformats.org/markup-compatibility/2006">
              <mc:Choice xmlns:v="urn:schemas-microsoft-com:vml" Requires="v">
                <p:oleObj name="公式" r:id="rId2" imgW="3867127" imgH="523941" progId="Equation.3">
                  <p:embed/>
                </p:oleObj>
              </mc:Choice>
              <mc:Fallback>
                <p:oleObj name="公式" r:id="rId2" imgW="3867127" imgH="523941" progId="Equation.3">
                  <p:embed/>
                  <p:pic>
                    <p:nvPicPr>
                      <p:cNvPr id="17457" name="Object 10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327400"/>
                        <a:ext cx="3873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64" name="Object 1080"/>
          <p:cNvGraphicFramePr>
            <a:graphicFrameLocks noChangeAspect="1"/>
          </p:cNvGraphicFramePr>
          <p:nvPr/>
        </p:nvGraphicFramePr>
        <p:xfrm>
          <a:off x="971550" y="4281488"/>
          <a:ext cx="3556000" cy="660400"/>
        </p:xfrm>
        <a:graphic>
          <a:graphicData uri="http://schemas.openxmlformats.org/presentationml/2006/ole">
            <mc:AlternateContent xmlns:mc="http://schemas.openxmlformats.org/markup-compatibility/2006">
              <mc:Choice xmlns:v="urn:schemas-microsoft-com:vml" Requires="v">
                <p:oleObj name="公式" r:id="rId4" imgW="3543178" imgH="647571" progId="Equation.3">
                  <p:embed/>
                </p:oleObj>
              </mc:Choice>
              <mc:Fallback>
                <p:oleObj name="公式" r:id="rId4" imgW="3543178" imgH="647571" progId="Equation.3">
                  <p:embed/>
                  <p:pic>
                    <p:nvPicPr>
                      <p:cNvPr id="17464" name="Object 10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281488"/>
                        <a:ext cx="3556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65" name="Object 1081"/>
          <p:cNvGraphicFramePr>
            <a:graphicFrameLocks noChangeAspect="1"/>
          </p:cNvGraphicFramePr>
          <p:nvPr/>
        </p:nvGraphicFramePr>
        <p:xfrm>
          <a:off x="914400" y="5360988"/>
          <a:ext cx="3302000" cy="660400"/>
        </p:xfrm>
        <a:graphic>
          <a:graphicData uri="http://schemas.openxmlformats.org/presentationml/2006/ole">
            <mc:AlternateContent xmlns:mc="http://schemas.openxmlformats.org/markup-compatibility/2006">
              <mc:Choice xmlns:v="urn:schemas-microsoft-com:vml" Requires="v">
                <p:oleObj name="公式" r:id="rId6" imgW="3295690" imgH="647571" progId="Equation.3">
                  <p:embed/>
                </p:oleObj>
              </mc:Choice>
              <mc:Fallback>
                <p:oleObj name="公式" r:id="rId6" imgW="3295690" imgH="647571" progId="Equation.3">
                  <p:embed/>
                  <p:pic>
                    <p:nvPicPr>
                      <p:cNvPr id="17465" name="Object 108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5360988"/>
                        <a:ext cx="3302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66" name="Text Box 1082"/>
          <p:cNvSpPr txBox="1">
            <a:spLocks noChangeArrowheads="1"/>
          </p:cNvSpPr>
          <p:nvPr/>
        </p:nvSpPr>
        <p:spPr bwMode="auto">
          <a:xfrm>
            <a:off x="5292725" y="3860800"/>
            <a:ext cx="30956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buClr>
                <a:schemeClr val="accent2"/>
              </a:buClr>
              <a:buSzPct val="150000"/>
            </a:pPr>
            <a:r>
              <a:rPr lang="zh-CN" altLang="en-US" dirty="0">
                <a:solidFill>
                  <a:srgbClr val="CC3300"/>
                </a:solidFill>
              </a:rPr>
              <a:t>封闭曲面内的净余电荷等于通过该封闭曲面的电极化强度通量的负值。</a:t>
            </a:r>
            <a:endParaRPr lang="zh-CN" altLang="en-US" sz="2400" b="0" dirty="0">
              <a:solidFill>
                <a:srgbClr val="CC3300"/>
              </a:solidFill>
            </a:endParaRPr>
          </a:p>
        </p:txBody>
      </p:sp>
      <p:sp>
        <p:nvSpPr>
          <p:cNvPr id="17467" name="Text Box 1083"/>
          <p:cNvSpPr txBox="1">
            <a:spLocks noChangeArrowheads="1"/>
          </p:cNvSpPr>
          <p:nvPr/>
        </p:nvSpPr>
        <p:spPr bwMode="auto">
          <a:xfrm>
            <a:off x="323850" y="260350"/>
            <a:ext cx="7848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体束缚电荷</a:t>
            </a:r>
            <a:r>
              <a:rPr lang="zh-CN" altLang="en-US">
                <a:solidFill>
                  <a:schemeClr val="tx1"/>
                </a:solidFill>
              </a:rPr>
              <a:t>（非均匀介质，或两种介质的交界面）</a:t>
            </a:r>
          </a:p>
        </p:txBody>
      </p:sp>
      <p:grpSp>
        <p:nvGrpSpPr>
          <p:cNvPr id="2" name="Group 1091"/>
          <p:cNvGrpSpPr>
            <a:grpSpLocks/>
          </p:cNvGrpSpPr>
          <p:nvPr/>
        </p:nvGrpSpPr>
        <p:grpSpPr bwMode="auto">
          <a:xfrm>
            <a:off x="6477000" y="1371600"/>
            <a:ext cx="2286000" cy="1987550"/>
            <a:chOff x="4080" y="188"/>
            <a:chExt cx="1440" cy="1252"/>
          </a:xfrm>
        </p:grpSpPr>
        <p:sp>
          <p:nvSpPr>
            <p:cNvPr id="8208" name="Oval 1053"/>
            <p:cNvSpPr>
              <a:spLocks noChangeArrowheads="1"/>
            </p:cNvSpPr>
            <p:nvPr/>
          </p:nvSpPr>
          <p:spPr bwMode="auto">
            <a:xfrm rot="3781056">
              <a:off x="4806" y="573"/>
              <a:ext cx="279" cy="93"/>
            </a:xfrm>
            <a:prstGeom prst="ellipse">
              <a:avLst/>
            </a:prstGeom>
            <a:solidFill>
              <a:srgbClr val="CC0000"/>
            </a:solidFill>
            <a:ln w="9525">
              <a:solidFill>
                <a:schemeClr val="accent2"/>
              </a:solidFill>
              <a:round/>
              <a:headEnd/>
              <a:tailEnd/>
            </a:ln>
          </p:spPr>
          <p:txBody>
            <a:bodyPr rot="10800000" vert="eaVert"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7" name="Object 1054"/>
            <p:cNvGraphicFramePr>
              <a:graphicFrameLocks noChangeAspect="1"/>
            </p:cNvGraphicFramePr>
            <p:nvPr/>
          </p:nvGraphicFramePr>
          <p:xfrm>
            <a:off x="4891" y="336"/>
            <a:ext cx="203" cy="143"/>
          </p:xfrm>
          <a:graphic>
            <a:graphicData uri="http://schemas.openxmlformats.org/presentationml/2006/ole">
              <mc:AlternateContent xmlns:mc="http://schemas.openxmlformats.org/markup-compatibility/2006">
                <mc:Choice xmlns:v="urn:schemas-microsoft-com:vml" Requires="v">
                  <p:oleObj name="公式" r:id="rId8" imgW="476332" imgH="323920" progId="Equation.3">
                    <p:embed/>
                  </p:oleObj>
                </mc:Choice>
                <mc:Fallback>
                  <p:oleObj name="公式" r:id="rId8" imgW="476332" imgH="323920" progId="Equation.3">
                    <p:embed/>
                    <p:pic>
                      <p:nvPicPr>
                        <p:cNvPr id="8197" name="Object 10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1" y="336"/>
                          <a:ext cx="203"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9" name="Freeform 1056"/>
            <p:cNvSpPr>
              <a:spLocks/>
            </p:cNvSpPr>
            <p:nvPr/>
          </p:nvSpPr>
          <p:spPr bwMode="auto">
            <a:xfrm>
              <a:off x="4231" y="467"/>
              <a:ext cx="793" cy="940"/>
            </a:xfrm>
            <a:custGeom>
              <a:avLst/>
              <a:gdLst>
                <a:gd name="T0" fmla="*/ 8 w 793"/>
                <a:gd name="T1" fmla="*/ 349 h 940"/>
                <a:gd name="T2" fmla="*/ 182 w 793"/>
                <a:gd name="T3" fmla="*/ 121 h 940"/>
                <a:gd name="T4" fmla="*/ 488 w 793"/>
                <a:gd name="T5" fmla="*/ 10 h 940"/>
                <a:gd name="T6" fmla="*/ 695 w 793"/>
                <a:gd name="T7" fmla="*/ 50 h 940"/>
                <a:gd name="T8" fmla="*/ 779 w 793"/>
                <a:gd name="T9" fmla="*/ 178 h 940"/>
                <a:gd name="T10" fmla="*/ 782 w 793"/>
                <a:gd name="T11" fmla="*/ 321 h 940"/>
                <a:gd name="T12" fmla="*/ 724 w 793"/>
                <a:gd name="T13" fmla="*/ 742 h 940"/>
                <a:gd name="T14" fmla="*/ 491 w 793"/>
                <a:gd name="T15" fmla="*/ 910 h 940"/>
                <a:gd name="T16" fmla="*/ 167 w 793"/>
                <a:gd name="T17" fmla="*/ 889 h 940"/>
                <a:gd name="T18" fmla="*/ 26 w 793"/>
                <a:gd name="T19" fmla="*/ 604 h 940"/>
                <a:gd name="T20" fmla="*/ 8 w 793"/>
                <a:gd name="T21" fmla="*/ 349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3"/>
                <a:gd name="T34" fmla="*/ 0 h 940"/>
                <a:gd name="T35" fmla="*/ 793 w 79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3" h="940">
                  <a:moveTo>
                    <a:pt x="8" y="349"/>
                  </a:moveTo>
                  <a:cubicBezTo>
                    <a:pt x="31" y="275"/>
                    <a:pt x="102" y="177"/>
                    <a:pt x="182" y="121"/>
                  </a:cubicBezTo>
                  <a:cubicBezTo>
                    <a:pt x="262" y="65"/>
                    <a:pt x="403" y="22"/>
                    <a:pt x="488" y="10"/>
                  </a:cubicBezTo>
                  <a:cubicBezTo>
                    <a:pt x="522" y="0"/>
                    <a:pt x="665" y="13"/>
                    <a:pt x="695" y="50"/>
                  </a:cubicBezTo>
                  <a:cubicBezTo>
                    <a:pt x="737" y="77"/>
                    <a:pt x="765" y="133"/>
                    <a:pt x="779" y="178"/>
                  </a:cubicBezTo>
                  <a:cubicBezTo>
                    <a:pt x="793" y="223"/>
                    <a:pt x="791" y="227"/>
                    <a:pt x="782" y="321"/>
                  </a:cubicBezTo>
                  <a:cubicBezTo>
                    <a:pt x="774" y="391"/>
                    <a:pt x="751" y="647"/>
                    <a:pt x="724" y="742"/>
                  </a:cubicBezTo>
                  <a:cubicBezTo>
                    <a:pt x="669" y="826"/>
                    <a:pt x="587" y="892"/>
                    <a:pt x="491" y="910"/>
                  </a:cubicBezTo>
                  <a:cubicBezTo>
                    <a:pt x="398" y="935"/>
                    <a:pt x="245" y="940"/>
                    <a:pt x="167" y="889"/>
                  </a:cubicBezTo>
                  <a:cubicBezTo>
                    <a:pt x="98" y="854"/>
                    <a:pt x="47" y="674"/>
                    <a:pt x="26" y="604"/>
                  </a:cubicBezTo>
                  <a:cubicBezTo>
                    <a:pt x="0" y="514"/>
                    <a:pt x="5" y="377"/>
                    <a:pt x="8" y="349"/>
                  </a:cubicBezTo>
                  <a:close/>
                </a:path>
              </a:pathLst>
            </a:custGeom>
            <a:noFill/>
            <a:ln w="28575"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8198" name="Object 1057"/>
            <p:cNvGraphicFramePr>
              <a:graphicFrameLocks noChangeAspect="1"/>
            </p:cNvGraphicFramePr>
            <p:nvPr/>
          </p:nvGraphicFramePr>
          <p:xfrm>
            <a:off x="4080" y="576"/>
            <a:ext cx="192" cy="240"/>
          </p:xfrm>
          <a:graphic>
            <a:graphicData uri="http://schemas.openxmlformats.org/presentationml/2006/ole">
              <mc:AlternateContent xmlns:mc="http://schemas.openxmlformats.org/markup-compatibility/2006">
                <mc:Choice xmlns:v="urn:schemas-microsoft-com:vml" Requires="v">
                  <p:oleObj name="Equation" r:id="rId10" imgW="285853" imgH="323920" progId="Equation.3">
                    <p:embed/>
                  </p:oleObj>
                </mc:Choice>
                <mc:Fallback>
                  <p:oleObj name="Equation" r:id="rId10" imgW="285853" imgH="323920" progId="Equation.3">
                    <p:embed/>
                    <p:pic>
                      <p:nvPicPr>
                        <p:cNvPr id="8198" name="Object 10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0" y="576"/>
                          <a:ext cx="19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0" name="Line 1074"/>
            <p:cNvSpPr>
              <a:spLocks noChangeShapeType="1"/>
            </p:cNvSpPr>
            <p:nvPr/>
          </p:nvSpPr>
          <p:spPr bwMode="auto">
            <a:xfrm flipV="1">
              <a:off x="4944" y="336"/>
              <a:ext cx="288" cy="28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199" name="Object 1075"/>
            <p:cNvGraphicFramePr>
              <a:graphicFrameLocks noChangeAspect="1"/>
            </p:cNvGraphicFramePr>
            <p:nvPr/>
          </p:nvGraphicFramePr>
          <p:xfrm>
            <a:off x="5040" y="480"/>
            <a:ext cx="121" cy="144"/>
          </p:xfrm>
          <a:graphic>
            <a:graphicData uri="http://schemas.openxmlformats.org/presentationml/2006/ole">
              <mc:AlternateContent xmlns:mc="http://schemas.openxmlformats.org/markup-compatibility/2006">
                <mc:Choice xmlns:v="urn:schemas-microsoft-com:vml" Requires="v">
                  <p:oleObj name="Equation" r:id="rId12" imgW="247758" imgH="323920" progId="Equation.3">
                    <p:embed/>
                  </p:oleObj>
                </mc:Choice>
                <mc:Fallback>
                  <p:oleObj name="Equation" r:id="rId12" imgW="247758" imgH="323920" progId="Equation.3">
                    <p:embed/>
                    <p:pic>
                      <p:nvPicPr>
                        <p:cNvPr id="8199" name="Object 107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40" y="480"/>
                          <a:ext cx="12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1076"/>
            <p:cNvGraphicFramePr>
              <a:graphicFrameLocks noChangeAspect="1"/>
            </p:cNvGraphicFramePr>
            <p:nvPr/>
          </p:nvGraphicFramePr>
          <p:xfrm>
            <a:off x="5299" y="480"/>
            <a:ext cx="221" cy="240"/>
          </p:xfrm>
          <a:graphic>
            <a:graphicData uri="http://schemas.openxmlformats.org/presentationml/2006/ole">
              <mc:AlternateContent xmlns:mc="http://schemas.openxmlformats.org/markup-compatibility/2006">
                <mc:Choice xmlns:v="urn:schemas-microsoft-com:vml" Requires="v">
                  <p:oleObj name="Equation" r:id="rId14" imgW="304766" imgH="371429" progId="Equation.3">
                    <p:embed/>
                  </p:oleObj>
                </mc:Choice>
                <mc:Fallback>
                  <p:oleObj name="Equation" r:id="rId14" imgW="304766" imgH="371429" progId="Equation.3">
                    <p:embed/>
                    <p:pic>
                      <p:nvPicPr>
                        <p:cNvPr id="8200" name="Object 107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9" y="480"/>
                          <a:ext cx="22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1" name="Object 1077"/>
            <p:cNvGraphicFramePr>
              <a:graphicFrameLocks noChangeAspect="1"/>
            </p:cNvGraphicFramePr>
            <p:nvPr/>
          </p:nvGraphicFramePr>
          <p:xfrm>
            <a:off x="5228" y="188"/>
            <a:ext cx="207" cy="287"/>
          </p:xfrm>
          <a:graphic>
            <a:graphicData uri="http://schemas.openxmlformats.org/presentationml/2006/ole">
              <mc:AlternateContent xmlns:mc="http://schemas.openxmlformats.org/markup-compatibility/2006">
                <mc:Choice xmlns:v="urn:schemas-microsoft-com:vml" Requires="v">
                  <p:oleObj name="公式" r:id="rId16" imgW="323949" imgH="447550" progId="Equation.3">
                    <p:embed/>
                  </p:oleObj>
                </mc:Choice>
                <mc:Fallback>
                  <p:oleObj name="公式" r:id="rId16" imgW="323949" imgH="447550" progId="Equation.3">
                    <p:embed/>
                    <p:pic>
                      <p:nvPicPr>
                        <p:cNvPr id="8201" name="Object 107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28" y="188"/>
                          <a:ext cx="207"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11" name="Group 1090"/>
            <p:cNvGrpSpPr>
              <a:grpSpLocks/>
            </p:cNvGrpSpPr>
            <p:nvPr/>
          </p:nvGrpSpPr>
          <p:grpSpPr bwMode="auto">
            <a:xfrm>
              <a:off x="4080" y="384"/>
              <a:ext cx="1248" cy="1056"/>
              <a:chOff x="4080" y="384"/>
              <a:chExt cx="1248" cy="1056"/>
            </a:xfrm>
          </p:grpSpPr>
          <p:grpSp>
            <p:nvGrpSpPr>
              <p:cNvPr id="8212" name="Group 1059"/>
              <p:cNvGrpSpPr>
                <a:grpSpLocks/>
              </p:cNvGrpSpPr>
              <p:nvPr/>
            </p:nvGrpSpPr>
            <p:grpSpPr bwMode="auto">
              <a:xfrm>
                <a:off x="4080" y="384"/>
                <a:ext cx="1248" cy="1056"/>
                <a:chOff x="3984" y="1392"/>
                <a:chExt cx="1248" cy="1056"/>
              </a:xfrm>
            </p:grpSpPr>
            <p:sp>
              <p:nvSpPr>
                <p:cNvPr id="8215" name="Line 1060"/>
                <p:cNvSpPr>
                  <a:spLocks noChangeShapeType="1"/>
                </p:cNvSpPr>
                <p:nvPr/>
              </p:nvSpPr>
              <p:spPr bwMode="auto">
                <a:xfrm flipV="1">
                  <a:off x="4512" y="1728"/>
                  <a:ext cx="240"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6" name="Line 1061"/>
                <p:cNvSpPr>
                  <a:spLocks noChangeShapeType="1"/>
                </p:cNvSpPr>
                <p:nvPr/>
              </p:nvSpPr>
              <p:spPr bwMode="auto">
                <a:xfrm flipV="1">
                  <a:off x="4368" y="1680"/>
                  <a:ext cx="192" cy="28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7" name="Line 1062"/>
                <p:cNvSpPr>
                  <a:spLocks noChangeShapeType="1"/>
                </p:cNvSpPr>
                <p:nvPr/>
              </p:nvSpPr>
              <p:spPr bwMode="auto">
                <a:xfrm>
                  <a:off x="4416" y="2016"/>
                  <a:ext cx="240" cy="192"/>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1063"/>
                <p:cNvSpPr>
                  <a:spLocks noChangeShapeType="1"/>
                </p:cNvSpPr>
                <p:nvPr/>
              </p:nvSpPr>
              <p:spPr bwMode="auto">
                <a:xfrm>
                  <a:off x="4800" y="1728"/>
                  <a:ext cx="96" cy="288"/>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Line 1064"/>
                <p:cNvSpPr>
                  <a:spLocks noChangeShapeType="1"/>
                </p:cNvSpPr>
                <p:nvPr/>
              </p:nvSpPr>
              <p:spPr bwMode="auto">
                <a:xfrm>
                  <a:off x="4224" y="1392"/>
                  <a:ext cx="144" cy="336"/>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0" name="Line 1065"/>
                <p:cNvSpPr>
                  <a:spLocks noChangeShapeType="1"/>
                </p:cNvSpPr>
                <p:nvPr/>
              </p:nvSpPr>
              <p:spPr bwMode="auto">
                <a:xfrm flipH="1">
                  <a:off x="4608" y="1392"/>
                  <a:ext cx="96" cy="288"/>
                </a:xfrm>
                <a:prstGeom prst="line">
                  <a:avLst/>
                </a:prstGeom>
                <a:noFill/>
                <a:ln w="28575">
                  <a:solidFill>
                    <a:srgbClr val="CC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1" name="Line 1066"/>
                <p:cNvSpPr>
                  <a:spLocks noChangeShapeType="1"/>
                </p:cNvSpPr>
                <p:nvPr/>
              </p:nvSpPr>
              <p:spPr bwMode="auto">
                <a:xfrm flipV="1">
                  <a:off x="4848" y="1584"/>
                  <a:ext cx="384" cy="96"/>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2" name="Line 1067"/>
                <p:cNvSpPr>
                  <a:spLocks noChangeShapeType="1"/>
                </p:cNvSpPr>
                <p:nvPr/>
              </p:nvSpPr>
              <p:spPr bwMode="auto">
                <a:xfrm>
                  <a:off x="3984" y="1920"/>
                  <a:ext cx="33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3" name="Line 1068"/>
                <p:cNvSpPr>
                  <a:spLocks noChangeShapeType="1"/>
                </p:cNvSpPr>
                <p:nvPr/>
              </p:nvSpPr>
              <p:spPr bwMode="auto">
                <a:xfrm flipV="1">
                  <a:off x="4032" y="2016"/>
                  <a:ext cx="336" cy="192"/>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4" name="Line 1069"/>
                <p:cNvSpPr>
                  <a:spLocks noChangeShapeType="1"/>
                </p:cNvSpPr>
                <p:nvPr/>
              </p:nvSpPr>
              <p:spPr bwMode="auto">
                <a:xfrm flipV="1">
                  <a:off x="4320" y="2208"/>
                  <a:ext cx="288"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13" name="Line 1088"/>
              <p:cNvSpPr>
                <a:spLocks noChangeShapeType="1"/>
              </p:cNvSpPr>
              <p:nvPr/>
            </p:nvSpPr>
            <p:spPr bwMode="auto">
              <a:xfrm>
                <a:off x="4800" y="1056"/>
                <a:ext cx="336" cy="96"/>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4" name="Line 1089"/>
              <p:cNvSpPr>
                <a:spLocks noChangeShapeType="1"/>
              </p:cNvSpPr>
              <p:nvPr/>
            </p:nvSpPr>
            <p:spPr bwMode="auto">
              <a:xfrm flipH="1" flipV="1">
                <a:off x="4800" y="1152"/>
                <a:ext cx="96" cy="28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7476" name="Rectangle 1092"/>
          <p:cNvSpPr>
            <a:spLocks noChangeArrowheads="1"/>
          </p:cNvSpPr>
          <p:nvPr/>
        </p:nvSpPr>
        <p:spPr bwMode="auto">
          <a:xfrm>
            <a:off x="0" y="838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accent2"/>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accent2"/>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accent2"/>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accent2"/>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accent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accent2"/>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67"/>
                                        </p:tgtEl>
                                        <p:attrNameLst>
                                          <p:attrName>style.visibility</p:attrName>
                                        </p:attrNameLst>
                                      </p:cBhvr>
                                      <p:to>
                                        <p:strVal val="visible"/>
                                      </p:to>
                                    </p:set>
                                    <p:animEffect transition="in" filter="wipe(left)">
                                      <p:cBhvr>
                                        <p:cTn id="7" dur="500"/>
                                        <p:tgtEl>
                                          <p:spTgt spid="17467"/>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7476"/>
                                        </p:tgtEl>
                                        <p:attrNameLst>
                                          <p:attrName>style.visibility</p:attrName>
                                        </p:attrNameLst>
                                      </p:cBhvr>
                                      <p:to>
                                        <p:strVal val="visible"/>
                                      </p:to>
                                    </p:set>
                                    <p:animEffect transition="in" filter="strips(upRight)">
                                      <p:cBhvr>
                                        <p:cTn id="11" dur="500"/>
                                        <p:tgtEl>
                                          <p:spTgt spid="17476"/>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455"/>
                                        </p:tgtEl>
                                        <p:attrNameLst>
                                          <p:attrName>style.visibility</p:attrName>
                                        </p:attrNameLst>
                                      </p:cBhvr>
                                      <p:to>
                                        <p:strVal val="visible"/>
                                      </p:to>
                                    </p:set>
                                    <p:animEffect transition="in" filter="wipe(left)">
                                      <p:cBhvr>
                                        <p:cTn id="21" dur="500"/>
                                        <p:tgtEl>
                                          <p:spTgt spid="174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454"/>
                                        </p:tgtEl>
                                        <p:attrNameLst>
                                          <p:attrName>style.visibility</p:attrName>
                                        </p:attrNameLst>
                                      </p:cBhvr>
                                      <p:to>
                                        <p:strVal val="visible"/>
                                      </p:to>
                                    </p:set>
                                    <p:animEffect transition="in" filter="wipe(left)">
                                      <p:cBhvr>
                                        <p:cTn id="26" dur="500"/>
                                        <p:tgtEl>
                                          <p:spTgt spid="174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7457"/>
                                        </p:tgtEl>
                                        <p:attrNameLst>
                                          <p:attrName>style.visibility</p:attrName>
                                        </p:attrNameLst>
                                      </p:cBhvr>
                                      <p:to>
                                        <p:strVal val="visible"/>
                                      </p:to>
                                    </p:set>
                                    <p:animEffect transition="in" filter="wipe(left)">
                                      <p:cBhvr>
                                        <p:cTn id="31" dur="500"/>
                                        <p:tgtEl>
                                          <p:spTgt spid="174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7464"/>
                                        </p:tgtEl>
                                        <p:attrNameLst>
                                          <p:attrName>style.visibility</p:attrName>
                                        </p:attrNameLst>
                                      </p:cBhvr>
                                      <p:to>
                                        <p:strVal val="visible"/>
                                      </p:to>
                                    </p:set>
                                    <p:animEffect transition="in" filter="wipe(left)">
                                      <p:cBhvr>
                                        <p:cTn id="36" dur="500"/>
                                        <p:tgtEl>
                                          <p:spTgt spid="1746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7465"/>
                                        </p:tgtEl>
                                        <p:attrNameLst>
                                          <p:attrName>style.visibility</p:attrName>
                                        </p:attrNameLst>
                                      </p:cBhvr>
                                      <p:to>
                                        <p:strVal val="visible"/>
                                      </p:to>
                                    </p:set>
                                    <p:animEffect transition="in" filter="wipe(left)">
                                      <p:cBhvr>
                                        <p:cTn id="41" dur="500"/>
                                        <p:tgtEl>
                                          <p:spTgt spid="174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17466"/>
                                        </p:tgtEl>
                                        <p:attrNameLst>
                                          <p:attrName>style.visibility</p:attrName>
                                        </p:attrNameLst>
                                      </p:cBhvr>
                                      <p:to>
                                        <p:strVal val="visible"/>
                                      </p:to>
                                    </p:set>
                                    <p:anim calcmode="lin" valueType="num">
                                      <p:cBhvr>
                                        <p:cTn id="46" dur="500" fill="hold"/>
                                        <p:tgtEl>
                                          <p:spTgt spid="17466"/>
                                        </p:tgtEl>
                                        <p:attrNameLst>
                                          <p:attrName>ppt_w</p:attrName>
                                        </p:attrNameLst>
                                      </p:cBhvr>
                                      <p:tavLst>
                                        <p:tav tm="0">
                                          <p:val>
                                            <p:fltVal val="0"/>
                                          </p:val>
                                        </p:tav>
                                        <p:tav tm="100000">
                                          <p:val>
                                            <p:strVal val="#ppt_w"/>
                                          </p:val>
                                        </p:tav>
                                      </p:tavLst>
                                    </p:anim>
                                    <p:anim calcmode="lin" valueType="num">
                                      <p:cBhvr>
                                        <p:cTn id="47" dur="500" fill="hold"/>
                                        <p:tgtEl>
                                          <p:spTgt spid="174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4" grpId="0" autoUpdateAnimBg="0"/>
      <p:bldP spid="17455" grpId="0" autoUpdateAnimBg="0"/>
      <p:bldP spid="17466" grpId="0" autoUpdateAnimBg="0"/>
      <p:bldP spid="17467" grpId="0" autoUpdateAnimBg="0"/>
      <p:bldP spid="17476"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二节 20240912-电场和电场强度" id="{31A34FD1-D6CC-4A83-A7CC-ACC52CDA780E}" vid="{4B3E695F-41C6-4F5D-A814-6721AEA0A6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20</TotalTime>
  <Words>2568</Words>
  <Application>Microsoft Office PowerPoint</Application>
  <PresentationFormat>全屏显示(4:3)</PresentationFormat>
  <Paragraphs>538</Paragraphs>
  <Slides>50</Slides>
  <Notes>25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63" baseType="lpstr">
      <vt:lpstr>等线</vt:lpstr>
      <vt:lpstr>黑体</vt:lpstr>
      <vt:lpstr>华文中宋</vt:lpstr>
      <vt:lpstr>宋体</vt:lpstr>
      <vt:lpstr>微软雅黑</vt:lpstr>
      <vt:lpstr>Arial</vt:lpstr>
      <vt:lpstr>Cambria Math</vt:lpstr>
      <vt:lpstr>Symbol</vt:lpstr>
      <vt:lpstr>Times New Roman</vt:lpstr>
      <vt:lpstr>Wingdings</vt:lpstr>
      <vt:lpstr>Default Design</vt:lpstr>
      <vt:lpstr>Equation</vt:lpstr>
      <vt:lpstr>公式</vt:lpstr>
      <vt:lpstr>2.2  静电场中的电介质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2.3  有介质时的高斯定理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    电容器、电容 (Capacitors and Capacitance)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    静电场的能量(Electric Field Energy)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jiabin qiao</dc:creator>
  <cp:lastModifiedBy>jiabin qiao</cp:lastModifiedBy>
  <cp:revision>9</cp:revision>
  <dcterms:created xsi:type="dcterms:W3CDTF">2024-09-10T06:08:35Z</dcterms:created>
  <dcterms:modified xsi:type="dcterms:W3CDTF">2024-10-10T04:33:20Z</dcterms:modified>
</cp:coreProperties>
</file>