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81" r:id="rId2"/>
    <p:sldId id="282" r:id="rId3"/>
    <p:sldId id="283" r:id="rId4"/>
    <p:sldId id="284" r:id="rId5"/>
    <p:sldId id="285" r:id="rId6"/>
    <p:sldId id="286" r:id="rId7"/>
    <p:sldId id="287" r:id="rId8"/>
    <p:sldId id="256" r:id="rId9"/>
    <p:sldId id="257" r:id="rId10"/>
    <p:sldId id="258" r:id="rId11"/>
    <p:sldId id="289" r:id="rId12"/>
    <p:sldId id="290" r:id="rId13"/>
    <p:sldId id="330" r:id="rId14"/>
    <p:sldId id="291" r:id="rId15"/>
    <p:sldId id="262" r:id="rId16"/>
    <p:sldId id="263" r:id="rId17"/>
    <p:sldId id="265" r:id="rId18"/>
    <p:sldId id="266" r:id="rId19"/>
    <p:sldId id="272" r:id="rId20"/>
    <p:sldId id="273" r:id="rId21"/>
    <p:sldId id="274" r:id="rId22"/>
    <p:sldId id="275" r:id="rId23"/>
    <p:sldId id="276" r:id="rId24"/>
    <p:sldId id="277" r:id="rId25"/>
    <p:sldId id="278" r:id="rId26"/>
    <p:sldId id="279" r:id="rId27"/>
    <p:sldId id="329" r:id="rId28"/>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8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8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8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8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3"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8B64D-8000-426E-9A1B-5323BC363C8D}" type="datetimeFigureOut">
              <a:rPr lang="zh-CN" altLang="en-US" smtClean="0"/>
              <a:t>2024/10/15 Tuesday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1C5C9-BA0B-4CB9-8F25-5BCE125C001B}" type="slidenum">
              <a:rPr lang="zh-CN" altLang="en-US" smtClean="0"/>
              <a:t>‹#›</a:t>
            </a:fld>
            <a:endParaRPr lang="zh-CN" altLang="en-US"/>
          </a:p>
        </p:txBody>
      </p:sp>
    </p:spTree>
    <p:extLst>
      <p:ext uri="{BB962C8B-B14F-4D97-AF65-F5344CB8AC3E}">
        <p14:creationId xmlns:p14="http://schemas.microsoft.com/office/powerpoint/2010/main" val="585887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2024/10/15 Tuesday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077497713"/>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2024/10/15 Tuesday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669490531"/>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2024/10/15 Tuesday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336576509"/>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2024/10/15 Tuesday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72393453"/>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225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2024/10/15 Tuesday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572208787"/>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685800" y="1981200"/>
            <a:ext cx="3810000" cy="411480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Content Placeholder 3"/>
          <p:cNvSpPr>
            <a:spLocks noGrp="1"/>
          </p:cNvSpPr>
          <p:nvPr>
            <p:ph sz="half" idx="2"/>
          </p:nvPr>
        </p:nvSpPr>
        <p:spPr>
          <a:xfrm>
            <a:off x="4648200" y="1981200"/>
            <a:ext cx="3810000" cy="411480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2024/10/15 Tuesday</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885391408"/>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6" name="Content Placeholder 5"/>
          <p:cNvSpPr>
            <a:spLocks noGrp="1"/>
          </p:cNvSpPr>
          <p:nvPr>
            <p:ph sz="quarter" idx="4"/>
          </p:nvPr>
        </p:nvSpPr>
        <p:spPr>
          <a:xfrm>
            <a:off x="4645027" y="2174875"/>
            <a:ext cx="4041775"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2024/10/15 Tuesday</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692930111"/>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2024/10/15 Tuesday</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160935270"/>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2024/10/15 Tuesday</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418911667"/>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125" b="1"/>
            </a:lvl1pPr>
          </a:lstStyle>
          <a:p>
            <a:r>
              <a:rPr lang="zh-CN" altLang="en-US"/>
              <a:t>单击此处编辑母版标题样式</a:t>
            </a:r>
          </a:p>
        </p:txBody>
      </p:sp>
      <p:sp>
        <p:nvSpPr>
          <p:cNvPr id="3" name="Content Placeholder 2"/>
          <p:cNvSpPr>
            <a:spLocks noGrp="1"/>
          </p:cNvSpPr>
          <p:nvPr>
            <p:ph idx="1"/>
          </p:nvPr>
        </p:nvSpPr>
        <p:spPr>
          <a:xfrm>
            <a:off x="3575050" y="273054"/>
            <a:ext cx="5111750"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2024/10/15 Tuesday</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4099107326"/>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125"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2024/10/15 Tuesday</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460739224"/>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100000">
              <a:srgbClr val="FFFFF5"/>
            </a:gs>
          </a:gsLst>
          <a:lin ang="27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zh-CN"/>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788" b="0">
                <a:ea typeface="宋体" pitchFamily="2" charset="-122"/>
              </a:defRPr>
            </a:lvl1pPr>
          </a:lstStyle>
          <a:p>
            <a:fld id="{5B32681D-8841-44A2-BB38-F5839BE02DFC}" type="datetimeFigureOut">
              <a:rPr lang="zh-CN" altLang="en-US" smtClean="0"/>
              <a:t>2024/10/15 Tuesday</a:t>
            </a:fld>
            <a:endParaRPr lang="zh-CN"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788" b="0">
                <a:ea typeface="宋体" pitchFamily="2" charset="-122"/>
              </a:defRPr>
            </a:lvl1pPr>
          </a:lstStyle>
          <a:p>
            <a:endParaRPr lang="zh-CN"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788" b="0">
                <a:ea typeface="宋体" panose="02010600030101010101" pitchFamily="2" charset="-122"/>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245717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dir="in"/>
  </p:transition>
  <p:txStyles>
    <p:titleStyle>
      <a:lvl1pPr algn="ctr" rtl="0" eaLnBrk="1" fontAlgn="base" hangingPunct="1">
        <a:spcBef>
          <a:spcPct val="0"/>
        </a:spcBef>
        <a:spcAft>
          <a:spcPct val="0"/>
        </a:spcAft>
        <a:defRPr sz="2475" baseline="0">
          <a:solidFill>
            <a:schemeClr val="tx2"/>
          </a:solidFill>
          <a:latin typeface="微软雅黑" panose="020B0503020204020204" pitchFamily="34" charset="-122"/>
          <a:ea typeface="+mj-ea"/>
          <a:cs typeface="+mj-cs"/>
        </a:defRPr>
      </a:lvl1pPr>
      <a:lvl2pPr algn="ctr" rtl="0" eaLnBrk="1" fontAlgn="base" hangingPunct="1">
        <a:spcBef>
          <a:spcPct val="0"/>
        </a:spcBef>
        <a:spcAft>
          <a:spcPct val="0"/>
        </a:spcAft>
        <a:defRPr sz="2475">
          <a:solidFill>
            <a:schemeClr val="tx2"/>
          </a:solidFill>
          <a:latin typeface="Times New Roman" pitchFamily="18" charset="0"/>
        </a:defRPr>
      </a:lvl2pPr>
      <a:lvl3pPr algn="ctr" rtl="0" eaLnBrk="1" fontAlgn="base" hangingPunct="1">
        <a:spcBef>
          <a:spcPct val="0"/>
        </a:spcBef>
        <a:spcAft>
          <a:spcPct val="0"/>
        </a:spcAft>
        <a:defRPr sz="2475">
          <a:solidFill>
            <a:schemeClr val="tx2"/>
          </a:solidFill>
          <a:latin typeface="Times New Roman" pitchFamily="18" charset="0"/>
        </a:defRPr>
      </a:lvl3pPr>
      <a:lvl4pPr algn="ctr" rtl="0" eaLnBrk="1" fontAlgn="base" hangingPunct="1">
        <a:spcBef>
          <a:spcPct val="0"/>
        </a:spcBef>
        <a:spcAft>
          <a:spcPct val="0"/>
        </a:spcAft>
        <a:defRPr sz="2475">
          <a:solidFill>
            <a:schemeClr val="tx2"/>
          </a:solidFill>
          <a:latin typeface="Times New Roman" pitchFamily="18" charset="0"/>
        </a:defRPr>
      </a:lvl4pPr>
      <a:lvl5pPr algn="ctr" rtl="0" eaLnBrk="1" fontAlgn="base" hangingPunct="1">
        <a:spcBef>
          <a:spcPct val="0"/>
        </a:spcBef>
        <a:spcAft>
          <a:spcPct val="0"/>
        </a:spcAft>
        <a:defRPr sz="2475">
          <a:solidFill>
            <a:schemeClr val="tx2"/>
          </a:solidFill>
          <a:latin typeface="Times New Roman" pitchFamily="18" charset="0"/>
        </a:defRPr>
      </a:lvl5pPr>
      <a:lvl6pPr marL="257175" algn="ctr" rtl="0" eaLnBrk="1" fontAlgn="base" hangingPunct="1">
        <a:spcBef>
          <a:spcPct val="0"/>
        </a:spcBef>
        <a:spcAft>
          <a:spcPct val="0"/>
        </a:spcAft>
        <a:defRPr sz="2475">
          <a:solidFill>
            <a:schemeClr val="tx2"/>
          </a:solidFill>
          <a:latin typeface="Times New Roman" pitchFamily="18" charset="0"/>
        </a:defRPr>
      </a:lvl6pPr>
      <a:lvl7pPr marL="514350" algn="ctr" rtl="0" eaLnBrk="1" fontAlgn="base" hangingPunct="1">
        <a:spcBef>
          <a:spcPct val="0"/>
        </a:spcBef>
        <a:spcAft>
          <a:spcPct val="0"/>
        </a:spcAft>
        <a:defRPr sz="2475">
          <a:solidFill>
            <a:schemeClr val="tx2"/>
          </a:solidFill>
          <a:latin typeface="Times New Roman" pitchFamily="18" charset="0"/>
        </a:defRPr>
      </a:lvl7pPr>
      <a:lvl8pPr marL="771525" algn="ctr" rtl="0" eaLnBrk="1" fontAlgn="base" hangingPunct="1">
        <a:spcBef>
          <a:spcPct val="0"/>
        </a:spcBef>
        <a:spcAft>
          <a:spcPct val="0"/>
        </a:spcAft>
        <a:defRPr sz="2475">
          <a:solidFill>
            <a:schemeClr val="tx2"/>
          </a:solidFill>
          <a:latin typeface="Times New Roman" pitchFamily="18" charset="0"/>
        </a:defRPr>
      </a:lvl8pPr>
      <a:lvl9pPr marL="1028700" algn="ctr" rtl="0" eaLnBrk="1" fontAlgn="base" hangingPunct="1">
        <a:spcBef>
          <a:spcPct val="0"/>
        </a:spcBef>
        <a:spcAft>
          <a:spcPct val="0"/>
        </a:spcAft>
        <a:defRPr sz="2475">
          <a:solidFill>
            <a:schemeClr val="tx2"/>
          </a:solidFill>
          <a:latin typeface="Times New Roman" pitchFamily="18" charset="0"/>
        </a:defRPr>
      </a:lvl9pPr>
    </p:titleStyle>
    <p:bodyStyle>
      <a:lvl1pPr marL="192881" indent="-192881" algn="l" rtl="0" eaLnBrk="1" fontAlgn="base" hangingPunct="1">
        <a:spcBef>
          <a:spcPct val="20000"/>
        </a:spcBef>
        <a:spcAft>
          <a:spcPct val="0"/>
        </a:spcAft>
        <a:buChar char="•"/>
        <a:defRPr sz="1800" baseline="0">
          <a:solidFill>
            <a:schemeClr val="tx1"/>
          </a:solidFill>
          <a:latin typeface="微软雅黑" panose="020B0503020204020204" pitchFamily="34" charset="-122"/>
          <a:ea typeface="+mn-ea"/>
          <a:cs typeface="+mn-cs"/>
        </a:defRPr>
      </a:lvl1pPr>
      <a:lvl2pPr marL="417910" indent="-160735" algn="l" rtl="0" eaLnBrk="1" fontAlgn="base" hangingPunct="1">
        <a:spcBef>
          <a:spcPct val="20000"/>
        </a:spcBef>
        <a:spcAft>
          <a:spcPct val="0"/>
        </a:spcAft>
        <a:buChar char="–"/>
        <a:defRPr sz="1575" baseline="0">
          <a:solidFill>
            <a:schemeClr val="tx1"/>
          </a:solidFill>
          <a:latin typeface="微软雅黑" panose="020B0503020204020204" pitchFamily="34" charset="-122"/>
        </a:defRPr>
      </a:lvl2pPr>
      <a:lvl3pPr marL="642938" indent="-128588" algn="l" rtl="0" eaLnBrk="1" fontAlgn="base" hangingPunct="1">
        <a:spcBef>
          <a:spcPct val="20000"/>
        </a:spcBef>
        <a:spcAft>
          <a:spcPct val="0"/>
        </a:spcAft>
        <a:buChar char="•"/>
        <a:defRPr sz="1350" baseline="0">
          <a:solidFill>
            <a:schemeClr val="tx1"/>
          </a:solidFill>
          <a:latin typeface="微软雅黑" panose="020B0503020204020204" pitchFamily="34" charset="-122"/>
        </a:defRPr>
      </a:lvl3pPr>
      <a:lvl4pPr marL="900113" indent="-128588" algn="l" rtl="0" eaLnBrk="1" fontAlgn="base" hangingPunct="1">
        <a:spcBef>
          <a:spcPct val="20000"/>
        </a:spcBef>
        <a:spcAft>
          <a:spcPct val="0"/>
        </a:spcAft>
        <a:buChar char="–"/>
        <a:defRPr sz="1125" baseline="0">
          <a:solidFill>
            <a:schemeClr val="tx1"/>
          </a:solidFill>
          <a:latin typeface="微软雅黑" panose="020B0503020204020204" pitchFamily="34" charset="-122"/>
        </a:defRPr>
      </a:lvl4pPr>
      <a:lvl5pPr marL="1157288" indent="-128588" algn="l" rtl="0" eaLnBrk="1" fontAlgn="base" hangingPunct="1">
        <a:spcBef>
          <a:spcPct val="20000"/>
        </a:spcBef>
        <a:spcAft>
          <a:spcPct val="0"/>
        </a:spcAft>
        <a:buChar char="»"/>
        <a:defRPr sz="1125" baseline="0">
          <a:solidFill>
            <a:schemeClr val="tx1"/>
          </a:solidFill>
          <a:latin typeface="微软雅黑" panose="020B0503020204020204" pitchFamily="34" charset="-122"/>
        </a:defRPr>
      </a:lvl5pPr>
      <a:lvl6pPr marL="1414463" indent="-128588" algn="l" rtl="0" eaLnBrk="1" fontAlgn="base" hangingPunct="1">
        <a:spcBef>
          <a:spcPct val="20000"/>
        </a:spcBef>
        <a:spcAft>
          <a:spcPct val="0"/>
        </a:spcAft>
        <a:buChar char="»"/>
        <a:defRPr sz="1125">
          <a:solidFill>
            <a:schemeClr val="tx1"/>
          </a:solidFill>
          <a:latin typeface="+mn-lt"/>
        </a:defRPr>
      </a:lvl6pPr>
      <a:lvl7pPr marL="1671638" indent="-128588" algn="l" rtl="0" eaLnBrk="1" fontAlgn="base" hangingPunct="1">
        <a:spcBef>
          <a:spcPct val="20000"/>
        </a:spcBef>
        <a:spcAft>
          <a:spcPct val="0"/>
        </a:spcAft>
        <a:buChar char="»"/>
        <a:defRPr sz="1125">
          <a:solidFill>
            <a:schemeClr val="tx1"/>
          </a:solidFill>
          <a:latin typeface="+mn-lt"/>
        </a:defRPr>
      </a:lvl7pPr>
      <a:lvl8pPr marL="1928813" indent="-128588" algn="l" rtl="0" eaLnBrk="1" fontAlgn="base" hangingPunct="1">
        <a:spcBef>
          <a:spcPct val="20000"/>
        </a:spcBef>
        <a:spcAft>
          <a:spcPct val="0"/>
        </a:spcAft>
        <a:buChar char="»"/>
        <a:defRPr sz="1125">
          <a:solidFill>
            <a:schemeClr val="tx1"/>
          </a:solidFill>
          <a:latin typeface="+mn-lt"/>
        </a:defRPr>
      </a:lvl8pPr>
      <a:lvl9pPr marL="2185988" indent="-128588" algn="l" rtl="0" eaLnBrk="1" fontAlgn="base" hangingPunct="1">
        <a:spcBef>
          <a:spcPct val="20000"/>
        </a:spcBef>
        <a:spcAft>
          <a:spcPct val="0"/>
        </a:spcAft>
        <a:buChar char="»"/>
        <a:defRPr sz="1125">
          <a:solidFill>
            <a:schemeClr val="tx1"/>
          </a:solidFill>
          <a:latin typeface="+mn-lt"/>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40.bin"/><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39.emf"/><Relationship Id="rId7" Type="http://schemas.openxmlformats.org/officeDocument/2006/relationships/image" Target="../media/image41.emf"/><Relationship Id="rId2" Type="http://schemas.openxmlformats.org/officeDocument/2006/relationships/oleObject" Target="../embeddings/oleObject41.bin"/><Relationship Id="rId1" Type="http://schemas.openxmlformats.org/officeDocument/2006/relationships/slideLayout" Target="../slideLayouts/slideLayout7.xml"/><Relationship Id="rId6" Type="http://schemas.openxmlformats.org/officeDocument/2006/relationships/oleObject" Target="../embeddings/oleObject43.bin"/><Relationship Id="rId11" Type="http://schemas.openxmlformats.org/officeDocument/2006/relationships/image" Target="../media/image43.emf"/><Relationship Id="rId5" Type="http://schemas.openxmlformats.org/officeDocument/2006/relationships/image" Target="../media/image40.e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42.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6.emf"/><Relationship Id="rId12" Type="http://schemas.openxmlformats.org/officeDocument/2006/relationships/oleObject" Target="../embeddings/oleObject51.bin"/><Relationship Id="rId2" Type="http://schemas.openxmlformats.org/officeDocument/2006/relationships/oleObject" Target="../embeddings/oleObject46.bin"/><Relationship Id="rId1" Type="http://schemas.openxmlformats.org/officeDocument/2006/relationships/slideLayout" Target="../slideLayouts/slideLayout7.xml"/><Relationship Id="rId6" Type="http://schemas.openxmlformats.org/officeDocument/2006/relationships/oleObject" Target="../embeddings/oleObject48.bin"/><Relationship Id="rId11" Type="http://schemas.openxmlformats.org/officeDocument/2006/relationships/image" Target="../media/image48.emf"/><Relationship Id="rId5" Type="http://schemas.openxmlformats.org/officeDocument/2006/relationships/image" Target="../media/image45.e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47.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49.emf"/><Relationship Id="rId18" Type="http://schemas.openxmlformats.org/officeDocument/2006/relationships/oleObject" Target="../embeddings/oleObject54.bin"/><Relationship Id="rId3" Type="http://schemas.openxmlformats.org/officeDocument/2006/relationships/image" Target="../media/image44.emf"/><Relationship Id="rId21" Type="http://schemas.openxmlformats.org/officeDocument/2006/relationships/image" Target="../media/image53.emf"/><Relationship Id="rId7" Type="http://schemas.openxmlformats.org/officeDocument/2006/relationships/image" Target="../media/image46.emf"/><Relationship Id="rId12" Type="http://schemas.openxmlformats.org/officeDocument/2006/relationships/oleObject" Target="../embeddings/oleObject51.bin"/><Relationship Id="rId17" Type="http://schemas.openxmlformats.org/officeDocument/2006/relationships/image" Target="../media/image51.emf"/><Relationship Id="rId2" Type="http://schemas.openxmlformats.org/officeDocument/2006/relationships/oleObject" Target="../embeddings/oleObject46.bin"/><Relationship Id="rId16" Type="http://schemas.openxmlformats.org/officeDocument/2006/relationships/oleObject" Target="../embeddings/oleObject53.bin"/><Relationship Id="rId20" Type="http://schemas.openxmlformats.org/officeDocument/2006/relationships/oleObject" Target="../embeddings/oleObject55.bin"/><Relationship Id="rId1" Type="http://schemas.openxmlformats.org/officeDocument/2006/relationships/slideLayout" Target="../slideLayouts/slideLayout7.xml"/><Relationship Id="rId6" Type="http://schemas.openxmlformats.org/officeDocument/2006/relationships/oleObject" Target="../embeddings/oleObject48.bin"/><Relationship Id="rId11" Type="http://schemas.openxmlformats.org/officeDocument/2006/relationships/image" Target="../media/image48.emf"/><Relationship Id="rId5" Type="http://schemas.openxmlformats.org/officeDocument/2006/relationships/image" Target="../media/image45.emf"/><Relationship Id="rId15" Type="http://schemas.openxmlformats.org/officeDocument/2006/relationships/image" Target="../media/image50.emf"/><Relationship Id="rId10" Type="http://schemas.openxmlformats.org/officeDocument/2006/relationships/oleObject" Target="../embeddings/oleObject50.bin"/><Relationship Id="rId19" Type="http://schemas.openxmlformats.org/officeDocument/2006/relationships/image" Target="../media/image52.emf"/><Relationship Id="rId4" Type="http://schemas.openxmlformats.org/officeDocument/2006/relationships/oleObject" Target="../embeddings/oleObject47.bin"/><Relationship Id="rId9" Type="http://schemas.openxmlformats.org/officeDocument/2006/relationships/image" Target="../media/image47.emf"/><Relationship Id="rId14" Type="http://schemas.openxmlformats.org/officeDocument/2006/relationships/oleObject" Target="../embeddings/oleObject52.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9.bin"/><Relationship Id="rId13" Type="http://schemas.openxmlformats.org/officeDocument/2006/relationships/image" Target="../media/image59.emf"/><Relationship Id="rId18" Type="http://schemas.openxmlformats.org/officeDocument/2006/relationships/oleObject" Target="../embeddings/oleObject64.bin"/><Relationship Id="rId3" Type="http://schemas.openxmlformats.org/officeDocument/2006/relationships/image" Target="../media/image54.emf"/><Relationship Id="rId21" Type="http://schemas.openxmlformats.org/officeDocument/2006/relationships/image" Target="../media/image63.emf"/><Relationship Id="rId7" Type="http://schemas.openxmlformats.org/officeDocument/2006/relationships/image" Target="../media/image56.emf"/><Relationship Id="rId12" Type="http://schemas.openxmlformats.org/officeDocument/2006/relationships/oleObject" Target="../embeddings/oleObject61.bin"/><Relationship Id="rId17" Type="http://schemas.openxmlformats.org/officeDocument/2006/relationships/image" Target="../media/image61.emf"/><Relationship Id="rId2" Type="http://schemas.openxmlformats.org/officeDocument/2006/relationships/oleObject" Target="../embeddings/oleObject56.bin"/><Relationship Id="rId16" Type="http://schemas.openxmlformats.org/officeDocument/2006/relationships/oleObject" Target="../embeddings/oleObject63.bin"/><Relationship Id="rId20" Type="http://schemas.openxmlformats.org/officeDocument/2006/relationships/oleObject" Target="../embeddings/oleObject65.bin"/><Relationship Id="rId1" Type="http://schemas.openxmlformats.org/officeDocument/2006/relationships/slideLayout" Target="../slideLayouts/slideLayout7.xml"/><Relationship Id="rId6" Type="http://schemas.openxmlformats.org/officeDocument/2006/relationships/oleObject" Target="../embeddings/oleObject58.bin"/><Relationship Id="rId11" Type="http://schemas.openxmlformats.org/officeDocument/2006/relationships/image" Target="../media/image58.emf"/><Relationship Id="rId5" Type="http://schemas.openxmlformats.org/officeDocument/2006/relationships/image" Target="../media/image55.emf"/><Relationship Id="rId15" Type="http://schemas.openxmlformats.org/officeDocument/2006/relationships/image" Target="../media/image60.emf"/><Relationship Id="rId23" Type="http://schemas.openxmlformats.org/officeDocument/2006/relationships/image" Target="../media/image64.emf"/><Relationship Id="rId10" Type="http://schemas.openxmlformats.org/officeDocument/2006/relationships/oleObject" Target="../embeddings/oleObject60.bin"/><Relationship Id="rId19" Type="http://schemas.openxmlformats.org/officeDocument/2006/relationships/image" Target="../media/image62.emf"/><Relationship Id="rId4" Type="http://schemas.openxmlformats.org/officeDocument/2006/relationships/oleObject" Target="../embeddings/oleObject57.bin"/><Relationship Id="rId9" Type="http://schemas.openxmlformats.org/officeDocument/2006/relationships/image" Target="../media/image57.emf"/><Relationship Id="rId14" Type="http://schemas.openxmlformats.org/officeDocument/2006/relationships/oleObject" Target="../embeddings/oleObject62.bin"/><Relationship Id="rId22" Type="http://schemas.openxmlformats.org/officeDocument/2006/relationships/oleObject" Target="../embeddings/oleObject66.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image" Target="../media/image65.emf"/><Relationship Id="rId7" Type="http://schemas.openxmlformats.org/officeDocument/2006/relationships/image" Target="../media/image67.emf"/><Relationship Id="rId2" Type="http://schemas.openxmlformats.org/officeDocument/2006/relationships/oleObject" Target="../embeddings/oleObject67.bin"/><Relationship Id="rId1" Type="http://schemas.openxmlformats.org/officeDocument/2006/relationships/slideLayout" Target="../slideLayouts/slideLayout7.xml"/><Relationship Id="rId6" Type="http://schemas.openxmlformats.org/officeDocument/2006/relationships/oleObject" Target="../embeddings/oleObject69.bin"/><Relationship Id="rId5" Type="http://schemas.openxmlformats.org/officeDocument/2006/relationships/image" Target="../media/image66.emf"/><Relationship Id="rId4" Type="http://schemas.openxmlformats.org/officeDocument/2006/relationships/oleObject" Target="../embeddings/oleObject68.bin"/><Relationship Id="rId9" Type="http://schemas.openxmlformats.org/officeDocument/2006/relationships/image" Target="../media/image68.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4.bin"/><Relationship Id="rId13" Type="http://schemas.openxmlformats.org/officeDocument/2006/relationships/image" Target="../media/image74.emf"/><Relationship Id="rId3" Type="http://schemas.openxmlformats.org/officeDocument/2006/relationships/image" Target="../media/image69.emf"/><Relationship Id="rId7" Type="http://schemas.openxmlformats.org/officeDocument/2006/relationships/image" Target="../media/image71.emf"/><Relationship Id="rId12" Type="http://schemas.openxmlformats.org/officeDocument/2006/relationships/oleObject" Target="../embeddings/oleObject76.bin"/><Relationship Id="rId2" Type="http://schemas.openxmlformats.org/officeDocument/2006/relationships/oleObject" Target="../embeddings/oleObject71.bin"/><Relationship Id="rId1" Type="http://schemas.openxmlformats.org/officeDocument/2006/relationships/slideLayout" Target="../slideLayouts/slideLayout7.xml"/><Relationship Id="rId6" Type="http://schemas.openxmlformats.org/officeDocument/2006/relationships/oleObject" Target="../embeddings/oleObject73.bin"/><Relationship Id="rId11" Type="http://schemas.openxmlformats.org/officeDocument/2006/relationships/image" Target="../media/image73.emf"/><Relationship Id="rId5" Type="http://schemas.openxmlformats.org/officeDocument/2006/relationships/image" Target="../media/image70.emf"/><Relationship Id="rId15" Type="http://schemas.openxmlformats.org/officeDocument/2006/relationships/image" Target="../media/image75.e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72.emf"/><Relationship Id="rId14" Type="http://schemas.openxmlformats.org/officeDocument/2006/relationships/oleObject" Target="../embeddings/oleObject77.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image" Target="../media/image76.emf"/><Relationship Id="rId7" Type="http://schemas.openxmlformats.org/officeDocument/2006/relationships/image" Target="../media/image78.emf"/><Relationship Id="rId2" Type="http://schemas.openxmlformats.org/officeDocument/2006/relationships/oleObject" Target="../embeddings/oleObject78.bin"/><Relationship Id="rId1" Type="http://schemas.openxmlformats.org/officeDocument/2006/relationships/slideLayout" Target="../slideLayouts/slideLayout7.xml"/><Relationship Id="rId6" Type="http://schemas.openxmlformats.org/officeDocument/2006/relationships/oleObject" Target="../embeddings/oleObject80.bin"/><Relationship Id="rId11" Type="http://schemas.openxmlformats.org/officeDocument/2006/relationships/image" Target="../media/image80.emf"/><Relationship Id="rId5" Type="http://schemas.openxmlformats.org/officeDocument/2006/relationships/image" Target="../media/image77.e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79.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image" Target="../media/image81.emf"/><Relationship Id="rId7" Type="http://schemas.openxmlformats.org/officeDocument/2006/relationships/image" Target="../media/image83.emf"/><Relationship Id="rId2" Type="http://schemas.openxmlformats.org/officeDocument/2006/relationships/oleObject" Target="../embeddings/oleObject83.bin"/><Relationship Id="rId1" Type="http://schemas.openxmlformats.org/officeDocument/2006/relationships/slideLayout" Target="../slideLayouts/slideLayout7.xml"/><Relationship Id="rId6" Type="http://schemas.openxmlformats.org/officeDocument/2006/relationships/oleObject" Target="../embeddings/oleObject85.bin"/><Relationship Id="rId11" Type="http://schemas.openxmlformats.org/officeDocument/2006/relationships/image" Target="../media/image85.emf"/><Relationship Id="rId5" Type="http://schemas.openxmlformats.org/officeDocument/2006/relationships/image" Target="../media/image82.e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84.e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91.emf"/><Relationship Id="rId3" Type="http://schemas.openxmlformats.org/officeDocument/2006/relationships/image" Target="../media/image86.emf"/><Relationship Id="rId7" Type="http://schemas.openxmlformats.org/officeDocument/2006/relationships/image" Target="../media/image88.emf"/><Relationship Id="rId12" Type="http://schemas.openxmlformats.org/officeDocument/2006/relationships/oleObject" Target="../embeddings/oleObject93.bin"/><Relationship Id="rId2" Type="http://schemas.openxmlformats.org/officeDocument/2006/relationships/oleObject" Target="../embeddings/oleObject88.bin"/><Relationship Id="rId1" Type="http://schemas.openxmlformats.org/officeDocument/2006/relationships/slideLayout" Target="../slideLayouts/slideLayout7.xml"/><Relationship Id="rId6" Type="http://schemas.openxmlformats.org/officeDocument/2006/relationships/oleObject" Target="../embeddings/oleObject90.bin"/><Relationship Id="rId11" Type="http://schemas.openxmlformats.org/officeDocument/2006/relationships/image" Target="../media/image90.emf"/><Relationship Id="rId5" Type="http://schemas.openxmlformats.org/officeDocument/2006/relationships/image" Target="../media/image87.e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8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3" Type="http://schemas.openxmlformats.org/officeDocument/2006/relationships/image" Target="../media/image97.emf"/><Relationship Id="rId18" Type="http://schemas.openxmlformats.org/officeDocument/2006/relationships/oleObject" Target="../embeddings/oleObject102.bin"/><Relationship Id="rId26" Type="http://schemas.openxmlformats.org/officeDocument/2006/relationships/oleObject" Target="../embeddings/oleObject106.bin"/><Relationship Id="rId3" Type="http://schemas.openxmlformats.org/officeDocument/2006/relationships/image" Target="../media/image92.emf"/><Relationship Id="rId21" Type="http://schemas.openxmlformats.org/officeDocument/2006/relationships/image" Target="../media/image101.emf"/><Relationship Id="rId7" Type="http://schemas.openxmlformats.org/officeDocument/2006/relationships/image" Target="../media/image94.emf"/><Relationship Id="rId12" Type="http://schemas.openxmlformats.org/officeDocument/2006/relationships/oleObject" Target="../embeddings/oleObject99.bin"/><Relationship Id="rId17" Type="http://schemas.openxmlformats.org/officeDocument/2006/relationships/image" Target="../media/image99.emf"/><Relationship Id="rId25" Type="http://schemas.openxmlformats.org/officeDocument/2006/relationships/image" Target="../media/image103.emf"/><Relationship Id="rId33" Type="http://schemas.openxmlformats.org/officeDocument/2006/relationships/image" Target="../media/image107.emf"/><Relationship Id="rId2" Type="http://schemas.openxmlformats.org/officeDocument/2006/relationships/oleObject" Target="../embeddings/oleObject94.bin"/><Relationship Id="rId16" Type="http://schemas.openxmlformats.org/officeDocument/2006/relationships/oleObject" Target="../embeddings/oleObject101.bin"/><Relationship Id="rId20" Type="http://schemas.openxmlformats.org/officeDocument/2006/relationships/oleObject" Target="../embeddings/oleObject103.bin"/><Relationship Id="rId29" Type="http://schemas.openxmlformats.org/officeDocument/2006/relationships/image" Target="../media/image105.emf"/><Relationship Id="rId1" Type="http://schemas.openxmlformats.org/officeDocument/2006/relationships/slideLayout" Target="../slideLayouts/slideLayout7.xml"/><Relationship Id="rId6" Type="http://schemas.openxmlformats.org/officeDocument/2006/relationships/oleObject" Target="../embeddings/oleObject96.bin"/><Relationship Id="rId11" Type="http://schemas.openxmlformats.org/officeDocument/2006/relationships/image" Target="../media/image96.emf"/><Relationship Id="rId24" Type="http://schemas.openxmlformats.org/officeDocument/2006/relationships/oleObject" Target="../embeddings/oleObject105.bin"/><Relationship Id="rId32" Type="http://schemas.openxmlformats.org/officeDocument/2006/relationships/oleObject" Target="../embeddings/oleObject109.bin"/><Relationship Id="rId5" Type="http://schemas.openxmlformats.org/officeDocument/2006/relationships/image" Target="../media/image93.emf"/><Relationship Id="rId15" Type="http://schemas.openxmlformats.org/officeDocument/2006/relationships/image" Target="../media/image98.emf"/><Relationship Id="rId23" Type="http://schemas.openxmlformats.org/officeDocument/2006/relationships/image" Target="../media/image102.emf"/><Relationship Id="rId28" Type="http://schemas.openxmlformats.org/officeDocument/2006/relationships/oleObject" Target="../embeddings/oleObject107.bin"/><Relationship Id="rId10" Type="http://schemas.openxmlformats.org/officeDocument/2006/relationships/oleObject" Target="../embeddings/oleObject98.bin"/><Relationship Id="rId19" Type="http://schemas.openxmlformats.org/officeDocument/2006/relationships/image" Target="../media/image100.emf"/><Relationship Id="rId31" Type="http://schemas.openxmlformats.org/officeDocument/2006/relationships/image" Target="../media/image106.emf"/><Relationship Id="rId4" Type="http://schemas.openxmlformats.org/officeDocument/2006/relationships/oleObject" Target="../embeddings/oleObject95.bin"/><Relationship Id="rId9" Type="http://schemas.openxmlformats.org/officeDocument/2006/relationships/image" Target="../media/image95.emf"/><Relationship Id="rId14" Type="http://schemas.openxmlformats.org/officeDocument/2006/relationships/oleObject" Target="../embeddings/oleObject100.bin"/><Relationship Id="rId22" Type="http://schemas.openxmlformats.org/officeDocument/2006/relationships/oleObject" Target="../embeddings/oleObject104.bin"/><Relationship Id="rId27" Type="http://schemas.openxmlformats.org/officeDocument/2006/relationships/image" Target="../media/image104.emf"/><Relationship Id="rId30" Type="http://schemas.openxmlformats.org/officeDocument/2006/relationships/oleObject" Target="../embeddings/oleObject108.bin"/><Relationship Id="rId8" Type="http://schemas.openxmlformats.org/officeDocument/2006/relationships/oleObject" Target="../embeddings/oleObject97.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image" Target="../media/image113.emf"/><Relationship Id="rId18" Type="http://schemas.openxmlformats.org/officeDocument/2006/relationships/oleObject" Target="../embeddings/oleObject118.bin"/><Relationship Id="rId26" Type="http://schemas.openxmlformats.org/officeDocument/2006/relationships/oleObject" Target="../embeddings/oleObject122.bin"/><Relationship Id="rId3" Type="http://schemas.openxmlformats.org/officeDocument/2006/relationships/image" Target="../media/image108.emf"/><Relationship Id="rId21" Type="http://schemas.openxmlformats.org/officeDocument/2006/relationships/image" Target="../media/image117.emf"/><Relationship Id="rId7" Type="http://schemas.openxmlformats.org/officeDocument/2006/relationships/image" Target="../media/image110.emf"/><Relationship Id="rId12" Type="http://schemas.openxmlformats.org/officeDocument/2006/relationships/oleObject" Target="../embeddings/oleObject115.bin"/><Relationship Id="rId17" Type="http://schemas.openxmlformats.org/officeDocument/2006/relationships/image" Target="../media/image115.emf"/><Relationship Id="rId25" Type="http://schemas.openxmlformats.org/officeDocument/2006/relationships/image" Target="../media/image119.emf"/><Relationship Id="rId2" Type="http://schemas.openxmlformats.org/officeDocument/2006/relationships/oleObject" Target="../embeddings/oleObject110.bin"/><Relationship Id="rId16" Type="http://schemas.openxmlformats.org/officeDocument/2006/relationships/oleObject" Target="../embeddings/oleObject117.bin"/><Relationship Id="rId20" Type="http://schemas.openxmlformats.org/officeDocument/2006/relationships/oleObject" Target="../embeddings/oleObject119.bin"/><Relationship Id="rId29" Type="http://schemas.openxmlformats.org/officeDocument/2006/relationships/image" Target="../media/image121.emf"/><Relationship Id="rId1" Type="http://schemas.openxmlformats.org/officeDocument/2006/relationships/slideLayout" Target="../slideLayouts/slideLayout7.xml"/><Relationship Id="rId6" Type="http://schemas.openxmlformats.org/officeDocument/2006/relationships/oleObject" Target="../embeddings/oleObject112.bin"/><Relationship Id="rId11" Type="http://schemas.openxmlformats.org/officeDocument/2006/relationships/image" Target="../media/image112.emf"/><Relationship Id="rId24" Type="http://schemas.openxmlformats.org/officeDocument/2006/relationships/oleObject" Target="../embeddings/oleObject121.bin"/><Relationship Id="rId5" Type="http://schemas.openxmlformats.org/officeDocument/2006/relationships/image" Target="../media/image109.emf"/><Relationship Id="rId15" Type="http://schemas.openxmlformats.org/officeDocument/2006/relationships/image" Target="../media/image114.emf"/><Relationship Id="rId23" Type="http://schemas.openxmlformats.org/officeDocument/2006/relationships/image" Target="../media/image118.emf"/><Relationship Id="rId28" Type="http://schemas.openxmlformats.org/officeDocument/2006/relationships/oleObject" Target="../embeddings/oleObject123.bin"/><Relationship Id="rId10" Type="http://schemas.openxmlformats.org/officeDocument/2006/relationships/oleObject" Target="../embeddings/oleObject114.bin"/><Relationship Id="rId19" Type="http://schemas.openxmlformats.org/officeDocument/2006/relationships/image" Target="../media/image116.emf"/><Relationship Id="rId31" Type="http://schemas.openxmlformats.org/officeDocument/2006/relationships/image" Target="../media/image122.emf"/><Relationship Id="rId4" Type="http://schemas.openxmlformats.org/officeDocument/2006/relationships/oleObject" Target="../embeddings/oleObject111.bin"/><Relationship Id="rId9" Type="http://schemas.openxmlformats.org/officeDocument/2006/relationships/image" Target="../media/image111.emf"/><Relationship Id="rId14" Type="http://schemas.openxmlformats.org/officeDocument/2006/relationships/oleObject" Target="../embeddings/oleObject116.bin"/><Relationship Id="rId22" Type="http://schemas.openxmlformats.org/officeDocument/2006/relationships/oleObject" Target="../embeddings/oleObject120.bin"/><Relationship Id="rId27" Type="http://schemas.openxmlformats.org/officeDocument/2006/relationships/image" Target="../media/image120.emf"/><Relationship Id="rId30" Type="http://schemas.openxmlformats.org/officeDocument/2006/relationships/oleObject" Target="../embeddings/oleObject124.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28.bin"/><Relationship Id="rId13" Type="http://schemas.openxmlformats.org/officeDocument/2006/relationships/image" Target="../media/image128.emf"/><Relationship Id="rId18" Type="http://schemas.openxmlformats.org/officeDocument/2006/relationships/oleObject" Target="../embeddings/oleObject133.bin"/><Relationship Id="rId3" Type="http://schemas.openxmlformats.org/officeDocument/2006/relationships/image" Target="../media/image123.emf"/><Relationship Id="rId21" Type="http://schemas.openxmlformats.org/officeDocument/2006/relationships/image" Target="../media/image132.emf"/><Relationship Id="rId7" Type="http://schemas.openxmlformats.org/officeDocument/2006/relationships/image" Target="../media/image125.emf"/><Relationship Id="rId12" Type="http://schemas.openxmlformats.org/officeDocument/2006/relationships/oleObject" Target="../embeddings/oleObject130.bin"/><Relationship Id="rId17" Type="http://schemas.openxmlformats.org/officeDocument/2006/relationships/image" Target="../media/image130.emf"/><Relationship Id="rId2" Type="http://schemas.openxmlformats.org/officeDocument/2006/relationships/oleObject" Target="../embeddings/oleObject125.bin"/><Relationship Id="rId16" Type="http://schemas.openxmlformats.org/officeDocument/2006/relationships/oleObject" Target="../embeddings/oleObject132.bin"/><Relationship Id="rId20" Type="http://schemas.openxmlformats.org/officeDocument/2006/relationships/oleObject" Target="../embeddings/oleObject134.bin"/><Relationship Id="rId1" Type="http://schemas.openxmlformats.org/officeDocument/2006/relationships/slideLayout" Target="../slideLayouts/slideLayout7.xml"/><Relationship Id="rId6" Type="http://schemas.openxmlformats.org/officeDocument/2006/relationships/oleObject" Target="../embeddings/oleObject127.bin"/><Relationship Id="rId11" Type="http://schemas.openxmlformats.org/officeDocument/2006/relationships/image" Target="../media/image127.emf"/><Relationship Id="rId5" Type="http://schemas.openxmlformats.org/officeDocument/2006/relationships/image" Target="../media/image124.emf"/><Relationship Id="rId15" Type="http://schemas.openxmlformats.org/officeDocument/2006/relationships/image" Target="../media/image129.emf"/><Relationship Id="rId23" Type="http://schemas.openxmlformats.org/officeDocument/2006/relationships/image" Target="../media/image133.emf"/><Relationship Id="rId10" Type="http://schemas.openxmlformats.org/officeDocument/2006/relationships/oleObject" Target="../embeddings/oleObject129.bin"/><Relationship Id="rId19" Type="http://schemas.openxmlformats.org/officeDocument/2006/relationships/image" Target="../media/image131.emf"/><Relationship Id="rId4" Type="http://schemas.openxmlformats.org/officeDocument/2006/relationships/oleObject" Target="../embeddings/oleObject126.bin"/><Relationship Id="rId9" Type="http://schemas.openxmlformats.org/officeDocument/2006/relationships/image" Target="../media/image126.emf"/><Relationship Id="rId14" Type="http://schemas.openxmlformats.org/officeDocument/2006/relationships/oleObject" Target="../embeddings/oleObject131.bin"/><Relationship Id="rId22" Type="http://schemas.openxmlformats.org/officeDocument/2006/relationships/oleObject" Target="../embeddings/oleObject135.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39.bin"/><Relationship Id="rId13" Type="http://schemas.openxmlformats.org/officeDocument/2006/relationships/image" Target="../media/image139.emf"/><Relationship Id="rId3" Type="http://schemas.openxmlformats.org/officeDocument/2006/relationships/image" Target="../media/image134.emf"/><Relationship Id="rId7" Type="http://schemas.openxmlformats.org/officeDocument/2006/relationships/image" Target="../media/image136.emf"/><Relationship Id="rId12" Type="http://schemas.openxmlformats.org/officeDocument/2006/relationships/oleObject" Target="../embeddings/oleObject141.bin"/><Relationship Id="rId2" Type="http://schemas.openxmlformats.org/officeDocument/2006/relationships/oleObject" Target="../embeddings/oleObject136.bin"/><Relationship Id="rId1" Type="http://schemas.openxmlformats.org/officeDocument/2006/relationships/slideLayout" Target="../slideLayouts/slideLayout7.xml"/><Relationship Id="rId6" Type="http://schemas.openxmlformats.org/officeDocument/2006/relationships/oleObject" Target="../embeddings/oleObject138.bin"/><Relationship Id="rId11" Type="http://schemas.openxmlformats.org/officeDocument/2006/relationships/image" Target="../media/image138.emf"/><Relationship Id="rId5" Type="http://schemas.openxmlformats.org/officeDocument/2006/relationships/image" Target="../media/image135.emf"/><Relationship Id="rId15" Type="http://schemas.openxmlformats.org/officeDocument/2006/relationships/image" Target="../media/image140.emf"/><Relationship Id="rId10" Type="http://schemas.openxmlformats.org/officeDocument/2006/relationships/oleObject" Target="../embeddings/oleObject140.bin"/><Relationship Id="rId4" Type="http://schemas.openxmlformats.org/officeDocument/2006/relationships/oleObject" Target="../embeddings/oleObject137.bin"/><Relationship Id="rId9" Type="http://schemas.openxmlformats.org/officeDocument/2006/relationships/image" Target="../media/image137.emf"/><Relationship Id="rId14" Type="http://schemas.openxmlformats.org/officeDocument/2006/relationships/oleObject" Target="../embeddings/oleObject142.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46.bin"/><Relationship Id="rId13" Type="http://schemas.openxmlformats.org/officeDocument/2006/relationships/image" Target="../media/image146.emf"/><Relationship Id="rId3" Type="http://schemas.openxmlformats.org/officeDocument/2006/relationships/image" Target="../media/image141.emf"/><Relationship Id="rId7" Type="http://schemas.openxmlformats.org/officeDocument/2006/relationships/image" Target="../media/image143.emf"/><Relationship Id="rId12" Type="http://schemas.openxmlformats.org/officeDocument/2006/relationships/oleObject" Target="../embeddings/oleObject148.bin"/><Relationship Id="rId2" Type="http://schemas.openxmlformats.org/officeDocument/2006/relationships/oleObject" Target="../embeddings/oleObject143.bin"/><Relationship Id="rId1" Type="http://schemas.openxmlformats.org/officeDocument/2006/relationships/slideLayout" Target="../slideLayouts/slideLayout7.xml"/><Relationship Id="rId6" Type="http://schemas.openxmlformats.org/officeDocument/2006/relationships/oleObject" Target="../embeddings/oleObject145.bin"/><Relationship Id="rId11" Type="http://schemas.openxmlformats.org/officeDocument/2006/relationships/image" Target="../media/image145.emf"/><Relationship Id="rId5" Type="http://schemas.openxmlformats.org/officeDocument/2006/relationships/image" Target="../media/image142.emf"/><Relationship Id="rId10" Type="http://schemas.openxmlformats.org/officeDocument/2006/relationships/oleObject" Target="../embeddings/oleObject147.bin"/><Relationship Id="rId4" Type="http://schemas.openxmlformats.org/officeDocument/2006/relationships/oleObject" Target="../embeddings/oleObject144.bin"/><Relationship Id="rId9" Type="http://schemas.openxmlformats.org/officeDocument/2006/relationships/image" Target="../media/image14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7.emf"/><Relationship Id="rId2" Type="http://schemas.openxmlformats.org/officeDocument/2006/relationships/oleObject" Target="../embeddings/oleObject149.bin"/><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embeddings/oleObject4.bin"/><Relationship Id="rId1" Type="http://schemas.openxmlformats.org/officeDocument/2006/relationships/slideLayout" Target="../slideLayouts/slideLayout7.xml"/><Relationship Id="rId6" Type="http://schemas.openxmlformats.org/officeDocument/2006/relationships/oleObject" Target="../embeddings/oleObject6.bin"/><Relationship Id="rId11" Type="http://schemas.openxmlformats.org/officeDocument/2006/relationships/image" Target="../media/image8.emf"/><Relationship Id="rId5" Type="http://schemas.openxmlformats.org/officeDocument/2006/relationships/image" Target="../media/image5.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7.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3.emf"/><Relationship Id="rId3" Type="http://schemas.openxmlformats.org/officeDocument/2006/relationships/image" Target="../media/image9.emf"/><Relationship Id="rId7" Type="http://schemas.openxmlformats.org/officeDocument/2006/relationships/image" Target="../media/image11.emf"/><Relationship Id="rId12" Type="http://schemas.openxmlformats.org/officeDocument/2006/relationships/oleObject" Target="../embeddings/oleObject13.bin"/><Relationship Id="rId17" Type="http://schemas.openxmlformats.org/officeDocument/2006/relationships/image" Target="../media/image15.emf"/><Relationship Id="rId2" Type="http://schemas.openxmlformats.org/officeDocument/2006/relationships/oleObject" Target="../embeddings/oleObject9.bin"/><Relationship Id="rId16"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oleObject" Target="../embeddings/oleObject11.bin"/><Relationship Id="rId11" Type="http://schemas.openxmlformats.org/officeDocument/2006/relationships/image" Target="../media/image16.png"/><Relationship Id="rId5" Type="http://schemas.openxmlformats.org/officeDocument/2006/relationships/image" Target="../media/image10.emf"/><Relationship Id="rId15" Type="http://schemas.openxmlformats.org/officeDocument/2006/relationships/image" Target="../media/image14.emf"/><Relationship Id="rId4" Type="http://schemas.openxmlformats.org/officeDocument/2006/relationships/oleObject" Target="../embeddings/oleObject10.bin"/><Relationship Id="rId9" Type="http://schemas.openxmlformats.org/officeDocument/2006/relationships/image" Target="../media/image12.emf"/><Relationship Id="rId14"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0.emf"/><Relationship Id="rId3" Type="http://schemas.openxmlformats.org/officeDocument/2006/relationships/audio" Target="../media/audio2.wav"/><Relationship Id="rId7" Type="http://schemas.openxmlformats.org/officeDocument/2006/relationships/image" Target="../media/image17.emf"/><Relationship Id="rId12" Type="http://schemas.openxmlformats.org/officeDocument/2006/relationships/oleObject" Target="../embeddings/oleObject20.bin"/><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oleObject" Target="../embeddings/oleObject17.bin"/><Relationship Id="rId11" Type="http://schemas.openxmlformats.org/officeDocument/2006/relationships/image" Target="../media/image19.emf"/><Relationship Id="rId5" Type="http://schemas.openxmlformats.org/officeDocument/2006/relationships/image" Target="../media/image16.emf"/><Relationship Id="rId15" Type="http://schemas.openxmlformats.org/officeDocument/2006/relationships/image" Target="../media/image21.e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18.emf"/><Relationship Id="rId14"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22.emf"/><Relationship Id="rId7" Type="http://schemas.openxmlformats.org/officeDocument/2006/relationships/image" Target="../media/image24.emf"/><Relationship Id="rId2" Type="http://schemas.openxmlformats.org/officeDocument/2006/relationships/oleObject" Target="../embeddings/oleObject22.bin"/><Relationship Id="rId1" Type="http://schemas.openxmlformats.org/officeDocument/2006/relationships/slideLayout" Target="../slideLayouts/slideLayout7.xml"/><Relationship Id="rId6" Type="http://schemas.openxmlformats.org/officeDocument/2006/relationships/oleObject" Target="../embeddings/oleObject24.bin"/><Relationship Id="rId11" Type="http://schemas.openxmlformats.org/officeDocument/2006/relationships/image" Target="../media/image26.emf"/><Relationship Id="rId5" Type="http://schemas.openxmlformats.org/officeDocument/2006/relationships/image" Target="../media/image23.e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5.emf"/></Relationships>
</file>

<file path=ppt/slides/_rels/slide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7.bin"/><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3.emf"/><Relationship Id="rId18" Type="http://schemas.openxmlformats.org/officeDocument/2006/relationships/oleObject" Target="../embeddings/oleObject36.bin"/><Relationship Id="rId3" Type="http://schemas.openxmlformats.org/officeDocument/2006/relationships/image" Target="../media/image28.emf"/><Relationship Id="rId21" Type="http://schemas.openxmlformats.org/officeDocument/2006/relationships/image" Target="../media/image37.emf"/><Relationship Id="rId7" Type="http://schemas.openxmlformats.org/officeDocument/2006/relationships/image" Target="../media/image30.emf"/><Relationship Id="rId12" Type="http://schemas.openxmlformats.org/officeDocument/2006/relationships/oleObject" Target="../embeddings/oleObject33.bin"/><Relationship Id="rId17" Type="http://schemas.openxmlformats.org/officeDocument/2006/relationships/image" Target="../media/image35.emf"/><Relationship Id="rId25" Type="http://schemas.openxmlformats.org/officeDocument/2006/relationships/image" Target="../media/image27.wmf"/><Relationship Id="rId2" Type="http://schemas.openxmlformats.org/officeDocument/2006/relationships/oleObject" Target="../embeddings/oleObject28.bin"/><Relationship Id="rId16" Type="http://schemas.openxmlformats.org/officeDocument/2006/relationships/oleObject" Target="../embeddings/oleObject35.bin"/><Relationship Id="rId20" Type="http://schemas.openxmlformats.org/officeDocument/2006/relationships/oleObject" Target="../embeddings/oleObject37.bin"/><Relationship Id="rId1" Type="http://schemas.openxmlformats.org/officeDocument/2006/relationships/slideLayout" Target="../slideLayouts/slideLayout7.xml"/><Relationship Id="rId6" Type="http://schemas.openxmlformats.org/officeDocument/2006/relationships/oleObject" Target="../embeddings/oleObject30.bin"/><Relationship Id="rId11" Type="http://schemas.openxmlformats.org/officeDocument/2006/relationships/image" Target="../media/image32.emf"/><Relationship Id="rId24" Type="http://schemas.openxmlformats.org/officeDocument/2006/relationships/oleObject" Target="../embeddings/oleObject39.bin"/><Relationship Id="rId5" Type="http://schemas.openxmlformats.org/officeDocument/2006/relationships/image" Target="../media/image29.emf"/><Relationship Id="rId15" Type="http://schemas.openxmlformats.org/officeDocument/2006/relationships/image" Target="../media/image34.emf"/><Relationship Id="rId23" Type="http://schemas.openxmlformats.org/officeDocument/2006/relationships/image" Target="../media/image38.emf"/><Relationship Id="rId10" Type="http://schemas.openxmlformats.org/officeDocument/2006/relationships/oleObject" Target="../embeddings/oleObject32.bin"/><Relationship Id="rId19" Type="http://schemas.openxmlformats.org/officeDocument/2006/relationships/image" Target="../media/image36.emf"/><Relationship Id="rId4" Type="http://schemas.openxmlformats.org/officeDocument/2006/relationships/oleObject" Target="../embeddings/oleObject29.bin"/><Relationship Id="rId9" Type="http://schemas.openxmlformats.org/officeDocument/2006/relationships/image" Target="../media/image31.emf"/><Relationship Id="rId14" Type="http://schemas.openxmlformats.org/officeDocument/2006/relationships/oleObject" Target="../embeddings/oleObject34.bin"/><Relationship Id="rId22" Type="http://schemas.openxmlformats.org/officeDocument/2006/relationships/oleObject" Target="../embeddings/oleObject3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676400" y="3276600"/>
            <a:ext cx="44196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indent="288925"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30000"/>
              </a:lnSpc>
            </a:pPr>
            <a:r>
              <a:rPr lang="zh-CN" altLang="en-US">
                <a:solidFill>
                  <a:schemeClr val="accent2"/>
                </a:solidFill>
                <a:latin typeface="宋体" panose="02010600030101010101" pitchFamily="2" charset="-122"/>
              </a:rPr>
              <a:t>或电势：</a:t>
            </a:r>
            <a:r>
              <a:rPr lang="zh-CN" altLang="en-US">
                <a:solidFill>
                  <a:srgbClr val="CC3300"/>
                </a:solidFill>
                <a:latin typeface="宋体" panose="02010600030101010101" pitchFamily="2" charset="-122"/>
              </a:rPr>
              <a:t>导体是等势体</a:t>
            </a:r>
          </a:p>
          <a:p>
            <a:pPr algn="just">
              <a:lnSpc>
                <a:spcPct val="130000"/>
              </a:lnSpc>
            </a:pPr>
            <a:r>
              <a:rPr lang="zh-CN" altLang="en-US">
                <a:solidFill>
                  <a:srgbClr val="CC3300"/>
                </a:solidFill>
                <a:latin typeface="宋体" panose="02010600030101010101" pitchFamily="2" charset="-122"/>
              </a:rPr>
              <a:t>        表面是等势面</a:t>
            </a:r>
            <a:endParaRPr lang="zh-CN" altLang="en-US" b="0">
              <a:solidFill>
                <a:srgbClr val="CC3300"/>
              </a:solidFill>
              <a:latin typeface="宋体" panose="02010600030101010101" pitchFamily="2" charset="-122"/>
            </a:endParaRPr>
          </a:p>
        </p:txBody>
      </p:sp>
      <p:grpSp>
        <p:nvGrpSpPr>
          <p:cNvPr id="2" name="Group 3"/>
          <p:cNvGrpSpPr>
            <a:grpSpLocks/>
          </p:cNvGrpSpPr>
          <p:nvPr/>
        </p:nvGrpSpPr>
        <p:grpSpPr bwMode="auto">
          <a:xfrm>
            <a:off x="944563" y="2133600"/>
            <a:ext cx="4572000" cy="519113"/>
            <a:chOff x="816" y="1344"/>
            <a:chExt cx="2880" cy="327"/>
          </a:xfrm>
        </p:grpSpPr>
        <p:sp>
          <p:nvSpPr>
            <p:cNvPr id="1040" name="Line 4"/>
            <p:cNvSpPr>
              <a:spLocks noChangeShapeType="1"/>
            </p:cNvSpPr>
            <p:nvPr/>
          </p:nvSpPr>
          <p:spPr bwMode="auto">
            <a:xfrm>
              <a:off x="2448" y="1392"/>
              <a:ext cx="144" cy="0"/>
            </a:xfrm>
            <a:prstGeom prst="line">
              <a:avLst/>
            </a:prstGeom>
            <a:noFill/>
            <a:ln w="9525">
              <a:solidFill>
                <a:srgbClr val="CC3300"/>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1041" name="Rectangle 5"/>
            <p:cNvSpPr>
              <a:spLocks noChangeArrowheads="1"/>
            </p:cNvSpPr>
            <p:nvPr/>
          </p:nvSpPr>
          <p:spPr bwMode="auto">
            <a:xfrm>
              <a:off x="816" y="1344"/>
              <a:ext cx="28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200" dirty="0">
                  <a:solidFill>
                    <a:srgbClr val="FF00FF"/>
                  </a:solidFill>
                </a:rPr>
                <a:t> </a:t>
              </a:r>
              <a:r>
                <a:rPr lang="en-US" altLang="zh-CN" dirty="0">
                  <a:solidFill>
                    <a:schemeClr val="accent2"/>
                  </a:solidFill>
                  <a:latin typeface="宋体" panose="02010600030101010101" pitchFamily="2" charset="-122"/>
                </a:rPr>
                <a:t>      </a:t>
              </a:r>
              <a:r>
                <a:rPr lang="zh-CN" altLang="en-US" dirty="0">
                  <a:solidFill>
                    <a:schemeClr val="accent2"/>
                  </a:solidFill>
                  <a:latin typeface="宋体" panose="02010600030101010101" pitchFamily="2" charset="-122"/>
                </a:rPr>
                <a:t>场强：</a:t>
              </a:r>
              <a:r>
                <a:rPr lang="zh-CN" altLang="en-US" dirty="0">
                  <a:solidFill>
                    <a:srgbClr val="FF0000"/>
                  </a:solidFill>
                  <a:latin typeface="宋体" panose="02010600030101010101" pitchFamily="2" charset="-122"/>
                </a:rPr>
                <a:t> </a:t>
              </a:r>
              <a:r>
                <a:rPr lang="en-US" altLang="zh-CN" i="1" dirty="0">
                  <a:solidFill>
                    <a:srgbClr val="CC3300"/>
                  </a:solidFill>
                  <a:latin typeface="宋体" panose="02010600030101010101" pitchFamily="2" charset="-122"/>
                </a:rPr>
                <a:t>E</a:t>
              </a:r>
              <a:r>
                <a:rPr lang="zh-CN" altLang="en-US" baseline="-30000" dirty="0">
                  <a:solidFill>
                    <a:srgbClr val="CC3300"/>
                  </a:solidFill>
                  <a:latin typeface="宋体" panose="02010600030101010101" pitchFamily="2" charset="-122"/>
                </a:rPr>
                <a:t>内 </a:t>
              </a:r>
              <a:r>
                <a:rPr lang="en-US" altLang="zh-CN" dirty="0">
                  <a:solidFill>
                    <a:srgbClr val="CC3300"/>
                  </a:solidFill>
                  <a:latin typeface="宋体" panose="02010600030101010101" pitchFamily="2" charset="-122"/>
                </a:rPr>
                <a:t>= 0</a:t>
              </a:r>
              <a:endParaRPr lang="en-US" altLang="zh-CN" b="0" dirty="0">
                <a:solidFill>
                  <a:srgbClr val="CC3300"/>
                </a:solidFill>
                <a:latin typeface="宋体" panose="02010600030101010101" pitchFamily="2" charset="-122"/>
              </a:endParaRPr>
            </a:p>
          </p:txBody>
        </p:sp>
      </p:grpSp>
      <p:grpSp>
        <p:nvGrpSpPr>
          <p:cNvPr id="3" name="Group 6"/>
          <p:cNvGrpSpPr>
            <a:grpSpLocks/>
          </p:cNvGrpSpPr>
          <p:nvPr/>
        </p:nvGrpSpPr>
        <p:grpSpPr bwMode="auto">
          <a:xfrm>
            <a:off x="2514600" y="2743200"/>
            <a:ext cx="3962400" cy="519113"/>
            <a:chOff x="1824" y="1785"/>
            <a:chExt cx="2496" cy="327"/>
          </a:xfrm>
        </p:grpSpPr>
        <p:sp>
          <p:nvSpPr>
            <p:cNvPr id="1038" name="Line 7"/>
            <p:cNvSpPr>
              <a:spLocks noChangeShapeType="1"/>
            </p:cNvSpPr>
            <p:nvPr/>
          </p:nvSpPr>
          <p:spPr bwMode="auto">
            <a:xfrm>
              <a:off x="2400" y="1833"/>
              <a:ext cx="104" cy="0"/>
            </a:xfrm>
            <a:prstGeom prst="line">
              <a:avLst/>
            </a:prstGeom>
            <a:noFill/>
            <a:ln w="9525">
              <a:solidFill>
                <a:srgbClr val="CC3300"/>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1039" name="Rectangle 8"/>
            <p:cNvSpPr>
              <a:spLocks noChangeArrowheads="1"/>
            </p:cNvSpPr>
            <p:nvPr/>
          </p:nvSpPr>
          <p:spPr bwMode="auto">
            <a:xfrm>
              <a:off x="1824" y="1785"/>
              <a:ext cx="24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200" dirty="0"/>
                <a:t>           </a:t>
              </a:r>
              <a:r>
                <a:rPr lang="en-US" altLang="zh-CN" i="1" dirty="0">
                  <a:solidFill>
                    <a:srgbClr val="CC3300"/>
                  </a:solidFill>
                  <a:latin typeface="宋体" panose="02010600030101010101" pitchFamily="2" charset="-122"/>
                </a:rPr>
                <a:t>E</a:t>
              </a:r>
              <a:r>
                <a:rPr lang="zh-CN" altLang="en-US" baseline="-30000" dirty="0">
                  <a:solidFill>
                    <a:srgbClr val="CC3300"/>
                  </a:solidFill>
                  <a:latin typeface="宋体" panose="02010600030101010101" pitchFamily="2" charset="-122"/>
                </a:rPr>
                <a:t>表面 </a:t>
              </a:r>
              <a:r>
                <a:rPr lang="zh-CN" altLang="en-US" dirty="0">
                  <a:solidFill>
                    <a:srgbClr val="CC3300"/>
                  </a:solidFill>
                  <a:latin typeface="宋体" panose="02010600030101010101" pitchFamily="2" charset="-122"/>
                  <a:sym typeface="Symbol" panose="05050102010706020507" pitchFamily="18" charset="2"/>
                </a:rPr>
                <a:t></a:t>
              </a:r>
              <a:r>
                <a:rPr lang="zh-CN" altLang="en-US" dirty="0">
                  <a:solidFill>
                    <a:srgbClr val="CC3300"/>
                  </a:solidFill>
                  <a:latin typeface="宋体" panose="02010600030101010101" pitchFamily="2" charset="-122"/>
                </a:rPr>
                <a:t> </a:t>
              </a:r>
              <a:r>
                <a:rPr lang="zh-CN" altLang="en-US" dirty="0">
                  <a:solidFill>
                    <a:srgbClr val="CC3300"/>
                  </a:solidFill>
                  <a:latin typeface="宋体" panose="02010600030101010101" pitchFamily="2" charset="-122"/>
                  <a:sym typeface="Symbol" panose="05050102010706020507" pitchFamily="18" charset="2"/>
                </a:rPr>
                <a:t>表面</a:t>
              </a:r>
            </a:p>
          </p:txBody>
        </p:sp>
      </p:grpSp>
      <p:sp>
        <p:nvSpPr>
          <p:cNvPr id="31753" name="Text Box 9"/>
          <p:cNvSpPr txBox="1">
            <a:spLocks noChangeArrowheads="1"/>
          </p:cNvSpPr>
          <p:nvPr/>
        </p:nvSpPr>
        <p:spPr bwMode="auto">
          <a:xfrm>
            <a:off x="152400" y="1600200"/>
            <a:ext cx="487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accent2"/>
                </a:solidFill>
              </a:rPr>
              <a:t>1. </a:t>
            </a:r>
            <a:r>
              <a:rPr lang="zh-CN" altLang="en-US">
                <a:solidFill>
                  <a:schemeClr val="accent2"/>
                </a:solidFill>
              </a:rPr>
              <a:t>导体的静电平衡条件</a:t>
            </a:r>
          </a:p>
        </p:txBody>
      </p:sp>
      <p:sp>
        <p:nvSpPr>
          <p:cNvPr id="31754" name="Rectangle 10"/>
          <p:cNvSpPr>
            <a:spLocks noChangeArrowheads="1"/>
          </p:cNvSpPr>
          <p:nvPr/>
        </p:nvSpPr>
        <p:spPr bwMode="auto">
          <a:xfrm>
            <a:off x="762000" y="4649788"/>
            <a:ext cx="516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chemeClr val="accent2"/>
                </a:solidFill>
              </a:rPr>
              <a:t>2. </a:t>
            </a:r>
            <a:r>
              <a:rPr lang="zh-CN" altLang="en-US" dirty="0">
                <a:solidFill>
                  <a:schemeClr val="accent2"/>
                </a:solidFill>
              </a:rPr>
              <a:t>静电平衡时导体上的电荷分布</a:t>
            </a:r>
          </a:p>
        </p:txBody>
      </p:sp>
      <p:sp>
        <p:nvSpPr>
          <p:cNvPr id="31756" name="Rectangle 12"/>
          <p:cNvSpPr>
            <a:spLocks noChangeArrowheads="1"/>
          </p:cNvSpPr>
          <p:nvPr/>
        </p:nvSpPr>
        <p:spPr bwMode="auto">
          <a:xfrm>
            <a:off x="0" y="8382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757" name="Text Box 13"/>
          <p:cNvSpPr txBox="1">
            <a:spLocks noChangeArrowheads="1"/>
          </p:cNvSpPr>
          <p:nvPr/>
        </p:nvSpPr>
        <p:spPr bwMode="auto">
          <a:xfrm>
            <a:off x="107950" y="1017588"/>
            <a:ext cx="4876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chemeClr val="accent2"/>
                </a:solidFill>
              </a:rPr>
              <a:t>一、静电场中的导体</a:t>
            </a:r>
          </a:p>
        </p:txBody>
      </p:sp>
      <p:grpSp>
        <p:nvGrpSpPr>
          <p:cNvPr id="4" name="Group 15"/>
          <p:cNvGrpSpPr>
            <a:grpSpLocks/>
          </p:cNvGrpSpPr>
          <p:nvPr/>
        </p:nvGrpSpPr>
        <p:grpSpPr bwMode="auto">
          <a:xfrm>
            <a:off x="6443663" y="4724400"/>
            <a:ext cx="2108200" cy="838200"/>
            <a:chOff x="4192" y="3024"/>
            <a:chExt cx="1328" cy="528"/>
          </a:xfrm>
        </p:grpSpPr>
        <p:sp>
          <p:nvSpPr>
            <p:cNvPr id="1036" name="AutoShape 16"/>
            <p:cNvSpPr>
              <a:spLocks noChangeArrowheads="1"/>
            </p:cNvSpPr>
            <p:nvPr/>
          </p:nvSpPr>
          <p:spPr bwMode="auto">
            <a:xfrm>
              <a:off x="4224" y="3024"/>
              <a:ext cx="1296" cy="528"/>
            </a:xfrm>
            <a:prstGeom prst="wedgeRoundRectCallout">
              <a:avLst>
                <a:gd name="adj1" fmla="val -75000"/>
                <a:gd name="adj2" fmla="val 48676"/>
                <a:gd name="adj3" fmla="val 16667"/>
              </a:avLst>
            </a:prstGeom>
            <a:solidFill>
              <a:srgbClr val="FF9900"/>
            </a:solidFill>
            <a:ln w="9525">
              <a:solidFill>
                <a:srgbClr val="CC3300"/>
              </a:solidFill>
              <a:miter lim="800000"/>
              <a:headEnd/>
              <a:tailEnd/>
            </a:ln>
          </p:spPr>
          <p:txBody>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p>
          </p:txBody>
        </p:sp>
        <p:sp>
          <p:nvSpPr>
            <p:cNvPr id="1037" name="Text Box 17"/>
            <p:cNvSpPr txBox="1">
              <a:spLocks noChangeArrowheads="1"/>
            </p:cNvSpPr>
            <p:nvPr/>
          </p:nvSpPr>
          <p:spPr bwMode="auto">
            <a:xfrm>
              <a:off x="4192" y="3024"/>
              <a:ext cx="132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chemeClr val="accent2"/>
                  </a:solidFill>
                  <a:latin typeface="宋体" panose="02010600030101010101" pitchFamily="2" charset="-122"/>
                </a:rPr>
                <a:t>当地表面紧邻</a:t>
              </a:r>
            </a:p>
            <a:p>
              <a:pPr eaLnBrk="1" hangingPunct="1"/>
              <a:r>
                <a:rPr lang="zh-CN" altLang="en-US" sz="2400">
                  <a:solidFill>
                    <a:schemeClr val="accent2"/>
                  </a:solidFill>
                  <a:latin typeface="宋体" panose="02010600030101010101" pitchFamily="2" charset="-122"/>
                </a:rPr>
                <a:t>处的电场强度</a:t>
              </a:r>
            </a:p>
          </p:txBody>
        </p:sp>
      </p:grpSp>
      <p:graphicFrame>
        <p:nvGraphicFramePr>
          <p:cNvPr id="31762" name="Object 18"/>
          <p:cNvGraphicFramePr>
            <a:graphicFrameLocks noChangeAspect="1"/>
          </p:cNvGraphicFramePr>
          <p:nvPr/>
        </p:nvGraphicFramePr>
        <p:xfrm>
          <a:off x="3059113" y="5516563"/>
          <a:ext cx="3024187" cy="561975"/>
        </p:xfrm>
        <a:graphic>
          <a:graphicData uri="http://schemas.openxmlformats.org/presentationml/2006/ole">
            <mc:AlternateContent xmlns:mc="http://schemas.openxmlformats.org/markup-compatibility/2006">
              <mc:Choice xmlns:v="urn:schemas-microsoft-com:vml" Requires="v">
                <p:oleObj name="Equation" r:id="rId2" imgW="2654280" imgH="495000" progId="Equation.DSMT4">
                  <p:embed/>
                </p:oleObj>
              </mc:Choice>
              <mc:Fallback>
                <p:oleObj name="Equation" r:id="rId2" imgW="2654280" imgH="495000" progId="Equation.DSMT4">
                  <p:embed/>
                  <p:pic>
                    <p:nvPicPr>
                      <p:cNvPr id="31762"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5516563"/>
                        <a:ext cx="30241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标题 4"/>
          <p:cNvSpPr>
            <a:spLocks noGrp="1"/>
          </p:cNvSpPr>
          <p:nvPr>
            <p:ph type="title"/>
          </p:nvPr>
        </p:nvSpPr>
        <p:spPr>
          <a:xfrm>
            <a:off x="685800" y="44624"/>
            <a:ext cx="7772400" cy="709714"/>
          </a:xfrm>
        </p:spPr>
        <p:txBody>
          <a:bodyPr/>
          <a:lstStyle/>
          <a:p>
            <a:pPr lvl="0" eaLnBrk="1" hangingPunct="1"/>
            <a:r>
              <a:rPr lang="zh-CN" altLang="en-US" sz="3600" b="1" kern="1200">
                <a:solidFill>
                  <a:srgbClr val="3333CC"/>
                </a:solidFill>
                <a:latin typeface="Times New Roman" panose="02020603050405020304" pitchFamily="18" charset="0"/>
                <a:ea typeface="宋体" panose="02010600030101010101" pitchFamily="2" charset="-122"/>
                <a:cs typeface="+mn-cs"/>
              </a:rPr>
              <a:t>静电场中的导体和电介质小结</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31756"/>
                                        </p:tgtEl>
                                        <p:attrNameLst>
                                          <p:attrName>style.visibility</p:attrName>
                                        </p:attrNameLst>
                                      </p:cBhvr>
                                      <p:to>
                                        <p:strVal val="visible"/>
                                      </p:to>
                                    </p:set>
                                    <p:animEffect transition="in" filter="strips(upRight)">
                                      <p:cBhvr>
                                        <p:cTn id="7" dur="500"/>
                                        <p:tgtEl>
                                          <p:spTgt spid="31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57"/>
                                        </p:tgtEl>
                                        <p:attrNameLst>
                                          <p:attrName>style.visibility</p:attrName>
                                        </p:attrNameLst>
                                      </p:cBhvr>
                                      <p:to>
                                        <p:strVal val="visible"/>
                                      </p:to>
                                    </p:set>
                                    <p:animEffect transition="in" filter="blinds(horizontal)">
                                      <p:cBhvr>
                                        <p:cTn id="12" dur="500"/>
                                        <p:tgtEl>
                                          <p:spTgt spid="317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753"/>
                                        </p:tgtEl>
                                        <p:attrNameLst>
                                          <p:attrName>style.visibility</p:attrName>
                                        </p:attrNameLst>
                                      </p:cBhvr>
                                      <p:to>
                                        <p:strVal val="visible"/>
                                      </p:to>
                                    </p:set>
                                    <p:animEffect transition="in" filter="blinds(horizontal)">
                                      <p:cBhvr>
                                        <p:cTn id="17" dur="500"/>
                                        <p:tgtEl>
                                          <p:spTgt spid="317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746"/>
                                        </p:tgtEl>
                                        <p:attrNameLst>
                                          <p:attrName>style.visibility</p:attrName>
                                        </p:attrNameLst>
                                      </p:cBhvr>
                                      <p:to>
                                        <p:strVal val="visible"/>
                                      </p:to>
                                    </p:set>
                                    <p:animEffect transition="in" filter="blinds(horizontal)">
                                      <p:cBhvr>
                                        <p:cTn id="32" dur="500"/>
                                        <p:tgtEl>
                                          <p:spTgt spid="317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1754"/>
                                        </p:tgtEl>
                                        <p:attrNameLst>
                                          <p:attrName>style.visibility</p:attrName>
                                        </p:attrNameLst>
                                      </p:cBhvr>
                                      <p:to>
                                        <p:strVal val="visible"/>
                                      </p:to>
                                    </p:set>
                                    <p:animEffect transition="in" filter="blinds(horizontal)">
                                      <p:cBhvr>
                                        <p:cTn id="37" dur="500"/>
                                        <p:tgtEl>
                                          <p:spTgt spid="317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1762"/>
                                        </p:tgtEl>
                                        <p:attrNameLst>
                                          <p:attrName>style.visibility</p:attrName>
                                        </p:attrNameLst>
                                      </p:cBhvr>
                                      <p:to>
                                        <p:strVal val="visible"/>
                                      </p:to>
                                    </p:set>
                                    <p:animEffect transition="in" filter="wipe(left)">
                                      <p:cBhvr>
                                        <p:cTn id="42" dur="500"/>
                                        <p:tgtEl>
                                          <p:spTgt spid="31762"/>
                                        </p:tgtEl>
                                      </p:cBhvr>
                                    </p:animEffect>
                                  </p:childTnLst>
                                </p:cTn>
                              </p:par>
                            </p:childTnLst>
                          </p:cTn>
                        </p:par>
                        <p:par>
                          <p:cTn id="43" fill="hold" nodeType="afterGroup">
                            <p:stCondLst>
                              <p:cond delay="500"/>
                            </p:stCondLst>
                            <p:childTnLst>
                              <p:par>
                                <p:cTn id="44" presetID="3" presetClass="entr" presetSubtype="10" fill="hold"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blinds(horizontal)">
                                      <p:cBhvr>
                                        <p:cTn id="4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53" grpId="0" autoUpdateAnimBg="0"/>
      <p:bldP spid="31754" grpId="0" autoUpdateAnimBg="0"/>
      <p:bldP spid="31756" grpId="0" animBg="1"/>
      <p:bldP spid="31757"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533400" y="523875"/>
            <a:ext cx="8229600" cy="1671638"/>
            <a:chOff x="336" y="330"/>
            <a:chExt cx="5184" cy="1053"/>
          </a:xfrm>
        </p:grpSpPr>
        <p:sp>
          <p:nvSpPr>
            <p:cNvPr id="9225" name="Text Box 2"/>
            <p:cNvSpPr txBox="1">
              <a:spLocks noChangeArrowheads="1"/>
            </p:cNvSpPr>
            <p:nvPr/>
          </p:nvSpPr>
          <p:spPr bwMode="auto">
            <a:xfrm>
              <a:off x="336" y="330"/>
              <a:ext cx="518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3</a:t>
              </a:r>
              <a:r>
                <a:rPr lang="en-US" altLang="zh-CN" b="0">
                  <a:solidFill>
                    <a:schemeClr val="accent2"/>
                  </a:solidFill>
                </a:rPr>
                <a:t>. </a:t>
              </a:r>
              <a:r>
                <a:rPr lang="zh-CN" altLang="en-US">
                  <a:solidFill>
                    <a:schemeClr val="accent2"/>
                  </a:solidFill>
                </a:rPr>
                <a:t>一球形导体，带电量为</a:t>
              </a:r>
              <a:r>
                <a:rPr lang="en-US" altLang="zh-CN" i="1">
                  <a:solidFill>
                    <a:schemeClr val="accent2"/>
                  </a:solidFill>
                </a:rPr>
                <a:t>q</a:t>
              </a:r>
              <a:r>
                <a:rPr lang="zh-CN" altLang="en-US">
                  <a:solidFill>
                    <a:schemeClr val="accent2"/>
                  </a:solidFill>
                </a:rPr>
                <a:t>，置于一个任意形状的导体空腔中，当用导线将两者连接后，系统的电场能</a:t>
              </a:r>
              <a:endParaRPr lang="zh-CN" altLang="en-US" b="0">
                <a:solidFill>
                  <a:schemeClr val="accent2"/>
                </a:solidFill>
              </a:endParaRPr>
            </a:p>
          </p:txBody>
        </p:sp>
        <p:sp>
          <p:nvSpPr>
            <p:cNvPr id="9226" name="Text Box 3"/>
            <p:cNvSpPr txBox="1">
              <a:spLocks noChangeArrowheads="1"/>
            </p:cNvSpPr>
            <p:nvPr/>
          </p:nvSpPr>
          <p:spPr bwMode="auto">
            <a:xfrm>
              <a:off x="384" y="1056"/>
              <a:ext cx="14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A</a:t>
              </a:r>
              <a:r>
                <a:rPr lang="zh-CN" altLang="en-US">
                  <a:solidFill>
                    <a:schemeClr val="accent2"/>
                  </a:solidFill>
                </a:rPr>
                <a:t>）增大；</a:t>
              </a:r>
              <a:endParaRPr lang="zh-CN" altLang="en-US" b="0">
                <a:solidFill>
                  <a:schemeClr val="accent2"/>
                </a:solidFill>
              </a:endParaRPr>
            </a:p>
          </p:txBody>
        </p:sp>
        <p:sp>
          <p:nvSpPr>
            <p:cNvPr id="9227" name="Text Box 4"/>
            <p:cNvSpPr txBox="1">
              <a:spLocks noChangeArrowheads="1"/>
            </p:cNvSpPr>
            <p:nvPr/>
          </p:nvSpPr>
          <p:spPr bwMode="auto">
            <a:xfrm>
              <a:off x="2112" y="1056"/>
              <a:ext cx="1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B</a:t>
              </a:r>
              <a:r>
                <a:rPr lang="zh-CN" altLang="en-US">
                  <a:solidFill>
                    <a:schemeClr val="accent2"/>
                  </a:solidFill>
                </a:rPr>
                <a:t>）减少；</a:t>
              </a:r>
            </a:p>
          </p:txBody>
        </p:sp>
        <p:sp>
          <p:nvSpPr>
            <p:cNvPr id="9228" name="Text Box 5"/>
            <p:cNvSpPr txBox="1">
              <a:spLocks noChangeArrowheads="1"/>
            </p:cNvSpPr>
            <p:nvPr/>
          </p:nvSpPr>
          <p:spPr bwMode="auto">
            <a:xfrm>
              <a:off x="3898" y="1056"/>
              <a:ext cx="14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C</a:t>
              </a:r>
              <a:r>
                <a:rPr lang="zh-CN" altLang="en-US">
                  <a:solidFill>
                    <a:schemeClr val="accent2"/>
                  </a:solidFill>
                </a:rPr>
                <a:t>）不变。</a:t>
              </a:r>
            </a:p>
          </p:txBody>
        </p:sp>
      </p:grpSp>
      <p:sp>
        <p:nvSpPr>
          <p:cNvPr id="4106" name="Text Box 10"/>
          <p:cNvSpPr txBox="1">
            <a:spLocks noChangeArrowheads="1"/>
          </p:cNvSpPr>
          <p:nvPr/>
        </p:nvSpPr>
        <p:spPr bwMode="auto">
          <a:xfrm>
            <a:off x="1828800" y="2514600"/>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CC3300"/>
                </a:solidFill>
              </a:rPr>
              <a:t>腔内电场消失，腔外电场不变。</a:t>
            </a:r>
          </a:p>
        </p:txBody>
      </p:sp>
      <p:sp>
        <p:nvSpPr>
          <p:cNvPr id="4107" name="Text Box 11"/>
          <p:cNvSpPr txBox="1">
            <a:spLocks noChangeArrowheads="1"/>
          </p:cNvSpPr>
          <p:nvPr/>
        </p:nvSpPr>
        <p:spPr bwMode="auto">
          <a:xfrm>
            <a:off x="609600" y="3352800"/>
            <a:ext cx="1816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rgbClr val="CC3300"/>
                </a:solidFill>
              </a:rPr>
              <a:t>填空题：</a:t>
            </a:r>
            <a:endParaRPr lang="zh-CN" altLang="en-US" b="0"/>
          </a:p>
        </p:txBody>
      </p:sp>
      <p:sp>
        <p:nvSpPr>
          <p:cNvPr id="4108" name="Text Box 12"/>
          <p:cNvSpPr txBox="1">
            <a:spLocks noChangeArrowheads="1"/>
          </p:cNvSpPr>
          <p:nvPr/>
        </p:nvSpPr>
        <p:spPr bwMode="auto">
          <a:xfrm>
            <a:off x="457200" y="4540250"/>
            <a:ext cx="85074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4. </a:t>
            </a:r>
            <a:r>
              <a:rPr lang="zh-CN" altLang="en-US">
                <a:solidFill>
                  <a:schemeClr val="accent2"/>
                </a:solidFill>
              </a:rPr>
              <a:t>将一负电荷从无限远处移到一个不带电的导体附近，则导体内的场强</a:t>
            </a:r>
            <a:r>
              <a:rPr lang="en-US" altLang="zh-CN">
                <a:solidFill>
                  <a:schemeClr val="accent2"/>
                </a:solidFill>
              </a:rPr>
              <a:t>_______</a:t>
            </a:r>
            <a:r>
              <a:rPr lang="zh-CN" altLang="en-US">
                <a:solidFill>
                  <a:schemeClr val="accent2"/>
                </a:solidFill>
              </a:rPr>
              <a:t>，导体的电势</a:t>
            </a:r>
            <a:r>
              <a:rPr lang="en-US" altLang="zh-CN">
                <a:solidFill>
                  <a:schemeClr val="accent2"/>
                </a:solidFill>
              </a:rPr>
              <a:t>_______</a:t>
            </a:r>
            <a:r>
              <a:rPr lang="zh-CN" altLang="en-US">
                <a:solidFill>
                  <a:schemeClr val="accent2"/>
                </a:solidFill>
              </a:rPr>
              <a:t>。</a:t>
            </a:r>
          </a:p>
        </p:txBody>
      </p:sp>
      <p:sp>
        <p:nvSpPr>
          <p:cNvPr id="4109" name="Text Box 13"/>
          <p:cNvSpPr txBox="1">
            <a:spLocks noChangeArrowheads="1"/>
          </p:cNvSpPr>
          <p:nvPr/>
        </p:nvSpPr>
        <p:spPr bwMode="auto">
          <a:xfrm>
            <a:off x="3169419" y="494506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CC3300"/>
                </a:solidFill>
              </a:rPr>
              <a:t>不变</a:t>
            </a:r>
          </a:p>
        </p:txBody>
      </p:sp>
      <p:sp>
        <p:nvSpPr>
          <p:cNvPr id="4110" name="Text Box 14"/>
          <p:cNvSpPr txBox="1">
            <a:spLocks noChangeArrowheads="1"/>
          </p:cNvSpPr>
          <p:nvPr/>
        </p:nvSpPr>
        <p:spPr bwMode="auto">
          <a:xfrm>
            <a:off x="6588224" y="494506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CC3300"/>
                </a:solidFill>
              </a:rPr>
              <a:t>减小</a:t>
            </a:r>
          </a:p>
        </p:txBody>
      </p:sp>
      <p:graphicFrame>
        <p:nvGraphicFramePr>
          <p:cNvPr id="4111" name="Object 15"/>
          <p:cNvGraphicFramePr>
            <a:graphicFrameLocks noChangeAspect="1"/>
          </p:cNvGraphicFramePr>
          <p:nvPr/>
        </p:nvGraphicFramePr>
        <p:xfrm>
          <a:off x="3657600" y="1700213"/>
          <a:ext cx="666750" cy="661987"/>
        </p:xfrm>
        <a:graphic>
          <a:graphicData uri="http://schemas.openxmlformats.org/presentationml/2006/ole">
            <mc:AlternateContent xmlns:mc="http://schemas.openxmlformats.org/markup-compatibility/2006">
              <mc:Choice xmlns:v="urn:schemas-microsoft-com:vml" Requires="v">
                <p:oleObj name="剪辑" r:id="rId2" imgW="2247480" imgH="3306240" progId="MS_ClipArt_Gallery.2">
                  <p:embed/>
                </p:oleObj>
              </mc:Choice>
              <mc:Fallback>
                <p:oleObj name="剪辑" r:id="rId2" imgW="2247480" imgH="3306240" progId="MS_ClipArt_Gallery.2">
                  <p:embed/>
                  <p:pic>
                    <p:nvPicPr>
                      <p:cNvPr id="4111"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700213"/>
                        <a:ext cx="666750" cy="66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41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106"/>
                                        </p:tgtEl>
                                        <p:attrNameLst>
                                          <p:attrName>style.visibility</p:attrName>
                                        </p:attrNameLst>
                                      </p:cBhvr>
                                      <p:to>
                                        <p:strVal val="visible"/>
                                      </p:to>
                                    </p:set>
                                    <p:animEffect transition="in" filter="blinds(vertical)">
                                      <p:cBhvr>
                                        <p:cTn id="17" dur="500"/>
                                        <p:tgtEl>
                                          <p:spTgt spid="41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07"/>
                                        </p:tgtEl>
                                        <p:attrNameLst>
                                          <p:attrName>style.visibility</p:attrName>
                                        </p:attrNameLst>
                                      </p:cBhvr>
                                      <p:to>
                                        <p:strVal val="visible"/>
                                      </p:to>
                                    </p:set>
                                    <p:animEffect transition="in" filter="wipe(left)">
                                      <p:cBhvr>
                                        <p:cTn id="22" dur="500"/>
                                        <p:tgtEl>
                                          <p:spTgt spid="4107"/>
                                        </p:tgtEl>
                                      </p:cBhvr>
                                    </p:animEffect>
                                  </p:childTnLst>
                                </p:cTn>
                              </p:par>
                            </p:childTnLst>
                          </p:cTn>
                        </p:par>
                        <p:par>
                          <p:cTn id="23" fill="hold" nodeType="afterGroup">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4108"/>
                                        </p:tgtEl>
                                        <p:attrNameLst>
                                          <p:attrName>style.visibility</p:attrName>
                                        </p:attrNameLst>
                                      </p:cBhvr>
                                      <p:to>
                                        <p:strVal val="visible"/>
                                      </p:to>
                                    </p:set>
                                    <p:anim calcmode="lin" valueType="num">
                                      <p:cBhvr additive="base">
                                        <p:cTn id="26" dur="500" fill="hold"/>
                                        <p:tgtEl>
                                          <p:spTgt spid="4108"/>
                                        </p:tgtEl>
                                        <p:attrNameLst>
                                          <p:attrName>ppt_x</p:attrName>
                                        </p:attrNameLst>
                                      </p:cBhvr>
                                      <p:tavLst>
                                        <p:tav tm="0">
                                          <p:val>
                                            <p:strVal val="#ppt_x"/>
                                          </p:val>
                                        </p:tav>
                                        <p:tav tm="100000">
                                          <p:val>
                                            <p:strVal val="#ppt_x"/>
                                          </p:val>
                                        </p:tav>
                                      </p:tavLst>
                                    </p:anim>
                                    <p:anim calcmode="lin" valueType="num">
                                      <p:cBhvr additive="base">
                                        <p:cTn id="27" dur="500" fill="hold"/>
                                        <p:tgtEl>
                                          <p:spTgt spid="4108"/>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09"/>
                                        </p:tgtEl>
                                        <p:attrNameLst>
                                          <p:attrName>style.visibility</p:attrName>
                                        </p:attrNameLst>
                                      </p:cBhvr>
                                      <p:to>
                                        <p:strVal val="visible"/>
                                      </p:to>
                                    </p:set>
                                    <p:animEffect transition="in" filter="wipe(left)">
                                      <p:cBhvr>
                                        <p:cTn id="32" dur="500"/>
                                        <p:tgtEl>
                                          <p:spTgt spid="41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10"/>
                                        </p:tgtEl>
                                        <p:attrNameLst>
                                          <p:attrName>style.visibility</p:attrName>
                                        </p:attrNameLst>
                                      </p:cBhvr>
                                      <p:to>
                                        <p:strVal val="visible"/>
                                      </p:to>
                                    </p:set>
                                    <p:animEffect transition="in" filter="wipe(left)">
                                      <p:cBhvr>
                                        <p:cTn id="37" dur="500"/>
                                        <p:tgtEl>
                                          <p:spTgt spid="4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 grpId="0" autoUpdateAnimBg="0"/>
      <p:bldP spid="4107" grpId="0" autoUpdateAnimBg="0"/>
      <p:bldP spid="4108" grpId="0" autoUpdateAnimBg="0"/>
      <p:bldP spid="4109" grpId="0" autoUpdateAnimBg="0"/>
      <p:bldP spid="411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3" name="Object 3"/>
          <p:cNvGraphicFramePr>
            <a:graphicFrameLocks noChangeAspect="1"/>
          </p:cNvGraphicFramePr>
          <p:nvPr/>
        </p:nvGraphicFramePr>
        <p:xfrm>
          <a:off x="1879600" y="2590800"/>
          <a:ext cx="1612900" cy="889000"/>
        </p:xfrm>
        <a:graphic>
          <a:graphicData uri="http://schemas.openxmlformats.org/presentationml/2006/ole">
            <mc:AlternateContent xmlns:mc="http://schemas.openxmlformats.org/markup-compatibility/2006">
              <mc:Choice xmlns:v="urn:schemas-microsoft-com:vml" Requires="v">
                <p:oleObj name="公式" r:id="rId2" imgW="1612800" imgH="888840" progId="Equation.3">
                  <p:embed/>
                </p:oleObj>
              </mc:Choice>
              <mc:Fallback>
                <p:oleObj name="公式" r:id="rId2" imgW="1612800" imgH="888840" progId="Equation.3">
                  <p:embed/>
                  <p:pic>
                    <p:nvPicPr>
                      <p:cNvPr id="512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600" y="2590800"/>
                        <a:ext cx="1612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4"/>
          <p:cNvGraphicFramePr>
            <a:graphicFrameLocks noChangeAspect="1"/>
          </p:cNvGraphicFramePr>
          <p:nvPr/>
        </p:nvGraphicFramePr>
        <p:xfrm>
          <a:off x="4152900" y="2590800"/>
          <a:ext cx="3302000" cy="889000"/>
        </p:xfrm>
        <a:graphic>
          <a:graphicData uri="http://schemas.openxmlformats.org/presentationml/2006/ole">
            <mc:AlternateContent xmlns:mc="http://schemas.openxmlformats.org/markup-compatibility/2006">
              <mc:Choice xmlns:v="urn:schemas-microsoft-com:vml" Requires="v">
                <p:oleObj name="公式" r:id="rId4" imgW="3301920" imgH="888840" progId="Equation.3">
                  <p:embed/>
                </p:oleObj>
              </mc:Choice>
              <mc:Fallback>
                <p:oleObj name="公式" r:id="rId4" imgW="3301920" imgH="888840" progId="Equation.3">
                  <p:embed/>
                  <p:pic>
                    <p:nvPicPr>
                      <p:cNvPr id="512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2900" y="2590800"/>
                        <a:ext cx="33020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6"/>
          <p:cNvGraphicFramePr>
            <a:graphicFrameLocks noChangeAspect="1"/>
          </p:cNvGraphicFramePr>
          <p:nvPr/>
        </p:nvGraphicFramePr>
        <p:xfrm>
          <a:off x="2565400" y="3733800"/>
          <a:ext cx="3632200" cy="889000"/>
        </p:xfrm>
        <a:graphic>
          <a:graphicData uri="http://schemas.openxmlformats.org/presentationml/2006/ole">
            <mc:AlternateContent xmlns:mc="http://schemas.openxmlformats.org/markup-compatibility/2006">
              <mc:Choice xmlns:v="urn:schemas-microsoft-com:vml" Requires="v">
                <p:oleObj name="公式" r:id="rId6" imgW="3632040" imgH="888840" progId="Equation.3">
                  <p:embed/>
                </p:oleObj>
              </mc:Choice>
              <mc:Fallback>
                <p:oleObj name="公式" r:id="rId6" imgW="3632040" imgH="888840" progId="Equation.3">
                  <p:embed/>
                  <p:pic>
                    <p:nvPicPr>
                      <p:cNvPr id="512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5400" y="3733800"/>
                        <a:ext cx="3632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7" name="Object 7"/>
          <p:cNvGraphicFramePr>
            <a:graphicFrameLocks noChangeAspect="1"/>
          </p:cNvGraphicFramePr>
          <p:nvPr/>
        </p:nvGraphicFramePr>
        <p:xfrm>
          <a:off x="2724150" y="5035550"/>
          <a:ext cx="3352800" cy="481013"/>
        </p:xfrm>
        <a:graphic>
          <a:graphicData uri="http://schemas.openxmlformats.org/presentationml/2006/ole">
            <mc:AlternateContent xmlns:mc="http://schemas.openxmlformats.org/markup-compatibility/2006">
              <mc:Choice xmlns:v="urn:schemas-microsoft-com:vml" Requires="v">
                <p:oleObj name="公式" r:id="rId8" imgW="3352680" imgH="482400" progId="Equation.3">
                  <p:embed/>
                </p:oleObj>
              </mc:Choice>
              <mc:Fallback>
                <p:oleObj name="公式" r:id="rId8" imgW="3352680" imgH="482400" progId="Equation.3">
                  <p:embed/>
                  <p:pic>
                    <p:nvPicPr>
                      <p:cNvPr id="5127"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24150" y="5035550"/>
                        <a:ext cx="33528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9"/>
          <p:cNvGrpSpPr>
            <a:grpSpLocks/>
          </p:cNvGrpSpPr>
          <p:nvPr/>
        </p:nvGrpSpPr>
        <p:grpSpPr bwMode="auto">
          <a:xfrm>
            <a:off x="304800" y="457200"/>
            <a:ext cx="8305800" cy="1800225"/>
            <a:chOff x="192" y="288"/>
            <a:chExt cx="5232" cy="1134"/>
          </a:xfrm>
        </p:grpSpPr>
        <p:sp>
          <p:nvSpPr>
            <p:cNvPr id="10248" name="Text Box 2"/>
            <p:cNvSpPr txBox="1">
              <a:spLocks noChangeArrowheads="1"/>
            </p:cNvSpPr>
            <p:nvPr/>
          </p:nvSpPr>
          <p:spPr bwMode="auto">
            <a:xfrm>
              <a:off x="192" y="288"/>
              <a:ext cx="5232"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5. </a:t>
              </a:r>
              <a:r>
                <a:rPr lang="zh-CN" altLang="en-US">
                  <a:solidFill>
                    <a:schemeClr val="accent2"/>
                  </a:solidFill>
                </a:rPr>
                <a:t>一个平板电容器电容</a:t>
              </a:r>
              <a:r>
                <a:rPr lang="en-US" altLang="zh-CN" i="1">
                  <a:solidFill>
                    <a:schemeClr val="accent2"/>
                  </a:solidFill>
                </a:rPr>
                <a:t>C</a:t>
              </a:r>
              <a:r>
                <a:rPr lang="en-US" altLang="zh-CN">
                  <a:solidFill>
                    <a:schemeClr val="accent2"/>
                  </a:solidFill>
                </a:rPr>
                <a:t>=100pF</a:t>
              </a:r>
              <a:r>
                <a:rPr lang="zh-CN" altLang="en-US">
                  <a:solidFill>
                    <a:schemeClr val="accent2"/>
                  </a:solidFill>
                </a:rPr>
                <a:t>，面积</a:t>
              </a:r>
              <a:r>
                <a:rPr lang="en-US" altLang="zh-CN" i="1">
                  <a:solidFill>
                    <a:schemeClr val="accent2"/>
                  </a:solidFill>
                </a:rPr>
                <a:t>S</a:t>
              </a:r>
              <a:r>
                <a:rPr lang="en-US" altLang="zh-CN">
                  <a:solidFill>
                    <a:schemeClr val="accent2"/>
                  </a:solidFill>
                </a:rPr>
                <a:t>=100cm</a:t>
              </a:r>
              <a:r>
                <a:rPr lang="en-US" altLang="zh-CN" baseline="30000">
                  <a:solidFill>
                    <a:schemeClr val="accent2"/>
                  </a:solidFill>
                </a:rPr>
                <a:t>2</a:t>
              </a:r>
              <a:r>
                <a:rPr lang="zh-CN" altLang="en-US">
                  <a:solidFill>
                    <a:schemeClr val="accent2"/>
                  </a:solidFill>
                </a:rPr>
                <a:t>，两板间充以相对介电常数             的云母片，当把它接到</a:t>
              </a:r>
              <a:r>
                <a:rPr lang="en-US" altLang="zh-CN">
                  <a:solidFill>
                    <a:schemeClr val="accent2"/>
                  </a:solidFill>
                </a:rPr>
                <a:t>50V</a:t>
              </a:r>
              <a:r>
                <a:rPr lang="zh-CN" altLang="en-US">
                  <a:solidFill>
                    <a:schemeClr val="accent2"/>
                  </a:solidFill>
                </a:rPr>
                <a:t>的电源上时，云母片中的场强大小</a:t>
              </a:r>
              <a:r>
                <a:rPr lang="en-US" altLang="zh-CN" i="1">
                  <a:solidFill>
                    <a:schemeClr val="accent2"/>
                  </a:solidFill>
                </a:rPr>
                <a:t>E</a:t>
              </a:r>
              <a:r>
                <a:rPr lang="en-US" altLang="zh-CN">
                  <a:solidFill>
                    <a:schemeClr val="accent2"/>
                  </a:solidFill>
                </a:rPr>
                <a:t>=_______</a:t>
              </a:r>
              <a:r>
                <a:rPr lang="zh-CN" altLang="en-US">
                  <a:solidFill>
                    <a:schemeClr val="accent2"/>
                  </a:solidFill>
                </a:rPr>
                <a:t>，极板上自由电荷的电量</a:t>
              </a:r>
              <a:r>
                <a:rPr lang="en-US" altLang="zh-CN" i="1">
                  <a:solidFill>
                    <a:schemeClr val="accent2"/>
                  </a:solidFill>
                </a:rPr>
                <a:t>Q</a:t>
              </a:r>
              <a:r>
                <a:rPr lang="en-US" altLang="zh-CN">
                  <a:solidFill>
                    <a:schemeClr val="accent2"/>
                  </a:solidFill>
                </a:rPr>
                <a:t>=_________</a:t>
              </a:r>
              <a:r>
                <a:rPr lang="zh-CN" altLang="en-US">
                  <a:solidFill>
                    <a:schemeClr val="accent2"/>
                  </a:solidFill>
                </a:rPr>
                <a:t>。</a:t>
              </a:r>
            </a:p>
          </p:txBody>
        </p:sp>
        <p:graphicFrame>
          <p:nvGraphicFramePr>
            <p:cNvPr id="10246" name="Object 8"/>
            <p:cNvGraphicFramePr>
              <a:graphicFrameLocks noChangeAspect="1"/>
            </p:cNvGraphicFramePr>
            <p:nvPr/>
          </p:nvGraphicFramePr>
          <p:xfrm>
            <a:off x="2784" y="572"/>
            <a:ext cx="592" cy="287"/>
          </p:xfrm>
          <a:graphic>
            <a:graphicData uri="http://schemas.openxmlformats.org/presentationml/2006/ole">
              <mc:AlternateContent xmlns:mc="http://schemas.openxmlformats.org/markup-compatibility/2006">
                <mc:Choice xmlns:v="urn:schemas-microsoft-com:vml" Requires="v">
                  <p:oleObj name="公式" r:id="rId10" imgW="939600" imgH="457200" progId="Equation.3">
                    <p:embed/>
                  </p:oleObj>
                </mc:Choice>
                <mc:Fallback>
                  <p:oleObj name="公式" r:id="rId10" imgW="939600" imgH="457200" progId="Equation.3">
                    <p:embed/>
                    <p:pic>
                      <p:nvPicPr>
                        <p:cNvPr id="1024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84" y="572"/>
                          <a:ext cx="592"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30854682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500"/>
                                        <p:tgtEl>
                                          <p:spTgt spid="5123"/>
                                        </p:tgtEl>
                                      </p:cBhvr>
                                    </p:animEffect>
                                  </p:childTnLst>
                                </p:cTn>
                              </p:par>
                              <p:par>
                                <p:cTn id="8" presetID="10" presetClass="entr" presetSubtype="0" fill="hold"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par>
                                <p:cTn id="11" presetID="10" presetClass="entr" presetSubtype="0" fill="hold" nodeType="withEffect">
                                  <p:stCondLst>
                                    <p:cond delay="0"/>
                                  </p:stCondLst>
                                  <p:childTnLst>
                                    <p:set>
                                      <p:cBhvr>
                                        <p:cTn id="12" dur="1" fill="hold">
                                          <p:stCondLst>
                                            <p:cond delay="0"/>
                                          </p:stCondLst>
                                        </p:cTn>
                                        <p:tgtEl>
                                          <p:spTgt spid="5126"/>
                                        </p:tgtEl>
                                        <p:attrNameLst>
                                          <p:attrName>style.visibility</p:attrName>
                                        </p:attrNameLst>
                                      </p:cBhvr>
                                      <p:to>
                                        <p:strVal val="visible"/>
                                      </p:to>
                                    </p:set>
                                    <p:animEffect transition="in" filter="fade">
                                      <p:cBhvr>
                                        <p:cTn id="13" dur="500"/>
                                        <p:tgtEl>
                                          <p:spTgt spid="5126"/>
                                        </p:tgtEl>
                                      </p:cBhvr>
                                    </p:animEffect>
                                  </p:childTnLst>
                                </p:cTn>
                              </p:par>
                              <p:par>
                                <p:cTn id="14" presetID="10" presetClass="entr" presetSubtype="0" fill="hold" nodeType="withEffect">
                                  <p:stCondLst>
                                    <p:cond delay="0"/>
                                  </p:stCondLst>
                                  <p:childTnLst>
                                    <p:set>
                                      <p:cBhvr>
                                        <p:cTn id="15" dur="1" fill="hold">
                                          <p:stCondLst>
                                            <p:cond delay="0"/>
                                          </p:stCondLst>
                                        </p:cTn>
                                        <p:tgtEl>
                                          <p:spTgt spid="5127"/>
                                        </p:tgtEl>
                                        <p:attrNameLst>
                                          <p:attrName>style.visibility</p:attrName>
                                        </p:attrNameLst>
                                      </p:cBhvr>
                                      <p:to>
                                        <p:strVal val="visible"/>
                                      </p:to>
                                    </p:set>
                                    <p:animEffect transition="in" filter="fade">
                                      <p:cBhvr>
                                        <p:cTn id="16" dur="500"/>
                                        <p:tgtEl>
                                          <p:spTgt spid="5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7" name="Object 3"/>
          <p:cNvGraphicFramePr>
            <a:graphicFrameLocks noChangeAspect="1"/>
          </p:cNvGraphicFramePr>
          <p:nvPr/>
        </p:nvGraphicFramePr>
        <p:xfrm>
          <a:off x="1117600" y="2127250"/>
          <a:ext cx="1473200" cy="455613"/>
        </p:xfrm>
        <a:graphic>
          <a:graphicData uri="http://schemas.openxmlformats.org/presentationml/2006/ole">
            <mc:AlternateContent xmlns:mc="http://schemas.openxmlformats.org/markup-compatibility/2006">
              <mc:Choice xmlns:v="urn:schemas-microsoft-com:vml" Requires="v">
                <p:oleObj name="Equation" r:id="rId2" imgW="1473120" imgH="457200" progId="Equation.3">
                  <p:embed/>
                </p:oleObj>
              </mc:Choice>
              <mc:Fallback>
                <p:oleObj name="Equation" r:id="rId2" imgW="1473120" imgH="457200" progId="Equation.3">
                  <p:embed/>
                  <p:pic>
                    <p:nvPicPr>
                      <p:cNvPr id="614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2127250"/>
                        <a:ext cx="14732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4"/>
          <p:cNvGraphicFramePr>
            <a:graphicFrameLocks noChangeAspect="1"/>
          </p:cNvGraphicFramePr>
          <p:nvPr/>
        </p:nvGraphicFramePr>
        <p:xfrm>
          <a:off x="3028950" y="2084388"/>
          <a:ext cx="736600" cy="506412"/>
        </p:xfrm>
        <a:graphic>
          <a:graphicData uri="http://schemas.openxmlformats.org/presentationml/2006/ole">
            <mc:AlternateContent xmlns:mc="http://schemas.openxmlformats.org/markup-compatibility/2006">
              <mc:Choice xmlns:v="urn:schemas-microsoft-com:vml" Requires="v">
                <p:oleObj name="Equation" r:id="rId4" imgW="736560" imgH="507960" progId="Equation.3">
                  <p:embed/>
                </p:oleObj>
              </mc:Choice>
              <mc:Fallback>
                <p:oleObj name="Equation" r:id="rId4" imgW="736560" imgH="507960" progId="Equation.3">
                  <p:embed/>
                  <p:pic>
                    <p:nvPicPr>
                      <p:cNvPr id="614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8950" y="2084388"/>
                        <a:ext cx="736600"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5"/>
          <p:cNvGraphicFramePr>
            <a:graphicFrameLocks noChangeAspect="1"/>
          </p:cNvGraphicFramePr>
          <p:nvPr/>
        </p:nvGraphicFramePr>
        <p:xfrm>
          <a:off x="4102100" y="2084388"/>
          <a:ext cx="736600" cy="506412"/>
        </p:xfrm>
        <a:graphic>
          <a:graphicData uri="http://schemas.openxmlformats.org/presentationml/2006/ole">
            <mc:AlternateContent xmlns:mc="http://schemas.openxmlformats.org/markup-compatibility/2006">
              <mc:Choice xmlns:v="urn:schemas-microsoft-com:vml" Requires="v">
                <p:oleObj name="Equation" r:id="rId6" imgW="736560" imgH="507960" progId="Equation.3">
                  <p:embed/>
                </p:oleObj>
              </mc:Choice>
              <mc:Fallback>
                <p:oleObj name="Equation" r:id="rId6" imgW="736560" imgH="507960" progId="Equation.3">
                  <p:embed/>
                  <p:pic>
                    <p:nvPicPr>
                      <p:cNvPr id="614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2100" y="2084388"/>
                        <a:ext cx="736600"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6"/>
          <p:cNvGraphicFramePr>
            <a:graphicFrameLocks noChangeAspect="1"/>
          </p:cNvGraphicFramePr>
          <p:nvPr/>
        </p:nvGraphicFramePr>
        <p:xfrm>
          <a:off x="1174750" y="2889250"/>
          <a:ext cx="1511300" cy="455613"/>
        </p:xfrm>
        <a:graphic>
          <a:graphicData uri="http://schemas.openxmlformats.org/presentationml/2006/ole">
            <mc:AlternateContent xmlns:mc="http://schemas.openxmlformats.org/markup-compatibility/2006">
              <mc:Choice xmlns:v="urn:schemas-microsoft-com:vml" Requires="v">
                <p:oleObj name="Equation" r:id="rId8" imgW="1511280" imgH="457200" progId="Equation.3">
                  <p:embed/>
                </p:oleObj>
              </mc:Choice>
              <mc:Fallback>
                <p:oleObj name="Equation" r:id="rId8" imgW="1511280" imgH="457200" progId="Equation.3">
                  <p:embed/>
                  <p:pic>
                    <p:nvPicPr>
                      <p:cNvPr id="615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4750" y="2889250"/>
                        <a:ext cx="15113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5"/>
          <p:cNvGrpSpPr>
            <a:grpSpLocks/>
          </p:cNvGrpSpPr>
          <p:nvPr/>
        </p:nvGrpSpPr>
        <p:grpSpPr bwMode="auto">
          <a:xfrm>
            <a:off x="3057525" y="2819400"/>
            <a:ext cx="1362075" cy="531813"/>
            <a:chOff x="1926" y="1776"/>
            <a:chExt cx="858" cy="335"/>
          </a:xfrm>
        </p:grpSpPr>
        <p:graphicFrame>
          <p:nvGraphicFramePr>
            <p:cNvPr id="11275" name="Object 7"/>
            <p:cNvGraphicFramePr>
              <a:graphicFrameLocks noChangeAspect="1"/>
            </p:cNvGraphicFramePr>
            <p:nvPr/>
          </p:nvGraphicFramePr>
          <p:xfrm>
            <a:off x="1926" y="1824"/>
            <a:ext cx="255" cy="287"/>
          </p:xfrm>
          <a:graphic>
            <a:graphicData uri="http://schemas.openxmlformats.org/presentationml/2006/ole">
              <mc:AlternateContent xmlns:mc="http://schemas.openxmlformats.org/markup-compatibility/2006">
                <mc:Choice xmlns:v="urn:schemas-microsoft-com:vml" Requires="v">
                  <p:oleObj name="Equation" r:id="rId10" imgW="406080" imgH="457200" progId="Equation.3">
                    <p:embed/>
                  </p:oleObj>
                </mc:Choice>
                <mc:Fallback>
                  <p:oleObj name="Equation" r:id="rId10" imgW="406080" imgH="457200" progId="Equation.3">
                    <p:embed/>
                    <p:pic>
                      <p:nvPicPr>
                        <p:cNvPr id="11275"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6" y="1824"/>
                          <a:ext cx="255"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8" name="Text Box 8"/>
            <p:cNvSpPr txBox="1">
              <a:spLocks noChangeArrowheads="1"/>
            </p:cNvSpPr>
            <p:nvPr/>
          </p:nvSpPr>
          <p:spPr bwMode="auto">
            <a:xfrm>
              <a:off x="2112" y="177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不变</a:t>
              </a:r>
            </a:p>
          </p:txBody>
        </p:sp>
      </p:grpSp>
      <p:grpSp>
        <p:nvGrpSpPr>
          <p:cNvPr id="3" name="Group 46"/>
          <p:cNvGrpSpPr>
            <a:grpSpLocks/>
          </p:cNvGrpSpPr>
          <p:nvPr/>
        </p:nvGrpSpPr>
        <p:grpSpPr bwMode="auto">
          <a:xfrm>
            <a:off x="4511675" y="2808288"/>
            <a:ext cx="1127125" cy="544512"/>
            <a:chOff x="2736" y="1769"/>
            <a:chExt cx="710" cy="343"/>
          </a:xfrm>
        </p:grpSpPr>
        <p:graphicFrame>
          <p:nvGraphicFramePr>
            <p:cNvPr id="11274" name="Object 9"/>
            <p:cNvGraphicFramePr>
              <a:graphicFrameLocks noChangeAspect="1"/>
            </p:cNvGraphicFramePr>
            <p:nvPr/>
          </p:nvGraphicFramePr>
          <p:xfrm>
            <a:off x="2736" y="1825"/>
            <a:ext cx="255" cy="287"/>
          </p:xfrm>
          <a:graphic>
            <a:graphicData uri="http://schemas.openxmlformats.org/presentationml/2006/ole">
              <mc:AlternateContent xmlns:mc="http://schemas.openxmlformats.org/markup-compatibility/2006">
                <mc:Choice xmlns:v="urn:schemas-microsoft-com:vml" Requires="v">
                  <p:oleObj name="Equation" r:id="rId12" imgW="406080" imgH="457200" progId="Equation.3">
                    <p:embed/>
                  </p:oleObj>
                </mc:Choice>
                <mc:Fallback>
                  <p:oleObj name="Equation" r:id="rId12" imgW="406080" imgH="457200" progId="Equation.3">
                    <p:embed/>
                    <p:pic>
                      <p:nvPicPr>
                        <p:cNvPr id="11274"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6" y="1825"/>
                          <a:ext cx="255"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7" name="Text Box 10"/>
            <p:cNvSpPr txBox="1">
              <a:spLocks noChangeArrowheads="1"/>
            </p:cNvSpPr>
            <p:nvPr/>
          </p:nvSpPr>
          <p:spPr bwMode="auto">
            <a:xfrm>
              <a:off x="2880" y="1769"/>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不变</a:t>
              </a:r>
            </a:p>
          </p:txBody>
        </p:sp>
      </p:grpSp>
      <p:grpSp>
        <p:nvGrpSpPr>
          <p:cNvPr id="5" name="Group 44"/>
          <p:cNvGrpSpPr>
            <a:grpSpLocks/>
          </p:cNvGrpSpPr>
          <p:nvPr/>
        </p:nvGrpSpPr>
        <p:grpSpPr bwMode="auto">
          <a:xfrm>
            <a:off x="517525" y="371475"/>
            <a:ext cx="8169275" cy="3209925"/>
            <a:chOff x="326" y="234"/>
            <a:chExt cx="5146" cy="2022"/>
          </a:xfrm>
        </p:grpSpPr>
        <p:sp>
          <p:nvSpPr>
            <p:cNvPr id="11280" name="Text Box 2"/>
            <p:cNvSpPr txBox="1">
              <a:spLocks noChangeArrowheads="1"/>
            </p:cNvSpPr>
            <p:nvPr/>
          </p:nvSpPr>
          <p:spPr bwMode="auto">
            <a:xfrm>
              <a:off x="326" y="234"/>
              <a:ext cx="5146"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6. </a:t>
              </a:r>
              <a:r>
                <a:rPr lang="en-US" altLang="zh-CN" i="1">
                  <a:solidFill>
                    <a:schemeClr val="accent2"/>
                  </a:solidFill>
                </a:rPr>
                <a:t>C</a:t>
              </a:r>
              <a:r>
                <a:rPr lang="en-US" altLang="zh-CN" baseline="-25000">
                  <a:solidFill>
                    <a:schemeClr val="accent2"/>
                  </a:solidFill>
                </a:rPr>
                <a:t>1</a:t>
              </a:r>
              <a:r>
                <a:rPr lang="zh-CN" altLang="en-US">
                  <a:solidFill>
                    <a:schemeClr val="accent2"/>
                  </a:solidFill>
                </a:rPr>
                <a:t>和</a:t>
              </a:r>
              <a:r>
                <a:rPr lang="en-US" altLang="zh-CN" i="1">
                  <a:solidFill>
                    <a:schemeClr val="accent2"/>
                  </a:solidFill>
                </a:rPr>
                <a:t>C</a:t>
              </a:r>
              <a:r>
                <a:rPr lang="en-US" altLang="zh-CN" baseline="-25000">
                  <a:solidFill>
                    <a:schemeClr val="accent2"/>
                  </a:solidFill>
                </a:rPr>
                <a:t>2</a:t>
              </a:r>
              <a:r>
                <a:rPr lang="zh-CN" altLang="en-US">
                  <a:solidFill>
                    <a:schemeClr val="accent2"/>
                  </a:solidFill>
                </a:rPr>
                <a:t>两空气电容器连接电源充电后，在电源保持连接的情况下，在</a:t>
              </a:r>
              <a:r>
                <a:rPr lang="en-US" altLang="zh-CN" i="1">
                  <a:solidFill>
                    <a:schemeClr val="accent2"/>
                  </a:solidFill>
                </a:rPr>
                <a:t>C</a:t>
              </a:r>
              <a:r>
                <a:rPr lang="en-US" altLang="zh-CN" baseline="-25000">
                  <a:solidFill>
                    <a:schemeClr val="accent2"/>
                  </a:solidFill>
                </a:rPr>
                <a:t>1</a:t>
              </a:r>
              <a:r>
                <a:rPr lang="zh-CN" altLang="en-US">
                  <a:solidFill>
                    <a:schemeClr val="accent2"/>
                  </a:solidFill>
                </a:rPr>
                <a:t>中插入一电介质板。</a:t>
              </a:r>
              <a:r>
                <a:rPr lang="zh-CN" altLang="en-US" i="1">
                  <a:solidFill>
                    <a:schemeClr val="accent2"/>
                  </a:solidFill>
                </a:rPr>
                <a:t> </a:t>
              </a:r>
              <a:r>
                <a:rPr lang="en-US" altLang="zh-CN" i="1">
                  <a:solidFill>
                    <a:schemeClr val="accent2"/>
                  </a:solidFill>
                </a:rPr>
                <a:t>C</a:t>
              </a:r>
              <a:r>
                <a:rPr lang="en-US" altLang="zh-CN" baseline="-25000">
                  <a:solidFill>
                    <a:schemeClr val="accent2"/>
                  </a:solidFill>
                </a:rPr>
                <a:t>1</a:t>
              </a:r>
              <a:r>
                <a:rPr lang="zh-CN" altLang="en-US">
                  <a:solidFill>
                    <a:schemeClr val="accent2"/>
                  </a:solidFill>
                </a:rPr>
                <a:t>和</a:t>
              </a:r>
              <a:r>
                <a:rPr lang="en-US" altLang="zh-CN" i="1">
                  <a:solidFill>
                    <a:schemeClr val="accent2"/>
                  </a:solidFill>
                </a:rPr>
                <a:t>C</a:t>
              </a:r>
              <a:r>
                <a:rPr lang="en-US" altLang="zh-CN" baseline="-25000">
                  <a:solidFill>
                    <a:schemeClr val="accent2"/>
                  </a:solidFill>
                </a:rPr>
                <a:t>2</a:t>
              </a:r>
              <a:r>
                <a:rPr lang="zh-CN" altLang="en-US">
                  <a:solidFill>
                    <a:schemeClr val="accent2"/>
                  </a:solidFill>
                </a:rPr>
                <a:t>极板上的电量如何变化</a:t>
              </a:r>
              <a:r>
                <a:rPr lang="en-US" altLang="zh-CN">
                  <a:solidFill>
                    <a:schemeClr val="accent2"/>
                  </a:solidFill>
                </a:rPr>
                <a:t>__________</a:t>
              </a:r>
              <a:r>
                <a:rPr lang="zh-CN" altLang="en-US">
                  <a:solidFill>
                    <a:schemeClr val="accent2"/>
                  </a:solidFill>
                </a:rPr>
                <a:t>。</a:t>
              </a:r>
            </a:p>
          </p:txBody>
        </p:sp>
        <p:grpSp>
          <p:nvGrpSpPr>
            <p:cNvPr id="11281" name="Group 43"/>
            <p:cNvGrpSpPr>
              <a:grpSpLocks/>
            </p:cNvGrpSpPr>
            <p:nvPr/>
          </p:nvGrpSpPr>
          <p:grpSpPr bwMode="auto">
            <a:xfrm>
              <a:off x="3809" y="1056"/>
              <a:ext cx="1567" cy="1200"/>
              <a:chOff x="3809" y="1056"/>
              <a:chExt cx="1567" cy="1200"/>
            </a:xfrm>
          </p:grpSpPr>
          <p:sp>
            <p:nvSpPr>
              <p:cNvPr id="11282" name="Line 17"/>
              <p:cNvSpPr>
                <a:spLocks noChangeShapeType="1"/>
              </p:cNvSpPr>
              <p:nvPr/>
            </p:nvSpPr>
            <p:spPr bwMode="auto">
              <a:xfrm>
                <a:off x="3936" y="158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Line 18"/>
              <p:cNvSpPr>
                <a:spLocks noChangeShapeType="1"/>
              </p:cNvSpPr>
              <p:nvPr/>
            </p:nvSpPr>
            <p:spPr bwMode="auto">
              <a:xfrm>
                <a:off x="3936" y="1728"/>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Line 19"/>
              <p:cNvSpPr>
                <a:spLocks noChangeShapeType="1"/>
              </p:cNvSpPr>
              <p:nvPr/>
            </p:nvSpPr>
            <p:spPr bwMode="auto">
              <a:xfrm>
                <a:off x="4416" y="158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20"/>
              <p:cNvSpPr>
                <a:spLocks noChangeShapeType="1"/>
              </p:cNvSpPr>
              <p:nvPr/>
            </p:nvSpPr>
            <p:spPr bwMode="auto">
              <a:xfrm>
                <a:off x="4416" y="1728"/>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286" name="Group 24"/>
              <p:cNvGrpSpPr>
                <a:grpSpLocks/>
              </p:cNvGrpSpPr>
              <p:nvPr/>
            </p:nvGrpSpPr>
            <p:grpSpPr bwMode="auto">
              <a:xfrm>
                <a:off x="4080" y="1344"/>
                <a:ext cx="480" cy="240"/>
                <a:chOff x="4080" y="1344"/>
                <a:chExt cx="480" cy="240"/>
              </a:xfrm>
            </p:grpSpPr>
            <p:sp>
              <p:nvSpPr>
                <p:cNvPr id="11303" name="Line 21"/>
                <p:cNvSpPr>
                  <a:spLocks noChangeShapeType="1"/>
                </p:cNvSpPr>
                <p:nvPr/>
              </p:nvSpPr>
              <p:spPr bwMode="auto">
                <a:xfrm flipV="1">
                  <a:off x="408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4" name="Line 22"/>
                <p:cNvSpPr>
                  <a:spLocks noChangeShapeType="1"/>
                </p:cNvSpPr>
                <p:nvPr/>
              </p:nvSpPr>
              <p:spPr bwMode="auto">
                <a:xfrm>
                  <a:off x="4080" y="1344"/>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5" name="Line 23"/>
                <p:cNvSpPr>
                  <a:spLocks noChangeShapeType="1"/>
                </p:cNvSpPr>
                <p:nvPr/>
              </p:nvSpPr>
              <p:spPr bwMode="auto">
                <a:xfrm>
                  <a:off x="456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287" name="Group 25"/>
              <p:cNvGrpSpPr>
                <a:grpSpLocks/>
              </p:cNvGrpSpPr>
              <p:nvPr/>
            </p:nvGrpSpPr>
            <p:grpSpPr bwMode="auto">
              <a:xfrm flipV="1">
                <a:off x="4080" y="1728"/>
                <a:ext cx="480" cy="240"/>
                <a:chOff x="4080" y="1344"/>
                <a:chExt cx="480" cy="240"/>
              </a:xfrm>
            </p:grpSpPr>
            <p:sp>
              <p:nvSpPr>
                <p:cNvPr id="11300" name="Line 26"/>
                <p:cNvSpPr>
                  <a:spLocks noChangeShapeType="1"/>
                </p:cNvSpPr>
                <p:nvPr/>
              </p:nvSpPr>
              <p:spPr bwMode="auto">
                <a:xfrm flipV="1">
                  <a:off x="408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1" name="Line 27"/>
                <p:cNvSpPr>
                  <a:spLocks noChangeShapeType="1"/>
                </p:cNvSpPr>
                <p:nvPr/>
              </p:nvSpPr>
              <p:spPr bwMode="auto">
                <a:xfrm>
                  <a:off x="4080" y="1344"/>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2" name="Line 28"/>
                <p:cNvSpPr>
                  <a:spLocks noChangeShapeType="1"/>
                </p:cNvSpPr>
                <p:nvPr/>
              </p:nvSpPr>
              <p:spPr bwMode="auto">
                <a:xfrm>
                  <a:off x="456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288" name="Line 29"/>
              <p:cNvSpPr>
                <a:spLocks noChangeShapeType="1"/>
              </p:cNvSpPr>
              <p:nvPr/>
            </p:nvSpPr>
            <p:spPr bwMode="auto">
              <a:xfrm flipV="1">
                <a:off x="4320" y="1056"/>
                <a:ext cx="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9" name="Line 30"/>
              <p:cNvSpPr>
                <a:spLocks noChangeShapeType="1"/>
              </p:cNvSpPr>
              <p:nvPr/>
            </p:nvSpPr>
            <p:spPr bwMode="auto">
              <a:xfrm>
                <a:off x="4320" y="1056"/>
                <a:ext cx="81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0" name="Line 31"/>
              <p:cNvSpPr>
                <a:spLocks noChangeShapeType="1"/>
              </p:cNvSpPr>
              <p:nvPr/>
            </p:nvSpPr>
            <p:spPr bwMode="auto">
              <a:xfrm>
                <a:off x="5136" y="1056"/>
                <a:ext cx="0" cy="48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1" name="Line 34"/>
              <p:cNvSpPr>
                <a:spLocks noChangeShapeType="1"/>
              </p:cNvSpPr>
              <p:nvPr/>
            </p:nvSpPr>
            <p:spPr bwMode="auto">
              <a:xfrm>
                <a:off x="4320" y="1968"/>
                <a:ext cx="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2" name="Line 35"/>
              <p:cNvSpPr>
                <a:spLocks noChangeShapeType="1"/>
              </p:cNvSpPr>
              <p:nvPr/>
            </p:nvSpPr>
            <p:spPr bwMode="auto">
              <a:xfrm flipV="1">
                <a:off x="4320" y="2256"/>
                <a:ext cx="81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3" name="Line 36"/>
              <p:cNvSpPr>
                <a:spLocks noChangeShapeType="1"/>
              </p:cNvSpPr>
              <p:nvPr/>
            </p:nvSpPr>
            <p:spPr bwMode="auto">
              <a:xfrm flipV="1">
                <a:off x="5136" y="1680"/>
                <a:ext cx="0" cy="57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4" name="Line 37"/>
              <p:cNvSpPr>
                <a:spLocks noChangeShapeType="1"/>
              </p:cNvSpPr>
              <p:nvPr/>
            </p:nvSpPr>
            <p:spPr bwMode="auto">
              <a:xfrm>
                <a:off x="4944" y="1536"/>
                <a:ext cx="43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5" name="Line 38"/>
              <p:cNvSpPr>
                <a:spLocks noChangeShapeType="1"/>
              </p:cNvSpPr>
              <p:nvPr/>
            </p:nvSpPr>
            <p:spPr bwMode="auto">
              <a:xfrm>
                <a:off x="5040" y="1584"/>
                <a:ext cx="24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6" name="Line 39"/>
              <p:cNvSpPr>
                <a:spLocks noChangeShapeType="1"/>
              </p:cNvSpPr>
              <p:nvPr/>
            </p:nvSpPr>
            <p:spPr bwMode="auto">
              <a:xfrm>
                <a:off x="5040" y="1680"/>
                <a:ext cx="24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7" name="Line 40"/>
              <p:cNvSpPr>
                <a:spLocks noChangeShapeType="1"/>
              </p:cNvSpPr>
              <p:nvPr/>
            </p:nvSpPr>
            <p:spPr bwMode="auto">
              <a:xfrm>
                <a:off x="4944" y="1632"/>
                <a:ext cx="43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8" name="Text Box 41"/>
              <p:cNvSpPr txBox="1">
                <a:spLocks noChangeArrowheads="1"/>
              </p:cNvSpPr>
              <p:nvPr/>
            </p:nvSpPr>
            <p:spPr bwMode="auto">
              <a:xfrm>
                <a:off x="3809" y="168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chemeClr val="accent2"/>
                    </a:solidFill>
                  </a:rPr>
                  <a:t>C</a:t>
                </a:r>
                <a:r>
                  <a:rPr lang="en-US" altLang="zh-CN" sz="2400" baseline="-25000">
                    <a:solidFill>
                      <a:schemeClr val="accent2"/>
                    </a:solidFill>
                  </a:rPr>
                  <a:t>1</a:t>
                </a:r>
                <a:endParaRPr lang="en-US" altLang="zh-CN" sz="2400" b="0">
                  <a:solidFill>
                    <a:schemeClr val="accent2"/>
                  </a:solidFill>
                </a:endParaRPr>
              </a:p>
            </p:txBody>
          </p:sp>
          <p:sp>
            <p:nvSpPr>
              <p:cNvPr id="11299" name="Text Box 42"/>
              <p:cNvSpPr txBox="1">
                <a:spLocks noChangeArrowheads="1"/>
              </p:cNvSpPr>
              <p:nvPr/>
            </p:nvSpPr>
            <p:spPr bwMode="auto">
              <a:xfrm>
                <a:off x="4512" y="168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chemeClr val="accent2"/>
                    </a:solidFill>
                  </a:rPr>
                  <a:t>C</a:t>
                </a:r>
                <a:r>
                  <a:rPr lang="en-US" altLang="zh-CN" sz="2400" baseline="-25000">
                    <a:solidFill>
                      <a:schemeClr val="accent2"/>
                    </a:solidFill>
                  </a:rPr>
                  <a:t>2</a:t>
                </a:r>
                <a:endParaRPr lang="en-US" altLang="zh-CN" sz="2400" b="0">
                  <a:solidFill>
                    <a:schemeClr val="accent2"/>
                  </a:solidFill>
                </a:endParaRPr>
              </a:p>
            </p:txBody>
          </p:sp>
        </p:grpSp>
      </p:grpSp>
    </p:spTree>
    <p:extLst>
      <p:ext uri="{BB962C8B-B14F-4D97-AF65-F5344CB8AC3E}">
        <p14:creationId xmlns:p14="http://schemas.microsoft.com/office/powerpoint/2010/main" val="215066347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500"/>
                                        <p:tgtEl>
                                          <p:spTgt spid="6147"/>
                                        </p:tgtEl>
                                      </p:cBhvr>
                                    </p:animEffect>
                                  </p:childTnLst>
                                </p:cTn>
                              </p:par>
                              <p:par>
                                <p:cTn id="8" presetID="10" presetClass="entr" presetSubtype="0" fill="hold" nodeType="withEffect">
                                  <p:stCondLst>
                                    <p:cond delay="0"/>
                                  </p:stCondLst>
                                  <p:childTnLst>
                                    <p:set>
                                      <p:cBhvr>
                                        <p:cTn id="9" dur="1" fill="hold">
                                          <p:stCondLst>
                                            <p:cond delay="0"/>
                                          </p:stCondLst>
                                        </p:cTn>
                                        <p:tgtEl>
                                          <p:spTgt spid="6148"/>
                                        </p:tgtEl>
                                        <p:attrNameLst>
                                          <p:attrName>style.visibility</p:attrName>
                                        </p:attrNameLst>
                                      </p:cBhvr>
                                      <p:to>
                                        <p:strVal val="visible"/>
                                      </p:to>
                                    </p:set>
                                    <p:animEffect transition="in" filter="fade">
                                      <p:cBhvr>
                                        <p:cTn id="10" dur="500"/>
                                        <p:tgtEl>
                                          <p:spTgt spid="6148"/>
                                        </p:tgtEl>
                                      </p:cBhvr>
                                    </p:animEffect>
                                  </p:childTnLst>
                                </p:cTn>
                              </p:par>
                              <p:par>
                                <p:cTn id="11" presetID="10" presetClass="entr" presetSubtype="0" fill="hold" nodeType="withEffect">
                                  <p:stCondLst>
                                    <p:cond delay="0"/>
                                  </p:stCondLst>
                                  <p:childTnLst>
                                    <p:set>
                                      <p:cBhvr>
                                        <p:cTn id="12" dur="1" fill="hold">
                                          <p:stCondLst>
                                            <p:cond delay="0"/>
                                          </p:stCondLst>
                                        </p:cTn>
                                        <p:tgtEl>
                                          <p:spTgt spid="6149"/>
                                        </p:tgtEl>
                                        <p:attrNameLst>
                                          <p:attrName>style.visibility</p:attrName>
                                        </p:attrNameLst>
                                      </p:cBhvr>
                                      <p:to>
                                        <p:strVal val="visible"/>
                                      </p:to>
                                    </p:set>
                                    <p:animEffect transition="in" filter="fade">
                                      <p:cBhvr>
                                        <p:cTn id="13" dur="500"/>
                                        <p:tgtEl>
                                          <p:spTgt spid="6149"/>
                                        </p:tgtEl>
                                      </p:cBhvr>
                                    </p:animEffect>
                                  </p:childTnLst>
                                </p:cTn>
                              </p:par>
                              <p:par>
                                <p:cTn id="14" presetID="10" presetClass="entr" presetSubtype="0" fill="hold" nodeType="withEffect">
                                  <p:stCondLst>
                                    <p:cond delay="0"/>
                                  </p:stCondLst>
                                  <p:childTnLst>
                                    <p:set>
                                      <p:cBhvr>
                                        <p:cTn id="15" dur="1" fill="hold">
                                          <p:stCondLst>
                                            <p:cond delay="0"/>
                                          </p:stCondLst>
                                        </p:cTn>
                                        <p:tgtEl>
                                          <p:spTgt spid="6150"/>
                                        </p:tgtEl>
                                        <p:attrNameLst>
                                          <p:attrName>style.visibility</p:attrName>
                                        </p:attrNameLst>
                                      </p:cBhvr>
                                      <p:to>
                                        <p:strVal val="visible"/>
                                      </p:to>
                                    </p:set>
                                    <p:animEffect transition="in" filter="fade">
                                      <p:cBhvr>
                                        <p:cTn id="16" dur="500"/>
                                        <p:tgtEl>
                                          <p:spTgt spid="6150"/>
                                        </p:tgtEl>
                                      </p:cBhvr>
                                    </p:animEffect>
                                  </p:childTnLst>
                                </p:cTn>
                              </p:par>
                              <p:par>
                                <p:cTn id="17" presetID="10"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8E074-15CD-D733-2A14-FE5A944FA3BD}"/>
            </a:ext>
          </a:extLst>
        </p:cNvPr>
        <p:cNvGrpSpPr/>
        <p:nvPr/>
      </p:nvGrpSpPr>
      <p:grpSpPr>
        <a:xfrm>
          <a:off x="0" y="0"/>
          <a:ext cx="0" cy="0"/>
          <a:chOff x="0" y="0"/>
          <a:chExt cx="0" cy="0"/>
        </a:xfrm>
      </p:grpSpPr>
      <p:graphicFrame>
        <p:nvGraphicFramePr>
          <p:cNvPr id="6147" name="Object 3">
            <a:extLst>
              <a:ext uri="{FF2B5EF4-FFF2-40B4-BE49-F238E27FC236}">
                <a16:creationId xmlns:a16="http://schemas.microsoft.com/office/drawing/2014/main" id="{7673A1F5-841F-07B0-3D25-7D382C6C5EEC}"/>
              </a:ext>
            </a:extLst>
          </p:cNvPr>
          <p:cNvGraphicFramePr>
            <a:graphicFrameLocks noChangeAspect="1"/>
          </p:cNvGraphicFramePr>
          <p:nvPr/>
        </p:nvGraphicFramePr>
        <p:xfrm>
          <a:off x="1117600" y="2127250"/>
          <a:ext cx="1473200" cy="455613"/>
        </p:xfrm>
        <a:graphic>
          <a:graphicData uri="http://schemas.openxmlformats.org/presentationml/2006/ole">
            <mc:AlternateContent xmlns:mc="http://schemas.openxmlformats.org/markup-compatibility/2006">
              <mc:Choice xmlns:v="urn:schemas-microsoft-com:vml" Requires="v">
                <p:oleObj name="Equation" r:id="rId2" imgW="1473120" imgH="457200" progId="Equation.3">
                  <p:embed/>
                </p:oleObj>
              </mc:Choice>
              <mc:Fallback>
                <p:oleObj name="Equation" r:id="rId2" imgW="1473120" imgH="457200" progId="Equation.3">
                  <p:embed/>
                  <p:pic>
                    <p:nvPicPr>
                      <p:cNvPr id="614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2127250"/>
                        <a:ext cx="14732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4">
            <a:extLst>
              <a:ext uri="{FF2B5EF4-FFF2-40B4-BE49-F238E27FC236}">
                <a16:creationId xmlns:a16="http://schemas.microsoft.com/office/drawing/2014/main" id="{BD22E517-51BC-E86C-6938-309841579E66}"/>
              </a:ext>
            </a:extLst>
          </p:cNvPr>
          <p:cNvGraphicFramePr>
            <a:graphicFrameLocks noChangeAspect="1"/>
          </p:cNvGraphicFramePr>
          <p:nvPr/>
        </p:nvGraphicFramePr>
        <p:xfrm>
          <a:off x="3028950" y="2084388"/>
          <a:ext cx="736600" cy="506412"/>
        </p:xfrm>
        <a:graphic>
          <a:graphicData uri="http://schemas.openxmlformats.org/presentationml/2006/ole">
            <mc:AlternateContent xmlns:mc="http://schemas.openxmlformats.org/markup-compatibility/2006">
              <mc:Choice xmlns:v="urn:schemas-microsoft-com:vml" Requires="v">
                <p:oleObj name="Equation" r:id="rId4" imgW="736560" imgH="507960" progId="Equation.3">
                  <p:embed/>
                </p:oleObj>
              </mc:Choice>
              <mc:Fallback>
                <p:oleObj name="Equation" r:id="rId4" imgW="736560" imgH="507960" progId="Equation.3">
                  <p:embed/>
                  <p:pic>
                    <p:nvPicPr>
                      <p:cNvPr id="614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8950" y="2084388"/>
                        <a:ext cx="736600"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5">
            <a:extLst>
              <a:ext uri="{FF2B5EF4-FFF2-40B4-BE49-F238E27FC236}">
                <a16:creationId xmlns:a16="http://schemas.microsoft.com/office/drawing/2014/main" id="{1F509048-BE9C-A940-86CF-227B55A80292}"/>
              </a:ext>
            </a:extLst>
          </p:cNvPr>
          <p:cNvGraphicFramePr>
            <a:graphicFrameLocks noChangeAspect="1"/>
          </p:cNvGraphicFramePr>
          <p:nvPr/>
        </p:nvGraphicFramePr>
        <p:xfrm>
          <a:off x="4102100" y="2084388"/>
          <a:ext cx="736600" cy="506412"/>
        </p:xfrm>
        <a:graphic>
          <a:graphicData uri="http://schemas.openxmlformats.org/presentationml/2006/ole">
            <mc:AlternateContent xmlns:mc="http://schemas.openxmlformats.org/markup-compatibility/2006">
              <mc:Choice xmlns:v="urn:schemas-microsoft-com:vml" Requires="v">
                <p:oleObj name="Equation" r:id="rId6" imgW="736560" imgH="507960" progId="Equation.3">
                  <p:embed/>
                </p:oleObj>
              </mc:Choice>
              <mc:Fallback>
                <p:oleObj name="Equation" r:id="rId6" imgW="736560" imgH="507960" progId="Equation.3">
                  <p:embed/>
                  <p:pic>
                    <p:nvPicPr>
                      <p:cNvPr id="614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2100" y="2084388"/>
                        <a:ext cx="736600"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6">
            <a:extLst>
              <a:ext uri="{FF2B5EF4-FFF2-40B4-BE49-F238E27FC236}">
                <a16:creationId xmlns:a16="http://schemas.microsoft.com/office/drawing/2014/main" id="{2BD5B8A5-1561-F45C-76E7-FB20BFE7B0E2}"/>
              </a:ext>
            </a:extLst>
          </p:cNvPr>
          <p:cNvGraphicFramePr>
            <a:graphicFrameLocks noChangeAspect="1"/>
          </p:cNvGraphicFramePr>
          <p:nvPr/>
        </p:nvGraphicFramePr>
        <p:xfrm>
          <a:off x="1174750" y="2889250"/>
          <a:ext cx="1511300" cy="455613"/>
        </p:xfrm>
        <a:graphic>
          <a:graphicData uri="http://schemas.openxmlformats.org/presentationml/2006/ole">
            <mc:AlternateContent xmlns:mc="http://schemas.openxmlformats.org/markup-compatibility/2006">
              <mc:Choice xmlns:v="urn:schemas-microsoft-com:vml" Requires="v">
                <p:oleObj name="Equation" r:id="rId8" imgW="1511280" imgH="457200" progId="Equation.3">
                  <p:embed/>
                </p:oleObj>
              </mc:Choice>
              <mc:Fallback>
                <p:oleObj name="Equation" r:id="rId8" imgW="1511280" imgH="457200" progId="Equation.3">
                  <p:embed/>
                  <p:pic>
                    <p:nvPicPr>
                      <p:cNvPr id="615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4750" y="2889250"/>
                        <a:ext cx="15113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5">
            <a:extLst>
              <a:ext uri="{FF2B5EF4-FFF2-40B4-BE49-F238E27FC236}">
                <a16:creationId xmlns:a16="http://schemas.microsoft.com/office/drawing/2014/main" id="{DD40DED6-DD96-52BE-56FF-C34AD6DD7CF8}"/>
              </a:ext>
            </a:extLst>
          </p:cNvPr>
          <p:cNvGrpSpPr>
            <a:grpSpLocks/>
          </p:cNvGrpSpPr>
          <p:nvPr/>
        </p:nvGrpSpPr>
        <p:grpSpPr bwMode="auto">
          <a:xfrm>
            <a:off x="3057525" y="2819400"/>
            <a:ext cx="1362075" cy="531813"/>
            <a:chOff x="1926" y="1776"/>
            <a:chExt cx="858" cy="335"/>
          </a:xfrm>
        </p:grpSpPr>
        <p:graphicFrame>
          <p:nvGraphicFramePr>
            <p:cNvPr id="11275" name="Object 7">
              <a:extLst>
                <a:ext uri="{FF2B5EF4-FFF2-40B4-BE49-F238E27FC236}">
                  <a16:creationId xmlns:a16="http://schemas.microsoft.com/office/drawing/2014/main" id="{79D5829B-A8F8-2808-E130-B099AE815FF4}"/>
                </a:ext>
              </a:extLst>
            </p:cNvPr>
            <p:cNvGraphicFramePr>
              <a:graphicFrameLocks noChangeAspect="1"/>
            </p:cNvGraphicFramePr>
            <p:nvPr/>
          </p:nvGraphicFramePr>
          <p:xfrm>
            <a:off x="1926" y="1824"/>
            <a:ext cx="255" cy="287"/>
          </p:xfrm>
          <a:graphic>
            <a:graphicData uri="http://schemas.openxmlformats.org/presentationml/2006/ole">
              <mc:AlternateContent xmlns:mc="http://schemas.openxmlformats.org/markup-compatibility/2006">
                <mc:Choice xmlns:v="urn:schemas-microsoft-com:vml" Requires="v">
                  <p:oleObj name="Equation" r:id="rId10" imgW="406080" imgH="457200" progId="Equation.3">
                    <p:embed/>
                  </p:oleObj>
                </mc:Choice>
                <mc:Fallback>
                  <p:oleObj name="Equation" r:id="rId10" imgW="406080" imgH="457200" progId="Equation.3">
                    <p:embed/>
                    <p:pic>
                      <p:nvPicPr>
                        <p:cNvPr id="11275"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6" y="1824"/>
                          <a:ext cx="255"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8" name="Text Box 8">
              <a:extLst>
                <a:ext uri="{FF2B5EF4-FFF2-40B4-BE49-F238E27FC236}">
                  <a16:creationId xmlns:a16="http://schemas.microsoft.com/office/drawing/2014/main" id="{EAC20A8A-BDE8-0CB9-3B57-24EF0FC5CB2A}"/>
                </a:ext>
              </a:extLst>
            </p:cNvPr>
            <p:cNvSpPr txBox="1">
              <a:spLocks noChangeArrowheads="1"/>
            </p:cNvSpPr>
            <p:nvPr/>
          </p:nvSpPr>
          <p:spPr bwMode="auto">
            <a:xfrm>
              <a:off x="2112" y="177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不变</a:t>
              </a:r>
            </a:p>
          </p:txBody>
        </p:sp>
      </p:grpSp>
      <p:grpSp>
        <p:nvGrpSpPr>
          <p:cNvPr id="3" name="Group 46">
            <a:extLst>
              <a:ext uri="{FF2B5EF4-FFF2-40B4-BE49-F238E27FC236}">
                <a16:creationId xmlns:a16="http://schemas.microsoft.com/office/drawing/2014/main" id="{4AFF29E2-2B46-D2BA-148D-24EF01395268}"/>
              </a:ext>
            </a:extLst>
          </p:cNvPr>
          <p:cNvGrpSpPr>
            <a:grpSpLocks/>
          </p:cNvGrpSpPr>
          <p:nvPr/>
        </p:nvGrpSpPr>
        <p:grpSpPr bwMode="auto">
          <a:xfrm>
            <a:off x="4511675" y="2808288"/>
            <a:ext cx="1127125" cy="544512"/>
            <a:chOff x="2736" y="1769"/>
            <a:chExt cx="710" cy="343"/>
          </a:xfrm>
        </p:grpSpPr>
        <p:graphicFrame>
          <p:nvGraphicFramePr>
            <p:cNvPr id="11274" name="Object 9">
              <a:extLst>
                <a:ext uri="{FF2B5EF4-FFF2-40B4-BE49-F238E27FC236}">
                  <a16:creationId xmlns:a16="http://schemas.microsoft.com/office/drawing/2014/main" id="{1F4EF56B-EC24-D6FD-8C65-B5BA8C380A92}"/>
                </a:ext>
              </a:extLst>
            </p:cNvPr>
            <p:cNvGraphicFramePr>
              <a:graphicFrameLocks noChangeAspect="1"/>
            </p:cNvGraphicFramePr>
            <p:nvPr/>
          </p:nvGraphicFramePr>
          <p:xfrm>
            <a:off x="2736" y="1825"/>
            <a:ext cx="255" cy="287"/>
          </p:xfrm>
          <a:graphic>
            <a:graphicData uri="http://schemas.openxmlformats.org/presentationml/2006/ole">
              <mc:AlternateContent xmlns:mc="http://schemas.openxmlformats.org/markup-compatibility/2006">
                <mc:Choice xmlns:v="urn:schemas-microsoft-com:vml" Requires="v">
                  <p:oleObj name="Equation" r:id="rId12" imgW="406080" imgH="457200" progId="Equation.3">
                    <p:embed/>
                  </p:oleObj>
                </mc:Choice>
                <mc:Fallback>
                  <p:oleObj name="Equation" r:id="rId12" imgW="406080" imgH="457200" progId="Equation.3">
                    <p:embed/>
                    <p:pic>
                      <p:nvPicPr>
                        <p:cNvPr id="11274"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6" y="1825"/>
                          <a:ext cx="255"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7" name="Text Box 10">
              <a:extLst>
                <a:ext uri="{FF2B5EF4-FFF2-40B4-BE49-F238E27FC236}">
                  <a16:creationId xmlns:a16="http://schemas.microsoft.com/office/drawing/2014/main" id="{2C86A27B-401C-380A-0132-DCEAF4F7681C}"/>
                </a:ext>
              </a:extLst>
            </p:cNvPr>
            <p:cNvSpPr txBox="1">
              <a:spLocks noChangeArrowheads="1"/>
            </p:cNvSpPr>
            <p:nvPr/>
          </p:nvSpPr>
          <p:spPr bwMode="auto">
            <a:xfrm>
              <a:off x="2880" y="1769"/>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不变</a:t>
              </a:r>
            </a:p>
          </p:txBody>
        </p:sp>
      </p:grpSp>
      <p:grpSp>
        <p:nvGrpSpPr>
          <p:cNvPr id="4" name="Group 47">
            <a:extLst>
              <a:ext uri="{FF2B5EF4-FFF2-40B4-BE49-F238E27FC236}">
                <a16:creationId xmlns:a16="http://schemas.microsoft.com/office/drawing/2014/main" id="{5A96646C-6A08-DBDF-5C50-92FE8BDFD99A}"/>
              </a:ext>
            </a:extLst>
          </p:cNvPr>
          <p:cNvGrpSpPr>
            <a:grpSpLocks/>
          </p:cNvGrpSpPr>
          <p:nvPr/>
        </p:nvGrpSpPr>
        <p:grpSpPr bwMode="auto">
          <a:xfrm>
            <a:off x="609600" y="3657600"/>
            <a:ext cx="8077200" cy="1373188"/>
            <a:chOff x="384" y="2304"/>
            <a:chExt cx="5088" cy="865"/>
          </a:xfrm>
        </p:grpSpPr>
        <p:sp>
          <p:nvSpPr>
            <p:cNvPr id="11306" name="Text Box 11">
              <a:extLst>
                <a:ext uri="{FF2B5EF4-FFF2-40B4-BE49-F238E27FC236}">
                  <a16:creationId xmlns:a16="http://schemas.microsoft.com/office/drawing/2014/main" id="{EAB70E0E-9763-B742-6104-F500DFAB199C}"/>
                </a:ext>
              </a:extLst>
            </p:cNvPr>
            <p:cNvSpPr txBox="1">
              <a:spLocks noChangeArrowheads="1"/>
            </p:cNvSpPr>
            <p:nvPr/>
          </p:nvSpPr>
          <p:spPr bwMode="auto">
            <a:xfrm>
              <a:off x="384" y="2304"/>
              <a:ext cx="508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7. </a:t>
              </a:r>
              <a:r>
                <a:rPr lang="zh-CN" altLang="en-US">
                  <a:solidFill>
                    <a:schemeClr val="accent2"/>
                  </a:solidFill>
                </a:rPr>
                <a:t>空气电容器，接电源充电后，储存能量</a:t>
              </a:r>
              <a:r>
                <a:rPr lang="en-US" altLang="zh-CN" i="1">
                  <a:solidFill>
                    <a:schemeClr val="accent2"/>
                  </a:solidFill>
                </a:rPr>
                <a:t>W</a:t>
              </a:r>
              <a:r>
                <a:rPr lang="en-US" altLang="zh-CN" baseline="-25000">
                  <a:solidFill>
                    <a:schemeClr val="accent2"/>
                  </a:solidFill>
                </a:rPr>
                <a:t>0</a:t>
              </a:r>
              <a:r>
                <a:rPr lang="zh-CN" altLang="en-US">
                  <a:solidFill>
                    <a:schemeClr val="accent2"/>
                  </a:solidFill>
                </a:rPr>
                <a:t>，保持电源连接，充满     的各向同性电介质，则该电容器储存的能量为</a:t>
              </a:r>
              <a:r>
                <a:rPr lang="en-US" altLang="zh-CN">
                  <a:solidFill>
                    <a:schemeClr val="accent2"/>
                  </a:solidFill>
                </a:rPr>
                <a:t>__________</a:t>
              </a:r>
              <a:r>
                <a:rPr lang="zh-CN" altLang="en-US">
                  <a:solidFill>
                    <a:schemeClr val="accent2"/>
                  </a:solidFill>
                </a:rPr>
                <a:t>。 </a:t>
              </a:r>
            </a:p>
          </p:txBody>
        </p:sp>
        <p:graphicFrame>
          <p:nvGraphicFramePr>
            <p:cNvPr id="11273" name="Object 13">
              <a:extLst>
                <a:ext uri="{FF2B5EF4-FFF2-40B4-BE49-F238E27FC236}">
                  <a16:creationId xmlns:a16="http://schemas.microsoft.com/office/drawing/2014/main" id="{4BA9EC5E-EC4D-CDAF-789B-20F77C1A1BD9}"/>
                </a:ext>
              </a:extLst>
            </p:cNvPr>
            <p:cNvGraphicFramePr>
              <a:graphicFrameLocks noChangeAspect="1"/>
            </p:cNvGraphicFramePr>
            <p:nvPr/>
          </p:nvGraphicFramePr>
          <p:xfrm>
            <a:off x="2288" y="2588"/>
            <a:ext cx="208" cy="287"/>
          </p:xfrm>
          <a:graphic>
            <a:graphicData uri="http://schemas.openxmlformats.org/presentationml/2006/ole">
              <mc:AlternateContent xmlns:mc="http://schemas.openxmlformats.org/markup-compatibility/2006">
                <mc:Choice xmlns:v="urn:schemas-microsoft-com:vml" Requires="v">
                  <p:oleObj name="公式" r:id="rId14" imgW="330120" imgH="457200" progId="Equation.3">
                    <p:embed/>
                  </p:oleObj>
                </mc:Choice>
                <mc:Fallback>
                  <p:oleObj name="公式" r:id="rId14" imgW="330120" imgH="457200" progId="Equation.3">
                    <p:embed/>
                    <p:pic>
                      <p:nvPicPr>
                        <p:cNvPr id="11273"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8" y="2588"/>
                          <a:ext cx="20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58" name="Object 14">
            <a:extLst>
              <a:ext uri="{FF2B5EF4-FFF2-40B4-BE49-F238E27FC236}">
                <a16:creationId xmlns:a16="http://schemas.microsoft.com/office/drawing/2014/main" id="{3EE7EA66-A97C-73D3-6CB9-FC71BB89E03C}"/>
              </a:ext>
            </a:extLst>
          </p:cNvPr>
          <p:cNvGraphicFramePr>
            <a:graphicFrameLocks noChangeAspect="1"/>
          </p:cNvGraphicFramePr>
          <p:nvPr/>
        </p:nvGraphicFramePr>
        <p:xfrm>
          <a:off x="1511300" y="4946650"/>
          <a:ext cx="1943100" cy="889000"/>
        </p:xfrm>
        <a:graphic>
          <a:graphicData uri="http://schemas.openxmlformats.org/presentationml/2006/ole">
            <mc:AlternateContent xmlns:mc="http://schemas.openxmlformats.org/markup-compatibility/2006">
              <mc:Choice xmlns:v="urn:schemas-microsoft-com:vml" Requires="v">
                <p:oleObj name="Equation" r:id="rId16" imgW="1942920" imgH="888840" progId="Equation.3">
                  <p:embed/>
                </p:oleObj>
              </mc:Choice>
              <mc:Fallback>
                <p:oleObj name="Equation" r:id="rId16" imgW="1942920" imgH="888840" progId="Equation.3">
                  <p:embed/>
                  <p:pic>
                    <p:nvPicPr>
                      <p:cNvPr id="6158"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11300" y="4946650"/>
                        <a:ext cx="1943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9" name="Object 15">
            <a:extLst>
              <a:ext uri="{FF2B5EF4-FFF2-40B4-BE49-F238E27FC236}">
                <a16:creationId xmlns:a16="http://schemas.microsoft.com/office/drawing/2014/main" id="{9B81DBF9-13BB-C2A1-D6C4-1EE9C0B8A3BF}"/>
              </a:ext>
            </a:extLst>
          </p:cNvPr>
          <p:cNvGraphicFramePr>
            <a:graphicFrameLocks noChangeAspect="1"/>
          </p:cNvGraphicFramePr>
          <p:nvPr/>
        </p:nvGraphicFramePr>
        <p:xfrm>
          <a:off x="4337050" y="4978400"/>
          <a:ext cx="3530600" cy="889000"/>
        </p:xfrm>
        <a:graphic>
          <a:graphicData uri="http://schemas.openxmlformats.org/presentationml/2006/ole">
            <mc:AlternateContent xmlns:mc="http://schemas.openxmlformats.org/markup-compatibility/2006">
              <mc:Choice xmlns:v="urn:schemas-microsoft-com:vml" Requires="v">
                <p:oleObj name="公式" r:id="rId18" imgW="3530520" imgH="888840" progId="Equation.3">
                  <p:embed/>
                </p:oleObj>
              </mc:Choice>
              <mc:Fallback>
                <p:oleObj name="公式" r:id="rId18" imgW="3530520" imgH="888840" progId="Equation.3">
                  <p:embed/>
                  <p:pic>
                    <p:nvPicPr>
                      <p:cNvPr id="6159" name="Object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37050" y="4978400"/>
                        <a:ext cx="3530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0" name="Object 16">
            <a:extLst>
              <a:ext uri="{FF2B5EF4-FFF2-40B4-BE49-F238E27FC236}">
                <a16:creationId xmlns:a16="http://schemas.microsoft.com/office/drawing/2014/main" id="{7C6F5CCA-E5C4-4F2E-94EE-9B9DC9413EA1}"/>
              </a:ext>
            </a:extLst>
          </p:cNvPr>
          <p:cNvGraphicFramePr>
            <a:graphicFrameLocks noChangeAspect="1"/>
          </p:cNvGraphicFramePr>
          <p:nvPr/>
        </p:nvGraphicFramePr>
        <p:xfrm>
          <a:off x="3086100" y="6013450"/>
          <a:ext cx="1524000" cy="455613"/>
        </p:xfrm>
        <a:graphic>
          <a:graphicData uri="http://schemas.openxmlformats.org/presentationml/2006/ole">
            <mc:AlternateContent xmlns:mc="http://schemas.openxmlformats.org/markup-compatibility/2006">
              <mc:Choice xmlns:v="urn:schemas-microsoft-com:vml" Requires="v">
                <p:oleObj name="公式" r:id="rId20" imgW="1523880" imgH="457200" progId="Equation.3">
                  <p:embed/>
                </p:oleObj>
              </mc:Choice>
              <mc:Fallback>
                <p:oleObj name="公式" r:id="rId20" imgW="1523880" imgH="457200" progId="Equation.3">
                  <p:embed/>
                  <p:pic>
                    <p:nvPicPr>
                      <p:cNvPr id="6160" name="Object 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86100" y="6013450"/>
                        <a:ext cx="15240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44">
            <a:extLst>
              <a:ext uri="{FF2B5EF4-FFF2-40B4-BE49-F238E27FC236}">
                <a16:creationId xmlns:a16="http://schemas.microsoft.com/office/drawing/2014/main" id="{29D7BDEF-00BB-647E-4887-5A040420C474}"/>
              </a:ext>
            </a:extLst>
          </p:cNvPr>
          <p:cNvGrpSpPr>
            <a:grpSpLocks/>
          </p:cNvGrpSpPr>
          <p:nvPr/>
        </p:nvGrpSpPr>
        <p:grpSpPr bwMode="auto">
          <a:xfrm>
            <a:off x="517525" y="371475"/>
            <a:ext cx="8169275" cy="3209925"/>
            <a:chOff x="326" y="234"/>
            <a:chExt cx="5146" cy="2022"/>
          </a:xfrm>
        </p:grpSpPr>
        <p:sp>
          <p:nvSpPr>
            <p:cNvPr id="11280" name="Text Box 2">
              <a:extLst>
                <a:ext uri="{FF2B5EF4-FFF2-40B4-BE49-F238E27FC236}">
                  <a16:creationId xmlns:a16="http://schemas.microsoft.com/office/drawing/2014/main" id="{6F6FD98C-F011-8F49-6603-E0D4C2586846}"/>
                </a:ext>
              </a:extLst>
            </p:cNvPr>
            <p:cNvSpPr txBox="1">
              <a:spLocks noChangeArrowheads="1"/>
            </p:cNvSpPr>
            <p:nvPr/>
          </p:nvSpPr>
          <p:spPr bwMode="auto">
            <a:xfrm>
              <a:off x="326" y="234"/>
              <a:ext cx="5146"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6. </a:t>
              </a:r>
              <a:r>
                <a:rPr lang="en-US" altLang="zh-CN" i="1">
                  <a:solidFill>
                    <a:schemeClr val="accent2"/>
                  </a:solidFill>
                </a:rPr>
                <a:t>C</a:t>
              </a:r>
              <a:r>
                <a:rPr lang="en-US" altLang="zh-CN" baseline="-25000">
                  <a:solidFill>
                    <a:schemeClr val="accent2"/>
                  </a:solidFill>
                </a:rPr>
                <a:t>1</a:t>
              </a:r>
              <a:r>
                <a:rPr lang="zh-CN" altLang="en-US">
                  <a:solidFill>
                    <a:schemeClr val="accent2"/>
                  </a:solidFill>
                </a:rPr>
                <a:t>和</a:t>
              </a:r>
              <a:r>
                <a:rPr lang="en-US" altLang="zh-CN" i="1">
                  <a:solidFill>
                    <a:schemeClr val="accent2"/>
                  </a:solidFill>
                </a:rPr>
                <a:t>C</a:t>
              </a:r>
              <a:r>
                <a:rPr lang="en-US" altLang="zh-CN" baseline="-25000">
                  <a:solidFill>
                    <a:schemeClr val="accent2"/>
                  </a:solidFill>
                </a:rPr>
                <a:t>2</a:t>
              </a:r>
              <a:r>
                <a:rPr lang="zh-CN" altLang="en-US">
                  <a:solidFill>
                    <a:schemeClr val="accent2"/>
                  </a:solidFill>
                </a:rPr>
                <a:t>两空气电容器连接电源充电后，在电源保持连接的情况下，在</a:t>
              </a:r>
              <a:r>
                <a:rPr lang="en-US" altLang="zh-CN" i="1">
                  <a:solidFill>
                    <a:schemeClr val="accent2"/>
                  </a:solidFill>
                </a:rPr>
                <a:t>C</a:t>
              </a:r>
              <a:r>
                <a:rPr lang="en-US" altLang="zh-CN" baseline="-25000">
                  <a:solidFill>
                    <a:schemeClr val="accent2"/>
                  </a:solidFill>
                </a:rPr>
                <a:t>1</a:t>
              </a:r>
              <a:r>
                <a:rPr lang="zh-CN" altLang="en-US">
                  <a:solidFill>
                    <a:schemeClr val="accent2"/>
                  </a:solidFill>
                </a:rPr>
                <a:t>中插入一电介质板。</a:t>
              </a:r>
              <a:r>
                <a:rPr lang="zh-CN" altLang="en-US" i="1">
                  <a:solidFill>
                    <a:schemeClr val="accent2"/>
                  </a:solidFill>
                </a:rPr>
                <a:t> </a:t>
              </a:r>
              <a:r>
                <a:rPr lang="en-US" altLang="zh-CN" i="1">
                  <a:solidFill>
                    <a:schemeClr val="accent2"/>
                  </a:solidFill>
                </a:rPr>
                <a:t>C</a:t>
              </a:r>
              <a:r>
                <a:rPr lang="en-US" altLang="zh-CN" baseline="-25000">
                  <a:solidFill>
                    <a:schemeClr val="accent2"/>
                  </a:solidFill>
                </a:rPr>
                <a:t>1</a:t>
              </a:r>
              <a:r>
                <a:rPr lang="zh-CN" altLang="en-US">
                  <a:solidFill>
                    <a:schemeClr val="accent2"/>
                  </a:solidFill>
                </a:rPr>
                <a:t>和</a:t>
              </a:r>
              <a:r>
                <a:rPr lang="en-US" altLang="zh-CN" i="1">
                  <a:solidFill>
                    <a:schemeClr val="accent2"/>
                  </a:solidFill>
                </a:rPr>
                <a:t>C</a:t>
              </a:r>
              <a:r>
                <a:rPr lang="en-US" altLang="zh-CN" baseline="-25000">
                  <a:solidFill>
                    <a:schemeClr val="accent2"/>
                  </a:solidFill>
                </a:rPr>
                <a:t>2</a:t>
              </a:r>
              <a:r>
                <a:rPr lang="zh-CN" altLang="en-US">
                  <a:solidFill>
                    <a:schemeClr val="accent2"/>
                  </a:solidFill>
                </a:rPr>
                <a:t>极板上的电量如何变化</a:t>
              </a:r>
              <a:r>
                <a:rPr lang="en-US" altLang="zh-CN">
                  <a:solidFill>
                    <a:schemeClr val="accent2"/>
                  </a:solidFill>
                </a:rPr>
                <a:t>__________</a:t>
              </a:r>
              <a:r>
                <a:rPr lang="zh-CN" altLang="en-US">
                  <a:solidFill>
                    <a:schemeClr val="accent2"/>
                  </a:solidFill>
                </a:rPr>
                <a:t>。</a:t>
              </a:r>
            </a:p>
          </p:txBody>
        </p:sp>
        <p:grpSp>
          <p:nvGrpSpPr>
            <p:cNvPr id="11281" name="Group 43">
              <a:extLst>
                <a:ext uri="{FF2B5EF4-FFF2-40B4-BE49-F238E27FC236}">
                  <a16:creationId xmlns:a16="http://schemas.microsoft.com/office/drawing/2014/main" id="{FFE18CEB-1191-E0F1-8665-5C1385B28BE9}"/>
                </a:ext>
              </a:extLst>
            </p:cNvPr>
            <p:cNvGrpSpPr>
              <a:grpSpLocks/>
            </p:cNvGrpSpPr>
            <p:nvPr/>
          </p:nvGrpSpPr>
          <p:grpSpPr bwMode="auto">
            <a:xfrm>
              <a:off x="3809" y="1056"/>
              <a:ext cx="1567" cy="1200"/>
              <a:chOff x="3809" y="1056"/>
              <a:chExt cx="1567" cy="1200"/>
            </a:xfrm>
          </p:grpSpPr>
          <p:sp>
            <p:nvSpPr>
              <p:cNvPr id="11282" name="Line 17">
                <a:extLst>
                  <a:ext uri="{FF2B5EF4-FFF2-40B4-BE49-F238E27FC236}">
                    <a16:creationId xmlns:a16="http://schemas.microsoft.com/office/drawing/2014/main" id="{673F6FB7-ED33-5258-7C6B-D357B32F2976}"/>
                  </a:ext>
                </a:extLst>
              </p:cNvPr>
              <p:cNvSpPr>
                <a:spLocks noChangeShapeType="1"/>
              </p:cNvSpPr>
              <p:nvPr/>
            </p:nvSpPr>
            <p:spPr bwMode="auto">
              <a:xfrm>
                <a:off x="3936" y="158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Line 18">
                <a:extLst>
                  <a:ext uri="{FF2B5EF4-FFF2-40B4-BE49-F238E27FC236}">
                    <a16:creationId xmlns:a16="http://schemas.microsoft.com/office/drawing/2014/main" id="{769299A4-AADD-0087-EE80-4D4C26824D18}"/>
                  </a:ext>
                </a:extLst>
              </p:cNvPr>
              <p:cNvSpPr>
                <a:spLocks noChangeShapeType="1"/>
              </p:cNvSpPr>
              <p:nvPr/>
            </p:nvSpPr>
            <p:spPr bwMode="auto">
              <a:xfrm>
                <a:off x="3936" y="1728"/>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Line 19">
                <a:extLst>
                  <a:ext uri="{FF2B5EF4-FFF2-40B4-BE49-F238E27FC236}">
                    <a16:creationId xmlns:a16="http://schemas.microsoft.com/office/drawing/2014/main" id="{E7FC5F28-3462-7B2C-134A-99D52640196C}"/>
                  </a:ext>
                </a:extLst>
              </p:cNvPr>
              <p:cNvSpPr>
                <a:spLocks noChangeShapeType="1"/>
              </p:cNvSpPr>
              <p:nvPr/>
            </p:nvSpPr>
            <p:spPr bwMode="auto">
              <a:xfrm>
                <a:off x="4416" y="158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20">
                <a:extLst>
                  <a:ext uri="{FF2B5EF4-FFF2-40B4-BE49-F238E27FC236}">
                    <a16:creationId xmlns:a16="http://schemas.microsoft.com/office/drawing/2014/main" id="{F46A624F-1A09-473D-569C-684CEA7B6231}"/>
                  </a:ext>
                </a:extLst>
              </p:cNvPr>
              <p:cNvSpPr>
                <a:spLocks noChangeShapeType="1"/>
              </p:cNvSpPr>
              <p:nvPr/>
            </p:nvSpPr>
            <p:spPr bwMode="auto">
              <a:xfrm>
                <a:off x="4416" y="1728"/>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286" name="Group 24">
                <a:extLst>
                  <a:ext uri="{FF2B5EF4-FFF2-40B4-BE49-F238E27FC236}">
                    <a16:creationId xmlns:a16="http://schemas.microsoft.com/office/drawing/2014/main" id="{307CE866-B3DA-6F1D-7BFA-ED8B8C02837D}"/>
                  </a:ext>
                </a:extLst>
              </p:cNvPr>
              <p:cNvGrpSpPr>
                <a:grpSpLocks/>
              </p:cNvGrpSpPr>
              <p:nvPr/>
            </p:nvGrpSpPr>
            <p:grpSpPr bwMode="auto">
              <a:xfrm>
                <a:off x="4080" y="1344"/>
                <a:ext cx="480" cy="240"/>
                <a:chOff x="4080" y="1344"/>
                <a:chExt cx="480" cy="240"/>
              </a:xfrm>
            </p:grpSpPr>
            <p:sp>
              <p:nvSpPr>
                <p:cNvPr id="11303" name="Line 21">
                  <a:extLst>
                    <a:ext uri="{FF2B5EF4-FFF2-40B4-BE49-F238E27FC236}">
                      <a16:creationId xmlns:a16="http://schemas.microsoft.com/office/drawing/2014/main" id="{03F68726-CF98-5E93-B032-28DE797A5E32}"/>
                    </a:ext>
                  </a:extLst>
                </p:cNvPr>
                <p:cNvSpPr>
                  <a:spLocks noChangeShapeType="1"/>
                </p:cNvSpPr>
                <p:nvPr/>
              </p:nvSpPr>
              <p:spPr bwMode="auto">
                <a:xfrm flipV="1">
                  <a:off x="408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4" name="Line 22">
                  <a:extLst>
                    <a:ext uri="{FF2B5EF4-FFF2-40B4-BE49-F238E27FC236}">
                      <a16:creationId xmlns:a16="http://schemas.microsoft.com/office/drawing/2014/main" id="{A99CFE45-6490-2FAD-10C9-FBEC52FB5A5A}"/>
                    </a:ext>
                  </a:extLst>
                </p:cNvPr>
                <p:cNvSpPr>
                  <a:spLocks noChangeShapeType="1"/>
                </p:cNvSpPr>
                <p:nvPr/>
              </p:nvSpPr>
              <p:spPr bwMode="auto">
                <a:xfrm>
                  <a:off x="4080" y="1344"/>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5" name="Line 23">
                  <a:extLst>
                    <a:ext uri="{FF2B5EF4-FFF2-40B4-BE49-F238E27FC236}">
                      <a16:creationId xmlns:a16="http://schemas.microsoft.com/office/drawing/2014/main" id="{1027B50F-A4D1-6193-D0DF-3DDFADC40ABD}"/>
                    </a:ext>
                  </a:extLst>
                </p:cNvPr>
                <p:cNvSpPr>
                  <a:spLocks noChangeShapeType="1"/>
                </p:cNvSpPr>
                <p:nvPr/>
              </p:nvSpPr>
              <p:spPr bwMode="auto">
                <a:xfrm>
                  <a:off x="456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287" name="Group 25">
                <a:extLst>
                  <a:ext uri="{FF2B5EF4-FFF2-40B4-BE49-F238E27FC236}">
                    <a16:creationId xmlns:a16="http://schemas.microsoft.com/office/drawing/2014/main" id="{50571B59-7FF8-CA73-377F-06C499954886}"/>
                  </a:ext>
                </a:extLst>
              </p:cNvPr>
              <p:cNvGrpSpPr>
                <a:grpSpLocks/>
              </p:cNvGrpSpPr>
              <p:nvPr/>
            </p:nvGrpSpPr>
            <p:grpSpPr bwMode="auto">
              <a:xfrm flipV="1">
                <a:off x="4080" y="1728"/>
                <a:ext cx="480" cy="240"/>
                <a:chOff x="4080" y="1344"/>
                <a:chExt cx="480" cy="240"/>
              </a:xfrm>
            </p:grpSpPr>
            <p:sp>
              <p:nvSpPr>
                <p:cNvPr id="11300" name="Line 26">
                  <a:extLst>
                    <a:ext uri="{FF2B5EF4-FFF2-40B4-BE49-F238E27FC236}">
                      <a16:creationId xmlns:a16="http://schemas.microsoft.com/office/drawing/2014/main" id="{D6115D12-6609-4D5B-C96E-FA83127B0E4A}"/>
                    </a:ext>
                  </a:extLst>
                </p:cNvPr>
                <p:cNvSpPr>
                  <a:spLocks noChangeShapeType="1"/>
                </p:cNvSpPr>
                <p:nvPr/>
              </p:nvSpPr>
              <p:spPr bwMode="auto">
                <a:xfrm flipV="1">
                  <a:off x="408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1" name="Line 27">
                  <a:extLst>
                    <a:ext uri="{FF2B5EF4-FFF2-40B4-BE49-F238E27FC236}">
                      <a16:creationId xmlns:a16="http://schemas.microsoft.com/office/drawing/2014/main" id="{F182A3AB-5A28-9373-1C3C-1DAF82F0F852}"/>
                    </a:ext>
                  </a:extLst>
                </p:cNvPr>
                <p:cNvSpPr>
                  <a:spLocks noChangeShapeType="1"/>
                </p:cNvSpPr>
                <p:nvPr/>
              </p:nvSpPr>
              <p:spPr bwMode="auto">
                <a:xfrm>
                  <a:off x="4080" y="1344"/>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2" name="Line 28">
                  <a:extLst>
                    <a:ext uri="{FF2B5EF4-FFF2-40B4-BE49-F238E27FC236}">
                      <a16:creationId xmlns:a16="http://schemas.microsoft.com/office/drawing/2014/main" id="{0F94BC97-B41D-13D5-AD6C-FE56B6FBA611}"/>
                    </a:ext>
                  </a:extLst>
                </p:cNvPr>
                <p:cNvSpPr>
                  <a:spLocks noChangeShapeType="1"/>
                </p:cNvSpPr>
                <p:nvPr/>
              </p:nvSpPr>
              <p:spPr bwMode="auto">
                <a:xfrm>
                  <a:off x="456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288" name="Line 29">
                <a:extLst>
                  <a:ext uri="{FF2B5EF4-FFF2-40B4-BE49-F238E27FC236}">
                    <a16:creationId xmlns:a16="http://schemas.microsoft.com/office/drawing/2014/main" id="{C94EC317-E6A9-636D-D7A2-A7396E3E0520}"/>
                  </a:ext>
                </a:extLst>
              </p:cNvPr>
              <p:cNvSpPr>
                <a:spLocks noChangeShapeType="1"/>
              </p:cNvSpPr>
              <p:nvPr/>
            </p:nvSpPr>
            <p:spPr bwMode="auto">
              <a:xfrm flipV="1">
                <a:off x="4320" y="1056"/>
                <a:ext cx="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9" name="Line 30">
                <a:extLst>
                  <a:ext uri="{FF2B5EF4-FFF2-40B4-BE49-F238E27FC236}">
                    <a16:creationId xmlns:a16="http://schemas.microsoft.com/office/drawing/2014/main" id="{75B9BCDD-9041-BE93-23A1-4874C1051CFC}"/>
                  </a:ext>
                </a:extLst>
              </p:cNvPr>
              <p:cNvSpPr>
                <a:spLocks noChangeShapeType="1"/>
              </p:cNvSpPr>
              <p:nvPr/>
            </p:nvSpPr>
            <p:spPr bwMode="auto">
              <a:xfrm>
                <a:off x="4320" y="1056"/>
                <a:ext cx="81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0" name="Line 31">
                <a:extLst>
                  <a:ext uri="{FF2B5EF4-FFF2-40B4-BE49-F238E27FC236}">
                    <a16:creationId xmlns:a16="http://schemas.microsoft.com/office/drawing/2014/main" id="{A02BD672-596D-84CD-3F2A-85DC82E1E049}"/>
                  </a:ext>
                </a:extLst>
              </p:cNvPr>
              <p:cNvSpPr>
                <a:spLocks noChangeShapeType="1"/>
              </p:cNvSpPr>
              <p:nvPr/>
            </p:nvSpPr>
            <p:spPr bwMode="auto">
              <a:xfrm>
                <a:off x="5136" y="1056"/>
                <a:ext cx="0" cy="48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1" name="Line 34">
                <a:extLst>
                  <a:ext uri="{FF2B5EF4-FFF2-40B4-BE49-F238E27FC236}">
                    <a16:creationId xmlns:a16="http://schemas.microsoft.com/office/drawing/2014/main" id="{E02ED98D-6FCE-0454-6041-617FE9076379}"/>
                  </a:ext>
                </a:extLst>
              </p:cNvPr>
              <p:cNvSpPr>
                <a:spLocks noChangeShapeType="1"/>
              </p:cNvSpPr>
              <p:nvPr/>
            </p:nvSpPr>
            <p:spPr bwMode="auto">
              <a:xfrm>
                <a:off x="4320" y="1968"/>
                <a:ext cx="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2" name="Line 35">
                <a:extLst>
                  <a:ext uri="{FF2B5EF4-FFF2-40B4-BE49-F238E27FC236}">
                    <a16:creationId xmlns:a16="http://schemas.microsoft.com/office/drawing/2014/main" id="{D1FF8F72-8828-DDFA-9996-0B244BE869FC}"/>
                  </a:ext>
                </a:extLst>
              </p:cNvPr>
              <p:cNvSpPr>
                <a:spLocks noChangeShapeType="1"/>
              </p:cNvSpPr>
              <p:nvPr/>
            </p:nvSpPr>
            <p:spPr bwMode="auto">
              <a:xfrm flipV="1">
                <a:off x="4320" y="2256"/>
                <a:ext cx="81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3" name="Line 36">
                <a:extLst>
                  <a:ext uri="{FF2B5EF4-FFF2-40B4-BE49-F238E27FC236}">
                    <a16:creationId xmlns:a16="http://schemas.microsoft.com/office/drawing/2014/main" id="{8C7F99F9-C0A6-6489-FB89-D039FD03B41F}"/>
                  </a:ext>
                </a:extLst>
              </p:cNvPr>
              <p:cNvSpPr>
                <a:spLocks noChangeShapeType="1"/>
              </p:cNvSpPr>
              <p:nvPr/>
            </p:nvSpPr>
            <p:spPr bwMode="auto">
              <a:xfrm flipV="1">
                <a:off x="5136" y="1680"/>
                <a:ext cx="0" cy="57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4" name="Line 37">
                <a:extLst>
                  <a:ext uri="{FF2B5EF4-FFF2-40B4-BE49-F238E27FC236}">
                    <a16:creationId xmlns:a16="http://schemas.microsoft.com/office/drawing/2014/main" id="{AAE969E0-B6D9-1EA2-FF6F-4D7C0EBBB984}"/>
                  </a:ext>
                </a:extLst>
              </p:cNvPr>
              <p:cNvSpPr>
                <a:spLocks noChangeShapeType="1"/>
              </p:cNvSpPr>
              <p:nvPr/>
            </p:nvSpPr>
            <p:spPr bwMode="auto">
              <a:xfrm>
                <a:off x="4944" y="1536"/>
                <a:ext cx="43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5" name="Line 38">
                <a:extLst>
                  <a:ext uri="{FF2B5EF4-FFF2-40B4-BE49-F238E27FC236}">
                    <a16:creationId xmlns:a16="http://schemas.microsoft.com/office/drawing/2014/main" id="{AE55F131-1C54-BEB2-0FA0-3326B1F336CB}"/>
                  </a:ext>
                </a:extLst>
              </p:cNvPr>
              <p:cNvSpPr>
                <a:spLocks noChangeShapeType="1"/>
              </p:cNvSpPr>
              <p:nvPr/>
            </p:nvSpPr>
            <p:spPr bwMode="auto">
              <a:xfrm>
                <a:off x="5040" y="1584"/>
                <a:ext cx="24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6" name="Line 39">
                <a:extLst>
                  <a:ext uri="{FF2B5EF4-FFF2-40B4-BE49-F238E27FC236}">
                    <a16:creationId xmlns:a16="http://schemas.microsoft.com/office/drawing/2014/main" id="{344F6B0D-E630-FB80-4D4F-60F547686FD1}"/>
                  </a:ext>
                </a:extLst>
              </p:cNvPr>
              <p:cNvSpPr>
                <a:spLocks noChangeShapeType="1"/>
              </p:cNvSpPr>
              <p:nvPr/>
            </p:nvSpPr>
            <p:spPr bwMode="auto">
              <a:xfrm>
                <a:off x="5040" y="1680"/>
                <a:ext cx="24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7" name="Line 40">
                <a:extLst>
                  <a:ext uri="{FF2B5EF4-FFF2-40B4-BE49-F238E27FC236}">
                    <a16:creationId xmlns:a16="http://schemas.microsoft.com/office/drawing/2014/main" id="{9698F81C-8778-9A89-8927-E8268C18451C}"/>
                  </a:ext>
                </a:extLst>
              </p:cNvPr>
              <p:cNvSpPr>
                <a:spLocks noChangeShapeType="1"/>
              </p:cNvSpPr>
              <p:nvPr/>
            </p:nvSpPr>
            <p:spPr bwMode="auto">
              <a:xfrm>
                <a:off x="4944" y="1632"/>
                <a:ext cx="43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8" name="Text Box 41">
                <a:extLst>
                  <a:ext uri="{FF2B5EF4-FFF2-40B4-BE49-F238E27FC236}">
                    <a16:creationId xmlns:a16="http://schemas.microsoft.com/office/drawing/2014/main" id="{C28D980E-D377-4009-4652-56B91EE7E83F}"/>
                  </a:ext>
                </a:extLst>
              </p:cNvPr>
              <p:cNvSpPr txBox="1">
                <a:spLocks noChangeArrowheads="1"/>
              </p:cNvSpPr>
              <p:nvPr/>
            </p:nvSpPr>
            <p:spPr bwMode="auto">
              <a:xfrm>
                <a:off x="3809" y="168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chemeClr val="accent2"/>
                    </a:solidFill>
                  </a:rPr>
                  <a:t>C</a:t>
                </a:r>
                <a:r>
                  <a:rPr lang="en-US" altLang="zh-CN" sz="2400" baseline="-25000">
                    <a:solidFill>
                      <a:schemeClr val="accent2"/>
                    </a:solidFill>
                  </a:rPr>
                  <a:t>1</a:t>
                </a:r>
                <a:endParaRPr lang="en-US" altLang="zh-CN" sz="2400" b="0">
                  <a:solidFill>
                    <a:schemeClr val="accent2"/>
                  </a:solidFill>
                </a:endParaRPr>
              </a:p>
            </p:txBody>
          </p:sp>
          <p:sp>
            <p:nvSpPr>
              <p:cNvPr id="11299" name="Text Box 42">
                <a:extLst>
                  <a:ext uri="{FF2B5EF4-FFF2-40B4-BE49-F238E27FC236}">
                    <a16:creationId xmlns:a16="http://schemas.microsoft.com/office/drawing/2014/main" id="{05B82A9F-D843-D3E6-4BEC-D5A692BCDF8A}"/>
                  </a:ext>
                </a:extLst>
              </p:cNvPr>
              <p:cNvSpPr txBox="1">
                <a:spLocks noChangeArrowheads="1"/>
              </p:cNvSpPr>
              <p:nvPr/>
            </p:nvSpPr>
            <p:spPr bwMode="auto">
              <a:xfrm>
                <a:off x="4512" y="168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chemeClr val="accent2"/>
                    </a:solidFill>
                  </a:rPr>
                  <a:t>C</a:t>
                </a:r>
                <a:r>
                  <a:rPr lang="en-US" altLang="zh-CN" sz="2400" baseline="-25000">
                    <a:solidFill>
                      <a:schemeClr val="accent2"/>
                    </a:solidFill>
                  </a:rPr>
                  <a:t>2</a:t>
                </a:r>
                <a:endParaRPr lang="en-US" altLang="zh-CN" sz="2400" b="0">
                  <a:solidFill>
                    <a:schemeClr val="accent2"/>
                  </a:solidFill>
                </a:endParaRPr>
              </a:p>
            </p:txBody>
          </p:sp>
        </p:grpSp>
      </p:grpSp>
    </p:spTree>
    <p:extLst>
      <p:ext uri="{BB962C8B-B14F-4D97-AF65-F5344CB8AC3E}">
        <p14:creationId xmlns:p14="http://schemas.microsoft.com/office/powerpoint/2010/main" val="339746981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58"/>
                                        </p:tgtEl>
                                        <p:attrNameLst>
                                          <p:attrName>style.visibility</p:attrName>
                                        </p:attrNameLst>
                                      </p:cBhvr>
                                      <p:to>
                                        <p:strVal val="visible"/>
                                      </p:to>
                                    </p:set>
                                    <p:animEffect transition="in" filter="wipe(left)">
                                      <p:cBhvr>
                                        <p:cTn id="7" dur="500"/>
                                        <p:tgtEl>
                                          <p:spTgt spid="61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59"/>
                                        </p:tgtEl>
                                        <p:attrNameLst>
                                          <p:attrName>style.visibility</p:attrName>
                                        </p:attrNameLst>
                                      </p:cBhvr>
                                      <p:to>
                                        <p:strVal val="visible"/>
                                      </p:to>
                                    </p:set>
                                    <p:animEffect transition="in" filter="wipe(left)">
                                      <p:cBhvr>
                                        <p:cTn id="12" dur="500"/>
                                        <p:tgtEl>
                                          <p:spTgt spid="61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60"/>
                                        </p:tgtEl>
                                        <p:attrNameLst>
                                          <p:attrName>style.visibility</p:attrName>
                                        </p:attrNameLst>
                                      </p:cBhvr>
                                      <p:to>
                                        <p:strVal val="visible"/>
                                      </p:to>
                                    </p:set>
                                    <p:animEffect transition="in" filter="wipe(left)">
                                      <p:cBhvr>
                                        <p:cTn id="17" dur="500"/>
                                        <p:tgtEl>
                                          <p:spTgt spid="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365125" y="447675"/>
            <a:ext cx="8245475" cy="1373188"/>
            <a:chOff x="230" y="282"/>
            <a:chExt cx="5194" cy="865"/>
          </a:xfrm>
        </p:grpSpPr>
        <p:sp>
          <p:nvSpPr>
            <p:cNvPr id="12305" name="Text Box 2"/>
            <p:cNvSpPr txBox="1">
              <a:spLocks noChangeArrowheads="1"/>
            </p:cNvSpPr>
            <p:nvPr/>
          </p:nvSpPr>
          <p:spPr bwMode="auto">
            <a:xfrm>
              <a:off x="230" y="282"/>
              <a:ext cx="365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8.  </a:t>
              </a:r>
              <a:r>
                <a:rPr lang="zh-CN" altLang="en-US">
                  <a:solidFill>
                    <a:schemeClr val="accent2"/>
                  </a:solidFill>
                </a:rPr>
                <a:t>如图所示电容器，充电后，电介质中场强    与空气中场强      的关系是</a:t>
              </a:r>
              <a:r>
                <a:rPr lang="en-US" altLang="zh-CN">
                  <a:solidFill>
                    <a:schemeClr val="accent2"/>
                  </a:solidFill>
                </a:rPr>
                <a:t>_________________________</a:t>
              </a:r>
              <a:r>
                <a:rPr lang="zh-CN" altLang="en-US">
                  <a:solidFill>
                    <a:schemeClr val="accent2"/>
                  </a:solidFill>
                </a:rPr>
                <a:t>。</a:t>
              </a:r>
              <a:endParaRPr lang="zh-CN" altLang="en-US" b="0">
                <a:solidFill>
                  <a:schemeClr val="accent2"/>
                </a:solidFill>
              </a:endParaRPr>
            </a:p>
          </p:txBody>
        </p:sp>
        <p:graphicFrame>
          <p:nvGraphicFramePr>
            <p:cNvPr id="12299" name="Object 4"/>
            <p:cNvGraphicFramePr>
              <a:graphicFrameLocks noChangeAspect="1"/>
            </p:cNvGraphicFramePr>
            <p:nvPr/>
          </p:nvGraphicFramePr>
          <p:xfrm>
            <a:off x="1188" y="576"/>
            <a:ext cx="215" cy="240"/>
          </p:xfrm>
          <a:graphic>
            <a:graphicData uri="http://schemas.openxmlformats.org/presentationml/2006/ole">
              <mc:AlternateContent xmlns:mc="http://schemas.openxmlformats.org/markup-compatibility/2006">
                <mc:Choice xmlns:v="urn:schemas-microsoft-com:vml" Requires="v">
                  <p:oleObj name="Equation" r:id="rId2" imgW="342720" imgH="380880" progId="Equation.3">
                    <p:embed/>
                  </p:oleObj>
                </mc:Choice>
                <mc:Fallback>
                  <p:oleObj name="Equation" r:id="rId2" imgW="342720" imgH="380880" progId="Equation.3">
                    <p:embed/>
                    <p:pic>
                      <p:nvPicPr>
                        <p:cNvPr id="12299"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 y="576"/>
                          <a:ext cx="21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0" name="Object 5"/>
            <p:cNvGraphicFramePr>
              <a:graphicFrameLocks noChangeAspect="1"/>
            </p:cNvGraphicFramePr>
            <p:nvPr/>
          </p:nvGraphicFramePr>
          <p:xfrm>
            <a:off x="2776" y="576"/>
            <a:ext cx="271" cy="303"/>
          </p:xfrm>
          <a:graphic>
            <a:graphicData uri="http://schemas.openxmlformats.org/presentationml/2006/ole">
              <mc:AlternateContent xmlns:mc="http://schemas.openxmlformats.org/markup-compatibility/2006">
                <mc:Choice xmlns:v="urn:schemas-microsoft-com:vml" Requires="v">
                  <p:oleObj name="Equation" r:id="rId4" imgW="431640" imgH="482400" progId="Equation.3">
                    <p:embed/>
                  </p:oleObj>
                </mc:Choice>
                <mc:Fallback>
                  <p:oleObj name="Equation" r:id="rId4" imgW="431640" imgH="482400" progId="Equation.3">
                    <p:embed/>
                    <p:pic>
                      <p:nvPicPr>
                        <p:cNvPr id="1230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6" y="576"/>
                          <a:ext cx="271"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6" name="Line 17"/>
            <p:cNvSpPr>
              <a:spLocks noChangeShapeType="1"/>
            </p:cNvSpPr>
            <p:nvPr/>
          </p:nvSpPr>
          <p:spPr bwMode="auto">
            <a:xfrm>
              <a:off x="4032" y="480"/>
              <a:ext cx="13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7" name="Line 18"/>
            <p:cNvSpPr>
              <a:spLocks noChangeShapeType="1"/>
            </p:cNvSpPr>
            <p:nvPr/>
          </p:nvSpPr>
          <p:spPr bwMode="auto">
            <a:xfrm>
              <a:off x="4032" y="960"/>
              <a:ext cx="13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8" name="Rectangle 19"/>
            <p:cNvSpPr>
              <a:spLocks noChangeArrowheads="1"/>
            </p:cNvSpPr>
            <p:nvPr/>
          </p:nvSpPr>
          <p:spPr bwMode="auto">
            <a:xfrm>
              <a:off x="4032" y="576"/>
              <a:ext cx="1392" cy="288"/>
            </a:xfrm>
            <a:prstGeom prst="rect">
              <a:avLst/>
            </a:prstGeom>
            <a:solidFill>
              <a:schemeClr val="accent1"/>
            </a:solidFill>
            <a:ln w="28575">
              <a:solidFill>
                <a:schemeClr val="accent2"/>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 name="Group 20"/>
          <p:cNvGrpSpPr>
            <a:grpSpLocks/>
          </p:cNvGrpSpPr>
          <p:nvPr/>
        </p:nvGrpSpPr>
        <p:grpSpPr bwMode="auto">
          <a:xfrm>
            <a:off x="1373188" y="1320800"/>
            <a:ext cx="3503612" cy="519113"/>
            <a:chOff x="696" y="832"/>
            <a:chExt cx="2207" cy="327"/>
          </a:xfrm>
        </p:grpSpPr>
        <p:graphicFrame>
          <p:nvGraphicFramePr>
            <p:cNvPr id="12296" name="Object 6"/>
            <p:cNvGraphicFramePr>
              <a:graphicFrameLocks noChangeAspect="1"/>
            </p:cNvGraphicFramePr>
            <p:nvPr/>
          </p:nvGraphicFramePr>
          <p:xfrm>
            <a:off x="696" y="853"/>
            <a:ext cx="784" cy="287"/>
          </p:xfrm>
          <a:graphic>
            <a:graphicData uri="http://schemas.openxmlformats.org/presentationml/2006/ole">
              <mc:AlternateContent xmlns:mc="http://schemas.openxmlformats.org/markup-compatibility/2006">
                <mc:Choice xmlns:v="urn:schemas-microsoft-com:vml" Requires="v">
                  <p:oleObj name="公式" r:id="rId6" imgW="1244520" imgH="457200" progId="Equation.3">
                    <p:embed/>
                  </p:oleObj>
                </mc:Choice>
                <mc:Fallback>
                  <p:oleObj name="公式" r:id="rId6" imgW="1244520" imgH="457200" progId="Equation.3">
                    <p:embed/>
                    <p:pic>
                      <p:nvPicPr>
                        <p:cNvPr id="1229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 y="853"/>
                          <a:ext cx="784"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4" name="Text Box 7"/>
            <p:cNvSpPr txBox="1">
              <a:spLocks noChangeArrowheads="1"/>
            </p:cNvSpPr>
            <p:nvPr/>
          </p:nvSpPr>
          <p:spPr bwMode="auto">
            <a:xfrm>
              <a:off x="1776" y="832"/>
              <a:ext cx="11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CC3300"/>
                  </a:solidFill>
                </a:rPr>
                <a:t>与      同向</a:t>
              </a:r>
              <a:endParaRPr lang="zh-CN" altLang="en-US" b="0">
                <a:solidFill>
                  <a:srgbClr val="CC3300"/>
                </a:solidFill>
              </a:endParaRPr>
            </a:p>
          </p:txBody>
        </p:sp>
        <p:graphicFrame>
          <p:nvGraphicFramePr>
            <p:cNvPr id="12297" name="Object 8"/>
            <p:cNvGraphicFramePr>
              <a:graphicFrameLocks noChangeAspect="1"/>
            </p:cNvGraphicFramePr>
            <p:nvPr/>
          </p:nvGraphicFramePr>
          <p:xfrm>
            <a:off x="1620" y="876"/>
            <a:ext cx="215" cy="240"/>
          </p:xfrm>
          <a:graphic>
            <a:graphicData uri="http://schemas.openxmlformats.org/presentationml/2006/ole">
              <mc:AlternateContent xmlns:mc="http://schemas.openxmlformats.org/markup-compatibility/2006">
                <mc:Choice xmlns:v="urn:schemas-microsoft-com:vml" Requires="v">
                  <p:oleObj name="Equation" r:id="rId8" imgW="342720" imgH="380880" progId="Equation.3">
                    <p:embed/>
                  </p:oleObj>
                </mc:Choice>
                <mc:Fallback>
                  <p:oleObj name="Equation" r:id="rId8" imgW="342720" imgH="380880" progId="Equation.3">
                    <p:embed/>
                    <p:pic>
                      <p:nvPicPr>
                        <p:cNvPr id="12297"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0" y="876"/>
                          <a:ext cx="21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8" name="Object 9"/>
            <p:cNvGraphicFramePr>
              <a:graphicFrameLocks noChangeAspect="1"/>
            </p:cNvGraphicFramePr>
            <p:nvPr/>
          </p:nvGraphicFramePr>
          <p:xfrm>
            <a:off x="2104" y="845"/>
            <a:ext cx="271" cy="303"/>
          </p:xfrm>
          <a:graphic>
            <a:graphicData uri="http://schemas.openxmlformats.org/presentationml/2006/ole">
              <mc:AlternateContent xmlns:mc="http://schemas.openxmlformats.org/markup-compatibility/2006">
                <mc:Choice xmlns:v="urn:schemas-microsoft-com:vml" Requires="v">
                  <p:oleObj name="Equation" r:id="rId10" imgW="431640" imgH="482400" progId="Equation.3">
                    <p:embed/>
                  </p:oleObj>
                </mc:Choice>
                <mc:Fallback>
                  <p:oleObj name="Equation" r:id="rId10" imgW="431640" imgH="482400" progId="Equation.3">
                    <p:embed/>
                    <p:pic>
                      <p:nvPicPr>
                        <p:cNvPr id="12298"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04" y="845"/>
                          <a:ext cx="271"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78" name="Text Box 10"/>
          <p:cNvSpPr txBox="1">
            <a:spLocks noChangeArrowheads="1"/>
          </p:cNvSpPr>
          <p:nvPr/>
        </p:nvSpPr>
        <p:spPr bwMode="auto">
          <a:xfrm>
            <a:off x="441325" y="1971675"/>
            <a:ext cx="83216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chemeClr val="accent2"/>
                </a:solidFill>
              </a:rPr>
              <a:t>9. </a:t>
            </a:r>
            <a:r>
              <a:rPr lang="zh-CN" altLang="en-US" dirty="0">
                <a:solidFill>
                  <a:schemeClr val="accent2"/>
                </a:solidFill>
              </a:rPr>
              <a:t>一空气平行板电容器，电容为</a:t>
            </a:r>
            <a:r>
              <a:rPr lang="en-US" altLang="zh-CN" i="1" dirty="0">
                <a:solidFill>
                  <a:schemeClr val="accent2"/>
                </a:solidFill>
              </a:rPr>
              <a:t>C</a:t>
            </a:r>
            <a:r>
              <a:rPr lang="zh-CN" altLang="en-US" dirty="0">
                <a:solidFill>
                  <a:schemeClr val="accent2"/>
                </a:solidFill>
              </a:rPr>
              <a:t>，两板间距离为</a:t>
            </a:r>
            <a:r>
              <a:rPr lang="en-US" altLang="zh-CN" i="1" dirty="0">
                <a:solidFill>
                  <a:schemeClr val="accent2"/>
                </a:solidFill>
              </a:rPr>
              <a:t>d</a:t>
            </a:r>
            <a:r>
              <a:rPr lang="zh-CN" altLang="en-US" dirty="0">
                <a:solidFill>
                  <a:schemeClr val="accent2"/>
                </a:solidFill>
              </a:rPr>
              <a:t>，充电后两板间相互作用力为</a:t>
            </a:r>
            <a:r>
              <a:rPr lang="en-US" altLang="zh-CN" i="1" dirty="0">
                <a:solidFill>
                  <a:schemeClr val="accent2"/>
                </a:solidFill>
              </a:rPr>
              <a:t>F</a:t>
            </a:r>
            <a:r>
              <a:rPr lang="zh-CN" altLang="en-US" dirty="0">
                <a:solidFill>
                  <a:schemeClr val="accent2"/>
                </a:solidFill>
              </a:rPr>
              <a:t>，则两板间电势差为</a:t>
            </a:r>
            <a:r>
              <a:rPr lang="en-US" altLang="zh-CN" dirty="0">
                <a:solidFill>
                  <a:schemeClr val="accent2"/>
                </a:solidFill>
              </a:rPr>
              <a:t>______</a:t>
            </a:r>
            <a:r>
              <a:rPr lang="zh-CN" altLang="en-US" dirty="0">
                <a:solidFill>
                  <a:schemeClr val="accent2"/>
                </a:solidFill>
              </a:rPr>
              <a:t>，极板上的电量为</a:t>
            </a:r>
            <a:r>
              <a:rPr lang="en-US" altLang="zh-CN" dirty="0">
                <a:solidFill>
                  <a:schemeClr val="accent2"/>
                </a:solidFill>
              </a:rPr>
              <a:t>________</a:t>
            </a:r>
            <a:r>
              <a:rPr lang="zh-CN" altLang="en-US" dirty="0">
                <a:solidFill>
                  <a:schemeClr val="accent2"/>
                </a:solidFill>
              </a:rPr>
              <a:t>。</a:t>
            </a:r>
          </a:p>
        </p:txBody>
      </p:sp>
      <p:graphicFrame>
        <p:nvGraphicFramePr>
          <p:cNvPr id="7179" name="Object 11"/>
          <p:cNvGraphicFramePr>
            <a:graphicFrameLocks noChangeAspect="1"/>
          </p:cNvGraphicFramePr>
          <p:nvPr/>
        </p:nvGraphicFramePr>
        <p:xfrm>
          <a:off x="812800" y="3498850"/>
          <a:ext cx="1778000" cy="990600"/>
        </p:xfrm>
        <a:graphic>
          <a:graphicData uri="http://schemas.openxmlformats.org/presentationml/2006/ole">
            <mc:AlternateContent xmlns:mc="http://schemas.openxmlformats.org/markup-compatibility/2006">
              <mc:Choice xmlns:v="urn:schemas-microsoft-com:vml" Requires="v">
                <p:oleObj name="Equation" r:id="rId12" imgW="1777680" imgH="990360" progId="Equation.3">
                  <p:embed/>
                </p:oleObj>
              </mc:Choice>
              <mc:Fallback>
                <p:oleObj name="Equation" r:id="rId12" imgW="1777680" imgH="990360" progId="Equation.3">
                  <p:embed/>
                  <p:pic>
                    <p:nvPicPr>
                      <p:cNvPr id="7179"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2800" y="3498850"/>
                        <a:ext cx="17780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0" name="Object 12"/>
          <p:cNvGraphicFramePr>
            <a:graphicFrameLocks noChangeAspect="1"/>
          </p:cNvGraphicFramePr>
          <p:nvPr/>
        </p:nvGraphicFramePr>
        <p:xfrm>
          <a:off x="3638550" y="3511550"/>
          <a:ext cx="1803400" cy="927100"/>
        </p:xfrm>
        <a:graphic>
          <a:graphicData uri="http://schemas.openxmlformats.org/presentationml/2006/ole">
            <mc:AlternateContent xmlns:mc="http://schemas.openxmlformats.org/markup-compatibility/2006">
              <mc:Choice xmlns:v="urn:schemas-microsoft-com:vml" Requires="v">
                <p:oleObj name="Equation" r:id="rId14" imgW="1803240" imgH="927000" progId="Equation.3">
                  <p:embed/>
                </p:oleObj>
              </mc:Choice>
              <mc:Fallback>
                <p:oleObj name="Equation" r:id="rId14" imgW="1803240" imgH="927000" progId="Equation.3">
                  <p:embed/>
                  <p:pic>
                    <p:nvPicPr>
                      <p:cNvPr id="718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38550" y="3511550"/>
                        <a:ext cx="18034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1" name="Object 13"/>
          <p:cNvGraphicFramePr>
            <a:graphicFrameLocks noChangeAspect="1"/>
          </p:cNvGraphicFramePr>
          <p:nvPr/>
        </p:nvGraphicFramePr>
        <p:xfrm>
          <a:off x="6381750" y="3581400"/>
          <a:ext cx="1295400" cy="889000"/>
        </p:xfrm>
        <a:graphic>
          <a:graphicData uri="http://schemas.openxmlformats.org/presentationml/2006/ole">
            <mc:AlternateContent xmlns:mc="http://schemas.openxmlformats.org/markup-compatibility/2006">
              <mc:Choice xmlns:v="urn:schemas-microsoft-com:vml" Requires="v">
                <p:oleObj name="Equation" r:id="rId16" imgW="1295280" imgH="888840" progId="Equation.3">
                  <p:embed/>
                </p:oleObj>
              </mc:Choice>
              <mc:Fallback>
                <p:oleObj name="Equation" r:id="rId16" imgW="1295280" imgH="888840" progId="Equation.3">
                  <p:embed/>
                  <p:pic>
                    <p:nvPicPr>
                      <p:cNvPr id="7181"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81750" y="3581400"/>
                        <a:ext cx="1295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2" name="Object 14"/>
          <p:cNvGraphicFramePr>
            <a:graphicFrameLocks noChangeAspect="1"/>
          </p:cNvGraphicFramePr>
          <p:nvPr/>
        </p:nvGraphicFramePr>
        <p:xfrm>
          <a:off x="1047750" y="4565650"/>
          <a:ext cx="1181100" cy="990600"/>
        </p:xfrm>
        <a:graphic>
          <a:graphicData uri="http://schemas.openxmlformats.org/presentationml/2006/ole">
            <mc:AlternateContent xmlns:mc="http://schemas.openxmlformats.org/markup-compatibility/2006">
              <mc:Choice xmlns:v="urn:schemas-microsoft-com:vml" Requires="v">
                <p:oleObj name="Equation" r:id="rId18" imgW="1180800" imgH="990360" progId="Equation.3">
                  <p:embed/>
                </p:oleObj>
              </mc:Choice>
              <mc:Fallback>
                <p:oleObj name="Equation" r:id="rId18" imgW="1180800" imgH="990360" progId="Equation.3">
                  <p:embed/>
                  <p:pic>
                    <p:nvPicPr>
                      <p:cNvPr id="7182"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7750" y="4565650"/>
                        <a:ext cx="11811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3" name="Object 15"/>
          <p:cNvGraphicFramePr>
            <a:graphicFrameLocks noChangeAspect="1"/>
          </p:cNvGraphicFramePr>
          <p:nvPr/>
        </p:nvGraphicFramePr>
        <p:xfrm>
          <a:off x="3333750" y="4419600"/>
          <a:ext cx="4254500" cy="1079500"/>
        </p:xfrm>
        <a:graphic>
          <a:graphicData uri="http://schemas.openxmlformats.org/presentationml/2006/ole">
            <mc:AlternateContent xmlns:mc="http://schemas.openxmlformats.org/markup-compatibility/2006">
              <mc:Choice xmlns:v="urn:schemas-microsoft-com:vml" Requires="v">
                <p:oleObj name="Equation" r:id="rId20" imgW="4254480" imgH="1079280" progId="Equation.3">
                  <p:embed/>
                </p:oleObj>
              </mc:Choice>
              <mc:Fallback>
                <p:oleObj name="Equation" r:id="rId20" imgW="4254480" imgH="1079280" progId="Equation.3">
                  <p:embed/>
                  <p:pic>
                    <p:nvPicPr>
                      <p:cNvPr id="7183" name="Object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33750" y="4419600"/>
                        <a:ext cx="42545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4" name="Object 16"/>
          <p:cNvGraphicFramePr>
            <a:graphicFrameLocks noChangeAspect="1"/>
          </p:cNvGraphicFramePr>
          <p:nvPr/>
        </p:nvGraphicFramePr>
        <p:xfrm>
          <a:off x="2641600" y="5791200"/>
          <a:ext cx="2870200" cy="469900"/>
        </p:xfrm>
        <a:graphic>
          <a:graphicData uri="http://schemas.openxmlformats.org/presentationml/2006/ole">
            <mc:AlternateContent xmlns:mc="http://schemas.openxmlformats.org/markup-compatibility/2006">
              <mc:Choice xmlns:v="urn:schemas-microsoft-com:vml" Requires="v">
                <p:oleObj name="Equation" r:id="rId22" imgW="2869920" imgH="469800" progId="Equation.3">
                  <p:embed/>
                </p:oleObj>
              </mc:Choice>
              <mc:Fallback>
                <p:oleObj name="Equation" r:id="rId22" imgW="2869920" imgH="469800" progId="Equation.3">
                  <p:embed/>
                  <p:pic>
                    <p:nvPicPr>
                      <p:cNvPr id="7184"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41600" y="5791200"/>
                        <a:ext cx="287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7563280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178"/>
                                        </p:tgtEl>
                                        <p:attrNameLst>
                                          <p:attrName>style.visibility</p:attrName>
                                        </p:attrNameLst>
                                      </p:cBhvr>
                                      <p:to>
                                        <p:strVal val="visible"/>
                                      </p:to>
                                    </p:set>
                                    <p:animEffect transition="in" filter="blinds(horizontal)">
                                      <p:cBhvr>
                                        <p:cTn id="18" dur="500"/>
                                        <p:tgtEl>
                                          <p:spTgt spid="71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7179"/>
                                        </p:tgtEl>
                                        <p:attrNameLst>
                                          <p:attrName>style.visibility</p:attrName>
                                        </p:attrNameLst>
                                      </p:cBhvr>
                                      <p:to>
                                        <p:strVal val="visible"/>
                                      </p:to>
                                    </p:set>
                                    <p:animEffect transition="in" filter="wipe(left)">
                                      <p:cBhvr>
                                        <p:cTn id="23" dur="500"/>
                                        <p:tgtEl>
                                          <p:spTgt spid="717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7180"/>
                                        </p:tgtEl>
                                        <p:attrNameLst>
                                          <p:attrName>style.visibility</p:attrName>
                                        </p:attrNameLst>
                                      </p:cBhvr>
                                      <p:to>
                                        <p:strVal val="visible"/>
                                      </p:to>
                                    </p:set>
                                    <p:animEffect transition="in" filter="wipe(left)">
                                      <p:cBhvr>
                                        <p:cTn id="28" dur="500"/>
                                        <p:tgtEl>
                                          <p:spTgt spid="71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181"/>
                                        </p:tgtEl>
                                        <p:attrNameLst>
                                          <p:attrName>style.visibility</p:attrName>
                                        </p:attrNameLst>
                                      </p:cBhvr>
                                      <p:to>
                                        <p:strVal val="visible"/>
                                      </p:to>
                                    </p:set>
                                    <p:animEffect transition="in" filter="wipe(left)">
                                      <p:cBhvr>
                                        <p:cTn id="33" dur="500"/>
                                        <p:tgtEl>
                                          <p:spTgt spid="718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7182"/>
                                        </p:tgtEl>
                                        <p:attrNameLst>
                                          <p:attrName>style.visibility</p:attrName>
                                        </p:attrNameLst>
                                      </p:cBhvr>
                                      <p:to>
                                        <p:strVal val="visible"/>
                                      </p:to>
                                    </p:set>
                                    <p:animEffect transition="in" filter="wipe(left)">
                                      <p:cBhvr>
                                        <p:cTn id="38" dur="500"/>
                                        <p:tgtEl>
                                          <p:spTgt spid="718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7183"/>
                                        </p:tgtEl>
                                        <p:attrNameLst>
                                          <p:attrName>style.visibility</p:attrName>
                                        </p:attrNameLst>
                                      </p:cBhvr>
                                      <p:to>
                                        <p:strVal val="visible"/>
                                      </p:to>
                                    </p:set>
                                    <p:animEffect transition="in" filter="wipe(left)">
                                      <p:cBhvr>
                                        <p:cTn id="43" dur="500"/>
                                        <p:tgtEl>
                                          <p:spTgt spid="718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7184"/>
                                        </p:tgtEl>
                                        <p:attrNameLst>
                                          <p:attrName>style.visibility</p:attrName>
                                        </p:attrNameLst>
                                      </p:cBhvr>
                                      <p:to>
                                        <p:strVal val="visible"/>
                                      </p:to>
                                    </p:set>
                                    <p:animEffect transition="in" filter="wipe(left)">
                                      <p:cBhvr>
                                        <p:cTn id="48" dur="500"/>
                                        <p:tgtEl>
                                          <p:spTgt spid="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533400" y="381000"/>
            <a:ext cx="8077200" cy="3124200"/>
            <a:chOff x="336" y="240"/>
            <a:chExt cx="5088" cy="1968"/>
          </a:xfrm>
        </p:grpSpPr>
        <p:sp>
          <p:nvSpPr>
            <p:cNvPr id="13324" name="Text Box 2"/>
            <p:cNvSpPr txBox="1">
              <a:spLocks noChangeArrowheads="1"/>
            </p:cNvSpPr>
            <p:nvPr/>
          </p:nvSpPr>
          <p:spPr bwMode="auto">
            <a:xfrm>
              <a:off x="336" y="240"/>
              <a:ext cx="5088"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10. </a:t>
              </a:r>
              <a:r>
                <a:rPr lang="zh-CN" altLang="en-US">
                  <a:solidFill>
                    <a:schemeClr val="accent2"/>
                  </a:solidFill>
                </a:rPr>
                <a:t>将一空气平行板电容器，接通电源充电到一定电压后即断电。再将一块与极板面积相同的金属板平行地插入两板间。由于插入金属后，电容器储能将</a:t>
              </a:r>
              <a:r>
                <a:rPr lang="en-US" altLang="zh-CN">
                  <a:solidFill>
                    <a:schemeClr val="accent2"/>
                  </a:solidFill>
                </a:rPr>
                <a:t>________</a:t>
              </a:r>
              <a:r>
                <a:rPr lang="zh-CN" altLang="en-US">
                  <a:solidFill>
                    <a:schemeClr val="accent2"/>
                  </a:solidFill>
                </a:rPr>
                <a:t>，与金属板的位置</a:t>
              </a:r>
              <a:r>
                <a:rPr lang="en-US" altLang="zh-CN">
                  <a:solidFill>
                    <a:schemeClr val="accent2"/>
                  </a:solidFill>
                </a:rPr>
                <a:t>_______</a:t>
              </a:r>
              <a:r>
                <a:rPr lang="zh-CN" altLang="en-US">
                  <a:solidFill>
                    <a:schemeClr val="accent2"/>
                  </a:solidFill>
                </a:rPr>
                <a:t>。</a:t>
              </a:r>
            </a:p>
          </p:txBody>
        </p:sp>
        <p:grpSp>
          <p:nvGrpSpPr>
            <p:cNvPr id="13325" name="Group 24"/>
            <p:cNvGrpSpPr>
              <a:grpSpLocks/>
            </p:cNvGrpSpPr>
            <p:nvPr/>
          </p:nvGrpSpPr>
          <p:grpSpPr bwMode="auto">
            <a:xfrm>
              <a:off x="1727" y="1584"/>
              <a:ext cx="2916" cy="624"/>
              <a:chOff x="1727" y="1680"/>
              <a:chExt cx="2916" cy="624"/>
            </a:xfrm>
          </p:grpSpPr>
          <p:sp>
            <p:nvSpPr>
              <p:cNvPr id="13326" name="Line 10"/>
              <p:cNvSpPr>
                <a:spLocks noChangeShapeType="1"/>
              </p:cNvSpPr>
              <p:nvPr/>
            </p:nvSpPr>
            <p:spPr bwMode="auto">
              <a:xfrm>
                <a:off x="2161" y="1680"/>
                <a:ext cx="206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7" name="Line 11"/>
              <p:cNvSpPr>
                <a:spLocks noChangeShapeType="1"/>
              </p:cNvSpPr>
              <p:nvPr/>
            </p:nvSpPr>
            <p:spPr bwMode="auto">
              <a:xfrm>
                <a:off x="2161" y="2304"/>
                <a:ext cx="206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8" name="Rectangle 12"/>
              <p:cNvSpPr>
                <a:spLocks noChangeArrowheads="1"/>
              </p:cNvSpPr>
              <p:nvPr/>
            </p:nvSpPr>
            <p:spPr bwMode="auto">
              <a:xfrm>
                <a:off x="2161" y="1872"/>
                <a:ext cx="2064" cy="240"/>
              </a:xfrm>
              <a:prstGeom prst="rect">
                <a:avLst/>
              </a:prstGeom>
              <a:solidFill>
                <a:schemeClr val="accent1"/>
              </a:solidFill>
              <a:ln w="28575">
                <a:solidFill>
                  <a:schemeClr val="accent2"/>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329" name="Line 15"/>
              <p:cNvSpPr>
                <a:spLocks noChangeShapeType="1"/>
              </p:cNvSpPr>
              <p:nvPr/>
            </p:nvSpPr>
            <p:spPr bwMode="auto">
              <a:xfrm>
                <a:off x="1824" y="1680"/>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0" name="Line 16"/>
              <p:cNvSpPr>
                <a:spLocks noChangeShapeType="1"/>
              </p:cNvSpPr>
              <p:nvPr/>
            </p:nvSpPr>
            <p:spPr bwMode="auto">
              <a:xfrm>
                <a:off x="1824" y="2304"/>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1" name="Line 17"/>
              <p:cNvSpPr>
                <a:spLocks noChangeShapeType="1"/>
              </p:cNvSpPr>
              <p:nvPr/>
            </p:nvSpPr>
            <p:spPr bwMode="auto">
              <a:xfrm>
                <a:off x="1920" y="1680"/>
                <a:ext cx="0" cy="624"/>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2" name="Line 18"/>
              <p:cNvSpPr>
                <a:spLocks noChangeShapeType="1"/>
              </p:cNvSpPr>
              <p:nvPr/>
            </p:nvSpPr>
            <p:spPr bwMode="auto">
              <a:xfrm>
                <a:off x="4320" y="1872"/>
                <a:ext cx="9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3" name="Line 19"/>
              <p:cNvSpPr>
                <a:spLocks noChangeShapeType="1"/>
              </p:cNvSpPr>
              <p:nvPr/>
            </p:nvSpPr>
            <p:spPr bwMode="auto">
              <a:xfrm>
                <a:off x="4320" y="2112"/>
                <a:ext cx="9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4" name="Line 20"/>
              <p:cNvSpPr>
                <a:spLocks noChangeShapeType="1"/>
              </p:cNvSpPr>
              <p:nvPr/>
            </p:nvSpPr>
            <p:spPr bwMode="auto">
              <a:xfrm>
                <a:off x="4368" y="1872"/>
                <a:ext cx="0" cy="24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5" name="Text Box 21"/>
              <p:cNvSpPr txBox="1">
                <a:spLocks noChangeArrowheads="1"/>
              </p:cNvSpPr>
              <p:nvPr/>
            </p:nvSpPr>
            <p:spPr bwMode="auto">
              <a:xfrm>
                <a:off x="1727" y="18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d</a:t>
                </a:r>
                <a:endParaRPr lang="en-US" altLang="zh-CN" b="0" i="1">
                  <a:solidFill>
                    <a:schemeClr val="accent2"/>
                  </a:solidFill>
                </a:endParaRPr>
              </a:p>
            </p:txBody>
          </p:sp>
          <p:sp>
            <p:nvSpPr>
              <p:cNvPr id="13336" name="Text Box 22"/>
              <p:cNvSpPr txBox="1">
                <a:spLocks noChangeArrowheads="1"/>
              </p:cNvSpPr>
              <p:nvPr/>
            </p:nvSpPr>
            <p:spPr bwMode="auto">
              <a:xfrm>
                <a:off x="4340" y="1833"/>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d’</a:t>
                </a:r>
              </a:p>
            </p:txBody>
          </p:sp>
        </p:grpSp>
      </p:grpSp>
      <p:sp>
        <p:nvSpPr>
          <p:cNvPr id="8196" name="Text Box 4"/>
          <p:cNvSpPr txBox="1">
            <a:spLocks noChangeArrowheads="1"/>
          </p:cNvSpPr>
          <p:nvPr/>
        </p:nvSpPr>
        <p:spPr bwMode="auto">
          <a:xfrm>
            <a:off x="3200400" y="3987800"/>
            <a:ext cx="3656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插入金属板后</a:t>
            </a:r>
            <a:r>
              <a:rPr lang="en-US" altLang="zh-CN" i="1">
                <a:solidFill>
                  <a:schemeClr val="accent2"/>
                </a:solidFill>
              </a:rPr>
              <a:t>Q</a:t>
            </a:r>
            <a:r>
              <a:rPr lang="zh-CN" altLang="en-US">
                <a:solidFill>
                  <a:schemeClr val="accent2"/>
                </a:solidFill>
              </a:rPr>
              <a:t>不变。</a:t>
            </a:r>
          </a:p>
        </p:txBody>
      </p:sp>
      <p:grpSp>
        <p:nvGrpSpPr>
          <p:cNvPr id="4" name="Group 26"/>
          <p:cNvGrpSpPr>
            <a:grpSpLocks/>
          </p:cNvGrpSpPr>
          <p:nvPr/>
        </p:nvGrpSpPr>
        <p:grpSpPr bwMode="auto">
          <a:xfrm>
            <a:off x="838200" y="4902200"/>
            <a:ext cx="8356600" cy="965200"/>
            <a:chOff x="528" y="3088"/>
            <a:chExt cx="5264" cy="608"/>
          </a:xfrm>
        </p:grpSpPr>
        <p:sp>
          <p:nvSpPr>
            <p:cNvPr id="13323" name="Text Box 5"/>
            <p:cNvSpPr txBox="1">
              <a:spLocks noChangeArrowheads="1"/>
            </p:cNvSpPr>
            <p:nvPr/>
          </p:nvSpPr>
          <p:spPr bwMode="auto">
            <a:xfrm>
              <a:off x="528" y="3226"/>
              <a:ext cx="52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C</a:t>
              </a:r>
              <a:r>
                <a:rPr lang="zh-CN" altLang="en-US">
                  <a:solidFill>
                    <a:schemeClr val="accent2"/>
                  </a:solidFill>
                </a:rPr>
                <a:t>由        变为             ，        ，用于吸入金属板做功。</a:t>
              </a:r>
              <a:endParaRPr lang="zh-CN" altLang="en-US" b="0">
                <a:solidFill>
                  <a:schemeClr val="accent2"/>
                </a:solidFill>
              </a:endParaRPr>
            </a:p>
          </p:txBody>
        </p:sp>
        <p:graphicFrame>
          <p:nvGraphicFramePr>
            <p:cNvPr id="13315" name="Object 6"/>
            <p:cNvGraphicFramePr>
              <a:graphicFrameLocks noChangeAspect="1"/>
            </p:cNvGraphicFramePr>
            <p:nvPr/>
          </p:nvGraphicFramePr>
          <p:xfrm>
            <a:off x="1048" y="3136"/>
            <a:ext cx="400" cy="560"/>
          </p:xfrm>
          <a:graphic>
            <a:graphicData uri="http://schemas.openxmlformats.org/presentationml/2006/ole">
              <mc:AlternateContent xmlns:mc="http://schemas.openxmlformats.org/markup-compatibility/2006">
                <mc:Choice xmlns:v="urn:schemas-microsoft-com:vml" Requires="v">
                  <p:oleObj name="Equation" r:id="rId2" imgW="634680" imgH="888840" progId="Equation.3">
                    <p:embed/>
                  </p:oleObj>
                </mc:Choice>
                <mc:Fallback>
                  <p:oleObj name="Equation" r:id="rId2" imgW="634680" imgH="888840" progId="Equation.3">
                    <p:embed/>
                    <p:pic>
                      <p:nvPicPr>
                        <p:cNvPr id="13315"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 y="3136"/>
                          <a:ext cx="400"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7"/>
            <p:cNvGraphicFramePr>
              <a:graphicFrameLocks noChangeAspect="1"/>
            </p:cNvGraphicFramePr>
            <p:nvPr/>
          </p:nvGraphicFramePr>
          <p:xfrm>
            <a:off x="1926" y="3088"/>
            <a:ext cx="592" cy="560"/>
          </p:xfrm>
          <a:graphic>
            <a:graphicData uri="http://schemas.openxmlformats.org/presentationml/2006/ole">
              <mc:AlternateContent xmlns:mc="http://schemas.openxmlformats.org/markup-compatibility/2006">
                <mc:Choice xmlns:v="urn:schemas-microsoft-com:vml" Requires="v">
                  <p:oleObj name="Equation" r:id="rId4" imgW="939600" imgH="888840" progId="Equation.3">
                    <p:embed/>
                  </p:oleObj>
                </mc:Choice>
                <mc:Fallback>
                  <p:oleObj name="Equation" r:id="rId4" imgW="939600" imgH="888840" progId="Equation.3">
                    <p:embed/>
                    <p:pic>
                      <p:nvPicPr>
                        <p:cNvPr id="13316"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6" y="3088"/>
                          <a:ext cx="592"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8"/>
            <p:cNvGraphicFramePr>
              <a:graphicFrameLocks noChangeAspect="1"/>
            </p:cNvGraphicFramePr>
            <p:nvPr/>
          </p:nvGraphicFramePr>
          <p:xfrm>
            <a:off x="2778" y="3277"/>
            <a:ext cx="455" cy="262"/>
          </p:xfrm>
          <a:graphic>
            <a:graphicData uri="http://schemas.openxmlformats.org/presentationml/2006/ole">
              <mc:AlternateContent xmlns:mc="http://schemas.openxmlformats.org/markup-compatibility/2006">
                <mc:Choice xmlns:v="urn:schemas-microsoft-com:vml" Requires="v">
                  <p:oleObj name="Equation" r:id="rId6" imgW="723600" imgH="419040" progId="Equation.3">
                    <p:embed/>
                  </p:oleObj>
                </mc:Choice>
                <mc:Fallback>
                  <p:oleObj name="Equation" r:id="rId6" imgW="723600" imgH="419040" progId="Equation.3">
                    <p:embed/>
                    <p:pic>
                      <p:nvPicPr>
                        <p:cNvPr id="13317"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8" y="3277"/>
                          <a:ext cx="455"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05" name="Text Box 13"/>
          <p:cNvSpPr txBox="1">
            <a:spLocks noChangeArrowheads="1"/>
          </p:cNvSpPr>
          <p:nvPr/>
        </p:nvSpPr>
        <p:spPr bwMode="auto">
          <a:xfrm>
            <a:off x="1203325" y="16002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CC3300"/>
                </a:solidFill>
              </a:rPr>
              <a:t>减小</a:t>
            </a:r>
            <a:endParaRPr lang="zh-CN" altLang="en-US" b="0">
              <a:solidFill>
                <a:srgbClr val="CC3300"/>
              </a:solidFill>
            </a:endParaRPr>
          </a:p>
        </p:txBody>
      </p:sp>
      <p:sp>
        <p:nvSpPr>
          <p:cNvPr id="8206" name="Text Box 14"/>
          <p:cNvSpPr txBox="1">
            <a:spLocks noChangeArrowheads="1"/>
          </p:cNvSpPr>
          <p:nvPr/>
        </p:nvSpPr>
        <p:spPr bwMode="auto">
          <a:xfrm>
            <a:off x="5486400" y="16002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CC3300"/>
                </a:solidFill>
              </a:rPr>
              <a:t>无关</a:t>
            </a:r>
          </a:p>
        </p:txBody>
      </p:sp>
      <p:graphicFrame>
        <p:nvGraphicFramePr>
          <p:cNvPr id="8215" name="Object 23"/>
          <p:cNvGraphicFramePr>
            <a:graphicFrameLocks noChangeAspect="1"/>
          </p:cNvGraphicFramePr>
          <p:nvPr/>
        </p:nvGraphicFramePr>
        <p:xfrm>
          <a:off x="901700" y="3740150"/>
          <a:ext cx="1511300" cy="927100"/>
        </p:xfrm>
        <a:graphic>
          <a:graphicData uri="http://schemas.openxmlformats.org/presentationml/2006/ole">
            <mc:AlternateContent xmlns:mc="http://schemas.openxmlformats.org/markup-compatibility/2006">
              <mc:Choice xmlns:v="urn:schemas-microsoft-com:vml" Requires="v">
                <p:oleObj name="Equation" r:id="rId8" imgW="1511280" imgH="927000" progId="Equation.3">
                  <p:embed/>
                </p:oleObj>
              </mc:Choice>
              <mc:Fallback>
                <p:oleObj name="Equation" r:id="rId8" imgW="1511280" imgH="927000" progId="Equation.3">
                  <p:embed/>
                  <p:pic>
                    <p:nvPicPr>
                      <p:cNvPr id="8215"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700" y="3740150"/>
                        <a:ext cx="15113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205"/>
                                        </p:tgtEl>
                                        <p:attrNameLst>
                                          <p:attrName>style.visibility</p:attrName>
                                        </p:attrNameLst>
                                      </p:cBhvr>
                                      <p:to>
                                        <p:strVal val="visible"/>
                                      </p:to>
                                    </p:set>
                                    <p:animEffect transition="in" filter="wipe(left)">
                                      <p:cBhvr>
                                        <p:cTn id="13" dur="500"/>
                                        <p:tgtEl>
                                          <p:spTgt spid="820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206"/>
                                        </p:tgtEl>
                                        <p:attrNameLst>
                                          <p:attrName>style.visibility</p:attrName>
                                        </p:attrNameLst>
                                      </p:cBhvr>
                                      <p:to>
                                        <p:strVal val="visible"/>
                                      </p:to>
                                    </p:set>
                                    <p:animEffect transition="in" filter="wipe(left)">
                                      <p:cBhvr>
                                        <p:cTn id="18" dur="500"/>
                                        <p:tgtEl>
                                          <p:spTgt spid="820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215"/>
                                        </p:tgtEl>
                                        <p:attrNameLst>
                                          <p:attrName>style.visibility</p:attrName>
                                        </p:attrNameLst>
                                      </p:cBhvr>
                                      <p:to>
                                        <p:strVal val="visible"/>
                                      </p:to>
                                    </p:set>
                                    <p:animEffect transition="in" filter="wipe(left)">
                                      <p:cBhvr>
                                        <p:cTn id="23" dur="500"/>
                                        <p:tgtEl>
                                          <p:spTgt spid="82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196"/>
                                        </p:tgtEl>
                                        <p:attrNameLst>
                                          <p:attrName>style.visibility</p:attrName>
                                        </p:attrNameLst>
                                      </p:cBhvr>
                                      <p:to>
                                        <p:strVal val="visible"/>
                                      </p:to>
                                    </p:set>
                                    <p:animEffect transition="in" filter="wipe(left)">
                                      <p:cBhvr>
                                        <p:cTn id="28" dur="500"/>
                                        <p:tgtEl>
                                          <p:spTgt spid="819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P spid="8205" grpId="0" autoUpdateAnimBg="0"/>
      <p:bldP spid="820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457200" y="3648075"/>
            <a:ext cx="8153400" cy="1800225"/>
            <a:chOff x="288" y="2298"/>
            <a:chExt cx="5136" cy="1134"/>
          </a:xfrm>
        </p:grpSpPr>
        <p:sp>
          <p:nvSpPr>
            <p:cNvPr id="14360" name="Text Box 5"/>
            <p:cNvSpPr txBox="1">
              <a:spLocks noChangeArrowheads="1"/>
            </p:cNvSpPr>
            <p:nvPr/>
          </p:nvSpPr>
          <p:spPr bwMode="auto">
            <a:xfrm>
              <a:off x="288" y="2298"/>
              <a:ext cx="5136"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12. </a:t>
              </a:r>
              <a:r>
                <a:rPr lang="zh-CN" altLang="en-US">
                  <a:solidFill>
                    <a:schemeClr val="accent2"/>
                  </a:solidFill>
                </a:rPr>
                <a:t>一平行板电容器，充电后切断电源，两板间充满相对介电常数为     的各向同性均匀电介质，此时两板间场强是原来的</a:t>
              </a:r>
              <a:r>
                <a:rPr lang="en-US" altLang="zh-CN">
                  <a:solidFill>
                    <a:schemeClr val="accent2"/>
                  </a:solidFill>
                </a:rPr>
                <a:t>_______ </a:t>
              </a:r>
              <a:r>
                <a:rPr lang="zh-CN" altLang="en-US">
                  <a:solidFill>
                    <a:schemeClr val="accent2"/>
                  </a:solidFill>
                </a:rPr>
                <a:t>倍，能量是原来的</a:t>
              </a:r>
              <a:r>
                <a:rPr lang="en-US" altLang="zh-CN">
                  <a:solidFill>
                    <a:schemeClr val="accent2"/>
                  </a:solidFill>
                </a:rPr>
                <a:t>_________</a:t>
              </a:r>
              <a:r>
                <a:rPr lang="zh-CN" altLang="en-US">
                  <a:solidFill>
                    <a:schemeClr val="accent2"/>
                  </a:solidFill>
                </a:rPr>
                <a:t>倍。</a:t>
              </a:r>
            </a:p>
          </p:txBody>
        </p:sp>
        <p:graphicFrame>
          <p:nvGraphicFramePr>
            <p:cNvPr id="14344" name="Object 11"/>
            <p:cNvGraphicFramePr>
              <a:graphicFrameLocks noChangeAspect="1"/>
            </p:cNvGraphicFramePr>
            <p:nvPr/>
          </p:nvGraphicFramePr>
          <p:xfrm>
            <a:off x="2160" y="2588"/>
            <a:ext cx="208" cy="287"/>
          </p:xfrm>
          <a:graphic>
            <a:graphicData uri="http://schemas.openxmlformats.org/presentationml/2006/ole">
              <mc:AlternateContent xmlns:mc="http://schemas.openxmlformats.org/markup-compatibility/2006">
                <mc:Choice xmlns:v="urn:schemas-microsoft-com:vml" Requires="v">
                  <p:oleObj name="公式" r:id="rId2" imgW="330120" imgH="457200" progId="Equation.3">
                    <p:embed/>
                  </p:oleObj>
                </mc:Choice>
                <mc:Fallback>
                  <p:oleObj name="公式" r:id="rId2" imgW="330120" imgH="457200" progId="Equation.3">
                    <p:embed/>
                    <p:pic>
                      <p:nvPicPr>
                        <p:cNvPr id="14344"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 y="2588"/>
                          <a:ext cx="20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219" name="Object 3"/>
          <p:cNvGraphicFramePr>
            <a:graphicFrameLocks noChangeAspect="1"/>
          </p:cNvGraphicFramePr>
          <p:nvPr/>
        </p:nvGraphicFramePr>
        <p:xfrm>
          <a:off x="946150" y="2133600"/>
          <a:ext cx="4635500" cy="990600"/>
        </p:xfrm>
        <a:graphic>
          <a:graphicData uri="http://schemas.openxmlformats.org/presentationml/2006/ole">
            <mc:AlternateContent xmlns:mc="http://schemas.openxmlformats.org/markup-compatibility/2006">
              <mc:Choice xmlns:v="urn:schemas-microsoft-com:vml" Requires="v">
                <p:oleObj name="公式" r:id="rId4" imgW="4635360" imgH="990360" progId="Equation.3">
                  <p:embed/>
                </p:oleObj>
              </mc:Choice>
              <mc:Fallback>
                <p:oleObj name="公式" r:id="rId4" imgW="4635360" imgH="990360" progId="Equation.3">
                  <p:embed/>
                  <p:pic>
                    <p:nvPicPr>
                      <p:cNvPr id="921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150" y="2133600"/>
                        <a:ext cx="46355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6"/>
          <p:cNvGraphicFramePr>
            <a:graphicFrameLocks noChangeAspect="1"/>
          </p:cNvGraphicFramePr>
          <p:nvPr/>
        </p:nvGraphicFramePr>
        <p:xfrm>
          <a:off x="977900" y="5416550"/>
          <a:ext cx="1511300" cy="927100"/>
        </p:xfrm>
        <a:graphic>
          <a:graphicData uri="http://schemas.openxmlformats.org/presentationml/2006/ole">
            <mc:AlternateContent xmlns:mc="http://schemas.openxmlformats.org/markup-compatibility/2006">
              <mc:Choice xmlns:v="urn:schemas-microsoft-com:vml" Requires="v">
                <p:oleObj name="Equation" r:id="rId6" imgW="1511280" imgH="927000" progId="Equation.3">
                  <p:embed/>
                </p:oleObj>
              </mc:Choice>
              <mc:Fallback>
                <p:oleObj name="Equation" r:id="rId6" imgW="1511280" imgH="927000" progId="Equation.3">
                  <p:embed/>
                  <p:pic>
                    <p:nvPicPr>
                      <p:cNvPr id="922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7900" y="5416550"/>
                        <a:ext cx="15113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7"/>
          <p:cNvGraphicFramePr>
            <a:graphicFrameLocks noChangeAspect="1"/>
          </p:cNvGraphicFramePr>
          <p:nvPr/>
        </p:nvGraphicFramePr>
        <p:xfrm>
          <a:off x="3492500" y="5708650"/>
          <a:ext cx="1384300" cy="455613"/>
        </p:xfrm>
        <a:graphic>
          <a:graphicData uri="http://schemas.openxmlformats.org/presentationml/2006/ole">
            <mc:AlternateContent xmlns:mc="http://schemas.openxmlformats.org/markup-compatibility/2006">
              <mc:Choice xmlns:v="urn:schemas-microsoft-com:vml" Requires="v">
                <p:oleObj name="公式" r:id="rId8" imgW="1384200" imgH="457200" progId="Equation.3">
                  <p:embed/>
                </p:oleObj>
              </mc:Choice>
              <mc:Fallback>
                <p:oleObj name="公式" r:id="rId8" imgW="1384200" imgH="457200" progId="Equation.3">
                  <p:embed/>
                  <p:pic>
                    <p:nvPicPr>
                      <p:cNvPr id="922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2500" y="5708650"/>
                        <a:ext cx="13843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8"/>
          <p:cNvGraphicFramePr>
            <a:graphicFrameLocks noChangeAspect="1"/>
          </p:cNvGraphicFramePr>
          <p:nvPr/>
        </p:nvGraphicFramePr>
        <p:xfrm>
          <a:off x="6019800" y="5499100"/>
          <a:ext cx="1612900" cy="977900"/>
        </p:xfrm>
        <a:graphic>
          <a:graphicData uri="http://schemas.openxmlformats.org/presentationml/2006/ole">
            <mc:AlternateContent xmlns:mc="http://schemas.openxmlformats.org/markup-compatibility/2006">
              <mc:Choice xmlns:v="urn:schemas-microsoft-com:vml" Requires="v">
                <p:oleObj name="公式" r:id="rId10" imgW="1612800" imgH="977760" progId="Equation.3">
                  <p:embed/>
                </p:oleObj>
              </mc:Choice>
              <mc:Fallback>
                <p:oleObj name="公式" r:id="rId10" imgW="1612800" imgH="977760" progId="Equation.3">
                  <p:embed/>
                  <p:pic>
                    <p:nvPicPr>
                      <p:cNvPr id="922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9800" y="5499100"/>
                        <a:ext cx="16129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9"/>
          <p:cNvGraphicFramePr>
            <a:graphicFrameLocks noChangeAspect="1"/>
          </p:cNvGraphicFramePr>
          <p:nvPr/>
        </p:nvGraphicFramePr>
        <p:xfrm>
          <a:off x="4171950" y="4565650"/>
          <a:ext cx="698500" cy="455613"/>
        </p:xfrm>
        <a:graphic>
          <a:graphicData uri="http://schemas.openxmlformats.org/presentationml/2006/ole">
            <mc:AlternateContent xmlns:mc="http://schemas.openxmlformats.org/markup-compatibility/2006">
              <mc:Choice xmlns:v="urn:schemas-microsoft-com:vml" Requires="v">
                <p:oleObj name="公式" r:id="rId12" imgW="698400" imgH="457200" progId="Equation.3">
                  <p:embed/>
                </p:oleObj>
              </mc:Choice>
              <mc:Fallback>
                <p:oleObj name="公式" r:id="rId12" imgW="698400" imgH="457200" progId="Equation.3">
                  <p:embed/>
                  <p:pic>
                    <p:nvPicPr>
                      <p:cNvPr id="9225"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71950" y="4565650"/>
                        <a:ext cx="6985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6" name="Object 10"/>
          <p:cNvGraphicFramePr>
            <a:graphicFrameLocks noChangeAspect="1"/>
          </p:cNvGraphicFramePr>
          <p:nvPr/>
        </p:nvGraphicFramePr>
        <p:xfrm>
          <a:off x="971550" y="4946650"/>
          <a:ext cx="698500" cy="455613"/>
        </p:xfrm>
        <a:graphic>
          <a:graphicData uri="http://schemas.openxmlformats.org/presentationml/2006/ole">
            <mc:AlternateContent xmlns:mc="http://schemas.openxmlformats.org/markup-compatibility/2006">
              <mc:Choice xmlns:v="urn:schemas-microsoft-com:vml" Requires="v">
                <p:oleObj name="公式" r:id="rId14" imgW="698400" imgH="457200" progId="Equation.3">
                  <p:embed/>
                </p:oleObj>
              </mc:Choice>
              <mc:Fallback>
                <p:oleObj name="公式" r:id="rId14" imgW="698400" imgH="457200" progId="Equation.3">
                  <p:embed/>
                  <p:pic>
                    <p:nvPicPr>
                      <p:cNvPr id="9226"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1550" y="4946650"/>
                        <a:ext cx="6985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5"/>
          <p:cNvGrpSpPr>
            <a:grpSpLocks/>
          </p:cNvGrpSpPr>
          <p:nvPr/>
        </p:nvGrpSpPr>
        <p:grpSpPr bwMode="auto">
          <a:xfrm>
            <a:off x="381000" y="304800"/>
            <a:ext cx="8153400" cy="3276600"/>
            <a:chOff x="240" y="192"/>
            <a:chExt cx="5136" cy="2064"/>
          </a:xfrm>
        </p:grpSpPr>
        <p:sp>
          <p:nvSpPr>
            <p:cNvPr id="14347" name="Text Box 2"/>
            <p:cNvSpPr txBox="1">
              <a:spLocks noChangeArrowheads="1"/>
            </p:cNvSpPr>
            <p:nvPr/>
          </p:nvSpPr>
          <p:spPr bwMode="auto">
            <a:xfrm>
              <a:off x="240" y="192"/>
              <a:ext cx="5002"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11. </a:t>
              </a:r>
              <a:r>
                <a:rPr lang="zh-CN" altLang="en-US">
                  <a:solidFill>
                    <a:schemeClr val="accent2"/>
                  </a:solidFill>
                </a:rPr>
                <a:t>金属球壳内外半径分别为</a:t>
              </a:r>
              <a:r>
                <a:rPr lang="en-US" altLang="zh-CN" i="1">
                  <a:solidFill>
                    <a:schemeClr val="accent2"/>
                  </a:solidFill>
                </a:rPr>
                <a:t>R</a:t>
              </a:r>
              <a:r>
                <a:rPr lang="en-US" altLang="zh-CN" baseline="-25000">
                  <a:solidFill>
                    <a:schemeClr val="accent2"/>
                  </a:solidFill>
                </a:rPr>
                <a:t>1</a:t>
              </a:r>
              <a:r>
                <a:rPr lang="zh-CN" altLang="en-US">
                  <a:solidFill>
                    <a:schemeClr val="accent2"/>
                  </a:solidFill>
                </a:rPr>
                <a:t>和</a:t>
              </a:r>
              <a:r>
                <a:rPr lang="en-US" altLang="zh-CN" i="1">
                  <a:solidFill>
                    <a:schemeClr val="accent2"/>
                  </a:solidFill>
                </a:rPr>
                <a:t>R</a:t>
              </a:r>
              <a:r>
                <a:rPr lang="en-US" altLang="zh-CN" baseline="-25000">
                  <a:solidFill>
                    <a:schemeClr val="accent2"/>
                  </a:solidFill>
                </a:rPr>
                <a:t>2</a:t>
              </a:r>
              <a:r>
                <a:rPr lang="zh-CN" altLang="en-US">
                  <a:solidFill>
                    <a:schemeClr val="accent2"/>
                  </a:solidFill>
                </a:rPr>
                <a:t>，带电量为</a:t>
              </a:r>
              <a:r>
                <a:rPr lang="en-US" altLang="zh-CN" i="1">
                  <a:solidFill>
                    <a:schemeClr val="accent2"/>
                  </a:solidFill>
                </a:rPr>
                <a:t>Q</a:t>
              </a:r>
              <a:r>
                <a:rPr lang="zh-CN" altLang="en-US">
                  <a:solidFill>
                    <a:schemeClr val="accent2"/>
                  </a:solidFill>
                </a:rPr>
                <a:t>，在球壳内距球心</a:t>
              </a:r>
              <a:r>
                <a:rPr lang="en-US" altLang="zh-CN" i="1">
                  <a:solidFill>
                    <a:schemeClr val="accent2"/>
                  </a:solidFill>
                </a:rPr>
                <a:t>O</a:t>
              </a:r>
              <a:r>
                <a:rPr lang="zh-CN" altLang="en-US">
                  <a:solidFill>
                    <a:schemeClr val="accent2"/>
                  </a:solidFill>
                </a:rPr>
                <a:t>距离</a:t>
              </a:r>
              <a:r>
                <a:rPr lang="en-US" altLang="zh-CN" i="1">
                  <a:solidFill>
                    <a:schemeClr val="accent2"/>
                  </a:solidFill>
                </a:rPr>
                <a:t>r</a:t>
              </a:r>
              <a:r>
                <a:rPr lang="zh-CN" altLang="en-US">
                  <a:solidFill>
                    <a:schemeClr val="accent2"/>
                  </a:solidFill>
                </a:rPr>
                <a:t>处有一电量为</a:t>
              </a:r>
              <a:r>
                <a:rPr lang="en-US" altLang="zh-CN" i="1">
                  <a:solidFill>
                    <a:schemeClr val="accent2"/>
                  </a:solidFill>
                </a:rPr>
                <a:t>q</a:t>
              </a:r>
              <a:r>
                <a:rPr lang="zh-CN" altLang="en-US">
                  <a:solidFill>
                    <a:schemeClr val="accent2"/>
                  </a:solidFill>
                </a:rPr>
                <a:t>的点电荷，则球心处的电势为</a:t>
              </a:r>
              <a:r>
                <a:rPr lang="en-US" altLang="zh-CN">
                  <a:solidFill>
                    <a:schemeClr val="accent2"/>
                  </a:solidFill>
                </a:rPr>
                <a:t>_____________</a:t>
              </a:r>
              <a:r>
                <a:rPr lang="zh-CN" altLang="en-US">
                  <a:solidFill>
                    <a:schemeClr val="accent2"/>
                  </a:solidFill>
                </a:rPr>
                <a:t>。</a:t>
              </a:r>
            </a:p>
          </p:txBody>
        </p:sp>
        <p:grpSp>
          <p:nvGrpSpPr>
            <p:cNvPr id="14348" name="Group 24"/>
            <p:cNvGrpSpPr>
              <a:grpSpLocks/>
            </p:cNvGrpSpPr>
            <p:nvPr/>
          </p:nvGrpSpPr>
          <p:grpSpPr bwMode="auto">
            <a:xfrm>
              <a:off x="3694" y="816"/>
              <a:ext cx="1682" cy="1440"/>
              <a:chOff x="3694" y="816"/>
              <a:chExt cx="1682" cy="1440"/>
            </a:xfrm>
          </p:grpSpPr>
          <p:sp>
            <p:nvSpPr>
              <p:cNvPr id="14349" name="Oval 12"/>
              <p:cNvSpPr>
                <a:spLocks noChangeArrowheads="1"/>
              </p:cNvSpPr>
              <p:nvPr/>
            </p:nvSpPr>
            <p:spPr bwMode="auto">
              <a:xfrm>
                <a:off x="3936" y="816"/>
                <a:ext cx="1440" cy="1440"/>
              </a:xfrm>
              <a:prstGeom prst="ellipse">
                <a:avLst/>
              </a:prstGeom>
              <a:solidFill>
                <a:schemeClr val="accent1"/>
              </a:solidFill>
              <a:ln w="28575">
                <a:solidFill>
                  <a:schemeClr val="accent2"/>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50" name="Oval 13"/>
              <p:cNvSpPr>
                <a:spLocks noChangeArrowheads="1"/>
              </p:cNvSpPr>
              <p:nvPr/>
            </p:nvSpPr>
            <p:spPr bwMode="auto">
              <a:xfrm>
                <a:off x="4176" y="1056"/>
                <a:ext cx="960" cy="912"/>
              </a:xfrm>
              <a:prstGeom prst="ellipse">
                <a:avLst/>
              </a:prstGeom>
              <a:solidFill>
                <a:schemeClr val="bg1"/>
              </a:solidFill>
              <a:ln w="28575">
                <a:solidFill>
                  <a:schemeClr val="accent2"/>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en-US" altLang="zh-CN" sz="2400" b="0">
                  <a:solidFill>
                    <a:schemeClr val="accent2"/>
                  </a:solidFill>
                </a:endParaRPr>
              </a:p>
            </p:txBody>
          </p:sp>
          <p:sp>
            <p:nvSpPr>
              <p:cNvPr id="14351" name="Line 14"/>
              <p:cNvSpPr>
                <a:spLocks noChangeShapeType="1"/>
              </p:cNvSpPr>
              <p:nvPr/>
            </p:nvSpPr>
            <p:spPr bwMode="auto">
              <a:xfrm>
                <a:off x="4608" y="1536"/>
                <a:ext cx="52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2" name="Line 15"/>
              <p:cNvSpPr>
                <a:spLocks noChangeShapeType="1"/>
              </p:cNvSpPr>
              <p:nvPr/>
            </p:nvSpPr>
            <p:spPr bwMode="auto">
              <a:xfrm>
                <a:off x="4608" y="1536"/>
                <a:ext cx="480" cy="57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3" name="Text Box 16"/>
              <p:cNvSpPr txBox="1">
                <a:spLocks noChangeArrowheads="1"/>
              </p:cNvSpPr>
              <p:nvPr/>
            </p:nvSpPr>
            <p:spPr bwMode="auto">
              <a:xfrm>
                <a:off x="4512" y="129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chemeClr val="accent2"/>
                    </a:solidFill>
                  </a:rPr>
                  <a:t>O</a:t>
                </a:r>
                <a:endParaRPr lang="en-US" altLang="zh-CN" sz="2400" b="0" i="1">
                  <a:solidFill>
                    <a:schemeClr val="accent2"/>
                  </a:solidFill>
                </a:endParaRPr>
              </a:p>
            </p:txBody>
          </p:sp>
          <p:sp>
            <p:nvSpPr>
              <p:cNvPr id="14354" name="Text Box 17"/>
              <p:cNvSpPr txBox="1">
                <a:spLocks noChangeArrowheads="1"/>
              </p:cNvSpPr>
              <p:nvPr/>
            </p:nvSpPr>
            <p:spPr bwMode="auto">
              <a:xfrm>
                <a:off x="4752" y="124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chemeClr val="accent2"/>
                    </a:solidFill>
                  </a:rPr>
                  <a:t>R</a:t>
                </a:r>
                <a:r>
                  <a:rPr lang="en-US" altLang="zh-CN" sz="2400" baseline="-25000">
                    <a:solidFill>
                      <a:schemeClr val="accent2"/>
                    </a:solidFill>
                  </a:rPr>
                  <a:t>1</a:t>
                </a:r>
                <a:endParaRPr lang="en-US" altLang="zh-CN" sz="2400">
                  <a:solidFill>
                    <a:schemeClr val="accent2"/>
                  </a:solidFill>
                </a:endParaRPr>
              </a:p>
            </p:txBody>
          </p:sp>
          <p:sp>
            <p:nvSpPr>
              <p:cNvPr id="14355" name="Text Box 18"/>
              <p:cNvSpPr txBox="1">
                <a:spLocks noChangeArrowheads="1"/>
              </p:cNvSpPr>
              <p:nvPr/>
            </p:nvSpPr>
            <p:spPr bwMode="auto">
              <a:xfrm>
                <a:off x="4512" y="168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chemeClr val="accent2"/>
                    </a:solidFill>
                  </a:rPr>
                  <a:t>R</a:t>
                </a:r>
                <a:r>
                  <a:rPr lang="en-US" altLang="zh-CN" sz="2400" baseline="-25000">
                    <a:solidFill>
                      <a:schemeClr val="accent2"/>
                    </a:solidFill>
                  </a:rPr>
                  <a:t>2</a:t>
                </a:r>
                <a:endParaRPr lang="en-US" altLang="zh-CN" sz="2400">
                  <a:solidFill>
                    <a:schemeClr val="accent2"/>
                  </a:solidFill>
                </a:endParaRPr>
              </a:p>
            </p:txBody>
          </p:sp>
          <p:sp>
            <p:nvSpPr>
              <p:cNvPr id="14356" name="Line 20"/>
              <p:cNvSpPr>
                <a:spLocks noChangeShapeType="1"/>
              </p:cNvSpPr>
              <p:nvPr/>
            </p:nvSpPr>
            <p:spPr bwMode="auto">
              <a:xfrm flipV="1">
                <a:off x="4416" y="1536"/>
                <a:ext cx="192" cy="144"/>
              </a:xfrm>
              <a:prstGeom prst="line">
                <a:avLst/>
              </a:prstGeom>
              <a:noFill/>
              <a:ln w="28575">
                <a:solidFill>
                  <a:srgbClr val="CC33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7" name="Text Box 21"/>
              <p:cNvSpPr txBox="1">
                <a:spLocks noChangeArrowheads="1"/>
              </p:cNvSpPr>
              <p:nvPr/>
            </p:nvSpPr>
            <p:spPr bwMode="auto">
              <a:xfrm>
                <a:off x="4176" y="153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q</a:t>
                </a:r>
                <a:endParaRPr lang="en-US" altLang="zh-CN" b="0" i="1">
                  <a:solidFill>
                    <a:schemeClr val="accent2"/>
                  </a:solidFill>
                </a:endParaRPr>
              </a:p>
            </p:txBody>
          </p:sp>
          <p:sp>
            <p:nvSpPr>
              <p:cNvPr id="14358" name="Text Box 22"/>
              <p:cNvSpPr txBox="1">
                <a:spLocks noChangeArrowheads="1"/>
              </p:cNvSpPr>
              <p:nvPr/>
            </p:nvSpPr>
            <p:spPr bwMode="auto">
              <a:xfrm>
                <a:off x="4393" y="1344"/>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r</a:t>
                </a:r>
                <a:endParaRPr lang="en-US" altLang="zh-CN" b="0" i="1">
                  <a:solidFill>
                    <a:schemeClr val="accent2"/>
                  </a:solidFill>
                </a:endParaRPr>
              </a:p>
            </p:txBody>
          </p:sp>
          <p:sp>
            <p:nvSpPr>
              <p:cNvPr id="14359" name="Text Box 23"/>
              <p:cNvSpPr txBox="1">
                <a:spLocks noChangeArrowheads="1"/>
              </p:cNvSpPr>
              <p:nvPr/>
            </p:nvSpPr>
            <p:spPr bwMode="auto">
              <a:xfrm>
                <a:off x="3694" y="110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Q</a:t>
                </a:r>
                <a:endParaRPr lang="en-US" altLang="zh-CN" b="0" i="1">
                  <a:solidFill>
                    <a:schemeClr val="accent2"/>
                  </a:solidFill>
                </a:endParaRPr>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9219"/>
                                        </p:tgtEl>
                                        <p:attrNameLst>
                                          <p:attrName>style.visibility</p:attrName>
                                        </p:attrNameLst>
                                      </p:cBhvr>
                                      <p:to>
                                        <p:strVal val="visible"/>
                                      </p:to>
                                    </p:set>
                                    <p:animEffect transition="in" filter="wipe(left)">
                                      <p:cBhvr>
                                        <p:cTn id="13" dur="500"/>
                                        <p:tgtEl>
                                          <p:spTgt spid="92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9225"/>
                                        </p:tgtEl>
                                        <p:attrNameLst>
                                          <p:attrName>style.visibility</p:attrName>
                                        </p:attrNameLst>
                                      </p:cBhvr>
                                      <p:to>
                                        <p:strVal val="visible"/>
                                      </p:to>
                                    </p:set>
                                    <p:animEffect transition="in" filter="wipe(left)">
                                      <p:cBhvr>
                                        <p:cTn id="24" dur="500"/>
                                        <p:tgtEl>
                                          <p:spTgt spid="922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9226"/>
                                        </p:tgtEl>
                                        <p:attrNameLst>
                                          <p:attrName>style.visibility</p:attrName>
                                        </p:attrNameLst>
                                      </p:cBhvr>
                                      <p:to>
                                        <p:strVal val="visible"/>
                                      </p:to>
                                    </p:set>
                                    <p:animEffect transition="in" filter="wipe(left)">
                                      <p:cBhvr>
                                        <p:cTn id="29" dur="500"/>
                                        <p:tgtEl>
                                          <p:spTgt spid="922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9222"/>
                                        </p:tgtEl>
                                        <p:attrNameLst>
                                          <p:attrName>style.visibility</p:attrName>
                                        </p:attrNameLst>
                                      </p:cBhvr>
                                      <p:to>
                                        <p:strVal val="visible"/>
                                      </p:to>
                                    </p:set>
                                    <p:animEffect transition="in" filter="wipe(left)">
                                      <p:cBhvr>
                                        <p:cTn id="34" dur="500"/>
                                        <p:tgtEl>
                                          <p:spTgt spid="922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9223"/>
                                        </p:tgtEl>
                                        <p:attrNameLst>
                                          <p:attrName>style.visibility</p:attrName>
                                        </p:attrNameLst>
                                      </p:cBhvr>
                                      <p:to>
                                        <p:strVal val="visible"/>
                                      </p:to>
                                    </p:set>
                                    <p:animEffect transition="in" filter="wipe(left)">
                                      <p:cBhvr>
                                        <p:cTn id="39" dur="500"/>
                                        <p:tgtEl>
                                          <p:spTgt spid="922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9224"/>
                                        </p:tgtEl>
                                        <p:attrNameLst>
                                          <p:attrName>style.visibility</p:attrName>
                                        </p:attrNameLst>
                                      </p:cBhvr>
                                      <p:to>
                                        <p:strVal val="visible"/>
                                      </p:to>
                                    </p:set>
                                    <p:animEffect transition="in" filter="wipe(left)">
                                      <p:cBhvr>
                                        <p:cTn id="44" dur="500"/>
                                        <p:tgtEl>
                                          <p:spTgt spid="9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762000" y="3048000"/>
            <a:ext cx="3576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解：设内球面半径为</a:t>
            </a:r>
            <a:r>
              <a:rPr lang="en-US" altLang="zh-CN" i="1">
                <a:solidFill>
                  <a:schemeClr val="accent2"/>
                </a:solidFill>
              </a:rPr>
              <a:t>a</a:t>
            </a:r>
          </a:p>
        </p:txBody>
      </p:sp>
      <p:graphicFrame>
        <p:nvGraphicFramePr>
          <p:cNvPr id="11269" name="Object 5"/>
          <p:cNvGraphicFramePr>
            <a:graphicFrameLocks noChangeAspect="1"/>
          </p:cNvGraphicFramePr>
          <p:nvPr/>
        </p:nvGraphicFramePr>
        <p:xfrm>
          <a:off x="2190750" y="3657600"/>
          <a:ext cx="1689100" cy="889000"/>
        </p:xfrm>
        <a:graphic>
          <a:graphicData uri="http://schemas.openxmlformats.org/presentationml/2006/ole">
            <mc:AlternateContent xmlns:mc="http://schemas.openxmlformats.org/markup-compatibility/2006">
              <mc:Choice xmlns:v="urn:schemas-microsoft-com:vml" Requires="v">
                <p:oleObj name="公式" r:id="rId2" imgW="1688760" imgH="888840" progId="Equation.3">
                  <p:embed/>
                </p:oleObj>
              </mc:Choice>
              <mc:Fallback>
                <p:oleObj name="公式" r:id="rId2" imgW="1688760" imgH="888840" progId="Equation.3">
                  <p:embed/>
                  <p:pic>
                    <p:nvPicPr>
                      <p:cNvPr id="1126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3657600"/>
                        <a:ext cx="1689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6"/>
          <p:cNvGraphicFramePr>
            <a:graphicFrameLocks noChangeAspect="1"/>
          </p:cNvGraphicFramePr>
          <p:nvPr/>
        </p:nvGraphicFramePr>
        <p:xfrm>
          <a:off x="1898650" y="4648200"/>
          <a:ext cx="2870200" cy="889000"/>
        </p:xfrm>
        <a:graphic>
          <a:graphicData uri="http://schemas.openxmlformats.org/presentationml/2006/ole">
            <mc:AlternateContent xmlns:mc="http://schemas.openxmlformats.org/markup-compatibility/2006">
              <mc:Choice xmlns:v="urn:schemas-microsoft-com:vml" Requires="v">
                <p:oleObj name="公式" r:id="rId4" imgW="2869920" imgH="888840" progId="Equation.3">
                  <p:embed/>
                </p:oleObj>
              </mc:Choice>
              <mc:Fallback>
                <p:oleObj name="公式" r:id="rId4" imgW="2869920" imgH="888840" progId="Equation.3">
                  <p:embed/>
                  <p:pic>
                    <p:nvPicPr>
                      <p:cNvPr id="1127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8650" y="4648200"/>
                        <a:ext cx="2870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7"/>
          <p:cNvGraphicFramePr>
            <a:graphicFrameLocks noChangeAspect="1"/>
          </p:cNvGraphicFramePr>
          <p:nvPr/>
        </p:nvGraphicFramePr>
        <p:xfrm>
          <a:off x="1803400" y="5588000"/>
          <a:ext cx="3314700" cy="965200"/>
        </p:xfrm>
        <a:graphic>
          <a:graphicData uri="http://schemas.openxmlformats.org/presentationml/2006/ole">
            <mc:AlternateContent xmlns:mc="http://schemas.openxmlformats.org/markup-compatibility/2006">
              <mc:Choice xmlns:v="urn:schemas-microsoft-com:vml" Requires="v">
                <p:oleObj name="公式" r:id="rId6" imgW="3314520" imgH="965160" progId="Equation.3">
                  <p:embed/>
                </p:oleObj>
              </mc:Choice>
              <mc:Fallback>
                <p:oleObj name="公式" r:id="rId6" imgW="3314520" imgH="965160" progId="Equation.3">
                  <p:embed/>
                  <p:pic>
                    <p:nvPicPr>
                      <p:cNvPr id="11271"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3400" y="5588000"/>
                        <a:ext cx="33147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0" name="Text Box 16"/>
          <p:cNvSpPr txBox="1">
            <a:spLocks noChangeArrowheads="1"/>
          </p:cNvSpPr>
          <p:nvPr/>
        </p:nvSpPr>
        <p:spPr bwMode="auto">
          <a:xfrm>
            <a:off x="381000" y="176213"/>
            <a:ext cx="15605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a:solidFill>
                  <a:srgbClr val="CC3300"/>
                </a:solidFill>
              </a:rPr>
              <a:t>计算题</a:t>
            </a:r>
            <a:endParaRPr lang="zh-CN" altLang="en-US" sz="3600" b="0"/>
          </a:p>
        </p:txBody>
      </p:sp>
      <p:sp>
        <p:nvSpPr>
          <p:cNvPr id="11281" name="Rectangle 17"/>
          <p:cNvSpPr>
            <a:spLocks noChangeArrowheads="1"/>
          </p:cNvSpPr>
          <p:nvPr/>
        </p:nvSpPr>
        <p:spPr bwMode="auto">
          <a:xfrm>
            <a:off x="0" y="8382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22"/>
          <p:cNvGrpSpPr>
            <a:grpSpLocks/>
          </p:cNvGrpSpPr>
          <p:nvPr/>
        </p:nvGrpSpPr>
        <p:grpSpPr bwMode="auto">
          <a:xfrm>
            <a:off x="685800" y="1168400"/>
            <a:ext cx="7772400" cy="4038600"/>
            <a:chOff x="432" y="736"/>
            <a:chExt cx="4896" cy="2544"/>
          </a:xfrm>
        </p:grpSpPr>
        <p:grpSp>
          <p:nvGrpSpPr>
            <p:cNvPr id="15371" name="Group 19"/>
            <p:cNvGrpSpPr>
              <a:grpSpLocks/>
            </p:cNvGrpSpPr>
            <p:nvPr/>
          </p:nvGrpSpPr>
          <p:grpSpPr bwMode="auto">
            <a:xfrm>
              <a:off x="432" y="736"/>
              <a:ext cx="4858" cy="1134"/>
              <a:chOff x="432" y="736"/>
              <a:chExt cx="4858" cy="1134"/>
            </a:xfrm>
          </p:grpSpPr>
          <p:sp>
            <p:nvSpPr>
              <p:cNvPr id="15380" name="Text Box 2"/>
              <p:cNvSpPr txBox="1">
                <a:spLocks noChangeArrowheads="1"/>
              </p:cNvSpPr>
              <p:nvPr/>
            </p:nvSpPr>
            <p:spPr bwMode="auto">
              <a:xfrm>
                <a:off x="432" y="736"/>
                <a:ext cx="4858"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13. </a:t>
                </a:r>
                <a:r>
                  <a:rPr lang="zh-CN" altLang="en-US">
                    <a:solidFill>
                      <a:schemeClr val="accent2"/>
                    </a:solidFill>
                  </a:rPr>
                  <a:t>球形电容器，外球面半径为</a:t>
                </a:r>
                <a:r>
                  <a:rPr lang="en-US" altLang="zh-CN" i="1">
                    <a:solidFill>
                      <a:schemeClr val="accent2"/>
                    </a:solidFill>
                  </a:rPr>
                  <a:t>b</a:t>
                </a:r>
                <a:r>
                  <a:rPr lang="zh-CN" altLang="en-US">
                    <a:solidFill>
                      <a:schemeClr val="accent2"/>
                    </a:solidFill>
                  </a:rPr>
                  <a:t>，内外球面电势差</a:t>
                </a:r>
                <a:r>
                  <a:rPr lang="en-US" altLang="zh-CN" i="1">
                    <a:solidFill>
                      <a:schemeClr val="accent2"/>
                    </a:solidFill>
                  </a:rPr>
                  <a:t>U</a:t>
                </a:r>
                <a:r>
                  <a:rPr lang="zh-CN" altLang="en-US">
                    <a:solidFill>
                      <a:schemeClr val="accent2"/>
                    </a:solidFill>
                  </a:rPr>
                  <a:t>保持不变，内球面半径多大时才能使内球面附近的场强最小，并求出这个最小场强。设两球面间电介质的介电常数为     。</a:t>
                </a:r>
              </a:p>
            </p:txBody>
          </p:sp>
          <p:graphicFrame>
            <p:nvGraphicFramePr>
              <p:cNvPr id="15366" name="Object 3"/>
              <p:cNvGraphicFramePr>
                <a:graphicFrameLocks noChangeAspect="1"/>
              </p:cNvGraphicFramePr>
              <p:nvPr/>
            </p:nvGraphicFramePr>
            <p:xfrm>
              <a:off x="3020" y="1632"/>
              <a:ext cx="152" cy="159"/>
            </p:xfrm>
            <a:graphic>
              <a:graphicData uri="http://schemas.openxmlformats.org/presentationml/2006/ole">
                <mc:AlternateContent xmlns:mc="http://schemas.openxmlformats.org/markup-compatibility/2006">
                  <mc:Choice xmlns:v="urn:schemas-microsoft-com:vml" Requires="v">
                    <p:oleObj name="Equation" r:id="rId8" imgW="241200" imgH="253800" progId="Equation.3">
                      <p:embed/>
                    </p:oleObj>
                  </mc:Choice>
                  <mc:Fallback>
                    <p:oleObj name="Equation" r:id="rId8" imgW="241200" imgH="253800" progId="Equation.3">
                      <p:embed/>
                      <p:pic>
                        <p:nvPicPr>
                          <p:cNvPr id="15366"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0" y="1632"/>
                            <a:ext cx="152"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372" name="Group 20"/>
            <p:cNvGrpSpPr>
              <a:grpSpLocks/>
            </p:cNvGrpSpPr>
            <p:nvPr/>
          </p:nvGrpSpPr>
          <p:grpSpPr bwMode="auto">
            <a:xfrm>
              <a:off x="3888" y="1840"/>
              <a:ext cx="1440" cy="1440"/>
              <a:chOff x="3888" y="1840"/>
              <a:chExt cx="1440" cy="1440"/>
            </a:xfrm>
          </p:grpSpPr>
          <p:sp>
            <p:nvSpPr>
              <p:cNvPr id="15373" name="Oval 8"/>
              <p:cNvSpPr>
                <a:spLocks noChangeArrowheads="1"/>
              </p:cNvSpPr>
              <p:nvPr/>
            </p:nvSpPr>
            <p:spPr bwMode="auto">
              <a:xfrm>
                <a:off x="3888" y="1840"/>
                <a:ext cx="1440" cy="1440"/>
              </a:xfrm>
              <a:prstGeom prst="ellipse">
                <a:avLst/>
              </a:prstGeom>
              <a:solidFill>
                <a:schemeClr val="accent1"/>
              </a:solidFill>
              <a:ln w="38100">
                <a:solidFill>
                  <a:schemeClr val="accent2"/>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374" name="Oval 9"/>
              <p:cNvSpPr>
                <a:spLocks noChangeArrowheads="1"/>
              </p:cNvSpPr>
              <p:nvPr/>
            </p:nvSpPr>
            <p:spPr bwMode="auto">
              <a:xfrm>
                <a:off x="4128" y="2080"/>
                <a:ext cx="960" cy="912"/>
              </a:xfrm>
              <a:prstGeom prst="ellipse">
                <a:avLst/>
              </a:prstGeom>
              <a:solidFill>
                <a:schemeClr val="bg1"/>
              </a:solidFill>
              <a:ln w="28575">
                <a:solidFill>
                  <a:schemeClr val="accent2"/>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en-US" altLang="zh-CN" sz="2400"/>
              </a:p>
            </p:txBody>
          </p:sp>
          <p:sp>
            <p:nvSpPr>
              <p:cNvPr id="15375" name="Line 10"/>
              <p:cNvSpPr>
                <a:spLocks noChangeShapeType="1"/>
              </p:cNvSpPr>
              <p:nvPr/>
            </p:nvSpPr>
            <p:spPr bwMode="auto">
              <a:xfrm>
                <a:off x="4560" y="2560"/>
                <a:ext cx="52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6" name="Line 11"/>
              <p:cNvSpPr>
                <a:spLocks noChangeShapeType="1"/>
              </p:cNvSpPr>
              <p:nvPr/>
            </p:nvSpPr>
            <p:spPr bwMode="auto">
              <a:xfrm>
                <a:off x="4560" y="2560"/>
                <a:ext cx="480" cy="57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7" name="Text Box 12"/>
              <p:cNvSpPr txBox="1">
                <a:spLocks noChangeArrowheads="1"/>
              </p:cNvSpPr>
              <p:nvPr/>
            </p:nvSpPr>
            <p:spPr bwMode="auto">
              <a:xfrm>
                <a:off x="4343" y="236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chemeClr val="accent2"/>
                    </a:solidFill>
                  </a:rPr>
                  <a:t>O</a:t>
                </a:r>
              </a:p>
            </p:txBody>
          </p:sp>
          <p:sp>
            <p:nvSpPr>
              <p:cNvPr id="15378" name="Text Box 13"/>
              <p:cNvSpPr txBox="1">
                <a:spLocks noChangeArrowheads="1"/>
              </p:cNvSpPr>
              <p:nvPr/>
            </p:nvSpPr>
            <p:spPr bwMode="auto">
              <a:xfrm>
                <a:off x="4704" y="22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a</a:t>
                </a:r>
                <a:endParaRPr lang="en-US" altLang="zh-CN" sz="2400" i="1">
                  <a:solidFill>
                    <a:schemeClr val="accent2"/>
                  </a:solidFill>
                </a:endParaRPr>
              </a:p>
            </p:txBody>
          </p:sp>
          <p:sp>
            <p:nvSpPr>
              <p:cNvPr id="15379" name="Text Box 14"/>
              <p:cNvSpPr txBox="1">
                <a:spLocks noChangeArrowheads="1"/>
              </p:cNvSpPr>
              <p:nvPr/>
            </p:nvSpPr>
            <p:spPr bwMode="auto">
              <a:xfrm>
                <a:off x="4464" y="267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b</a:t>
                </a:r>
                <a:endParaRPr lang="en-US" altLang="zh-CN" sz="2400" i="1">
                  <a:solidFill>
                    <a:schemeClr val="accent2"/>
                  </a:solidFill>
                </a:endParaRPr>
              </a:p>
            </p:txBody>
          </p:sp>
          <p:graphicFrame>
            <p:nvGraphicFramePr>
              <p:cNvPr id="15365" name="Object 18"/>
              <p:cNvGraphicFramePr>
                <a:graphicFrameLocks noChangeAspect="1"/>
              </p:cNvGraphicFramePr>
              <p:nvPr/>
            </p:nvGraphicFramePr>
            <p:xfrm>
              <a:off x="3984" y="2352"/>
              <a:ext cx="152" cy="159"/>
            </p:xfrm>
            <a:graphic>
              <a:graphicData uri="http://schemas.openxmlformats.org/presentationml/2006/ole">
                <mc:AlternateContent xmlns:mc="http://schemas.openxmlformats.org/markup-compatibility/2006">
                  <mc:Choice xmlns:v="urn:schemas-microsoft-com:vml" Requires="v">
                    <p:oleObj name="Equation" r:id="rId10" imgW="241200" imgH="253800" progId="Equation.3">
                      <p:embed/>
                    </p:oleObj>
                  </mc:Choice>
                  <mc:Fallback>
                    <p:oleObj name="Equation" r:id="rId10" imgW="241200" imgH="253800" progId="Equation.3">
                      <p:embed/>
                      <p:pic>
                        <p:nvPicPr>
                          <p:cNvPr id="15365"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4" y="2352"/>
                            <a:ext cx="152"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280"/>
                                        </p:tgtEl>
                                        <p:attrNameLst>
                                          <p:attrName>style.visibility</p:attrName>
                                        </p:attrNameLst>
                                      </p:cBhvr>
                                      <p:to>
                                        <p:strVal val="visible"/>
                                      </p:to>
                                    </p:set>
                                    <p:animEffect transition="in" filter="blinds(horizontal)">
                                      <p:cBhvr>
                                        <p:cTn id="7" dur="500"/>
                                        <p:tgtEl>
                                          <p:spTgt spid="11280"/>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11281"/>
                                        </p:tgtEl>
                                        <p:attrNameLst>
                                          <p:attrName>style.visibility</p:attrName>
                                        </p:attrNameLst>
                                      </p:cBhvr>
                                      <p:to>
                                        <p:strVal val="visible"/>
                                      </p:to>
                                    </p:set>
                                    <p:animEffect transition="in" filter="strips(upRight)">
                                      <p:cBhvr>
                                        <p:cTn id="11" dur="500"/>
                                        <p:tgtEl>
                                          <p:spTgt spid="11281"/>
                                        </p:tgtEl>
                                      </p:cBhvr>
                                    </p:animEffect>
                                  </p:childTnLst>
                                </p:cTn>
                              </p:par>
                            </p:childTnLst>
                          </p:cTn>
                        </p:par>
                        <p:par>
                          <p:cTn id="12" fill="hold" nodeType="afterGroup">
                            <p:stCondLst>
                              <p:cond delay="1000"/>
                            </p:stCondLst>
                            <p:childTnLst>
                              <p:par>
                                <p:cTn id="13" presetID="2" presetClass="entr" presetSubtype="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268"/>
                                        </p:tgtEl>
                                        <p:attrNameLst>
                                          <p:attrName>style.visibility</p:attrName>
                                        </p:attrNameLst>
                                      </p:cBhvr>
                                      <p:to>
                                        <p:strVal val="visible"/>
                                      </p:to>
                                    </p:set>
                                    <p:animEffect transition="in" filter="wipe(left)">
                                      <p:cBhvr>
                                        <p:cTn id="21" dur="500"/>
                                        <p:tgtEl>
                                          <p:spTgt spid="1126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1269"/>
                                        </p:tgtEl>
                                        <p:attrNameLst>
                                          <p:attrName>style.visibility</p:attrName>
                                        </p:attrNameLst>
                                      </p:cBhvr>
                                      <p:to>
                                        <p:strVal val="visible"/>
                                      </p:to>
                                    </p:set>
                                    <p:animEffect transition="in" filter="wipe(left)">
                                      <p:cBhvr>
                                        <p:cTn id="26" dur="500"/>
                                        <p:tgtEl>
                                          <p:spTgt spid="112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1270"/>
                                        </p:tgtEl>
                                        <p:attrNameLst>
                                          <p:attrName>style.visibility</p:attrName>
                                        </p:attrNameLst>
                                      </p:cBhvr>
                                      <p:to>
                                        <p:strVal val="visible"/>
                                      </p:to>
                                    </p:set>
                                    <p:animEffect transition="in" filter="wipe(left)">
                                      <p:cBhvr>
                                        <p:cTn id="31" dur="500"/>
                                        <p:tgtEl>
                                          <p:spTgt spid="1127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1271"/>
                                        </p:tgtEl>
                                        <p:attrNameLst>
                                          <p:attrName>style.visibility</p:attrName>
                                        </p:attrNameLst>
                                      </p:cBhvr>
                                      <p:to>
                                        <p:strVal val="visible"/>
                                      </p:to>
                                    </p:set>
                                    <p:animEffect transition="in" filter="wipe(left)">
                                      <p:cBhvr>
                                        <p:cTn id="36"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utoUpdateAnimBg="0"/>
      <p:bldP spid="11280" grpId="0" autoUpdateAnimBg="0"/>
      <p:bldP spid="1128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1936750" y="381000"/>
          <a:ext cx="3251200" cy="965200"/>
        </p:xfrm>
        <a:graphic>
          <a:graphicData uri="http://schemas.openxmlformats.org/presentationml/2006/ole">
            <mc:AlternateContent xmlns:mc="http://schemas.openxmlformats.org/markup-compatibility/2006">
              <mc:Choice xmlns:v="urn:schemas-microsoft-com:vml" Requires="v">
                <p:oleObj name="公式" r:id="rId2" imgW="3251160" imgH="965160" progId="Equation.3">
                  <p:embed/>
                </p:oleObj>
              </mc:Choice>
              <mc:Fallback>
                <p:oleObj name="公式" r:id="rId2" imgW="3251160" imgH="965160" progId="Equation.3">
                  <p:embed/>
                  <p:pic>
                    <p:nvPicPr>
                      <p:cNvPr id="1229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0" y="381000"/>
                        <a:ext cx="32512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3"/>
          <p:cNvGraphicFramePr>
            <a:graphicFrameLocks noChangeAspect="1"/>
          </p:cNvGraphicFramePr>
          <p:nvPr/>
        </p:nvGraphicFramePr>
        <p:xfrm>
          <a:off x="3041650" y="1517650"/>
          <a:ext cx="838200" cy="889000"/>
        </p:xfrm>
        <a:graphic>
          <a:graphicData uri="http://schemas.openxmlformats.org/presentationml/2006/ole">
            <mc:AlternateContent xmlns:mc="http://schemas.openxmlformats.org/markup-compatibility/2006">
              <mc:Choice xmlns:v="urn:schemas-microsoft-com:vml" Requires="v">
                <p:oleObj name="Equation" r:id="rId4" imgW="838080" imgH="888840" progId="Equation.3">
                  <p:embed/>
                </p:oleObj>
              </mc:Choice>
              <mc:Fallback>
                <p:oleObj name="Equation" r:id="rId4" imgW="838080" imgH="888840" progId="Equation.3">
                  <p:embed/>
                  <p:pic>
                    <p:nvPicPr>
                      <p:cNvPr id="1229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1650" y="1517650"/>
                        <a:ext cx="838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4"/>
          <p:cNvGraphicFramePr>
            <a:graphicFrameLocks noChangeAspect="1"/>
          </p:cNvGraphicFramePr>
          <p:nvPr/>
        </p:nvGraphicFramePr>
        <p:xfrm>
          <a:off x="2063750" y="2514600"/>
          <a:ext cx="3111500" cy="1066800"/>
        </p:xfrm>
        <a:graphic>
          <a:graphicData uri="http://schemas.openxmlformats.org/presentationml/2006/ole">
            <mc:AlternateContent xmlns:mc="http://schemas.openxmlformats.org/markup-compatibility/2006">
              <mc:Choice xmlns:v="urn:schemas-microsoft-com:vml" Requires="v">
                <p:oleObj name="公式" r:id="rId6" imgW="3111480" imgH="1066680" progId="Equation.3">
                  <p:embed/>
                </p:oleObj>
              </mc:Choice>
              <mc:Fallback>
                <p:oleObj name="公式" r:id="rId6" imgW="3111480" imgH="1066680" progId="Equation.3">
                  <p:embed/>
                  <p:pic>
                    <p:nvPicPr>
                      <p:cNvPr id="1229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750" y="2514600"/>
                        <a:ext cx="31115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Text Box 5"/>
          <p:cNvSpPr txBox="1">
            <a:spLocks noChangeArrowheads="1"/>
          </p:cNvSpPr>
          <p:nvPr/>
        </p:nvSpPr>
        <p:spPr bwMode="auto">
          <a:xfrm>
            <a:off x="5943600" y="2681288"/>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CC3300"/>
                </a:solidFill>
              </a:rPr>
              <a:t>极小值</a:t>
            </a:r>
            <a:endParaRPr lang="zh-CN" altLang="en-US" b="0">
              <a:solidFill>
                <a:srgbClr val="CC3300"/>
              </a:solidFill>
            </a:endParaRPr>
          </a:p>
        </p:txBody>
      </p:sp>
      <p:sp>
        <p:nvSpPr>
          <p:cNvPr id="12294" name="Text Box 6"/>
          <p:cNvSpPr txBox="1">
            <a:spLocks noChangeArrowheads="1"/>
          </p:cNvSpPr>
          <p:nvPr/>
        </p:nvSpPr>
        <p:spPr bwMode="auto">
          <a:xfrm>
            <a:off x="762000" y="3702050"/>
            <a:ext cx="8001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内球面半径为</a:t>
            </a:r>
            <a:r>
              <a:rPr lang="en-US" altLang="zh-CN" i="1">
                <a:solidFill>
                  <a:schemeClr val="accent2"/>
                </a:solidFill>
              </a:rPr>
              <a:t>b</a:t>
            </a:r>
            <a:r>
              <a:rPr lang="en-US" altLang="zh-CN">
                <a:solidFill>
                  <a:schemeClr val="accent2"/>
                </a:solidFill>
              </a:rPr>
              <a:t>/2</a:t>
            </a:r>
            <a:r>
              <a:rPr lang="zh-CN" altLang="en-US">
                <a:solidFill>
                  <a:schemeClr val="accent2"/>
                </a:solidFill>
              </a:rPr>
              <a:t>时，才能使内球面附近的场强最小。最小场强为：</a:t>
            </a:r>
          </a:p>
        </p:txBody>
      </p:sp>
      <p:graphicFrame>
        <p:nvGraphicFramePr>
          <p:cNvPr id="12296" name="Object 8"/>
          <p:cNvGraphicFramePr>
            <a:graphicFrameLocks noChangeAspect="1"/>
          </p:cNvGraphicFramePr>
          <p:nvPr/>
        </p:nvGraphicFramePr>
        <p:xfrm>
          <a:off x="1460500" y="4800600"/>
          <a:ext cx="5907088" cy="1358900"/>
        </p:xfrm>
        <a:graphic>
          <a:graphicData uri="http://schemas.openxmlformats.org/presentationml/2006/ole">
            <mc:AlternateContent xmlns:mc="http://schemas.openxmlformats.org/markup-compatibility/2006">
              <mc:Choice xmlns:v="urn:schemas-microsoft-com:vml" Requires="v">
                <p:oleObj name="公式" r:id="rId8" imgW="5905440" imgH="1358640" progId="Equation.3">
                  <p:embed/>
                </p:oleObj>
              </mc:Choice>
              <mc:Fallback>
                <p:oleObj name="公式" r:id="rId8" imgW="5905440" imgH="1358640" progId="Equation.3">
                  <p:embed/>
                  <p:pic>
                    <p:nvPicPr>
                      <p:cNvPr id="12296"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0500" y="4800600"/>
                        <a:ext cx="5907088" cy="135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393" name="Group 9"/>
          <p:cNvGrpSpPr>
            <a:grpSpLocks/>
          </p:cNvGrpSpPr>
          <p:nvPr/>
        </p:nvGrpSpPr>
        <p:grpSpPr bwMode="auto">
          <a:xfrm>
            <a:off x="6019800" y="228600"/>
            <a:ext cx="2286000" cy="2286000"/>
            <a:chOff x="3888" y="1840"/>
            <a:chExt cx="1440" cy="1440"/>
          </a:xfrm>
        </p:grpSpPr>
        <p:sp>
          <p:nvSpPr>
            <p:cNvPr id="16394" name="Oval 10"/>
            <p:cNvSpPr>
              <a:spLocks noChangeArrowheads="1"/>
            </p:cNvSpPr>
            <p:nvPr/>
          </p:nvSpPr>
          <p:spPr bwMode="auto">
            <a:xfrm>
              <a:off x="3888" y="1840"/>
              <a:ext cx="1440" cy="1440"/>
            </a:xfrm>
            <a:prstGeom prst="ellipse">
              <a:avLst/>
            </a:prstGeom>
            <a:solidFill>
              <a:schemeClr val="accent1"/>
            </a:solidFill>
            <a:ln w="38100">
              <a:solidFill>
                <a:schemeClr val="accent2"/>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395" name="Oval 11"/>
            <p:cNvSpPr>
              <a:spLocks noChangeArrowheads="1"/>
            </p:cNvSpPr>
            <p:nvPr/>
          </p:nvSpPr>
          <p:spPr bwMode="auto">
            <a:xfrm>
              <a:off x="4128" y="2080"/>
              <a:ext cx="960" cy="912"/>
            </a:xfrm>
            <a:prstGeom prst="ellipse">
              <a:avLst/>
            </a:prstGeom>
            <a:solidFill>
              <a:schemeClr val="bg1"/>
            </a:solidFill>
            <a:ln w="28575">
              <a:solidFill>
                <a:schemeClr val="accent2"/>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en-US" altLang="zh-CN" sz="2400"/>
            </a:p>
          </p:txBody>
        </p:sp>
        <p:sp>
          <p:nvSpPr>
            <p:cNvPr id="16396" name="Line 12"/>
            <p:cNvSpPr>
              <a:spLocks noChangeShapeType="1"/>
            </p:cNvSpPr>
            <p:nvPr/>
          </p:nvSpPr>
          <p:spPr bwMode="auto">
            <a:xfrm>
              <a:off x="4560" y="2560"/>
              <a:ext cx="52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Line 13"/>
            <p:cNvSpPr>
              <a:spLocks noChangeShapeType="1"/>
            </p:cNvSpPr>
            <p:nvPr/>
          </p:nvSpPr>
          <p:spPr bwMode="auto">
            <a:xfrm>
              <a:off x="4560" y="2560"/>
              <a:ext cx="480" cy="57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Text Box 14"/>
            <p:cNvSpPr txBox="1">
              <a:spLocks noChangeArrowheads="1"/>
            </p:cNvSpPr>
            <p:nvPr/>
          </p:nvSpPr>
          <p:spPr bwMode="auto">
            <a:xfrm>
              <a:off x="4343" y="236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chemeClr val="accent2"/>
                  </a:solidFill>
                </a:rPr>
                <a:t>O</a:t>
              </a:r>
            </a:p>
          </p:txBody>
        </p:sp>
        <p:sp>
          <p:nvSpPr>
            <p:cNvPr id="16399" name="Text Box 15"/>
            <p:cNvSpPr txBox="1">
              <a:spLocks noChangeArrowheads="1"/>
            </p:cNvSpPr>
            <p:nvPr/>
          </p:nvSpPr>
          <p:spPr bwMode="auto">
            <a:xfrm>
              <a:off x="4704" y="22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a</a:t>
              </a:r>
              <a:endParaRPr lang="en-US" altLang="zh-CN" sz="2400" i="1">
                <a:solidFill>
                  <a:schemeClr val="accent2"/>
                </a:solidFill>
              </a:endParaRPr>
            </a:p>
          </p:txBody>
        </p:sp>
        <p:sp>
          <p:nvSpPr>
            <p:cNvPr id="16400" name="Text Box 16"/>
            <p:cNvSpPr txBox="1">
              <a:spLocks noChangeArrowheads="1"/>
            </p:cNvSpPr>
            <p:nvPr/>
          </p:nvSpPr>
          <p:spPr bwMode="auto">
            <a:xfrm>
              <a:off x="4464" y="267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b</a:t>
              </a:r>
              <a:endParaRPr lang="en-US" altLang="zh-CN" sz="2400" i="1">
                <a:solidFill>
                  <a:schemeClr val="accent2"/>
                </a:solidFill>
              </a:endParaRPr>
            </a:p>
          </p:txBody>
        </p:sp>
        <p:graphicFrame>
          <p:nvGraphicFramePr>
            <p:cNvPr id="16390" name="Object 17"/>
            <p:cNvGraphicFramePr>
              <a:graphicFrameLocks noChangeAspect="1"/>
            </p:cNvGraphicFramePr>
            <p:nvPr/>
          </p:nvGraphicFramePr>
          <p:xfrm>
            <a:off x="3984" y="2352"/>
            <a:ext cx="152" cy="159"/>
          </p:xfrm>
          <a:graphic>
            <a:graphicData uri="http://schemas.openxmlformats.org/presentationml/2006/ole">
              <mc:AlternateContent xmlns:mc="http://schemas.openxmlformats.org/markup-compatibility/2006">
                <mc:Choice xmlns:v="urn:schemas-microsoft-com:vml" Requires="v">
                  <p:oleObj name="Equation" r:id="rId10" imgW="241200" imgH="253800" progId="Equation.3">
                    <p:embed/>
                  </p:oleObj>
                </mc:Choice>
                <mc:Fallback>
                  <p:oleObj name="Equation" r:id="rId10" imgW="241200" imgH="253800" progId="Equation.3">
                    <p:embed/>
                    <p:pic>
                      <p:nvPicPr>
                        <p:cNvPr id="1639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4" y="2352"/>
                          <a:ext cx="152"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wipe(left)">
                                      <p:cBhvr>
                                        <p:cTn id="12" dur="500"/>
                                        <p:tgtEl>
                                          <p:spTgt spid="12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292"/>
                                        </p:tgtEl>
                                        <p:attrNameLst>
                                          <p:attrName>style.visibility</p:attrName>
                                        </p:attrNameLst>
                                      </p:cBhvr>
                                      <p:to>
                                        <p:strVal val="visible"/>
                                      </p:to>
                                    </p:set>
                                    <p:animEffect transition="in" filter="wipe(left)">
                                      <p:cBhvr>
                                        <p:cTn id="17" dur="500"/>
                                        <p:tgtEl>
                                          <p:spTgt spid="122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3"/>
                                        </p:tgtEl>
                                        <p:attrNameLst>
                                          <p:attrName>style.visibility</p:attrName>
                                        </p:attrNameLst>
                                      </p:cBhvr>
                                      <p:to>
                                        <p:strVal val="visible"/>
                                      </p:to>
                                    </p:set>
                                    <p:animEffect transition="in" filter="wipe(left)">
                                      <p:cBhvr>
                                        <p:cTn id="22" dur="500"/>
                                        <p:tgtEl>
                                          <p:spTgt spid="122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94"/>
                                        </p:tgtEl>
                                        <p:attrNameLst>
                                          <p:attrName>style.visibility</p:attrName>
                                        </p:attrNameLst>
                                      </p:cBhvr>
                                      <p:to>
                                        <p:strVal val="visible"/>
                                      </p:to>
                                    </p:set>
                                    <p:animEffect transition="in" filter="wipe(left)">
                                      <p:cBhvr>
                                        <p:cTn id="27" dur="500"/>
                                        <p:tgtEl>
                                          <p:spTgt spid="122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296"/>
                                        </p:tgtEl>
                                        <p:attrNameLst>
                                          <p:attrName>style.visibility</p:attrName>
                                        </p:attrNameLst>
                                      </p:cBhvr>
                                      <p:to>
                                        <p:strVal val="visible"/>
                                      </p:to>
                                    </p:set>
                                    <p:animEffect transition="in" filter="wipe(left)">
                                      <p:cBhvr>
                                        <p:cTn id="32" dur="500"/>
                                        <p:tgtEl>
                                          <p:spTgt spid="12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utoUpdateAnimBg="0"/>
      <p:bldP spid="1229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539750" y="476250"/>
            <a:ext cx="8001000" cy="2654300"/>
            <a:chOff x="336" y="288"/>
            <a:chExt cx="5040" cy="1672"/>
          </a:xfrm>
        </p:grpSpPr>
        <p:sp>
          <p:nvSpPr>
            <p:cNvPr id="17437" name="Text Box 2"/>
            <p:cNvSpPr txBox="1">
              <a:spLocks noChangeArrowheads="1"/>
            </p:cNvSpPr>
            <p:nvPr/>
          </p:nvSpPr>
          <p:spPr bwMode="auto">
            <a:xfrm>
              <a:off x="336" y="288"/>
              <a:ext cx="5040"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14. </a:t>
              </a:r>
              <a:r>
                <a:rPr lang="en-US" altLang="zh-CN" i="1">
                  <a:solidFill>
                    <a:schemeClr val="accent2"/>
                  </a:solidFill>
                </a:rPr>
                <a:t>A</a:t>
              </a:r>
              <a:r>
                <a:rPr lang="zh-CN" altLang="en-US">
                  <a:solidFill>
                    <a:schemeClr val="accent2"/>
                  </a:solidFill>
                </a:rPr>
                <a:t>、</a:t>
              </a:r>
              <a:r>
                <a:rPr lang="en-US" altLang="zh-CN" i="1">
                  <a:solidFill>
                    <a:schemeClr val="accent2"/>
                  </a:solidFill>
                </a:rPr>
                <a:t>B</a:t>
              </a:r>
              <a:r>
                <a:rPr lang="zh-CN" altLang="en-US">
                  <a:solidFill>
                    <a:schemeClr val="accent2"/>
                  </a:solidFill>
                </a:rPr>
                <a:t>、</a:t>
              </a:r>
              <a:r>
                <a:rPr lang="en-US" altLang="zh-CN" i="1">
                  <a:solidFill>
                    <a:schemeClr val="accent2"/>
                  </a:solidFill>
                </a:rPr>
                <a:t>C</a:t>
              </a:r>
              <a:r>
                <a:rPr lang="zh-CN" altLang="zh-CN">
                  <a:solidFill>
                    <a:schemeClr val="accent2"/>
                  </a:solidFill>
                </a:rPr>
                <a:t>是三块平行金属板，</a:t>
              </a:r>
              <a:r>
                <a:rPr lang="en-US" altLang="zh-CN" i="1">
                  <a:solidFill>
                    <a:schemeClr val="accent2"/>
                  </a:solidFill>
                </a:rPr>
                <a:t>A</a:t>
              </a:r>
              <a:r>
                <a:rPr lang="zh-CN" altLang="en-US">
                  <a:solidFill>
                    <a:schemeClr val="accent2"/>
                  </a:solidFill>
                </a:rPr>
                <a:t>、</a:t>
              </a:r>
              <a:r>
                <a:rPr lang="en-US" altLang="zh-CN" i="1">
                  <a:solidFill>
                    <a:schemeClr val="accent2"/>
                  </a:solidFill>
                </a:rPr>
                <a:t>B</a:t>
              </a:r>
              <a:r>
                <a:rPr lang="zh-CN" altLang="zh-CN">
                  <a:solidFill>
                    <a:schemeClr val="accent2"/>
                  </a:solidFill>
                </a:rPr>
                <a:t>相距4</a:t>
              </a:r>
              <a:r>
                <a:rPr lang="en-US" altLang="zh-CN">
                  <a:solidFill>
                    <a:schemeClr val="accent2"/>
                  </a:solidFill>
                </a:rPr>
                <a:t>cm</a:t>
              </a:r>
              <a:r>
                <a:rPr lang="zh-CN" altLang="en-US">
                  <a:solidFill>
                    <a:schemeClr val="accent2"/>
                  </a:solidFill>
                </a:rPr>
                <a:t>，</a:t>
              </a:r>
              <a:r>
                <a:rPr lang="en-US" altLang="zh-CN" i="1">
                  <a:solidFill>
                    <a:schemeClr val="accent2"/>
                  </a:solidFill>
                </a:rPr>
                <a:t>A</a:t>
              </a:r>
              <a:r>
                <a:rPr lang="zh-CN" altLang="en-US">
                  <a:solidFill>
                    <a:schemeClr val="accent2"/>
                  </a:solidFill>
                </a:rPr>
                <a:t>、</a:t>
              </a:r>
              <a:r>
                <a:rPr lang="en-US" altLang="zh-CN" i="1">
                  <a:solidFill>
                    <a:schemeClr val="accent2"/>
                  </a:solidFill>
                </a:rPr>
                <a:t>C</a:t>
              </a:r>
              <a:r>
                <a:rPr lang="zh-CN" altLang="zh-CN">
                  <a:solidFill>
                    <a:schemeClr val="accent2"/>
                  </a:solidFill>
                </a:rPr>
                <a:t>相距2</a:t>
              </a:r>
              <a:r>
                <a:rPr lang="en-US" altLang="zh-CN">
                  <a:solidFill>
                    <a:schemeClr val="accent2"/>
                  </a:solidFill>
                </a:rPr>
                <a:t>cm</a:t>
              </a:r>
              <a:r>
                <a:rPr lang="en-US" altLang="zh-CN" i="1">
                  <a:solidFill>
                    <a:schemeClr val="accent2"/>
                  </a:solidFill>
                </a:rPr>
                <a:t> </a:t>
              </a:r>
              <a:r>
                <a:rPr lang="zh-CN" altLang="en-US">
                  <a:solidFill>
                    <a:schemeClr val="accent2"/>
                  </a:solidFill>
                </a:rPr>
                <a:t>，</a:t>
              </a:r>
              <a:r>
                <a:rPr lang="en-US" altLang="zh-CN" i="1">
                  <a:solidFill>
                    <a:schemeClr val="accent2"/>
                  </a:solidFill>
                </a:rPr>
                <a:t>B</a:t>
              </a:r>
              <a:r>
                <a:rPr lang="zh-CN" altLang="en-US">
                  <a:solidFill>
                    <a:schemeClr val="accent2"/>
                  </a:solidFill>
                </a:rPr>
                <a:t>、</a:t>
              </a:r>
              <a:r>
                <a:rPr lang="en-US" altLang="zh-CN" i="1">
                  <a:solidFill>
                    <a:schemeClr val="accent2"/>
                  </a:solidFill>
                </a:rPr>
                <a:t>C</a:t>
              </a:r>
              <a:r>
                <a:rPr lang="zh-CN" altLang="zh-CN">
                  <a:solidFill>
                    <a:schemeClr val="accent2"/>
                  </a:solidFill>
                </a:rPr>
                <a:t>两板都接地。设</a:t>
              </a:r>
              <a:r>
                <a:rPr lang="en-US" altLang="zh-CN" i="1">
                  <a:solidFill>
                    <a:schemeClr val="accent2"/>
                  </a:solidFill>
                </a:rPr>
                <a:t>A</a:t>
              </a:r>
              <a:r>
                <a:rPr lang="zh-CN" altLang="zh-CN">
                  <a:solidFill>
                    <a:schemeClr val="accent2"/>
                  </a:solidFill>
                </a:rPr>
                <a:t>板电荷面密度为                                   ，不计边缘效应。求</a:t>
              </a:r>
              <a:r>
                <a:rPr lang="en-US" altLang="zh-CN" i="1">
                  <a:solidFill>
                    <a:schemeClr val="accent2"/>
                  </a:solidFill>
                </a:rPr>
                <a:t>B</a:t>
              </a:r>
              <a:r>
                <a:rPr lang="zh-CN" altLang="zh-CN">
                  <a:solidFill>
                    <a:schemeClr val="accent2"/>
                  </a:solidFill>
                </a:rPr>
                <a:t>和</a:t>
              </a:r>
              <a:r>
                <a:rPr lang="en-US" altLang="zh-CN" i="1">
                  <a:solidFill>
                    <a:schemeClr val="accent2"/>
                  </a:solidFill>
                </a:rPr>
                <a:t>C</a:t>
              </a:r>
              <a:r>
                <a:rPr lang="zh-CN" altLang="zh-CN">
                  <a:solidFill>
                    <a:schemeClr val="accent2"/>
                  </a:solidFill>
                </a:rPr>
                <a:t>上的感应电荷，以及</a:t>
              </a:r>
              <a:r>
                <a:rPr lang="en-US" altLang="zh-CN" i="1">
                  <a:solidFill>
                    <a:schemeClr val="accent2"/>
                  </a:solidFill>
                </a:rPr>
                <a:t>A</a:t>
              </a:r>
              <a:r>
                <a:rPr lang="zh-CN" altLang="zh-CN">
                  <a:solidFill>
                    <a:schemeClr val="accent2"/>
                  </a:solidFill>
                </a:rPr>
                <a:t>板的电势。若在</a:t>
              </a:r>
              <a:r>
                <a:rPr lang="en-US" altLang="zh-CN" i="1">
                  <a:solidFill>
                    <a:schemeClr val="accent2"/>
                  </a:solidFill>
                </a:rPr>
                <a:t>A</a:t>
              </a:r>
              <a:r>
                <a:rPr lang="zh-CN" altLang="en-US">
                  <a:solidFill>
                    <a:schemeClr val="accent2"/>
                  </a:solidFill>
                </a:rPr>
                <a:t>、</a:t>
              </a:r>
              <a:r>
                <a:rPr lang="en-US" altLang="zh-CN" i="1">
                  <a:solidFill>
                    <a:schemeClr val="accent2"/>
                  </a:solidFill>
                </a:rPr>
                <a:t>B</a:t>
              </a:r>
              <a:r>
                <a:rPr lang="zh-CN" altLang="zh-CN">
                  <a:solidFill>
                    <a:schemeClr val="accent2"/>
                  </a:solidFill>
                </a:rPr>
                <a:t>间充以相对介电常数为               的均匀电介质，再求</a:t>
              </a:r>
              <a:r>
                <a:rPr lang="en-US" altLang="zh-CN" i="1">
                  <a:solidFill>
                    <a:schemeClr val="accent2"/>
                  </a:solidFill>
                </a:rPr>
                <a:t>B</a:t>
              </a:r>
              <a:r>
                <a:rPr lang="zh-CN" altLang="zh-CN">
                  <a:solidFill>
                    <a:schemeClr val="accent2"/>
                  </a:solidFill>
                </a:rPr>
                <a:t>板和</a:t>
              </a:r>
              <a:r>
                <a:rPr lang="en-US" altLang="zh-CN" i="1">
                  <a:solidFill>
                    <a:schemeClr val="accent2"/>
                  </a:solidFill>
                </a:rPr>
                <a:t>C</a:t>
              </a:r>
              <a:r>
                <a:rPr lang="zh-CN" altLang="zh-CN">
                  <a:solidFill>
                    <a:schemeClr val="accent2"/>
                  </a:solidFill>
                </a:rPr>
                <a:t>板上的感应电荷，以及</a:t>
              </a:r>
              <a:r>
                <a:rPr lang="en-US" altLang="zh-CN" i="1">
                  <a:solidFill>
                    <a:schemeClr val="accent2"/>
                  </a:solidFill>
                </a:rPr>
                <a:t>A</a:t>
              </a:r>
              <a:r>
                <a:rPr lang="zh-CN" altLang="zh-CN">
                  <a:solidFill>
                    <a:schemeClr val="accent2"/>
                  </a:solidFill>
                </a:rPr>
                <a:t>板的电势。</a:t>
              </a:r>
              <a:endParaRPr lang="zh-CN" altLang="en-US">
                <a:solidFill>
                  <a:schemeClr val="accent2"/>
                </a:solidFill>
              </a:endParaRPr>
            </a:p>
          </p:txBody>
        </p:sp>
        <p:graphicFrame>
          <p:nvGraphicFramePr>
            <p:cNvPr id="17414" name="Object 3"/>
            <p:cNvGraphicFramePr>
              <a:graphicFrameLocks noChangeAspect="1"/>
            </p:cNvGraphicFramePr>
            <p:nvPr/>
          </p:nvGraphicFramePr>
          <p:xfrm>
            <a:off x="2536" y="1394"/>
            <a:ext cx="592" cy="287"/>
          </p:xfrm>
          <a:graphic>
            <a:graphicData uri="http://schemas.openxmlformats.org/presentationml/2006/ole">
              <mc:AlternateContent xmlns:mc="http://schemas.openxmlformats.org/markup-compatibility/2006">
                <mc:Choice xmlns:v="urn:schemas-microsoft-com:vml" Requires="v">
                  <p:oleObj name="公式" r:id="rId2" imgW="939600" imgH="457200" progId="Equation.3">
                    <p:embed/>
                  </p:oleObj>
                </mc:Choice>
                <mc:Fallback>
                  <p:oleObj name="公式" r:id="rId2" imgW="939600" imgH="457200" progId="Equation.3">
                    <p:embed/>
                    <p:pic>
                      <p:nvPicPr>
                        <p:cNvPr id="1741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 y="1394"/>
                          <a:ext cx="592"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4"/>
            <p:cNvGraphicFramePr>
              <a:graphicFrameLocks noChangeAspect="1"/>
            </p:cNvGraphicFramePr>
            <p:nvPr/>
          </p:nvGraphicFramePr>
          <p:xfrm>
            <a:off x="1080" y="826"/>
            <a:ext cx="1904" cy="256"/>
          </p:xfrm>
          <a:graphic>
            <a:graphicData uri="http://schemas.openxmlformats.org/presentationml/2006/ole">
              <mc:AlternateContent xmlns:mc="http://schemas.openxmlformats.org/markup-compatibility/2006">
                <mc:Choice xmlns:v="urn:schemas-microsoft-com:vml" Requires="v">
                  <p:oleObj name="公式" r:id="rId4" imgW="3022560" imgH="406080" progId="Equation.3">
                    <p:embed/>
                  </p:oleObj>
                </mc:Choice>
                <mc:Fallback>
                  <p:oleObj name="公式" r:id="rId4" imgW="3022560" imgH="406080" progId="Equation.3">
                    <p:embed/>
                    <p:pic>
                      <p:nvPicPr>
                        <p:cNvPr id="1741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 y="826"/>
                          <a:ext cx="190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34"/>
          <p:cNvGrpSpPr>
            <a:grpSpLocks/>
          </p:cNvGrpSpPr>
          <p:nvPr/>
        </p:nvGrpSpPr>
        <p:grpSpPr bwMode="auto">
          <a:xfrm>
            <a:off x="5257800" y="3810000"/>
            <a:ext cx="3505200" cy="2667000"/>
            <a:chOff x="3312" y="2400"/>
            <a:chExt cx="2208" cy="1680"/>
          </a:xfrm>
        </p:grpSpPr>
        <p:sp>
          <p:nvSpPr>
            <p:cNvPr id="17421" name="Rectangle 5"/>
            <p:cNvSpPr>
              <a:spLocks noChangeArrowheads="1"/>
            </p:cNvSpPr>
            <p:nvPr/>
          </p:nvSpPr>
          <p:spPr bwMode="auto">
            <a:xfrm>
              <a:off x="3600"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22" name="Rectangle 6"/>
            <p:cNvSpPr>
              <a:spLocks noChangeArrowheads="1"/>
            </p:cNvSpPr>
            <p:nvPr/>
          </p:nvSpPr>
          <p:spPr bwMode="auto">
            <a:xfrm>
              <a:off x="4128"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23" name="Rectangle 7"/>
            <p:cNvSpPr>
              <a:spLocks noChangeArrowheads="1"/>
            </p:cNvSpPr>
            <p:nvPr/>
          </p:nvSpPr>
          <p:spPr bwMode="auto">
            <a:xfrm>
              <a:off x="4992"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424" name="Line 8"/>
            <p:cNvSpPr>
              <a:spLocks noChangeShapeType="1"/>
            </p:cNvSpPr>
            <p:nvPr/>
          </p:nvSpPr>
          <p:spPr bwMode="auto">
            <a:xfrm>
              <a:off x="3456" y="3168"/>
              <a:ext cx="14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Line 9"/>
            <p:cNvSpPr>
              <a:spLocks noChangeShapeType="1"/>
            </p:cNvSpPr>
            <p:nvPr/>
          </p:nvSpPr>
          <p:spPr bwMode="auto">
            <a:xfrm>
              <a:off x="3456" y="3168"/>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6" name="Line 10"/>
            <p:cNvSpPr>
              <a:spLocks noChangeShapeType="1"/>
            </p:cNvSpPr>
            <p:nvPr/>
          </p:nvSpPr>
          <p:spPr bwMode="auto">
            <a:xfrm>
              <a:off x="3312" y="398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7" name="Line 11"/>
            <p:cNvSpPr>
              <a:spLocks noChangeShapeType="1"/>
            </p:cNvSpPr>
            <p:nvPr/>
          </p:nvSpPr>
          <p:spPr bwMode="auto">
            <a:xfrm>
              <a:off x="3360" y="4032"/>
              <a:ext cx="24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8" name="Line 12"/>
            <p:cNvSpPr>
              <a:spLocks noChangeShapeType="1"/>
            </p:cNvSpPr>
            <p:nvPr/>
          </p:nvSpPr>
          <p:spPr bwMode="auto">
            <a:xfrm>
              <a:off x="3408" y="4080"/>
              <a:ext cx="144"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9" name="Line 13"/>
            <p:cNvSpPr>
              <a:spLocks noChangeShapeType="1"/>
            </p:cNvSpPr>
            <p:nvPr/>
          </p:nvSpPr>
          <p:spPr bwMode="auto">
            <a:xfrm>
              <a:off x="5184" y="3168"/>
              <a:ext cx="14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0" name="Line 14"/>
            <p:cNvSpPr>
              <a:spLocks noChangeShapeType="1"/>
            </p:cNvSpPr>
            <p:nvPr/>
          </p:nvSpPr>
          <p:spPr bwMode="auto">
            <a:xfrm>
              <a:off x="5328" y="3168"/>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1" name="Line 15"/>
            <p:cNvSpPr>
              <a:spLocks noChangeShapeType="1"/>
            </p:cNvSpPr>
            <p:nvPr/>
          </p:nvSpPr>
          <p:spPr bwMode="auto">
            <a:xfrm>
              <a:off x="5184" y="398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2" name="Line 16"/>
            <p:cNvSpPr>
              <a:spLocks noChangeShapeType="1"/>
            </p:cNvSpPr>
            <p:nvPr/>
          </p:nvSpPr>
          <p:spPr bwMode="auto">
            <a:xfrm>
              <a:off x="5232" y="4032"/>
              <a:ext cx="24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3" name="Line 17"/>
            <p:cNvSpPr>
              <a:spLocks noChangeShapeType="1"/>
            </p:cNvSpPr>
            <p:nvPr/>
          </p:nvSpPr>
          <p:spPr bwMode="auto">
            <a:xfrm>
              <a:off x="5280" y="4080"/>
              <a:ext cx="144"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4" name="Text Box 18"/>
            <p:cNvSpPr txBox="1">
              <a:spLocks noChangeArrowheads="1"/>
            </p:cNvSpPr>
            <p:nvPr/>
          </p:nvSpPr>
          <p:spPr bwMode="auto">
            <a:xfrm>
              <a:off x="4320" y="249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A</a:t>
              </a:r>
            </a:p>
          </p:txBody>
        </p:sp>
        <p:sp>
          <p:nvSpPr>
            <p:cNvPr id="17435" name="Text Box 19"/>
            <p:cNvSpPr txBox="1">
              <a:spLocks noChangeArrowheads="1"/>
            </p:cNvSpPr>
            <p:nvPr/>
          </p:nvSpPr>
          <p:spPr bwMode="auto">
            <a:xfrm>
              <a:off x="3350" y="249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C</a:t>
              </a:r>
            </a:p>
          </p:txBody>
        </p:sp>
        <p:sp>
          <p:nvSpPr>
            <p:cNvPr id="17436" name="Text Box 20"/>
            <p:cNvSpPr txBox="1">
              <a:spLocks noChangeArrowheads="1"/>
            </p:cNvSpPr>
            <p:nvPr/>
          </p:nvSpPr>
          <p:spPr bwMode="auto">
            <a:xfrm>
              <a:off x="5136" y="249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B</a:t>
              </a:r>
            </a:p>
          </p:txBody>
        </p:sp>
      </p:grpSp>
      <p:sp>
        <p:nvSpPr>
          <p:cNvPr id="18457" name="Text Box 25"/>
          <p:cNvSpPr txBox="1">
            <a:spLocks noChangeArrowheads="1"/>
          </p:cNvSpPr>
          <p:nvPr/>
        </p:nvSpPr>
        <p:spPr bwMode="auto">
          <a:xfrm>
            <a:off x="593725" y="3648075"/>
            <a:ext cx="4206875"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解</a:t>
            </a:r>
            <a:r>
              <a:rPr lang="en-US" altLang="zh-CN">
                <a:solidFill>
                  <a:schemeClr val="accent2"/>
                </a:solidFill>
              </a:rPr>
              <a:t>: </a:t>
            </a:r>
            <a:r>
              <a:rPr lang="zh-CN" altLang="en-US">
                <a:solidFill>
                  <a:schemeClr val="accent2"/>
                </a:solidFill>
              </a:rPr>
              <a:t>（</a:t>
            </a:r>
            <a:r>
              <a:rPr lang="en-US" altLang="zh-CN">
                <a:solidFill>
                  <a:schemeClr val="accent2"/>
                </a:solidFill>
              </a:rPr>
              <a:t>1</a:t>
            </a:r>
            <a:r>
              <a:rPr lang="zh-CN" altLang="en-US">
                <a:solidFill>
                  <a:schemeClr val="accent2"/>
                </a:solidFill>
              </a:rPr>
              <a:t>）因为</a:t>
            </a:r>
            <a:r>
              <a:rPr lang="en-US" altLang="zh-CN" i="1">
                <a:solidFill>
                  <a:schemeClr val="accent2"/>
                </a:solidFill>
              </a:rPr>
              <a:t>B</a:t>
            </a:r>
            <a:r>
              <a:rPr lang="zh-CN" altLang="en-US">
                <a:solidFill>
                  <a:schemeClr val="accent2"/>
                </a:solidFill>
              </a:rPr>
              <a:t>、</a:t>
            </a:r>
            <a:r>
              <a:rPr lang="en-US" altLang="zh-CN" i="1">
                <a:solidFill>
                  <a:schemeClr val="accent2"/>
                </a:solidFill>
              </a:rPr>
              <a:t>C</a:t>
            </a:r>
            <a:r>
              <a:rPr lang="zh-CN" altLang="zh-CN">
                <a:solidFill>
                  <a:schemeClr val="accent2"/>
                </a:solidFill>
              </a:rPr>
              <a:t>两板都接地</a:t>
            </a:r>
            <a:r>
              <a:rPr lang="zh-CN" altLang="en-US">
                <a:solidFill>
                  <a:schemeClr val="accent2"/>
                </a:solidFill>
              </a:rPr>
              <a:t>，所以</a:t>
            </a:r>
            <a:r>
              <a:rPr lang="en-US" altLang="zh-CN" i="1">
                <a:solidFill>
                  <a:schemeClr val="accent2"/>
                </a:solidFill>
              </a:rPr>
              <a:t>B</a:t>
            </a:r>
            <a:r>
              <a:rPr lang="zh-CN" altLang="en-US">
                <a:solidFill>
                  <a:schemeClr val="accent2"/>
                </a:solidFill>
              </a:rPr>
              <a:t>、</a:t>
            </a:r>
            <a:r>
              <a:rPr lang="en-US" altLang="zh-CN" i="1">
                <a:solidFill>
                  <a:schemeClr val="accent2"/>
                </a:solidFill>
              </a:rPr>
              <a:t>C</a:t>
            </a:r>
            <a:r>
              <a:rPr lang="zh-CN" altLang="zh-CN">
                <a:solidFill>
                  <a:schemeClr val="accent2"/>
                </a:solidFill>
              </a:rPr>
              <a:t>两板</a:t>
            </a:r>
            <a:r>
              <a:rPr lang="zh-CN" altLang="en-US">
                <a:solidFill>
                  <a:schemeClr val="accent2"/>
                </a:solidFill>
              </a:rPr>
              <a:t>外表面上的面电荷密度都为零。设其它表面上的面电荷密度如图所示。</a:t>
            </a:r>
          </a:p>
        </p:txBody>
      </p:sp>
      <p:sp>
        <p:nvSpPr>
          <p:cNvPr id="18459" name="Rectangle 27"/>
          <p:cNvSpPr>
            <a:spLocks noChangeArrowheads="1"/>
          </p:cNvSpPr>
          <p:nvPr/>
        </p:nvSpPr>
        <p:spPr bwMode="auto">
          <a:xfrm>
            <a:off x="0" y="31242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 name="Group 35"/>
          <p:cNvGrpSpPr>
            <a:grpSpLocks/>
          </p:cNvGrpSpPr>
          <p:nvPr/>
        </p:nvGrpSpPr>
        <p:grpSpPr bwMode="auto">
          <a:xfrm>
            <a:off x="6013450" y="3727450"/>
            <a:ext cx="1917700" cy="1071563"/>
            <a:chOff x="3788" y="2348"/>
            <a:chExt cx="1208" cy="675"/>
          </a:xfrm>
        </p:grpSpPr>
        <p:graphicFrame>
          <p:nvGraphicFramePr>
            <p:cNvPr id="17410" name="Object 21"/>
            <p:cNvGraphicFramePr>
              <a:graphicFrameLocks noChangeAspect="1"/>
            </p:cNvGraphicFramePr>
            <p:nvPr/>
          </p:nvGraphicFramePr>
          <p:xfrm>
            <a:off x="3788" y="2348"/>
            <a:ext cx="240" cy="287"/>
          </p:xfrm>
          <a:graphic>
            <a:graphicData uri="http://schemas.openxmlformats.org/presentationml/2006/ole">
              <mc:AlternateContent xmlns:mc="http://schemas.openxmlformats.org/markup-compatibility/2006">
                <mc:Choice xmlns:v="urn:schemas-microsoft-com:vml" Requires="v">
                  <p:oleObj name="Equation" r:id="rId6" imgW="380880" imgH="457200" progId="Equation.3">
                    <p:embed/>
                  </p:oleObj>
                </mc:Choice>
                <mc:Fallback>
                  <p:oleObj name="Equation" r:id="rId6" imgW="380880" imgH="457200" progId="Equation.3">
                    <p:embed/>
                    <p:pic>
                      <p:nvPicPr>
                        <p:cNvPr id="1741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8" y="2348"/>
                          <a:ext cx="240"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28"/>
            <p:cNvGraphicFramePr>
              <a:graphicFrameLocks noChangeAspect="1"/>
            </p:cNvGraphicFramePr>
            <p:nvPr/>
          </p:nvGraphicFramePr>
          <p:xfrm>
            <a:off x="3880" y="2736"/>
            <a:ext cx="256" cy="287"/>
          </p:xfrm>
          <a:graphic>
            <a:graphicData uri="http://schemas.openxmlformats.org/presentationml/2006/ole">
              <mc:AlternateContent xmlns:mc="http://schemas.openxmlformats.org/markup-compatibility/2006">
                <mc:Choice xmlns:v="urn:schemas-microsoft-com:vml" Requires="v">
                  <p:oleObj name="Equation" r:id="rId8" imgW="406080" imgH="457200" progId="Equation.3">
                    <p:embed/>
                  </p:oleObj>
                </mc:Choice>
                <mc:Fallback>
                  <p:oleObj name="Equation" r:id="rId8" imgW="406080" imgH="457200" progId="Equation.3">
                    <p:embed/>
                    <p:pic>
                      <p:nvPicPr>
                        <p:cNvPr id="17411"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0" y="2736"/>
                          <a:ext cx="25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32"/>
            <p:cNvGraphicFramePr>
              <a:graphicFrameLocks noChangeAspect="1"/>
            </p:cNvGraphicFramePr>
            <p:nvPr/>
          </p:nvGraphicFramePr>
          <p:xfrm>
            <a:off x="4360" y="2736"/>
            <a:ext cx="256" cy="287"/>
          </p:xfrm>
          <a:graphic>
            <a:graphicData uri="http://schemas.openxmlformats.org/presentationml/2006/ole">
              <mc:AlternateContent xmlns:mc="http://schemas.openxmlformats.org/markup-compatibility/2006">
                <mc:Choice xmlns:v="urn:schemas-microsoft-com:vml" Requires="v">
                  <p:oleObj name="Equation" r:id="rId10" imgW="406080" imgH="457200" progId="Equation.3">
                    <p:embed/>
                  </p:oleObj>
                </mc:Choice>
                <mc:Fallback>
                  <p:oleObj name="Equation" r:id="rId10" imgW="406080" imgH="457200" progId="Equation.3">
                    <p:embed/>
                    <p:pic>
                      <p:nvPicPr>
                        <p:cNvPr id="17412" name="Object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0" y="2736"/>
                          <a:ext cx="25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33"/>
            <p:cNvGraphicFramePr>
              <a:graphicFrameLocks noChangeAspect="1"/>
            </p:cNvGraphicFramePr>
            <p:nvPr/>
          </p:nvGraphicFramePr>
          <p:xfrm>
            <a:off x="4748" y="2352"/>
            <a:ext cx="248" cy="287"/>
          </p:xfrm>
          <a:graphic>
            <a:graphicData uri="http://schemas.openxmlformats.org/presentationml/2006/ole">
              <mc:AlternateContent xmlns:mc="http://schemas.openxmlformats.org/markup-compatibility/2006">
                <mc:Choice xmlns:v="urn:schemas-microsoft-com:vml" Requires="v">
                  <p:oleObj name="Equation" r:id="rId12" imgW="393480" imgH="457200" progId="Equation.3">
                    <p:embed/>
                  </p:oleObj>
                </mc:Choice>
                <mc:Fallback>
                  <p:oleObj name="Equation" r:id="rId12" imgW="393480" imgH="457200" progId="Equation.3">
                    <p:embed/>
                    <p:pic>
                      <p:nvPicPr>
                        <p:cNvPr id="17413" name="Object 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48" y="2352"/>
                          <a:ext cx="24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8459"/>
                                        </p:tgtEl>
                                        <p:attrNameLst>
                                          <p:attrName>style.visibility</p:attrName>
                                        </p:attrNameLst>
                                      </p:cBhvr>
                                      <p:to>
                                        <p:strVal val="visible"/>
                                      </p:to>
                                    </p:set>
                                    <p:animEffect transition="in" filter="strips(upRight)">
                                      <p:cBhvr>
                                        <p:cTn id="12" dur="500"/>
                                        <p:tgtEl>
                                          <p:spTgt spid="18459"/>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57"/>
                                        </p:tgtEl>
                                        <p:attrNameLst>
                                          <p:attrName>style.visibility</p:attrName>
                                        </p:attrNameLst>
                                      </p:cBhvr>
                                      <p:to>
                                        <p:strVal val="visible"/>
                                      </p:to>
                                    </p:set>
                                    <p:animEffect transition="in" filter="wipe(left)">
                                      <p:cBhvr>
                                        <p:cTn id="22" dur="500"/>
                                        <p:tgtEl>
                                          <p:spTgt spid="184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7" grpId="0" autoUpdateAnimBg="0"/>
      <p:bldP spid="1845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09600" y="5245100"/>
            <a:ext cx="65532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indent="288925"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30000"/>
              </a:spcBef>
            </a:pPr>
            <a:r>
              <a:rPr lang="en-US" altLang="zh-CN">
                <a:solidFill>
                  <a:srgbClr val="CC3300"/>
                </a:solidFill>
              </a:rPr>
              <a:t>(2)</a:t>
            </a:r>
            <a:r>
              <a:rPr lang="zh-CN" altLang="en-US">
                <a:solidFill>
                  <a:srgbClr val="CC3300"/>
                </a:solidFill>
                <a:latin typeface="宋体" panose="02010600030101010101" pitchFamily="2" charset="-122"/>
              </a:rPr>
              <a:t>常见导体组</a:t>
            </a:r>
            <a:r>
              <a:rPr lang="en-US" altLang="zh-CN">
                <a:solidFill>
                  <a:srgbClr val="CC3300"/>
                </a:solidFill>
                <a:latin typeface="宋体" panose="02010600030101010101" pitchFamily="2" charset="-122"/>
              </a:rPr>
              <a:t>: </a:t>
            </a:r>
            <a:r>
              <a:rPr lang="en-US" altLang="zh-CN">
                <a:solidFill>
                  <a:schemeClr val="accent2"/>
                </a:solidFill>
              </a:rPr>
              <a:t>·</a:t>
            </a:r>
            <a:r>
              <a:rPr lang="en-US" altLang="zh-CN">
                <a:solidFill>
                  <a:schemeClr val="accent2"/>
                </a:solidFill>
                <a:latin typeface="宋体" panose="02010600030101010101" pitchFamily="2" charset="-122"/>
              </a:rPr>
              <a:t> </a:t>
            </a:r>
            <a:r>
              <a:rPr lang="zh-CN" altLang="en-US">
                <a:solidFill>
                  <a:schemeClr val="accent2"/>
                </a:solidFill>
                <a:latin typeface="宋体" panose="02010600030101010101" pitchFamily="2" charset="-122"/>
              </a:rPr>
              <a:t>板状导体组</a:t>
            </a:r>
          </a:p>
          <a:p>
            <a:pPr algn="just" eaLnBrk="1" hangingPunct="1">
              <a:spcBef>
                <a:spcPct val="30000"/>
              </a:spcBef>
            </a:pPr>
            <a:r>
              <a:rPr lang="zh-CN" altLang="en-US">
                <a:solidFill>
                  <a:schemeClr val="accent2"/>
                </a:solidFill>
                <a:latin typeface="宋体" panose="02010600030101010101" pitchFamily="2" charset="-122"/>
              </a:rPr>
              <a:t>              </a:t>
            </a:r>
            <a:r>
              <a:rPr lang="en-US" altLang="zh-CN">
                <a:solidFill>
                  <a:schemeClr val="accent2"/>
                </a:solidFill>
              </a:rPr>
              <a:t>·</a:t>
            </a:r>
            <a:r>
              <a:rPr lang="en-US" altLang="zh-CN">
                <a:solidFill>
                  <a:schemeClr val="accent2"/>
                </a:solidFill>
                <a:latin typeface="宋体" panose="02010600030101010101" pitchFamily="2" charset="-122"/>
              </a:rPr>
              <a:t> </a:t>
            </a:r>
            <a:r>
              <a:rPr lang="zh-CN" altLang="en-US">
                <a:solidFill>
                  <a:schemeClr val="accent2"/>
                </a:solidFill>
                <a:latin typeface="宋体" panose="02010600030101010101" pitchFamily="2" charset="-122"/>
              </a:rPr>
              <a:t>球状导体组</a:t>
            </a:r>
          </a:p>
        </p:txBody>
      </p:sp>
      <p:sp>
        <p:nvSpPr>
          <p:cNvPr id="32771" name="Text Box 3"/>
          <p:cNvSpPr txBox="1">
            <a:spLocks noChangeArrowheads="1"/>
          </p:cNvSpPr>
          <p:nvPr/>
        </p:nvSpPr>
        <p:spPr bwMode="auto">
          <a:xfrm>
            <a:off x="84138" y="3006725"/>
            <a:ext cx="654526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a:solidFill>
                  <a:srgbClr val="CC3300"/>
                </a:solidFill>
              </a:rPr>
              <a:t>(1)</a:t>
            </a:r>
            <a:r>
              <a:rPr lang="zh-CN" altLang="en-US">
                <a:solidFill>
                  <a:srgbClr val="CC3300"/>
                </a:solidFill>
              </a:rPr>
              <a:t>分析方法</a:t>
            </a:r>
            <a:r>
              <a:rPr lang="en-US" altLang="zh-CN">
                <a:solidFill>
                  <a:srgbClr val="CC3300"/>
                </a:solidFill>
                <a:latin typeface="宋体" panose="02010600030101010101" pitchFamily="2" charset="-122"/>
              </a:rPr>
              <a:t>:   </a:t>
            </a:r>
            <a:r>
              <a:rPr lang="en-US" altLang="zh-CN">
                <a:solidFill>
                  <a:schemeClr val="accent2"/>
                </a:solidFill>
              </a:rPr>
              <a:t>·  </a:t>
            </a:r>
            <a:r>
              <a:rPr lang="zh-CN" altLang="en-US">
                <a:solidFill>
                  <a:schemeClr val="accent2"/>
                </a:solidFill>
              </a:rPr>
              <a:t>用电荷守恒</a:t>
            </a:r>
            <a:endParaRPr lang="zh-CN" altLang="en-US">
              <a:solidFill>
                <a:schemeClr val="accent2"/>
              </a:solidFill>
              <a:latin typeface="宋体" panose="02010600030101010101" pitchFamily="2" charset="-122"/>
            </a:endParaRPr>
          </a:p>
          <a:p>
            <a:pPr algn="ctr" eaLnBrk="1" hangingPunct="1">
              <a:spcBef>
                <a:spcPct val="20000"/>
              </a:spcBef>
            </a:pPr>
            <a:r>
              <a:rPr lang="zh-CN" altLang="en-US">
                <a:solidFill>
                  <a:schemeClr val="accent2"/>
                </a:solidFill>
                <a:latin typeface="宋体" panose="02010600030101010101" pitchFamily="2" charset="-122"/>
              </a:rPr>
              <a:t>                  </a:t>
            </a:r>
            <a:r>
              <a:rPr lang="en-US" altLang="zh-CN">
                <a:solidFill>
                  <a:schemeClr val="accent2"/>
                </a:solidFill>
              </a:rPr>
              <a:t>·  </a:t>
            </a:r>
            <a:r>
              <a:rPr lang="zh-CN" altLang="en-US">
                <a:solidFill>
                  <a:schemeClr val="accent2"/>
                </a:solidFill>
              </a:rPr>
              <a:t>用静电平衡条件</a:t>
            </a:r>
            <a:endParaRPr lang="zh-CN" altLang="en-US">
              <a:solidFill>
                <a:schemeClr val="accent2"/>
              </a:solidFill>
              <a:latin typeface="宋体" panose="02010600030101010101" pitchFamily="2" charset="-122"/>
            </a:endParaRPr>
          </a:p>
          <a:p>
            <a:pPr algn="ctr" eaLnBrk="1" hangingPunct="1">
              <a:spcBef>
                <a:spcPct val="20000"/>
              </a:spcBef>
            </a:pPr>
            <a:r>
              <a:rPr lang="zh-CN" altLang="en-US">
                <a:solidFill>
                  <a:schemeClr val="accent2"/>
                </a:solidFill>
                <a:latin typeface="宋体" panose="02010600030101010101" pitchFamily="2" charset="-122"/>
              </a:rPr>
              <a:t>              </a:t>
            </a:r>
            <a:r>
              <a:rPr lang="en-US" altLang="zh-CN">
                <a:solidFill>
                  <a:schemeClr val="accent2"/>
                </a:solidFill>
              </a:rPr>
              <a:t>·  </a:t>
            </a:r>
            <a:r>
              <a:rPr lang="zh-CN" altLang="en-US">
                <a:solidFill>
                  <a:schemeClr val="accent2"/>
                </a:solidFill>
              </a:rPr>
              <a:t>用高斯定理</a:t>
            </a:r>
          </a:p>
          <a:p>
            <a:pPr algn="ctr" eaLnBrk="1" hangingPunct="1">
              <a:spcBef>
                <a:spcPct val="20000"/>
              </a:spcBef>
            </a:pPr>
            <a:r>
              <a:rPr lang="zh-CN" altLang="en-US">
                <a:solidFill>
                  <a:schemeClr val="accent2"/>
                </a:solidFill>
              </a:rPr>
              <a:t>                                     </a:t>
            </a:r>
            <a:r>
              <a:rPr lang="en-US" altLang="zh-CN">
                <a:solidFill>
                  <a:schemeClr val="accent2"/>
                </a:solidFill>
              </a:rPr>
              <a:t>.  </a:t>
            </a:r>
            <a:r>
              <a:rPr lang="zh-CN" altLang="en-US">
                <a:solidFill>
                  <a:schemeClr val="accent2"/>
                </a:solidFill>
              </a:rPr>
              <a:t>场强积分求电势</a:t>
            </a:r>
            <a:endParaRPr lang="zh-CN" altLang="en-US">
              <a:solidFill>
                <a:schemeClr val="accent2"/>
              </a:solidFill>
              <a:latin typeface="宋体" panose="02010600030101010101" pitchFamily="2" charset="-122"/>
            </a:endParaRPr>
          </a:p>
        </p:txBody>
      </p:sp>
      <p:sp>
        <p:nvSpPr>
          <p:cNvPr id="32772" name="Rectangle 4"/>
          <p:cNvSpPr>
            <a:spLocks noChangeArrowheads="1"/>
          </p:cNvSpPr>
          <p:nvPr/>
        </p:nvSpPr>
        <p:spPr bwMode="auto">
          <a:xfrm>
            <a:off x="673100" y="2397125"/>
            <a:ext cx="5986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accent2"/>
                </a:solidFill>
              </a:rPr>
              <a:t>4.  </a:t>
            </a:r>
            <a:r>
              <a:rPr lang="zh-CN" altLang="en-US">
                <a:solidFill>
                  <a:schemeClr val="accent2"/>
                </a:solidFill>
              </a:rPr>
              <a:t>有导体存在时静电场的分析与计算</a:t>
            </a:r>
          </a:p>
        </p:txBody>
      </p:sp>
      <p:sp>
        <p:nvSpPr>
          <p:cNvPr id="32773" name="Text Box 5"/>
          <p:cNvSpPr txBox="1">
            <a:spLocks noChangeArrowheads="1"/>
          </p:cNvSpPr>
          <p:nvPr/>
        </p:nvSpPr>
        <p:spPr bwMode="auto">
          <a:xfrm>
            <a:off x="611188" y="260350"/>
            <a:ext cx="7772400"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solidFill>
                  <a:schemeClr val="accent2"/>
                </a:solidFill>
              </a:rPr>
              <a:t>3.  </a:t>
            </a:r>
            <a:r>
              <a:rPr lang="zh-CN" altLang="en-US">
                <a:solidFill>
                  <a:schemeClr val="accent2"/>
                </a:solidFill>
              </a:rPr>
              <a:t>静电屏蔽</a:t>
            </a:r>
            <a:r>
              <a:rPr lang="en-US" altLang="zh-CN">
                <a:solidFill>
                  <a:schemeClr val="accent2"/>
                </a:solidFill>
              </a:rPr>
              <a:t>:</a:t>
            </a:r>
          </a:p>
          <a:p>
            <a:pPr eaLnBrk="1" hangingPunct="1">
              <a:lnSpc>
                <a:spcPct val="120000"/>
              </a:lnSpc>
            </a:pPr>
            <a:r>
              <a:rPr lang="en-US" altLang="zh-CN">
                <a:solidFill>
                  <a:schemeClr val="accent2"/>
                </a:solidFill>
              </a:rPr>
              <a:t>  </a:t>
            </a:r>
            <a:r>
              <a:rPr lang="zh-CN" altLang="en-US" sz="2400"/>
              <a:t>腔内无电荷，屏蔽外电场，（外面进不来）</a:t>
            </a:r>
          </a:p>
          <a:p>
            <a:pPr eaLnBrk="1" hangingPunct="1">
              <a:lnSpc>
                <a:spcPct val="120000"/>
              </a:lnSpc>
            </a:pPr>
            <a:r>
              <a:rPr lang="zh-CN" altLang="en-US" sz="2400"/>
              <a:t>  接地腔内有电荷，屏蔽内电场（里面出不去）</a:t>
            </a:r>
          </a:p>
          <a:p>
            <a:pPr eaLnBrk="1" hangingPunct="1">
              <a:lnSpc>
                <a:spcPct val="120000"/>
              </a:lnSpc>
            </a:pPr>
            <a:r>
              <a:rPr lang="zh-CN" altLang="en-US" sz="2400"/>
              <a:t>  分析两类静电平衡的电荷电场分布</a:t>
            </a:r>
            <a:endParaRPr lang="zh-CN" altLang="en-US" sz="240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wipe(up)">
                                      <p:cBhvr>
                                        <p:cTn id="7" dur="500"/>
                                        <p:tgtEl>
                                          <p:spTgt spid="32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2"/>
                                        </p:tgtEl>
                                        <p:attrNameLst>
                                          <p:attrName>style.visibility</p:attrName>
                                        </p:attrNameLst>
                                      </p:cBhvr>
                                      <p:to>
                                        <p:strVal val="visible"/>
                                      </p:to>
                                    </p:set>
                                    <p:animEffect transition="in" filter="blinds(horizontal)">
                                      <p:cBhvr>
                                        <p:cTn id="12" dur="500"/>
                                        <p:tgtEl>
                                          <p:spTgt spid="327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71"/>
                                        </p:tgtEl>
                                        <p:attrNameLst>
                                          <p:attrName>style.visibility</p:attrName>
                                        </p:attrNameLst>
                                      </p:cBhvr>
                                      <p:to>
                                        <p:strVal val="visible"/>
                                      </p:to>
                                    </p:set>
                                    <p:animEffect transition="in" filter="blinds(horizontal)">
                                      <p:cBhvr>
                                        <p:cTn id="17" dur="500"/>
                                        <p:tgtEl>
                                          <p:spTgt spid="327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70"/>
                                        </p:tgtEl>
                                        <p:attrNameLst>
                                          <p:attrName>style.visibility</p:attrName>
                                        </p:attrNameLst>
                                      </p:cBhvr>
                                      <p:to>
                                        <p:strVal val="visible"/>
                                      </p:to>
                                    </p:set>
                                    <p:animEffect transition="in" filter="blinds(horizontal)">
                                      <p:cBhvr>
                                        <p:cTn id="22"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autoUpdateAnimBg="0"/>
      <p:bldP spid="32772" grpId="0" autoUpdateAnimBg="0"/>
      <p:bldP spid="327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78" name="Object 22"/>
          <p:cNvGraphicFramePr>
            <a:graphicFrameLocks noChangeAspect="1"/>
          </p:cNvGraphicFramePr>
          <p:nvPr/>
        </p:nvGraphicFramePr>
        <p:xfrm>
          <a:off x="1739900" y="231775"/>
          <a:ext cx="1739900" cy="455613"/>
        </p:xfrm>
        <a:graphic>
          <a:graphicData uri="http://schemas.openxmlformats.org/presentationml/2006/ole">
            <mc:AlternateContent xmlns:mc="http://schemas.openxmlformats.org/markup-compatibility/2006">
              <mc:Choice xmlns:v="urn:schemas-microsoft-com:vml" Requires="v">
                <p:oleObj name="Equation" r:id="rId2" imgW="1739880" imgH="457200" progId="Equation.3">
                  <p:embed/>
                </p:oleObj>
              </mc:Choice>
              <mc:Fallback>
                <p:oleObj name="Equation" r:id="rId2" imgW="1739880" imgH="457200" progId="Equation.3">
                  <p:embed/>
                  <p:pic>
                    <p:nvPicPr>
                      <p:cNvPr id="19478" name="Object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900" y="231775"/>
                        <a:ext cx="1739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0" name="Object 24"/>
          <p:cNvGraphicFramePr>
            <a:graphicFrameLocks noChangeAspect="1"/>
          </p:cNvGraphicFramePr>
          <p:nvPr/>
        </p:nvGraphicFramePr>
        <p:xfrm>
          <a:off x="1746250" y="917575"/>
          <a:ext cx="1765300" cy="455613"/>
        </p:xfrm>
        <a:graphic>
          <a:graphicData uri="http://schemas.openxmlformats.org/presentationml/2006/ole">
            <mc:AlternateContent xmlns:mc="http://schemas.openxmlformats.org/markup-compatibility/2006">
              <mc:Choice xmlns:v="urn:schemas-microsoft-com:vml" Requires="v">
                <p:oleObj name="Equation" r:id="rId4" imgW="1765080" imgH="457200" progId="Equation.3">
                  <p:embed/>
                </p:oleObj>
              </mc:Choice>
              <mc:Fallback>
                <p:oleObj name="Equation" r:id="rId4" imgW="1765080" imgH="457200" progId="Equation.3">
                  <p:embed/>
                  <p:pic>
                    <p:nvPicPr>
                      <p:cNvPr id="1948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250" y="917575"/>
                        <a:ext cx="17653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1" name="Rectangle 25"/>
          <p:cNvSpPr>
            <a:spLocks noChangeArrowheads="1"/>
          </p:cNvSpPr>
          <p:nvPr/>
        </p:nvSpPr>
        <p:spPr bwMode="auto">
          <a:xfrm>
            <a:off x="7086600" y="1981200"/>
            <a:ext cx="838200" cy="381000"/>
          </a:xfrm>
          <a:prstGeom prst="rect">
            <a:avLst/>
          </a:prstGeom>
          <a:noFill/>
          <a:ln w="28575">
            <a:solidFill>
              <a:srgbClr val="CC33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9482" name="Object 26"/>
          <p:cNvGraphicFramePr>
            <a:graphicFrameLocks noChangeAspect="1"/>
          </p:cNvGraphicFramePr>
          <p:nvPr/>
        </p:nvGraphicFramePr>
        <p:xfrm>
          <a:off x="1492250" y="1539875"/>
          <a:ext cx="2959100" cy="495300"/>
        </p:xfrm>
        <a:graphic>
          <a:graphicData uri="http://schemas.openxmlformats.org/presentationml/2006/ole">
            <mc:AlternateContent xmlns:mc="http://schemas.openxmlformats.org/markup-compatibility/2006">
              <mc:Choice xmlns:v="urn:schemas-microsoft-com:vml" Requires="v">
                <p:oleObj name="Equation" r:id="rId6" imgW="2958840" imgH="495000" progId="Equation.3">
                  <p:embed/>
                </p:oleObj>
              </mc:Choice>
              <mc:Fallback>
                <p:oleObj name="Equation" r:id="rId6" imgW="2958840" imgH="495000" progId="Equation.3">
                  <p:embed/>
                  <p:pic>
                    <p:nvPicPr>
                      <p:cNvPr id="19482"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2250" y="1539875"/>
                        <a:ext cx="29591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4" name="Rectangle 28"/>
          <p:cNvSpPr>
            <a:spLocks noChangeArrowheads="1"/>
          </p:cNvSpPr>
          <p:nvPr/>
        </p:nvSpPr>
        <p:spPr bwMode="auto">
          <a:xfrm>
            <a:off x="6248400" y="1371600"/>
            <a:ext cx="838200" cy="381000"/>
          </a:xfrm>
          <a:prstGeom prst="rect">
            <a:avLst/>
          </a:prstGeom>
          <a:noFill/>
          <a:ln w="28575">
            <a:solidFill>
              <a:srgbClr val="CC33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9486" name="Object 30"/>
          <p:cNvGraphicFramePr>
            <a:graphicFrameLocks noChangeAspect="1"/>
          </p:cNvGraphicFramePr>
          <p:nvPr/>
        </p:nvGraphicFramePr>
        <p:xfrm>
          <a:off x="965200" y="2127250"/>
          <a:ext cx="1485900" cy="990600"/>
        </p:xfrm>
        <a:graphic>
          <a:graphicData uri="http://schemas.openxmlformats.org/presentationml/2006/ole">
            <mc:AlternateContent xmlns:mc="http://schemas.openxmlformats.org/markup-compatibility/2006">
              <mc:Choice xmlns:v="urn:schemas-microsoft-com:vml" Requires="v">
                <p:oleObj name="Equation" r:id="rId8" imgW="1485720" imgH="990360" progId="Equation.3">
                  <p:embed/>
                </p:oleObj>
              </mc:Choice>
              <mc:Fallback>
                <p:oleObj name="Equation" r:id="rId8" imgW="1485720" imgH="990360" progId="Equation.3">
                  <p:embed/>
                  <p:pic>
                    <p:nvPicPr>
                      <p:cNvPr id="19486"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5200" y="2127250"/>
                        <a:ext cx="14859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7" name="Object 31"/>
          <p:cNvGraphicFramePr>
            <a:graphicFrameLocks noChangeAspect="1"/>
          </p:cNvGraphicFramePr>
          <p:nvPr/>
        </p:nvGraphicFramePr>
        <p:xfrm>
          <a:off x="2959100" y="2051050"/>
          <a:ext cx="1498600" cy="990600"/>
        </p:xfrm>
        <a:graphic>
          <a:graphicData uri="http://schemas.openxmlformats.org/presentationml/2006/ole">
            <mc:AlternateContent xmlns:mc="http://schemas.openxmlformats.org/markup-compatibility/2006">
              <mc:Choice xmlns:v="urn:schemas-microsoft-com:vml" Requires="v">
                <p:oleObj name="Equation" r:id="rId10" imgW="1498320" imgH="990360" progId="Equation.3">
                  <p:embed/>
                </p:oleObj>
              </mc:Choice>
              <mc:Fallback>
                <p:oleObj name="Equation" r:id="rId10" imgW="1498320" imgH="990360" progId="Equation.3">
                  <p:embed/>
                  <p:pic>
                    <p:nvPicPr>
                      <p:cNvPr id="19487"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59100" y="2051050"/>
                        <a:ext cx="1498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8" name="Object 32"/>
          <p:cNvGraphicFramePr>
            <a:graphicFrameLocks noChangeAspect="1"/>
          </p:cNvGraphicFramePr>
          <p:nvPr/>
        </p:nvGraphicFramePr>
        <p:xfrm>
          <a:off x="1511300" y="3270250"/>
          <a:ext cx="2794000" cy="455613"/>
        </p:xfrm>
        <a:graphic>
          <a:graphicData uri="http://schemas.openxmlformats.org/presentationml/2006/ole">
            <mc:AlternateContent xmlns:mc="http://schemas.openxmlformats.org/markup-compatibility/2006">
              <mc:Choice xmlns:v="urn:schemas-microsoft-com:vml" Requires="v">
                <p:oleObj name="Equation" r:id="rId12" imgW="2793960" imgH="457200" progId="Equation.3">
                  <p:embed/>
                </p:oleObj>
              </mc:Choice>
              <mc:Fallback>
                <p:oleObj name="Equation" r:id="rId12" imgW="2793960" imgH="457200" progId="Equation.3">
                  <p:embed/>
                  <p:pic>
                    <p:nvPicPr>
                      <p:cNvPr id="19488"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11300" y="3270250"/>
                        <a:ext cx="27940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9" name="Object 33"/>
          <p:cNvGraphicFramePr>
            <a:graphicFrameLocks noChangeAspect="1"/>
          </p:cNvGraphicFramePr>
          <p:nvPr/>
        </p:nvGraphicFramePr>
        <p:xfrm>
          <a:off x="4991100" y="3270250"/>
          <a:ext cx="2768600" cy="455613"/>
        </p:xfrm>
        <a:graphic>
          <a:graphicData uri="http://schemas.openxmlformats.org/presentationml/2006/ole">
            <mc:AlternateContent xmlns:mc="http://schemas.openxmlformats.org/markup-compatibility/2006">
              <mc:Choice xmlns:v="urn:schemas-microsoft-com:vml" Requires="v">
                <p:oleObj name="Equation" r:id="rId14" imgW="2768400" imgH="457200" progId="Equation.3">
                  <p:embed/>
                </p:oleObj>
              </mc:Choice>
              <mc:Fallback>
                <p:oleObj name="Equation" r:id="rId14" imgW="2768400" imgH="457200" progId="Equation.3">
                  <p:embed/>
                  <p:pic>
                    <p:nvPicPr>
                      <p:cNvPr id="19489"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91100" y="3270250"/>
                        <a:ext cx="27686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0" name="Object 34"/>
          <p:cNvGraphicFramePr>
            <a:graphicFrameLocks noChangeAspect="1"/>
          </p:cNvGraphicFramePr>
          <p:nvPr/>
        </p:nvGraphicFramePr>
        <p:xfrm>
          <a:off x="1828800" y="3848100"/>
          <a:ext cx="2235200" cy="495300"/>
        </p:xfrm>
        <a:graphic>
          <a:graphicData uri="http://schemas.openxmlformats.org/presentationml/2006/ole">
            <mc:AlternateContent xmlns:mc="http://schemas.openxmlformats.org/markup-compatibility/2006">
              <mc:Choice xmlns:v="urn:schemas-microsoft-com:vml" Requires="v">
                <p:oleObj name="Equation" r:id="rId16" imgW="2234880" imgH="495000" progId="Equation.3">
                  <p:embed/>
                </p:oleObj>
              </mc:Choice>
              <mc:Fallback>
                <p:oleObj name="Equation" r:id="rId16" imgW="2234880" imgH="495000" progId="Equation.3">
                  <p:embed/>
                  <p:pic>
                    <p:nvPicPr>
                      <p:cNvPr id="19490"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28800" y="3848100"/>
                        <a:ext cx="22352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95" name="Text Box 39"/>
          <p:cNvSpPr txBox="1">
            <a:spLocks noChangeArrowheads="1"/>
          </p:cNvSpPr>
          <p:nvPr/>
        </p:nvSpPr>
        <p:spPr bwMode="auto">
          <a:xfrm>
            <a:off x="457200" y="4495800"/>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联立求解可得：</a:t>
            </a:r>
          </a:p>
        </p:txBody>
      </p:sp>
      <p:grpSp>
        <p:nvGrpSpPr>
          <p:cNvPr id="2" name="Group 67"/>
          <p:cNvGrpSpPr>
            <a:grpSpLocks/>
          </p:cNvGrpSpPr>
          <p:nvPr/>
        </p:nvGrpSpPr>
        <p:grpSpPr bwMode="auto">
          <a:xfrm>
            <a:off x="3448050" y="4502150"/>
            <a:ext cx="3308350" cy="2095500"/>
            <a:chOff x="2172" y="2836"/>
            <a:chExt cx="2084" cy="1320"/>
          </a:xfrm>
        </p:grpSpPr>
        <p:graphicFrame>
          <p:nvGraphicFramePr>
            <p:cNvPr id="18446" name="Object 40"/>
            <p:cNvGraphicFramePr>
              <a:graphicFrameLocks noChangeAspect="1"/>
            </p:cNvGraphicFramePr>
            <p:nvPr/>
          </p:nvGraphicFramePr>
          <p:xfrm>
            <a:off x="2172" y="2836"/>
            <a:ext cx="2064" cy="312"/>
          </p:xfrm>
          <a:graphic>
            <a:graphicData uri="http://schemas.openxmlformats.org/presentationml/2006/ole">
              <mc:AlternateContent xmlns:mc="http://schemas.openxmlformats.org/markup-compatibility/2006">
                <mc:Choice xmlns:v="urn:schemas-microsoft-com:vml" Requires="v">
                  <p:oleObj name="公式" r:id="rId18" imgW="3276360" imgH="495000" progId="Equation.3">
                    <p:embed/>
                  </p:oleObj>
                </mc:Choice>
                <mc:Fallback>
                  <p:oleObj name="公式" r:id="rId18" imgW="3276360" imgH="495000" progId="Equation.3">
                    <p:embed/>
                    <p:pic>
                      <p:nvPicPr>
                        <p:cNvPr id="18446" name="Object 4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72" y="2836"/>
                          <a:ext cx="206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7" name="Object 41"/>
            <p:cNvGraphicFramePr>
              <a:graphicFrameLocks noChangeAspect="1"/>
            </p:cNvGraphicFramePr>
            <p:nvPr/>
          </p:nvGraphicFramePr>
          <p:xfrm>
            <a:off x="2172" y="3172"/>
            <a:ext cx="1928" cy="312"/>
          </p:xfrm>
          <a:graphic>
            <a:graphicData uri="http://schemas.openxmlformats.org/presentationml/2006/ole">
              <mc:AlternateContent xmlns:mc="http://schemas.openxmlformats.org/markup-compatibility/2006">
                <mc:Choice xmlns:v="urn:schemas-microsoft-com:vml" Requires="v">
                  <p:oleObj name="公式" r:id="rId20" imgW="3060360" imgH="495000" progId="Equation.3">
                    <p:embed/>
                  </p:oleObj>
                </mc:Choice>
                <mc:Fallback>
                  <p:oleObj name="公式" r:id="rId20" imgW="3060360" imgH="495000" progId="Equation.3">
                    <p:embed/>
                    <p:pic>
                      <p:nvPicPr>
                        <p:cNvPr id="18447" name="Object 4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72" y="3172"/>
                          <a:ext cx="192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8" name="Object 42"/>
            <p:cNvGraphicFramePr>
              <a:graphicFrameLocks noChangeAspect="1"/>
            </p:cNvGraphicFramePr>
            <p:nvPr/>
          </p:nvGraphicFramePr>
          <p:xfrm>
            <a:off x="2176" y="3508"/>
            <a:ext cx="1936" cy="312"/>
          </p:xfrm>
          <a:graphic>
            <a:graphicData uri="http://schemas.openxmlformats.org/presentationml/2006/ole">
              <mc:AlternateContent xmlns:mc="http://schemas.openxmlformats.org/markup-compatibility/2006">
                <mc:Choice xmlns:v="urn:schemas-microsoft-com:vml" Requires="v">
                  <p:oleObj name="公式" r:id="rId22" imgW="3073320" imgH="495000" progId="Equation.3">
                    <p:embed/>
                  </p:oleObj>
                </mc:Choice>
                <mc:Fallback>
                  <p:oleObj name="公式" r:id="rId22" imgW="3073320" imgH="495000" progId="Equation.3">
                    <p:embed/>
                    <p:pic>
                      <p:nvPicPr>
                        <p:cNvPr id="18448" name="Object 4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76" y="3508"/>
                          <a:ext cx="193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9" name="Object 43"/>
            <p:cNvGraphicFramePr>
              <a:graphicFrameLocks noChangeAspect="1"/>
            </p:cNvGraphicFramePr>
            <p:nvPr/>
          </p:nvGraphicFramePr>
          <p:xfrm>
            <a:off x="2176" y="3844"/>
            <a:ext cx="2080" cy="312"/>
          </p:xfrm>
          <a:graphic>
            <a:graphicData uri="http://schemas.openxmlformats.org/presentationml/2006/ole">
              <mc:AlternateContent xmlns:mc="http://schemas.openxmlformats.org/markup-compatibility/2006">
                <mc:Choice xmlns:v="urn:schemas-microsoft-com:vml" Requires="v">
                  <p:oleObj name="公式" r:id="rId24" imgW="3301920" imgH="495000" progId="Equation.3">
                    <p:embed/>
                  </p:oleObj>
                </mc:Choice>
                <mc:Fallback>
                  <p:oleObj name="公式" r:id="rId24" imgW="3301920" imgH="495000" progId="Equation.3">
                    <p:embed/>
                    <p:pic>
                      <p:nvPicPr>
                        <p:cNvPr id="18449" name="Object 4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176" y="3844"/>
                          <a:ext cx="208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454" name="Group 66"/>
          <p:cNvGrpSpPr>
            <a:grpSpLocks/>
          </p:cNvGrpSpPr>
          <p:nvPr/>
        </p:nvGrpSpPr>
        <p:grpSpPr bwMode="auto">
          <a:xfrm>
            <a:off x="5638800" y="298450"/>
            <a:ext cx="3505200" cy="2749550"/>
            <a:chOff x="3552" y="188"/>
            <a:chExt cx="2208" cy="1732"/>
          </a:xfrm>
        </p:grpSpPr>
        <p:grpSp>
          <p:nvGrpSpPr>
            <p:cNvPr id="18455" name="Group 44"/>
            <p:cNvGrpSpPr>
              <a:grpSpLocks/>
            </p:cNvGrpSpPr>
            <p:nvPr/>
          </p:nvGrpSpPr>
          <p:grpSpPr bwMode="auto">
            <a:xfrm>
              <a:off x="3552" y="240"/>
              <a:ext cx="2208" cy="1680"/>
              <a:chOff x="3312" y="2400"/>
              <a:chExt cx="2208" cy="1680"/>
            </a:xfrm>
          </p:grpSpPr>
          <p:sp>
            <p:nvSpPr>
              <p:cNvPr id="18457" name="Rectangle 45"/>
              <p:cNvSpPr>
                <a:spLocks noChangeArrowheads="1"/>
              </p:cNvSpPr>
              <p:nvPr/>
            </p:nvSpPr>
            <p:spPr bwMode="auto">
              <a:xfrm>
                <a:off x="3600"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58" name="Rectangle 46"/>
              <p:cNvSpPr>
                <a:spLocks noChangeArrowheads="1"/>
              </p:cNvSpPr>
              <p:nvPr/>
            </p:nvSpPr>
            <p:spPr bwMode="auto">
              <a:xfrm>
                <a:off x="4128"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59" name="Rectangle 47"/>
              <p:cNvSpPr>
                <a:spLocks noChangeArrowheads="1"/>
              </p:cNvSpPr>
              <p:nvPr/>
            </p:nvSpPr>
            <p:spPr bwMode="auto">
              <a:xfrm>
                <a:off x="4992"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460" name="Line 48"/>
              <p:cNvSpPr>
                <a:spLocks noChangeShapeType="1"/>
              </p:cNvSpPr>
              <p:nvPr/>
            </p:nvSpPr>
            <p:spPr bwMode="auto">
              <a:xfrm>
                <a:off x="3456" y="3168"/>
                <a:ext cx="14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1" name="Line 49"/>
              <p:cNvSpPr>
                <a:spLocks noChangeShapeType="1"/>
              </p:cNvSpPr>
              <p:nvPr/>
            </p:nvSpPr>
            <p:spPr bwMode="auto">
              <a:xfrm>
                <a:off x="3456" y="3168"/>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2" name="Line 50"/>
              <p:cNvSpPr>
                <a:spLocks noChangeShapeType="1"/>
              </p:cNvSpPr>
              <p:nvPr/>
            </p:nvSpPr>
            <p:spPr bwMode="auto">
              <a:xfrm>
                <a:off x="3312" y="398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3" name="Line 51"/>
              <p:cNvSpPr>
                <a:spLocks noChangeShapeType="1"/>
              </p:cNvSpPr>
              <p:nvPr/>
            </p:nvSpPr>
            <p:spPr bwMode="auto">
              <a:xfrm>
                <a:off x="3360" y="4032"/>
                <a:ext cx="24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4" name="Line 52"/>
              <p:cNvSpPr>
                <a:spLocks noChangeShapeType="1"/>
              </p:cNvSpPr>
              <p:nvPr/>
            </p:nvSpPr>
            <p:spPr bwMode="auto">
              <a:xfrm>
                <a:off x="3408" y="4080"/>
                <a:ext cx="144"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5" name="Line 53"/>
              <p:cNvSpPr>
                <a:spLocks noChangeShapeType="1"/>
              </p:cNvSpPr>
              <p:nvPr/>
            </p:nvSpPr>
            <p:spPr bwMode="auto">
              <a:xfrm>
                <a:off x="5184" y="3168"/>
                <a:ext cx="14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6" name="Line 54"/>
              <p:cNvSpPr>
                <a:spLocks noChangeShapeType="1"/>
              </p:cNvSpPr>
              <p:nvPr/>
            </p:nvSpPr>
            <p:spPr bwMode="auto">
              <a:xfrm>
                <a:off x="5328" y="3168"/>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7" name="Line 55"/>
              <p:cNvSpPr>
                <a:spLocks noChangeShapeType="1"/>
              </p:cNvSpPr>
              <p:nvPr/>
            </p:nvSpPr>
            <p:spPr bwMode="auto">
              <a:xfrm>
                <a:off x="5184" y="398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8" name="Line 56"/>
              <p:cNvSpPr>
                <a:spLocks noChangeShapeType="1"/>
              </p:cNvSpPr>
              <p:nvPr/>
            </p:nvSpPr>
            <p:spPr bwMode="auto">
              <a:xfrm>
                <a:off x="5232" y="4032"/>
                <a:ext cx="24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9" name="Line 57"/>
              <p:cNvSpPr>
                <a:spLocks noChangeShapeType="1"/>
              </p:cNvSpPr>
              <p:nvPr/>
            </p:nvSpPr>
            <p:spPr bwMode="auto">
              <a:xfrm>
                <a:off x="5280" y="4080"/>
                <a:ext cx="144"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0" name="Text Box 58"/>
              <p:cNvSpPr txBox="1">
                <a:spLocks noChangeArrowheads="1"/>
              </p:cNvSpPr>
              <p:nvPr/>
            </p:nvSpPr>
            <p:spPr bwMode="auto">
              <a:xfrm>
                <a:off x="4320" y="249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A</a:t>
                </a:r>
              </a:p>
            </p:txBody>
          </p:sp>
          <p:sp>
            <p:nvSpPr>
              <p:cNvPr id="18471" name="Text Box 59"/>
              <p:cNvSpPr txBox="1">
                <a:spLocks noChangeArrowheads="1"/>
              </p:cNvSpPr>
              <p:nvPr/>
            </p:nvSpPr>
            <p:spPr bwMode="auto">
              <a:xfrm>
                <a:off x="3350" y="249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C</a:t>
                </a:r>
              </a:p>
            </p:txBody>
          </p:sp>
          <p:sp>
            <p:nvSpPr>
              <p:cNvPr id="18472" name="Text Box 60"/>
              <p:cNvSpPr txBox="1">
                <a:spLocks noChangeArrowheads="1"/>
              </p:cNvSpPr>
              <p:nvPr/>
            </p:nvSpPr>
            <p:spPr bwMode="auto">
              <a:xfrm>
                <a:off x="5136" y="249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B</a:t>
                </a:r>
              </a:p>
            </p:txBody>
          </p:sp>
        </p:grpSp>
        <p:grpSp>
          <p:nvGrpSpPr>
            <p:cNvPr id="18456" name="Group 61"/>
            <p:cNvGrpSpPr>
              <a:grpSpLocks/>
            </p:cNvGrpSpPr>
            <p:nvPr/>
          </p:nvGrpSpPr>
          <p:grpSpPr bwMode="auto">
            <a:xfrm>
              <a:off x="4028" y="188"/>
              <a:ext cx="1208" cy="675"/>
              <a:chOff x="3788" y="2348"/>
              <a:chExt cx="1208" cy="675"/>
            </a:xfrm>
          </p:grpSpPr>
          <p:graphicFrame>
            <p:nvGraphicFramePr>
              <p:cNvPr id="18442" name="Object 62"/>
              <p:cNvGraphicFramePr>
                <a:graphicFrameLocks noChangeAspect="1"/>
              </p:cNvGraphicFramePr>
              <p:nvPr/>
            </p:nvGraphicFramePr>
            <p:xfrm>
              <a:off x="3788" y="2348"/>
              <a:ext cx="240" cy="287"/>
            </p:xfrm>
            <a:graphic>
              <a:graphicData uri="http://schemas.openxmlformats.org/presentationml/2006/ole">
                <mc:AlternateContent xmlns:mc="http://schemas.openxmlformats.org/markup-compatibility/2006">
                  <mc:Choice xmlns:v="urn:schemas-microsoft-com:vml" Requires="v">
                    <p:oleObj name="Equation" r:id="rId26" imgW="380880" imgH="457200" progId="Equation.3">
                      <p:embed/>
                    </p:oleObj>
                  </mc:Choice>
                  <mc:Fallback>
                    <p:oleObj name="Equation" r:id="rId26" imgW="380880" imgH="457200" progId="Equation.3">
                      <p:embed/>
                      <p:pic>
                        <p:nvPicPr>
                          <p:cNvPr id="18442" name="Object 6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788" y="2348"/>
                            <a:ext cx="240"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63"/>
              <p:cNvGraphicFramePr>
                <a:graphicFrameLocks noChangeAspect="1"/>
              </p:cNvGraphicFramePr>
              <p:nvPr/>
            </p:nvGraphicFramePr>
            <p:xfrm>
              <a:off x="3880" y="2736"/>
              <a:ext cx="256" cy="287"/>
            </p:xfrm>
            <a:graphic>
              <a:graphicData uri="http://schemas.openxmlformats.org/presentationml/2006/ole">
                <mc:AlternateContent xmlns:mc="http://schemas.openxmlformats.org/markup-compatibility/2006">
                  <mc:Choice xmlns:v="urn:schemas-microsoft-com:vml" Requires="v">
                    <p:oleObj name="Equation" r:id="rId28" imgW="406080" imgH="457200" progId="Equation.3">
                      <p:embed/>
                    </p:oleObj>
                  </mc:Choice>
                  <mc:Fallback>
                    <p:oleObj name="Equation" r:id="rId28" imgW="406080" imgH="457200" progId="Equation.3">
                      <p:embed/>
                      <p:pic>
                        <p:nvPicPr>
                          <p:cNvPr id="18443" name="Object 6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880" y="2736"/>
                            <a:ext cx="25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4" name="Object 64"/>
              <p:cNvGraphicFramePr>
                <a:graphicFrameLocks noChangeAspect="1"/>
              </p:cNvGraphicFramePr>
              <p:nvPr/>
            </p:nvGraphicFramePr>
            <p:xfrm>
              <a:off x="4360" y="2736"/>
              <a:ext cx="256" cy="287"/>
            </p:xfrm>
            <a:graphic>
              <a:graphicData uri="http://schemas.openxmlformats.org/presentationml/2006/ole">
                <mc:AlternateContent xmlns:mc="http://schemas.openxmlformats.org/markup-compatibility/2006">
                  <mc:Choice xmlns:v="urn:schemas-microsoft-com:vml" Requires="v">
                    <p:oleObj name="Equation" r:id="rId30" imgW="406080" imgH="457200" progId="Equation.3">
                      <p:embed/>
                    </p:oleObj>
                  </mc:Choice>
                  <mc:Fallback>
                    <p:oleObj name="Equation" r:id="rId30" imgW="406080" imgH="457200" progId="Equation.3">
                      <p:embed/>
                      <p:pic>
                        <p:nvPicPr>
                          <p:cNvPr id="18444" name="Object 6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60" y="2736"/>
                            <a:ext cx="25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5" name="Object 65"/>
              <p:cNvGraphicFramePr>
                <a:graphicFrameLocks noChangeAspect="1"/>
              </p:cNvGraphicFramePr>
              <p:nvPr/>
            </p:nvGraphicFramePr>
            <p:xfrm>
              <a:off x="4748" y="2352"/>
              <a:ext cx="248" cy="287"/>
            </p:xfrm>
            <a:graphic>
              <a:graphicData uri="http://schemas.openxmlformats.org/presentationml/2006/ole">
                <mc:AlternateContent xmlns:mc="http://schemas.openxmlformats.org/markup-compatibility/2006">
                  <mc:Choice xmlns:v="urn:schemas-microsoft-com:vml" Requires="v">
                    <p:oleObj name="Equation" r:id="rId32" imgW="393480" imgH="457200" progId="Equation.3">
                      <p:embed/>
                    </p:oleObj>
                  </mc:Choice>
                  <mc:Fallback>
                    <p:oleObj name="Equation" r:id="rId32" imgW="393480" imgH="457200" progId="Equation.3">
                      <p:embed/>
                      <p:pic>
                        <p:nvPicPr>
                          <p:cNvPr id="18445" name="Object 6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748" y="2352"/>
                            <a:ext cx="24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9484"/>
                                        </p:tgtEl>
                                        <p:attrNameLst>
                                          <p:attrName>style.visibility</p:attrName>
                                        </p:attrNameLst>
                                      </p:cBhvr>
                                      <p:to>
                                        <p:strVal val="visible"/>
                                      </p:to>
                                    </p:set>
                                    <p:anim calcmode="lin" valueType="num">
                                      <p:cBhvr>
                                        <p:cTn id="7" dur="500" fill="hold"/>
                                        <p:tgtEl>
                                          <p:spTgt spid="19484"/>
                                        </p:tgtEl>
                                        <p:attrNameLst>
                                          <p:attrName>ppt_w</p:attrName>
                                        </p:attrNameLst>
                                      </p:cBhvr>
                                      <p:tavLst>
                                        <p:tav tm="0">
                                          <p:val>
                                            <p:fltVal val="0"/>
                                          </p:val>
                                        </p:tav>
                                        <p:tav tm="100000">
                                          <p:val>
                                            <p:strVal val="#ppt_w"/>
                                          </p:val>
                                        </p:tav>
                                      </p:tavLst>
                                    </p:anim>
                                    <p:anim calcmode="lin" valueType="num">
                                      <p:cBhvr>
                                        <p:cTn id="8" dur="500" fill="hold"/>
                                        <p:tgtEl>
                                          <p:spTgt spid="19484"/>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9481"/>
                                        </p:tgtEl>
                                        <p:attrNameLst>
                                          <p:attrName>style.visibility</p:attrName>
                                        </p:attrNameLst>
                                      </p:cBhvr>
                                      <p:to>
                                        <p:strVal val="visible"/>
                                      </p:to>
                                    </p:set>
                                    <p:anim calcmode="lin" valueType="num">
                                      <p:cBhvr>
                                        <p:cTn id="12" dur="500" fill="hold"/>
                                        <p:tgtEl>
                                          <p:spTgt spid="19481"/>
                                        </p:tgtEl>
                                        <p:attrNameLst>
                                          <p:attrName>ppt_w</p:attrName>
                                        </p:attrNameLst>
                                      </p:cBhvr>
                                      <p:tavLst>
                                        <p:tav tm="0">
                                          <p:val>
                                            <p:fltVal val="0"/>
                                          </p:val>
                                        </p:tav>
                                        <p:tav tm="100000">
                                          <p:val>
                                            <p:strVal val="#ppt_w"/>
                                          </p:val>
                                        </p:tav>
                                      </p:tavLst>
                                    </p:anim>
                                    <p:anim calcmode="lin" valueType="num">
                                      <p:cBhvr>
                                        <p:cTn id="13" dur="500" fill="hold"/>
                                        <p:tgtEl>
                                          <p:spTgt spid="19481"/>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9478"/>
                                        </p:tgtEl>
                                        <p:attrNameLst>
                                          <p:attrName>style.visibility</p:attrName>
                                        </p:attrNameLst>
                                      </p:cBhvr>
                                      <p:to>
                                        <p:strVal val="visible"/>
                                      </p:to>
                                    </p:set>
                                    <p:animEffect transition="in" filter="wipe(left)">
                                      <p:cBhvr>
                                        <p:cTn id="18" dur="500"/>
                                        <p:tgtEl>
                                          <p:spTgt spid="194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480"/>
                                        </p:tgtEl>
                                        <p:attrNameLst>
                                          <p:attrName>style.visibility</p:attrName>
                                        </p:attrNameLst>
                                      </p:cBhvr>
                                      <p:to>
                                        <p:strVal val="visible"/>
                                      </p:to>
                                    </p:set>
                                    <p:animEffect transition="in" filter="wipe(left)">
                                      <p:cBhvr>
                                        <p:cTn id="23" dur="500"/>
                                        <p:tgtEl>
                                          <p:spTgt spid="1948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9482"/>
                                        </p:tgtEl>
                                        <p:attrNameLst>
                                          <p:attrName>style.visibility</p:attrName>
                                        </p:attrNameLst>
                                      </p:cBhvr>
                                      <p:to>
                                        <p:strVal val="visible"/>
                                      </p:to>
                                    </p:set>
                                    <p:animEffect transition="in" filter="wipe(left)">
                                      <p:cBhvr>
                                        <p:cTn id="28" dur="500"/>
                                        <p:tgtEl>
                                          <p:spTgt spid="1948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9486"/>
                                        </p:tgtEl>
                                        <p:attrNameLst>
                                          <p:attrName>style.visibility</p:attrName>
                                        </p:attrNameLst>
                                      </p:cBhvr>
                                      <p:to>
                                        <p:strVal val="visible"/>
                                      </p:to>
                                    </p:set>
                                    <p:animEffect transition="in" filter="wipe(left)">
                                      <p:cBhvr>
                                        <p:cTn id="33" dur="500"/>
                                        <p:tgtEl>
                                          <p:spTgt spid="194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9487"/>
                                        </p:tgtEl>
                                        <p:attrNameLst>
                                          <p:attrName>style.visibility</p:attrName>
                                        </p:attrNameLst>
                                      </p:cBhvr>
                                      <p:to>
                                        <p:strVal val="visible"/>
                                      </p:to>
                                    </p:set>
                                    <p:animEffect transition="in" filter="wipe(left)">
                                      <p:cBhvr>
                                        <p:cTn id="38" dur="500"/>
                                        <p:tgtEl>
                                          <p:spTgt spid="1948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9488"/>
                                        </p:tgtEl>
                                        <p:attrNameLst>
                                          <p:attrName>style.visibility</p:attrName>
                                        </p:attrNameLst>
                                      </p:cBhvr>
                                      <p:to>
                                        <p:strVal val="visible"/>
                                      </p:to>
                                    </p:set>
                                    <p:animEffect transition="in" filter="wipe(left)">
                                      <p:cBhvr>
                                        <p:cTn id="43" dur="500"/>
                                        <p:tgtEl>
                                          <p:spTgt spid="1948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9489"/>
                                        </p:tgtEl>
                                        <p:attrNameLst>
                                          <p:attrName>style.visibility</p:attrName>
                                        </p:attrNameLst>
                                      </p:cBhvr>
                                      <p:to>
                                        <p:strVal val="visible"/>
                                      </p:to>
                                    </p:set>
                                    <p:animEffect transition="in" filter="wipe(left)">
                                      <p:cBhvr>
                                        <p:cTn id="48" dur="500"/>
                                        <p:tgtEl>
                                          <p:spTgt spid="1948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9490"/>
                                        </p:tgtEl>
                                        <p:attrNameLst>
                                          <p:attrName>style.visibility</p:attrName>
                                        </p:attrNameLst>
                                      </p:cBhvr>
                                      <p:to>
                                        <p:strVal val="visible"/>
                                      </p:to>
                                    </p:set>
                                    <p:animEffect transition="in" filter="wipe(left)">
                                      <p:cBhvr>
                                        <p:cTn id="53" dur="500"/>
                                        <p:tgtEl>
                                          <p:spTgt spid="1949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9495"/>
                                        </p:tgtEl>
                                        <p:attrNameLst>
                                          <p:attrName>style.visibility</p:attrName>
                                        </p:attrNameLst>
                                      </p:cBhvr>
                                      <p:to>
                                        <p:strVal val="visible"/>
                                      </p:to>
                                    </p:set>
                                    <p:animEffect transition="in" filter="wipe(left)">
                                      <p:cBhvr>
                                        <p:cTn id="58" dur="500"/>
                                        <p:tgtEl>
                                          <p:spTgt spid="1949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wipe(up)">
                                      <p:cBhvr>
                                        <p:cTn id="6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1" grpId="0" animBg="1"/>
      <p:bldP spid="19484" grpId="0" animBg="1"/>
      <p:bldP spid="1949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6" name="Rectangle 26"/>
          <p:cNvSpPr>
            <a:spLocks noChangeArrowheads="1"/>
          </p:cNvSpPr>
          <p:nvPr/>
        </p:nvSpPr>
        <p:spPr bwMode="auto">
          <a:xfrm>
            <a:off x="7010400" y="609600"/>
            <a:ext cx="1066800" cy="2362200"/>
          </a:xfrm>
          <a:prstGeom prst="rect">
            <a:avLst/>
          </a:prstGeom>
          <a:solidFill>
            <a:schemeClr val="accent1"/>
          </a:solidFill>
          <a:ln w="28575">
            <a:solidFill>
              <a:schemeClr val="accent2"/>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504" name="Rectangle 24"/>
          <p:cNvSpPr>
            <a:spLocks noChangeArrowheads="1"/>
          </p:cNvSpPr>
          <p:nvPr/>
        </p:nvSpPr>
        <p:spPr bwMode="auto">
          <a:xfrm>
            <a:off x="6858000" y="1600200"/>
            <a:ext cx="838200" cy="381000"/>
          </a:xfrm>
          <a:prstGeom prst="rect">
            <a:avLst/>
          </a:prstGeom>
          <a:noFill/>
          <a:ln w="28575">
            <a:solidFill>
              <a:srgbClr val="CC33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507" name="Text Box 27"/>
          <p:cNvSpPr txBox="1">
            <a:spLocks noChangeArrowheads="1"/>
          </p:cNvSpPr>
          <p:nvPr/>
        </p:nvSpPr>
        <p:spPr bwMode="auto">
          <a:xfrm>
            <a:off x="441325" y="1362075"/>
            <a:ext cx="474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2</a:t>
            </a:r>
            <a:r>
              <a:rPr lang="zh-CN" altLang="en-US">
                <a:solidFill>
                  <a:schemeClr val="accent2"/>
                </a:solidFill>
              </a:rPr>
              <a:t>）当</a:t>
            </a:r>
            <a:r>
              <a:rPr lang="en-US" altLang="zh-CN" i="1">
                <a:solidFill>
                  <a:schemeClr val="accent2"/>
                </a:solidFill>
              </a:rPr>
              <a:t>AB</a:t>
            </a:r>
            <a:r>
              <a:rPr lang="zh-CN" altLang="en-US">
                <a:solidFill>
                  <a:schemeClr val="accent2"/>
                </a:solidFill>
              </a:rPr>
              <a:t>间充以电介质时，</a:t>
            </a:r>
          </a:p>
        </p:txBody>
      </p:sp>
      <p:graphicFrame>
        <p:nvGraphicFramePr>
          <p:cNvPr id="20508" name="Object 28"/>
          <p:cNvGraphicFramePr>
            <a:graphicFrameLocks noChangeAspect="1"/>
          </p:cNvGraphicFramePr>
          <p:nvPr/>
        </p:nvGraphicFramePr>
        <p:xfrm>
          <a:off x="1968500" y="1974850"/>
          <a:ext cx="1739900" cy="455613"/>
        </p:xfrm>
        <a:graphic>
          <a:graphicData uri="http://schemas.openxmlformats.org/presentationml/2006/ole">
            <mc:AlternateContent xmlns:mc="http://schemas.openxmlformats.org/markup-compatibility/2006">
              <mc:Choice xmlns:v="urn:schemas-microsoft-com:vml" Requires="v">
                <p:oleObj name="Equation" r:id="rId2" imgW="1739880" imgH="457200" progId="Equation.3">
                  <p:embed/>
                </p:oleObj>
              </mc:Choice>
              <mc:Fallback>
                <p:oleObj name="Equation" r:id="rId2" imgW="1739880" imgH="457200" progId="Equation.3">
                  <p:embed/>
                  <p:pic>
                    <p:nvPicPr>
                      <p:cNvPr id="20508" name="Object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1974850"/>
                        <a:ext cx="1739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9" name="Object 29"/>
          <p:cNvGraphicFramePr>
            <a:graphicFrameLocks noChangeAspect="1"/>
          </p:cNvGraphicFramePr>
          <p:nvPr/>
        </p:nvGraphicFramePr>
        <p:xfrm>
          <a:off x="1898650" y="2660650"/>
          <a:ext cx="1765300" cy="455613"/>
        </p:xfrm>
        <a:graphic>
          <a:graphicData uri="http://schemas.openxmlformats.org/presentationml/2006/ole">
            <mc:AlternateContent xmlns:mc="http://schemas.openxmlformats.org/markup-compatibility/2006">
              <mc:Choice xmlns:v="urn:schemas-microsoft-com:vml" Requires="v">
                <p:oleObj name="Equation" r:id="rId4" imgW="1765080" imgH="457200" progId="Equation.3">
                  <p:embed/>
                </p:oleObj>
              </mc:Choice>
              <mc:Fallback>
                <p:oleObj name="Equation" r:id="rId4" imgW="1765080" imgH="457200" progId="Equation.3">
                  <p:embed/>
                  <p:pic>
                    <p:nvPicPr>
                      <p:cNvPr id="20509"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8650" y="2660650"/>
                        <a:ext cx="17653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0" name="Object 30"/>
          <p:cNvGraphicFramePr>
            <a:graphicFrameLocks noChangeAspect="1"/>
          </p:cNvGraphicFramePr>
          <p:nvPr/>
        </p:nvGraphicFramePr>
        <p:xfrm>
          <a:off x="1492250" y="3282950"/>
          <a:ext cx="2959100" cy="495300"/>
        </p:xfrm>
        <a:graphic>
          <a:graphicData uri="http://schemas.openxmlformats.org/presentationml/2006/ole">
            <mc:AlternateContent xmlns:mc="http://schemas.openxmlformats.org/markup-compatibility/2006">
              <mc:Choice xmlns:v="urn:schemas-microsoft-com:vml" Requires="v">
                <p:oleObj name="Equation" r:id="rId6" imgW="2958840" imgH="495000" progId="Equation.3">
                  <p:embed/>
                </p:oleObj>
              </mc:Choice>
              <mc:Fallback>
                <p:oleObj name="Equation" r:id="rId6" imgW="2958840" imgH="495000" progId="Equation.3">
                  <p:embed/>
                  <p:pic>
                    <p:nvPicPr>
                      <p:cNvPr id="2051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2250" y="3282950"/>
                        <a:ext cx="29591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4" name="Object 34"/>
          <p:cNvGraphicFramePr>
            <a:graphicFrameLocks noChangeAspect="1"/>
          </p:cNvGraphicFramePr>
          <p:nvPr/>
        </p:nvGraphicFramePr>
        <p:xfrm>
          <a:off x="3181350" y="3879850"/>
          <a:ext cx="1727200" cy="990600"/>
        </p:xfrm>
        <a:graphic>
          <a:graphicData uri="http://schemas.openxmlformats.org/presentationml/2006/ole">
            <mc:AlternateContent xmlns:mc="http://schemas.openxmlformats.org/markup-compatibility/2006">
              <mc:Choice xmlns:v="urn:schemas-microsoft-com:vml" Requires="v">
                <p:oleObj name="公式" r:id="rId8" imgW="1726920" imgH="990360" progId="Equation.3">
                  <p:embed/>
                </p:oleObj>
              </mc:Choice>
              <mc:Fallback>
                <p:oleObj name="公式" r:id="rId8" imgW="1726920" imgH="990360" progId="Equation.3">
                  <p:embed/>
                  <p:pic>
                    <p:nvPicPr>
                      <p:cNvPr id="20514"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1350" y="3879850"/>
                        <a:ext cx="1727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5" name="Object 35"/>
          <p:cNvGraphicFramePr>
            <a:graphicFrameLocks noChangeAspect="1"/>
          </p:cNvGraphicFramePr>
          <p:nvPr/>
        </p:nvGraphicFramePr>
        <p:xfrm>
          <a:off x="5854700" y="3879850"/>
          <a:ext cx="1498600" cy="990600"/>
        </p:xfrm>
        <a:graphic>
          <a:graphicData uri="http://schemas.openxmlformats.org/presentationml/2006/ole">
            <mc:AlternateContent xmlns:mc="http://schemas.openxmlformats.org/markup-compatibility/2006">
              <mc:Choice xmlns:v="urn:schemas-microsoft-com:vml" Requires="v">
                <p:oleObj name="Equation" r:id="rId10" imgW="1498320" imgH="990360" progId="Equation.3">
                  <p:embed/>
                </p:oleObj>
              </mc:Choice>
              <mc:Fallback>
                <p:oleObj name="Equation" r:id="rId10" imgW="1498320" imgH="990360" progId="Equation.3">
                  <p:embed/>
                  <p:pic>
                    <p:nvPicPr>
                      <p:cNvPr id="20515"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4700" y="3879850"/>
                        <a:ext cx="1498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6" name="Object 36"/>
          <p:cNvGraphicFramePr>
            <a:graphicFrameLocks noChangeAspect="1"/>
          </p:cNvGraphicFramePr>
          <p:nvPr/>
        </p:nvGraphicFramePr>
        <p:xfrm>
          <a:off x="1511300" y="4876800"/>
          <a:ext cx="2794000" cy="455613"/>
        </p:xfrm>
        <a:graphic>
          <a:graphicData uri="http://schemas.openxmlformats.org/presentationml/2006/ole">
            <mc:AlternateContent xmlns:mc="http://schemas.openxmlformats.org/markup-compatibility/2006">
              <mc:Choice xmlns:v="urn:schemas-microsoft-com:vml" Requires="v">
                <p:oleObj name="Equation" r:id="rId12" imgW="2793960" imgH="457200" progId="Equation.3">
                  <p:embed/>
                </p:oleObj>
              </mc:Choice>
              <mc:Fallback>
                <p:oleObj name="Equation" r:id="rId12" imgW="2793960" imgH="457200" progId="Equation.3">
                  <p:embed/>
                  <p:pic>
                    <p:nvPicPr>
                      <p:cNvPr id="20516" name="Object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11300" y="4876800"/>
                        <a:ext cx="27940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7" name="Object 37"/>
          <p:cNvGraphicFramePr>
            <a:graphicFrameLocks noChangeAspect="1"/>
          </p:cNvGraphicFramePr>
          <p:nvPr/>
        </p:nvGraphicFramePr>
        <p:xfrm>
          <a:off x="1905000" y="5562600"/>
          <a:ext cx="2235200" cy="889000"/>
        </p:xfrm>
        <a:graphic>
          <a:graphicData uri="http://schemas.openxmlformats.org/presentationml/2006/ole">
            <mc:AlternateContent xmlns:mc="http://schemas.openxmlformats.org/markup-compatibility/2006">
              <mc:Choice xmlns:v="urn:schemas-microsoft-com:vml" Requires="v">
                <p:oleObj name="Equation" r:id="rId14" imgW="2234880" imgH="888840" progId="Equation.3">
                  <p:embed/>
                </p:oleObj>
              </mc:Choice>
              <mc:Fallback>
                <p:oleObj name="Equation" r:id="rId14" imgW="2234880" imgH="888840" progId="Equation.3">
                  <p:embed/>
                  <p:pic>
                    <p:nvPicPr>
                      <p:cNvPr id="20517" name="Object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5000" y="5562600"/>
                        <a:ext cx="2235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8" name="Object 38"/>
          <p:cNvGraphicFramePr>
            <a:graphicFrameLocks noChangeAspect="1"/>
          </p:cNvGraphicFramePr>
          <p:nvPr/>
        </p:nvGraphicFramePr>
        <p:xfrm>
          <a:off x="1123950" y="4108450"/>
          <a:ext cx="1435100" cy="455613"/>
        </p:xfrm>
        <a:graphic>
          <a:graphicData uri="http://schemas.openxmlformats.org/presentationml/2006/ole">
            <mc:AlternateContent xmlns:mc="http://schemas.openxmlformats.org/markup-compatibility/2006">
              <mc:Choice xmlns:v="urn:schemas-microsoft-com:vml" Requires="v">
                <p:oleObj name="Equation" r:id="rId16" imgW="1434960" imgH="457200" progId="Equation.3">
                  <p:embed/>
                </p:oleObj>
              </mc:Choice>
              <mc:Fallback>
                <p:oleObj name="Equation" r:id="rId16" imgW="1434960" imgH="457200" progId="Equation.3">
                  <p:embed/>
                  <p:pic>
                    <p:nvPicPr>
                      <p:cNvPr id="20518" name="Object 3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23950" y="4108450"/>
                        <a:ext cx="14351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9" name="Object 39"/>
          <p:cNvGraphicFramePr>
            <a:graphicFrameLocks noChangeAspect="1"/>
          </p:cNvGraphicFramePr>
          <p:nvPr/>
        </p:nvGraphicFramePr>
        <p:xfrm>
          <a:off x="5143500" y="4870450"/>
          <a:ext cx="2768600" cy="455613"/>
        </p:xfrm>
        <a:graphic>
          <a:graphicData uri="http://schemas.openxmlformats.org/presentationml/2006/ole">
            <mc:AlternateContent xmlns:mc="http://schemas.openxmlformats.org/markup-compatibility/2006">
              <mc:Choice xmlns:v="urn:schemas-microsoft-com:vml" Requires="v">
                <p:oleObj name="Equation" r:id="rId18" imgW="2768400" imgH="457200" progId="Equation.3">
                  <p:embed/>
                </p:oleObj>
              </mc:Choice>
              <mc:Fallback>
                <p:oleObj name="Equation" r:id="rId18" imgW="2768400" imgH="457200" progId="Equation.3">
                  <p:embed/>
                  <p:pic>
                    <p:nvPicPr>
                      <p:cNvPr id="20519" name="Object 3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43500" y="4870450"/>
                        <a:ext cx="27686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0" name="Object 40"/>
          <p:cNvGraphicFramePr>
            <a:graphicFrameLocks noChangeAspect="1"/>
          </p:cNvGraphicFramePr>
          <p:nvPr/>
        </p:nvGraphicFramePr>
        <p:xfrm>
          <a:off x="7620000" y="984250"/>
          <a:ext cx="330200" cy="455613"/>
        </p:xfrm>
        <a:graphic>
          <a:graphicData uri="http://schemas.openxmlformats.org/presentationml/2006/ole">
            <mc:AlternateContent xmlns:mc="http://schemas.openxmlformats.org/markup-compatibility/2006">
              <mc:Choice xmlns:v="urn:schemas-microsoft-com:vml" Requires="v">
                <p:oleObj name="公式" r:id="rId20" imgW="330120" imgH="457200" progId="Equation.3">
                  <p:embed/>
                </p:oleObj>
              </mc:Choice>
              <mc:Fallback>
                <p:oleObj name="公式" r:id="rId20" imgW="330120" imgH="457200" progId="Equation.3">
                  <p:embed/>
                  <p:pic>
                    <p:nvPicPr>
                      <p:cNvPr id="20520" name="Object 4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620000" y="984250"/>
                        <a:ext cx="3302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2" name="Object 42"/>
          <p:cNvGraphicFramePr>
            <a:graphicFrameLocks noChangeAspect="1"/>
          </p:cNvGraphicFramePr>
          <p:nvPr/>
        </p:nvGraphicFramePr>
        <p:xfrm>
          <a:off x="1022350" y="374650"/>
          <a:ext cx="4025900" cy="990600"/>
        </p:xfrm>
        <a:graphic>
          <a:graphicData uri="http://schemas.openxmlformats.org/presentationml/2006/ole">
            <mc:AlternateContent xmlns:mc="http://schemas.openxmlformats.org/markup-compatibility/2006">
              <mc:Choice xmlns:v="urn:schemas-microsoft-com:vml" Requires="v">
                <p:oleObj name="公式" r:id="rId22" imgW="4025880" imgH="990360" progId="Equation.3">
                  <p:embed/>
                </p:oleObj>
              </mc:Choice>
              <mc:Fallback>
                <p:oleObj name="公式" r:id="rId22" imgW="4025880" imgH="990360" progId="Equation.3">
                  <p:embed/>
                  <p:pic>
                    <p:nvPicPr>
                      <p:cNvPr id="20522" name="Object 4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22350" y="374650"/>
                        <a:ext cx="40259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476" name="Group 65"/>
          <p:cNvGrpSpPr>
            <a:grpSpLocks/>
          </p:cNvGrpSpPr>
          <p:nvPr/>
        </p:nvGrpSpPr>
        <p:grpSpPr bwMode="auto">
          <a:xfrm>
            <a:off x="5410200" y="528638"/>
            <a:ext cx="3505200" cy="2747962"/>
            <a:chOff x="3408" y="333"/>
            <a:chExt cx="2208" cy="1731"/>
          </a:xfrm>
        </p:grpSpPr>
        <p:grpSp>
          <p:nvGrpSpPr>
            <p:cNvPr id="19478" name="Group 43"/>
            <p:cNvGrpSpPr>
              <a:grpSpLocks/>
            </p:cNvGrpSpPr>
            <p:nvPr/>
          </p:nvGrpSpPr>
          <p:grpSpPr bwMode="auto">
            <a:xfrm>
              <a:off x="3408" y="384"/>
              <a:ext cx="2208" cy="1680"/>
              <a:chOff x="3312" y="2400"/>
              <a:chExt cx="2208" cy="1680"/>
            </a:xfrm>
          </p:grpSpPr>
          <p:sp>
            <p:nvSpPr>
              <p:cNvPr id="19480" name="Rectangle 44"/>
              <p:cNvSpPr>
                <a:spLocks noChangeArrowheads="1"/>
              </p:cNvSpPr>
              <p:nvPr/>
            </p:nvSpPr>
            <p:spPr bwMode="auto">
              <a:xfrm>
                <a:off x="3600"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81" name="Rectangle 45"/>
              <p:cNvSpPr>
                <a:spLocks noChangeArrowheads="1"/>
              </p:cNvSpPr>
              <p:nvPr/>
            </p:nvSpPr>
            <p:spPr bwMode="auto">
              <a:xfrm>
                <a:off x="4128"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82" name="Rectangle 46"/>
              <p:cNvSpPr>
                <a:spLocks noChangeArrowheads="1"/>
              </p:cNvSpPr>
              <p:nvPr/>
            </p:nvSpPr>
            <p:spPr bwMode="auto">
              <a:xfrm>
                <a:off x="4992"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83" name="Line 47"/>
              <p:cNvSpPr>
                <a:spLocks noChangeShapeType="1"/>
              </p:cNvSpPr>
              <p:nvPr/>
            </p:nvSpPr>
            <p:spPr bwMode="auto">
              <a:xfrm>
                <a:off x="3456" y="3168"/>
                <a:ext cx="14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4" name="Line 48"/>
              <p:cNvSpPr>
                <a:spLocks noChangeShapeType="1"/>
              </p:cNvSpPr>
              <p:nvPr/>
            </p:nvSpPr>
            <p:spPr bwMode="auto">
              <a:xfrm>
                <a:off x="3456" y="3168"/>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5" name="Line 49"/>
              <p:cNvSpPr>
                <a:spLocks noChangeShapeType="1"/>
              </p:cNvSpPr>
              <p:nvPr/>
            </p:nvSpPr>
            <p:spPr bwMode="auto">
              <a:xfrm>
                <a:off x="3312" y="398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6" name="Line 50"/>
              <p:cNvSpPr>
                <a:spLocks noChangeShapeType="1"/>
              </p:cNvSpPr>
              <p:nvPr/>
            </p:nvSpPr>
            <p:spPr bwMode="auto">
              <a:xfrm>
                <a:off x="3360" y="4032"/>
                <a:ext cx="24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7" name="Line 51"/>
              <p:cNvSpPr>
                <a:spLocks noChangeShapeType="1"/>
              </p:cNvSpPr>
              <p:nvPr/>
            </p:nvSpPr>
            <p:spPr bwMode="auto">
              <a:xfrm>
                <a:off x="3408" y="4080"/>
                <a:ext cx="144"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8" name="Line 52"/>
              <p:cNvSpPr>
                <a:spLocks noChangeShapeType="1"/>
              </p:cNvSpPr>
              <p:nvPr/>
            </p:nvSpPr>
            <p:spPr bwMode="auto">
              <a:xfrm>
                <a:off x="5184" y="3168"/>
                <a:ext cx="14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9" name="Line 53"/>
              <p:cNvSpPr>
                <a:spLocks noChangeShapeType="1"/>
              </p:cNvSpPr>
              <p:nvPr/>
            </p:nvSpPr>
            <p:spPr bwMode="auto">
              <a:xfrm>
                <a:off x="5328" y="3168"/>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0" name="Line 54"/>
              <p:cNvSpPr>
                <a:spLocks noChangeShapeType="1"/>
              </p:cNvSpPr>
              <p:nvPr/>
            </p:nvSpPr>
            <p:spPr bwMode="auto">
              <a:xfrm>
                <a:off x="5184" y="398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1" name="Line 55"/>
              <p:cNvSpPr>
                <a:spLocks noChangeShapeType="1"/>
              </p:cNvSpPr>
              <p:nvPr/>
            </p:nvSpPr>
            <p:spPr bwMode="auto">
              <a:xfrm>
                <a:off x="5232" y="4032"/>
                <a:ext cx="24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2" name="Line 56"/>
              <p:cNvSpPr>
                <a:spLocks noChangeShapeType="1"/>
              </p:cNvSpPr>
              <p:nvPr/>
            </p:nvSpPr>
            <p:spPr bwMode="auto">
              <a:xfrm>
                <a:off x="5280" y="4080"/>
                <a:ext cx="144"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3" name="Text Box 57"/>
              <p:cNvSpPr txBox="1">
                <a:spLocks noChangeArrowheads="1"/>
              </p:cNvSpPr>
              <p:nvPr/>
            </p:nvSpPr>
            <p:spPr bwMode="auto">
              <a:xfrm>
                <a:off x="4320" y="249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A</a:t>
                </a:r>
              </a:p>
            </p:txBody>
          </p:sp>
          <p:sp>
            <p:nvSpPr>
              <p:cNvPr id="19494" name="Text Box 58"/>
              <p:cNvSpPr txBox="1">
                <a:spLocks noChangeArrowheads="1"/>
              </p:cNvSpPr>
              <p:nvPr/>
            </p:nvSpPr>
            <p:spPr bwMode="auto">
              <a:xfrm>
                <a:off x="3350" y="249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C</a:t>
                </a:r>
              </a:p>
            </p:txBody>
          </p:sp>
          <p:sp>
            <p:nvSpPr>
              <p:cNvPr id="19495" name="Text Box 59"/>
              <p:cNvSpPr txBox="1">
                <a:spLocks noChangeArrowheads="1"/>
              </p:cNvSpPr>
              <p:nvPr/>
            </p:nvSpPr>
            <p:spPr bwMode="auto">
              <a:xfrm>
                <a:off x="5136" y="249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B</a:t>
                </a:r>
              </a:p>
            </p:txBody>
          </p:sp>
        </p:grpSp>
        <p:grpSp>
          <p:nvGrpSpPr>
            <p:cNvPr id="19479" name="Group 60"/>
            <p:cNvGrpSpPr>
              <a:grpSpLocks/>
            </p:cNvGrpSpPr>
            <p:nvPr/>
          </p:nvGrpSpPr>
          <p:grpSpPr bwMode="auto">
            <a:xfrm>
              <a:off x="3880" y="333"/>
              <a:ext cx="1208" cy="675"/>
              <a:chOff x="3788" y="2348"/>
              <a:chExt cx="1208" cy="675"/>
            </a:xfrm>
          </p:grpSpPr>
          <p:graphicFrame>
            <p:nvGraphicFramePr>
              <p:cNvPr id="19469" name="Object 61"/>
              <p:cNvGraphicFramePr>
                <a:graphicFrameLocks noChangeAspect="1"/>
              </p:cNvGraphicFramePr>
              <p:nvPr/>
            </p:nvGraphicFramePr>
            <p:xfrm>
              <a:off x="3788" y="2348"/>
              <a:ext cx="240" cy="287"/>
            </p:xfrm>
            <a:graphic>
              <a:graphicData uri="http://schemas.openxmlformats.org/presentationml/2006/ole">
                <mc:AlternateContent xmlns:mc="http://schemas.openxmlformats.org/markup-compatibility/2006">
                  <mc:Choice xmlns:v="urn:schemas-microsoft-com:vml" Requires="v">
                    <p:oleObj name="Equation" r:id="rId24" imgW="380880" imgH="457200" progId="Equation.3">
                      <p:embed/>
                    </p:oleObj>
                  </mc:Choice>
                  <mc:Fallback>
                    <p:oleObj name="Equation" r:id="rId24" imgW="380880" imgH="457200" progId="Equation.3">
                      <p:embed/>
                      <p:pic>
                        <p:nvPicPr>
                          <p:cNvPr id="19469" name="Object 6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88" y="2348"/>
                            <a:ext cx="240"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0" name="Object 62"/>
              <p:cNvGraphicFramePr>
                <a:graphicFrameLocks noChangeAspect="1"/>
              </p:cNvGraphicFramePr>
              <p:nvPr/>
            </p:nvGraphicFramePr>
            <p:xfrm>
              <a:off x="3880" y="2736"/>
              <a:ext cx="256" cy="287"/>
            </p:xfrm>
            <a:graphic>
              <a:graphicData uri="http://schemas.openxmlformats.org/presentationml/2006/ole">
                <mc:AlternateContent xmlns:mc="http://schemas.openxmlformats.org/markup-compatibility/2006">
                  <mc:Choice xmlns:v="urn:schemas-microsoft-com:vml" Requires="v">
                    <p:oleObj name="Equation" r:id="rId26" imgW="406080" imgH="457200" progId="Equation.3">
                      <p:embed/>
                    </p:oleObj>
                  </mc:Choice>
                  <mc:Fallback>
                    <p:oleObj name="Equation" r:id="rId26" imgW="406080" imgH="457200" progId="Equation.3">
                      <p:embed/>
                      <p:pic>
                        <p:nvPicPr>
                          <p:cNvPr id="19470" name="Object 6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80" y="2736"/>
                            <a:ext cx="25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1" name="Object 63"/>
              <p:cNvGraphicFramePr>
                <a:graphicFrameLocks noChangeAspect="1"/>
              </p:cNvGraphicFramePr>
              <p:nvPr/>
            </p:nvGraphicFramePr>
            <p:xfrm>
              <a:off x="4360" y="2736"/>
              <a:ext cx="256" cy="287"/>
            </p:xfrm>
            <a:graphic>
              <a:graphicData uri="http://schemas.openxmlformats.org/presentationml/2006/ole">
                <mc:AlternateContent xmlns:mc="http://schemas.openxmlformats.org/markup-compatibility/2006">
                  <mc:Choice xmlns:v="urn:schemas-microsoft-com:vml" Requires="v">
                    <p:oleObj name="Equation" r:id="rId28" imgW="406080" imgH="457200" progId="Equation.3">
                      <p:embed/>
                    </p:oleObj>
                  </mc:Choice>
                  <mc:Fallback>
                    <p:oleObj name="Equation" r:id="rId28" imgW="406080" imgH="457200" progId="Equation.3">
                      <p:embed/>
                      <p:pic>
                        <p:nvPicPr>
                          <p:cNvPr id="19471" name="Object 6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360" y="2736"/>
                            <a:ext cx="25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2" name="Object 64"/>
              <p:cNvGraphicFramePr>
                <a:graphicFrameLocks noChangeAspect="1"/>
              </p:cNvGraphicFramePr>
              <p:nvPr/>
            </p:nvGraphicFramePr>
            <p:xfrm>
              <a:off x="4748" y="2352"/>
              <a:ext cx="248" cy="287"/>
            </p:xfrm>
            <a:graphic>
              <a:graphicData uri="http://schemas.openxmlformats.org/presentationml/2006/ole">
                <mc:AlternateContent xmlns:mc="http://schemas.openxmlformats.org/markup-compatibility/2006">
                  <mc:Choice xmlns:v="urn:schemas-microsoft-com:vml" Requires="v">
                    <p:oleObj name="Equation" r:id="rId30" imgW="393480" imgH="457200" progId="Equation.3">
                      <p:embed/>
                    </p:oleObj>
                  </mc:Choice>
                  <mc:Fallback>
                    <p:oleObj name="Equation" r:id="rId30" imgW="393480" imgH="457200" progId="Equation.3">
                      <p:embed/>
                      <p:pic>
                        <p:nvPicPr>
                          <p:cNvPr id="19472" name="Object 6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48" y="2352"/>
                            <a:ext cx="24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0546" name="Rectangle 66"/>
          <p:cNvSpPr>
            <a:spLocks noChangeArrowheads="1"/>
          </p:cNvSpPr>
          <p:nvPr/>
        </p:nvSpPr>
        <p:spPr bwMode="auto">
          <a:xfrm>
            <a:off x="6858000" y="2209800"/>
            <a:ext cx="1371600" cy="381000"/>
          </a:xfrm>
          <a:prstGeom prst="rect">
            <a:avLst/>
          </a:prstGeom>
          <a:noFill/>
          <a:ln w="28575">
            <a:solidFill>
              <a:srgbClr val="CC33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0522"/>
                                        </p:tgtEl>
                                        <p:attrNameLst>
                                          <p:attrName>style.visibility</p:attrName>
                                        </p:attrNameLst>
                                      </p:cBhvr>
                                      <p:to>
                                        <p:strVal val="visible"/>
                                      </p:to>
                                    </p:set>
                                    <p:animEffect transition="in" filter="wipe(left)">
                                      <p:cBhvr>
                                        <p:cTn id="7" dur="500"/>
                                        <p:tgtEl>
                                          <p:spTgt spid="20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07"/>
                                        </p:tgtEl>
                                        <p:attrNameLst>
                                          <p:attrName>style.visibility</p:attrName>
                                        </p:attrNameLst>
                                      </p:cBhvr>
                                      <p:to>
                                        <p:strVal val="visible"/>
                                      </p:to>
                                    </p:set>
                                    <p:animEffect transition="in" filter="wipe(left)">
                                      <p:cBhvr>
                                        <p:cTn id="12" dur="500"/>
                                        <p:tgtEl>
                                          <p:spTgt spid="20507"/>
                                        </p:tgtEl>
                                      </p:cBhvr>
                                    </p:animEffect>
                                  </p:child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0506"/>
                                        </p:tgtEl>
                                        <p:attrNameLst>
                                          <p:attrName>style.visibility</p:attrName>
                                        </p:attrNameLst>
                                      </p:cBhvr>
                                      <p:to>
                                        <p:strVal val="visible"/>
                                      </p:to>
                                    </p:set>
                                    <p:anim calcmode="lin" valueType="num">
                                      <p:cBhvr additive="base">
                                        <p:cTn id="16" dur="500" fill="hold"/>
                                        <p:tgtEl>
                                          <p:spTgt spid="20506"/>
                                        </p:tgtEl>
                                        <p:attrNameLst>
                                          <p:attrName>ppt_x</p:attrName>
                                        </p:attrNameLst>
                                      </p:cBhvr>
                                      <p:tavLst>
                                        <p:tav tm="0">
                                          <p:val>
                                            <p:strVal val="#ppt_x"/>
                                          </p:val>
                                        </p:tav>
                                        <p:tav tm="100000">
                                          <p:val>
                                            <p:strVal val="#ppt_x"/>
                                          </p:val>
                                        </p:tav>
                                      </p:tavLst>
                                    </p:anim>
                                    <p:anim calcmode="lin" valueType="num">
                                      <p:cBhvr additive="base">
                                        <p:cTn id="17" dur="500" fill="hold"/>
                                        <p:tgtEl>
                                          <p:spTgt spid="20506"/>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20520"/>
                                        </p:tgtEl>
                                        <p:attrNameLst>
                                          <p:attrName>style.visibility</p:attrName>
                                        </p:attrNameLst>
                                      </p:cBhvr>
                                      <p:to>
                                        <p:strVal val="visible"/>
                                      </p:to>
                                    </p:set>
                                    <p:animEffect transition="in" filter="wipe(left)">
                                      <p:cBhvr>
                                        <p:cTn id="21" dur="500"/>
                                        <p:tgtEl>
                                          <p:spTgt spid="205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20504"/>
                                        </p:tgtEl>
                                        <p:attrNameLst>
                                          <p:attrName>style.visibility</p:attrName>
                                        </p:attrNameLst>
                                      </p:cBhvr>
                                      <p:to>
                                        <p:strVal val="visible"/>
                                      </p:to>
                                    </p:set>
                                    <p:anim calcmode="lin" valueType="num">
                                      <p:cBhvr>
                                        <p:cTn id="26" dur="500" fill="hold"/>
                                        <p:tgtEl>
                                          <p:spTgt spid="20504"/>
                                        </p:tgtEl>
                                        <p:attrNameLst>
                                          <p:attrName>ppt_w</p:attrName>
                                        </p:attrNameLst>
                                      </p:cBhvr>
                                      <p:tavLst>
                                        <p:tav tm="0">
                                          <p:val>
                                            <p:fltVal val="0"/>
                                          </p:val>
                                        </p:tav>
                                        <p:tav tm="100000">
                                          <p:val>
                                            <p:strVal val="#ppt_w"/>
                                          </p:val>
                                        </p:tav>
                                      </p:tavLst>
                                    </p:anim>
                                    <p:anim calcmode="lin" valueType="num">
                                      <p:cBhvr>
                                        <p:cTn id="27" dur="500" fill="hold"/>
                                        <p:tgtEl>
                                          <p:spTgt spid="20504"/>
                                        </p:tgtEl>
                                        <p:attrNameLst>
                                          <p:attrName>ppt_h</p:attrName>
                                        </p:attrNameLst>
                                      </p:cBhvr>
                                      <p:tavLst>
                                        <p:tav tm="0">
                                          <p:val>
                                            <p:fltVal val="0"/>
                                          </p:val>
                                        </p:tav>
                                        <p:tav tm="100000">
                                          <p:val>
                                            <p:strVal val="#ppt_h"/>
                                          </p:val>
                                        </p:tav>
                                      </p:tavLst>
                                    </p:anim>
                                  </p:childTnLst>
                                </p:cTn>
                              </p:par>
                            </p:childTnLst>
                          </p:cTn>
                        </p:par>
                        <p:par>
                          <p:cTn id="28" fill="hold" nodeType="afterGroup">
                            <p:stCondLst>
                              <p:cond delay="500"/>
                            </p:stCondLst>
                            <p:childTnLst>
                              <p:par>
                                <p:cTn id="29" presetID="23" presetClass="entr" presetSubtype="16" fill="hold" grpId="0" nodeType="afterEffect">
                                  <p:stCondLst>
                                    <p:cond delay="0"/>
                                  </p:stCondLst>
                                  <p:childTnLst>
                                    <p:set>
                                      <p:cBhvr>
                                        <p:cTn id="30" dur="1" fill="hold">
                                          <p:stCondLst>
                                            <p:cond delay="0"/>
                                          </p:stCondLst>
                                        </p:cTn>
                                        <p:tgtEl>
                                          <p:spTgt spid="20546"/>
                                        </p:tgtEl>
                                        <p:attrNameLst>
                                          <p:attrName>style.visibility</p:attrName>
                                        </p:attrNameLst>
                                      </p:cBhvr>
                                      <p:to>
                                        <p:strVal val="visible"/>
                                      </p:to>
                                    </p:set>
                                    <p:anim calcmode="lin" valueType="num">
                                      <p:cBhvr>
                                        <p:cTn id="31" dur="500" fill="hold"/>
                                        <p:tgtEl>
                                          <p:spTgt spid="20546"/>
                                        </p:tgtEl>
                                        <p:attrNameLst>
                                          <p:attrName>ppt_w</p:attrName>
                                        </p:attrNameLst>
                                      </p:cBhvr>
                                      <p:tavLst>
                                        <p:tav tm="0">
                                          <p:val>
                                            <p:fltVal val="0"/>
                                          </p:val>
                                        </p:tav>
                                        <p:tav tm="100000">
                                          <p:val>
                                            <p:strVal val="#ppt_w"/>
                                          </p:val>
                                        </p:tav>
                                      </p:tavLst>
                                    </p:anim>
                                    <p:anim calcmode="lin" valueType="num">
                                      <p:cBhvr>
                                        <p:cTn id="32" dur="500" fill="hold"/>
                                        <p:tgtEl>
                                          <p:spTgt spid="20546"/>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0508"/>
                                        </p:tgtEl>
                                        <p:attrNameLst>
                                          <p:attrName>style.visibility</p:attrName>
                                        </p:attrNameLst>
                                      </p:cBhvr>
                                      <p:to>
                                        <p:strVal val="visible"/>
                                      </p:to>
                                    </p:set>
                                    <p:animEffect transition="in" filter="wipe(left)">
                                      <p:cBhvr>
                                        <p:cTn id="37" dur="500"/>
                                        <p:tgtEl>
                                          <p:spTgt spid="205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0509"/>
                                        </p:tgtEl>
                                        <p:attrNameLst>
                                          <p:attrName>style.visibility</p:attrName>
                                        </p:attrNameLst>
                                      </p:cBhvr>
                                      <p:to>
                                        <p:strVal val="visible"/>
                                      </p:to>
                                    </p:set>
                                    <p:animEffect transition="in" filter="wipe(left)">
                                      <p:cBhvr>
                                        <p:cTn id="42" dur="500"/>
                                        <p:tgtEl>
                                          <p:spTgt spid="2050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0510"/>
                                        </p:tgtEl>
                                        <p:attrNameLst>
                                          <p:attrName>style.visibility</p:attrName>
                                        </p:attrNameLst>
                                      </p:cBhvr>
                                      <p:to>
                                        <p:strVal val="visible"/>
                                      </p:to>
                                    </p:set>
                                    <p:animEffect transition="in" filter="wipe(left)">
                                      <p:cBhvr>
                                        <p:cTn id="47" dur="500"/>
                                        <p:tgtEl>
                                          <p:spTgt spid="205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0518"/>
                                        </p:tgtEl>
                                        <p:attrNameLst>
                                          <p:attrName>style.visibility</p:attrName>
                                        </p:attrNameLst>
                                      </p:cBhvr>
                                      <p:to>
                                        <p:strVal val="visible"/>
                                      </p:to>
                                    </p:set>
                                    <p:animEffect transition="in" filter="wipe(left)">
                                      <p:cBhvr>
                                        <p:cTn id="52" dur="500"/>
                                        <p:tgtEl>
                                          <p:spTgt spid="205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0514"/>
                                        </p:tgtEl>
                                        <p:attrNameLst>
                                          <p:attrName>style.visibility</p:attrName>
                                        </p:attrNameLst>
                                      </p:cBhvr>
                                      <p:to>
                                        <p:strVal val="visible"/>
                                      </p:to>
                                    </p:set>
                                    <p:animEffect transition="in" filter="wipe(left)">
                                      <p:cBhvr>
                                        <p:cTn id="57" dur="500"/>
                                        <p:tgtEl>
                                          <p:spTgt spid="205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0515"/>
                                        </p:tgtEl>
                                        <p:attrNameLst>
                                          <p:attrName>style.visibility</p:attrName>
                                        </p:attrNameLst>
                                      </p:cBhvr>
                                      <p:to>
                                        <p:strVal val="visible"/>
                                      </p:to>
                                    </p:set>
                                    <p:animEffect transition="in" filter="wipe(left)">
                                      <p:cBhvr>
                                        <p:cTn id="62" dur="500"/>
                                        <p:tgtEl>
                                          <p:spTgt spid="2051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0516"/>
                                        </p:tgtEl>
                                        <p:attrNameLst>
                                          <p:attrName>style.visibility</p:attrName>
                                        </p:attrNameLst>
                                      </p:cBhvr>
                                      <p:to>
                                        <p:strVal val="visible"/>
                                      </p:to>
                                    </p:set>
                                    <p:animEffect transition="in" filter="wipe(left)">
                                      <p:cBhvr>
                                        <p:cTn id="67" dur="500"/>
                                        <p:tgtEl>
                                          <p:spTgt spid="205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0519"/>
                                        </p:tgtEl>
                                        <p:attrNameLst>
                                          <p:attrName>style.visibility</p:attrName>
                                        </p:attrNameLst>
                                      </p:cBhvr>
                                      <p:to>
                                        <p:strVal val="visible"/>
                                      </p:to>
                                    </p:set>
                                    <p:animEffect transition="in" filter="wipe(left)">
                                      <p:cBhvr>
                                        <p:cTn id="72" dur="500"/>
                                        <p:tgtEl>
                                          <p:spTgt spid="2051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0517"/>
                                        </p:tgtEl>
                                        <p:attrNameLst>
                                          <p:attrName>style.visibility</p:attrName>
                                        </p:attrNameLst>
                                      </p:cBhvr>
                                      <p:to>
                                        <p:strVal val="visible"/>
                                      </p:to>
                                    </p:set>
                                    <p:animEffect transition="in" filter="wipe(left)">
                                      <p:cBhvr>
                                        <p:cTn id="77" dur="500"/>
                                        <p:tgtEl>
                                          <p:spTgt spid="20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6" grpId="0" animBg="1"/>
      <p:bldP spid="20504" grpId="0" animBg="1"/>
      <p:bldP spid="20507" grpId="0" autoUpdateAnimBg="0"/>
      <p:bldP spid="205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09600" y="533400"/>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联立求解可得：</a:t>
            </a:r>
          </a:p>
        </p:txBody>
      </p:sp>
      <p:grpSp>
        <p:nvGrpSpPr>
          <p:cNvPr id="2" name="Group 9"/>
          <p:cNvGrpSpPr>
            <a:grpSpLocks/>
          </p:cNvGrpSpPr>
          <p:nvPr/>
        </p:nvGrpSpPr>
        <p:grpSpPr bwMode="auto">
          <a:xfrm>
            <a:off x="3403600" y="539750"/>
            <a:ext cx="3575050" cy="2203450"/>
            <a:chOff x="2144" y="340"/>
            <a:chExt cx="2252" cy="1388"/>
          </a:xfrm>
        </p:grpSpPr>
        <p:graphicFrame>
          <p:nvGraphicFramePr>
            <p:cNvPr id="20489" name="Object 3"/>
            <p:cNvGraphicFramePr>
              <a:graphicFrameLocks noChangeAspect="1"/>
            </p:cNvGraphicFramePr>
            <p:nvPr/>
          </p:nvGraphicFramePr>
          <p:xfrm>
            <a:off x="2144" y="340"/>
            <a:ext cx="2184" cy="312"/>
          </p:xfrm>
          <a:graphic>
            <a:graphicData uri="http://schemas.openxmlformats.org/presentationml/2006/ole">
              <mc:AlternateContent xmlns:mc="http://schemas.openxmlformats.org/markup-compatibility/2006">
                <mc:Choice xmlns:v="urn:schemas-microsoft-com:vml" Requires="v">
                  <p:oleObj name="公式" r:id="rId2" imgW="3466800" imgH="495000" progId="Equation.3">
                    <p:embed/>
                  </p:oleObj>
                </mc:Choice>
                <mc:Fallback>
                  <p:oleObj name="公式" r:id="rId2" imgW="3466800" imgH="495000" progId="Equation.3">
                    <p:embed/>
                    <p:pic>
                      <p:nvPicPr>
                        <p:cNvPr id="2048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 y="340"/>
                          <a:ext cx="218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4"/>
            <p:cNvGraphicFramePr>
              <a:graphicFrameLocks noChangeAspect="1"/>
            </p:cNvGraphicFramePr>
            <p:nvPr/>
          </p:nvGraphicFramePr>
          <p:xfrm>
            <a:off x="2156" y="696"/>
            <a:ext cx="2056" cy="312"/>
          </p:xfrm>
          <a:graphic>
            <a:graphicData uri="http://schemas.openxmlformats.org/presentationml/2006/ole">
              <mc:AlternateContent xmlns:mc="http://schemas.openxmlformats.org/markup-compatibility/2006">
                <mc:Choice xmlns:v="urn:schemas-microsoft-com:vml" Requires="v">
                  <p:oleObj name="公式" r:id="rId4" imgW="3263760" imgH="495000" progId="Equation.3">
                    <p:embed/>
                  </p:oleObj>
                </mc:Choice>
                <mc:Fallback>
                  <p:oleObj name="公式" r:id="rId4" imgW="3263760" imgH="495000" progId="Equation.3">
                    <p:embed/>
                    <p:pic>
                      <p:nvPicPr>
                        <p:cNvPr id="2049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6" y="696"/>
                          <a:ext cx="205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1" name="Object 5"/>
            <p:cNvGraphicFramePr>
              <a:graphicFrameLocks noChangeAspect="1"/>
            </p:cNvGraphicFramePr>
            <p:nvPr/>
          </p:nvGraphicFramePr>
          <p:xfrm>
            <a:off x="2192" y="1080"/>
            <a:ext cx="2056" cy="312"/>
          </p:xfrm>
          <a:graphic>
            <a:graphicData uri="http://schemas.openxmlformats.org/presentationml/2006/ole">
              <mc:AlternateContent xmlns:mc="http://schemas.openxmlformats.org/markup-compatibility/2006">
                <mc:Choice xmlns:v="urn:schemas-microsoft-com:vml" Requires="v">
                  <p:oleObj name="公式" r:id="rId6" imgW="3263760" imgH="495000" progId="Equation.3">
                    <p:embed/>
                  </p:oleObj>
                </mc:Choice>
                <mc:Fallback>
                  <p:oleObj name="公式" r:id="rId6" imgW="3263760" imgH="495000" progId="Equation.3">
                    <p:embed/>
                    <p:pic>
                      <p:nvPicPr>
                        <p:cNvPr id="2049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2" y="1080"/>
                          <a:ext cx="205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2" name="Object 6"/>
            <p:cNvGraphicFramePr>
              <a:graphicFrameLocks noChangeAspect="1"/>
            </p:cNvGraphicFramePr>
            <p:nvPr/>
          </p:nvGraphicFramePr>
          <p:xfrm>
            <a:off x="2196" y="1416"/>
            <a:ext cx="2200" cy="312"/>
          </p:xfrm>
          <a:graphic>
            <a:graphicData uri="http://schemas.openxmlformats.org/presentationml/2006/ole">
              <mc:AlternateContent xmlns:mc="http://schemas.openxmlformats.org/markup-compatibility/2006">
                <mc:Choice xmlns:v="urn:schemas-microsoft-com:vml" Requires="v">
                  <p:oleObj name="公式" r:id="rId8" imgW="3492360" imgH="495000" progId="Equation.3">
                    <p:embed/>
                  </p:oleObj>
                </mc:Choice>
                <mc:Fallback>
                  <p:oleObj name="公式" r:id="rId8" imgW="3492360" imgH="495000" progId="Equation.3">
                    <p:embed/>
                    <p:pic>
                      <p:nvPicPr>
                        <p:cNvPr id="2049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6" y="1416"/>
                          <a:ext cx="220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511" name="Object 7"/>
          <p:cNvGraphicFramePr>
            <a:graphicFrameLocks noChangeAspect="1"/>
          </p:cNvGraphicFramePr>
          <p:nvPr/>
        </p:nvGraphicFramePr>
        <p:xfrm>
          <a:off x="831850" y="3200400"/>
          <a:ext cx="4267200" cy="990600"/>
        </p:xfrm>
        <a:graphic>
          <a:graphicData uri="http://schemas.openxmlformats.org/presentationml/2006/ole">
            <mc:AlternateContent xmlns:mc="http://schemas.openxmlformats.org/markup-compatibility/2006">
              <mc:Choice xmlns:v="urn:schemas-microsoft-com:vml" Requires="v">
                <p:oleObj name="公式" r:id="rId10" imgW="4267080" imgH="990360" progId="Equation.3">
                  <p:embed/>
                </p:oleObj>
              </mc:Choice>
              <mc:Fallback>
                <p:oleObj name="公式" r:id="rId10" imgW="4267080" imgH="990360" progId="Equation.3">
                  <p:embed/>
                  <p:pic>
                    <p:nvPicPr>
                      <p:cNvPr id="21511"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 y="3200400"/>
                        <a:ext cx="4267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8"/>
          <p:cNvGraphicFramePr>
            <a:graphicFrameLocks noChangeAspect="1"/>
          </p:cNvGraphicFramePr>
          <p:nvPr/>
        </p:nvGraphicFramePr>
        <p:xfrm>
          <a:off x="899592" y="4648200"/>
          <a:ext cx="4038600" cy="990600"/>
        </p:xfrm>
        <a:graphic>
          <a:graphicData uri="http://schemas.openxmlformats.org/presentationml/2006/ole">
            <mc:AlternateContent xmlns:mc="http://schemas.openxmlformats.org/markup-compatibility/2006">
              <mc:Choice xmlns:v="urn:schemas-microsoft-com:vml" Requires="v">
                <p:oleObj name="公式" r:id="rId12" imgW="4038480" imgH="990360" progId="Equation.3">
                  <p:embed/>
                </p:oleObj>
              </mc:Choice>
              <mc:Fallback>
                <p:oleObj name="公式" r:id="rId12" imgW="4038480" imgH="990360" progId="Equation.3">
                  <p:embed/>
                  <p:pic>
                    <p:nvPicPr>
                      <p:cNvPr id="21512"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9592" y="4648200"/>
                        <a:ext cx="4038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95" name="Group 60"/>
          <p:cNvGrpSpPr>
            <a:grpSpLocks/>
          </p:cNvGrpSpPr>
          <p:nvPr/>
        </p:nvGrpSpPr>
        <p:grpSpPr bwMode="auto">
          <a:xfrm>
            <a:off x="5364163" y="3573463"/>
            <a:ext cx="3505200" cy="2747962"/>
            <a:chOff x="3408" y="2253"/>
            <a:chExt cx="2208" cy="1731"/>
          </a:xfrm>
        </p:grpSpPr>
        <p:sp>
          <p:nvSpPr>
            <p:cNvPr id="20496" name="Rectangle 33"/>
            <p:cNvSpPr>
              <a:spLocks noChangeArrowheads="1"/>
            </p:cNvSpPr>
            <p:nvPr/>
          </p:nvSpPr>
          <p:spPr bwMode="auto">
            <a:xfrm>
              <a:off x="4416" y="2304"/>
              <a:ext cx="672" cy="1488"/>
            </a:xfrm>
            <a:prstGeom prst="rect">
              <a:avLst/>
            </a:prstGeom>
            <a:solidFill>
              <a:schemeClr val="accent1"/>
            </a:solidFill>
            <a:ln w="28575">
              <a:solidFill>
                <a:schemeClr val="accent2"/>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7" name="Rectangle 34"/>
            <p:cNvSpPr>
              <a:spLocks noChangeArrowheads="1"/>
            </p:cNvSpPr>
            <p:nvPr/>
          </p:nvSpPr>
          <p:spPr bwMode="auto">
            <a:xfrm>
              <a:off x="4320" y="2928"/>
              <a:ext cx="528" cy="240"/>
            </a:xfrm>
            <a:prstGeom prst="rect">
              <a:avLst/>
            </a:prstGeom>
            <a:noFill/>
            <a:ln w="28575">
              <a:solidFill>
                <a:srgbClr val="CC33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0484" name="Object 35"/>
            <p:cNvGraphicFramePr>
              <a:graphicFrameLocks noChangeAspect="1"/>
            </p:cNvGraphicFramePr>
            <p:nvPr/>
          </p:nvGraphicFramePr>
          <p:xfrm>
            <a:off x="4800" y="2540"/>
            <a:ext cx="208" cy="287"/>
          </p:xfrm>
          <a:graphic>
            <a:graphicData uri="http://schemas.openxmlformats.org/presentationml/2006/ole">
              <mc:AlternateContent xmlns:mc="http://schemas.openxmlformats.org/markup-compatibility/2006">
                <mc:Choice xmlns:v="urn:schemas-microsoft-com:vml" Requires="v">
                  <p:oleObj name="公式" r:id="rId14" imgW="330120" imgH="457200" progId="Equation.3">
                    <p:embed/>
                  </p:oleObj>
                </mc:Choice>
                <mc:Fallback>
                  <p:oleObj name="公式" r:id="rId14" imgW="330120" imgH="457200" progId="Equation.3">
                    <p:embed/>
                    <p:pic>
                      <p:nvPicPr>
                        <p:cNvPr id="20484" name="Object 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00" y="2540"/>
                          <a:ext cx="20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98" name="Group 36"/>
            <p:cNvGrpSpPr>
              <a:grpSpLocks/>
            </p:cNvGrpSpPr>
            <p:nvPr/>
          </p:nvGrpSpPr>
          <p:grpSpPr bwMode="auto">
            <a:xfrm>
              <a:off x="3408" y="2253"/>
              <a:ext cx="2208" cy="1731"/>
              <a:chOff x="3408" y="333"/>
              <a:chExt cx="2208" cy="1731"/>
            </a:xfrm>
          </p:grpSpPr>
          <p:grpSp>
            <p:nvGrpSpPr>
              <p:cNvPr id="20500" name="Group 37"/>
              <p:cNvGrpSpPr>
                <a:grpSpLocks/>
              </p:cNvGrpSpPr>
              <p:nvPr/>
            </p:nvGrpSpPr>
            <p:grpSpPr bwMode="auto">
              <a:xfrm>
                <a:off x="3408" y="384"/>
                <a:ext cx="2208" cy="1680"/>
                <a:chOff x="3312" y="2400"/>
                <a:chExt cx="2208" cy="1680"/>
              </a:xfrm>
            </p:grpSpPr>
            <p:sp>
              <p:nvSpPr>
                <p:cNvPr id="20502" name="Rectangle 38"/>
                <p:cNvSpPr>
                  <a:spLocks noChangeArrowheads="1"/>
                </p:cNvSpPr>
                <p:nvPr/>
              </p:nvSpPr>
              <p:spPr bwMode="auto">
                <a:xfrm>
                  <a:off x="3600"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503" name="Rectangle 39"/>
                <p:cNvSpPr>
                  <a:spLocks noChangeArrowheads="1"/>
                </p:cNvSpPr>
                <p:nvPr/>
              </p:nvSpPr>
              <p:spPr bwMode="auto">
                <a:xfrm>
                  <a:off x="4128"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504" name="Rectangle 40"/>
                <p:cNvSpPr>
                  <a:spLocks noChangeArrowheads="1"/>
                </p:cNvSpPr>
                <p:nvPr/>
              </p:nvSpPr>
              <p:spPr bwMode="auto">
                <a:xfrm>
                  <a:off x="4992"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505" name="Line 41"/>
                <p:cNvSpPr>
                  <a:spLocks noChangeShapeType="1"/>
                </p:cNvSpPr>
                <p:nvPr/>
              </p:nvSpPr>
              <p:spPr bwMode="auto">
                <a:xfrm>
                  <a:off x="3456" y="3168"/>
                  <a:ext cx="14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6" name="Line 42"/>
                <p:cNvSpPr>
                  <a:spLocks noChangeShapeType="1"/>
                </p:cNvSpPr>
                <p:nvPr/>
              </p:nvSpPr>
              <p:spPr bwMode="auto">
                <a:xfrm>
                  <a:off x="3456" y="3168"/>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7" name="Line 43"/>
                <p:cNvSpPr>
                  <a:spLocks noChangeShapeType="1"/>
                </p:cNvSpPr>
                <p:nvPr/>
              </p:nvSpPr>
              <p:spPr bwMode="auto">
                <a:xfrm>
                  <a:off x="3312" y="398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8" name="Line 44"/>
                <p:cNvSpPr>
                  <a:spLocks noChangeShapeType="1"/>
                </p:cNvSpPr>
                <p:nvPr/>
              </p:nvSpPr>
              <p:spPr bwMode="auto">
                <a:xfrm>
                  <a:off x="3360" y="4032"/>
                  <a:ext cx="24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9" name="Line 45"/>
                <p:cNvSpPr>
                  <a:spLocks noChangeShapeType="1"/>
                </p:cNvSpPr>
                <p:nvPr/>
              </p:nvSpPr>
              <p:spPr bwMode="auto">
                <a:xfrm>
                  <a:off x="3408" y="4080"/>
                  <a:ext cx="144"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0" name="Line 46"/>
                <p:cNvSpPr>
                  <a:spLocks noChangeShapeType="1"/>
                </p:cNvSpPr>
                <p:nvPr/>
              </p:nvSpPr>
              <p:spPr bwMode="auto">
                <a:xfrm>
                  <a:off x="5184" y="3168"/>
                  <a:ext cx="14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1" name="Line 47"/>
                <p:cNvSpPr>
                  <a:spLocks noChangeShapeType="1"/>
                </p:cNvSpPr>
                <p:nvPr/>
              </p:nvSpPr>
              <p:spPr bwMode="auto">
                <a:xfrm>
                  <a:off x="5328" y="3168"/>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2" name="Line 48"/>
                <p:cNvSpPr>
                  <a:spLocks noChangeShapeType="1"/>
                </p:cNvSpPr>
                <p:nvPr/>
              </p:nvSpPr>
              <p:spPr bwMode="auto">
                <a:xfrm>
                  <a:off x="5184" y="398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3" name="Line 49"/>
                <p:cNvSpPr>
                  <a:spLocks noChangeShapeType="1"/>
                </p:cNvSpPr>
                <p:nvPr/>
              </p:nvSpPr>
              <p:spPr bwMode="auto">
                <a:xfrm>
                  <a:off x="5232" y="4032"/>
                  <a:ext cx="24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4" name="Line 50"/>
                <p:cNvSpPr>
                  <a:spLocks noChangeShapeType="1"/>
                </p:cNvSpPr>
                <p:nvPr/>
              </p:nvSpPr>
              <p:spPr bwMode="auto">
                <a:xfrm>
                  <a:off x="5280" y="4080"/>
                  <a:ext cx="144"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5" name="Text Box 51"/>
                <p:cNvSpPr txBox="1">
                  <a:spLocks noChangeArrowheads="1"/>
                </p:cNvSpPr>
                <p:nvPr/>
              </p:nvSpPr>
              <p:spPr bwMode="auto">
                <a:xfrm>
                  <a:off x="4320" y="249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A</a:t>
                  </a:r>
                </a:p>
              </p:txBody>
            </p:sp>
            <p:sp>
              <p:nvSpPr>
                <p:cNvPr id="20516" name="Text Box 52"/>
                <p:cNvSpPr txBox="1">
                  <a:spLocks noChangeArrowheads="1"/>
                </p:cNvSpPr>
                <p:nvPr/>
              </p:nvSpPr>
              <p:spPr bwMode="auto">
                <a:xfrm>
                  <a:off x="3350" y="249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C</a:t>
                  </a:r>
                </a:p>
              </p:txBody>
            </p:sp>
            <p:sp>
              <p:nvSpPr>
                <p:cNvPr id="20517" name="Text Box 53"/>
                <p:cNvSpPr txBox="1">
                  <a:spLocks noChangeArrowheads="1"/>
                </p:cNvSpPr>
                <p:nvPr/>
              </p:nvSpPr>
              <p:spPr bwMode="auto">
                <a:xfrm>
                  <a:off x="5136" y="249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B</a:t>
                  </a:r>
                </a:p>
              </p:txBody>
            </p:sp>
          </p:grpSp>
          <p:grpSp>
            <p:nvGrpSpPr>
              <p:cNvPr id="20501" name="Group 54"/>
              <p:cNvGrpSpPr>
                <a:grpSpLocks/>
              </p:cNvGrpSpPr>
              <p:nvPr/>
            </p:nvGrpSpPr>
            <p:grpSpPr bwMode="auto">
              <a:xfrm>
                <a:off x="3880" y="333"/>
                <a:ext cx="1208" cy="675"/>
                <a:chOff x="3788" y="2348"/>
                <a:chExt cx="1208" cy="675"/>
              </a:xfrm>
            </p:grpSpPr>
            <p:graphicFrame>
              <p:nvGraphicFramePr>
                <p:cNvPr id="20485" name="Object 55"/>
                <p:cNvGraphicFramePr>
                  <a:graphicFrameLocks noChangeAspect="1"/>
                </p:cNvGraphicFramePr>
                <p:nvPr/>
              </p:nvGraphicFramePr>
              <p:xfrm>
                <a:off x="3788" y="2348"/>
                <a:ext cx="240" cy="287"/>
              </p:xfrm>
              <a:graphic>
                <a:graphicData uri="http://schemas.openxmlformats.org/presentationml/2006/ole">
                  <mc:AlternateContent xmlns:mc="http://schemas.openxmlformats.org/markup-compatibility/2006">
                    <mc:Choice xmlns:v="urn:schemas-microsoft-com:vml" Requires="v">
                      <p:oleObj name="Equation" r:id="rId16" imgW="380880" imgH="457200" progId="Equation.3">
                        <p:embed/>
                      </p:oleObj>
                    </mc:Choice>
                    <mc:Fallback>
                      <p:oleObj name="Equation" r:id="rId16" imgW="380880" imgH="457200" progId="Equation.3">
                        <p:embed/>
                        <p:pic>
                          <p:nvPicPr>
                            <p:cNvPr id="20485" name="Object 5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88" y="2348"/>
                              <a:ext cx="240"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56"/>
                <p:cNvGraphicFramePr>
                  <a:graphicFrameLocks noChangeAspect="1"/>
                </p:cNvGraphicFramePr>
                <p:nvPr/>
              </p:nvGraphicFramePr>
              <p:xfrm>
                <a:off x="3880" y="2736"/>
                <a:ext cx="256" cy="287"/>
              </p:xfrm>
              <a:graphic>
                <a:graphicData uri="http://schemas.openxmlformats.org/presentationml/2006/ole">
                  <mc:AlternateContent xmlns:mc="http://schemas.openxmlformats.org/markup-compatibility/2006">
                    <mc:Choice xmlns:v="urn:schemas-microsoft-com:vml" Requires="v">
                      <p:oleObj name="Equation" r:id="rId18" imgW="406080" imgH="457200" progId="Equation.3">
                        <p:embed/>
                      </p:oleObj>
                    </mc:Choice>
                    <mc:Fallback>
                      <p:oleObj name="Equation" r:id="rId18" imgW="406080" imgH="457200" progId="Equation.3">
                        <p:embed/>
                        <p:pic>
                          <p:nvPicPr>
                            <p:cNvPr id="20486" name="Object 5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0" y="2736"/>
                              <a:ext cx="25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57"/>
                <p:cNvGraphicFramePr>
                  <a:graphicFrameLocks noChangeAspect="1"/>
                </p:cNvGraphicFramePr>
                <p:nvPr/>
              </p:nvGraphicFramePr>
              <p:xfrm>
                <a:off x="4360" y="2736"/>
                <a:ext cx="256" cy="287"/>
              </p:xfrm>
              <a:graphic>
                <a:graphicData uri="http://schemas.openxmlformats.org/presentationml/2006/ole">
                  <mc:AlternateContent xmlns:mc="http://schemas.openxmlformats.org/markup-compatibility/2006">
                    <mc:Choice xmlns:v="urn:schemas-microsoft-com:vml" Requires="v">
                      <p:oleObj name="Equation" r:id="rId20" imgW="406080" imgH="457200" progId="Equation.3">
                        <p:embed/>
                      </p:oleObj>
                    </mc:Choice>
                    <mc:Fallback>
                      <p:oleObj name="Equation" r:id="rId20" imgW="406080" imgH="457200" progId="Equation.3">
                        <p:embed/>
                        <p:pic>
                          <p:nvPicPr>
                            <p:cNvPr id="20487" name="Object 5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60" y="2736"/>
                              <a:ext cx="25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58"/>
                <p:cNvGraphicFramePr>
                  <a:graphicFrameLocks noChangeAspect="1"/>
                </p:cNvGraphicFramePr>
                <p:nvPr/>
              </p:nvGraphicFramePr>
              <p:xfrm>
                <a:off x="4748" y="2352"/>
                <a:ext cx="248" cy="287"/>
              </p:xfrm>
              <a:graphic>
                <a:graphicData uri="http://schemas.openxmlformats.org/presentationml/2006/ole">
                  <mc:AlternateContent xmlns:mc="http://schemas.openxmlformats.org/markup-compatibility/2006">
                    <mc:Choice xmlns:v="urn:schemas-microsoft-com:vml" Requires="v">
                      <p:oleObj name="Equation" r:id="rId22" imgW="393480" imgH="457200" progId="Equation.3">
                        <p:embed/>
                      </p:oleObj>
                    </mc:Choice>
                    <mc:Fallback>
                      <p:oleObj name="Equation" r:id="rId22" imgW="393480" imgH="457200" progId="Equation.3">
                        <p:embed/>
                        <p:pic>
                          <p:nvPicPr>
                            <p:cNvPr id="20488" name="Object 5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48" y="2352"/>
                              <a:ext cx="24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0499" name="Rectangle 59"/>
            <p:cNvSpPr>
              <a:spLocks noChangeArrowheads="1"/>
            </p:cNvSpPr>
            <p:nvPr/>
          </p:nvSpPr>
          <p:spPr bwMode="auto">
            <a:xfrm>
              <a:off x="4320" y="3312"/>
              <a:ext cx="864" cy="240"/>
            </a:xfrm>
            <a:prstGeom prst="rect">
              <a:avLst/>
            </a:prstGeom>
            <a:noFill/>
            <a:ln w="28575">
              <a:solidFill>
                <a:srgbClr val="CC33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ipe(left)">
                                      <p:cBhvr>
                                        <p:cTn id="7" dur="500"/>
                                        <p:tgtEl>
                                          <p:spTgt spid="21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511"/>
                                        </p:tgtEl>
                                        <p:attrNameLst>
                                          <p:attrName>style.visibility</p:attrName>
                                        </p:attrNameLst>
                                      </p:cBhvr>
                                      <p:to>
                                        <p:strVal val="visible"/>
                                      </p:to>
                                    </p:set>
                                    <p:animEffect transition="in" filter="wipe(left)">
                                      <p:cBhvr>
                                        <p:cTn id="17" dur="500"/>
                                        <p:tgtEl>
                                          <p:spTgt spid="215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512"/>
                                        </p:tgtEl>
                                        <p:attrNameLst>
                                          <p:attrName>style.visibility</p:attrName>
                                        </p:attrNameLst>
                                      </p:cBhvr>
                                      <p:to>
                                        <p:strVal val="visible"/>
                                      </p:to>
                                    </p:set>
                                    <p:animEffect transition="in" filter="wipe(left)">
                                      <p:cBhvr>
                                        <p:cTn id="22"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p:cNvGrpSpPr>
            <a:grpSpLocks/>
          </p:cNvGrpSpPr>
          <p:nvPr/>
        </p:nvGrpSpPr>
        <p:grpSpPr bwMode="auto">
          <a:xfrm>
            <a:off x="304800" y="381000"/>
            <a:ext cx="8636000" cy="2227263"/>
            <a:chOff x="192" y="240"/>
            <a:chExt cx="5440" cy="1403"/>
          </a:xfrm>
        </p:grpSpPr>
        <p:sp>
          <p:nvSpPr>
            <p:cNvPr id="21538" name="Text Box 2"/>
            <p:cNvSpPr txBox="1">
              <a:spLocks noChangeArrowheads="1"/>
            </p:cNvSpPr>
            <p:nvPr/>
          </p:nvSpPr>
          <p:spPr bwMode="auto">
            <a:xfrm>
              <a:off x="192" y="240"/>
              <a:ext cx="5280" cy="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15. </a:t>
              </a:r>
              <a:r>
                <a:rPr lang="zh-CN" altLang="en-US">
                  <a:solidFill>
                    <a:schemeClr val="accent2"/>
                  </a:solidFill>
                </a:rPr>
                <a:t>一个电容器，电容                     ，用电压              的电源使这电容器带电，然后拆下电源，使其与另一未充电的电容器                     相连接。求：（</a:t>
              </a:r>
              <a:r>
                <a:rPr lang="en-US" altLang="zh-CN">
                  <a:solidFill>
                    <a:schemeClr val="accent2"/>
                  </a:solidFill>
                </a:rPr>
                <a:t>1</a:t>
              </a:r>
              <a:r>
                <a:rPr lang="zh-CN" altLang="en-US">
                  <a:solidFill>
                    <a:schemeClr val="accent2"/>
                  </a:solidFill>
                </a:rPr>
                <a:t>）两电容器各带电多少？（</a:t>
              </a:r>
              <a:r>
                <a:rPr lang="en-US" altLang="zh-CN">
                  <a:solidFill>
                    <a:schemeClr val="accent2"/>
                  </a:solidFill>
                </a:rPr>
                <a:t>2</a:t>
              </a:r>
              <a:r>
                <a:rPr lang="zh-CN" altLang="en-US">
                  <a:solidFill>
                    <a:schemeClr val="accent2"/>
                  </a:solidFill>
                </a:rPr>
                <a:t>）第一电容器两端的电势差多大？（</a:t>
              </a:r>
              <a:r>
                <a:rPr lang="en-US" altLang="zh-CN">
                  <a:solidFill>
                    <a:schemeClr val="accent2"/>
                  </a:solidFill>
                </a:rPr>
                <a:t>3</a:t>
              </a:r>
              <a:r>
                <a:rPr lang="zh-CN" altLang="en-US">
                  <a:solidFill>
                    <a:schemeClr val="accent2"/>
                  </a:solidFill>
                </a:rPr>
                <a:t>）电容器能量损失多少？</a:t>
              </a:r>
            </a:p>
          </p:txBody>
        </p:sp>
        <p:graphicFrame>
          <p:nvGraphicFramePr>
            <p:cNvPr id="21510" name="Object 3"/>
            <p:cNvGraphicFramePr>
              <a:graphicFrameLocks noChangeAspect="1"/>
            </p:cNvGraphicFramePr>
            <p:nvPr/>
          </p:nvGraphicFramePr>
          <p:xfrm>
            <a:off x="2376" y="289"/>
            <a:ext cx="1216" cy="287"/>
          </p:xfrm>
          <a:graphic>
            <a:graphicData uri="http://schemas.openxmlformats.org/presentationml/2006/ole">
              <mc:AlternateContent xmlns:mc="http://schemas.openxmlformats.org/markup-compatibility/2006">
                <mc:Choice xmlns:v="urn:schemas-microsoft-com:vml" Requires="v">
                  <p:oleObj name="公式" r:id="rId2" imgW="1930320" imgH="457200" progId="Equation.3">
                    <p:embed/>
                  </p:oleObj>
                </mc:Choice>
                <mc:Fallback>
                  <p:oleObj name="公式" r:id="rId2" imgW="1930320" imgH="457200" progId="Equation.3">
                    <p:embed/>
                    <p:pic>
                      <p:nvPicPr>
                        <p:cNvPr id="2151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 y="289"/>
                          <a:ext cx="121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4"/>
            <p:cNvGraphicFramePr>
              <a:graphicFrameLocks noChangeAspect="1"/>
            </p:cNvGraphicFramePr>
            <p:nvPr/>
          </p:nvGraphicFramePr>
          <p:xfrm>
            <a:off x="4448" y="284"/>
            <a:ext cx="1184" cy="287"/>
          </p:xfrm>
          <a:graphic>
            <a:graphicData uri="http://schemas.openxmlformats.org/presentationml/2006/ole">
              <mc:AlternateContent xmlns:mc="http://schemas.openxmlformats.org/markup-compatibility/2006">
                <mc:Choice xmlns:v="urn:schemas-microsoft-com:vml" Requires="v">
                  <p:oleObj name="公式" r:id="rId4" imgW="1879560" imgH="457200" progId="Equation.3">
                    <p:embed/>
                  </p:oleObj>
                </mc:Choice>
                <mc:Fallback>
                  <p:oleObj name="公式" r:id="rId4" imgW="1879560" imgH="457200" progId="Equation.3">
                    <p:embed/>
                    <p:pic>
                      <p:nvPicPr>
                        <p:cNvPr id="2151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8" y="284"/>
                          <a:ext cx="1184"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5"/>
            <p:cNvGraphicFramePr>
              <a:graphicFrameLocks noChangeAspect="1"/>
            </p:cNvGraphicFramePr>
            <p:nvPr/>
          </p:nvGraphicFramePr>
          <p:xfrm>
            <a:off x="2094" y="830"/>
            <a:ext cx="1104" cy="287"/>
          </p:xfrm>
          <a:graphic>
            <a:graphicData uri="http://schemas.openxmlformats.org/presentationml/2006/ole">
              <mc:AlternateContent xmlns:mc="http://schemas.openxmlformats.org/markup-compatibility/2006">
                <mc:Choice xmlns:v="urn:schemas-microsoft-com:vml" Requires="v">
                  <p:oleObj name="公式" r:id="rId6" imgW="1752480" imgH="457200" progId="Equation.3">
                    <p:embed/>
                  </p:oleObj>
                </mc:Choice>
                <mc:Fallback>
                  <p:oleObj name="公式" r:id="rId6" imgW="1752480" imgH="457200" progId="Equation.3">
                    <p:embed/>
                    <p:pic>
                      <p:nvPicPr>
                        <p:cNvPr id="21512"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4" y="830"/>
                          <a:ext cx="1104"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534" name="Text Box 6"/>
          <p:cNvSpPr txBox="1">
            <a:spLocks noChangeArrowheads="1"/>
          </p:cNvSpPr>
          <p:nvPr/>
        </p:nvSpPr>
        <p:spPr bwMode="auto">
          <a:xfrm>
            <a:off x="609600" y="2819400"/>
            <a:ext cx="5715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解</a:t>
            </a:r>
            <a:r>
              <a:rPr lang="en-US" altLang="zh-CN">
                <a:solidFill>
                  <a:schemeClr val="accent2"/>
                </a:solidFill>
              </a:rPr>
              <a:t>: </a:t>
            </a:r>
            <a:r>
              <a:rPr lang="zh-CN" altLang="en-US">
                <a:solidFill>
                  <a:schemeClr val="accent2"/>
                </a:solidFill>
              </a:rPr>
              <a:t>（</a:t>
            </a:r>
            <a:r>
              <a:rPr lang="en-US" altLang="zh-CN">
                <a:solidFill>
                  <a:schemeClr val="accent2"/>
                </a:solidFill>
              </a:rPr>
              <a:t>1</a:t>
            </a:r>
            <a:r>
              <a:rPr lang="zh-CN" altLang="en-US">
                <a:solidFill>
                  <a:schemeClr val="accent2"/>
                </a:solidFill>
              </a:rPr>
              <a:t>）两电容器并联后分别带电量为</a:t>
            </a:r>
            <a:r>
              <a:rPr lang="en-US" altLang="zh-CN" i="1">
                <a:solidFill>
                  <a:schemeClr val="accent2"/>
                </a:solidFill>
              </a:rPr>
              <a:t>Q</a:t>
            </a:r>
            <a:r>
              <a:rPr lang="en-US" altLang="zh-CN" baseline="-25000">
                <a:solidFill>
                  <a:schemeClr val="accent2"/>
                </a:solidFill>
              </a:rPr>
              <a:t>1</a:t>
            </a:r>
            <a:r>
              <a:rPr lang="zh-CN" altLang="en-US">
                <a:solidFill>
                  <a:schemeClr val="accent2"/>
                </a:solidFill>
              </a:rPr>
              <a:t>、</a:t>
            </a:r>
            <a:r>
              <a:rPr lang="en-US" altLang="zh-CN" i="1">
                <a:solidFill>
                  <a:schemeClr val="accent2"/>
                </a:solidFill>
              </a:rPr>
              <a:t>Q</a:t>
            </a:r>
            <a:r>
              <a:rPr lang="en-US" altLang="zh-CN" baseline="-25000">
                <a:solidFill>
                  <a:schemeClr val="accent2"/>
                </a:solidFill>
              </a:rPr>
              <a:t>2</a:t>
            </a:r>
            <a:r>
              <a:rPr lang="zh-CN" altLang="en-US">
                <a:solidFill>
                  <a:schemeClr val="accent2"/>
                </a:solidFill>
              </a:rPr>
              <a:t>，但其总电量不变，电势差相等。</a:t>
            </a:r>
          </a:p>
        </p:txBody>
      </p:sp>
      <p:grpSp>
        <p:nvGrpSpPr>
          <p:cNvPr id="3" name="Group 31"/>
          <p:cNvGrpSpPr>
            <a:grpSpLocks/>
          </p:cNvGrpSpPr>
          <p:nvPr/>
        </p:nvGrpSpPr>
        <p:grpSpPr bwMode="auto">
          <a:xfrm>
            <a:off x="6858000" y="3429000"/>
            <a:ext cx="1604963" cy="990600"/>
            <a:chOff x="4320" y="2160"/>
            <a:chExt cx="1011" cy="624"/>
          </a:xfrm>
        </p:grpSpPr>
        <p:sp>
          <p:nvSpPr>
            <p:cNvPr id="21524" name="Line 7"/>
            <p:cNvSpPr>
              <a:spLocks noChangeShapeType="1"/>
            </p:cNvSpPr>
            <p:nvPr/>
          </p:nvSpPr>
          <p:spPr bwMode="auto">
            <a:xfrm>
              <a:off x="4447" y="2400"/>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5" name="Line 8"/>
            <p:cNvSpPr>
              <a:spLocks noChangeShapeType="1"/>
            </p:cNvSpPr>
            <p:nvPr/>
          </p:nvSpPr>
          <p:spPr bwMode="auto">
            <a:xfrm>
              <a:off x="4447" y="254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6" name="Line 9"/>
            <p:cNvSpPr>
              <a:spLocks noChangeShapeType="1"/>
            </p:cNvSpPr>
            <p:nvPr/>
          </p:nvSpPr>
          <p:spPr bwMode="auto">
            <a:xfrm>
              <a:off x="4927" y="2400"/>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7" name="Line 10"/>
            <p:cNvSpPr>
              <a:spLocks noChangeShapeType="1"/>
            </p:cNvSpPr>
            <p:nvPr/>
          </p:nvSpPr>
          <p:spPr bwMode="auto">
            <a:xfrm>
              <a:off x="4927" y="254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528" name="Group 11"/>
            <p:cNvGrpSpPr>
              <a:grpSpLocks/>
            </p:cNvGrpSpPr>
            <p:nvPr/>
          </p:nvGrpSpPr>
          <p:grpSpPr bwMode="auto">
            <a:xfrm>
              <a:off x="4591" y="2160"/>
              <a:ext cx="480" cy="240"/>
              <a:chOff x="4080" y="1344"/>
              <a:chExt cx="480" cy="240"/>
            </a:xfrm>
          </p:grpSpPr>
          <p:sp>
            <p:nvSpPr>
              <p:cNvPr id="21535" name="Line 12"/>
              <p:cNvSpPr>
                <a:spLocks noChangeShapeType="1"/>
              </p:cNvSpPr>
              <p:nvPr/>
            </p:nvSpPr>
            <p:spPr bwMode="auto">
              <a:xfrm flipV="1">
                <a:off x="408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6" name="Line 13"/>
              <p:cNvSpPr>
                <a:spLocks noChangeShapeType="1"/>
              </p:cNvSpPr>
              <p:nvPr/>
            </p:nvSpPr>
            <p:spPr bwMode="auto">
              <a:xfrm>
                <a:off x="4080" y="1344"/>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7" name="Line 14"/>
              <p:cNvSpPr>
                <a:spLocks noChangeShapeType="1"/>
              </p:cNvSpPr>
              <p:nvPr/>
            </p:nvSpPr>
            <p:spPr bwMode="auto">
              <a:xfrm>
                <a:off x="456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529" name="Group 15"/>
            <p:cNvGrpSpPr>
              <a:grpSpLocks/>
            </p:cNvGrpSpPr>
            <p:nvPr/>
          </p:nvGrpSpPr>
          <p:grpSpPr bwMode="auto">
            <a:xfrm flipV="1">
              <a:off x="4591" y="2544"/>
              <a:ext cx="480" cy="240"/>
              <a:chOff x="4080" y="1344"/>
              <a:chExt cx="480" cy="240"/>
            </a:xfrm>
          </p:grpSpPr>
          <p:sp>
            <p:nvSpPr>
              <p:cNvPr id="21532" name="Line 16"/>
              <p:cNvSpPr>
                <a:spLocks noChangeShapeType="1"/>
              </p:cNvSpPr>
              <p:nvPr/>
            </p:nvSpPr>
            <p:spPr bwMode="auto">
              <a:xfrm flipV="1">
                <a:off x="408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3" name="Line 17"/>
              <p:cNvSpPr>
                <a:spLocks noChangeShapeType="1"/>
              </p:cNvSpPr>
              <p:nvPr/>
            </p:nvSpPr>
            <p:spPr bwMode="auto">
              <a:xfrm>
                <a:off x="4080" y="1344"/>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4" name="Line 18"/>
              <p:cNvSpPr>
                <a:spLocks noChangeShapeType="1"/>
              </p:cNvSpPr>
              <p:nvPr/>
            </p:nvSpPr>
            <p:spPr bwMode="auto">
              <a:xfrm>
                <a:off x="456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530" name="Text Box 19"/>
            <p:cNvSpPr txBox="1">
              <a:spLocks noChangeArrowheads="1"/>
            </p:cNvSpPr>
            <p:nvPr/>
          </p:nvSpPr>
          <p:spPr bwMode="auto">
            <a:xfrm>
              <a:off x="4320"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chemeClr val="accent2"/>
                  </a:solidFill>
                </a:rPr>
                <a:t>C</a:t>
              </a:r>
              <a:r>
                <a:rPr lang="en-US" altLang="zh-CN" sz="2400" baseline="-25000">
                  <a:solidFill>
                    <a:schemeClr val="accent2"/>
                  </a:solidFill>
                </a:rPr>
                <a:t>1</a:t>
              </a:r>
              <a:endParaRPr lang="en-US" altLang="zh-CN" sz="2400" b="0">
                <a:solidFill>
                  <a:schemeClr val="accent2"/>
                </a:solidFill>
              </a:endParaRPr>
            </a:p>
          </p:txBody>
        </p:sp>
        <p:sp>
          <p:nvSpPr>
            <p:cNvPr id="21531" name="Text Box 20"/>
            <p:cNvSpPr txBox="1">
              <a:spLocks noChangeArrowheads="1"/>
            </p:cNvSpPr>
            <p:nvPr/>
          </p:nvSpPr>
          <p:spPr bwMode="auto">
            <a:xfrm>
              <a:off x="5023"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chemeClr val="accent2"/>
                  </a:solidFill>
                </a:rPr>
                <a:t>C</a:t>
              </a:r>
              <a:r>
                <a:rPr lang="en-US" altLang="zh-CN" sz="2400" baseline="-25000">
                  <a:solidFill>
                    <a:schemeClr val="accent2"/>
                  </a:solidFill>
                </a:rPr>
                <a:t>2</a:t>
              </a:r>
              <a:endParaRPr lang="en-US" altLang="zh-CN" sz="2400" b="0">
                <a:solidFill>
                  <a:schemeClr val="accent2"/>
                </a:solidFill>
              </a:endParaRPr>
            </a:p>
          </p:txBody>
        </p:sp>
      </p:grpSp>
      <p:graphicFrame>
        <p:nvGraphicFramePr>
          <p:cNvPr id="22550" name="Object 22"/>
          <p:cNvGraphicFramePr>
            <a:graphicFrameLocks noChangeAspect="1"/>
          </p:cNvGraphicFramePr>
          <p:nvPr/>
        </p:nvGraphicFramePr>
        <p:xfrm>
          <a:off x="1733550" y="4794250"/>
          <a:ext cx="1231900" cy="455613"/>
        </p:xfrm>
        <a:graphic>
          <a:graphicData uri="http://schemas.openxmlformats.org/presentationml/2006/ole">
            <mc:AlternateContent xmlns:mc="http://schemas.openxmlformats.org/markup-compatibility/2006">
              <mc:Choice xmlns:v="urn:schemas-microsoft-com:vml" Requires="v">
                <p:oleObj name="Equation" r:id="rId8" imgW="1231560" imgH="457200" progId="Equation.3">
                  <p:embed/>
                </p:oleObj>
              </mc:Choice>
              <mc:Fallback>
                <p:oleObj name="Equation" r:id="rId8" imgW="1231560" imgH="457200" progId="Equation.3">
                  <p:embed/>
                  <p:pic>
                    <p:nvPicPr>
                      <p:cNvPr id="2255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3550" y="4794250"/>
                        <a:ext cx="1231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32"/>
          <p:cNvGrpSpPr>
            <a:grpSpLocks/>
          </p:cNvGrpSpPr>
          <p:nvPr/>
        </p:nvGrpSpPr>
        <p:grpSpPr bwMode="auto">
          <a:xfrm>
            <a:off x="2641600" y="3900488"/>
            <a:ext cx="3435350" cy="519112"/>
            <a:chOff x="1664" y="2457"/>
            <a:chExt cx="2164" cy="327"/>
          </a:xfrm>
        </p:grpSpPr>
        <p:graphicFrame>
          <p:nvGraphicFramePr>
            <p:cNvPr id="21509" name="Object 21"/>
            <p:cNvGraphicFramePr>
              <a:graphicFrameLocks noChangeAspect="1"/>
            </p:cNvGraphicFramePr>
            <p:nvPr/>
          </p:nvGraphicFramePr>
          <p:xfrm>
            <a:off x="1664" y="2492"/>
            <a:ext cx="1472" cy="287"/>
          </p:xfrm>
          <a:graphic>
            <a:graphicData uri="http://schemas.openxmlformats.org/presentationml/2006/ole">
              <mc:AlternateContent xmlns:mc="http://schemas.openxmlformats.org/markup-compatibility/2006">
                <mc:Choice xmlns:v="urn:schemas-microsoft-com:vml" Requires="v">
                  <p:oleObj name="Equation" r:id="rId10" imgW="2336760" imgH="457200" progId="Equation.3">
                    <p:embed/>
                  </p:oleObj>
                </mc:Choice>
                <mc:Fallback>
                  <p:oleObj name="Equation" r:id="rId10" imgW="2336760" imgH="457200" progId="Equation.3">
                    <p:embed/>
                    <p:pic>
                      <p:nvPicPr>
                        <p:cNvPr id="21509"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64" y="2492"/>
                          <a:ext cx="1472"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3" name="Text Box 24"/>
            <p:cNvSpPr txBox="1">
              <a:spLocks noChangeArrowheads="1"/>
            </p:cNvSpPr>
            <p:nvPr/>
          </p:nvSpPr>
          <p:spPr bwMode="auto">
            <a:xfrm>
              <a:off x="3150" y="2457"/>
              <a:ext cx="6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1</a:t>
              </a:r>
              <a:r>
                <a:rPr lang="zh-CN" altLang="en-US">
                  <a:solidFill>
                    <a:schemeClr val="accent2"/>
                  </a:solidFill>
                </a:rPr>
                <a:t>）</a:t>
              </a:r>
            </a:p>
          </p:txBody>
        </p:sp>
      </p:grpSp>
      <p:grpSp>
        <p:nvGrpSpPr>
          <p:cNvPr id="7" name="Group 33"/>
          <p:cNvGrpSpPr>
            <a:grpSpLocks/>
          </p:cNvGrpSpPr>
          <p:nvPr/>
        </p:nvGrpSpPr>
        <p:grpSpPr bwMode="auto">
          <a:xfrm>
            <a:off x="3635375" y="4495800"/>
            <a:ext cx="2460625" cy="977900"/>
            <a:chOff x="2344" y="2832"/>
            <a:chExt cx="1550" cy="616"/>
          </a:xfrm>
        </p:grpSpPr>
        <p:graphicFrame>
          <p:nvGraphicFramePr>
            <p:cNvPr id="21508" name="Object 23"/>
            <p:cNvGraphicFramePr>
              <a:graphicFrameLocks noChangeAspect="1"/>
            </p:cNvGraphicFramePr>
            <p:nvPr/>
          </p:nvGraphicFramePr>
          <p:xfrm>
            <a:off x="2344" y="2832"/>
            <a:ext cx="800" cy="616"/>
          </p:xfrm>
          <a:graphic>
            <a:graphicData uri="http://schemas.openxmlformats.org/presentationml/2006/ole">
              <mc:AlternateContent xmlns:mc="http://schemas.openxmlformats.org/markup-compatibility/2006">
                <mc:Choice xmlns:v="urn:schemas-microsoft-com:vml" Requires="v">
                  <p:oleObj name="Equation" r:id="rId12" imgW="1269720" imgH="977760" progId="Equation.3">
                    <p:embed/>
                  </p:oleObj>
                </mc:Choice>
                <mc:Fallback>
                  <p:oleObj name="Equation" r:id="rId12" imgW="1269720" imgH="977760" progId="Equation.3">
                    <p:embed/>
                    <p:pic>
                      <p:nvPicPr>
                        <p:cNvPr id="21508"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44" y="2832"/>
                          <a:ext cx="800"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2" name="Text Box 25"/>
            <p:cNvSpPr txBox="1">
              <a:spLocks noChangeArrowheads="1"/>
            </p:cNvSpPr>
            <p:nvPr/>
          </p:nvSpPr>
          <p:spPr bwMode="auto">
            <a:xfrm>
              <a:off x="3216" y="2976"/>
              <a:ext cx="6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2</a:t>
              </a:r>
              <a:r>
                <a:rPr lang="zh-CN" altLang="en-US">
                  <a:solidFill>
                    <a:schemeClr val="accent2"/>
                  </a:solidFill>
                </a:rPr>
                <a:t>）</a:t>
              </a:r>
            </a:p>
          </p:txBody>
        </p:sp>
      </p:grpSp>
      <p:grpSp>
        <p:nvGrpSpPr>
          <p:cNvPr id="8" name="Group 34"/>
          <p:cNvGrpSpPr>
            <a:grpSpLocks/>
          </p:cNvGrpSpPr>
          <p:nvPr/>
        </p:nvGrpSpPr>
        <p:grpSpPr bwMode="auto">
          <a:xfrm>
            <a:off x="1524000" y="5410200"/>
            <a:ext cx="4808538" cy="977900"/>
            <a:chOff x="1094" y="3408"/>
            <a:chExt cx="3029" cy="616"/>
          </a:xfrm>
        </p:grpSpPr>
        <p:graphicFrame>
          <p:nvGraphicFramePr>
            <p:cNvPr id="21507" name="Object 26"/>
            <p:cNvGraphicFramePr>
              <a:graphicFrameLocks noChangeAspect="1"/>
            </p:cNvGraphicFramePr>
            <p:nvPr/>
          </p:nvGraphicFramePr>
          <p:xfrm>
            <a:off x="1448" y="3408"/>
            <a:ext cx="1048" cy="616"/>
          </p:xfrm>
          <a:graphic>
            <a:graphicData uri="http://schemas.openxmlformats.org/presentationml/2006/ole">
              <mc:AlternateContent xmlns:mc="http://schemas.openxmlformats.org/markup-compatibility/2006">
                <mc:Choice xmlns:v="urn:schemas-microsoft-com:vml" Requires="v">
                  <p:oleObj name="Equation" r:id="rId14" imgW="1663560" imgH="977760" progId="Equation.3">
                    <p:embed/>
                  </p:oleObj>
                </mc:Choice>
                <mc:Fallback>
                  <p:oleObj name="Equation" r:id="rId14" imgW="1663560" imgH="977760" progId="Equation.3">
                    <p:embed/>
                    <p:pic>
                      <p:nvPicPr>
                        <p:cNvPr id="21507"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8" y="3408"/>
                          <a:ext cx="1048"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0" name="Text Box 27"/>
            <p:cNvSpPr txBox="1">
              <a:spLocks noChangeArrowheads="1"/>
            </p:cNvSpPr>
            <p:nvPr/>
          </p:nvSpPr>
          <p:spPr bwMode="auto">
            <a:xfrm>
              <a:off x="1094" y="3532"/>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以</a:t>
              </a:r>
            </a:p>
          </p:txBody>
        </p:sp>
        <p:sp>
          <p:nvSpPr>
            <p:cNvPr id="21521" name="Text Box 28"/>
            <p:cNvSpPr txBox="1">
              <a:spLocks noChangeArrowheads="1"/>
            </p:cNvSpPr>
            <p:nvPr/>
          </p:nvSpPr>
          <p:spPr bwMode="auto">
            <a:xfrm>
              <a:off x="2544" y="3552"/>
              <a:ext cx="15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代入（</a:t>
              </a:r>
              <a:r>
                <a:rPr lang="en-US" altLang="zh-CN">
                  <a:solidFill>
                    <a:schemeClr val="accent2"/>
                  </a:solidFill>
                </a:rPr>
                <a:t>1</a:t>
              </a:r>
              <a:r>
                <a:rPr lang="zh-CN" altLang="en-US">
                  <a:solidFill>
                    <a:schemeClr val="accent2"/>
                  </a:solidFill>
                </a:rPr>
                <a:t>）得：</a:t>
              </a:r>
            </a:p>
          </p:txBody>
        </p:sp>
      </p:grpSp>
      <p:sp>
        <p:nvSpPr>
          <p:cNvPr id="22558" name="Rectangle 30"/>
          <p:cNvSpPr>
            <a:spLocks noChangeArrowheads="1"/>
          </p:cNvSpPr>
          <p:nvPr/>
        </p:nvSpPr>
        <p:spPr bwMode="auto">
          <a:xfrm>
            <a:off x="0" y="2667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2558"/>
                                        </p:tgtEl>
                                        <p:attrNameLst>
                                          <p:attrName>style.visibility</p:attrName>
                                        </p:attrNameLst>
                                      </p:cBhvr>
                                      <p:to>
                                        <p:strVal val="visible"/>
                                      </p:to>
                                    </p:set>
                                    <p:animEffect transition="in" filter="strips(upRight)">
                                      <p:cBhvr>
                                        <p:cTn id="12" dur="500"/>
                                        <p:tgtEl>
                                          <p:spTgt spid="22558"/>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4"/>
                                        </p:tgtEl>
                                        <p:attrNameLst>
                                          <p:attrName>style.visibility</p:attrName>
                                        </p:attrNameLst>
                                      </p:cBhvr>
                                      <p:to>
                                        <p:strVal val="visible"/>
                                      </p:to>
                                    </p:set>
                                    <p:animEffect transition="in" filter="wipe(left)">
                                      <p:cBhvr>
                                        <p:cTn id="22" dur="500"/>
                                        <p:tgtEl>
                                          <p:spTgt spid="225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550"/>
                                        </p:tgtEl>
                                        <p:attrNameLst>
                                          <p:attrName>style.visibility</p:attrName>
                                        </p:attrNameLst>
                                      </p:cBhvr>
                                      <p:to>
                                        <p:strVal val="visible"/>
                                      </p:to>
                                    </p:set>
                                    <p:animEffect transition="in" filter="wipe(left)">
                                      <p:cBhvr>
                                        <p:cTn id="32" dur="500"/>
                                        <p:tgtEl>
                                          <p:spTgt spid="225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autoUpdateAnimBg="0"/>
      <p:bldP spid="2255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nvGraphicFramePr>
        <p:xfrm>
          <a:off x="2082800" y="311150"/>
          <a:ext cx="4254500" cy="1016000"/>
        </p:xfrm>
        <a:graphic>
          <a:graphicData uri="http://schemas.openxmlformats.org/presentationml/2006/ole">
            <mc:AlternateContent xmlns:mc="http://schemas.openxmlformats.org/markup-compatibility/2006">
              <mc:Choice xmlns:v="urn:schemas-microsoft-com:vml" Requires="v">
                <p:oleObj name="公式" r:id="rId2" imgW="4254480" imgH="1015920" progId="Equation.3">
                  <p:embed/>
                </p:oleObj>
              </mc:Choice>
              <mc:Fallback>
                <p:oleObj name="公式" r:id="rId2" imgW="4254480" imgH="1015920" progId="Equation.3">
                  <p:embed/>
                  <p:pic>
                    <p:nvPicPr>
                      <p:cNvPr id="2355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800" y="311150"/>
                        <a:ext cx="42545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3"/>
          <p:cNvGraphicFramePr>
            <a:graphicFrameLocks noChangeAspect="1"/>
          </p:cNvGraphicFramePr>
          <p:nvPr/>
        </p:nvGraphicFramePr>
        <p:xfrm>
          <a:off x="2051050" y="1301750"/>
          <a:ext cx="4356100" cy="1016000"/>
        </p:xfrm>
        <a:graphic>
          <a:graphicData uri="http://schemas.openxmlformats.org/presentationml/2006/ole">
            <mc:AlternateContent xmlns:mc="http://schemas.openxmlformats.org/markup-compatibility/2006">
              <mc:Choice xmlns:v="urn:schemas-microsoft-com:vml" Requires="v">
                <p:oleObj name="公式" r:id="rId4" imgW="4356000" imgH="1015920" progId="Equation.3">
                  <p:embed/>
                </p:oleObj>
              </mc:Choice>
              <mc:Fallback>
                <p:oleObj name="公式" r:id="rId4" imgW="4356000" imgH="1015920" progId="Equation.3">
                  <p:embed/>
                  <p:pic>
                    <p:nvPicPr>
                      <p:cNvPr id="2355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1301750"/>
                        <a:ext cx="43561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6" name="Text Box 4"/>
          <p:cNvSpPr txBox="1">
            <a:spLocks noChangeArrowheads="1"/>
          </p:cNvSpPr>
          <p:nvPr/>
        </p:nvSpPr>
        <p:spPr bwMode="auto">
          <a:xfrm>
            <a:off x="323850" y="2362200"/>
            <a:ext cx="1076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2</a:t>
            </a:r>
            <a:r>
              <a:rPr lang="zh-CN" altLang="en-US">
                <a:solidFill>
                  <a:schemeClr val="accent2"/>
                </a:solidFill>
              </a:rPr>
              <a:t>）</a:t>
            </a:r>
          </a:p>
        </p:txBody>
      </p:sp>
      <p:graphicFrame>
        <p:nvGraphicFramePr>
          <p:cNvPr id="23557" name="Object 5"/>
          <p:cNvGraphicFramePr>
            <a:graphicFrameLocks noChangeAspect="1"/>
          </p:cNvGraphicFramePr>
          <p:nvPr/>
        </p:nvGraphicFramePr>
        <p:xfrm>
          <a:off x="1987550" y="2209800"/>
          <a:ext cx="4737100" cy="977900"/>
        </p:xfrm>
        <a:graphic>
          <a:graphicData uri="http://schemas.openxmlformats.org/presentationml/2006/ole">
            <mc:AlternateContent xmlns:mc="http://schemas.openxmlformats.org/markup-compatibility/2006">
              <mc:Choice xmlns:v="urn:schemas-microsoft-com:vml" Requires="v">
                <p:oleObj name="公式" r:id="rId6" imgW="4736880" imgH="977760" progId="Equation.3">
                  <p:embed/>
                </p:oleObj>
              </mc:Choice>
              <mc:Fallback>
                <p:oleObj name="公式" r:id="rId6" imgW="4736880" imgH="977760" progId="Equation.3">
                  <p:embed/>
                  <p:pic>
                    <p:nvPicPr>
                      <p:cNvPr id="2355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7550" y="2209800"/>
                        <a:ext cx="47371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8" name="Text Box 6"/>
          <p:cNvSpPr txBox="1">
            <a:spLocks noChangeArrowheads="1"/>
          </p:cNvSpPr>
          <p:nvPr/>
        </p:nvSpPr>
        <p:spPr bwMode="auto">
          <a:xfrm>
            <a:off x="381000" y="3138488"/>
            <a:ext cx="57197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3</a:t>
            </a:r>
            <a:r>
              <a:rPr lang="zh-CN" altLang="en-US">
                <a:solidFill>
                  <a:schemeClr val="accent2"/>
                </a:solidFill>
              </a:rPr>
              <a:t>）电容器</a:t>
            </a:r>
            <a:r>
              <a:rPr lang="en-US" altLang="zh-CN" i="1">
                <a:solidFill>
                  <a:schemeClr val="accent2"/>
                </a:solidFill>
              </a:rPr>
              <a:t>C</a:t>
            </a:r>
            <a:r>
              <a:rPr lang="en-US" altLang="zh-CN" baseline="-25000">
                <a:solidFill>
                  <a:schemeClr val="accent2"/>
                </a:solidFill>
              </a:rPr>
              <a:t>1</a:t>
            </a:r>
            <a:r>
              <a:rPr lang="zh-CN" altLang="en-US">
                <a:solidFill>
                  <a:schemeClr val="accent2"/>
                </a:solidFill>
              </a:rPr>
              <a:t>充电后具有能量为：</a:t>
            </a:r>
          </a:p>
        </p:txBody>
      </p:sp>
      <p:graphicFrame>
        <p:nvGraphicFramePr>
          <p:cNvPr id="23559" name="Object 7"/>
          <p:cNvGraphicFramePr>
            <a:graphicFrameLocks noChangeAspect="1"/>
          </p:cNvGraphicFramePr>
          <p:nvPr/>
        </p:nvGraphicFramePr>
        <p:xfrm>
          <a:off x="6210300" y="2965450"/>
          <a:ext cx="1905000" cy="889000"/>
        </p:xfrm>
        <a:graphic>
          <a:graphicData uri="http://schemas.openxmlformats.org/presentationml/2006/ole">
            <mc:AlternateContent xmlns:mc="http://schemas.openxmlformats.org/markup-compatibility/2006">
              <mc:Choice xmlns:v="urn:schemas-microsoft-com:vml" Requires="v">
                <p:oleObj name="Equation" r:id="rId8" imgW="1904760" imgH="888840" progId="Equation.3">
                  <p:embed/>
                </p:oleObj>
              </mc:Choice>
              <mc:Fallback>
                <p:oleObj name="Equation" r:id="rId8" imgW="1904760" imgH="888840" progId="Equation.3">
                  <p:embed/>
                  <p:pic>
                    <p:nvPicPr>
                      <p:cNvPr id="2355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10300" y="2965450"/>
                        <a:ext cx="19050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0" name="Text Box 8"/>
          <p:cNvSpPr txBox="1">
            <a:spLocks noChangeArrowheads="1"/>
          </p:cNvSpPr>
          <p:nvPr/>
        </p:nvSpPr>
        <p:spPr bwMode="auto">
          <a:xfrm>
            <a:off x="1371600" y="3733800"/>
            <a:ext cx="593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电容器</a:t>
            </a:r>
            <a:r>
              <a:rPr lang="en-US" altLang="zh-CN" i="1">
                <a:solidFill>
                  <a:schemeClr val="accent2"/>
                </a:solidFill>
              </a:rPr>
              <a:t>C</a:t>
            </a:r>
            <a:r>
              <a:rPr lang="en-US" altLang="zh-CN" baseline="-25000">
                <a:solidFill>
                  <a:schemeClr val="accent2"/>
                </a:solidFill>
              </a:rPr>
              <a:t>1 </a:t>
            </a:r>
            <a:r>
              <a:rPr lang="zh-CN" altLang="en-US">
                <a:solidFill>
                  <a:schemeClr val="accent2"/>
                </a:solidFill>
              </a:rPr>
              <a:t>、</a:t>
            </a:r>
            <a:r>
              <a:rPr lang="en-US" altLang="zh-CN" i="1">
                <a:solidFill>
                  <a:schemeClr val="accent2"/>
                </a:solidFill>
              </a:rPr>
              <a:t>C</a:t>
            </a:r>
            <a:r>
              <a:rPr lang="en-US" altLang="zh-CN" baseline="-25000">
                <a:solidFill>
                  <a:schemeClr val="accent2"/>
                </a:solidFill>
              </a:rPr>
              <a:t>2</a:t>
            </a:r>
            <a:r>
              <a:rPr lang="zh-CN" altLang="en-US">
                <a:solidFill>
                  <a:schemeClr val="accent2"/>
                </a:solidFill>
              </a:rPr>
              <a:t>并联后具有能量为：</a:t>
            </a:r>
          </a:p>
        </p:txBody>
      </p:sp>
      <p:graphicFrame>
        <p:nvGraphicFramePr>
          <p:cNvPr id="23561" name="Object 9"/>
          <p:cNvGraphicFramePr>
            <a:graphicFrameLocks noChangeAspect="1"/>
          </p:cNvGraphicFramePr>
          <p:nvPr/>
        </p:nvGraphicFramePr>
        <p:xfrm>
          <a:off x="3016250" y="4260850"/>
          <a:ext cx="2984500" cy="889000"/>
        </p:xfrm>
        <a:graphic>
          <a:graphicData uri="http://schemas.openxmlformats.org/presentationml/2006/ole">
            <mc:AlternateContent xmlns:mc="http://schemas.openxmlformats.org/markup-compatibility/2006">
              <mc:Choice xmlns:v="urn:schemas-microsoft-com:vml" Requires="v">
                <p:oleObj name="Equation" r:id="rId10" imgW="2984400" imgH="888840" progId="Equation.3">
                  <p:embed/>
                </p:oleObj>
              </mc:Choice>
              <mc:Fallback>
                <p:oleObj name="Equation" r:id="rId10" imgW="2984400" imgH="888840" progId="Equation.3">
                  <p:embed/>
                  <p:pic>
                    <p:nvPicPr>
                      <p:cNvPr id="23561"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6250" y="4260850"/>
                        <a:ext cx="29845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2" name="Text Box 10"/>
          <p:cNvSpPr txBox="1">
            <a:spLocks noChangeArrowheads="1"/>
          </p:cNvSpPr>
          <p:nvPr/>
        </p:nvSpPr>
        <p:spPr bwMode="auto">
          <a:xfrm>
            <a:off x="1354138" y="5187950"/>
            <a:ext cx="3398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电容器损失能量为：</a:t>
            </a:r>
          </a:p>
        </p:txBody>
      </p:sp>
      <p:graphicFrame>
        <p:nvGraphicFramePr>
          <p:cNvPr id="23563" name="Object 11"/>
          <p:cNvGraphicFramePr>
            <a:graphicFrameLocks noChangeAspect="1"/>
          </p:cNvGraphicFramePr>
          <p:nvPr/>
        </p:nvGraphicFramePr>
        <p:xfrm>
          <a:off x="1636713" y="5746750"/>
          <a:ext cx="5716587" cy="889000"/>
        </p:xfrm>
        <a:graphic>
          <a:graphicData uri="http://schemas.openxmlformats.org/presentationml/2006/ole">
            <mc:AlternateContent xmlns:mc="http://schemas.openxmlformats.org/markup-compatibility/2006">
              <mc:Choice xmlns:v="urn:schemas-microsoft-com:vml" Requires="v">
                <p:oleObj name="公式" r:id="rId12" imgW="5715000" imgH="888840" progId="Equation.3">
                  <p:embed/>
                </p:oleObj>
              </mc:Choice>
              <mc:Fallback>
                <p:oleObj name="公式" r:id="rId12" imgW="5715000" imgH="888840" progId="Equation.3">
                  <p:embed/>
                  <p:pic>
                    <p:nvPicPr>
                      <p:cNvPr id="23563"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36713" y="5746750"/>
                        <a:ext cx="5716587"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40" name="Group 12"/>
          <p:cNvGrpSpPr>
            <a:grpSpLocks/>
          </p:cNvGrpSpPr>
          <p:nvPr/>
        </p:nvGrpSpPr>
        <p:grpSpPr bwMode="auto">
          <a:xfrm>
            <a:off x="6934200" y="762000"/>
            <a:ext cx="1604963" cy="990600"/>
            <a:chOff x="4320" y="2160"/>
            <a:chExt cx="1011" cy="624"/>
          </a:xfrm>
        </p:grpSpPr>
        <p:sp>
          <p:nvSpPr>
            <p:cNvPr id="22541" name="Line 13"/>
            <p:cNvSpPr>
              <a:spLocks noChangeShapeType="1"/>
            </p:cNvSpPr>
            <p:nvPr/>
          </p:nvSpPr>
          <p:spPr bwMode="auto">
            <a:xfrm>
              <a:off x="4447" y="2400"/>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Line 14"/>
            <p:cNvSpPr>
              <a:spLocks noChangeShapeType="1"/>
            </p:cNvSpPr>
            <p:nvPr/>
          </p:nvSpPr>
          <p:spPr bwMode="auto">
            <a:xfrm>
              <a:off x="4447" y="254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3" name="Line 15"/>
            <p:cNvSpPr>
              <a:spLocks noChangeShapeType="1"/>
            </p:cNvSpPr>
            <p:nvPr/>
          </p:nvSpPr>
          <p:spPr bwMode="auto">
            <a:xfrm>
              <a:off x="4927" y="2400"/>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Line 16"/>
            <p:cNvSpPr>
              <a:spLocks noChangeShapeType="1"/>
            </p:cNvSpPr>
            <p:nvPr/>
          </p:nvSpPr>
          <p:spPr bwMode="auto">
            <a:xfrm>
              <a:off x="4927" y="254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2545" name="Group 17"/>
            <p:cNvGrpSpPr>
              <a:grpSpLocks/>
            </p:cNvGrpSpPr>
            <p:nvPr/>
          </p:nvGrpSpPr>
          <p:grpSpPr bwMode="auto">
            <a:xfrm>
              <a:off x="4591" y="2160"/>
              <a:ext cx="480" cy="240"/>
              <a:chOff x="4080" y="1344"/>
              <a:chExt cx="480" cy="240"/>
            </a:xfrm>
          </p:grpSpPr>
          <p:sp>
            <p:nvSpPr>
              <p:cNvPr id="22552" name="Line 18"/>
              <p:cNvSpPr>
                <a:spLocks noChangeShapeType="1"/>
              </p:cNvSpPr>
              <p:nvPr/>
            </p:nvSpPr>
            <p:spPr bwMode="auto">
              <a:xfrm flipV="1">
                <a:off x="408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3" name="Line 19"/>
              <p:cNvSpPr>
                <a:spLocks noChangeShapeType="1"/>
              </p:cNvSpPr>
              <p:nvPr/>
            </p:nvSpPr>
            <p:spPr bwMode="auto">
              <a:xfrm>
                <a:off x="4080" y="1344"/>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4" name="Line 20"/>
              <p:cNvSpPr>
                <a:spLocks noChangeShapeType="1"/>
              </p:cNvSpPr>
              <p:nvPr/>
            </p:nvSpPr>
            <p:spPr bwMode="auto">
              <a:xfrm>
                <a:off x="456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546" name="Group 21"/>
            <p:cNvGrpSpPr>
              <a:grpSpLocks/>
            </p:cNvGrpSpPr>
            <p:nvPr/>
          </p:nvGrpSpPr>
          <p:grpSpPr bwMode="auto">
            <a:xfrm flipV="1">
              <a:off x="4591" y="2544"/>
              <a:ext cx="480" cy="240"/>
              <a:chOff x="4080" y="1344"/>
              <a:chExt cx="480" cy="240"/>
            </a:xfrm>
          </p:grpSpPr>
          <p:sp>
            <p:nvSpPr>
              <p:cNvPr id="22549" name="Line 22"/>
              <p:cNvSpPr>
                <a:spLocks noChangeShapeType="1"/>
              </p:cNvSpPr>
              <p:nvPr/>
            </p:nvSpPr>
            <p:spPr bwMode="auto">
              <a:xfrm flipV="1">
                <a:off x="408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0" name="Line 23"/>
              <p:cNvSpPr>
                <a:spLocks noChangeShapeType="1"/>
              </p:cNvSpPr>
              <p:nvPr/>
            </p:nvSpPr>
            <p:spPr bwMode="auto">
              <a:xfrm>
                <a:off x="4080" y="1344"/>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1" name="Line 24"/>
              <p:cNvSpPr>
                <a:spLocks noChangeShapeType="1"/>
              </p:cNvSpPr>
              <p:nvPr/>
            </p:nvSpPr>
            <p:spPr bwMode="auto">
              <a:xfrm>
                <a:off x="456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547" name="Text Box 25"/>
            <p:cNvSpPr txBox="1">
              <a:spLocks noChangeArrowheads="1"/>
            </p:cNvSpPr>
            <p:nvPr/>
          </p:nvSpPr>
          <p:spPr bwMode="auto">
            <a:xfrm>
              <a:off x="4320"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chemeClr val="accent2"/>
                  </a:solidFill>
                </a:rPr>
                <a:t>C</a:t>
              </a:r>
              <a:r>
                <a:rPr lang="en-US" altLang="zh-CN" sz="2400" baseline="-25000">
                  <a:solidFill>
                    <a:schemeClr val="accent2"/>
                  </a:solidFill>
                </a:rPr>
                <a:t>1</a:t>
              </a:r>
              <a:endParaRPr lang="en-US" altLang="zh-CN" sz="2400" b="0">
                <a:solidFill>
                  <a:schemeClr val="accent2"/>
                </a:solidFill>
              </a:endParaRPr>
            </a:p>
          </p:txBody>
        </p:sp>
        <p:sp>
          <p:nvSpPr>
            <p:cNvPr id="22548" name="Text Box 26"/>
            <p:cNvSpPr txBox="1">
              <a:spLocks noChangeArrowheads="1"/>
            </p:cNvSpPr>
            <p:nvPr/>
          </p:nvSpPr>
          <p:spPr bwMode="auto">
            <a:xfrm>
              <a:off x="5023"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chemeClr val="accent2"/>
                  </a:solidFill>
                </a:rPr>
                <a:t>C</a:t>
              </a:r>
              <a:r>
                <a:rPr lang="en-US" altLang="zh-CN" sz="2400" baseline="-25000">
                  <a:solidFill>
                    <a:schemeClr val="accent2"/>
                  </a:solidFill>
                </a:rPr>
                <a:t>2</a:t>
              </a:r>
              <a:endParaRPr lang="en-US" altLang="zh-CN" sz="2400" b="0">
                <a:solidFill>
                  <a:schemeClr val="accent2"/>
                </a:solidFill>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left)">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wipe(left)">
                                      <p:cBhvr>
                                        <p:cTn id="12" dur="500"/>
                                        <p:tgtEl>
                                          <p:spTgt spid="23555"/>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3556"/>
                                        </p:tgtEl>
                                        <p:attrNameLst>
                                          <p:attrName>style.visibility</p:attrName>
                                        </p:attrNameLst>
                                      </p:cBhvr>
                                      <p:to>
                                        <p:strVal val="visible"/>
                                      </p:to>
                                    </p:set>
                                    <p:animEffect transition="in" filter="wipe(left)">
                                      <p:cBhvr>
                                        <p:cTn id="16" dur="500"/>
                                        <p:tgtEl>
                                          <p:spTgt spid="235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3557"/>
                                        </p:tgtEl>
                                        <p:attrNameLst>
                                          <p:attrName>style.visibility</p:attrName>
                                        </p:attrNameLst>
                                      </p:cBhvr>
                                      <p:to>
                                        <p:strVal val="visible"/>
                                      </p:to>
                                    </p:set>
                                    <p:animEffect transition="in" filter="wipe(left)">
                                      <p:cBhvr>
                                        <p:cTn id="21" dur="500"/>
                                        <p:tgtEl>
                                          <p:spTgt spid="2355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558"/>
                                        </p:tgtEl>
                                        <p:attrNameLst>
                                          <p:attrName>style.visibility</p:attrName>
                                        </p:attrNameLst>
                                      </p:cBhvr>
                                      <p:to>
                                        <p:strVal val="visible"/>
                                      </p:to>
                                    </p:set>
                                    <p:animEffect transition="in" filter="wipe(left)">
                                      <p:cBhvr>
                                        <p:cTn id="26" dur="500"/>
                                        <p:tgtEl>
                                          <p:spTgt spid="2355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3559"/>
                                        </p:tgtEl>
                                        <p:attrNameLst>
                                          <p:attrName>style.visibility</p:attrName>
                                        </p:attrNameLst>
                                      </p:cBhvr>
                                      <p:to>
                                        <p:strVal val="visible"/>
                                      </p:to>
                                    </p:set>
                                    <p:animEffect transition="in" filter="wipe(left)">
                                      <p:cBhvr>
                                        <p:cTn id="31" dur="500"/>
                                        <p:tgtEl>
                                          <p:spTgt spid="2355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560"/>
                                        </p:tgtEl>
                                        <p:attrNameLst>
                                          <p:attrName>style.visibility</p:attrName>
                                        </p:attrNameLst>
                                      </p:cBhvr>
                                      <p:to>
                                        <p:strVal val="visible"/>
                                      </p:to>
                                    </p:set>
                                    <p:animEffect transition="in" filter="wipe(left)">
                                      <p:cBhvr>
                                        <p:cTn id="36" dur="500"/>
                                        <p:tgtEl>
                                          <p:spTgt spid="2356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3561"/>
                                        </p:tgtEl>
                                        <p:attrNameLst>
                                          <p:attrName>style.visibility</p:attrName>
                                        </p:attrNameLst>
                                      </p:cBhvr>
                                      <p:to>
                                        <p:strVal val="visible"/>
                                      </p:to>
                                    </p:set>
                                    <p:animEffect transition="in" filter="wipe(left)">
                                      <p:cBhvr>
                                        <p:cTn id="41" dur="500"/>
                                        <p:tgtEl>
                                          <p:spTgt spid="2356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562"/>
                                        </p:tgtEl>
                                        <p:attrNameLst>
                                          <p:attrName>style.visibility</p:attrName>
                                        </p:attrNameLst>
                                      </p:cBhvr>
                                      <p:to>
                                        <p:strVal val="visible"/>
                                      </p:to>
                                    </p:set>
                                    <p:animEffect transition="in" filter="wipe(left)">
                                      <p:cBhvr>
                                        <p:cTn id="46" dur="500"/>
                                        <p:tgtEl>
                                          <p:spTgt spid="2356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3563"/>
                                        </p:tgtEl>
                                        <p:attrNameLst>
                                          <p:attrName>style.visibility</p:attrName>
                                        </p:attrNameLst>
                                      </p:cBhvr>
                                      <p:to>
                                        <p:strVal val="visible"/>
                                      </p:to>
                                    </p:set>
                                    <p:animEffect transition="in" filter="wipe(left)">
                                      <p:cBhvr>
                                        <p:cTn id="51" dur="500"/>
                                        <p:tgtEl>
                                          <p:spTgt spid="2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utoUpdateAnimBg="0"/>
      <p:bldP spid="23558" grpId="0" autoUpdateAnimBg="0"/>
      <p:bldP spid="23560" grpId="0" autoUpdateAnimBg="0"/>
      <p:bldP spid="2356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381000" y="304800"/>
            <a:ext cx="80168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16.  </a:t>
            </a:r>
            <a:r>
              <a:rPr lang="zh-CN" altLang="en-US">
                <a:solidFill>
                  <a:schemeClr val="accent2"/>
                </a:solidFill>
              </a:rPr>
              <a:t>有两块平行金属板</a:t>
            </a:r>
            <a:r>
              <a:rPr lang="en-US" altLang="zh-CN" i="1">
                <a:solidFill>
                  <a:schemeClr val="accent2"/>
                </a:solidFill>
              </a:rPr>
              <a:t>A</a:t>
            </a:r>
            <a:r>
              <a:rPr lang="zh-CN" altLang="en-US">
                <a:solidFill>
                  <a:schemeClr val="accent2"/>
                </a:solidFill>
              </a:rPr>
              <a:t>、</a:t>
            </a:r>
            <a:r>
              <a:rPr lang="en-US" altLang="zh-CN" i="1">
                <a:solidFill>
                  <a:schemeClr val="accent2"/>
                </a:solidFill>
              </a:rPr>
              <a:t>B</a:t>
            </a:r>
            <a:r>
              <a:rPr lang="zh-CN" altLang="en-US">
                <a:solidFill>
                  <a:schemeClr val="accent2"/>
                </a:solidFill>
              </a:rPr>
              <a:t>，间距为</a:t>
            </a:r>
            <a:r>
              <a:rPr lang="en-US" altLang="zh-CN" i="1">
                <a:solidFill>
                  <a:schemeClr val="accent2"/>
                </a:solidFill>
              </a:rPr>
              <a:t>d</a:t>
            </a:r>
            <a:r>
              <a:rPr lang="zh-CN" altLang="en-US">
                <a:solidFill>
                  <a:schemeClr val="accent2"/>
                </a:solidFill>
              </a:rPr>
              <a:t>。今在两板之间平行地插入两块金属板</a:t>
            </a:r>
            <a:r>
              <a:rPr lang="en-US" altLang="zh-CN" i="1">
                <a:solidFill>
                  <a:schemeClr val="accent2"/>
                </a:solidFill>
              </a:rPr>
              <a:t>C</a:t>
            </a:r>
            <a:r>
              <a:rPr lang="zh-CN" altLang="en-US">
                <a:solidFill>
                  <a:schemeClr val="accent2"/>
                </a:solidFill>
              </a:rPr>
              <a:t>、</a:t>
            </a:r>
            <a:r>
              <a:rPr lang="en-US" altLang="zh-CN" i="1">
                <a:solidFill>
                  <a:schemeClr val="accent2"/>
                </a:solidFill>
              </a:rPr>
              <a:t>D</a:t>
            </a:r>
            <a:r>
              <a:rPr lang="zh-CN" altLang="en-US">
                <a:solidFill>
                  <a:schemeClr val="accent2"/>
                </a:solidFill>
              </a:rPr>
              <a:t>，且间距相等，都是</a:t>
            </a:r>
            <a:r>
              <a:rPr lang="en-US" altLang="zh-CN" i="1">
                <a:solidFill>
                  <a:schemeClr val="accent2"/>
                </a:solidFill>
              </a:rPr>
              <a:t>d</a:t>
            </a:r>
            <a:r>
              <a:rPr lang="en-US" altLang="zh-CN">
                <a:solidFill>
                  <a:schemeClr val="accent2"/>
                </a:solidFill>
              </a:rPr>
              <a:t>/3</a:t>
            </a:r>
            <a:r>
              <a:rPr lang="zh-CN" altLang="en-US">
                <a:solidFill>
                  <a:schemeClr val="accent2"/>
                </a:solidFill>
              </a:rPr>
              <a:t>，情况如图。</a:t>
            </a:r>
          </a:p>
        </p:txBody>
      </p:sp>
      <p:grpSp>
        <p:nvGrpSpPr>
          <p:cNvPr id="2" name="Group 21"/>
          <p:cNvGrpSpPr>
            <a:grpSpLocks/>
          </p:cNvGrpSpPr>
          <p:nvPr/>
        </p:nvGrpSpPr>
        <p:grpSpPr bwMode="auto">
          <a:xfrm>
            <a:off x="5257800" y="2300288"/>
            <a:ext cx="2971800" cy="3086100"/>
            <a:chOff x="3312" y="1449"/>
            <a:chExt cx="1872" cy="1944"/>
          </a:xfrm>
        </p:grpSpPr>
        <p:sp>
          <p:nvSpPr>
            <p:cNvPr id="26629" name="Line 6"/>
            <p:cNvSpPr>
              <a:spLocks noChangeShapeType="1"/>
            </p:cNvSpPr>
            <p:nvPr/>
          </p:nvSpPr>
          <p:spPr bwMode="auto">
            <a:xfrm>
              <a:off x="3600" y="1488"/>
              <a:ext cx="0" cy="148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0" name="Line 7"/>
            <p:cNvSpPr>
              <a:spLocks noChangeShapeType="1"/>
            </p:cNvSpPr>
            <p:nvPr/>
          </p:nvSpPr>
          <p:spPr bwMode="auto">
            <a:xfrm>
              <a:off x="4032" y="1488"/>
              <a:ext cx="0" cy="148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1" name="Line 8"/>
            <p:cNvSpPr>
              <a:spLocks noChangeShapeType="1"/>
            </p:cNvSpPr>
            <p:nvPr/>
          </p:nvSpPr>
          <p:spPr bwMode="auto">
            <a:xfrm>
              <a:off x="4464" y="1488"/>
              <a:ext cx="0" cy="148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2" name="Line 9"/>
            <p:cNvSpPr>
              <a:spLocks noChangeShapeType="1"/>
            </p:cNvSpPr>
            <p:nvPr/>
          </p:nvSpPr>
          <p:spPr bwMode="auto">
            <a:xfrm>
              <a:off x="4896" y="1488"/>
              <a:ext cx="0" cy="148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3" name="Line 10"/>
            <p:cNvSpPr>
              <a:spLocks noChangeShapeType="1"/>
            </p:cNvSpPr>
            <p:nvPr/>
          </p:nvSpPr>
          <p:spPr bwMode="auto">
            <a:xfrm flipH="1">
              <a:off x="3312" y="2496"/>
              <a:ext cx="28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4" name="Line 11"/>
            <p:cNvSpPr>
              <a:spLocks noChangeShapeType="1"/>
            </p:cNvSpPr>
            <p:nvPr/>
          </p:nvSpPr>
          <p:spPr bwMode="auto">
            <a:xfrm>
              <a:off x="3312" y="2496"/>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5" name="Line 12"/>
            <p:cNvSpPr>
              <a:spLocks noChangeShapeType="1"/>
            </p:cNvSpPr>
            <p:nvPr/>
          </p:nvSpPr>
          <p:spPr bwMode="auto">
            <a:xfrm flipH="1">
              <a:off x="4896" y="2496"/>
              <a:ext cx="28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6" name="Line 13"/>
            <p:cNvSpPr>
              <a:spLocks noChangeShapeType="1"/>
            </p:cNvSpPr>
            <p:nvPr/>
          </p:nvSpPr>
          <p:spPr bwMode="auto">
            <a:xfrm>
              <a:off x="5184" y="2496"/>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7" name="Text Box 14"/>
            <p:cNvSpPr txBox="1">
              <a:spLocks noChangeArrowheads="1"/>
            </p:cNvSpPr>
            <p:nvPr/>
          </p:nvSpPr>
          <p:spPr bwMode="auto">
            <a:xfrm>
              <a:off x="3350" y="3066"/>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a:t>
              </a:r>
            </a:p>
          </p:txBody>
        </p:sp>
        <p:sp>
          <p:nvSpPr>
            <p:cNvPr id="26638" name="Text Box 15"/>
            <p:cNvSpPr txBox="1">
              <a:spLocks noChangeArrowheads="1"/>
            </p:cNvSpPr>
            <p:nvPr/>
          </p:nvSpPr>
          <p:spPr bwMode="auto">
            <a:xfrm>
              <a:off x="4934" y="2956"/>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solidFill>
                    <a:schemeClr val="accent2"/>
                  </a:solidFill>
                </a:rPr>
                <a:t>-</a:t>
              </a:r>
              <a:endParaRPr lang="en-US" altLang="zh-CN">
                <a:solidFill>
                  <a:schemeClr val="accent2"/>
                </a:solidFill>
              </a:endParaRPr>
            </a:p>
          </p:txBody>
        </p:sp>
        <p:sp>
          <p:nvSpPr>
            <p:cNvPr id="26639" name="Text Box 16"/>
            <p:cNvSpPr txBox="1">
              <a:spLocks noChangeArrowheads="1"/>
            </p:cNvSpPr>
            <p:nvPr/>
          </p:nvSpPr>
          <p:spPr bwMode="auto">
            <a:xfrm>
              <a:off x="3350" y="144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A</a:t>
              </a:r>
            </a:p>
          </p:txBody>
        </p:sp>
        <p:sp>
          <p:nvSpPr>
            <p:cNvPr id="26640" name="Text Box 17"/>
            <p:cNvSpPr txBox="1">
              <a:spLocks noChangeArrowheads="1"/>
            </p:cNvSpPr>
            <p:nvPr/>
          </p:nvSpPr>
          <p:spPr bwMode="auto">
            <a:xfrm>
              <a:off x="3782" y="144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C</a:t>
              </a:r>
            </a:p>
          </p:txBody>
        </p:sp>
        <p:sp>
          <p:nvSpPr>
            <p:cNvPr id="26641" name="Text Box 18"/>
            <p:cNvSpPr txBox="1">
              <a:spLocks noChangeArrowheads="1"/>
            </p:cNvSpPr>
            <p:nvPr/>
          </p:nvSpPr>
          <p:spPr bwMode="auto">
            <a:xfrm>
              <a:off x="4214" y="144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D</a:t>
              </a:r>
            </a:p>
          </p:txBody>
        </p:sp>
        <p:sp>
          <p:nvSpPr>
            <p:cNvPr id="26642" name="Text Box 19"/>
            <p:cNvSpPr txBox="1">
              <a:spLocks noChangeArrowheads="1"/>
            </p:cNvSpPr>
            <p:nvPr/>
          </p:nvSpPr>
          <p:spPr bwMode="auto">
            <a:xfrm>
              <a:off x="4871" y="144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B</a:t>
              </a:r>
            </a:p>
          </p:txBody>
        </p:sp>
      </p:grpSp>
      <p:sp>
        <p:nvSpPr>
          <p:cNvPr id="24596" name="Text Box 20"/>
          <p:cNvSpPr txBox="1">
            <a:spLocks noChangeArrowheads="1"/>
          </p:cNvSpPr>
          <p:nvPr/>
        </p:nvSpPr>
        <p:spPr bwMode="auto">
          <a:xfrm>
            <a:off x="457200" y="2047875"/>
            <a:ext cx="44196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现将</a:t>
            </a:r>
            <a:r>
              <a:rPr lang="en-US" altLang="zh-CN" i="1">
                <a:solidFill>
                  <a:schemeClr val="accent2"/>
                </a:solidFill>
              </a:rPr>
              <a:t>A</a:t>
            </a:r>
            <a:r>
              <a:rPr lang="zh-CN" altLang="en-US">
                <a:solidFill>
                  <a:schemeClr val="accent2"/>
                </a:solidFill>
              </a:rPr>
              <a:t>、</a:t>
            </a:r>
            <a:r>
              <a:rPr lang="en-US" altLang="zh-CN" i="1">
                <a:solidFill>
                  <a:schemeClr val="accent2"/>
                </a:solidFill>
              </a:rPr>
              <a:t>B</a:t>
            </a:r>
            <a:r>
              <a:rPr lang="zh-CN" altLang="en-US">
                <a:solidFill>
                  <a:schemeClr val="accent2"/>
                </a:solidFill>
              </a:rPr>
              <a:t>连接电源而充电到</a:t>
            </a:r>
            <a:r>
              <a:rPr lang="en-US" altLang="zh-CN" i="1">
                <a:solidFill>
                  <a:schemeClr val="accent2"/>
                </a:solidFill>
              </a:rPr>
              <a:t>V</a:t>
            </a:r>
            <a:r>
              <a:rPr lang="en-US" altLang="zh-CN" baseline="-25000">
                <a:solidFill>
                  <a:schemeClr val="accent2"/>
                </a:solidFill>
              </a:rPr>
              <a:t>0</a:t>
            </a:r>
            <a:r>
              <a:rPr lang="zh-CN" altLang="en-US">
                <a:solidFill>
                  <a:schemeClr val="accent2"/>
                </a:solidFill>
              </a:rPr>
              <a:t>之后拆去电源。这时，</a:t>
            </a:r>
            <a:r>
              <a:rPr lang="en-US" altLang="zh-CN" i="1">
                <a:solidFill>
                  <a:schemeClr val="accent2"/>
                </a:solidFill>
              </a:rPr>
              <a:t>A</a:t>
            </a:r>
            <a:r>
              <a:rPr lang="zh-CN" altLang="en-US">
                <a:solidFill>
                  <a:schemeClr val="accent2"/>
                </a:solidFill>
              </a:rPr>
              <a:t>、</a:t>
            </a:r>
            <a:r>
              <a:rPr lang="en-US" altLang="zh-CN" i="1">
                <a:solidFill>
                  <a:schemeClr val="accent2"/>
                </a:solidFill>
              </a:rPr>
              <a:t>C</a:t>
            </a:r>
            <a:r>
              <a:rPr lang="zh-CN" altLang="en-US">
                <a:solidFill>
                  <a:schemeClr val="accent2"/>
                </a:solidFill>
              </a:rPr>
              <a:t>间，</a:t>
            </a:r>
            <a:r>
              <a:rPr lang="en-US" altLang="zh-CN" i="1">
                <a:solidFill>
                  <a:schemeClr val="accent2"/>
                </a:solidFill>
              </a:rPr>
              <a:t>C</a:t>
            </a:r>
            <a:r>
              <a:rPr lang="zh-CN" altLang="en-US">
                <a:solidFill>
                  <a:schemeClr val="accent2"/>
                </a:solidFill>
              </a:rPr>
              <a:t>、</a:t>
            </a:r>
            <a:r>
              <a:rPr lang="en-US" altLang="zh-CN" i="1">
                <a:solidFill>
                  <a:schemeClr val="accent2"/>
                </a:solidFill>
              </a:rPr>
              <a:t>D</a:t>
            </a:r>
            <a:r>
              <a:rPr lang="zh-CN" altLang="en-US">
                <a:solidFill>
                  <a:schemeClr val="accent2"/>
                </a:solidFill>
              </a:rPr>
              <a:t>间，</a:t>
            </a:r>
            <a:r>
              <a:rPr lang="en-US" altLang="zh-CN" i="1">
                <a:solidFill>
                  <a:schemeClr val="accent2"/>
                </a:solidFill>
              </a:rPr>
              <a:t>D</a:t>
            </a:r>
            <a:r>
              <a:rPr lang="zh-CN" altLang="en-US">
                <a:solidFill>
                  <a:schemeClr val="accent2"/>
                </a:solidFill>
              </a:rPr>
              <a:t>、</a:t>
            </a:r>
            <a:r>
              <a:rPr lang="en-US" altLang="zh-CN" i="1">
                <a:solidFill>
                  <a:schemeClr val="accent2"/>
                </a:solidFill>
              </a:rPr>
              <a:t>B</a:t>
            </a:r>
            <a:r>
              <a:rPr lang="zh-CN" altLang="en-US">
                <a:solidFill>
                  <a:schemeClr val="accent2"/>
                </a:solidFill>
              </a:rPr>
              <a:t>间电势差为多少？</a:t>
            </a:r>
            <a:r>
              <a:rPr lang="en-US" altLang="zh-CN" i="1">
                <a:solidFill>
                  <a:schemeClr val="accent2"/>
                </a:solidFill>
              </a:rPr>
              <a:t>C</a:t>
            </a:r>
            <a:r>
              <a:rPr lang="zh-CN" altLang="en-US">
                <a:solidFill>
                  <a:schemeClr val="accent2"/>
                </a:solidFill>
              </a:rPr>
              <a:t>、</a:t>
            </a:r>
            <a:r>
              <a:rPr lang="en-US" altLang="zh-CN" i="1">
                <a:solidFill>
                  <a:schemeClr val="accent2"/>
                </a:solidFill>
              </a:rPr>
              <a:t>D</a:t>
            </a:r>
            <a:r>
              <a:rPr lang="zh-CN" altLang="en-US">
                <a:solidFill>
                  <a:schemeClr val="accent2"/>
                </a:solidFill>
              </a:rPr>
              <a:t>上有无电荷？如何分布？ </a:t>
            </a:r>
            <a:r>
              <a:rPr lang="en-US" altLang="zh-CN" i="1">
                <a:solidFill>
                  <a:schemeClr val="accent2"/>
                </a:solidFill>
              </a:rPr>
              <a:t>A</a:t>
            </a:r>
            <a:r>
              <a:rPr lang="zh-CN" altLang="en-US">
                <a:solidFill>
                  <a:schemeClr val="accent2"/>
                </a:solidFill>
              </a:rPr>
              <a:t>、</a:t>
            </a:r>
            <a:r>
              <a:rPr lang="en-US" altLang="zh-CN" i="1">
                <a:solidFill>
                  <a:schemeClr val="accent2"/>
                </a:solidFill>
              </a:rPr>
              <a:t>C</a:t>
            </a:r>
            <a:r>
              <a:rPr lang="zh-CN" altLang="en-US">
                <a:solidFill>
                  <a:schemeClr val="accent2"/>
                </a:solidFill>
              </a:rPr>
              <a:t>间，</a:t>
            </a:r>
            <a:r>
              <a:rPr lang="en-US" altLang="zh-CN" i="1">
                <a:solidFill>
                  <a:schemeClr val="accent2"/>
                </a:solidFill>
              </a:rPr>
              <a:t>C</a:t>
            </a:r>
            <a:r>
              <a:rPr lang="zh-CN" altLang="en-US">
                <a:solidFill>
                  <a:schemeClr val="accent2"/>
                </a:solidFill>
              </a:rPr>
              <a:t>、</a:t>
            </a:r>
            <a:r>
              <a:rPr lang="en-US" altLang="zh-CN" i="1">
                <a:solidFill>
                  <a:schemeClr val="accent2"/>
                </a:solidFill>
              </a:rPr>
              <a:t>D</a:t>
            </a:r>
            <a:r>
              <a:rPr lang="zh-CN" altLang="en-US">
                <a:solidFill>
                  <a:schemeClr val="accent2"/>
                </a:solidFill>
              </a:rPr>
              <a:t>间，</a:t>
            </a:r>
            <a:r>
              <a:rPr lang="en-US" altLang="zh-CN" i="1">
                <a:solidFill>
                  <a:schemeClr val="accent2"/>
                </a:solidFill>
              </a:rPr>
              <a:t>D</a:t>
            </a:r>
            <a:r>
              <a:rPr lang="zh-CN" altLang="en-US">
                <a:solidFill>
                  <a:schemeClr val="accent2"/>
                </a:solidFill>
              </a:rPr>
              <a:t>、</a:t>
            </a:r>
            <a:r>
              <a:rPr lang="en-US" altLang="zh-CN" i="1">
                <a:solidFill>
                  <a:schemeClr val="accent2"/>
                </a:solidFill>
              </a:rPr>
              <a:t>B</a:t>
            </a:r>
            <a:r>
              <a:rPr lang="zh-CN" altLang="en-US">
                <a:solidFill>
                  <a:schemeClr val="accent2"/>
                </a:solidFill>
              </a:rPr>
              <a:t>间场强各为多少？</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ppt_x"/>
                                          </p:val>
                                        </p:tav>
                                        <p:tav tm="100000">
                                          <p:val>
                                            <p:strVal val="#ppt_x"/>
                                          </p:val>
                                        </p:tav>
                                      </p:tavLst>
                                    </p:anim>
                                    <p:anim calcmode="lin" valueType="num">
                                      <p:cBhvr additive="base">
                                        <p:cTn id="8" dur="500" fill="hold"/>
                                        <p:tgtEl>
                                          <p:spTgt spid="2458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596"/>
                                        </p:tgtEl>
                                        <p:attrNameLst>
                                          <p:attrName>style.visibility</p:attrName>
                                        </p:attrNameLst>
                                      </p:cBhvr>
                                      <p:to>
                                        <p:strVal val="visible"/>
                                      </p:to>
                                    </p:set>
                                    <p:animEffect transition="in" filter="wipe(left)">
                                      <p:cBhvr>
                                        <p:cTn id="18" dur="500"/>
                                        <p:tgtEl>
                                          <p:spTgt spid="24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P spid="2459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p:cNvGrpSpPr>
          <p:nvPr/>
        </p:nvGrpSpPr>
        <p:grpSpPr bwMode="auto">
          <a:xfrm>
            <a:off x="228600" y="381000"/>
            <a:ext cx="8602663" cy="4375150"/>
            <a:chOff x="144" y="240"/>
            <a:chExt cx="5419" cy="2756"/>
          </a:xfrm>
        </p:grpSpPr>
        <p:sp>
          <p:nvSpPr>
            <p:cNvPr id="23571" name="Text Box 16"/>
            <p:cNvSpPr txBox="1">
              <a:spLocks noChangeArrowheads="1"/>
            </p:cNvSpPr>
            <p:nvPr/>
          </p:nvSpPr>
          <p:spPr bwMode="auto">
            <a:xfrm>
              <a:off x="144" y="240"/>
              <a:ext cx="3360" cy="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solidFill>
                    <a:schemeClr val="accent2"/>
                  </a:solidFill>
                </a:rPr>
                <a:t>解：</a:t>
              </a:r>
              <a:r>
                <a:rPr lang="en-US" altLang="zh-CN" i="1">
                  <a:solidFill>
                    <a:schemeClr val="accent2"/>
                  </a:solidFill>
                </a:rPr>
                <a:t>A</a:t>
              </a:r>
              <a:r>
                <a:rPr lang="zh-CN" altLang="en-US">
                  <a:solidFill>
                    <a:schemeClr val="accent2"/>
                  </a:solidFill>
                </a:rPr>
                <a:t>、</a:t>
              </a:r>
              <a:r>
                <a:rPr lang="en-US" altLang="zh-CN" i="1">
                  <a:solidFill>
                    <a:schemeClr val="accent2"/>
                  </a:solidFill>
                </a:rPr>
                <a:t>B</a:t>
              </a:r>
              <a:r>
                <a:rPr lang="zh-CN" altLang="en-US">
                  <a:solidFill>
                    <a:schemeClr val="accent2"/>
                  </a:solidFill>
                </a:rPr>
                <a:t>连接电源而充电到</a:t>
              </a:r>
              <a:r>
                <a:rPr lang="en-US" altLang="zh-CN" i="1">
                  <a:solidFill>
                    <a:schemeClr val="accent2"/>
                  </a:solidFill>
                </a:rPr>
                <a:t>V</a:t>
              </a:r>
              <a:r>
                <a:rPr lang="en-US" altLang="zh-CN" baseline="-25000">
                  <a:solidFill>
                    <a:schemeClr val="accent2"/>
                  </a:solidFill>
                </a:rPr>
                <a:t>0</a:t>
              </a:r>
              <a:r>
                <a:rPr lang="zh-CN" altLang="en-US">
                  <a:solidFill>
                    <a:schemeClr val="accent2"/>
                  </a:solidFill>
                </a:rPr>
                <a:t>之后拆去电源，</a:t>
              </a:r>
              <a:r>
                <a:rPr lang="en-US" altLang="zh-CN" i="1">
                  <a:solidFill>
                    <a:schemeClr val="accent2"/>
                  </a:solidFill>
                </a:rPr>
                <a:t>A</a:t>
              </a:r>
              <a:r>
                <a:rPr lang="zh-CN" altLang="en-US">
                  <a:solidFill>
                    <a:schemeClr val="accent2"/>
                  </a:solidFill>
                </a:rPr>
                <a:t>、</a:t>
              </a:r>
              <a:r>
                <a:rPr lang="en-US" altLang="zh-CN" i="1">
                  <a:solidFill>
                    <a:schemeClr val="accent2"/>
                  </a:solidFill>
                </a:rPr>
                <a:t>B</a:t>
              </a:r>
              <a:r>
                <a:rPr lang="zh-CN" altLang="en-US">
                  <a:solidFill>
                    <a:schemeClr val="accent2"/>
                  </a:solidFill>
                </a:rPr>
                <a:t>两极板上电荷将保持不变，即电荷面密度</a:t>
              </a:r>
              <a:r>
                <a:rPr lang="en-US" altLang="zh-CN" i="1">
                  <a:solidFill>
                    <a:schemeClr val="accent2"/>
                  </a:solidFill>
                  <a:latin typeface="宋体" panose="02010600030101010101" pitchFamily="2" charset="-122"/>
                </a:rPr>
                <a:t>σ</a:t>
              </a:r>
              <a:r>
                <a:rPr lang="zh-CN" altLang="en-US">
                  <a:solidFill>
                    <a:schemeClr val="accent2"/>
                  </a:solidFill>
                </a:rPr>
                <a:t>将保持不变。对于放入电场的金属板</a:t>
              </a:r>
              <a:r>
                <a:rPr lang="en-US" altLang="zh-CN" i="1">
                  <a:solidFill>
                    <a:schemeClr val="accent2"/>
                  </a:solidFill>
                </a:rPr>
                <a:t>C</a:t>
              </a:r>
              <a:r>
                <a:rPr lang="zh-CN" altLang="en-US">
                  <a:solidFill>
                    <a:schemeClr val="accent2"/>
                  </a:solidFill>
                </a:rPr>
                <a:t>、</a:t>
              </a:r>
              <a:r>
                <a:rPr lang="en-US" altLang="zh-CN" i="1">
                  <a:solidFill>
                    <a:schemeClr val="accent2"/>
                  </a:solidFill>
                </a:rPr>
                <a:t>D</a:t>
              </a:r>
              <a:r>
                <a:rPr lang="zh-CN" altLang="en-US">
                  <a:solidFill>
                    <a:schemeClr val="accent2"/>
                  </a:solidFill>
                </a:rPr>
                <a:t>来说，由于静电感应，在</a:t>
              </a:r>
              <a:r>
                <a:rPr lang="en-US" altLang="zh-CN" i="1">
                  <a:solidFill>
                    <a:schemeClr val="accent2"/>
                  </a:solidFill>
                </a:rPr>
                <a:t>C</a:t>
              </a:r>
              <a:r>
                <a:rPr lang="zh-CN" altLang="en-US">
                  <a:solidFill>
                    <a:schemeClr val="accent2"/>
                  </a:solidFill>
                </a:rPr>
                <a:t>板左侧带负电荷，右侧带正电荷，</a:t>
              </a:r>
              <a:r>
                <a:rPr lang="en-US" altLang="zh-CN" i="1">
                  <a:solidFill>
                    <a:schemeClr val="accent2"/>
                  </a:solidFill>
                </a:rPr>
                <a:t>D</a:t>
              </a:r>
              <a:r>
                <a:rPr lang="zh-CN" altLang="en-US">
                  <a:solidFill>
                    <a:schemeClr val="accent2"/>
                  </a:solidFill>
                </a:rPr>
                <a:t>板也是左侧带负电荷，右侧带正电荷。根据静电平</a:t>
              </a:r>
            </a:p>
          </p:txBody>
        </p:sp>
        <p:sp>
          <p:nvSpPr>
            <p:cNvPr id="23572" name="Text Box 17"/>
            <p:cNvSpPr txBox="1">
              <a:spLocks noChangeArrowheads="1"/>
            </p:cNvSpPr>
            <p:nvPr/>
          </p:nvSpPr>
          <p:spPr bwMode="auto">
            <a:xfrm>
              <a:off x="144" y="2400"/>
              <a:ext cx="5419"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solidFill>
                    <a:schemeClr val="accent2"/>
                  </a:solidFill>
                </a:rPr>
                <a:t>衡时导体内的电场为零可知，</a:t>
              </a:r>
              <a:r>
                <a:rPr lang="en-US" altLang="zh-CN" i="1">
                  <a:solidFill>
                    <a:schemeClr val="accent2"/>
                  </a:solidFill>
                </a:rPr>
                <a:t>C</a:t>
              </a:r>
              <a:r>
                <a:rPr lang="zh-CN" altLang="en-US">
                  <a:solidFill>
                    <a:schemeClr val="accent2"/>
                  </a:solidFill>
                </a:rPr>
                <a:t>、</a:t>
              </a:r>
              <a:r>
                <a:rPr lang="en-US" altLang="zh-CN" i="1">
                  <a:solidFill>
                    <a:schemeClr val="accent2"/>
                  </a:solidFill>
                </a:rPr>
                <a:t>D</a:t>
              </a:r>
              <a:r>
                <a:rPr lang="zh-CN" altLang="en-US">
                  <a:solidFill>
                    <a:schemeClr val="accent2"/>
                  </a:solidFill>
                </a:rPr>
                <a:t>板每侧电荷面密度的绝对值等于</a:t>
              </a:r>
              <a:r>
                <a:rPr lang="en-US" altLang="zh-CN" i="1">
                  <a:solidFill>
                    <a:schemeClr val="accent2"/>
                  </a:solidFill>
                  <a:latin typeface="宋体" panose="02010600030101010101" pitchFamily="2" charset="-122"/>
                </a:rPr>
                <a:t>σ</a:t>
              </a:r>
              <a:r>
                <a:rPr lang="zh-CN" altLang="en-US">
                  <a:solidFill>
                    <a:schemeClr val="accent2"/>
                  </a:solidFill>
                  <a:latin typeface="宋体" panose="02010600030101010101" pitchFamily="2" charset="-122"/>
                </a:rPr>
                <a:t>。</a:t>
              </a:r>
            </a:p>
          </p:txBody>
        </p:sp>
      </p:grpSp>
      <p:graphicFrame>
        <p:nvGraphicFramePr>
          <p:cNvPr id="25618" name="Object 18"/>
          <p:cNvGraphicFramePr>
            <a:graphicFrameLocks noChangeAspect="1"/>
          </p:cNvGraphicFramePr>
          <p:nvPr/>
        </p:nvGraphicFramePr>
        <p:xfrm>
          <a:off x="1739900" y="4946650"/>
          <a:ext cx="5283200" cy="990600"/>
        </p:xfrm>
        <a:graphic>
          <a:graphicData uri="http://schemas.openxmlformats.org/presentationml/2006/ole">
            <mc:AlternateContent xmlns:mc="http://schemas.openxmlformats.org/markup-compatibility/2006">
              <mc:Choice xmlns:v="urn:schemas-microsoft-com:vml" Requires="v">
                <p:oleObj name="Equation" r:id="rId2" imgW="5283000" imgH="990360" progId="Equation.3">
                  <p:embed/>
                </p:oleObj>
              </mc:Choice>
              <mc:Fallback>
                <p:oleObj name="Equation" r:id="rId2" imgW="5283000" imgH="990360" progId="Equation.3">
                  <p:embed/>
                  <p:pic>
                    <p:nvPicPr>
                      <p:cNvPr id="25618"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900" y="4946650"/>
                        <a:ext cx="5283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56" name="Group 19"/>
          <p:cNvGrpSpPr>
            <a:grpSpLocks/>
          </p:cNvGrpSpPr>
          <p:nvPr/>
        </p:nvGrpSpPr>
        <p:grpSpPr bwMode="auto">
          <a:xfrm>
            <a:off x="5791200" y="609600"/>
            <a:ext cx="2971800" cy="3086100"/>
            <a:chOff x="3312" y="1449"/>
            <a:chExt cx="1872" cy="1944"/>
          </a:xfrm>
        </p:grpSpPr>
        <p:sp>
          <p:nvSpPr>
            <p:cNvPr id="23557" name="Line 20"/>
            <p:cNvSpPr>
              <a:spLocks noChangeShapeType="1"/>
            </p:cNvSpPr>
            <p:nvPr/>
          </p:nvSpPr>
          <p:spPr bwMode="auto">
            <a:xfrm>
              <a:off x="3600" y="1488"/>
              <a:ext cx="0" cy="148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58" name="Line 21"/>
            <p:cNvSpPr>
              <a:spLocks noChangeShapeType="1"/>
            </p:cNvSpPr>
            <p:nvPr/>
          </p:nvSpPr>
          <p:spPr bwMode="auto">
            <a:xfrm>
              <a:off x="4032" y="1488"/>
              <a:ext cx="0" cy="148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59" name="Line 22"/>
            <p:cNvSpPr>
              <a:spLocks noChangeShapeType="1"/>
            </p:cNvSpPr>
            <p:nvPr/>
          </p:nvSpPr>
          <p:spPr bwMode="auto">
            <a:xfrm>
              <a:off x="4464" y="1488"/>
              <a:ext cx="0" cy="148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0" name="Line 23"/>
            <p:cNvSpPr>
              <a:spLocks noChangeShapeType="1"/>
            </p:cNvSpPr>
            <p:nvPr/>
          </p:nvSpPr>
          <p:spPr bwMode="auto">
            <a:xfrm>
              <a:off x="4896" y="1488"/>
              <a:ext cx="0" cy="148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1" name="Line 24"/>
            <p:cNvSpPr>
              <a:spLocks noChangeShapeType="1"/>
            </p:cNvSpPr>
            <p:nvPr/>
          </p:nvSpPr>
          <p:spPr bwMode="auto">
            <a:xfrm flipH="1">
              <a:off x="3312" y="2496"/>
              <a:ext cx="28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2" name="Line 25"/>
            <p:cNvSpPr>
              <a:spLocks noChangeShapeType="1"/>
            </p:cNvSpPr>
            <p:nvPr/>
          </p:nvSpPr>
          <p:spPr bwMode="auto">
            <a:xfrm>
              <a:off x="3312" y="2496"/>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3" name="Line 26"/>
            <p:cNvSpPr>
              <a:spLocks noChangeShapeType="1"/>
            </p:cNvSpPr>
            <p:nvPr/>
          </p:nvSpPr>
          <p:spPr bwMode="auto">
            <a:xfrm flipH="1">
              <a:off x="4896" y="2496"/>
              <a:ext cx="28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Line 27"/>
            <p:cNvSpPr>
              <a:spLocks noChangeShapeType="1"/>
            </p:cNvSpPr>
            <p:nvPr/>
          </p:nvSpPr>
          <p:spPr bwMode="auto">
            <a:xfrm>
              <a:off x="5184" y="2496"/>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5" name="Text Box 28"/>
            <p:cNvSpPr txBox="1">
              <a:spLocks noChangeArrowheads="1"/>
            </p:cNvSpPr>
            <p:nvPr/>
          </p:nvSpPr>
          <p:spPr bwMode="auto">
            <a:xfrm>
              <a:off x="3350" y="3066"/>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a:t>
              </a:r>
            </a:p>
          </p:txBody>
        </p:sp>
        <p:sp>
          <p:nvSpPr>
            <p:cNvPr id="23566" name="Text Box 29"/>
            <p:cNvSpPr txBox="1">
              <a:spLocks noChangeArrowheads="1"/>
            </p:cNvSpPr>
            <p:nvPr/>
          </p:nvSpPr>
          <p:spPr bwMode="auto">
            <a:xfrm>
              <a:off x="4934" y="2956"/>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solidFill>
                    <a:schemeClr val="accent2"/>
                  </a:solidFill>
                </a:rPr>
                <a:t>-</a:t>
              </a:r>
              <a:endParaRPr lang="en-US" altLang="zh-CN">
                <a:solidFill>
                  <a:schemeClr val="accent2"/>
                </a:solidFill>
              </a:endParaRPr>
            </a:p>
          </p:txBody>
        </p:sp>
        <p:sp>
          <p:nvSpPr>
            <p:cNvPr id="23567" name="Text Box 30"/>
            <p:cNvSpPr txBox="1">
              <a:spLocks noChangeArrowheads="1"/>
            </p:cNvSpPr>
            <p:nvPr/>
          </p:nvSpPr>
          <p:spPr bwMode="auto">
            <a:xfrm>
              <a:off x="3350" y="144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A</a:t>
              </a:r>
            </a:p>
          </p:txBody>
        </p:sp>
        <p:sp>
          <p:nvSpPr>
            <p:cNvPr id="23568" name="Text Box 31"/>
            <p:cNvSpPr txBox="1">
              <a:spLocks noChangeArrowheads="1"/>
            </p:cNvSpPr>
            <p:nvPr/>
          </p:nvSpPr>
          <p:spPr bwMode="auto">
            <a:xfrm>
              <a:off x="3782" y="144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C</a:t>
              </a:r>
            </a:p>
          </p:txBody>
        </p:sp>
        <p:sp>
          <p:nvSpPr>
            <p:cNvPr id="23569" name="Text Box 32"/>
            <p:cNvSpPr txBox="1">
              <a:spLocks noChangeArrowheads="1"/>
            </p:cNvSpPr>
            <p:nvPr/>
          </p:nvSpPr>
          <p:spPr bwMode="auto">
            <a:xfrm>
              <a:off x="4214" y="144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D</a:t>
              </a:r>
            </a:p>
          </p:txBody>
        </p:sp>
        <p:sp>
          <p:nvSpPr>
            <p:cNvPr id="23570" name="Text Box 33"/>
            <p:cNvSpPr txBox="1">
              <a:spLocks noChangeArrowheads="1"/>
            </p:cNvSpPr>
            <p:nvPr/>
          </p:nvSpPr>
          <p:spPr bwMode="auto">
            <a:xfrm>
              <a:off x="4871" y="144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B</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618"/>
                                        </p:tgtEl>
                                        <p:attrNameLst>
                                          <p:attrName>style.visibility</p:attrName>
                                        </p:attrNameLst>
                                      </p:cBhvr>
                                      <p:to>
                                        <p:strVal val="visible"/>
                                      </p:to>
                                    </p:set>
                                    <p:animEffect transition="in" filter="wipe(left)">
                                      <p:cBhvr>
                                        <p:cTn id="12" dur="500"/>
                                        <p:tgtEl>
                                          <p:spTgt spid="25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9C9E5E-6F74-CD79-9A25-018D306AB1D5}"/>
              </a:ext>
            </a:extLst>
          </p:cNvPr>
          <p:cNvSpPr txBox="1"/>
          <p:nvPr/>
        </p:nvSpPr>
        <p:spPr>
          <a:xfrm>
            <a:off x="142041" y="850943"/>
            <a:ext cx="4145873" cy="646331"/>
          </a:xfrm>
          <a:prstGeom prst="rect">
            <a:avLst/>
          </a:prstGeom>
          <a:noFill/>
        </p:spPr>
        <p:txBody>
          <a:bodyPr wrap="square" rtlCol="0">
            <a:spAutoFit/>
          </a:bodyPr>
          <a:lstStyle/>
          <a:p>
            <a:r>
              <a:rPr lang="zh-CN" altLang="en-US" sz="3600" dirty="0">
                <a:ea typeface="微软雅黑" panose="020B0503020204020204" pitchFamily="34" charset="-122"/>
              </a:rPr>
              <a:t>第八次作业：</a:t>
            </a:r>
          </a:p>
        </p:txBody>
      </p:sp>
      <p:sp>
        <p:nvSpPr>
          <p:cNvPr id="5" name="文本框 4">
            <a:extLst>
              <a:ext uri="{FF2B5EF4-FFF2-40B4-BE49-F238E27FC236}">
                <a16:creationId xmlns:a16="http://schemas.microsoft.com/office/drawing/2014/main" id="{9C152DE9-B736-DF33-3F01-6104BF9C8FBB}"/>
              </a:ext>
            </a:extLst>
          </p:cNvPr>
          <p:cNvSpPr txBox="1"/>
          <p:nvPr/>
        </p:nvSpPr>
        <p:spPr>
          <a:xfrm>
            <a:off x="0" y="2051391"/>
            <a:ext cx="9144000" cy="1200329"/>
          </a:xfrm>
          <a:prstGeom prst="rect">
            <a:avLst/>
          </a:prstGeom>
          <a:noFill/>
        </p:spPr>
        <p:txBody>
          <a:bodyPr wrap="square" rtlCol="0">
            <a:spAutoFit/>
          </a:bodyPr>
          <a:lstStyle/>
          <a:p>
            <a:pPr algn="ctr"/>
            <a:r>
              <a:rPr lang="zh-CN" altLang="en-US" sz="3600" b="0" dirty="0">
                <a:solidFill>
                  <a:srgbClr val="FF0000"/>
                </a:solidFill>
                <a:ea typeface="微软雅黑" panose="020B0503020204020204" pitchFamily="34" charset="-122"/>
              </a:rPr>
              <a:t>第二章 习题 </a:t>
            </a:r>
            <a:r>
              <a:rPr lang="en-US" altLang="zh-CN" sz="3600" b="0" dirty="0">
                <a:solidFill>
                  <a:srgbClr val="FF0000"/>
                </a:solidFill>
                <a:ea typeface="微软雅黑" panose="020B0503020204020204" pitchFamily="34" charset="-122"/>
              </a:rPr>
              <a:t>18,</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21,</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23,</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24,</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25,</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27,</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28,</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29</a:t>
            </a:r>
          </a:p>
          <a:p>
            <a:pPr algn="ctr"/>
            <a:r>
              <a:rPr lang="zh-CN" altLang="en-US" sz="3600" b="0" dirty="0">
                <a:solidFill>
                  <a:srgbClr val="FF0000"/>
                </a:solidFill>
                <a:ea typeface="微软雅黑" panose="020B0503020204020204" pitchFamily="34" charset="-122"/>
              </a:rPr>
              <a:t>活页 练习五 </a:t>
            </a:r>
            <a:r>
              <a:rPr lang="en-US" altLang="zh-CN" sz="3600" b="0" dirty="0">
                <a:solidFill>
                  <a:srgbClr val="FF0000"/>
                </a:solidFill>
                <a:ea typeface="微软雅黑" panose="020B0503020204020204" pitchFamily="34" charset="-122"/>
              </a:rPr>
              <a:t>9,</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10,</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11,</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12,</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13,</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14</a:t>
            </a:r>
            <a:endParaRPr lang="zh-CN" altLang="en-US" sz="3600" b="0" dirty="0">
              <a:solidFill>
                <a:srgbClr val="FF0000"/>
              </a:solidFill>
              <a:ea typeface="微软雅黑" panose="020B0503020204020204" pitchFamily="34" charset="-122"/>
            </a:endParaRPr>
          </a:p>
        </p:txBody>
      </p:sp>
      <p:sp>
        <p:nvSpPr>
          <p:cNvPr id="6" name="文本框 5">
            <a:extLst>
              <a:ext uri="{FF2B5EF4-FFF2-40B4-BE49-F238E27FC236}">
                <a16:creationId xmlns:a16="http://schemas.microsoft.com/office/drawing/2014/main" id="{1781C098-283C-BD97-0ED7-CA36C050CF86}"/>
              </a:ext>
            </a:extLst>
          </p:cNvPr>
          <p:cNvSpPr txBox="1"/>
          <p:nvPr/>
        </p:nvSpPr>
        <p:spPr>
          <a:xfrm>
            <a:off x="142040" y="4989641"/>
            <a:ext cx="8841939" cy="1200329"/>
          </a:xfrm>
          <a:prstGeom prst="rect">
            <a:avLst/>
          </a:prstGeom>
          <a:noFill/>
        </p:spPr>
        <p:txBody>
          <a:bodyPr wrap="square" rtlCol="0">
            <a:spAutoFit/>
          </a:bodyPr>
          <a:lstStyle/>
          <a:p>
            <a:r>
              <a:rPr lang="en-US" altLang="zh-CN" sz="3600" dirty="0">
                <a:ea typeface="微软雅黑" panose="020B0503020204020204" pitchFamily="34" charset="-122"/>
              </a:rPr>
              <a:t>SPOC1</a:t>
            </a:r>
            <a:r>
              <a:rPr lang="zh-CN" altLang="en-US" sz="3600" dirty="0">
                <a:ea typeface="微软雅黑" panose="020B0503020204020204" pitchFamily="34" charset="-122"/>
              </a:rPr>
              <a:t>第四周单元测试和作业，参与讨论</a:t>
            </a:r>
            <a:endParaRPr lang="en-US" altLang="zh-CN" sz="3600" dirty="0">
              <a:ea typeface="微软雅黑" panose="020B0503020204020204" pitchFamily="34" charset="-122"/>
            </a:endParaRPr>
          </a:p>
          <a:p>
            <a:r>
              <a:rPr lang="en-US" altLang="zh-CN" sz="3600" b="0" dirty="0">
                <a:solidFill>
                  <a:schemeClr val="bg1">
                    <a:lumMod val="50000"/>
                  </a:schemeClr>
                </a:solidFill>
                <a:ea typeface="微软雅黑" panose="020B0503020204020204" pitchFamily="34" charset="-122"/>
              </a:rPr>
              <a:t>                   (10</a:t>
            </a:r>
            <a:r>
              <a:rPr lang="zh-CN" altLang="en-US" sz="3600" b="0" dirty="0">
                <a:solidFill>
                  <a:schemeClr val="bg1">
                    <a:lumMod val="50000"/>
                  </a:schemeClr>
                </a:solidFill>
                <a:ea typeface="微软雅黑" panose="020B0503020204020204" pitchFamily="34" charset="-122"/>
              </a:rPr>
              <a:t>月</a:t>
            </a:r>
            <a:r>
              <a:rPr lang="en-US" altLang="zh-CN" sz="3600" b="0" dirty="0">
                <a:solidFill>
                  <a:schemeClr val="bg1">
                    <a:lumMod val="50000"/>
                  </a:schemeClr>
                </a:solidFill>
                <a:ea typeface="微软雅黑" panose="020B0503020204020204" pitchFamily="34" charset="-122"/>
              </a:rPr>
              <a:t>20</a:t>
            </a:r>
            <a:r>
              <a:rPr lang="zh-CN" altLang="en-US" sz="3600" b="0" dirty="0">
                <a:solidFill>
                  <a:schemeClr val="bg1">
                    <a:lumMod val="50000"/>
                  </a:schemeClr>
                </a:solidFill>
                <a:ea typeface="微软雅黑" panose="020B0503020204020204" pitchFamily="34" charset="-122"/>
              </a:rPr>
              <a:t>日</a:t>
            </a:r>
            <a:r>
              <a:rPr lang="en-US" altLang="zh-CN" sz="3600" b="0" dirty="0">
                <a:solidFill>
                  <a:schemeClr val="bg1">
                    <a:lumMod val="50000"/>
                  </a:schemeClr>
                </a:solidFill>
                <a:ea typeface="微软雅黑" panose="020B0503020204020204" pitchFamily="34" charset="-122"/>
              </a:rPr>
              <a:t>23:30</a:t>
            </a:r>
            <a:r>
              <a:rPr lang="zh-CN" altLang="en-US" sz="3600" b="0" dirty="0">
                <a:solidFill>
                  <a:schemeClr val="bg1">
                    <a:lumMod val="50000"/>
                  </a:schemeClr>
                </a:solidFill>
                <a:ea typeface="微软雅黑" panose="020B0503020204020204" pitchFamily="34" charset="-122"/>
              </a:rPr>
              <a:t>前完成</a:t>
            </a:r>
            <a:r>
              <a:rPr lang="en-US" altLang="zh-CN" sz="3600" b="0" dirty="0">
                <a:solidFill>
                  <a:schemeClr val="bg1">
                    <a:lumMod val="50000"/>
                  </a:schemeClr>
                </a:solidFill>
                <a:ea typeface="微软雅黑" panose="020B0503020204020204" pitchFamily="34" charset="-122"/>
              </a:rPr>
              <a:t>)</a:t>
            </a:r>
            <a:endParaRPr lang="zh-CN" altLang="en-US" sz="3600" b="0" dirty="0">
              <a:solidFill>
                <a:schemeClr val="bg1">
                  <a:lumMod val="50000"/>
                </a:schemeClr>
              </a:solidFill>
              <a:ea typeface="微软雅黑" panose="020B0503020204020204" pitchFamily="34" charset="-122"/>
            </a:endParaRPr>
          </a:p>
        </p:txBody>
      </p:sp>
      <p:sp>
        <p:nvSpPr>
          <p:cNvPr id="8" name="文本框 7">
            <a:extLst>
              <a:ext uri="{FF2B5EF4-FFF2-40B4-BE49-F238E27FC236}">
                <a16:creationId xmlns:a16="http://schemas.microsoft.com/office/drawing/2014/main" id="{2AAE431B-23F9-B398-CABD-8A195ECD1782}"/>
              </a:ext>
            </a:extLst>
          </p:cNvPr>
          <p:cNvSpPr txBox="1"/>
          <p:nvPr/>
        </p:nvSpPr>
        <p:spPr>
          <a:xfrm>
            <a:off x="771639" y="3810820"/>
            <a:ext cx="7600720" cy="646331"/>
          </a:xfrm>
          <a:prstGeom prst="rect">
            <a:avLst/>
          </a:prstGeom>
          <a:noFill/>
        </p:spPr>
        <p:txBody>
          <a:bodyPr wrap="square">
            <a:spAutoFit/>
          </a:bodyPr>
          <a:lstStyle/>
          <a:p>
            <a:r>
              <a:rPr lang="en-US" altLang="zh-CN" sz="3600" b="0" dirty="0">
                <a:solidFill>
                  <a:schemeClr val="bg1">
                    <a:lumMod val="50000"/>
                  </a:schemeClr>
                </a:solidFill>
                <a:ea typeface="微软雅黑" panose="020B0503020204020204" pitchFamily="34" charset="-122"/>
              </a:rPr>
              <a:t>(10</a:t>
            </a:r>
            <a:r>
              <a:rPr lang="zh-CN" altLang="en-US" sz="3600" b="0" dirty="0">
                <a:solidFill>
                  <a:schemeClr val="bg1">
                    <a:lumMod val="50000"/>
                  </a:schemeClr>
                </a:solidFill>
                <a:ea typeface="微软雅黑" panose="020B0503020204020204" pitchFamily="34" charset="-122"/>
              </a:rPr>
              <a:t>月</a:t>
            </a:r>
            <a:r>
              <a:rPr lang="en-US" altLang="zh-CN" sz="3600" b="0" dirty="0">
                <a:solidFill>
                  <a:schemeClr val="bg1">
                    <a:lumMod val="50000"/>
                  </a:schemeClr>
                </a:solidFill>
                <a:ea typeface="微软雅黑" panose="020B0503020204020204" pitchFamily="34" charset="-122"/>
              </a:rPr>
              <a:t>24</a:t>
            </a:r>
            <a:r>
              <a:rPr lang="zh-CN" altLang="en-US" sz="3600" b="0" dirty="0">
                <a:solidFill>
                  <a:schemeClr val="bg1">
                    <a:lumMod val="50000"/>
                  </a:schemeClr>
                </a:solidFill>
                <a:ea typeface="微软雅黑" panose="020B0503020204020204" pitchFamily="34" charset="-122"/>
              </a:rPr>
              <a:t>日</a:t>
            </a:r>
            <a:r>
              <a:rPr lang="en-US" altLang="zh-CN" sz="3600" b="0" dirty="0">
                <a:solidFill>
                  <a:schemeClr val="bg1">
                    <a:lumMod val="50000"/>
                  </a:schemeClr>
                </a:solidFill>
                <a:ea typeface="微软雅黑" panose="020B0503020204020204" pitchFamily="34" charset="-122"/>
              </a:rPr>
              <a:t>23:59</a:t>
            </a:r>
            <a:r>
              <a:rPr lang="zh-CN" altLang="en-US" sz="3600" b="0" dirty="0">
                <a:solidFill>
                  <a:schemeClr val="bg1">
                    <a:lumMod val="50000"/>
                  </a:schemeClr>
                </a:solidFill>
                <a:ea typeface="微软雅黑" panose="020B0503020204020204" pitchFamily="34" charset="-122"/>
              </a:rPr>
              <a:t>前电子版提交到乐学</a:t>
            </a:r>
            <a:r>
              <a:rPr lang="en-US" altLang="zh-CN" sz="3600" b="0" dirty="0">
                <a:solidFill>
                  <a:schemeClr val="bg1">
                    <a:lumMod val="50000"/>
                  </a:schemeClr>
                </a:solidFill>
                <a:ea typeface="微软雅黑" panose="020B0503020204020204" pitchFamily="34" charset="-122"/>
              </a:rPr>
              <a:t>)</a:t>
            </a:r>
            <a:endParaRPr lang="zh-CN" altLang="en-US" sz="3600" dirty="0"/>
          </a:p>
        </p:txBody>
      </p:sp>
    </p:spTree>
    <p:extLst>
      <p:ext uri="{BB962C8B-B14F-4D97-AF65-F5344CB8AC3E}">
        <p14:creationId xmlns:p14="http://schemas.microsoft.com/office/powerpoint/2010/main" val="1781318678"/>
      </p:ext>
    </p:extLst>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33400" y="838200"/>
            <a:ext cx="8001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1. </a:t>
            </a:r>
            <a:r>
              <a:rPr lang="zh-CN" altLang="en-US">
                <a:solidFill>
                  <a:srgbClr val="CC3300"/>
                </a:solidFill>
              </a:rPr>
              <a:t>电介质的极化：</a:t>
            </a:r>
            <a:r>
              <a:rPr lang="zh-CN" altLang="en-US">
                <a:solidFill>
                  <a:schemeClr val="accent2"/>
                </a:solidFill>
              </a:rPr>
              <a:t>在外电场的作用下，电介质表面出现束缚电荷的现象（均匀电介质），叫做电介质的极化。</a:t>
            </a:r>
            <a:endParaRPr lang="zh-CN" altLang="en-US"/>
          </a:p>
        </p:txBody>
      </p:sp>
      <p:sp>
        <p:nvSpPr>
          <p:cNvPr id="33795" name="Text Box 3"/>
          <p:cNvSpPr txBox="1">
            <a:spLocks noChangeArrowheads="1"/>
          </p:cNvSpPr>
          <p:nvPr/>
        </p:nvSpPr>
        <p:spPr bwMode="auto">
          <a:xfrm>
            <a:off x="533400" y="228600"/>
            <a:ext cx="4365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3200">
                <a:solidFill>
                  <a:schemeClr val="accent2"/>
                </a:solidFill>
              </a:rPr>
              <a:t>二</a:t>
            </a:r>
            <a:r>
              <a:rPr lang="zh-CN" altLang="en-US" sz="3200">
                <a:solidFill>
                  <a:schemeClr val="accent2"/>
                </a:solidFill>
              </a:rPr>
              <a:t>、 静电场中的电介质</a:t>
            </a:r>
          </a:p>
        </p:txBody>
      </p:sp>
      <p:grpSp>
        <p:nvGrpSpPr>
          <p:cNvPr id="2" name="Group 22"/>
          <p:cNvGrpSpPr>
            <a:grpSpLocks/>
          </p:cNvGrpSpPr>
          <p:nvPr/>
        </p:nvGrpSpPr>
        <p:grpSpPr bwMode="auto">
          <a:xfrm>
            <a:off x="6372225" y="5300663"/>
            <a:ext cx="2590800" cy="1066800"/>
            <a:chOff x="4014" y="3339"/>
            <a:chExt cx="1632" cy="672"/>
          </a:xfrm>
        </p:grpSpPr>
        <p:sp>
          <p:nvSpPr>
            <p:cNvPr id="2062" name="AutoShape 6"/>
            <p:cNvSpPr>
              <a:spLocks noChangeArrowheads="1"/>
            </p:cNvSpPr>
            <p:nvPr/>
          </p:nvSpPr>
          <p:spPr bwMode="auto">
            <a:xfrm>
              <a:off x="4014" y="3339"/>
              <a:ext cx="1296" cy="672"/>
            </a:xfrm>
            <a:prstGeom prst="wedgeRoundRectCallout">
              <a:avLst>
                <a:gd name="adj1" fmla="val -90741"/>
                <a:gd name="adj2" fmla="val -61162"/>
                <a:gd name="adj3" fmla="val 16667"/>
              </a:avLst>
            </a:prstGeom>
            <a:solidFill>
              <a:srgbClr val="FF9900"/>
            </a:solidFill>
            <a:ln w="9525">
              <a:solidFill>
                <a:srgbClr val="CC3300"/>
              </a:solidFill>
              <a:miter lim="800000"/>
              <a:headEnd/>
              <a:tailEnd/>
            </a:ln>
          </p:spPr>
          <p:txBody>
            <a:bodyPr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solidFill>
                  <a:schemeClr val="accent2"/>
                </a:solidFill>
              </a:endParaRPr>
            </a:p>
          </p:txBody>
        </p:sp>
        <p:grpSp>
          <p:nvGrpSpPr>
            <p:cNvPr id="2063" name="Group 7"/>
            <p:cNvGrpSpPr>
              <a:grpSpLocks/>
            </p:cNvGrpSpPr>
            <p:nvPr/>
          </p:nvGrpSpPr>
          <p:grpSpPr bwMode="auto">
            <a:xfrm>
              <a:off x="4062" y="3351"/>
              <a:ext cx="1584" cy="660"/>
              <a:chOff x="4128" y="1308"/>
              <a:chExt cx="1872" cy="660"/>
            </a:xfrm>
          </p:grpSpPr>
          <p:sp>
            <p:nvSpPr>
              <p:cNvPr id="2064" name="Text Box 8"/>
              <p:cNvSpPr txBox="1">
                <a:spLocks noChangeArrowheads="1"/>
              </p:cNvSpPr>
              <p:nvPr/>
            </p:nvSpPr>
            <p:spPr bwMode="auto">
              <a:xfrm>
                <a:off x="4128" y="1680"/>
                <a:ext cx="18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rgbClr val="CC3300"/>
                    </a:solidFill>
                  </a:rPr>
                  <a:t>介质电极化率</a:t>
                </a:r>
              </a:p>
            </p:txBody>
          </p:sp>
          <p:graphicFrame>
            <p:nvGraphicFramePr>
              <p:cNvPr id="2051" name="Object 9"/>
              <p:cNvGraphicFramePr>
                <a:graphicFrameLocks noChangeAspect="1"/>
              </p:cNvGraphicFramePr>
              <p:nvPr/>
            </p:nvGraphicFramePr>
            <p:xfrm>
              <a:off x="4153" y="1308"/>
              <a:ext cx="1248" cy="418"/>
            </p:xfrm>
            <a:graphic>
              <a:graphicData uri="http://schemas.openxmlformats.org/presentationml/2006/ole">
                <mc:AlternateContent xmlns:mc="http://schemas.openxmlformats.org/markup-compatibility/2006">
                  <mc:Choice xmlns:v="urn:schemas-microsoft-com:vml" Requires="v">
                    <p:oleObj name="公式" r:id="rId2" imgW="647640" imgH="215640" progId="Equation.3">
                      <p:embed/>
                    </p:oleObj>
                  </mc:Choice>
                  <mc:Fallback>
                    <p:oleObj name="公式" r:id="rId2" imgW="647640" imgH="215640" progId="Equation.3">
                      <p:embed/>
                      <p:pic>
                        <p:nvPicPr>
                          <p:cNvPr id="2051"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 y="1308"/>
                            <a:ext cx="1248" cy="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33803" name="Text Box 11"/>
          <p:cNvSpPr txBox="1">
            <a:spLocks noChangeArrowheads="1"/>
          </p:cNvSpPr>
          <p:nvPr/>
        </p:nvSpPr>
        <p:spPr bwMode="auto">
          <a:xfrm>
            <a:off x="457200" y="3384550"/>
            <a:ext cx="80772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pPr>
            <a:r>
              <a:rPr lang="en-US" altLang="zh-CN">
                <a:solidFill>
                  <a:schemeClr val="accent2"/>
                </a:solidFill>
              </a:rPr>
              <a:t> 2. </a:t>
            </a:r>
            <a:r>
              <a:rPr lang="zh-CN" altLang="en-US">
                <a:solidFill>
                  <a:srgbClr val="CC3300"/>
                </a:solidFill>
                <a:latin typeface="宋体" panose="02010600030101010101" pitchFamily="2" charset="-122"/>
              </a:rPr>
              <a:t>电极化强度：</a:t>
            </a:r>
            <a:r>
              <a:rPr lang="zh-CN" altLang="en-US">
                <a:solidFill>
                  <a:schemeClr val="accent2"/>
                </a:solidFill>
              </a:rPr>
              <a:t>对各向同性电介质，在电场不太强的情况下</a:t>
            </a:r>
          </a:p>
          <a:p>
            <a:pPr eaLnBrk="1" hangingPunct="1">
              <a:lnSpc>
                <a:spcPct val="110000"/>
              </a:lnSpc>
            </a:pPr>
            <a:r>
              <a:rPr lang="zh-CN" altLang="en-US">
                <a:solidFill>
                  <a:schemeClr val="accent2"/>
                </a:solidFill>
              </a:rPr>
              <a:t>                            </a:t>
            </a:r>
          </a:p>
        </p:txBody>
      </p:sp>
      <p:sp>
        <p:nvSpPr>
          <p:cNvPr id="33807" name="Text Box 15"/>
          <p:cNvSpPr txBox="1">
            <a:spLocks noChangeArrowheads="1"/>
          </p:cNvSpPr>
          <p:nvPr/>
        </p:nvSpPr>
        <p:spPr bwMode="auto">
          <a:xfrm>
            <a:off x="2500313" y="220980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无极分子电介质的极化</a:t>
            </a:r>
            <a:r>
              <a:rPr lang="en-US" altLang="zh-CN">
                <a:solidFill>
                  <a:schemeClr val="accent2"/>
                </a:solidFill>
              </a:rPr>
              <a:t>----</a:t>
            </a:r>
            <a:r>
              <a:rPr lang="zh-CN" altLang="en-US">
                <a:solidFill>
                  <a:srgbClr val="CC3300"/>
                </a:solidFill>
              </a:rPr>
              <a:t>位移极化</a:t>
            </a:r>
          </a:p>
        </p:txBody>
      </p:sp>
      <p:sp>
        <p:nvSpPr>
          <p:cNvPr id="33808" name="Rectangle 16"/>
          <p:cNvSpPr>
            <a:spLocks noChangeArrowheads="1"/>
          </p:cNvSpPr>
          <p:nvPr/>
        </p:nvSpPr>
        <p:spPr bwMode="auto">
          <a:xfrm>
            <a:off x="2351088" y="2743200"/>
            <a:ext cx="589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chemeClr val="accent2"/>
                </a:solidFill>
              </a:rPr>
              <a:t>  </a:t>
            </a:r>
            <a:r>
              <a:rPr lang="zh-CN" altLang="en-US" sz="3200">
                <a:solidFill>
                  <a:schemeClr val="accent2"/>
                </a:solidFill>
              </a:rPr>
              <a:t>有</a:t>
            </a:r>
            <a:r>
              <a:rPr lang="zh-CN" altLang="en-US">
                <a:solidFill>
                  <a:schemeClr val="accent2"/>
                </a:solidFill>
              </a:rPr>
              <a:t>极分子电介质的极化</a:t>
            </a:r>
            <a:r>
              <a:rPr lang="en-US" altLang="zh-CN">
                <a:solidFill>
                  <a:schemeClr val="accent2"/>
                </a:solidFill>
              </a:rPr>
              <a:t>----</a:t>
            </a:r>
            <a:r>
              <a:rPr lang="zh-CN" altLang="en-US">
                <a:solidFill>
                  <a:srgbClr val="CC3300"/>
                </a:solidFill>
              </a:rPr>
              <a:t>转向极化</a:t>
            </a:r>
          </a:p>
        </p:txBody>
      </p:sp>
      <p:sp>
        <p:nvSpPr>
          <p:cNvPr id="33809" name="AutoShape 17"/>
          <p:cNvSpPr>
            <a:spLocks/>
          </p:cNvSpPr>
          <p:nvPr/>
        </p:nvSpPr>
        <p:spPr bwMode="auto">
          <a:xfrm>
            <a:off x="2359025" y="2420938"/>
            <a:ext cx="125413" cy="703262"/>
          </a:xfrm>
          <a:prstGeom prst="leftBrace">
            <a:avLst>
              <a:gd name="adj1" fmla="val 46730"/>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10" name="Text Box 18"/>
          <p:cNvSpPr txBox="1">
            <a:spLocks noChangeArrowheads="1"/>
          </p:cNvSpPr>
          <p:nvPr/>
        </p:nvSpPr>
        <p:spPr bwMode="auto">
          <a:xfrm>
            <a:off x="669925" y="2482850"/>
            <a:ext cx="1611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束缚电荷</a:t>
            </a:r>
          </a:p>
        </p:txBody>
      </p:sp>
      <p:sp>
        <p:nvSpPr>
          <p:cNvPr id="2060" name="Rectangle 20"/>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3811" name="Object 19"/>
          <p:cNvGraphicFramePr>
            <a:graphicFrameLocks noChangeAspect="1"/>
          </p:cNvGraphicFramePr>
          <p:nvPr/>
        </p:nvGraphicFramePr>
        <p:xfrm>
          <a:off x="1692275" y="4581525"/>
          <a:ext cx="4695825" cy="582613"/>
        </p:xfrm>
        <a:graphic>
          <a:graphicData uri="http://schemas.openxmlformats.org/presentationml/2006/ole">
            <mc:AlternateContent xmlns:mc="http://schemas.openxmlformats.org/markup-compatibility/2006">
              <mc:Choice xmlns:v="urn:schemas-microsoft-com:vml" Requires="v">
                <p:oleObj name="公式" r:id="rId4" imgW="3695400" imgH="457200" progId="Equation.3">
                  <p:embed/>
                </p:oleObj>
              </mc:Choice>
              <mc:Fallback>
                <p:oleObj name="公式" r:id="rId4" imgW="3695400" imgH="457200" progId="Equation.3">
                  <p:embed/>
                  <p:pic>
                    <p:nvPicPr>
                      <p:cNvPr id="33811"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4581525"/>
                        <a:ext cx="4695825"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1" name="Rectangle 21"/>
          <p:cNvSpPr>
            <a:spLocks noChangeArrowheads="1"/>
          </p:cNvSpPr>
          <p:nvPr/>
        </p:nvSpPr>
        <p:spPr bwMode="auto">
          <a:xfrm>
            <a:off x="0" y="3543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blinds(horizontal)">
                                      <p:cBhvr>
                                        <p:cTn id="7" dur="500"/>
                                        <p:tgtEl>
                                          <p:spTgt spid="33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blinds(horizontal)">
                                      <p:cBhvr>
                                        <p:cTn id="12" dur="500"/>
                                        <p:tgtEl>
                                          <p:spTgt spid="337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810"/>
                                        </p:tgtEl>
                                        <p:attrNameLst>
                                          <p:attrName>style.visibility</p:attrName>
                                        </p:attrNameLst>
                                      </p:cBhvr>
                                      <p:to>
                                        <p:strVal val="visible"/>
                                      </p:to>
                                    </p:set>
                                    <p:animEffect transition="in" filter="blinds(horizontal)">
                                      <p:cBhvr>
                                        <p:cTn id="17" dur="500"/>
                                        <p:tgtEl>
                                          <p:spTgt spid="33810"/>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33809"/>
                                        </p:tgtEl>
                                        <p:attrNameLst>
                                          <p:attrName>style.visibility</p:attrName>
                                        </p:attrNameLst>
                                      </p:cBhvr>
                                      <p:to>
                                        <p:strVal val="visible"/>
                                      </p:to>
                                    </p:set>
                                    <p:animEffect transition="in" filter="blinds(horizontal)">
                                      <p:cBhvr>
                                        <p:cTn id="21" dur="500"/>
                                        <p:tgtEl>
                                          <p:spTgt spid="3380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3807"/>
                                        </p:tgtEl>
                                        <p:attrNameLst>
                                          <p:attrName>style.visibility</p:attrName>
                                        </p:attrNameLst>
                                      </p:cBhvr>
                                      <p:to>
                                        <p:strVal val="visible"/>
                                      </p:to>
                                    </p:set>
                                    <p:animEffect transition="in" filter="blinds(horizontal)">
                                      <p:cBhvr>
                                        <p:cTn id="26" dur="500"/>
                                        <p:tgtEl>
                                          <p:spTgt spid="3380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3808"/>
                                        </p:tgtEl>
                                        <p:attrNameLst>
                                          <p:attrName>style.visibility</p:attrName>
                                        </p:attrNameLst>
                                      </p:cBhvr>
                                      <p:to>
                                        <p:strVal val="visible"/>
                                      </p:to>
                                    </p:set>
                                    <p:animEffect transition="in" filter="blinds(horizontal)">
                                      <p:cBhvr>
                                        <p:cTn id="31" dur="500"/>
                                        <p:tgtEl>
                                          <p:spTgt spid="3380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3803"/>
                                        </p:tgtEl>
                                        <p:attrNameLst>
                                          <p:attrName>style.visibility</p:attrName>
                                        </p:attrNameLst>
                                      </p:cBhvr>
                                      <p:to>
                                        <p:strVal val="visible"/>
                                      </p:to>
                                    </p:set>
                                    <p:animEffect transition="in" filter="wipe(up)">
                                      <p:cBhvr>
                                        <p:cTn id="36" dur="500"/>
                                        <p:tgtEl>
                                          <p:spTgt spid="3380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33811"/>
                                        </p:tgtEl>
                                        <p:attrNameLst>
                                          <p:attrName>style.visibility</p:attrName>
                                        </p:attrNameLst>
                                      </p:cBhvr>
                                      <p:to>
                                        <p:strVal val="visible"/>
                                      </p:to>
                                    </p:set>
                                    <p:animEffect transition="in" filter="wipe(left)">
                                      <p:cBhvr>
                                        <p:cTn id="41" dur="500"/>
                                        <p:tgtEl>
                                          <p:spTgt spid="33811"/>
                                        </p:tgtEl>
                                      </p:cBhvr>
                                    </p:animEffect>
                                  </p:childTnLst>
                                </p:cTn>
                              </p:par>
                            </p:childTnLst>
                          </p:cTn>
                        </p:par>
                        <p:par>
                          <p:cTn id="42" fill="hold" nodeType="afterGroup">
                            <p:stCondLst>
                              <p:cond delay="500"/>
                            </p:stCondLst>
                            <p:childTnLst>
                              <p:par>
                                <p:cTn id="43" presetID="22" presetClass="entr" presetSubtype="1" fill="hold"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up)">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utoUpdateAnimBg="0"/>
      <p:bldP spid="33803" grpId="0"/>
      <p:bldP spid="33807" grpId="0" autoUpdateAnimBg="0"/>
      <p:bldP spid="33808" grpId="0" autoUpdateAnimBg="0"/>
      <p:bldP spid="33809" grpId="0" animBg="1"/>
      <p:bldP spid="3381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81000" y="533400"/>
            <a:ext cx="4914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3.  </a:t>
            </a:r>
            <a:r>
              <a:rPr lang="zh-CN" altLang="en-US">
                <a:solidFill>
                  <a:srgbClr val="CC3300"/>
                </a:solidFill>
              </a:rPr>
              <a:t>电介质表面束缚电荷密度：</a:t>
            </a:r>
            <a:endParaRPr lang="zh-CN" altLang="en-US" sz="2400" b="0">
              <a:solidFill>
                <a:srgbClr val="CC3300"/>
              </a:solidFill>
            </a:endParaRPr>
          </a:p>
        </p:txBody>
      </p:sp>
      <p:graphicFrame>
        <p:nvGraphicFramePr>
          <p:cNvPr id="34819" name="Object 3"/>
          <p:cNvGraphicFramePr>
            <a:graphicFrameLocks noChangeAspect="1"/>
          </p:cNvGraphicFramePr>
          <p:nvPr/>
        </p:nvGraphicFramePr>
        <p:xfrm>
          <a:off x="5148263" y="404813"/>
          <a:ext cx="3168650" cy="669925"/>
        </p:xfrm>
        <a:graphic>
          <a:graphicData uri="http://schemas.openxmlformats.org/presentationml/2006/ole">
            <mc:AlternateContent xmlns:mc="http://schemas.openxmlformats.org/markup-compatibility/2006">
              <mc:Choice xmlns:v="urn:schemas-microsoft-com:vml" Requires="v">
                <p:oleObj name="公式" r:id="rId2" imgW="1257120" imgH="253800" progId="Equation.3">
                  <p:embed/>
                </p:oleObj>
              </mc:Choice>
              <mc:Fallback>
                <p:oleObj name="公式" r:id="rId2" imgW="1257120" imgH="253800" progId="Equation.3">
                  <p:embed/>
                  <p:pic>
                    <p:nvPicPr>
                      <p:cNvPr id="3481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404813"/>
                        <a:ext cx="31686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99FF"/>
                            </a:solidFill>
                            <a:miter lim="800000"/>
                            <a:headEnd/>
                            <a:tailEnd/>
                          </a14:hiddenLine>
                        </a:ext>
                      </a:extLst>
                    </p:spPr>
                  </p:pic>
                </p:oleObj>
              </mc:Fallback>
            </mc:AlternateContent>
          </a:graphicData>
        </a:graphic>
      </p:graphicFrame>
      <p:sp>
        <p:nvSpPr>
          <p:cNvPr id="34820" name="Text Box 4"/>
          <p:cNvSpPr txBox="1">
            <a:spLocks noChangeArrowheads="1"/>
          </p:cNvSpPr>
          <p:nvPr/>
        </p:nvSpPr>
        <p:spPr bwMode="auto">
          <a:xfrm>
            <a:off x="762000" y="133985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latin typeface="宋体" panose="02010600030101010101" pitchFamily="2" charset="-122"/>
              </a:rPr>
              <a:t>束缚电荷的面密度</a:t>
            </a:r>
            <a:r>
              <a:rPr lang="en-US" altLang="zh-CN">
                <a:solidFill>
                  <a:schemeClr val="accent2"/>
                </a:solidFill>
                <a:latin typeface="宋体" panose="02010600030101010101" pitchFamily="2" charset="-122"/>
              </a:rPr>
              <a:t>: </a:t>
            </a:r>
            <a:r>
              <a:rPr lang="zh-CN" altLang="en-US">
                <a:solidFill>
                  <a:schemeClr val="accent2"/>
                </a:solidFill>
                <a:latin typeface="宋体" panose="02010600030101010101" pitchFamily="2" charset="-122"/>
              </a:rPr>
              <a:t>在数值上就等于极化强度矢量</a:t>
            </a:r>
          </a:p>
          <a:p>
            <a:pPr eaLnBrk="1" hangingPunct="1"/>
            <a:r>
              <a:rPr lang="zh-CN" altLang="en-US">
                <a:solidFill>
                  <a:schemeClr val="accent2"/>
                </a:solidFill>
                <a:latin typeface="宋体" panose="02010600030101010101" pitchFamily="2" charset="-122"/>
              </a:rPr>
              <a:t>                  在介质表面法线方向的分量。</a:t>
            </a:r>
          </a:p>
        </p:txBody>
      </p:sp>
      <p:graphicFrame>
        <p:nvGraphicFramePr>
          <p:cNvPr id="34821" name="Object 5"/>
          <p:cNvGraphicFramePr>
            <a:graphicFrameLocks noChangeAspect="1"/>
          </p:cNvGraphicFramePr>
          <p:nvPr/>
        </p:nvGraphicFramePr>
        <p:xfrm>
          <a:off x="3733800" y="2590800"/>
          <a:ext cx="2016125" cy="620713"/>
        </p:xfrm>
        <a:graphic>
          <a:graphicData uri="http://schemas.openxmlformats.org/presentationml/2006/ole">
            <mc:AlternateContent xmlns:mc="http://schemas.openxmlformats.org/markup-compatibility/2006">
              <mc:Choice xmlns:v="urn:schemas-microsoft-com:vml" Requires="v">
                <p:oleObj name="公式" r:id="rId4" imgW="825480" imgH="253800" progId="Equation.3">
                  <p:embed/>
                </p:oleObj>
              </mc:Choice>
              <mc:Fallback>
                <p:oleObj name="公式" r:id="rId4" imgW="825480" imgH="253800" progId="Equation.3">
                  <p:embed/>
                  <p:pic>
                    <p:nvPicPr>
                      <p:cNvPr id="3482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590800"/>
                        <a:ext cx="2016125"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34822" name="Object 6"/>
          <p:cNvGraphicFramePr>
            <a:graphicFrameLocks noChangeAspect="1"/>
          </p:cNvGraphicFramePr>
          <p:nvPr/>
        </p:nvGraphicFramePr>
        <p:xfrm>
          <a:off x="5435600" y="4005263"/>
          <a:ext cx="3168650" cy="854075"/>
        </p:xfrm>
        <a:graphic>
          <a:graphicData uri="http://schemas.openxmlformats.org/presentationml/2006/ole">
            <mc:AlternateContent xmlns:mc="http://schemas.openxmlformats.org/markup-compatibility/2006">
              <mc:Choice xmlns:v="urn:schemas-microsoft-com:vml" Requires="v">
                <p:oleObj name="公式" r:id="rId6" imgW="1130040" imgH="304560" progId="Equation.3">
                  <p:embed/>
                </p:oleObj>
              </mc:Choice>
              <mc:Fallback>
                <p:oleObj name="公式" r:id="rId6" imgW="1130040" imgH="304560" progId="Equation.3">
                  <p:embed/>
                  <p:pic>
                    <p:nvPicPr>
                      <p:cNvPr id="3482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5600" y="4005263"/>
                        <a:ext cx="3168650" cy="8540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FF3399"/>
                            </a:solidFill>
                            <a:miter lim="800000"/>
                            <a:headEnd/>
                            <a:tailEnd/>
                          </a14:hiddenLine>
                        </a:ext>
                      </a:extLst>
                    </p:spPr>
                  </p:pic>
                </p:oleObj>
              </mc:Fallback>
            </mc:AlternateContent>
          </a:graphicData>
        </a:graphic>
      </p:graphicFrame>
      <p:sp>
        <p:nvSpPr>
          <p:cNvPr id="34823" name="Text Box 7"/>
          <p:cNvSpPr txBox="1">
            <a:spLocks noChangeArrowheads="1"/>
          </p:cNvSpPr>
          <p:nvPr/>
        </p:nvSpPr>
        <p:spPr bwMode="auto">
          <a:xfrm>
            <a:off x="388938" y="2636838"/>
            <a:ext cx="3462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4.</a:t>
            </a:r>
            <a:r>
              <a:rPr lang="en-US" altLang="zh-CN">
                <a:solidFill>
                  <a:srgbClr val="CC3300"/>
                </a:solidFill>
              </a:rPr>
              <a:t>  </a:t>
            </a:r>
            <a:r>
              <a:rPr lang="zh-CN" altLang="en-US">
                <a:solidFill>
                  <a:srgbClr val="CC3300"/>
                </a:solidFill>
              </a:rPr>
              <a:t>电位移矢量 ：</a:t>
            </a:r>
          </a:p>
        </p:txBody>
      </p:sp>
      <p:graphicFrame>
        <p:nvGraphicFramePr>
          <p:cNvPr id="34824" name="Object 8"/>
          <p:cNvGraphicFramePr>
            <a:graphicFrameLocks noChangeAspect="1"/>
          </p:cNvGraphicFramePr>
          <p:nvPr/>
        </p:nvGraphicFramePr>
        <p:xfrm>
          <a:off x="6300788" y="2592388"/>
          <a:ext cx="1439862" cy="544512"/>
        </p:xfrm>
        <a:graphic>
          <a:graphicData uri="http://schemas.openxmlformats.org/presentationml/2006/ole">
            <mc:AlternateContent xmlns:mc="http://schemas.openxmlformats.org/markup-compatibility/2006">
              <mc:Choice xmlns:v="urn:schemas-microsoft-com:vml" Requires="v">
                <p:oleObj name="公式" r:id="rId8" imgW="495000" imgH="215640" progId="Equation.3">
                  <p:embed/>
                </p:oleObj>
              </mc:Choice>
              <mc:Fallback>
                <p:oleObj name="公式" r:id="rId8" imgW="495000" imgH="215640" progId="Equation.3">
                  <p:embed/>
                  <p:pic>
                    <p:nvPicPr>
                      <p:cNvPr id="34824"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00788" y="2592388"/>
                        <a:ext cx="1439862" cy="544512"/>
                      </a:xfrm>
                      <a:prstGeom prst="rect">
                        <a:avLst/>
                      </a:prstGeom>
                      <a:noFill/>
                      <a:ln>
                        <a:noFill/>
                      </a:ln>
                      <a:extLst>
                        <a:ext uri="{909E8E84-426E-40DD-AFC4-6F175D3DCCD1}">
                          <a14:hiddenFill xmlns:a14="http://schemas.microsoft.com/office/drawing/2010/main">
                            <a:solidFill>
                              <a:srgbClr val="DDFFEE"/>
                            </a:solidFill>
                          </a14:hiddenFill>
                        </a:ext>
                        <a:ext uri="{91240B29-F687-4F45-9708-019B960494DF}">
                          <a14:hiddenLine xmlns:a14="http://schemas.microsoft.com/office/drawing/2010/main" w="28575">
                            <a:solidFill>
                              <a:schemeClr val="accent1"/>
                            </a:solidFill>
                            <a:miter lim="800000"/>
                            <a:headEnd/>
                            <a:tailEnd/>
                          </a14:hiddenLine>
                        </a:ext>
                      </a:extLst>
                    </p:spPr>
                  </p:pic>
                </p:oleObj>
              </mc:Fallback>
            </mc:AlternateContent>
          </a:graphicData>
        </a:graphic>
      </p:graphicFrame>
      <p:grpSp>
        <p:nvGrpSpPr>
          <p:cNvPr id="2" name="Group 14"/>
          <p:cNvGrpSpPr>
            <a:grpSpLocks/>
          </p:cNvGrpSpPr>
          <p:nvPr/>
        </p:nvGrpSpPr>
        <p:grpSpPr bwMode="auto">
          <a:xfrm>
            <a:off x="468313" y="3644900"/>
            <a:ext cx="4968875" cy="1809750"/>
            <a:chOff x="295" y="2296"/>
            <a:chExt cx="3130" cy="1140"/>
          </a:xfrm>
        </p:grpSpPr>
        <p:sp>
          <p:nvSpPr>
            <p:cNvPr id="3083" name="Text Box 11"/>
            <p:cNvSpPr txBox="1">
              <a:spLocks noChangeArrowheads="1"/>
            </p:cNvSpPr>
            <p:nvPr/>
          </p:nvSpPr>
          <p:spPr bwMode="auto">
            <a:xfrm>
              <a:off x="497" y="2302"/>
              <a:ext cx="2928"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     </a:t>
              </a:r>
              <a:r>
                <a:rPr lang="zh-CN" altLang="en-US">
                  <a:solidFill>
                    <a:srgbClr val="CC3300"/>
                  </a:solidFill>
                </a:rPr>
                <a:t>的高斯定理：</a:t>
              </a:r>
              <a:r>
                <a:rPr lang="zh-CN" altLang="en-US">
                  <a:solidFill>
                    <a:schemeClr val="accent2"/>
                  </a:solidFill>
                </a:rPr>
                <a:t>通过任意封闭曲面的电位移通量等于该封闭面包围的自由电荷的代数和。</a:t>
              </a:r>
              <a:endParaRPr lang="en-US" altLang="zh-CN">
                <a:solidFill>
                  <a:schemeClr val="accent2"/>
                </a:solidFill>
              </a:endParaRPr>
            </a:p>
          </p:txBody>
        </p:sp>
        <p:graphicFrame>
          <p:nvGraphicFramePr>
            <p:cNvPr id="3078" name="Object 12"/>
            <p:cNvGraphicFramePr>
              <a:graphicFrameLocks noChangeAspect="1"/>
            </p:cNvGraphicFramePr>
            <p:nvPr/>
          </p:nvGraphicFramePr>
          <p:xfrm>
            <a:off x="569" y="2341"/>
            <a:ext cx="239" cy="240"/>
          </p:xfrm>
          <a:graphic>
            <a:graphicData uri="http://schemas.openxmlformats.org/presentationml/2006/ole">
              <mc:AlternateContent xmlns:mc="http://schemas.openxmlformats.org/markup-compatibility/2006">
                <mc:Choice xmlns:v="urn:schemas-microsoft-com:vml" Requires="v">
                  <p:oleObj name="Equation" r:id="rId10" imgW="342720" imgH="380880" progId="Equation.3">
                    <p:embed/>
                  </p:oleObj>
                </mc:Choice>
                <mc:Fallback>
                  <p:oleObj name="Equation" r:id="rId10" imgW="342720" imgH="380880" progId="Equation.3">
                    <p:embed/>
                    <p:pic>
                      <p:nvPicPr>
                        <p:cNvPr id="3078"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9" y="2341"/>
                          <a:ext cx="23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4" name="Text Box 13"/>
            <p:cNvSpPr txBox="1">
              <a:spLocks noChangeArrowheads="1"/>
            </p:cNvSpPr>
            <p:nvPr/>
          </p:nvSpPr>
          <p:spPr bwMode="auto">
            <a:xfrm>
              <a:off x="295" y="2296"/>
              <a:ext cx="2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5.</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linds(horizontal)">
                                      <p:cBhvr>
                                        <p:cTn id="7" dur="500"/>
                                        <p:tgtEl>
                                          <p:spTgt spid="34818"/>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34819"/>
                                        </p:tgtEl>
                                        <p:attrNameLst>
                                          <p:attrName>style.visibility</p:attrName>
                                        </p:attrNameLst>
                                      </p:cBhvr>
                                      <p:to>
                                        <p:strVal val="visible"/>
                                      </p:to>
                                    </p:set>
                                    <p:anim calcmode="lin" valueType="num">
                                      <p:cBhvr>
                                        <p:cTn id="11" dur="500" fill="hold"/>
                                        <p:tgtEl>
                                          <p:spTgt spid="34819"/>
                                        </p:tgtEl>
                                        <p:attrNameLst>
                                          <p:attrName>ppt_w</p:attrName>
                                        </p:attrNameLst>
                                      </p:cBhvr>
                                      <p:tavLst>
                                        <p:tav tm="0">
                                          <p:val>
                                            <p:fltVal val="0"/>
                                          </p:val>
                                        </p:tav>
                                        <p:tav tm="100000">
                                          <p:val>
                                            <p:strVal val="#ppt_w"/>
                                          </p:val>
                                        </p:tav>
                                      </p:tavLst>
                                    </p:anim>
                                    <p:anim calcmode="lin" valueType="num">
                                      <p:cBhvr>
                                        <p:cTn id="12" dur="500" fill="hold"/>
                                        <p:tgtEl>
                                          <p:spTgt spid="34819"/>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20"/>
                                        </p:tgtEl>
                                        <p:attrNameLst>
                                          <p:attrName>style.visibility</p:attrName>
                                        </p:attrNameLst>
                                      </p:cBhvr>
                                      <p:to>
                                        <p:strVal val="visible"/>
                                      </p:to>
                                    </p:set>
                                    <p:animEffect transition="in" filter="blinds(horizontal)">
                                      <p:cBhvr>
                                        <p:cTn id="17" dur="500"/>
                                        <p:tgtEl>
                                          <p:spTgt spid="348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23"/>
                                        </p:tgtEl>
                                        <p:attrNameLst>
                                          <p:attrName>style.visibility</p:attrName>
                                        </p:attrNameLst>
                                      </p:cBhvr>
                                      <p:to>
                                        <p:strVal val="visible"/>
                                      </p:to>
                                    </p:set>
                                    <p:animEffect transition="in" filter="wipe(left)">
                                      <p:cBhvr>
                                        <p:cTn id="22" dur="500"/>
                                        <p:tgtEl>
                                          <p:spTgt spid="34823"/>
                                        </p:tgtEl>
                                      </p:cBhvr>
                                    </p:animEffect>
                                  </p:childTnLst>
                                </p:cTn>
                              </p:par>
                            </p:childTnLst>
                          </p:cTn>
                        </p:par>
                        <p:par>
                          <p:cTn id="23" fill="hold" nodeType="afterGroup">
                            <p:stCondLst>
                              <p:cond delay="500"/>
                            </p:stCondLst>
                            <p:childTnLst>
                              <p:par>
                                <p:cTn id="24" presetID="23" presetClass="entr" presetSubtype="16" fill="hold" nodeType="afterEffect">
                                  <p:stCondLst>
                                    <p:cond delay="0"/>
                                  </p:stCondLst>
                                  <p:childTnLst>
                                    <p:set>
                                      <p:cBhvr>
                                        <p:cTn id="25" dur="1" fill="hold">
                                          <p:stCondLst>
                                            <p:cond delay="0"/>
                                          </p:stCondLst>
                                        </p:cTn>
                                        <p:tgtEl>
                                          <p:spTgt spid="34821"/>
                                        </p:tgtEl>
                                        <p:attrNameLst>
                                          <p:attrName>style.visibility</p:attrName>
                                        </p:attrNameLst>
                                      </p:cBhvr>
                                      <p:to>
                                        <p:strVal val="visible"/>
                                      </p:to>
                                    </p:set>
                                    <p:anim calcmode="lin" valueType="num">
                                      <p:cBhvr>
                                        <p:cTn id="26" dur="500" fill="hold"/>
                                        <p:tgtEl>
                                          <p:spTgt spid="34821"/>
                                        </p:tgtEl>
                                        <p:attrNameLst>
                                          <p:attrName>ppt_w</p:attrName>
                                        </p:attrNameLst>
                                      </p:cBhvr>
                                      <p:tavLst>
                                        <p:tav tm="0">
                                          <p:val>
                                            <p:fltVal val="0"/>
                                          </p:val>
                                        </p:tav>
                                        <p:tav tm="100000">
                                          <p:val>
                                            <p:strVal val="#ppt_w"/>
                                          </p:val>
                                        </p:tav>
                                      </p:tavLst>
                                    </p:anim>
                                    <p:anim calcmode="lin" valueType="num">
                                      <p:cBhvr>
                                        <p:cTn id="27" dur="500" fill="hold"/>
                                        <p:tgtEl>
                                          <p:spTgt spid="34821"/>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nodeType="clickEffect">
                                  <p:stCondLst>
                                    <p:cond delay="0"/>
                                  </p:stCondLst>
                                  <p:childTnLst>
                                    <p:set>
                                      <p:cBhvr>
                                        <p:cTn id="31" dur="1" fill="hold">
                                          <p:stCondLst>
                                            <p:cond delay="0"/>
                                          </p:stCondLst>
                                        </p:cTn>
                                        <p:tgtEl>
                                          <p:spTgt spid="34824"/>
                                        </p:tgtEl>
                                        <p:attrNameLst>
                                          <p:attrName>style.visibility</p:attrName>
                                        </p:attrNameLst>
                                      </p:cBhvr>
                                      <p:to>
                                        <p:strVal val="visible"/>
                                      </p:to>
                                    </p:set>
                                    <p:anim calcmode="lin" valueType="num">
                                      <p:cBhvr>
                                        <p:cTn id="32" dur="500" fill="hold"/>
                                        <p:tgtEl>
                                          <p:spTgt spid="34824"/>
                                        </p:tgtEl>
                                        <p:attrNameLst>
                                          <p:attrName>ppt_w</p:attrName>
                                        </p:attrNameLst>
                                      </p:cBhvr>
                                      <p:tavLst>
                                        <p:tav tm="0">
                                          <p:val>
                                            <p:fltVal val="0"/>
                                          </p:val>
                                        </p:tav>
                                        <p:tav tm="100000">
                                          <p:val>
                                            <p:strVal val="#ppt_w"/>
                                          </p:val>
                                        </p:tav>
                                      </p:tavLst>
                                    </p:anim>
                                    <p:anim calcmode="lin" valueType="num">
                                      <p:cBhvr>
                                        <p:cTn id="33" dur="500" fill="hold"/>
                                        <p:tgtEl>
                                          <p:spTgt spid="34824"/>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childTnLst>
                          </p:cTn>
                        </p:par>
                        <p:par>
                          <p:cTn id="39" fill="hold" nodeType="afterGroup">
                            <p:stCondLst>
                              <p:cond delay="500"/>
                            </p:stCondLst>
                            <p:childTnLst>
                              <p:par>
                                <p:cTn id="40" presetID="23" presetClass="entr" presetSubtype="16" fill="hold" nodeType="afterEffect">
                                  <p:stCondLst>
                                    <p:cond delay="0"/>
                                  </p:stCondLst>
                                  <p:childTnLst>
                                    <p:set>
                                      <p:cBhvr>
                                        <p:cTn id="41" dur="1" fill="hold">
                                          <p:stCondLst>
                                            <p:cond delay="0"/>
                                          </p:stCondLst>
                                        </p:cTn>
                                        <p:tgtEl>
                                          <p:spTgt spid="34822"/>
                                        </p:tgtEl>
                                        <p:attrNameLst>
                                          <p:attrName>style.visibility</p:attrName>
                                        </p:attrNameLst>
                                      </p:cBhvr>
                                      <p:to>
                                        <p:strVal val="visible"/>
                                      </p:to>
                                    </p:set>
                                    <p:anim calcmode="lin" valueType="num">
                                      <p:cBhvr>
                                        <p:cTn id="42" dur="500" fill="hold"/>
                                        <p:tgtEl>
                                          <p:spTgt spid="34822"/>
                                        </p:tgtEl>
                                        <p:attrNameLst>
                                          <p:attrName>ppt_w</p:attrName>
                                        </p:attrNameLst>
                                      </p:cBhvr>
                                      <p:tavLst>
                                        <p:tav tm="0">
                                          <p:val>
                                            <p:fltVal val="0"/>
                                          </p:val>
                                        </p:tav>
                                        <p:tav tm="100000">
                                          <p:val>
                                            <p:strVal val="#ppt_w"/>
                                          </p:val>
                                        </p:tav>
                                      </p:tavLst>
                                    </p:anim>
                                    <p:anim calcmode="lin" valueType="num">
                                      <p:cBhvr>
                                        <p:cTn id="43" dur="500" fill="hold"/>
                                        <p:tgtEl>
                                          <p:spTgt spid="348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20" grpId="0" autoUpdateAnimBg="0"/>
      <p:bldP spid="3482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52400" y="457200"/>
            <a:ext cx="6019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a:solidFill>
                  <a:schemeClr val="accent2"/>
                </a:solidFill>
              </a:rPr>
              <a:t>6.  </a:t>
            </a:r>
            <a:r>
              <a:rPr lang="zh-CN" altLang="en-US">
                <a:solidFill>
                  <a:schemeClr val="accent2"/>
                </a:solidFill>
              </a:rPr>
              <a:t>静电场中有电介质时</a:t>
            </a:r>
            <a:r>
              <a:rPr lang="zh-CN" altLang="en-US" sz="3200">
                <a:solidFill>
                  <a:srgbClr val="CC3300"/>
                </a:solidFill>
              </a:rPr>
              <a:t>解题思路</a:t>
            </a:r>
            <a:r>
              <a:rPr lang="en-US" altLang="zh-CN">
                <a:solidFill>
                  <a:schemeClr val="accent2"/>
                </a:solidFill>
              </a:rPr>
              <a:t>:</a:t>
            </a:r>
          </a:p>
        </p:txBody>
      </p:sp>
      <p:grpSp>
        <p:nvGrpSpPr>
          <p:cNvPr id="2" name="Group 3"/>
          <p:cNvGrpSpPr>
            <a:grpSpLocks/>
          </p:cNvGrpSpPr>
          <p:nvPr/>
        </p:nvGrpSpPr>
        <p:grpSpPr bwMode="auto">
          <a:xfrm>
            <a:off x="685800" y="2057400"/>
            <a:ext cx="7772400" cy="1158875"/>
            <a:chOff x="432" y="1440"/>
            <a:chExt cx="4896" cy="730"/>
          </a:xfrm>
        </p:grpSpPr>
        <p:sp>
          <p:nvSpPr>
            <p:cNvPr id="4122" name="Rectangle 4"/>
            <p:cNvSpPr>
              <a:spLocks noChangeArrowheads="1"/>
            </p:cNvSpPr>
            <p:nvPr/>
          </p:nvSpPr>
          <p:spPr bwMode="auto">
            <a:xfrm>
              <a:off x="432" y="1440"/>
              <a:ext cx="4896"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defTabSz="76200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defTabSz="7620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defTabSz="7620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defTabSz="7620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accent2"/>
                  </a:solidFill>
                  <a:latin typeface="宋体" panose="02010600030101010101" pitchFamily="2" charset="-122"/>
                </a:rPr>
                <a:t>在电荷分布具有某种对称性的情下</a:t>
              </a:r>
              <a:r>
                <a:rPr lang="en-US" altLang="zh-CN">
                  <a:solidFill>
                    <a:schemeClr val="accent2"/>
                  </a:solidFill>
                  <a:latin typeface="宋体" panose="02010600030101010101" pitchFamily="2" charset="-122"/>
                </a:rPr>
                <a:t>,</a:t>
              </a:r>
              <a:r>
                <a:rPr lang="zh-CN" altLang="en-US">
                  <a:solidFill>
                    <a:schemeClr val="accent2"/>
                  </a:solidFill>
                  <a:latin typeface="宋体" panose="02010600030101010101" pitchFamily="2" charset="-122"/>
                </a:rPr>
                <a:t>首先由  的高斯定理出发求解</a:t>
              </a:r>
            </a:p>
          </p:txBody>
        </p:sp>
        <p:graphicFrame>
          <p:nvGraphicFramePr>
            <p:cNvPr id="4105" name="Object 5"/>
            <p:cNvGraphicFramePr>
              <a:graphicFrameLocks noChangeAspect="1"/>
            </p:cNvGraphicFramePr>
            <p:nvPr/>
          </p:nvGraphicFramePr>
          <p:xfrm>
            <a:off x="4704" y="1536"/>
            <a:ext cx="216" cy="240"/>
          </p:xfrm>
          <a:graphic>
            <a:graphicData uri="http://schemas.openxmlformats.org/presentationml/2006/ole">
              <mc:AlternateContent xmlns:mc="http://schemas.openxmlformats.org/markup-compatibility/2006">
                <mc:Choice xmlns:v="urn:schemas-microsoft-com:vml" Requires="v">
                  <p:oleObj name="Equation" r:id="rId2" imgW="342720" imgH="380880" progId="Equation.3">
                    <p:embed/>
                  </p:oleObj>
                </mc:Choice>
                <mc:Fallback>
                  <p:oleObj name="Equation" r:id="rId2" imgW="342720" imgH="380880" progId="Equation.3">
                    <p:embed/>
                    <p:pic>
                      <p:nvPicPr>
                        <p:cNvPr id="410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 y="1536"/>
                          <a:ext cx="2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grpSp>
        <p:nvGrpSpPr>
          <p:cNvPr id="3" name="Group 6"/>
          <p:cNvGrpSpPr>
            <a:grpSpLocks/>
          </p:cNvGrpSpPr>
          <p:nvPr/>
        </p:nvGrpSpPr>
        <p:grpSpPr bwMode="auto">
          <a:xfrm>
            <a:off x="228600" y="4191000"/>
            <a:ext cx="8915400" cy="849313"/>
            <a:chOff x="96" y="2345"/>
            <a:chExt cx="5616" cy="535"/>
          </a:xfrm>
        </p:grpSpPr>
        <p:graphicFrame>
          <p:nvGraphicFramePr>
            <p:cNvPr id="4104" name="Object 7"/>
            <p:cNvGraphicFramePr>
              <a:graphicFrameLocks/>
            </p:cNvGraphicFramePr>
            <p:nvPr/>
          </p:nvGraphicFramePr>
          <p:xfrm>
            <a:off x="96" y="2345"/>
            <a:ext cx="5616" cy="535"/>
          </p:xfrm>
          <a:graphic>
            <a:graphicData uri="http://schemas.openxmlformats.org/presentationml/2006/ole">
              <mc:AlternateContent xmlns:mc="http://schemas.openxmlformats.org/markup-compatibility/2006">
                <mc:Choice xmlns:v="urn:schemas-microsoft-com:vml" Requires="v">
                  <p:oleObj name="Equation" r:id="rId4" imgW="2387520" imgH="253800" progId="Equation.3">
                    <p:embed/>
                  </p:oleObj>
                </mc:Choice>
                <mc:Fallback>
                  <p:oleObj name="Equation" r:id="rId4" imgW="2387520" imgH="253800" progId="Equation.3">
                    <p:embed/>
                    <p:pic>
                      <p:nvPicPr>
                        <p:cNvPr id="4104"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 y="2345"/>
                          <a:ext cx="5616" cy="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7" name="AutoShape 8"/>
            <p:cNvSpPr>
              <a:spLocks noChangeArrowheads="1"/>
            </p:cNvSpPr>
            <p:nvPr/>
          </p:nvSpPr>
          <p:spPr bwMode="auto">
            <a:xfrm>
              <a:off x="495" y="2592"/>
              <a:ext cx="657" cy="96"/>
            </a:xfrm>
            <a:prstGeom prst="rightArrow">
              <a:avLst>
                <a:gd name="adj1" fmla="val 50000"/>
                <a:gd name="adj2" fmla="val 171094"/>
              </a:avLst>
            </a:prstGeom>
            <a:solidFill>
              <a:schemeClr val="accent1"/>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18" name="AutoShape 9"/>
            <p:cNvSpPr>
              <a:spLocks noChangeArrowheads="1"/>
            </p:cNvSpPr>
            <p:nvPr/>
          </p:nvSpPr>
          <p:spPr bwMode="auto">
            <a:xfrm>
              <a:off x="1551" y="2592"/>
              <a:ext cx="657" cy="96"/>
            </a:xfrm>
            <a:prstGeom prst="rightArrow">
              <a:avLst>
                <a:gd name="adj1" fmla="val 50000"/>
                <a:gd name="adj2" fmla="val 171094"/>
              </a:avLst>
            </a:prstGeom>
            <a:solidFill>
              <a:schemeClr val="accent1"/>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19" name="AutoShape 10"/>
            <p:cNvSpPr>
              <a:spLocks noChangeArrowheads="1"/>
            </p:cNvSpPr>
            <p:nvPr/>
          </p:nvSpPr>
          <p:spPr bwMode="auto">
            <a:xfrm>
              <a:off x="2592" y="2592"/>
              <a:ext cx="639" cy="96"/>
            </a:xfrm>
            <a:prstGeom prst="rightArrow">
              <a:avLst>
                <a:gd name="adj1" fmla="val 50000"/>
                <a:gd name="adj2" fmla="val 166406"/>
              </a:avLst>
            </a:prstGeom>
            <a:solidFill>
              <a:schemeClr val="accent1"/>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20" name="AutoShape 11"/>
            <p:cNvSpPr>
              <a:spLocks noChangeArrowheads="1"/>
            </p:cNvSpPr>
            <p:nvPr/>
          </p:nvSpPr>
          <p:spPr bwMode="auto">
            <a:xfrm>
              <a:off x="3600" y="2592"/>
              <a:ext cx="639" cy="96"/>
            </a:xfrm>
            <a:prstGeom prst="rightArrow">
              <a:avLst>
                <a:gd name="adj1" fmla="val 50000"/>
                <a:gd name="adj2" fmla="val 166406"/>
              </a:avLst>
            </a:prstGeom>
            <a:solidFill>
              <a:schemeClr val="accent1"/>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21" name="AutoShape 12"/>
            <p:cNvSpPr>
              <a:spLocks noChangeArrowheads="1"/>
            </p:cNvSpPr>
            <p:nvPr/>
          </p:nvSpPr>
          <p:spPr bwMode="auto">
            <a:xfrm>
              <a:off x="4641" y="2592"/>
              <a:ext cx="639" cy="96"/>
            </a:xfrm>
            <a:prstGeom prst="rightArrow">
              <a:avLst>
                <a:gd name="adj1" fmla="val 50000"/>
                <a:gd name="adj2" fmla="val 166406"/>
              </a:avLst>
            </a:prstGeom>
            <a:solidFill>
              <a:schemeClr val="accent1"/>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35853" name="Object 13"/>
          <p:cNvGraphicFramePr>
            <a:graphicFrameLocks/>
          </p:cNvGraphicFramePr>
          <p:nvPr/>
        </p:nvGraphicFramePr>
        <p:xfrm>
          <a:off x="2057400" y="3657600"/>
          <a:ext cx="1447800" cy="635000"/>
        </p:xfrm>
        <a:graphic>
          <a:graphicData uri="http://schemas.openxmlformats.org/presentationml/2006/ole">
            <mc:AlternateContent xmlns:mc="http://schemas.openxmlformats.org/markup-compatibility/2006">
              <mc:Choice xmlns:v="urn:schemas-microsoft-com:vml" Requires="v">
                <p:oleObj name="Equation" r:id="rId6" imgW="685800" imgH="253800" progId="Equation.3">
                  <p:embed/>
                </p:oleObj>
              </mc:Choice>
              <mc:Fallback>
                <p:oleObj name="Equation" r:id="rId6" imgW="685800" imgH="253800" progId="Equation.3">
                  <p:embed/>
                  <p:pic>
                    <p:nvPicPr>
                      <p:cNvPr id="35853" name="Object 1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657600"/>
                        <a:ext cx="14478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54" name="Object 14"/>
          <p:cNvGraphicFramePr>
            <a:graphicFrameLocks/>
          </p:cNvGraphicFramePr>
          <p:nvPr/>
        </p:nvGraphicFramePr>
        <p:xfrm>
          <a:off x="3636963" y="3733800"/>
          <a:ext cx="1719262" cy="596900"/>
        </p:xfrm>
        <a:graphic>
          <a:graphicData uri="http://schemas.openxmlformats.org/presentationml/2006/ole">
            <mc:AlternateContent xmlns:mc="http://schemas.openxmlformats.org/markup-compatibility/2006">
              <mc:Choice xmlns:v="urn:schemas-microsoft-com:vml" Requires="v">
                <p:oleObj name="公式" r:id="rId8" imgW="1002960" imgH="253800" progId="Equation.3">
                  <p:embed/>
                </p:oleObj>
              </mc:Choice>
              <mc:Fallback>
                <p:oleObj name="公式" r:id="rId8" imgW="1002960" imgH="253800" progId="Equation.3">
                  <p:embed/>
                  <p:pic>
                    <p:nvPicPr>
                      <p:cNvPr id="35854" name="Object 1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6963" y="3733800"/>
                        <a:ext cx="1719262"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5855" name="Object 15"/>
              <p:cNvSpPr txBox="1"/>
              <p:nvPr/>
            </p:nvSpPr>
            <p:spPr bwMode="auto">
              <a:xfrm>
                <a:off x="3779912" y="5500732"/>
                <a:ext cx="5259388" cy="1059904"/>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𝑞</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nary>
                        <m:naryPr>
                          <m:subHide m:val="on"/>
                          <m:supHide m:val="on"/>
                          <m:ctrlPr>
                            <a:rPr lang="zh-CN" altLang="en-US" i="1">
                              <a:solidFill>
                                <a:srgbClr val="000000"/>
                              </a:solidFill>
                              <a:latin typeface="Cambria Math" panose="02040503050406030204" pitchFamily="18" charset="0"/>
                            </a:rPr>
                          </m:ctrlPr>
                        </m:naryPr>
                        <m:sub/>
                        <m:sup/>
                        <m:e>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𝜎</m:t>
                              </m:r>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𝑑𝑠</m:t>
                          </m:r>
                        </m:e>
                      </m:nary>
                      <m:r>
                        <m:rPr>
                          <m:nor/>
                        </m:rPr>
                        <a:rPr lang="zh-CN" altLang="en-US" i="0">
                          <a:solidFill>
                            <a:srgbClr val="000000"/>
                          </a:solidFill>
                          <a:latin typeface="Cambria Math" panose="02040503050406030204" pitchFamily="18" charset="0"/>
                        </a:rPr>
                        <m:t>=−</m:t>
                      </m:r>
                      <m:nary>
                        <m:naryPr>
                          <m:chr m:val="∮"/>
                          <m:subHide m:val="on"/>
                          <m:supHide m:val="on"/>
                          <m:ctrlPr>
                            <a:rPr lang="zh-CN" altLang="en-US" i="1">
                              <a:solidFill>
                                <a:srgbClr val="000000"/>
                              </a:solidFill>
                              <a:latin typeface="Cambria Math" panose="02040503050406030204" pitchFamily="18" charset="0"/>
                            </a:rPr>
                          </m:ctrlPr>
                        </m:naryPr>
                        <m:sub/>
                        <m:sup/>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𝑃</m:t>
                              </m:r>
                            </m:e>
                          </m:acc>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acc>
                            <m:accPr>
                              <m:chr m:val="⃗"/>
                              <m:ctrlPr>
                                <a:rPr lang="zh-CN" altLang="en-US" i="1" smtClean="0">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𝑆</m:t>
                              </m:r>
                            </m:e>
                          </m:acc>
                        </m:e>
                      </m:nary>
                    </m:oMath>
                  </m:oMathPara>
                </a14:m>
                <a:endParaRPr lang="zh-CN" altLang="en-US" dirty="0"/>
              </a:p>
            </p:txBody>
          </p:sp>
        </mc:Choice>
        <mc:Fallback xmlns="">
          <p:sp>
            <p:nvSpPr>
              <p:cNvPr id="35855" name="Object 15"/>
              <p:cNvSpPr txBox="1">
                <a:spLocks noRot="1" noChangeAspect="1" noMove="1" noResize="1" noEditPoints="1" noAdjustHandles="1" noChangeArrowheads="1" noChangeShapeType="1" noTextEdit="1"/>
              </p:cNvSpPr>
              <p:nvPr/>
            </p:nvSpPr>
            <p:spPr bwMode="auto">
              <a:xfrm>
                <a:off x="3779912" y="5500732"/>
                <a:ext cx="5259388" cy="1059904"/>
              </a:xfrm>
              <a:prstGeom prst="rect">
                <a:avLst/>
              </a:prstGeom>
              <a:blipFill>
                <a:blip r:embed="rId11"/>
                <a:stretch>
                  <a:fillRect/>
                </a:stretch>
              </a:blipFill>
              <a:ln>
                <a:noFill/>
              </a:ln>
              <a:effectLst/>
              <a:extLst/>
            </p:spPr>
            <p:txBody>
              <a:bodyPr/>
              <a:lstStyle/>
              <a:p>
                <a:r>
                  <a:rPr lang="zh-CN" altLang="en-US">
                    <a:noFill/>
                  </a:rPr>
                  <a:t> </a:t>
                </a:r>
              </a:p>
            </p:txBody>
          </p:sp>
        </mc:Fallback>
      </mc:AlternateContent>
      <p:grpSp>
        <p:nvGrpSpPr>
          <p:cNvPr id="4" name="Group 16"/>
          <p:cNvGrpSpPr>
            <a:grpSpLocks/>
          </p:cNvGrpSpPr>
          <p:nvPr/>
        </p:nvGrpSpPr>
        <p:grpSpPr bwMode="auto">
          <a:xfrm>
            <a:off x="381000" y="3821113"/>
            <a:ext cx="1630363" cy="457200"/>
            <a:chOff x="240" y="1783"/>
            <a:chExt cx="1027" cy="288"/>
          </a:xfrm>
        </p:grpSpPr>
        <p:sp>
          <p:nvSpPr>
            <p:cNvPr id="4115" name="Text Box 17"/>
            <p:cNvSpPr txBox="1">
              <a:spLocks noChangeArrowheads="1"/>
            </p:cNvSpPr>
            <p:nvPr/>
          </p:nvSpPr>
          <p:spPr bwMode="auto">
            <a:xfrm>
              <a:off x="240" y="1783"/>
              <a:ext cx="10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rgbClr val="008000"/>
                  </a:solidFill>
                </a:rPr>
                <a:t>D</a:t>
              </a:r>
              <a:r>
                <a:rPr lang="zh-CN" altLang="en-US" sz="2400">
                  <a:solidFill>
                    <a:srgbClr val="008000"/>
                  </a:solidFill>
                </a:rPr>
                <a:t>高斯定理</a:t>
              </a:r>
              <a:endParaRPr lang="zh-CN" altLang="en-US" sz="2400" b="0">
                <a:solidFill>
                  <a:srgbClr val="008000"/>
                </a:solidFill>
              </a:endParaRPr>
            </a:p>
          </p:txBody>
        </p:sp>
        <p:sp>
          <p:nvSpPr>
            <p:cNvPr id="4116" name="Line 18"/>
            <p:cNvSpPr>
              <a:spLocks noChangeShapeType="1"/>
            </p:cNvSpPr>
            <p:nvPr/>
          </p:nvSpPr>
          <p:spPr bwMode="auto">
            <a:xfrm>
              <a:off x="288" y="1824"/>
              <a:ext cx="144" cy="0"/>
            </a:xfrm>
            <a:prstGeom prst="line">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35859" name="Object 19"/>
          <p:cNvGraphicFramePr>
            <a:graphicFrameLocks noChangeAspect="1"/>
          </p:cNvGraphicFramePr>
          <p:nvPr/>
        </p:nvGraphicFramePr>
        <p:xfrm>
          <a:off x="5486400" y="3733800"/>
          <a:ext cx="1447800" cy="619125"/>
        </p:xfrm>
        <a:graphic>
          <a:graphicData uri="http://schemas.openxmlformats.org/presentationml/2006/ole">
            <mc:AlternateContent xmlns:mc="http://schemas.openxmlformats.org/markup-compatibility/2006">
              <mc:Choice xmlns:v="urn:schemas-microsoft-com:vml" Requires="v">
                <p:oleObj name="Equation" r:id="rId12" imgW="609480" imgH="228600" progId="Equation.3">
                  <p:embed/>
                </p:oleObj>
              </mc:Choice>
              <mc:Fallback>
                <p:oleObj name="Equation" r:id="rId12" imgW="609480" imgH="228600" progId="Equation.3">
                  <p:embed/>
                  <p:pic>
                    <p:nvPicPr>
                      <p:cNvPr id="35859"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86400" y="3733800"/>
                        <a:ext cx="14478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0"/>
          <p:cNvGrpSpPr>
            <a:grpSpLocks/>
          </p:cNvGrpSpPr>
          <p:nvPr/>
        </p:nvGrpSpPr>
        <p:grpSpPr bwMode="auto">
          <a:xfrm>
            <a:off x="914400" y="1181100"/>
            <a:ext cx="4324350" cy="571500"/>
            <a:chOff x="518" y="744"/>
            <a:chExt cx="2724" cy="360"/>
          </a:xfrm>
        </p:grpSpPr>
        <p:grpSp>
          <p:nvGrpSpPr>
            <p:cNvPr id="4111" name="Group 21"/>
            <p:cNvGrpSpPr>
              <a:grpSpLocks/>
            </p:cNvGrpSpPr>
            <p:nvPr/>
          </p:nvGrpSpPr>
          <p:grpSpPr bwMode="auto">
            <a:xfrm>
              <a:off x="1296" y="744"/>
              <a:ext cx="1946" cy="360"/>
              <a:chOff x="2256" y="864"/>
              <a:chExt cx="1946" cy="360"/>
            </a:xfrm>
          </p:grpSpPr>
          <p:grpSp>
            <p:nvGrpSpPr>
              <p:cNvPr id="4113" name="Group 22"/>
              <p:cNvGrpSpPr>
                <a:grpSpLocks/>
              </p:cNvGrpSpPr>
              <p:nvPr/>
            </p:nvGrpSpPr>
            <p:grpSpPr bwMode="auto">
              <a:xfrm>
                <a:off x="3744" y="864"/>
                <a:ext cx="458" cy="342"/>
                <a:chOff x="4944" y="858"/>
                <a:chExt cx="458" cy="342"/>
              </a:xfrm>
            </p:grpSpPr>
            <p:graphicFrame>
              <p:nvGraphicFramePr>
                <p:cNvPr id="4103" name="Object 23"/>
                <p:cNvGraphicFramePr>
                  <a:graphicFrameLocks noChangeAspect="1"/>
                </p:cNvGraphicFramePr>
                <p:nvPr/>
              </p:nvGraphicFramePr>
              <p:xfrm>
                <a:off x="4944" y="864"/>
                <a:ext cx="273" cy="336"/>
              </p:xfrm>
              <a:graphic>
                <a:graphicData uri="http://schemas.openxmlformats.org/presentationml/2006/ole">
                  <mc:AlternateContent xmlns:mc="http://schemas.openxmlformats.org/markup-compatibility/2006">
                    <mc:Choice xmlns:v="urn:schemas-microsoft-com:vml" Requires="v">
                      <p:oleObj name="Equation" r:id="rId14" imgW="164880" imgH="203040" progId="Equation.3">
                        <p:embed/>
                      </p:oleObj>
                    </mc:Choice>
                    <mc:Fallback>
                      <p:oleObj name="Equation" r:id="rId14" imgW="164880" imgH="203040" progId="Equation.3">
                        <p:embed/>
                        <p:pic>
                          <p:nvPicPr>
                            <p:cNvPr id="4103"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44" y="864"/>
                              <a:ext cx="27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4" name="Text Box 24"/>
                <p:cNvSpPr txBox="1">
                  <a:spLocks noChangeArrowheads="1"/>
                </p:cNvSpPr>
                <p:nvPr/>
              </p:nvSpPr>
              <p:spPr bwMode="auto">
                <a:xfrm>
                  <a:off x="5174" y="85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a:t>
                  </a:r>
                </a:p>
              </p:txBody>
            </p:sp>
          </p:grpSp>
          <p:graphicFrame>
            <p:nvGraphicFramePr>
              <p:cNvPr id="4102" name="Object 25"/>
              <p:cNvGraphicFramePr>
                <a:graphicFrameLocks noChangeAspect="1"/>
              </p:cNvGraphicFramePr>
              <p:nvPr/>
            </p:nvGraphicFramePr>
            <p:xfrm>
              <a:off x="2256" y="912"/>
              <a:ext cx="1184" cy="312"/>
            </p:xfrm>
            <a:graphic>
              <a:graphicData uri="http://schemas.openxmlformats.org/presentationml/2006/ole">
                <mc:AlternateContent xmlns:mc="http://schemas.openxmlformats.org/markup-compatibility/2006">
                  <mc:Choice xmlns:v="urn:schemas-microsoft-com:vml" Requires="v">
                    <p:oleObj name="Equation" r:id="rId16" imgW="1879560" imgH="495000" progId="Equation.3">
                      <p:embed/>
                    </p:oleObj>
                  </mc:Choice>
                  <mc:Fallback>
                    <p:oleObj name="Equation" r:id="rId16" imgW="1879560" imgH="495000" progId="Equation.3">
                      <p:embed/>
                      <p:pic>
                        <p:nvPicPr>
                          <p:cNvPr id="4102"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56" y="912"/>
                            <a:ext cx="118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112" name="Text Box 26"/>
            <p:cNvSpPr txBox="1">
              <a:spLocks noChangeArrowheads="1"/>
            </p:cNvSpPr>
            <p:nvPr/>
          </p:nvSpPr>
          <p:spPr bwMode="auto">
            <a:xfrm>
              <a:off x="518" y="748"/>
              <a:ext cx="7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问题：</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linds(horizontal)">
                                      <p:cBhvr>
                                        <p:cTn id="7" dur="500"/>
                                        <p:tgtEl>
                                          <p:spTgt spid="35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5853"/>
                                        </p:tgtEl>
                                        <p:attrNameLst>
                                          <p:attrName>style.visibility</p:attrName>
                                        </p:attrNameLst>
                                      </p:cBhvr>
                                      <p:to>
                                        <p:strVal val="visible"/>
                                      </p:to>
                                    </p:set>
                                    <p:animEffect transition="in" filter="blinds(horizontal)">
                                      <p:cBhvr>
                                        <p:cTn id="32" dur="500"/>
                                        <p:tgtEl>
                                          <p:spTgt spid="358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5854"/>
                                        </p:tgtEl>
                                        <p:attrNameLst>
                                          <p:attrName>style.visibility</p:attrName>
                                        </p:attrNameLst>
                                      </p:cBhvr>
                                      <p:to>
                                        <p:strVal val="visible"/>
                                      </p:to>
                                    </p:set>
                                    <p:animEffect transition="in" filter="blinds(horizontal)">
                                      <p:cBhvr>
                                        <p:cTn id="37" dur="500"/>
                                        <p:tgtEl>
                                          <p:spTgt spid="358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5859"/>
                                        </p:tgtEl>
                                        <p:attrNameLst>
                                          <p:attrName>style.visibility</p:attrName>
                                        </p:attrNameLst>
                                      </p:cBhvr>
                                      <p:to>
                                        <p:strVal val="visible"/>
                                      </p:to>
                                    </p:set>
                                    <p:animEffect transition="in" filter="blinds(horizontal)">
                                      <p:cBhvr>
                                        <p:cTn id="42" dur="500"/>
                                        <p:tgtEl>
                                          <p:spTgt spid="35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4425950" y="290513"/>
          <a:ext cx="1435100" cy="974725"/>
        </p:xfrm>
        <a:graphic>
          <a:graphicData uri="http://schemas.openxmlformats.org/presentationml/2006/ole">
            <mc:AlternateContent xmlns:mc="http://schemas.openxmlformats.org/markup-compatibility/2006">
              <mc:Choice xmlns:v="urn:schemas-microsoft-com:vml" Requires="v">
                <p:oleObj name="公式" r:id="rId4" imgW="457200" imgH="406080" progId="Equation.3">
                  <p:embed/>
                </p:oleObj>
              </mc:Choice>
              <mc:Fallback>
                <p:oleObj name="公式" r:id="rId4" imgW="457200" imgH="406080" progId="Equation.3">
                  <p:embed/>
                  <p:pic>
                    <p:nvPicPr>
                      <p:cNvPr id="3686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5950" y="290513"/>
                        <a:ext cx="1435100"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7" name="Text Box 3"/>
          <p:cNvSpPr txBox="1">
            <a:spLocks noChangeArrowheads="1"/>
          </p:cNvSpPr>
          <p:nvPr/>
        </p:nvSpPr>
        <p:spPr bwMode="auto">
          <a:xfrm>
            <a:off x="533400" y="354013"/>
            <a:ext cx="3448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chemeClr val="accent2"/>
                </a:solidFill>
              </a:rPr>
              <a:t>三、电容器的电容</a:t>
            </a:r>
          </a:p>
        </p:txBody>
      </p:sp>
      <p:sp>
        <p:nvSpPr>
          <p:cNvPr id="36868" name="Text Box 4"/>
          <p:cNvSpPr txBox="1">
            <a:spLocks noChangeArrowheads="1"/>
          </p:cNvSpPr>
          <p:nvPr/>
        </p:nvSpPr>
        <p:spPr bwMode="auto">
          <a:xfrm>
            <a:off x="228600" y="1371600"/>
            <a:ext cx="601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lvl="1" eaLnBrk="1" hangingPunct="1">
              <a:spcBef>
                <a:spcPct val="50000"/>
              </a:spcBef>
              <a:buClr>
                <a:srgbClr val="CC3300"/>
              </a:buClr>
              <a:buFont typeface="Wingdings" panose="05000000000000000000" pitchFamily="2" charset="2"/>
              <a:buNone/>
            </a:pPr>
            <a:r>
              <a:rPr lang="en-US" altLang="zh-CN">
                <a:solidFill>
                  <a:schemeClr val="accent2"/>
                </a:solidFill>
              </a:rPr>
              <a:t>1. </a:t>
            </a:r>
            <a:r>
              <a:rPr lang="zh-CN" altLang="en-US">
                <a:solidFill>
                  <a:schemeClr val="accent2"/>
                </a:solidFill>
              </a:rPr>
              <a:t>典型的电容器电容的计算</a:t>
            </a:r>
          </a:p>
        </p:txBody>
      </p:sp>
      <p:sp>
        <p:nvSpPr>
          <p:cNvPr id="36869" name="Text Box 5"/>
          <p:cNvSpPr txBox="1">
            <a:spLocks noChangeArrowheads="1"/>
          </p:cNvSpPr>
          <p:nvPr/>
        </p:nvSpPr>
        <p:spPr bwMode="auto">
          <a:xfrm>
            <a:off x="4267200" y="2757488"/>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CC0000"/>
                </a:solidFill>
              </a:rPr>
              <a:t>球形</a:t>
            </a:r>
          </a:p>
        </p:txBody>
      </p:sp>
      <p:sp>
        <p:nvSpPr>
          <p:cNvPr id="36870" name="Text Box 6"/>
          <p:cNvSpPr txBox="1">
            <a:spLocks noChangeArrowheads="1"/>
          </p:cNvSpPr>
          <p:nvPr/>
        </p:nvSpPr>
        <p:spPr bwMode="auto">
          <a:xfrm>
            <a:off x="7086600" y="2681288"/>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CC0000"/>
                </a:solidFill>
              </a:rPr>
              <a:t>柱形</a:t>
            </a:r>
            <a:endParaRPr lang="zh-CN" altLang="en-US" b="0">
              <a:solidFill>
                <a:srgbClr val="CC0000"/>
              </a:solidFill>
            </a:endParaRPr>
          </a:p>
        </p:txBody>
      </p:sp>
      <p:sp>
        <p:nvSpPr>
          <p:cNvPr id="36871" name="Text Box 7"/>
          <p:cNvSpPr txBox="1">
            <a:spLocks noChangeArrowheads="1"/>
          </p:cNvSpPr>
          <p:nvPr/>
        </p:nvSpPr>
        <p:spPr bwMode="auto">
          <a:xfrm>
            <a:off x="1447800" y="19812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accent2"/>
                </a:solidFill>
              </a:rPr>
              <a:t>设</a:t>
            </a:r>
            <a:r>
              <a:rPr lang="en-US" altLang="zh-CN" i="1">
                <a:solidFill>
                  <a:schemeClr val="accent2"/>
                </a:solidFill>
              </a:rPr>
              <a:t>Q</a:t>
            </a:r>
          </a:p>
        </p:txBody>
      </p:sp>
      <p:sp>
        <p:nvSpPr>
          <p:cNvPr id="36872" name="AutoShape 8"/>
          <p:cNvSpPr>
            <a:spLocks noChangeArrowheads="1"/>
          </p:cNvSpPr>
          <p:nvPr/>
        </p:nvSpPr>
        <p:spPr bwMode="auto">
          <a:xfrm>
            <a:off x="2438400" y="2260600"/>
            <a:ext cx="685800" cy="111125"/>
          </a:xfrm>
          <a:prstGeom prst="rightArrow">
            <a:avLst>
              <a:gd name="adj1" fmla="val 50000"/>
              <a:gd name="adj2" fmla="val 154286"/>
            </a:avLst>
          </a:prstGeom>
          <a:solidFill>
            <a:schemeClr val="accent1"/>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3" name="AutoShape 9"/>
          <p:cNvSpPr>
            <a:spLocks noChangeArrowheads="1"/>
          </p:cNvSpPr>
          <p:nvPr/>
        </p:nvSpPr>
        <p:spPr bwMode="auto">
          <a:xfrm>
            <a:off x="3962400" y="2251075"/>
            <a:ext cx="609600" cy="111125"/>
          </a:xfrm>
          <a:prstGeom prst="rightArrow">
            <a:avLst>
              <a:gd name="adj1" fmla="val 50000"/>
              <a:gd name="adj2" fmla="val 137143"/>
            </a:avLst>
          </a:prstGeom>
          <a:solidFill>
            <a:schemeClr val="accent1"/>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4" name="AutoShape 10"/>
          <p:cNvSpPr>
            <a:spLocks noChangeArrowheads="1"/>
          </p:cNvSpPr>
          <p:nvPr/>
        </p:nvSpPr>
        <p:spPr bwMode="auto">
          <a:xfrm>
            <a:off x="5334000" y="2251075"/>
            <a:ext cx="720725" cy="111125"/>
          </a:xfrm>
          <a:prstGeom prst="rightArrow">
            <a:avLst>
              <a:gd name="adj1" fmla="val 50000"/>
              <a:gd name="adj2" fmla="val 162143"/>
            </a:avLst>
          </a:prstGeom>
          <a:solidFill>
            <a:schemeClr val="accent1"/>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11"/>
          <p:cNvGrpSpPr>
            <a:grpSpLocks/>
          </p:cNvGrpSpPr>
          <p:nvPr/>
        </p:nvGrpSpPr>
        <p:grpSpPr bwMode="auto">
          <a:xfrm>
            <a:off x="3962400" y="3581400"/>
            <a:ext cx="1447800" cy="1447800"/>
            <a:chOff x="912" y="1680"/>
            <a:chExt cx="912" cy="912"/>
          </a:xfrm>
        </p:grpSpPr>
        <p:sp>
          <p:nvSpPr>
            <p:cNvPr id="5153" name="Oval 12"/>
            <p:cNvSpPr>
              <a:spLocks noChangeArrowheads="1"/>
            </p:cNvSpPr>
            <p:nvPr/>
          </p:nvSpPr>
          <p:spPr bwMode="auto">
            <a:xfrm>
              <a:off x="1200" y="1968"/>
              <a:ext cx="288" cy="288"/>
            </a:xfrm>
            <a:prstGeom prst="ellipse">
              <a:avLst/>
            </a:prstGeom>
            <a:solidFill>
              <a:srgbClr val="FF9900"/>
            </a:solidFill>
            <a:ln w="9525">
              <a:solidFill>
                <a:schemeClr val="accent2"/>
              </a:solidFill>
              <a:round/>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54" name="AutoShape 13"/>
            <p:cNvSpPr>
              <a:spLocks noChangeArrowheads="1"/>
            </p:cNvSpPr>
            <p:nvPr/>
          </p:nvSpPr>
          <p:spPr bwMode="auto">
            <a:xfrm>
              <a:off x="912" y="1680"/>
              <a:ext cx="912" cy="912"/>
            </a:xfrm>
            <a:custGeom>
              <a:avLst/>
              <a:gdLst>
                <a:gd name="T0" fmla="*/ 456 w 21600"/>
                <a:gd name="T1" fmla="*/ 0 h 21600"/>
                <a:gd name="T2" fmla="*/ 134 w 21600"/>
                <a:gd name="T3" fmla="*/ 134 h 21600"/>
                <a:gd name="T4" fmla="*/ 0 w 21600"/>
                <a:gd name="T5" fmla="*/ 456 h 21600"/>
                <a:gd name="T6" fmla="*/ 134 w 21600"/>
                <a:gd name="T7" fmla="*/ 778 h 21600"/>
                <a:gd name="T8" fmla="*/ 456 w 21600"/>
                <a:gd name="T9" fmla="*/ 912 h 21600"/>
                <a:gd name="T10" fmla="*/ 778 w 21600"/>
                <a:gd name="T11" fmla="*/ 778 h 21600"/>
                <a:gd name="T12" fmla="*/ 912 w 21600"/>
                <a:gd name="T13" fmla="*/ 456 h 21600"/>
                <a:gd name="T14" fmla="*/ 778 w 21600"/>
                <a:gd name="T15" fmla="*/ 134 h 21600"/>
                <a:gd name="T16" fmla="*/ 0 60000 65536"/>
                <a:gd name="T17" fmla="*/ 0 60000 65536"/>
                <a:gd name="T18" fmla="*/ 0 60000 65536"/>
                <a:gd name="T19" fmla="*/ 0 60000 65536"/>
                <a:gd name="T20" fmla="*/ 0 60000 65536"/>
                <a:gd name="T21" fmla="*/ 0 60000 65536"/>
                <a:gd name="T22" fmla="*/ 0 60000 65536"/>
                <a:gd name="T23" fmla="*/ 0 60000 65536"/>
                <a:gd name="T24" fmla="*/ 3174 w 21600"/>
                <a:gd name="T25" fmla="*/ 3174 h 21600"/>
                <a:gd name="T26" fmla="*/ 18426 w 21600"/>
                <a:gd name="T27" fmla="*/ 1842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solidFill>
              <a:schemeClr val="accent1"/>
            </a:solidFill>
            <a:ln w="9525">
              <a:solidFill>
                <a:schemeClr val="accent2"/>
              </a:solidFill>
              <a:round/>
              <a:headEnd/>
              <a:tailEnd/>
            </a:ln>
          </p:spPr>
          <p:txBody>
            <a:bodyPr wrap="none" anchor="ctr"/>
            <a:lstStyle/>
            <a:p>
              <a:endParaRPr lang="zh-CN" altLang="en-US"/>
            </a:p>
          </p:txBody>
        </p:sp>
        <p:sp>
          <p:nvSpPr>
            <p:cNvPr id="5155" name="Freeform 14"/>
            <p:cNvSpPr>
              <a:spLocks/>
            </p:cNvSpPr>
            <p:nvPr/>
          </p:nvSpPr>
          <p:spPr bwMode="auto">
            <a:xfrm>
              <a:off x="1344" y="2112"/>
              <a:ext cx="297" cy="252"/>
            </a:xfrm>
            <a:custGeom>
              <a:avLst/>
              <a:gdLst>
                <a:gd name="T0" fmla="*/ 0 w 297"/>
                <a:gd name="T1" fmla="*/ 0 h 252"/>
                <a:gd name="T2" fmla="*/ 297 w 297"/>
                <a:gd name="T3" fmla="*/ 252 h 252"/>
                <a:gd name="T4" fmla="*/ 0 60000 65536"/>
                <a:gd name="T5" fmla="*/ 0 60000 65536"/>
                <a:gd name="T6" fmla="*/ 0 w 297"/>
                <a:gd name="T7" fmla="*/ 0 h 252"/>
                <a:gd name="T8" fmla="*/ 297 w 297"/>
                <a:gd name="T9" fmla="*/ 252 h 252"/>
              </a:gdLst>
              <a:ahLst/>
              <a:cxnLst>
                <a:cxn ang="T4">
                  <a:pos x="T0" y="T1"/>
                </a:cxn>
                <a:cxn ang="T5">
                  <a:pos x="T2" y="T3"/>
                </a:cxn>
              </a:cxnLst>
              <a:rect l="T6" t="T7" r="T8" b="T9"/>
              <a:pathLst>
                <a:path w="297" h="252">
                  <a:moveTo>
                    <a:pt x="0" y="0"/>
                  </a:moveTo>
                  <a:lnTo>
                    <a:pt x="297" y="252"/>
                  </a:lnTo>
                </a:path>
              </a:pathLst>
            </a:custGeom>
            <a:noFill/>
            <a:ln w="38100">
              <a:solidFill>
                <a:srgbClr val="CC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56" name="Line 15"/>
            <p:cNvSpPr>
              <a:spLocks noChangeShapeType="1"/>
            </p:cNvSpPr>
            <p:nvPr/>
          </p:nvSpPr>
          <p:spPr bwMode="auto">
            <a:xfrm flipH="1">
              <a:off x="1248" y="2112"/>
              <a:ext cx="96" cy="9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7" name="Text Box 16"/>
            <p:cNvSpPr txBox="1">
              <a:spLocks noChangeArrowheads="1"/>
            </p:cNvSpPr>
            <p:nvPr/>
          </p:nvSpPr>
          <p:spPr bwMode="auto">
            <a:xfrm>
              <a:off x="1084" y="187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chemeClr val="accent2"/>
                  </a:solidFill>
                </a:rPr>
                <a:t>R</a:t>
              </a:r>
              <a:r>
                <a:rPr lang="en-US" altLang="zh-CN" sz="2400" baseline="-25000">
                  <a:solidFill>
                    <a:schemeClr val="accent2"/>
                  </a:solidFill>
                </a:rPr>
                <a:t>1</a:t>
              </a:r>
            </a:p>
          </p:txBody>
        </p:sp>
        <p:sp>
          <p:nvSpPr>
            <p:cNvPr id="5158" name="Text Box 17"/>
            <p:cNvSpPr txBox="1">
              <a:spLocks noChangeArrowheads="1"/>
            </p:cNvSpPr>
            <p:nvPr/>
          </p:nvSpPr>
          <p:spPr bwMode="auto">
            <a:xfrm>
              <a:off x="1440" y="201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chemeClr val="accent2"/>
                  </a:solidFill>
                </a:rPr>
                <a:t>R</a:t>
              </a:r>
              <a:r>
                <a:rPr lang="en-US" altLang="zh-CN" sz="2400" baseline="-25000">
                  <a:solidFill>
                    <a:schemeClr val="accent2"/>
                  </a:solidFill>
                </a:rPr>
                <a:t>2</a:t>
              </a:r>
            </a:p>
          </p:txBody>
        </p:sp>
      </p:grpSp>
      <p:grpSp>
        <p:nvGrpSpPr>
          <p:cNvPr id="3" name="Group 18"/>
          <p:cNvGrpSpPr>
            <a:grpSpLocks/>
          </p:cNvGrpSpPr>
          <p:nvPr/>
        </p:nvGrpSpPr>
        <p:grpSpPr bwMode="auto">
          <a:xfrm>
            <a:off x="6781800" y="3146425"/>
            <a:ext cx="1524000" cy="2720975"/>
            <a:chOff x="2544" y="1440"/>
            <a:chExt cx="960" cy="1714"/>
          </a:xfrm>
        </p:grpSpPr>
        <p:sp>
          <p:nvSpPr>
            <p:cNvPr id="5146" name="AutoShape 19" descr="深色上对角线"/>
            <p:cNvSpPr>
              <a:spLocks noChangeArrowheads="1"/>
            </p:cNvSpPr>
            <p:nvPr/>
          </p:nvSpPr>
          <p:spPr bwMode="auto">
            <a:xfrm>
              <a:off x="2832" y="1680"/>
              <a:ext cx="384" cy="1104"/>
            </a:xfrm>
            <a:prstGeom prst="can">
              <a:avLst>
                <a:gd name="adj" fmla="val 33542"/>
              </a:avLst>
            </a:prstGeom>
            <a:noFill/>
            <a:ln w="28575">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47" name="AutoShape 20"/>
            <p:cNvSpPr>
              <a:spLocks noChangeArrowheads="1"/>
            </p:cNvSpPr>
            <p:nvPr/>
          </p:nvSpPr>
          <p:spPr bwMode="auto">
            <a:xfrm>
              <a:off x="2544" y="1584"/>
              <a:ext cx="960" cy="1296"/>
            </a:xfrm>
            <a:prstGeom prst="can">
              <a:avLst>
                <a:gd name="adj" fmla="val 3375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48" name="Line 21"/>
            <p:cNvSpPr>
              <a:spLocks noChangeShapeType="1"/>
            </p:cNvSpPr>
            <p:nvPr/>
          </p:nvSpPr>
          <p:spPr bwMode="auto">
            <a:xfrm>
              <a:off x="3024" y="1440"/>
              <a:ext cx="0" cy="1714"/>
            </a:xfrm>
            <a:prstGeom prst="line">
              <a:avLst/>
            </a:prstGeom>
            <a:noFill/>
            <a:ln w="28575">
              <a:solidFill>
                <a:srgbClr val="CC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9" name="Line 22"/>
            <p:cNvSpPr>
              <a:spLocks noChangeShapeType="1"/>
            </p:cNvSpPr>
            <p:nvPr/>
          </p:nvSpPr>
          <p:spPr bwMode="auto">
            <a:xfrm>
              <a:off x="3024" y="1752"/>
              <a:ext cx="192"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0" name="Line 23"/>
            <p:cNvSpPr>
              <a:spLocks noChangeShapeType="1"/>
            </p:cNvSpPr>
            <p:nvPr/>
          </p:nvSpPr>
          <p:spPr bwMode="auto">
            <a:xfrm>
              <a:off x="3024" y="2736"/>
              <a:ext cx="48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1" name="Text Box 24"/>
            <p:cNvSpPr txBox="1">
              <a:spLocks noChangeArrowheads="1"/>
            </p:cNvSpPr>
            <p:nvPr/>
          </p:nvSpPr>
          <p:spPr bwMode="auto">
            <a:xfrm>
              <a:off x="2984" y="148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chemeClr val="accent2"/>
                  </a:solidFill>
                </a:rPr>
                <a:t>R</a:t>
              </a:r>
              <a:r>
                <a:rPr lang="en-US" altLang="zh-CN" sz="2400" baseline="-25000">
                  <a:solidFill>
                    <a:schemeClr val="accent2"/>
                  </a:solidFill>
                </a:rPr>
                <a:t>1</a:t>
              </a:r>
            </a:p>
          </p:txBody>
        </p:sp>
        <p:sp>
          <p:nvSpPr>
            <p:cNvPr id="5152" name="Text Box 25"/>
            <p:cNvSpPr txBox="1">
              <a:spLocks noChangeArrowheads="1"/>
            </p:cNvSpPr>
            <p:nvPr/>
          </p:nvSpPr>
          <p:spPr bwMode="auto">
            <a:xfrm>
              <a:off x="3196" y="244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chemeClr val="accent2"/>
                  </a:solidFill>
                </a:rPr>
                <a:t>R</a:t>
              </a:r>
              <a:r>
                <a:rPr lang="en-US" altLang="zh-CN" sz="2400" baseline="-25000">
                  <a:solidFill>
                    <a:schemeClr val="accent2"/>
                  </a:solidFill>
                </a:rPr>
                <a:t>2</a:t>
              </a:r>
            </a:p>
          </p:txBody>
        </p:sp>
      </p:grpSp>
      <p:graphicFrame>
        <p:nvGraphicFramePr>
          <p:cNvPr id="36890" name="Object 26"/>
          <p:cNvGraphicFramePr>
            <a:graphicFrameLocks noChangeAspect="1"/>
          </p:cNvGraphicFramePr>
          <p:nvPr/>
        </p:nvGraphicFramePr>
        <p:xfrm>
          <a:off x="3390900" y="2057400"/>
          <a:ext cx="342900" cy="381000"/>
        </p:xfrm>
        <a:graphic>
          <a:graphicData uri="http://schemas.openxmlformats.org/presentationml/2006/ole">
            <mc:AlternateContent xmlns:mc="http://schemas.openxmlformats.org/markup-compatibility/2006">
              <mc:Choice xmlns:v="urn:schemas-microsoft-com:vml" Requires="v">
                <p:oleObj name="Equation" r:id="rId6" imgW="342720" imgH="380880" progId="Equation.3">
                  <p:embed/>
                </p:oleObj>
              </mc:Choice>
              <mc:Fallback>
                <p:oleObj name="Equation" r:id="rId6" imgW="342720" imgH="380880" progId="Equation.3">
                  <p:embed/>
                  <p:pic>
                    <p:nvPicPr>
                      <p:cNvPr id="3689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0900" y="2057400"/>
                        <a:ext cx="3429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1" name="Text Box 27"/>
          <p:cNvSpPr txBox="1">
            <a:spLocks noChangeArrowheads="1"/>
          </p:cNvSpPr>
          <p:nvPr/>
        </p:nvSpPr>
        <p:spPr bwMode="auto">
          <a:xfrm>
            <a:off x="4740275" y="19812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U</a:t>
            </a:r>
          </a:p>
        </p:txBody>
      </p:sp>
      <p:graphicFrame>
        <p:nvGraphicFramePr>
          <p:cNvPr id="36892" name="Object 28"/>
          <p:cNvGraphicFramePr>
            <a:graphicFrameLocks noChangeAspect="1"/>
          </p:cNvGraphicFramePr>
          <p:nvPr/>
        </p:nvGraphicFramePr>
        <p:xfrm>
          <a:off x="6324600" y="1828800"/>
          <a:ext cx="1028700" cy="889000"/>
        </p:xfrm>
        <a:graphic>
          <a:graphicData uri="http://schemas.openxmlformats.org/presentationml/2006/ole">
            <mc:AlternateContent xmlns:mc="http://schemas.openxmlformats.org/markup-compatibility/2006">
              <mc:Choice xmlns:v="urn:schemas-microsoft-com:vml" Requires="v">
                <p:oleObj name="Equation" r:id="rId8" imgW="1028520" imgH="888840" progId="Equation.3">
                  <p:embed/>
                </p:oleObj>
              </mc:Choice>
              <mc:Fallback>
                <p:oleObj name="Equation" r:id="rId8" imgW="1028520" imgH="888840" progId="Equation.3">
                  <p:embed/>
                  <p:pic>
                    <p:nvPicPr>
                      <p:cNvPr id="36892"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4600" y="1828800"/>
                        <a:ext cx="10287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3" name="Object 29"/>
          <p:cNvGraphicFramePr>
            <a:graphicFrameLocks noChangeAspect="1"/>
          </p:cNvGraphicFramePr>
          <p:nvPr/>
        </p:nvGraphicFramePr>
        <p:xfrm>
          <a:off x="6372225" y="5699125"/>
          <a:ext cx="2447925" cy="947738"/>
        </p:xfrm>
        <a:graphic>
          <a:graphicData uri="http://schemas.openxmlformats.org/presentationml/2006/ole">
            <mc:AlternateContent xmlns:mc="http://schemas.openxmlformats.org/markup-compatibility/2006">
              <mc:Choice xmlns:v="urn:schemas-microsoft-com:vml" Requires="v">
                <p:oleObj name="公式" r:id="rId10" imgW="1295280" imgH="444240" progId="Equation.3">
                  <p:embed/>
                </p:oleObj>
              </mc:Choice>
              <mc:Fallback>
                <p:oleObj name="公式" r:id="rId10" imgW="1295280" imgH="444240" progId="Equation.3">
                  <p:embed/>
                  <p:pic>
                    <p:nvPicPr>
                      <p:cNvPr id="36893"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72225" y="5699125"/>
                        <a:ext cx="2447925"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4" name="Object 30"/>
          <p:cNvGraphicFramePr>
            <a:graphicFrameLocks noChangeAspect="1"/>
          </p:cNvGraphicFramePr>
          <p:nvPr/>
        </p:nvGraphicFramePr>
        <p:xfrm>
          <a:off x="3481388" y="5661025"/>
          <a:ext cx="2470150" cy="962025"/>
        </p:xfrm>
        <a:graphic>
          <a:graphicData uri="http://schemas.openxmlformats.org/presentationml/2006/ole">
            <mc:AlternateContent xmlns:mc="http://schemas.openxmlformats.org/markup-compatibility/2006">
              <mc:Choice xmlns:v="urn:schemas-microsoft-com:vml" Requires="v">
                <p:oleObj name="公式" r:id="rId12" imgW="1384200" imgH="444240" progId="Equation.3">
                  <p:embed/>
                </p:oleObj>
              </mc:Choice>
              <mc:Fallback>
                <p:oleObj name="公式" r:id="rId12" imgW="1384200" imgH="444240" progId="Equation.3">
                  <p:embed/>
                  <p:pic>
                    <p:nvPicPr>
                      <p:cNvPr id="36894"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81388" y="5661025"/>
                        <a:ext cx="247015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5" name="Text Box 31"/>
          <p:cNvSpPr txBox="1">
            <a:spLocks noChangeArrowheads="1"/>
          </p:cNvSpPr>
          <p:nvPr/>
        </p:nvSpPr>
        <p:spPr bwMode="auto">
          <a:xfrm>
            <a:off x="990600" y="2740025"/>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CC0000"/>
                </a:solidFill>
              </a:rPr>
              <a:t>平行板</a:t>
            </a:r>
          </a:p>
        </p:txBody>
      </p:sp>
      <p:grpSp>
        <p:nvGrpSpPr>
          <p:cNvPr id="4" name="Group 32"/>
          <p:cNvGrpSpPr>
            <a:grpSpLocks/>
          </p:cNvGrpSpPr>
          <p:nvPr/>
        </p:nvGrpSpPr>
        <p:grpSpPr bwMode="auto">
          <a:xfrm>
            <a:off x="1143000" y="3273425"/>
            <a:ext cx="1066800" cy="2362200"/>
            <a:chOff x="720" y="2062"/>
            <a:chExt cx="672" cy="1488"/>
          </a:xfrm>
        </p:grpSpPr>
        <p:sp>
          <p:nvSpPr>
            <p:cNvPr id="5141" name="Rectangle 33"/>
            <p:cNvSpPr>
              <a:spLocks noChangeArrowheads="1"/>
            </p:cNvSpPr>
            <p:nvPr/>
          </p:nvSpPr>
          <p:spPr bwMode="auto">
            <a:xfrm>
              <a:off x="864" y="2062"/>
              <a:ext cx="384" cy="1440"/>
            </a:xfrm>
            <a:prstGeom prst="rect">
              <a:avLst/>
            </a:prstGeom>
            <a:solidFill>
              <a:schemeClr val="accent1"/>
            </a:solidFill>
            <a:ln w="28575">
              <a:solidFill>
                <a:srgbClr val="00AA7D"/>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en-US" altLang="zh-CN" sz="2400" b="0"/>
            </a:p>
          </p:txBody>
        </p:sp>
        <p:grpSp>
          <p:nvGrpSpPr>
            <p:cNvPr id="5142" name="Group 34"/>
            <p:cNvGrpSpPr>
              <a:grpSpLocks/>
            </p:cNvGrpSpPr>
            <p:nvPr/>
          </p:nvGrpSpPr>
          <p:grpSpPr bwMode="auto">
            <a:xfrm>
              <a:off x="720" y="2062"/>
              <a:ext cx="672" cy="1488"/>
              <a:chOff x="4368" y="1440"/>
              <a:chExt cx="672" cy="1488"/>
            </a:xfrm>
          </p:grpSpPr>
          <p:sp>
            <p:nvSpPr>
              <p:cNvPr id="5143" name="Rectangle 35"/>
              <p:cNvSpPr>
                <a:spLocks noChangeArrowheads="1"/>
              </p:cNvSpPr>
              <p:nvPr/>
            </p:nvSpPr>
            <p:spPr bwMode="auto">
              <a:xfrm>
                <a:off x="4896" y="1440"/>
                <a:ext cx="144" cy="1440"/>
              </a:xfrm>
              <a:prstGeom prst="rect">
                <a:avLst/>
              </a:prstGeom>
              <a:solidFill>
                <a:srgbClr val="FF9900"/>
              </a:solidFill>
              <a:ln w="28575">
                <a:solidFill>
                  <a:schemeClr val="accent2"/>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44" name="Rectangle 36"/>
              <p:cNvSpPr>
                <a:spLocks noChangeArrowheads="1"/>
              </p:cNvSpPr>
              <p:nvPr/>
            </p:nvSpPr>
            <p:spPr bwMode="auto">
              <a:xfrm>
                <a:off x="4368" y="1440"/>
                <a:ext cx="144" cy="1440"/>
              </a:xfrm>
              <a:prstGeom prst="rect">
                <a:avLst/>
              </a:prstGeom>
              <a:solidFill>
                <a:srgbClr val="FF9900"/>
              </a:solidFill>
              <a:ln w="28575">
                <a:solidFill>
                  <a:schemeClr val="accent2"/>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145" name="Text Box 37"/>
              <p:cNvSpPr txBox="1">
                <a:spLocks noChangeArrowheads="1"/>
              </p:cNvSpPr>
              <p:nvPr/>
            </p:nvSpPr>
            <p:spPr bwMode="auto">
              <a:xfrm>
                <a:off x="4608" y="264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i="1">
                    <a:solidFill>
                      <a:schemeClr val="accent2"/>
                    </a:solidFill>
                  </a:rPr>
                  <a:t>d</a:t>
                </a:r>
                <a:endParaRPr lang="en-US" altLang="zh-CN" sz="2400" b="0">
                  <a:solidFill>
                    <a:schemeClr val="accent2"/>
                  </a:solidFill>
                </a:endParaRPr>
              </a:p>
            </p:txBody>
          </p:sp>
        </p:grpSp>
      </p:grpSp>
      <p:graphicFrame>
        <p:nvGraphicFramePr>
          <p:cNvPr id="36902" name="Object 38"/>
          <p:cNvGraphicFramePr>
            <a:graphicFrameLocks noChangeAspect="1"/>
          </p:cNvGraphicFramePr>
          <p:nvPr/>
        </p:nvGraphicFramePr>
        <p:xfrm>
          <a:off x="755650" y="5661025"/>
          <a:ext cx="2016125" cy="933450"/>
        </p:xfrm>
        <a:graphic>
          <a:graphicData uri="http://schemas.openxmlformats.org/presentationml/2006/ole">
            <mc:AlternateContent xmlns:mc="http://schemas.openxmlformats.org/markup-compatibility/2006">
              <mc:Choice xmlns:v="urn:schemas-microsoft-com:vml" Requires="v">
                <p:oleObj name="公式" r:id="rId14" imgW="1002960" imgH="406080" progId="Equation.3">
                  <p:embed/>
                </p:oleObj>
              </mc:Choice>
              <mc:Fallback>
                <p:oleObj name="公式" r:id="rId14" imgW="1002960" imgH="406080" progId="Equation.3">
                  <p:embed/>
                  <p:pic>
                    <p:nvPicPr>
                      <p:cNvPr id="36902" name="Object 3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5650" y="5661025"/>
                        <a:ext cx="2016125"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wipe(left)">
                                      <p:cBhvr>
                                        <p:cTn id="7" dur="500"/>
                                        <p:tgtEl>
                                          <p:spTgt spid="36867"/>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36866"/>
                                        </p:tgtEl>
                                        <p:attrNameLst>
                                          <p:attrName>style.visibility</p:attrName>
                                        </p:attrNameLst>
                                      </p:cBhvr>
                                      <p:to>
                                        <p:strVal val="visible"/>
                                      </p:to>
                                    </p:set>
                                    <p:anim calcmode="lin" valueType="num">
                                      <p:cBhvr>
                                        <p:cTn id="11" dur="500" fill="hold"/>
                                        <p:tgtEl>
                                          <p:spTgt spid="36866"/>
                                        </p:tgtEl>
                                        <p:attrNameLst>
                                          <p:attrName>ppt_w</p:attrName>
                                        </p:attrNameLst>
                                      </p:cBhvr>
                                      <p:tavLst>
                                        <p:tav tm="0">
                                          <p:val>
                                            <p:fltVal val="0"/>
                                          </p:val>
                                        </p:tav>
                                        <p:tav tm="100000">
                                          <p:val>
                                            <p:strVal val="#ppt_w"/>
                                          </p:val>
                                        </p:tav>
                                      </p:tavLst>
                                    </p:anim>
                                    <p:anim calcmode="lin" valueType="num">
                                      <p:cBhvr>
                                        <p:cTn id="12" dur="500" fill="hold"/>
                                        <p:tgtEl>
                                          <p:spTgt spid="36866"/>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8"/>
                                        </p:tgtEl>
                                        <p:attrNameLst>
                                          <p:attrName>style.visibility</p:attrName>
                                        </p:attrNameLst>
                                      </p:cBhvr>
                                      <p:to>
                                        <p:strVal val="visible"/>
                                      </p:to>
                                    </p:set>
                                    <p:animEffect transition="in" filter="wipe(left)">
                                      <p:cBhvr>
                                        <p:cTn id="17" dur="500"/>
                                        <p:tgtEl>
                                          <p:spTgt spid="368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71"/>
                                        </p:tgtEl>
                                        <p:attrNameLst>
                                          <p:attrName>style.visibility</p:attrName>
                                        </p:attrNameLst>
                                      </p:cBhvr>
                                      <p:to>
                                        <p:strVal val="visible"/>
                                      </p:to>
                                    </p:set>
                                    <p:animEffect transition="in" filter="wipe(left)">
                                      <p:cBhvr>
                                        <p:cTn id="22" dur="500"/>
                                        <p:tgtEl>
                                          <p:spTgt spid="36871"/>
                                        </p:tgtEl>
                                      </p:cBhvr>
                                    </p:animEffect>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72"/>
                                        </p:tgtEl>
                                        <p:attrNameLst>
                                          <p:attrName>style.visibility</p:attrName>
                                        </p:attrNameLst>
                                      </p:cBhvr>
                                      <p:to>
                                        <p:strVal val="visible"/>
                                      </p:to>
                                    </p:set>
                                    <p:animEffect transition="in" filter="wipe(left)">
                                      <p:cBhvr>
                                        <p:cTn id="27" dur="500"/>
                                        <p:tgtEl>
                                          <p:spTgt spid="36872"/>
                                        </p:tgtEl>
                                      </p:cBhvr>
                                    </p:animEffect>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36890"/>
                                        </p:tgtEl>
                                        <p:attrNameLst>
                                          <p:attrName>style.visibility</p:attrName>
                                        </p:attrNameLst>
                                      </p:cBhvr>
                                      <p:to>
                                        <p:strVal val="visible"/>
                                      </p:to>
                                    </p:set>
                                    <p:animEffect transition="in" filter="wipe(left)">
                                      <p:cBhvr>
                                        <p:cTn id="31" dur="500"/>
                                        <p:tgtEl>
                                          <p:spTgt spid="3689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6873"/>
                                        </p:tgtEl>
                                        <p:attrNameLst>
                                          <p:attrName>style.visibility</p:attrName>
                                        </p:attrNameLst>
                                      </p:cBhvr>
                                      <p:to>
                                        <p:strVal val="visible"/>
                                      </p:to>
                                    </p:set>
                                    <p:animEffect transition="in" filter="wipe(left)">
                                      <p:cBhvr>
                                        <p:cTn id="36" dur="500"/>
                                        <p:tgtEl>
                                          <p:spTgt spid="36873"/>
                                        </p:tgtEl>
                                      </p:cBhvr>
                                    </p:animEffect>
                                  </p:childTnLst>
                                  <p:subTnLst>
                                    <p:audio>
                                      <p:cMediaNode>
                                        <p:cTn display="0" masterRel="sameClick">
                                          <p:stCondLst>
                                            <p:cond evt="begin" delay="0">
                                              <p:tn val="34"/>
                                            </p:cond>
                                          </p:stCondLst>
                                          <p:endCondLst>
                                            <p:cond evt="onStopAudio" delay="0">
                                              <p:tgtEl>
                                                <p:sldTgt/>
                                              </p:tgtEl>
                                            </p:cond>
                                          </p:endCondLst>
                                        </p:cTn>
                                        <p:tgtEl>
                                          <p:sndTgt r:embed="rId2" name="WHOOSH.WAV"/>
                                        </p:tgtEl>
                                      </p:cMediaNode>
                                    </p:audio>
                                  </p:sub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36891"/>
                                        </p:tgtEl>
                                        <p:attrNameLst>
                                          <p:attrName>style.visibility</p:attrName>
                                        </p:attrNameLst>
                                      </p:cBhvr>
                                      <p:to>
                                        <p:strVal val="visible"/>
                                      </p:to>
                                    </p:set>
                                    <p:animEffect transition="in" filter="wipe(left)">
                                      <p:cBhvr>
                                        <p:cTn id="40" dur="500"/>
                                        <p:tgtEl>
                                          <p:spTgt spid="3689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6874"/>
                                        </p:tgtEl>
                                        <p:attrNameLst>
                                          <p:attrName>style.visibility</p:attrName>
                                        </p:attrNameLst>
                                      </p:cBhvr>
                                      <p:to>
                                        <p:strVal val="visible"/>
                                      </p:to>
                                    </p:set>
                                    <p:animEffect transition="in" filter="wipe(left)">
                                      <p:cBhvr>
                                        <p:cTn id="45" dur="500"/>
                                        <p:tgtEl>
                                          <p:spTgt spid="36874"/>
                                        </p:tgtEl>
                                      </p:cBhvr>
                                    </p:animEffect>
                                  </p:childTnLst>
                                  <p:subTnLst>
                                    <p:audio>
                                      <p:cMediaNode>
                                        <p:cTn display="0" masterRel="sameClick">
                                          <p:stCondLst>
                                            <p:cond evt="begin" delay="0">
                                              <p:tn val="43"/>
                                            </p:cond>
                                          </p:stCondLst>
                                          <p:endCondLst>
                                            <p:cond evt="onStopAudio" delay="0">
                                              <p:tgtEl>
                                                <p:sldTgt/>
                                              </p:tgtEl>
                                            </p:cond>
                                          </p:endCondLst>
                                        </p:cTn>
                                        <p:tgtEl>
                                          <p:sndTgt r:embed="rId2" name="WHOOSH.WAV"/>
                                        </p:tgtEl>
                                      </p:cMediaNode>
                                    </p:audio>
                                  </p:sub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36892"/>
                                        </p:tgtEl>
                                        <p:attrNameLst>
                                          <p:attrName>style.visibility</p:attrName>
                                        </p:attrNameLst>
                                      </p:cBhvr>
                                      <p:to>
                                        <p:strVal val="visible"/>
                                      </p:to>
                                    </p:set>
                                    <p:animEffect transition="in" filter="wipe(left)">
                                      <p:cBhvr>
                                        <p:cTn id="49" dur="500"/>
                                        <p:tgtEl>
                                          <p:spTgt spid="3689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6895">
                                            <p:txEl>
                                              <p:pRg st="0" end="0"/>
                                            </p:txEl>
                                          </p:spTgt>
                                        </p:tgtEl>
                                        <p:attrNameLst>
                                          <p:attrName>style.visibility</p:attrName>
                                        </p:attrNameLst>
                                      </p:cBhvr>
                                      <p:to>
                                        <p:strVal val="visible"/>
                                      </p:to>
                                    </p:set>
                                    <p:animEffect transition="in" filter="blinds(horizontal)">
                                      <p:cBhvr>
                                        <p:cTn id="54" dur="500"/>
                                        <p:tgtEl>
                                          <p:spTgt spid="36895">
                                            <p:txEl>
                                              <p:pRg st="0" end="0"/>
                                            </p:txEl>
                                          </p:spTgt>
                                        </p:tgtEl>
                                      </p:cBhvr>
                                    </p:animEffect>
                                  </p:childTnLst>
                                  <p:subTnLst>
                                    <p:audio>
                                      <p:cMediaNode>
                                        <p:cTn display="0" masterRel="sameClick">
                                          <p:stCondLst>
                                            <p:cond evt="begin" delay="0">
                                              <p:tn val="52"/>
                                            </p:cond>
                                          </p:stCondLst>
                                          <p:endCondLst>
                                            <p:cond evt="onStopAudio" delay="0">
                                              <p:tgtEl>
                                                <p:sldTgt/>
                                              </p:tgtEl>
                                            </p:cond>
                                          </p:endCondLst>
                                        </p:cTn>
                                        <p:tgtEl>
                                          <p:sndTgt r:embed="rId3" name="WHOOSH.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blinds(horizontal)">
                                      <p:cBhvr>
                                        <p:cTn id="59" dur="500"/>
                                        <p:tgtEl>
                                          <p:spTgt spid="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3" presetClass="entr" presetSubtype="16" fill="hold" nodeType="clickEffect">
                                  <p:stCondLst>
                                    <p:cond delay="0"/>
                                  </p:stCondLst>
                                  <p:childTnLst>
                                    <p:set>
                                      <p:cBhvr>
                                        <p:cTn id="63" dur="1" fill="hold">
                                          <p:stCondLst>
                                            <p:cond delay="0"/>
                                          </p:stCondLst>
                                        </p:cTn>
                                        <p:tgtEl>
                                          <p:spTgt spid="36902"/>
                                        </p:tgtEl>
                                        <p:attrNameLst>
                                          <p:attrName>style.visibility</p:attrName>
                                        </p:attrNameLst>
                                      </p:cBhvr>
                                      <p:to>
                                        <p:strVal val="visible"/>
                                      </p:to>
                                    </p:set>
                                    <p:anim calcmode="lin" valueType="num">
                                      <p:cBhvr>
                                        <p:cTn id="64" dur="500" fill="hold"/>
                                        <p:tgtEl>
                                          <p:spTgt spid="36902"/>
                                        </p:tgtEl>
                                        <p:attrNameLst>
                                          <p:attrName>ppt_w</p:attrName>
                                        </p:attrNameLst>
                                      </p:cBhvr>
                                      <p:tavLst>
                                        <p:tav tm="0">
                                          <p:val>
                                            <p:fltVal val="0"/>
                                          </p:val>
                                        </p:tav>
                                        <p:tav tm="100000">
                                          <p:val>
                                            <p:strVal val="#ppt_w"/>
                                          </p:val>
                                        </p:tav>
                                      </p:tavLst>
                                    </p:anim>
                                    <p:anim calcmode="lin" valueType="num">
                                      <p:cBhvr>
                                        <p:cTn id="65" dur="500" fill="hold"/>
                                        <p:tgtEl>
                                          <p:spTgt spid="36902"/>
                                        </p:tgtEl>
                                        <p:attrNameLst>
                                          <p:attrName>ppt_h</p:attrName>
                                        </p:attrNameLst>
                                      </p:cBhvr>
                                      <p:tavLst>
                                        <p:tav tm="0">
                                          <p:val>
                                            <p:fltVal val="0"/>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6869"/>
                                        </p:tgtEl>
                                        <p:attrNameLst>
                                          <p:attrName>style.visibility</p:attrName>
                                        </p:attrNameLst>
                                      </p:cBhvr>
                                      <p:to>
                                        <p:strVal val="visible"/>
                                      </p:to>
                                    </p:set>
                                    <p:animEffect transition="in" filter="blinds(horizontal)">
                                      <p:cBhvr>
                                        <p:cTn id="70" dur="500"/>
                                        <p:tgtEl>
                                          <p:spTgt spid="36869"/>
                                        </p:tgtEl>
                                      </p:cBhvr>
                                    </p:animEffect>
                                  </p:childTnLst>
                                  <p:subTnLst>
                                    <p:audio>
                                      <p:cMediaNode>
                                        <p:cTn display="0" masterRel="sameClick">
                                          <p:stCondLst>
                                            <p:cond evt="begin" delay="0">
                                              <p:tn val="68"/>
                                            </p:cond>
                                          </p:stCondLst>
                                          <p:endCondLst>
                                            <p:cond evt="onStopAudio" delay="0">
                                              <p:tgtEl>
                                                <p:sldTgt/>
                                              </p:tgtEl>
                                            </p:cond>
                                          </p:endCondLst>
                                        </p:cTn>
                                        <p:tgtEl>
                                          <p:sndTgt r:embed="rId2" name="WHOOSH.WAV"/>
                                        </p:tgtEl>
                                      </p:cMediaNode>
                                    </p:audio>
                                  </p:subTnLst>
                                </p:cTn>
                              </p:par>
                            </p:childTnLst>
                          </p:cTn>
                        </p:par>
                        <p:par>
                          <p:cTn id="71" fill="hold" nodeType="afterGroup">
                            <p:stCondLst>
                              <p:cond delay="500"/>
                            </p:stCondLst>
                            <p:childTnLst>
                              <p:par>
                                <p:cTn id="72" presetID="23" presetClass="entr" presetSubtype="16" fill="hold" nodeType="afterEffect">
                                  <p:stCondLst>
                                    <p:cond delay="0"/>
                                  </p:stCondLst>
                                  <p:childTnLst>
                                    <p:set>
                                      <p:cBhvr>
                                        <p:cTn id="73" dur="1" fill="hold">
                                          <p:stCondLst>
                                            <p:cond delay="0"/>
                                          </p:stCondLst>
                                        </p:cTn>
                                        <p:tgtEl>
                                          <p:spTgt spid="2"/>
                                        </p:tgtEl>
                                        <p:attrNameLst>
                                          <p:attrName>style.visibility</p:attrName>
                                        </p:attrNameLst>
                                      </p:cBhvr>
                                      <p:to>
                                        <p:strVal val="visible"/>
                                      </p:to>
                                    </p:set>
                                    <p:anim calcmode="lin" valueType="num">
                                      <p:cBhvr>
                                        <p:cTn id="74" dur="500" fill="hold"/>
                                        <p:tgtEl>
                                          <p:spTgt spid="2"/>
                                        </p:tgtEl>
                                        <p:attrNameLst>
                                          <p:attrName>ppt_w</p:attrName>
                                        </p:attrNameLst>
                                      </p:cBhvr>
                                      <p:tavLst>
                                        <p:tav tm="0">
                                          <p:val>
                                            <p:fltVal val="0"/>
                                          </p:val>
                                        </p:tav>
                                        <p:tav tm="100000">
                                          <p:val>
                                            <p:strVal val="#ppt_w"/>
                                          </p:val>
                                        </p:tav>
                                      </p:tavLst>
                                    </p:anim>
                                    <p:anim calcmode="lin" valueType="num">
                                      <p:cBhvr>
                                        <p:cTn id="7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16" fill="hold" nodeType="clickEffect">
                                  <p:stCondLst>
                                    <p:cond delay="0"/>
                                  </p:stCondLst>
                                  <p:childTnLst>
                                    <p:set>
                                      <p:cBhvr>
                                        <p:cTn id="79" dur="1" fill="hold">
                                          <p:stCondLst>
                                            <p:cond delay="0"/>
                                          </p:stCondLst>
                                        </p:cTn>
                                        <p:tgtEl>
                                          <p:spTgt spid="36894"/>
                                        </p:tgtEl>
                                        <p:attrNameLst>
                                          <p:attrName>style.visibility</p:attrName>
                                        </p:attrNameLst>
                                      </p:cBhvr>
                                      <p:to>
                                        <p:strVal val="visible"/>
                                      </p:to>
                                    </p:set>
                                    <p:anim calcmode="lin" valueType="num">
                                      <p:cBhvr>
                                        <p:cTn id="80" dur="500" fill="hold"/>
                                        <p:tgtEl>
                                          <p:spTgt spid="36894"/>
                                        </p:tgtEl>
                                        <p:attrNameLst>
                                          <p:attrName>ppt_w</p:attrName>
                                        </p:attrNameLst>
                                      </p:cBhvr>
                                      <p:tavLst>
                                        <p:tav tm="0">
                                          <p:val>
                                            <p:fltVal val="0"/>
                                          </p:val>
                                        </p:tav>
                                        <p:tav tm="100000">
                                          <p:val>
                                            <p:strVal val="#ppt_w"/>
                                          </p:val>
                                        </p:tav>
                                      </p:tavLst>
                                    </p:anim>
                                    <p:anim calcmode="lin" valueType="num">
                                      <p:cBhvr>
                                        <p:cTn id="81" dur="500" fill="hold"/>
                                        <p:tgtEl>
                                          <p:spTgt spid="36894"/>
                                        </p:tgtEl>
                                        <p:attrNameLst>
                                          <p:attrName>ppt_h</p:attrName>
                                        </p:attrNameLst>
                                      </p:cBhvr>
                                      <p:tavLst>
                                        <p:tav tm="0">
                                          <p:val>
                                            <p:fltVal val="0"/>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36870"/>
                                        </p:tgtEl>
                                        <p:attrNameLst>
                                          <p:attrName>style.visibility</p:attrName>
                                        </p:attrNameLst>
                                      </p:cBhvr>
                                      <p:to>
                                        <p:strVal val="visible"/>
                                      </p:to>
                                    </p:set>
                                    <p:animEffect transition="in" filter="blinds(horizontal)">
                                      <p:cBhvr>
                                        <p:cTn id="86" dur="500"/>
                                        <p:tgtEl>
                                          <p:spTgt spid="36870"/>
                                        </p:tgtEl>
                                      </p:cBhvr>
                                    </p:animEffect>
                                  </p:childTnLst>
                                  <p:subTnLst>
                                    <p:audio>
                                      <p:cMediaNode>
                                        <p:cTn display="0" masterRel="sameClick">
                                          <p:stCondLst>
                                            <p:cond evt="begin" delay="0">
                                              <p:tn val="84"/>
                                            </p:cond>
                                          </p:stCondLst>
                                          <p:endCondLst>
                                            <p:cond evt="onStopAudio" delay="0">
                                              <p:tgtEl>
                                                <p:sldTgt/>
                                              </p:tgtEl>
                                            </p:cond>
                                          </p:endCondLst>
                                        </p:cTn>
                                        <p:tgtEl>
                                          <p:sndTgt r:embed="rId2" name="WHOOSH.WAV"/>
                                        </p:tgtEl>
                                      </p:cMediaNode>
                                    </p:audio>
                                  </p:subTnLst>
                                </p:cTn>
                              </p:par>
                            </p:childTnLst>
                          </p:cTn>
                        </p:par>
                        <p:par>
                          <p:cTn id="87" fill="hold" nodeType="afterGroup">
                            <p:stCondLst>
                              <p:cond delay="500"/>
                            </p:stCondLst>
                            <p:childTnLst>
                              <p:par>
                                <p:cTn id="88" presetID="22" presetClass="entr" presetSubtype="1" fill="hold" nodeType="afterEffect">
                                  <p:stCondLst>
                                    <p:cond delay="0"/>
                                  </p:stCondLst>
                                  <p:childTnLst>
                                    <p:set>
                                      <p:cBhvr>
                                        <p:cTn id="89" dur="1" fill="hold">
                                          <p:stCondLst>
                                            <p:cond delay="0"/>
                                          </p:stCondLst>
                                        </p:cTn>
                                        <p:tgtEl>
                                          <p:spTgt spid="3"/>
                                        </p:tgtEl>
                                        <p:attrNameLst>
                                          <p:attrName>style.visibility</p:attrName>
                                        </p:attrNameLst>
                                      </p:cBhvr>
                                      <p:to>
                                        <p:strVal val="visible"/>
                                      </p:to>
                                    </p:set>
                                    <p:animEffect transition="in" filter="wipe(up)">
                                      <p:cBhvr>
                                        <p:cTn id="90" dur="500"/>
                                        <p:tgtEl>
                                          <p:spTgt spid="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3" presetClass="entr" presetSubtype="16" fill="hold" nodeType="clickEffect">
                                  <p:stCondLst>
                                    <p:cond delay="0"/>
                                  </p:stCondLst>
                                  <p:childTnLst>
                                    <p:set>
                                      <p:cBhvr>
                                        <p:cTn id="94" dur="1" fill="hold">
                                          <p:stCondLst>
                                            <p:cond delay="0"/>
                                          </p:stCondLst>
                                        </p:cTn>
                                        <p:tgtEl>
                                          <p:spTgt spid="36893"/>
                                        </p:tgtEl>
                                        <p:attrNameLst>
                                          <p:attrName>style.visibility</p:attrName>
                                        </p:attrNameLst>
                                      </p:cBhvr>
                                      <p:to>
                                        <p:strVal val="visible"/>
                                      </p:to>
                                    </p:set>
                                    <p:anim calcmode="lin" valueType="num">
                                      <p:cBhvr>
                                        <p:cTn id="95" dur="500" fill="hold"/>
                                        <p:tgtEl>
                                          <p:spTgt spid="36893"/>
                                        </p:tgtEl>
                                        <p:attrNameLst>
                                          <p:attrName>ppt_w</p:attrName>
                                        </p:attrNameLst>
                                      </p:cBhvr>
                                      <p:tavLst>
                                        <p:tav tm="0">
                                          <p:val>
                                            <p:fltVal val="0"/>
                                          </p:val>
                                        </p:tav>
                                        <p:tav tm="100000">
                                          <p:val>
                                            <p:strVal val="#ppt_w"/>
                                          </p:val>
                                        </p:tav>
                                      </p:tavLst>
                                    </p:anim>
                                    <p:anim calcmode="lin" valueType="num">
                                      <p:cBhvr>
                                        <p:cTn id="96" dur="500" fill="hold"/>
                                        <p:tgtEl>
                                          <p:spTgt spid="368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36868" grpId="0" autoUpdateAnimBg="0"/>
      <p:bldP spid="36869" grpId="0" autoUpdateAnimBg="0"/>
      <p:bldP spid="36870" grpId="0" autoUpdateAnimBg="0"/>
      <p:bldP spid="36871" grpId="0" autoUpdateAnimBg="0"/>
      <p:bldP spid="36872" grpId="0" animBg="1"/>
      <p:bldP spid="36873" grpId="0" animBg="1"/>
      <p:bldP spid="36874" grpId="0" animBg="1"/>
      <p:bldP spid="36891" grpId="0" autoUpdateAnimBg="0"/>
      <p:bldP spid="3689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484438" y="260350"/>
            <a:ext cx="3568700" cy="990600"/>
            <a:chOff x="1680" y="144"/>
            <a:chExt cx="2248" cy="624"/>
          </a:xfrm>
        </p:grpSpPr>
        <p:graphicFrame>
          <p:nvGraphicFramePr>
            <p:cNvPr id="6150" name="Object 3"/>
            <p:cNvGraphicFramePr>
              <a:graphicFrameLocks noChangeAspect="1"/>
            </p:cNvGraphicFramePr>
            <p:nvPr/>
          </p:nvGraphicFramePr>
          <p:xfrm>
            <a:off x="2928" y="144"/>
            <a:ext cx="1000" cy="624"/>
          </p:xfrm>
          <a:graphic>
            <a:graphicData uri="http://schemas.openxmlformats.org/presentationml/2006/ole">
              <mc:AlternateContent xmlns:mc="http://schemas.openxmlformats.org/markup-compatibility/2006">
                <mc:Choice xmlns:v="urn:schemas-microsoft-com:vml" Requires="v">
                  <p:oleObj name="Equation" r:id="rId2" imgW="1587240" imgH="990360" progId="Equation.3">
                    <p:embed/>
                  </p:oleObj>
                </mc:Choice>
                <mc:Fallback>
                  <p:oleObj name="Equation" r:id="rId2" imgW="1587240" imgH="990360" progId="Equation.3">
                    <p:embed/>
                    <p:pic>
                      <p:nvPicPr>
                        <p:cNvPr id="615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 y="144"/>
                          <a:ext cx="1000"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1" name="Rectangle 4"/>
            <p:cNvSpPr>
              <a:spLocks noChangeArrowheads="1"/>
            </p:cNvSpPr>
            <p:nvPr/>
          </p:nvSpPr>
          <p:spPr bwMode="auto">
            <a:xfrm>
              <a:off x="1680" y="337"/>
              <a:ext cx="11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1.   </a:t>
              </a:r>
              <a:r>
                <a:rPr lang="zh-CN" altLang="en-US">
                  <a:solidFill>
                    <a:schemeClr val="accent2"/>
                  </a:solidFill>
                </a:rPr>
                <a:t>串联：</a:t>
              </a:r>
            </a:p>
          </p:txBody>
        </p:sp>
      </p:grpSp>
      <p:grpSp>
        <p:nvGrpSpPr>
          <p:cNvPr id="3" name="Group 5"/>
          <p:cNvGrpSpPr>
            <a:grpSpLocks/>
          </p:cNvGrpSpPr>
          <p:nvPr/>
        </p:nvGrpSpPr>
        <p:grpSpPr bwMode="auto">
          <a:xfrm>
            <a:off x="2555875" y="1341438"/>
            <a:ext cx="3597275" cy="544512"/>
            <a:chOff x="1718" y="816"/>
            <a:chExt cx="2266" cy="343"/>
          </a:xfrm>
        </p:grpSpPr>
        <p:sp>
          <p:nvSpPr>
            <p:cNvPr id="6160" name="Rectangle 6"/>
            <p:cNvSpPr>
              <a:spLocks noChangeArrowheads="1"/>
            </p:cNvSpPr>
            <p:nvPr/>
          </p:nvSpPr>
          <p:spPr bwMode="auto">
            <a:xfrm>
              <a:off x="1718" y="817"/>
              <a:ext cx="10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2.  </a:t>
              </a:r>
              <a:r>
                <a:rPr lang="zh-CN" altLang="en-US">
                  <a:solidFill>
                    <a:schemeClr val="accent2"/>
                  </a:solidFill>
                </a:rPr>
                <a:t>并联：</a:t>
              </a:r>
            </a:p>
          </p:txBody>
        </p:sp>
        <p:graphicFrame>
          <p:nvGraphicFramePr>
            <p:cNvPr id="6149" name="Object 7"/>
            <p:cNvGraphicFramePr>
              <a:graphicFrameLocks noChangeAspect="1"/>
            </p:cNvGraphicFramePr>
            <p:nvPr/>
          </p:nvGraphicFramePr>
          <p:xfrm>
            <a:off x="3016" y="816"/>
            <a:ext cx="968" cy="343"/>
          </p:xfrm>
          <a:graphic>
            <a:graphicData uri="http://schemas.openxmlformats.org/presentationml/2006/ole">
              <mc:AlternateContent xmlns:mc="http://schemas.openxmlformats.org/markup-compatibility/2006">
                <mc:Choice xmlns:v="urn:schemas-microsoft-com:vml" Requires="v">
                  <p:oleObj name="Equation" r:id="rId4" imgW="1536480" imgH="545760" progId="Equation.3">
                    <p:embed/>
                  </p:oleObj>
                </mc:Choice>
                <mc:Fallback>
                  <p:oleObj name="Equation" r:id="rId4" imgW="1536480" imgH="545760" progId="Equation.3">
                    <p:embed/>
                    <p:pic>
                      <p:nvPicPr>
                        <p:cNvPr id="614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6" y="816"/>
                          <a:ext cx="968"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896" name="Rectangle 8"/>
          <p:cNvSpPr>
            <a:spLocks noChangeArrowheads="1"/>
          </p:cNvSpPr>
          <p:nvPr/>
        </p:nvSpPr>
        <p:spPr bwMode="auto">
          <a:xfrm>
            <a:off x="609600" y="2057400"/>
            <a:ext cx="3435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chemeClr val="accent2"/>
                </a:solidFill>
              </a:rPr>
              <a:t>四、电容器的能量</a:t>
            </a:r>
          </a:p>
        </p:txBody>
      </p:sp>
      <p:graphicFrame>
        <p:nvGraphicFramePr>
          <p:cNvPr id="37897" name="Object 9"/>
          <p:cNvGraphicFramePr>
            <a:graphicFrameLocks noChangeAspect="1"/>
          </p:cNvGraphicFramePr>
          <p:nvPr/>
        </p:nvGraphicFramePr>
        <p:xfrm>
          <a:off x="1066800" y="2895600"/>
          <a:ext cx="4114800" cy="927100"/>
        </p:xfrm>
        <a:graphic>
          <a:graphicData uri="http://schemas.openxmlformats.org/presentationml/2006/ole">
            <mc:AlternateContent xmlns:mc="http://schemas.openxmlformats.org/markup-compatibility/2006">
              <mc:Choice xmlns:v="urn:schemas-microsoft-com:vml" Requires="v">
                <p:oleObj name="Equation" r:id="rId6" imgW="4114800" imgH="927000" progId="Equation.3">
                  <p:embed/>
                </p:oleObj>
              </mc:Choice>
              <mc:Fallback>
                <p:oleObj name="Equation" r:id="rId6" imgW="4114800" imgH="927000" progId="Equation.3">
                  <p:embed/>
                  <p:pic>
                    <p:nvPicPr>
                      <p:cNvPr id="3789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2895600"/>
                        <a:ext cx="41148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0"/>
          <p:cNvGrpSpPr>
            <a:grpSpLocks/>
          </p:cNvGrpSpPr>
          <p:nvPr/>
        </p:nvGrpSpPr>
        <p:grpSpPr bwMode="auto">
          <a:xfrm>
            <a:off x="5410200" y="3124200"/>
            <a:ext cx="3733800" cy="519113"/>
            <a:chOff x="1296" y="3936"/>
            <a:chExt cx="2352" cy="327"/>
          </a:xfrm>
        </p:grpSpPr>
        <p:sp>
          <p:nvSpPr>
            <p:cNvPr id="6158" name="Text Box 11"/>
            <p:cNvSpPr txBox="1">
              <a:spLocks noChangeArrowheads="1"/>
            </p:cNvSpPr>
            <p:nvPr/>
          </p:nvSpPr>
          <p:spPr bwMode="auto">
            <a:xfrm>
              <a:off x="1683" y="3936"/>
              <a:ext cx="19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r" eaLnBrk="1" hangingPunct="1"/>
              <a:r>
                <a:rPr lang="zh-CN" altLang="en-US">
                  <a:solidFill>
                    <a:srgbClr val="CC3300"/>
                  </a:solidFill>
                </a:rPr>
                <a:t>电容器的贮能公式</a:t>
              </a:r>
              <a:r>
                <a:rPr lang="zh-CN" altLang="en-US"/>
                <a:t> </a:t>
              </a:r>
            </a:p>
          </p:txBody>
        </p:sp>
        <p:sp>
          <p:nvSpPr>
            <p:cNvPr id="6159" name="Line 12"/>
            <p:cNvSpPr>
              <a:spLocks noChangeShapeType="1"/>
            </p:cNvSpPr>
            <p:nvPr/>
          </p:nvSpPr>
          <p:spPr bwMode="auto">
            <a:xfrm>
              <a:off x="1296" y="4128"/>
              <a:ext cx="384"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901" name="Text Box 13"/>
          <p:cNvSpPr txBox="1">
            <a:spLocks noChangeArrowheads="1"/>
          </p:cNvSpPr>
          <p:nvPr/>
        </p:nvSpPr>
        <p:spPr bwMode="auto">
          <a:xfrm>
            <a:off x="990600" y="4267200"/>
            <a:ext cx="26876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CC3300"/>
                </a:solidFill>
              </a:rPr>
              <a:t>电介质中</a:t>
            </a:r>
          </a:p>
          <a:p>
            <a:pPr eaLnBrk="1" hangingPunct="1"/>
            <a:r>
              <a:rPr lang="zh-CN" altLang="en-US">
                <a:solidFill>
                  <a:srgbClr val="CC3300"/>
                </a:solidFill>
              </a:rPr>
              <a:t>电场能量密度：</a:t>
            </a:r>
          </a:p>
        </p:txBody>
      </p:sp>
      <p:graphicFrame>
        <p:nvGraphicFramePr>
          <p:cNvPr id="37902" name="Object 14"/>
          <p:cNvGraphicFramePr>
            <a:graphicFrameLocks noChangeAspect="1"/>
          </p:cNvGraphicFramePr>
          <p:nvPr/>
        </p:nvGraphicFramePr>
        <p:xfrm>
          <a:off x="3933825" y="4235450"/>
          <a:ext cx="4343400" cy="1000125"/>
        </p:xfrm>
        <a:graphic>
          <a:graphicData uri="http://schemas.openxmlformats.org/presentationml/2006/ole">
            <mc:AlternateContent xmlns:mc="http://schemas.openxmlformats.org/markup-compatibility/2006">
              <mc:Choice xmlns:v="urn:schemas-microsoft-com:vml" Requires="v">
                <p:oleObj name="公式" r:id="rId8" imgW="4025880" imgH="927000" progId="Equation.3">
                  <p:embed/>
                </p:oleObj>
              </mc:Choice>
              <mc:Fallback>
                <p:oleObj name="公式" r:id="rId8" imgW="4025880" imgH="927000" progId="Equation.3">
                  <p:embed/>
                  <p:pic>
                    <p:nvPicPr>
                      <p:cNvPr id="37902"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3825" y="4235450"/>
                        <a:ext cx="4343400" cy="1000125"/>
                      </a:xfrm>
                      <a:prstGeom prst="rect">
                        <a:avLst/>
                      </a:prstGeom>
                      <a:noFill/>
                      <a:ln>
                        <a:noFill/>
                      </a:ln>
                      <a:effectLst/>
                      <a:extLst>
                        <a:ext uri="{909E8E84-426E-40DD-AFC4-6F175D3DCCD1}">
                          <a14:hiddenFill xmlns:a14="http://schemas.microsoft.com/office/drawing/2010/main">
                            <a:gradFill rotWithShape="0">
                              <a:gsLst>
                                <a:gs pos="0">
                                  <a:schemeClr val="accent1">
                                    <a:gamma/>
                                    <a:tint val="53725"/>
                                    <a:invGamma/>
                                  </a:schemeClr>
                                </a:gs>
                                <a:gs pos="100000">
                                  <a:schemeClr val="accent1"/>
                                </a:gs>
                              </a:gsLst>
                              <a:lin ang="5400000" scaled="1"/>
                            </a:gra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3" name="Object 15"/>
          <p:cNvGraphicFramePr>
            <a:graphicFrameLocks noChangeAspect="1"/>
          </p:cNvGraphicFramePr>
          <p:nvPr/>
        </p:nvGraphicFramePr>
        <p:xfrm>
          <a:off x="4038600" y="5486400"/>
          <a:ext cx="3960813" cy="1079500"/>
        </p:xfrm>
        <a:graphic>
          <a:graphicData uri="http://schemas.openxmlformats.org/presentationml/2006/ole">
            <mc:AlternateContent xmlns:mc="http://schemas.openxmlformats.org/markup-compatibility/2006">
              <mc:Choice xmlns:v="urn:schemas-microsoft-com:vml" Requires="v">
                <p:oleObj name="公式" r:id="rId10" imgW="1536480" imgH="419040" progId="Equation.3">
                  <p:embed/>
                </p:oleObj>
              </mc:Choice>
              <mc:Fallback>
                <p:oleObj name="公式" r:id="rId10" imgW="1536480" imgH="419040" progId="Equation.3">
                  <p:embed/>
                  <p:pic>
                    <p:nvPicPr>
                      <p:cNvPr id="37903"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8600" y="5486400"/>
                        <a:ext cx="396081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4" name="Text Box 16"/>
          <p:cNvSpPr txBox="1">
            <a:spLocks noChangeArrowheads="1"/>
          </p:cNvSpPr>
          <p:nvPr/>
        </p:nvSpPr>
        <p:spPr bwMode="auto">
          <a:xfrm>
            <a:off x="539750" y="88900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电容器组</a:t>
            </a:r>
          </a:p>
        </p:txBody>
      </p:sp>
      <p:sp>
        <p:nvSpPr>
          <p:cNvPr id="37905" name="AutoShape 17"/>
          <p:cNvSpPr>
            <a:spLocks/>
          </p:cNvSpPr>
          <p:nvPr/>
        </p:nvSpPr>
        <p:spPr bwMode="auto">
          <a:xfrm>
            <a:off x="2362200" y="765175"/>
            <a:ext cx="122238" cy="835025"/>
          </a:xfrm>
          <a:prstGeom prst="leftBrace">
            <a:avLst>
              <a:gd name="adj1" fmla="val 56926"/>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7904"/>
                                        </p:tgtEl>
                                        <p:attrNameLst>
                                          <p:attrName>style.visibility</p:attrName>
                                        </p:attrNameLst>
                                      </p:cBhvr>
                                      <p:to>
                                        <p:strVal val="visible"/>
                                      </p:to>
                                    </p:set>
                                    <p:animEffect transition="in" filter="blinds(horizontal)">
                                      <p:cBhvr>
                                        <p:cTn id="7" dur="500"/>
                                        <p:tgtEl>
                                          <p:spTgt spid="3790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7905"/>
                                        </p:tgtEl>
                                        <p:attrNameLst>
                                          <p:attrName>style.visibility</p:attrName>
                                        </p:attrNameLst>
                                      </p:cBhvr>
                                      <p:to>
                                        <p:strVal val="visible"/>
                                      </p:to>
                                    </p:set>
                                    <p:animEffect transition="in" filter="blinds(horizontal)">
                                      <p:cBhvr>
                                        <p:cTn id="11" dur="500"/>
                                        <p:tgtEl>
                                          <p:spTgt spid="379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7896"/>
                                        </p:tgtEl>
                                        <p:attrNameLst>
                                          <p:attrName>style.visibility</p:attrName>
                                        </p:attrNameLst>
                                      </p:cBhvr>
                                      <p:to>
                                        <p:strVal val="visible"/>
                                      </p:to>
                                    </p:set>
                                    <p:animEffect transition="in" filter="blinds(horizontal)">
                                      <p:cBhvr>
                                        <p:cTn id="26" dur="500"/>
                                        <p:tgtEl>
                                          <p:spTgt spid="378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nodeType="clickEffect">
                                  <p:stCondLst>
                                    <p:cond delay="0"/>
                                  </p:stCondLst>
                                  <p:childTnLst>
                                    <p:set>
                                      <p:cBhvr>
                                        <p:cTn id="30" dur="1" fill="hold">
                                          <p:stCondLst>
                                            <p:cond delay="0"/>
                                          </p:stCondLst>
                                        </p:cTn>
                                        <p:tgtEl>
                                          <p:spTgt spid="37897"/>
                                        </p:tgtEl>
                                        <p:attrNameLst>
                                          <p:attrName>style.visibility</p:attrName>
                                        </p:attrNameLst>
                                      </p:cBhvr>
                                      <p:to>
                                        <p:strVal val="visible"/>
                                      </p:to>
                                    </p:set>
                                    <p:anim calcmode="lin" valueType="num">
                                      <p:cBhvr>
                                        <p:cTn id="31" dur="500" fill="hold"/>
                                        <p:tgtEl>
                                          <p:spTgt spid="37897"/>
                                        </p:tgtEl>
                                        <p:attrNameLst>
                                          <p:attrName>ppt_w</p:attrName>
                                        </p:attrNameLst>
                                      </p:cBhvr>
                                      <p:tavLst>
                                        <p:tav tm="0">
                                          <p:val>
                                            <p:fltVal val="0"/>
                                          </p:val>
                                        </p:tav>
                                        <p:tav tm="100000">
                                          <p:val>
                                            <p:strVal val="#ppt_w"/>
                                          </p:val>
                                        </p:tav>
                                      </p:tavLst>
                                    </p:anim>
                                    <p:anim calcmode="lin" valueType="num">
                                      <p:cBhvr>
                                        <p:cTn id="32" dur="500" fill="hold"/>
                                        <p:tgtEl>
                                          <p:spTgt spid="37897"/>
                                        </p:tgtEl>
                                        <p:attrNameLst>
                                          <p:attrName>ppt_h</p:attrName>
                                        </p:attrNameLst>
                                      </p:cBhvr>
                                      <p:tavLst>
                                        <p:tav tm="0">
                                          <p:val>
                                            <p:fltVal val="0"/>
                                          </p:val>
                                        </p:tav>
                                        <p:tav tm="100000">
                                          <p:val>
                                            <p:strVal val="#ppt_h"/>
                                          </p:val>
                                        </p:tav>
                                      </p:tavLst>
                                    </p:anim>
                                  </p:childTnLst>
                                </p:cTn>
                              </p:par>
                            </p:childTnLst>
                          </p:cTn>
                        </p:par>
                        <p:par>
                          <p:cTn id="33" fill="hold" nodeType="afterGroup">
                            <p:stCondLst>
                              <p:cond delay="500"/>
                            </p:stCondLst>
                            <p:childTnLst>
                              <p:par>
                                <p:cTn id="34" presetID="3" presetClass="entr" presetSubtype="10"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7901"/>
                                        </p:tgtEl>
                                        <p:attrNameLst>
                                          <p:attrName>style.visibility</p:attrName>
                                        </p:attrNameLst>
                                      </p:cBhvr>
                                      <p:to>
                                        <p:strVal val="visible"/>
                                      </p:to>
                                    </p:set>
                                    <p:animEffect transition="in" filter="wipe(left)">
                                      <p:cBhvr>
                                        <p:cTn id="41" dur="500"/>
                                        <p:tgtEl>
                                          <p:spTgt spid="3790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16" fill="hold" nodeType="clickEffect">
                                  <p:stCondLst>
                                    <p:cond delay="0"/>
                                  </p:stCondLst>
                                  <p:childTnLst>
                                    <p:set>
                                      <p:cBhvr>
                                        <p:cTn id="45" dur="1" fill="hold">
                                          <p:stCondLst>
                                            <p:cond delay="0"/>
                                          </p:stCondLst>
                                        </p:cTn>
                                        <p:tgtEl>
                                          <p:spTgt spid="37902"/>
                                        </p:tgtEl>
                                        <p:attrNameLst>
                                          <p:attrName>style.visibility</p:attrName>
                                        </p:attrNameLst>
                                      </p:cBhvr>
                                      <p:to>
                                        <p:strVal val="visible"/>
                                      </p:to>
                                    </p:set>
                                    <p:anim calcmode="lin" valueType="num">
                                      <p:cBhvr>
                                        <p:cTn id="46" dur="500" fill="hold"/>
                                        <p:tgtEl>
                                          <p:spTgt spid="37902"/>
                                        </p:tgtEl>
                                        <p:attrNameLst>
                                          <p:attrName>ppt_w</p:attrName>
                                        </p:attrNameLst>
                                      </p:cBhvr>
                                      <p:tavLst>
                                        <p:tav tm="0">
                                          <p:val>
                                            <p:fltVal val="0"/>
                                          </p:val>
                                        </p:tav>
                                        <p:tav tm="100000">
                                          <p:val>
                                            <p:strVal val="#ppt_w"/>
                                          </p:val>
                                        </p:tav>
                                      </p:tavLst>
                                    </p:anim>
                                    <p:anim calcmode="lin" valueType="num">
                                      <p:cBhvr>
                                        <p:cTn id="47" dur="500" fill="hold"/>
                                        <p:tgtEl>
                                          <p:spTgt spid="37902"/>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16" fill="hold" nodeType="clickEffect">
                                  <p:stCondLst>
                                    <p:cond delay="0"/>
                                  </p:stCondLst>
                                  <p:childTnLst>
                                    <p:set>
                                      <p:cBhvr>
                                        <p:cTn id="51" dur="1" fill="hold">
                                          <p:stCondLst>
                                            <p:cond delay="0"/>
                                          </p:stCondLst>
                                        </p:cTn>
                                        <p:tgtEl>
                                          <p:spTgt spid="37903"/>
                                        </p:tgtEl>
                                        <p:attrNameLst>
                                          <p:attrName>style.visibility</p:attrName>
                                        </p:attrNameLst>
                                      </p:cBhvr>
                                      <p:to>
                                        <p:strVal val="visible"/>
                                      </p:to>
                                    </p:set>
                                    <p:anim calcmode="lin" valueType="num">
                                      <p:cBhvr>
                                        <p:cTn id="52" dur="500" fill="hold"/>
                                        <p:tgtEl>
                                          <p:spTgt spid="37903"/>
                                        </p:tgtEl>
                                        <p:attrNameLst>
                                          <p:attrName>ppt_w</p:attrName>
                                        </p:attrNameLst>
                                      </p:cBhvr>
                                      <p:tavLst>
                                        <p:tav tm="0">
                                          <p:val>
                                            <p:fltVal val="0"/>
                                          </p:val>
                                        </p:tav>
                                        <p:tav tm="100000">
                                          <p:val>
                                            <p:strVal val="#ppt_w"/>
                                          </p:val>
                                        </p:tav>
                                      </p:tavLst>
                                    </p:anim>
                                    <p:anim calcmode="lin" valueType="num">
                                      <p:cBhvr>
                                        <p:cTn id="53" dur="500" fill="hold"/>
                                        <p:tgtEl>
                                          <p:spTgt spid="379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autoUpdateAnimBg="0"/>
      <p:bldP spid="37901" grpId="0" autoUpdateAnimBg="0"/>
      <p:bldP spid="37904" grpId="0" autoUpdateAnimBg="0"/>
      <p:bldP spid="3790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381000" y="1447800"/>
            <a:ext cx="1816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rgbClr val="CC3300"/>
                </a:solidFill>
              </a:rPr>
              <a:t>选择题：</a:t>
            </a:r>
            <a:endParaRPr lang="zh-CN" altLang="en-US" sz="2400" b="0"/>
          </a:p>
        </p:txBody>
      </p:sp>
      <p:grpSp>
        <p:nvGrpSpPr>
          <p:cNvPr id="2" name="Group 24"/>
          <p:cNvGrpSpPr>
            <a:grpSpLocks/>
          </p:cNvGrpSpPr>
          <p:nvPr/>
        </p:nvGrpSpPr>
        <p:grpSpPr bwMode="auto">
          <a:xfrm>
            <a:off x="822325" y="2514600"/>
            <a:ext cx="8027988" cy="3429000"/>
            <a:chOff x="518" y="1584"/>
            <a:chExt cx="5057" cy="2160"/>
          </a:xfrm>
        </p:grpSpPr>
        <p:sp>
          <p:nvSpPr>
            <p:cNvPr id="7175" name="Text Box 4"/>
            <p:cNvSpPr txBox="1">
              <a:spLocks noChangeArrowheads="1"/>
            </p:cNvSpPr>
            <p:nvPr/>
          </p:nvSpPr>
          <p:spPr bwMode="auto">
            <a:xfrm>
              <a:off x="720" y="1584"/>
              <a:ext cx="31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1. </a:t>
              </a:r>
              <a:r>
                <a:rPr lang="zh-CN" altLang="en-US">
                  <a:solidFill>
                    <a:schemeClr val="accent2"/>
                  </a:solidFill>
                </a:rPr>
                <a:t>如图，若</a:t>
              </a:r>
              <a:r>
                <a:rPr lang="en-US" altLang="zh-CN" i="1">
                  <a:solidFill>
                    <a:schemeClr val="accent2"/>
                  </a:solidFill>
                </a:rPr>
                <a:t>N</a:t>
              </a:r>
              <a:r>
                <a:rPr lang="zh-CN" altLang="en-US">
                  <a:solidFill>
                    <a:schemeClr val="accent2"/>
                  </a:solidFill>
                </a:rPr>
                <a:t>接地时，导体</a:t>
              </a:r>
              <a:r>
                <a:rPr lang="en-US" altLang="zh-CN" i="1">
                  <a:solidFill>
                    <a:schemeClr val="accent2"/>
                  </a:solidFill>
                </a:rPr>
                <a:t>N</a:t>
              </a:r>
              <a:r>
                <a:rPr lang="zh-CN" altLang="en-US">
                  <a:solidFill>
                    <a:schemeClr val="accent2"/>
                  </a:solidFill>
                </a:rPr>
                <a:t>上</a:t>
              </a:r>
            </a:p>
          </p:txBody>
        </p:sp>
        <p:sp>
          <p:nvSpPr>
            <p:cNvPr id="7176" name="Text Box 8"/>
            <p:cNvSpPr txBox="1">
              <a:spLocks noChangeArrowheads="1"/>
            </p:cNvSpPr>
            <p:nvPr/>
          </p:nvSpPr>
          <p:spPr bwMode="auto">
            <a:xfrm>
              <a:off x="541" y="2976"/>
              <a:ext cx="20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A</a:t>
              </a:r>
              <a:r>
                <a:rPr lang="zh-CN" altLang="en-US">
                  <a:solidFill>
                    <a:schemeClr val="accent2"/>
                  </a:solidFill>
                </a:rPr>
                <a:t>）正电荷消失；</a:t>
              </a:r>
            </a:p>
          </p:txBody>
        </p:sp>
        <p:sp>
          <p:nvSpPr>
            <p:cNvPr id="7177" name="Text Box 9"/>
            <p:cNvSpPr txBox="1">
              <a:spLocks noChangeArrowheads="1"/>
            </p:cNvSpPr>
            <p:nvPr/>
          </p:nvSpPr>
          <p:spPr bwMode="auto">
            <a:xfrm>
              <a:off x="2784" y="2985"/>
              <a:ext cx="20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B</a:t>
              </a:r>
              <a:r>
                <a:rPr lang="zh-CN" altLang="en-US">
                  <a:solidFill>
                    <a:schemeClr val="accent2"/>
                  </a:solidFill>
                </a:rPr>
                <a:t>）负电荷消失；</a:t>
              </a:r>
            </a:p>
          </p:txBody>
        </p:sp>
        <p:sp>
          <p:nvSpPr>
            <p:cNvPr id="7178" name="Text Box 10"/>
            <p:cNvSpPr txBox="1">
              <a:spLocks noChangeArrowheads="1"/>
            </p:cNvSpPr>
            <p:nvPr/>
          </p:nvSpPr>
          <p:spPr bwMode="auto">
            <a:xfrm>
              <a:off x="518" y="3417"/>
              <a:ext cx="2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C</a:t>
              </a:r>
              <a:r>
                <a:rPr lang="zh-CN" altLang="en-US">
                  <a:solidFill>
                    <a:schemeClr val="accent2"/>
                  </a:solidFill>
                </a:rPr>
                <a:t>）正负电荷都消失；</a:t>
              </a:r>
            </a:p>
          </p:txBody>
        </p:sp>
        <p:sp>
          <p:nvSpPr>
            <p:cNvPr id="7179" name="Text Box 11"/>
            <p:cNvSpPr txBox="1">
              <a:spLocks noChangeArrowheads="1"/>
            </p:cNvSpPr>
            <p:nvPr/>
          </p:nvSpPr>
          <p:spPr bwMode="auto">
            <a:xfrm>
              <a:off x="2822" y="3417"/>
              <a:ext cx="27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D</a:t>
              </a:r>
              <a:r>
                <a:rPr lang="zh-CN" altLang="en-US">
                  <a:solidFill>
                    <a:schemeClr val="accent2"/>
                  </a:solidFill>
                </a:rPr>
                <a:t>）正负电荷都不消失。</a:t>
              </a:r>
              <a:endParaRPr lang="zh-CN" altLang="en-US" sz="2400" b="0">
                <a:solidFill>
                  <a:schemeClr val="accent2"/>
                </a:solidFill>
              </a:endParaRPr>
            </a:p>
          </p:txBody>
        </p:sp>
        <p:sp>
          <p:nvSpPr>
            <p:cNvPr id="7180" name="Oval 13"/>
            <p:cNvSpPr>
              <a:spLocks noChangeArrowheads="1"/>
            </p:cNvSpPr>
            <p:nvPr/>
          </p:nvSpPr>
          <p:spPr bwMode="auto">
            <a:xfrm>
              <a:off x="1440" y="2380"/>
              <a:ext cx="384" cy="384"/>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1" name="Text Box 14"/>
            <p:cNvSpPr txBox="1">
              <a:spLocks noChangeArrowheads="1"/>
            </p:cNvSpPr>
            <p:nvPr/>
          </p:nvSpPr>
          <p:spPr bwMode="auto">
            <a:xfrm>
              <a:off x="3686" y="2352"/>
              <a:ext cx="2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a:solidFill>
                    <a:schemeClr val="accent2"/>
                  </a:solidFill>
                </a:rPr>
                <a:t>+</a:t>
              </a:r>
              <a:endParaRPr lang="en-US" altLang="zh-CN" b="0">
                <a:solidFill>
                  <a:schemeClr val="accent2"/>
                </a:solidFill>
              </a:endParaRPr>
            </a:p>
          </p:txBody>
        </p:sp>
        <p:sp>
          <p:nvSpPr>
            <p:cNvPr id="7182" name="Rectangle 15"/>
            <p:cNvSpPr>
              <a:spLocks noChangeArrowheads="1"/>
            </p:cNvSpPr>
            <p:nvPr/>
          </p:nvSpPr>
          <p:spPr bwMode="auto">
            <a:xfrm>
              <a:off x="2400" y="2400"/>
              <a:ext cx="1536" cy="336"/>
            </a:xfrm>
            <a:prstGeom prst="rect">
              <a:avLst/>
            </a:prstGeom>
            <a:noFill/>
            <a:ln w="2857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183" name="Text Box 16"/>
            <p:cNvSpPr txBox="1">
              <a:spLocks noChangeArrowheads="1"/>
            </p:cNvSpPr>
            <p:nvPr/>
          </p:nvSpPr>
          <p:spPr bwMode="auto">
            <a:xfrm>
              <a:off x="1488" y="2342"/>
              <a:ext cx="2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a:solidFill>
                    <a:schemeClr val="accent2"/>
                  </a:solidFill>
                </a:rPr>
                <a:t>+</a:t>
              </a:r>
              <a:endParaRPr lang="en-US" altLang="zh-CN" b="0">
                <a:solidFill>
                  <a:schemeClr val="accent2"/>
                </a:solidFill>
              </a:endParaRPr>
            </a:p>
          </p:txBody>
        </p:sp>
        <p:sp>
          <p:nvSpPr>
            <p:cNvPr id="7184" name="Text Box 17"/>
            <p:cNvSpPr txBox="1">
              <a:spLocks noChangeArrowheads="1"/>
            </p:cNvSpPr>
            <p:nvPr/>
          </p:nvSpPr>
          <p:spPr bwMode="auto">
            <a:xfrm>
              <a:off x="2352" y="2198"/>
              <a:ext cx="2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6000">
                  <a:solidFill>
                    <a:schemeClr val="accent2"/>
                  </a:solidFill>
                </a:rPr>
                <a:t>-</a:t>
              </a:r>
              <a:endParaRPr lang="en-US" altLang="zh-CN" b="0">
                <a:solidFill>
                  <a:schemeClr val="accent2"/>
                </a:solidFill>
              </a:endParaRPr>
            </a:p>
          </p:txBody>
        </p:sp>
        <p:sp>
          <p:nvSpPr>
            <p:cNvPr id="7185" name="Text Box 19"/>
            <p:cNvSpPr txBox="1">
              <a:spLocks noChangeArrowheads="1"/>
            </p:cNvSpPr>
            <p:nvPr/>
          </p:nvSpPr>
          <p:spPr bwMode="auto">
            <a:xfrm>
              <a:off x="2870" y="2058"/>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N</a:t>
              </a:r>
            </a:p>
          </p:txBody>
        </p:sp>
        <p:sp>
          <p:nvSpPr>
            <p:cNvPr id="7186" name="Text Box 21"/>
            <p:cNvSpPr txBox="1">
              <a:spLocks noChangeArrowheads="1"/>
            </p:cNvSpPr>
            <p:nvPr/>
          </p:nvSpPr>
          <p:spPr bwMode="auto">
            <a:xfrm>
              <a:off x="1488" y="2016"/>
              <a:ext cx="3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M</a:t>
              </a:r>
              <a:endParaRPr lang="en-US" altLang="zh-CN" b="0" i="1">
                <a:solidFill>
                  <a:schemeClr val="accent2"/>
                </a:solidFill>
              </a:endParaRPr>
            </a:p>
          </p:txBody>
        </p:sp>
      </p:grpSp>
      <p:sp>
        <p:nvSpPr>
          <p:cNvPr id="2070" name="Rectangle 22"/>
          <p:cNvSpPr>
            <a:spLocks noChangeArrowheads="1"/>
          </p:cNvSpPr>
          <p:nvPr/>
        </p:nvSpPr>
        <p:spPr bwMode="auto">
          <a:xfrm>
            <a:off x="0" y="1143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071" name="Object 23"/>
          <p:cNvGraphicFramePr>
            <a:graphicFrameLocks noChangeAspect="1"/>
          </p:cNvGraphicFramePr>
          <p:nvPr/>
        </p:nvGraphicFramePr>
        <p:xfrm>
          <a:off x="1219200" y="4724400"/>
          <a:ext cx="666750" cy="661988"/>
        </p:xfrm>
        <a:graphic>
          <a:graphicData uri="http://schemas.openxmlformats.org/presentationml/2006/ole">
            <mc:AlternateContent xmlns:mc="http://schemas.openxmlformats.org/markup-compatibility/2006">
              <mc:Choice xmlns:v="urn:schemas-microsoft-com:vml" Requires="v">
                <p:oleObj name="剪辑" r:id="rId2" imgW="2247480" imgH="3306240" progId="MS_ClipArt_Gallery.2">
                  <p:embed/>
                </p:oleObj>
              </mc:Choice>
              <mc:Fallback>
                <p:oleObj name="剪辑" r:id="rId2" imgW="2247480" imgH="3306240" progId="MS_ClipArt_Gallery.2">
                  <p:embed/>
                  <p:pic>
                    <p:nvPicPr>
                      <p:cNvPr id="2071"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724400"/>
                        <a:ext cx="666750"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标题 2"/>
          <p:cNvSpPr>
            <a:spLocks noGrp="1"/>
          </p:cNvSpPr>
          <p:nvPr>
            <p:ph type="title"/>
          </p:nvPr>
        </p:nvSpPr>
        <p:spPr>
          <a:xfrm>
            <a:off x="685800" y="188640"/>
            <a:ext cx="7772400" cy="709715"/>
          </a:xfrm>
        </p:spPr>
        <p:txBody>
          <a:bodyPr/>
          <a:lstStyle/>
          <a:p>
            <a:pPr lvl="0" eaLnBrk="1" hangingPunct="1"/>
            <a:r>
              <a:rPr lang="zh-CN" altLang="en-US" sz="4000" b="1" kern="1200">
                <a:solidFill>
                  <a:srgbClr val="3333CC"/>
                </a:solidFill>
                <a:latin typeface="Times New Roman" panose="02020603050405020304" pitchFamily="18" charset="0"/>
                <a:ea typeface="宋体" panose="02010600030101010101" pitchFamily="2" charset="-122"/>
                <a:cs typeface="+mn-cs"/>
              </a:rPr>
              <a:t>静电场中的导体和电介质练习题</a:t>
            </a:r>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2070"/>
                                        </p:tgtEl>
                                        <p:attrNameLst>
                                          <p:attrName>style.visibility</p:attrName>
                                        </p:attrNameLst>
                                      </p:cBhvr>
                                      <p:to>
                                        <p:strVal val="visible"/>
                                      </p:to>
                                    </p:set>
                                    <p:animEffect transition="in" filter="strips(upRight)">
                                      <p:cBhvr>
                                        <p:cTn id="7" dur="500"/>
                                        <p:tgtEl>
                                          <p:spTgt spid="207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left)">
                                      <p:cBhvr>
                                        <p:cTn id="11" dur="500"/>
                                        <p:tgtEl>
                                          <p:spTgt spid="2051"/>
                                        </p:tgtEl>
                                      </p:cBhvr>
                                    </p:animEffect>
                                  </p:childTnLst>
                                </p:cTn>
                              </p:par>
                            </p:childTnLst>
                          </p:cTn>
                        </p:par>
                        <p:par>
                          <p:cTn id="12" fill="hold" nodeType="afterGroup">
                            <p:stCondLst>
                              <p:cond delay="1000"/>
                            </p:stCondLst>
                            <p:childTnLst>
                              <p:par>
                                <p:cTn id="13" presetID="2" presetClass="entr" presetSubtype="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20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autoUpdateAnimBg="0"/>
      <p:bldP spid="207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85" name="Object 13"/>
          <p:cNvGraphicFramePr>
            <a:graphicFrameLocks noChangeAspect="1"/>
          </p:cNvGraphicFramePr>
          <p:nvPr/>
        </p:nvGraphicFramePr>
        <p:xfrm>
          <a:off x="838200" y="3810000"/>
          <a:ext cx="1930400" cy="977900"/>
        </p:xfrm>
        <a:graphic>
          <a:graphicData uri="http://schemas.openxmlformats.org/presentationml/2006/ole">
            <mc:AlternateContent xmlns:mc="http://schemas.openxmlformats.org/markup-compatibility/2006">
              <mc:Choice xmlns:v="urn:schemas-microsoft-com:vml" Requires="v">
                <p:oleObj name="Equation" r:id="rId2" imgW="1930320" imgH="977760" progId="Equation.3">
                  <p:embed/>
                </p:oleObj>
              </mc:Choice>
              <mc:Fallback>
                <p:oleObj name="Equation" r:id="rId2" imgW="1930320" imgH="977760" progId="Equation.3">
                  <p:embed/>
                  <p:pic>
                    <p:nvPicPr>
                      <p:cNvPr id="3085"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10000"/>
                        <a:ext cx="19304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6" name="Object 14"/>
          <p:cNvGraphicFramePr>
            <a:graphicFrameLocks noChangeAspect="1"/>
          </p:cNvGraphicFramePr>
          <p:nvPr/>
        </p:nvGraphicFramePr>
        <p:xfrm>
          <a:off x="3429000" y="4114800"/>
          <a:ext cx="736600" cy="506413"/>
        </p:xfrm>
        <a:graphic>
          <a:graphicData uri="http://schemas.openxmlformats.org/presentationml/2006/ole">
            <mc:AlternateContent xmlns:mc="http://schemas.openxmlformats.org/markup-compatibility/2006">
              <mc:Choice xmlns:v="urn:schemas-microsoft-com:vml" Requires="v">
                <p:oleObj name="Equation" r:id="rId4" imgW="736560" imgH="507960" progId="Equation.3">
                  <p:embed/>
                </p:oleObj>
              </mc:Choice>
              <mc:Fallback>
                <p:oleObj name="Equation" r:id="rId4" imgW="736560" imgH="507960" progId="Equation.3">
                  <p:embed/>
                  <p:pic>
                    <p:nvPicPr>
                      <p:cNvPr id="3086"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4114800"/>
                        <a:ext cx="7366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7" name="Object 15"/>
          <p:cNvGraphicFramePr>
            <a:graphicFrameLocks noChangeAspect="1"/>
          </p:cNvGraphicFramePr>
          <p:nvPr/>
        </p:nvGraphicFramePr>
        <p:xfrm>
          <a:off x="4495800" y="4114800"/>
          <a:ext cx="939800" cy="415925"/>
        </p:xfrm>
        <a:graphic>
          <a:graphicData uri="http://schemas.openxmlformats.org/presentationml/2006/ole">
            <mc:AlternateContent xmlns:mc="http://schemas.openxmlformats.org/markup-compatibility/2006">
              <mc:Choice xmlns:v="urn:schemas-microsoft-com:vml" Requires="v">
                <p:oleObj name="Equation" r:id="rId6" imgW="939600" imgH="419040" progId="Equation.3">
                  <p:embed/>
                </p:oleObj>
              </mc:Choice>
              <mc:Fallback>
                <p:oleObj name="Equation" r:id="rId6" imgW="939600" imgH="419040" progId="Equation.3">
                  <p:embed/>
                  <p:pic>
                    <p:nvPicPr>
                      <p:cNvPr id="3087"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4114800"/>
                        <a:ext cx="9398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9" name="Text Box 17"/>
          <p:cNvSpPr txBox="1">
            <a:spLocks noChangeArrowheads="1"/>
          </p:cNvSpPr>
          <p:nvPr/>
        </p:nvSpPr>
        <p:spPr bwMode="auto">
          <a:xfrm>
            <a:off x="6232525" y="40767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串联</a:t>
            </a:r>
          </a:p>
        </p:txBody>
      </p:sp>
      <p:graphicFrame>
        <p:nvGraphicFramePr>
          <p:cNvPr id="3090" name="Object 18"/>
          <p:cNvGraphicFramePr>
            <a:graphicFrameLocks noChangeAspect="1"/>
          </p:cNvGraphicFramePr>
          <p:nvPr/>
        </p:nvGraphicFramePr>
        <p:xfrm>
          <a:off x="7524750" y="4102100"/>
          <a:ext cx="1193800" cy="455613"/>
        </p:xfrm>
        <a:graphic>
          <a:graphicData uri="http://schemas.openxmlformats.org/presentationml/2006/ole">
            <mc:AlternateContent xmlns:mc="http://schemas.openxmlformats.org/markup-compatibility/2006">
              <mc:Choice xmlns:v="urn:schemas-microsoft-com:vml" Requires="v">
                <p:oleObj name="Equation" r:id="rId8" imgW="1193760" imgH="457200" progId="Equation.3">
                  <p:embed/>
                </p:oleObj>
              </mc:Choice>
              <mc:Fallback>
                <p:oleObj name="Equation" r:id="rId8" imgW="1193760" imgH="457200" progId="Equation.3">
                  <p:embed/>
                  <p:pic>
                    <p:nvPicPr>
                      <p:cNvPr id="309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24750" y="4102100"/>
                        <a:ext cx="11938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6"/>
          <p:cNvGrpSpPr>
            <a:grpSpLocks/>
          </p:cNvGrpSpPr>
          <p:nvPr/>
        </p:nvGrpSpPr>
        <p:grpSpPr bwMode="auto">
          <a:xfrm>
            <a:off x="812800" y="4895850"/>
            <a:ext cx="3136900" cy="977900"/>
            <a:chOff x="512" y="3084"/>
            <a:chExt cx="1976" cy="616"/>
          </a:xfrm>
        </p:grpSpPr>
        <p:graphicFrame>
          <p:nvGraphicFramePr>
            <p:cNvPr id="8204" name="Object 19"/>
            <p:cNvGraphicFramePr>
              <a:graphicFrameLocks noChangeAspect="1"/>
            </p:cNvGraphicFramePr>
            <p:nvPr/>
          </p:nvGraphicFramePr>
          <p:xfrm>
            <a:off x="512" y="3084"/>
            <a:ext cx="784" cy="616"/>
          </p:xfrm>
          <a:graphic>
            <a:graphicData uri="http://schemas.openxmlformats.org/presentationml/2006/ole">
              <mc:AlternateContent xmlns:mc="http://schemas.openxmlformats.org/markup-compatibility/2006">
                <mc:Choice xmlns:v="urn:schemas-microsoft-com:vml" Requires="v">
                  <p:oleObj name="Equation" r:id="rId10" imgW="1244520" imgH="977760" progId="Equation.3">
                    <p:embed/>
                  </p:oleObj>
                </mc:Choice>
                <mc:Fallback>
                  <p:oleObj name="Equation" r:id="rId10" imgW="1244520" imgH="977760" progId="Equation.3">
                    <p:embed/>
                    <p:pic>
                      <p:nvPicPr>
                        <p:cNvPr id="8204"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2" y="3084"/>
                          <a:ext cx="784"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5" name="Object 20"/>
            <p:cNvGraphicFramePr>
              <a:graphicFrameLocks noChangeAspect="1"/>
            </p:cNvGraphicFramePr>
            <p:nvPr/>
          </p:nvGraphicFramePr>
          <p:xfrm>
            <a:off x="1680" y="3084"/>
            <a:ext cx="808" cy="616"/>
          </p:xfrm>
          <a:graphic>
            <a:graphicData uri="http://schemas.openxmlformats.org/presentationml/2006/ole">
              <mc:AlternateContent xmlns:mc="http://schemas.openxmlformats.org/markup-compatibility/2006">
                <mc:Choice xmlns:v="urn:schemas-microsoft-com:vml" Requires="v">
                  <p:oleObj name="Equation" r:id="rId12" imgW="1282680" imgH="977760" progId="Equation.3">
                    <p:embed/>
                  </p:oleObj>
                </mc:Choice>
                <mc:Fallback>
                  <p:oleObj name="Equation" r:id="rId12" imgW="1282680" imgH="977760" progId="Equation.3">
                    <p:embed/>
                    <p:pic>
                      <p:nvPicPr>
                        <p:cNvPr id="8205"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80" y="3084"/>
                          <a:ext cx="808"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93" name="Object 21"/>
          <p:cNvGraphicFramePr>
            <a:graphicFrameLocks noChangeAspect="1"/>
          </p:cNvGraphicFramePr>
          <p:nvPr/>
        </p:nvGraphicFramePr>
        <p:xfrm>
          <a:off x="4635500" y="5137150"/>
          <a:ext cx="1181100" cy="455613"/>
        </p:xfrm>
        <a:graphic>
          <a:graphicData uri="http://schemas.openxmlformats.org/presentationml/2006/ole">
            <mc:AlternateContent xmlns:mc="http://schemas.openxmlformats.org/markup-compatibility/2006">
              <mc:Choice xmlns:v="urn:schemas-microsoft-com:vml" Requires="v">
                <p:oleObj name="Equation" r:id="rId14" imgW="1180800" imgH="457200" progId="Equation.3">
                  <p:embed/>
                </p:oleObj>
              </mc:Choice>
              <mc:Fallback>
                <p:oleObj name="Equation" r:id="rId14" imgW="1180800" imgH="457200" progId="Equation.3">
                  <p:embed/>
                  <p:pic>
                    <p:nvPicPr>
                      <p:cNvPr id="3093"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35500" y="5137150"/>
                        <a:ext cx="11811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4" name="Object 22"/>
          <p:cNvGraphicFramePr>
            <a:graphicFrameLocks noChangeAspect="1"/>
          </p:cNvGraphicFramePr>
          <p:nvPr/>
        </p:nvGraphicFramePr>
        <p:xfrm>
          <a:off x="6381750" y="5105400"/>
          <a:ext cx="1536700" cy="455613"/>
        </p:xfrm>
        <a:graphic>
          <a:graphicData uri="http://schemas.openxmlformats.org/presentationml/2006/ole">
            <mc:AlternateContent xmlns:mc="http://schemas.openxmlformats.org/markup-compatibility/2006">
              <mc:Choice xmlns:v="urn:schemas-microsoft-com:vml" Requires="v">
                <p:oleObj name="Equation" r:id="rId16" imgW="1536480" imgH="457200" progId="Equation.3">
                  <p:embed/>
                </p:oleObj>
              </mc:Choice>
              <mc:Fallback>
                <p:oleObj name="Equation" r:id="rId16" imgW="1536480" imgH="457200" progId="Equation.3">
                  <p:embed/>
                  <p:pic>
                    <p:nvPicPr>
                      <p:cNvPr id="3094"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81750" y="5105400"/>
                        <a:ext cx="15367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5" name="Object 23"/>
          <p:cNvGraphicFramePr>
            <a:graphicFrameLocks noChangeAspect="1"/>
          </p:cNvGraphicFramePr>
          <p:nvPr/>
        </p:nvGraphicFramePr>
        <p:xfrm>
          <a:off x="1231900" y="5784850"/>
          <a:ext cx="1739900" cy="889000"/>
        </p:xfrm>
        <a:graphic>
          <a:graphicData uri="http://schemas.openxmlformats.org/presentationml/2006/ole">
            <mc:AlternateContent xmlns:mc="http://schemas.openxmlformats.org/markup-compatibility/2006">
              <mc:Choice xmlns:v="urn:schemas-microsoft-com:vml" Requires="v">
                <p:oleObj name="Equation" r:id="rId18" imgW="1739880" imgH="888840" progId="Equation.3">
                  <p:embed/>
                </p:oleObj>
              </mc:Choice>
              <mc:Fallback>
                <p:oleObj name="Equation" r:id="rId18" imgW="1739880" imgH="888840" progId="Equation.3">
                  <p:embed/>
                  <p:pic>
                    <p:nvPicPr>
                      <p:cNvPr id="3095"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31900" y="5784850"/>
                        <a:ext cx="1739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6" name="Object 24"/>
          <p:cNvGraphicFramePr>
            <a:graphicFrameLocks noChangeAspect="1"/>
          </p:cNvGraphicFramePr>
          <p:nvPr/>
        </p:nvGraphicFramePr>
        <p:xfrm>
          <a:off x="3644900" y="6015038"/>
          <a:ext cx="622300" cy="415925"/>
        </p:xfrm>
        <a:graphic>
          <a:graphicData uri="http://schemas.openxmlformats.org/presentationml/2006/ole">
            <mc:AlternateContent xmlns:mc="http://schemas.openxmlformats.org/markup-compatibility/2006">
              <mc:Choice xmlns:v="urn:schemas-microsoft-com:vml" Requires="v">
                <p:oleObj name="Equation" r:id="rId20" imgW="622080" imgH="419040" progId="Equation.3">
                  <p:embed/>
                </p:oleObj>
              </mc:Choice>
              <mc:Fallback>
                <p:oleObj name="Equation" r:id="rId20" imgW="622080" imgH="419040" progId="Equation.3">
                  <p:embed/>
                  <p:pic>
                    <p:nvPicPr>
                      <p:cNvPr id="3096" name="Object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44900" y="6015038"/>
                        <a:ext cx="6223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7" name="Text Box 25"/>
          <p:cNvSpPr txBox="1">
            <a:spLocks noChangeArrowheads="1"/>
          </p:cNvSpPr>
          <p:nvPr/>
        </p:nvSpPr>
        <p:spPr bwMode="auto">
          <a:xfrm>
            <a:off x="4876800" y="5957888"/>
            <a:ext cx="1155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U</a:t>
            </a:r>
            <a:r>
              <a:rPr lang="zh-CN" altLang="en-US">
                <a:solidFill>
                  <a:schemeClr val="accent2"/>
                </a:solidFill>
              </a:rPr>
              <a:t>不变</a:t>
            </a:r>
          </a:p>
        </p:txBody>
      </p:sp>
      <p:graphicFrame>
        <p:nvGraphicFramePr>
          <p:cNvPr id="3098" name="Object 26"/>
          <p:cNvGraphicFramePr>
            <a:graphicFrameLocks noChangeAspect="1"/>
          </p:cNvGraphicFramePr>
          <p:nvPr/>
        </p:nvGraphicFramePr>
        <p:xfrm>
          <a:off x="6477000" y="5908675"/>
          <a:ext cx="1028700" cy="415925"/>
        </p:xfrm>
        <a:graphic>
          <a:graphicData uri="http://schemas.openxmlformats.org/presentationml/2006/ole">
            <mc:AlternateContent xmlns:mc="http://schemas.openxmlformats.org/markup-compatibility/2006">
              <mc:Choice xmlns:v="urn:schemas-microsoft-com:vml" Requires="v">
                <p:oleObj name="Equation" r:id="rId22" imgW="1028520" imgH="419040" progId="Equation.3">
                  <p:embed/>
                </p:oleObj>
              </mc:Choice>
              <mc:Fallback>
                <p:oleObj name="Equation" r:id="rId22" imgW="1028520" imgH="419040" progId="Equation.3">
                  <p:embed/>
                  <p:pic>
                    <p:nvPicPr>
                      <p:cNvPr id="3098" name="Object 2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477000" y="5908675"/>
                        <a:ext cx="10287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55"/>
          <p:cNvGrpSpPr>
            <a:grpSpLocks/>
          </p:cNvGrpSpPr>
          <p:nvPr/>
        </p:nvGrpSpPr>
        <p:grpSpPr bwMode="auto">
          <a:xfrm>
            <a:off x="457200" y="304800"/>
            <a:ext cx="8382000" cy="3338513"/>
            <a:chOff x="288" y="384"/>
            <a:chExt cx="5280" cy="2103"/>
          </a:xfrm>
        </p:grpSpPr>
        <p:sp>
          <p:nvSpPr>
            <p:cNvPr id="8210" name="Text Box 2"/>
            <p:cNvSpPr txBox="1">
              <a:spLocks noChangeArrowheads="1"/>
            </p:cNvSpPr>
            <p:nvPr/>
          </p:nvSpPr>
          <p:spPr bwMode="auto">
            <a:xfrm>
              <a:off x="384" y="384"/>
              <a:ext cx="504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rPr>
                <a:t>2. </a:t>
              </a:r>
              <a:r>
                <a:rPr lang="zh-CN" altLang="en-US">
                  <a:solidFill>
                    <a:schemeClr val="accent2"/>
                  </a:solidFill>
                </a:rPr>
                <a:t>两个完全相同的电容器</a:t>
              </a:r>
              <a:r>
                <a:rPr lang="en-US" altLang="zh-CN" i="1">
                  <a:solidFill>
                    <a:schemeClr val="accent2"/>
                  </a:solidFill>
                </a:rPr>
                <a:t>C</a:t>
              </a:r>
              <a:r>
                <a:rPr lang="en-US" altLang="zh-CN" baseline="-25000">
                  <a:solidFill>
                    <a:schemeClr val="accent2"/>
                  </a:solidFill>
                </a:rPr>
                <a:t>1</a:t>
              </a:r>
              <a:r>
                <a:rPr lang="zh-CN" altLang="en-US">
                  <a:solidFill>
                    <a:schemeClr val="accent2"/>
                  </a:solidFill>
                </a:rPr>
                <a:t>和</a:t>
              </a:r>
              <a:r>
                <a:rPr lang="en-US" altLang="zh-CN" i="1">
                  <a:solidFill>
                    <a:schemeClr val="accent2"/>
                  </a:solidFill>
                </a:rPr>
                <a:t>C</a:t>
              </a:r>
              <a:r>
                <a:rPr lang="en-US" altLang="zh-CN" baseline="-25000">
                  <a:solidFill>
                    <a:schemeClr val="accent2"/>
                  </a:solidFill>
                </a:rPr>
                <a:t>2</a:t>
              </a:r>
              <a:r>
                <a:rPr lang="zh-CN" altLang="en-US">
                  <a:solidFill>
                    <a:schemeClr val="accent2"/>
                  </a:solidFill>
                </a:rPr>
                <a:t>，串联后与电源连接，现将一电介质板插入</a:t>
              </a:r>
              <a:r>
                <a:rPr lang="en-US" altLang="zh-CN" i="1">
                  <a:solidFill>
                    <a:schemeClr val="accent2"/>
                  </a:solidFill>
                </a:rPr>
                <a:t>C</a:t>
              </a:r>
              <a:r>
                <a:rPr lang="en-US" altLang="zh-CN" baseline="-25000">
                  <a:solidFill>
                    <a:schemeClr val="accent2"/>
                  </a:solidFill>
                </a:rPr>
                <a:t>1</a:t>
              </a:r>
              <a:r>
                <a:rPr lang="zh-CN" altLang="en-US">
                  <a:solidFill>
                    <a:schemeClr val="accent2"/>
                  </a:solidFill>
                </a:rPr>
                <a:t>中，则</a:t>
              </a:r>
            </a:p>
          </p:txBody>
        </p:sp>
        <p:sp>
          <p:nvSpPr>
            <p:cNvPr id="8211" name="Text Box 3"/>
            <p:cNvSpPr txBox="1">
              <a:spLocks noChangeArrowheads="1"/>
            </p:cNvSpPr>
            <p:nvPr/>
          </p:nvSpPr>
          <p:spPr bwMode="auto">
            <a:xfrm>
              <a:off x="288" y="1008"/>
              <a:ext cx="29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A</a:t>
              </a:r>
              <a:r>
                <a:rPr lang="zh-CN" altLang="en-US">
                  <a:solidFill>
                    <a:schemeClr val="accent2"/>
                  </a:solidFill>
                </a:rPr>
                <a:t>）电容器组总电容减小；</a:t>
              </a:r>
              <a:endParaRPr lang="zh-CN" altLang="en-US" sz="2400" b="0">
                <a:solidFill>
                  <a:schemeClr val="accent2"/>
                </a:solidFill>
              </a:endParaRPr>
            </a:p>
          </p:txBody>
        </p:sp>
        <p:sp>
          <p:nvSpPr>
            <p:cNvPr id="8212" name="Text Box 4"/>
            <p:cNvSpPr txBox="1">
              <a:spLocks noChangeArrowheads="1"/>
            </p:cNvSpPr>
            <p:nvPr/>
          </p:nvSpPr>
          <p:spPr bwMode="auto">
            <a:xfrm>
              <a:off x="288" y="1392"/>
              <a:ext cx="36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B</a:t>
              </a:r>
              <a:r>
                <a:rPr lang="zh-CN" altLang="en-US">
                  <a:solidFill>
                    <a:schemeClr val="accent2"/>
                  </a:solidFill>
                </a:rPr>
                <a:t>）</a:t>
              </a:r>
              <a:r>
                <a:rPr lang="en-US" altLang="zh-CN" i="1">
                  <a:solidFill>
                    <a:schemeClr val="accent2"/>
                  </a:solidFill>
                </a:rPr>
                <a:t>C</a:t>
              </a:r>
              <a:r>
                <a:rPr lang="en-US" altLang="zh-CN" baseline="-25000">
                  <a:solidFill>
                    <a:schemeClr val="accent2"/>
                  </a:solidFill>
                </a:rPr>
                <a:t>1</a:t>
              </a:r>
              <a:r>
                <a:rPr lang="zh-CN" altLang="en-US">
                  <a:solidFill>
                    <a:schemeClr val="accent2"/>
                  </a:solidFill>
                </a:rPr>
                <a:t>上的电量大于</a:t>
              </a:r>
              <a:r>
                <a:rPr lang="en-US" altLang="zh-CN" i="1">
                  <a:solidFill>
                    <a:schemeClr val="accent2"/>
                  </a:solidFill>
                </a:rPr>
                <a:t>C</a:t>
              </a:r>
              <a:r>
                <a:rPr lang="en-US" altLang="zh-CN" baseline="-25000">
                  <a:solidFill>
                    <a:schemeClr val="accent2"/>
                  </a:solidFill>
                </a:rPr>
                <a:t>2</a:t>
              </a:r>
              <a:r>
                <a:rPr lang="zh-CN" altLang="en-US">
                  <a:solidFill>
                    <a:schemeClr val="accent2"/>
                  </a:solidFill>
                </a:rPr>
                <a:t>上的电量；</a:t>
              </a:r>
            </a:p>
          </p:txBody>
        </p:sp>
        <p:sp>
          <p:nvSpPr>
            <p:cNvPr id="8213" name="Text Box 5"/>
            <p:cNvSpPr txBox="1">
              <a:spLocks noChangeArrowheads="1"/>
            </p:cNvSpPr>
            <p:nvPr/>
          </p:nvSpPr>
          <p:spPr bwMode="auto">
            <a:xfrm>
              <a:off x="288" y="1728"/>
              <a:ext cx="3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C</a:t>
              </a:r>
              <a:r>
                <a:rPr lang="zh-CN" altLang="en-US">
                  <a:solidFill>
                    <a:schemeClr val="accent2"/>
                  </a:solidFill>
                </a:rPr>
                <a:t>）</a:t>
              </a:r>
              <a:r>
                <a:rPr lang="en-US" altLang="zh-CN" i="1">
                  <a:solidFill>
                    <a:schemeClr val="accent2"/>
                  </a:solidFill>
                </a:rPr>
                <a:t>C</a:t>
              </a:r>
              <a:r>
                <a:rPr lang="en-US" altLang="zh-CN" baseline="-25000">
                  <a:solidFill>
                    <a:schemeClr val="accent2"/>
                  </a:solidFill>
                </a:rPr>
                <a:t>1</a:t>
              </a:r>
              <a:r>
                <a:rPr lang="zh-CN" altLang="en-US">
                  <a:solidFill>
                    <a:schemeClr val="accent2"/>
                  </a:solidFill>
                </a:rPr>
                <a:t>上电压高于</a:t>
              </a:r>
              <a:r>
                <a:rPr lang="en-US" altLang="zh-CN" i="1">
                  <a:solidFill>
                    <a:schemeClr val="accent2"/>
                  </a:solidFill>
                </a:rPr>
                <a:t>C</a:t>
              </a:r>
              <a:r>
                <a:rPr lang="en-US" altLang="zh-CN" baseline="-25000">
                  <a:solidFill>
                    <a:schemeClr val="accent2"/>
                  </a:solidFill>
                </a:rPr>
                <a:t>2</a:t>
              </a:r>
              <a:r>
                <a:rPr lang="zh-CN" altLang="en-US">
                  <a:solidFill>
                    <a:schemeClr val="accent2"/>
                  </a:solidFill>
                </a:rPr>
                <a:t>上电压；</a:t>
              </a:r>
            </a:p>
          </p:txBody>
        </p:sp>
        <p:sp>
          <p:nvSpPr>
            <p:cNvPr id="8214" name="Text Box 6"/>
            <p:cNvSpPr txBox="1">
              <a:spLocks noChangeArrowheads="1"/>
            </p:cNvSpPr>
            <p:nvPr/>
          </p:nvSpPr>
          <p:spPr bwMode="auto">
            <a:xfrm>
              <a:off x="336" y="2160"/>
              <a:ext cx="36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D</a:t>
              </a:r>
              <a:r>
                <a:rPr lang="zh-CN" altLang="en-US">
                  <a:solidFill>
                    <a:schemeClr val="accent2"/>
                  </a:solidFill>
                </a:rPr>
                <a:t>）电容器组储存的总电能增大。</a:t>
              </a:r>
            </a:p>
          </p:txBody>
        </p:sp>
        <p:sp>
          <p:nvSpPr>
            <p:cNvPr id="8215" name="Line 27"/>
            <p:cNvSpPr>
              <a:spLocks noChangeShapeType="1"/>
            </p:cNvSpPr>
            <p:nvPr/>
          </p:nvSpPr>
          <p:spPr bwMode="auto">
            <a:xfrm>
              <a:off x="4416" y="134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6" name="Line 28"/>
            <p:cNvSpPr>
              <a:spLocks noChangeShapeType="1"/>
            </p:cNvSpPr>
            <p:nvPr/>
          </p:nvSpPr>
          <p:spPr bwMode="auto">
            <a:xfrm>
              <a:off x="4416" y="1488"/>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7" name="Line 29"/>
            <p:cNvSpPr>
              <a:spLocks noChangeShapeType="1"/>
            </p:cNvSpPr>
            <p:nvPr/>
          </p:nvSpPr>
          <p:spPr bwMode="auto">
            <a:xfrm>
              <a:off x="4560" y="1488"/>
              <a:ext cx="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8" name="Line 30"/>
            <p:cNvSpPr>
              <a:spLocks noChangeShapeType="1"/>
            </p:cNvSpPr>
            <p:nvPr/>
          </p:nvSpPr>
          <p:spPr bwMode="auto">
            <a:xfrm>
              <a:off x="4416" y="182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9" name="Line 31"/>
            <p:cNvSpPr>
              <a:spLocks noChangeShapeType="1"/>
            </p:cNvSpPr>
            <p:nvPr/>
          </p:nvSpPr>
          <p:spPr bwMode="auto">
            <a:xfrm>
              <a:off x="4416" y="1968"/>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0" name="Line 32"/>
            <p:cNvSpPr>
              <a:spLocks noChangeShapeType="1"/>
            </p:cNvSpPr>
            <p:nvPr/>
          </p:nvSpPr>
          <p:spPr bwMode="auto">
            <a:xfrm>
              <a:off x="4560" y="1968"/>
              <a:ext cx="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1" name="Line 36"/>
            <p:cNvSpPr>
              <a:spLocks noChangeShapeType="1"/>
            </p:cNvSpPr>
            <p:nvPr/>
          </p:nvSpPr>
          <p:spPr bwMode="auto">
            <a:xfrm flipV="1">
              <a:off x="4560" y="1056"/>
              <a:ext cx="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2" name="Line 37"/>
            <p:cNvSpPr>
              <a:spLocks noChangeShapeType="1"/>
            </p:cNvSpPr>
            <p:nvPr/>
          </p:nvSpPr>
          <p:spPr bwMode="auto">
            <a:xfrm>
              <a:off x="4560" y="1056"/>
              <a:ext cx="81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3" name="Line 38"/>
            <p:cNvSpPr>
              <a:spLocks noChangeShapeType="1"/>
            </p:cNvSpPr>
            <p:nvPr/>
          </p:nvSpPr>
          <p:spPr bwMode="auto">
            <a:xfrm>
              <a:off x="5376" y="1056"/>
              <a:ext cx="0" cy="62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4" name="Line 39"/>
            <p:cNvSpPr>
              <a:spLocks noChangeShapeType="1"/>
            </p:cNvSpPr>
            <p:nvPr/>
          </p:nvSpPr>
          <p:spPr bwMode="auto">
            <a:xfrm>
              <a:off x="5184" y="1680"/>
              <a:ext cx="38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5" name="Line 40"/>
            <p:cNvSpPr>
              <a:spLocks noChangeShapeType="1"/>
            </p:cNvSpPr>
            <p:nvPr/>
          </p:nvSpPr>
          <p:spPr bwMode="auto">
            <a:xfrm>
              <a:off x="5280" y="1728"/>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6" name="Line 41"/>
            <p:cNvSpPr>
              <a:spLocks noChangeShapeType="1"/>
            </p:cNvSpPr>
            <p:nvPr/>
          </p:nvSpPr>
          <p:spPr bwMode="auto">
            <a:xfrm>
              <a:off x="5184" y="1776"/>
              <a:ext cx="38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7" name="Line 42"/>
            <p:cNvSpPr>
              <a:spLocks noChangeShapeType="1"/>
            </p:cNvSpPr>
            <p:nvPr/>
          </p:nvSpPr>
          <p:spPr bwMode="auto">
            <a:xfrm>
              <a:off x="5280" y="1824"/>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8" name="Line 43"/>
            <p:cNvSpPr>
              <a:spLocks noChangeShapeType="1"/>
            </p:cNvSpPr>
            <p:nvPr/>
          </p:nvSpPr>
          <p:spPr bwMode="auto">
            <a:xfrm>
              <a:off x="5184" y="1872"/>
              <a:ext cx="38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9" name="Line 44"/>
            <p:cNvSpPr>
              <a:spLocks noChangeShapeType="1"/>
            </p:cNvSpPr>
            <p:nvPr/>
          </p:nvSpPr>
          <p:spPr bwMode="auto">
            <a:xfrm>
              <a:off x="5280" y="1920"/>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0" name="Line 45"/>
            <p:cNvSpPr>
              <a:spLocks noChangeShapeType="1"/>
            </p:cNvSpPr>
            <p:nvPr/>
          </p:nvSpPr>
          <p:spPr bwMode="auto">
            <a:xfrm>
              <a:off x="5376" y="1920"/>
              <a:ext cx="0" cy="38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1" name="Line 46"/>
            <p:cNvSpPr>
              <a:spLocks noChangeShapeType="1"/>
            </p:cNvSpPr>
            <p:nvPr/>
          </p:nvSpPr>
          <p:spPr bwMode="auto">
            <a:xfrm>
              <a:off x="4560" y="2304"/>
              <a:ext cx="81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2" name="Text Box 47"/>
            <p:cNvSpPr txBox="1">
              <a:spLocks noChangeArrowheads="1"/>
            </p:cNvSpPr>
            <p:nvPr/>
          </p:nvSpPr>
          <p:spPr bwMode="auto">
            <a:xfrm>
              <a:off x="4656" y="12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chemeClr val="accent2"/>
                  </a:solidFill>
                </a:rPr>
                <a:t>C</a:t>
              </a:r>
              <a:r>
                <a:rPr lang="en-US" altLang="zh-CN" sz="2400" baseline="-25000">
                  <a:solidFill>
                    <a:schemeClr val="accent2"/>
                  </a:solidFill>
                </a:rPr>
                <a:t>1</a:t>
              </a:r>
              <a:endParaRPr lang="en-US" altLang="zh-CN" sz="2400" b="0">
                <a:solidFill>
                  <a:schemeClr val="accent2"/>
                </a:solidFill>
              </a:endParaRPr>
            </a:p>
          </p:txBody>
        </p:sp>
        <p:sp>
          <p:nvSpPr>
            <p:cNvPr id="8233" name="Text Box 48"/>
            <p:cNvSpPr txBox="1">
              <a:spLocks noChangeArrowheads="1"/>
            </p:cNvSpPr>
            <p:nvPr/>
          </p:nvSpPr>
          <p:spPr bwMode="auto">
            <a:xfrm>
              <a:off x="4656" y="177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i="1">
                  <a:solidFill>
                    <a:schemeClr val="accent2"/>
                  </a:solidFill>
                </a:rPr>
                <a:t>C</a:t>
              </a:r>
              <a:r>
                <a:rPr lang="en-US" altLang="zh-CN" sz="2400" baseline="-25000">
                  <a:solidFill>
                    <a:schemeClr val="accent2"/>
                  </a:solidFill>
                </a:rPr>
                <a:t>2</a:t>
              </a:r>
              <a:endParaRPr lang="en-US" altLang="zh-CN" sz="2400" b="0">
                <a:solidFill>
                  <a:schemeClr val="accent2"/>
                </a:solidFill>
              </a:endParaRPr>
            </a:p>
          </p:txBody>
        </p:sp>
        <p:sp>
          <p:nvSpPr>
            <p:cNvPr id="8234" name="Rectangle 50"/>
            <p:cNvSpPr>
              <a:spLocks noChangeArrowheads="1"/>
            </p:cNvSpPr>
            <p:nvPr/>
          </p:nvSpPr>
          <p:spPr bwMode="auto">
            <a:xfrm>
              <a:off x="3936" y="1344"/>
              <a:ext cx="384" cy="144"/>
            </a:xfrm>
            <a:prstGeom prst="rect">
              <a:avLst/>
            </a:prstGeom>
            <a:solidFill>
              <a:srgbClr val="FF9900"/>
            </a:solidFill>
            <a:ln w="28575">
              <a:solidFill>
                <a:schemeClr val="accent2"/>
              </a:solidFill>
              <a:miter lim="800000"/>
              <a:headEnd/>
              <a:tailEnd/>
            </a:ln>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35" name="Line 51"/>
            <p:cNvSpPr>
              <a:spLocks noChangeShapeType="1"/>
            </p:cNvSpPr>
            <p:nvPr/>
          </p:nvSpPr>
          <p:spPr bwMode="auto">
            <a:xfrm>
              <a:off x="3936" y="1200"/>
              <a:ext cx="336"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3126" name="Object 54"/>
          <p:cNvGraphicFramePr>
            <a:graphicFrameLocks noChangeAspect="1"/>
          </p:cNvGraphicFramePr>
          <p:nvPr/>
        </p:nvGraphicFramePr>
        <p:xfrm>
          <a:off x="781050" y="3124200"/>
          <a:ext cx="666750" cy="661988"/>
        </p:xfrm>
        <a:graphic>
          <a:graphicData uri="http://schemas.openxmlformats.org/presentationml/2006/ole">
            <mc:AlternateContent xmlns:mc="http://schemas.openxmlformats.org/markup-compatibility/2006">
              <mc:Choice xmlns:v="urn:schemas-microsoft-com:vml" Requires="v">
                <p:oleObj name="剪辑" r:id="rId24" imgW="2247480" imgH="3306240" progId="MS_ClipArt_Gallery.2">
                  <p:embed/>
                </p:oleObj>
              </mc:Choice>
              <mc:Fallback>
                <p:oleObj name="剪辑" r:id="rId24" imgW="2247480" imgH="3306240" progId="MS_ClipArt_Gallery.2">
                  <p:embed/>
                  <p:pic>
                    <p:nvPicPr>
                      <p:cNvPr id="3126" name="Object 5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81050" y="3124200"/>
                        <a:ext cx="666750"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312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85"/>
                                        </p:tgtEl>
                                        <p:attrNameLst>
                                          <p:attrName>style.visibility</p:attrName>
                                        </p:attrNameLst>
                                      </p:cBhvr>
                                      <p:to>
                                        <p:strVal val="visible"/>
                                      </p:to>
                                    </p:set>
                                    <p:animEffect transition="in" filter="wipe(left)">
                                      <p:cBhvr>
                                        <p:cTn id="17" dur="500"/>
                                        <p:tgtEl>
                                          <p:spTgt spid="30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86"/>
                                        </p:tgtEl>
                                        <p:attrNameLst>
                                          <p:attrName>style.visibility</p:attrName>
                                        </p:attrNameLst>
                                      </p:cBhvr>
                                      <p:to>
                                        <p:strVal val="visible"/>
                                      </p:to>
                                    </p:set>
                                    <p:animEffect transition="in" filter="wipe(left)">
                                      <p:cBhvr>
                                        <p:cTn id="22" dur="500"/>
                                        <p:tgtEl>
                                          <p:spTgt spid="30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87"/>
                                        </p:tgtEl>
                                        <p:attrNameLst>
                                          <p:attrName>style.visibility</p:attrName>
                                        </p:attrNameLst>
                                      </p:cBhvr>
                                      <p:to>
                                        <p:strVal val="visible"/>
                                      </p:to>
                                    </p:set>
                                    <p:animEffect transition="in" filter="wipe(left)">
                                      <p:cBhvr>
                                        <p:cTn id="27" dur="500"/>
                                        <p:tgtEl>
                                          <p:spTgt spid="30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89"/>
                                        </p:tgtEl>
                                        <p:attrNameLst>
                                          <p:attrName>style.visibility</p:attrName>
                                        </p:attrNameLst>
                                      </p:cBhvr>
                                      <p:to>
                                        <p:strVal val="visible"/>
                                      </p:to>
                                    </p:set>
                                    <p:animEffect transition="in" filter="wipe(left)">
                                      <p:cBhvr>
                                        <p:cTn id="32" dur="500"/>
                                        <p:tgtEl>
                                          <p:spTgt spid="30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090"/>
                                        </p:tgtEl>
                                        <p:attrNameLst>
                                          <p:attrName>style.visibility</p:attrName>
                                        </p:attrNameLst>
                                      </p:cBhvr>
                                      <p:to>
                                        <p:strVal val="visible"/>
                                      </p:to>
                                    </p:set>
                                    <p:animEffect transition="in" filter="wipe(left)">
                                      <p:cBhvr>
                                        <p:cTn id="37" dur="500"/>
                                        <p:tgtEl>
                                          <p:spTgt spid="30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093"/>
                                        </p:tgtEl>
                                        <p:attrNameLst>
                                          <p:attrName>style.visibility</p:attrName>
                                        </p:attrNameLst>
                                      </p:cBhvr>
                                      <p:to>
                                        <p:strVal val="visible"/>
                                      </p:to>
                                    </p:set>
                                    <p:animEffect transition="in" filter="wipe(left)">
                                      <p:cBhvr>
                                        <p:cTn id="47" dur="500"/>
                                        <p:tgtEl>
                                          <p:spTgt spid="30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094"/>
                                        </p:tgtEl>
                                        <p:attrNameLst>
                                          <p:attrName>style.visibility</p:attrName>
                                        </p:attrNameLst>
                                      </p:cBhvr>
                                      <p:to>
                                        <p:strVal val="visible"/>
                                      </p:to>
                                    </p:set>
                                    <p:animEffect transition="in" filter="wipe(left)">
                                      <p:cBhvr>
                                        <p:cTn id="52" dur="500"/>
                                        <p:tgtEl>
                                          <p:spTgt spid="309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095"/>
                                        </p:tgtEl>
                                        <p:attrNameLst>
                                          <p:attrName>style.visibility</p:attrName>
                                        </p:attrNameLst>
                                      </p:cBhvr>
                                      <p:to>
                                        <p:strVal val="visible"/>
                                      </p:to>
                                    </p:set>
                                    <p:animEffect transition="in" filter="wipe(left)">
                                      <p:cBhvr>
                                        <p:cTn id="57" dur="500"/>
                                        <p:tgtEl>
                                          <p:spTgt spid="309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096"/>
                                        </p:tgtEl>
                                        <p:attrNameLst>
                                          <p:attrName>style.visibility</p:attrName>
                                        </p:attrNameLst>
                                      </p:cBhvr>
                                      <p:to>
                                        <p:strVal val="visible"/>
                                      </p:to>
                                    </p:set>
                                    <p:animEffect transition="in" filter="wipe(left)">
                                      <p:cBhvr>
                                        <p:cTn id="62" dur="500"/>
                                        <p:tgtEl>
                                          <p:spTgt spid="309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097"/>
                                        </p:tgtEl>
                                        <p:attrNameLst>
                                          <p:attrName>style.visibility</p:attrName>
                                        </p:attrNameLst>
                                      </p:cBhvr>
                                      <p:to>
                                        <p:strVal val="visible"/>
                                      </p:to>
                                    </p:set>
                                    <p:animEffect transition="in" filter="wipe(left)">
                                      <p:cBhvr>
                                        <p:cTn id="67" dur="500"/>
                                        <p:tgtEl>
                                          <p:spTgt spid="309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3098"/>
                                        </p:tgtEl>
                                        <p:attrNameLst>
                                          <p:attrName>style.visibility</p:attrName>
                                        </p:attrNameLst>
                                      </p:cBhvr>
                                      <p:to>
                                        <p:strVal val="visible"/>
                                      </p:to>
                                    </p:set>
                                    <p:animEffect transition="in" filter="wipe(left)">
                                      <p:cBhvr>
                                        <p:cTn id="72" dur="500"/>
                                        <p:tgtEl>
                                          <p:spTgt spid="3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9" grpId="0" autoUpdateAnimBg="0"/>
      <p:bldP spid="3097" grpId="0"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二节 20240912-电场和电场强度" id="{31A34FD1-D6CC-4A83-A7CC-ACC52CDA780E}" vid="{4B3E695F-41C6-4F5D-A814-6721AEA0A69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Template>
  <TotalTime>40</TotalTime>
  <Words>1671</Words>
  <Application>Microsoft Office PowerPoint</Application>
  <PresentationFormat>全屏显示(4:3)</PresentationFormat>
  <Paragraphs>184</Paragraphs>
  <Slides>27</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27</vt:i4>
      </vt:variant>
    </vt:vector>
  </HeadingPairs>
  <TitlesOfParts>
    <vt:vector size="37" baseType="lpstr">
      <vt:lpstr>等线</vt:lpstr>
      <vt:lpstr>宋体</vt:lpstr>
      <vt:lpstr>微软雅黑</vt:lpstr>
      <vt:lpstr>Cambria Math</vt:lpstr>
      <vt:lpstr>Times New Roman</vt:lpstr>
      <vt:lpstr>Wingdings</vt:lpstr>
      <vt:lpstr>Default Design</vt:lpstr>
      <vt:lpstr>Equation</vt:lpstr>
      <vt:lpstr>公式</vt:lpstr>
      <vt:lpstr>剪辑</vt:lpstr>
      <vt:lpstr>静电场中的导体和电介质小结</vt:lpstr>
      <vt:lpstr>PowerPoint 演示文稿</vt:lpstr>
      <vt:lpstr>PowerPoint 演示文稿</vt:lpstr>
      <vt:lpstr>PowerPoint 演示文稿</vt:lpstr>
      <vt:lpstr>PowerPoint 演示文稿</vt:lpstr>
      <vt:lpstr>PowerPoint 演示文稿</vt:lpstr>
      <vt:lpstr>PowerPoint 演示文稿</vt:lpstr>
      <vt:lpstr>静电场中的导体和电介质练习题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jiabin qiao</dc:creator>
  <cp:lastModifiedBy>jiabin qiao</cp:lastModifiedBy>
  <cp:revision>15</cp:revision>
  <dcterms:created xsi:type="dcterms:W3CDTF">2024-09-10T06:08:35Z</dcterms:created>
  <dcterms:modified xsi:type="dcterms:W3CDTF">2024-10-15T09:13:39Z</dcterms:modified>
</cp:coreProperties>
</file>