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36" r:id="rId2"/>
    <p:sldId id="256" r:id="rId3"/>
    <p:sldId id="257" r:id="rId4"/>
    <p:sldId id="425" r:id="rId5"/>
    <p:sldId id="262" r:id="rId6"/>
    <p:sldId id="265" r:id="rId7"/>
    <p:sldId id="264" r:id="rId8"/>
    <p:sldId id="403" r:id="rId9"/>
    <p:sldId id="404" r:id="rId10"/>
    <p:sldId id="267" r:id="rId11"/>
    <p:sldId id="443" r:id="rId12"/>
    <p:sldId id="457" r:id="rId13"/>
    <p:sldId id="465" r:id="rId14"/>
    <p:sldId id="456" r:id="rId15"/>
    <p:sldId id="472" r:id="rId16"/>
    <p:sldId id="47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59BA515B-AA2B-0E8D-BC3A-6058A4F58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fld id="{67F79934-D63F-473A-BBBA-621E874845CB}" type="slidenum">
              <a:rPr lang="en-US" altLang="zh-CN" sz="1200">
                <a:ea typeface="宋体" panose="02010600030101010101" pitchFamily="2" charset="-122"/>
              </a:rPr>
              <a:pPr/>
              <a:t>2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9DA354B-C275-AD85-C78B-901E2F02F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7A6532A-FF4C-A123-6280-CA349F222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66FF33"/>
                </a:solidFill>
                <a:ea typeface="幼圆" panose="02010509060101010101" pitchFamily="49" charset="-122"/>
              </a:rPr>
              <a:t>也许我们还沉醉于对牛顿定律的欣赏之中，如果这样，那真是无独有偶，历史上也有过这样现象。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3200">
                <a:solidFill>
                  <a:srgbClr val="FFFF00"/>
                </a:solidFill>
              </a:rPr>
              <a:t>19</a:t>
            </a:r>
            <a:r>
              <a:rPr lang="zh-CN" altLang="en-US" sz="3200">
                <a:solidFill>
                  <a:srgbClr val="FFFF00"/>
                </a:solidFill>
              </a:rPr>
              <a:t>世纪末页，牛顿定律在各个领域里都取得了很大的成功：在机械运动方面不用说，在分子物理方面，成功地解释了温度、压强、气体的内能。在电磁学方面，建立了一个能推断一切电磁现象的 </a:t>
            </a:r>
            <a:r>
              <a:rPr lang="en-US" altLang="zh-CN" sz="3200">
                <a:solidFill>
                  <a:srgbClr val="00FF99"/>
                </a:solidFill>
              </a:rPr>
              <a:t>Maxwell</a:t>
            </a:r>
            <a:r>
              <a:rPr lang="zh-CN" altLang="en-US" sz="3200">
                <a:solidFill>
                  <a:srgbClr val="00FF99"/>
                </a:solidFill>
              </a:rPr>
              <a:t>方程。</a:t>
            </a:r>
            <a:r>
              <a:rPr lang="zh-CN" altLang="en-US" sz="3200">
                <a:solidFill>
                  <a:srgbClr val="FFFF00"/>
                </a:solidFill>
              </a:rPr>
              <a:t>另外还找到了力、电、光、声</a:t>
            </a:r>
            <a:r>
              <a:rPr lang="en-US" altLang="zh-CN" sz="3200">
                <a:solidFill>
                  <a:srgbClr val="FFFF00"/>
                </a:solidFill>
              </a:rPr>
              <a:t>----</a:t>
            </a:r>
            <a:r>
              <a:rPr lang="zh-CN" altLang="en-US" sz="3200">
                <a:solidFill>
                  <a:srgbClr val="FFFF00"/>
                </a:solidFill>
              </a:rPr>
              <a:t>等都遵循的规律</a:t>
            </a:r>
            <a:r>
              <a:rPr lang="en-US" altLang="zh-CN" sz="3200">
                <a:solidFill>
                  <a:srgbClr val="FFFF00"/>
                </a:solidFill>
              </a:rPr>
              <a:t>---</a:t>
            </a:r>
            <a:r>
              <a:rPr lang="zh-CN" altLang="en-US" sz="3200">
                <a:solidFill>
                  <a:srgbClr val="FFFF00"/>
                </a:solidFill>
              </a:rPr>
              <a:t>能量转化与守恒定律。当时许多物理学家都沉醉于这些成绩和胜利之中。他们认为物理学已经发展到头了。</a:t>
            </a:r>
          </a:p>
          <a:p>
            <a:pPr eaLnBrk="1" hangingPunct="1"/>
            <a:r>
              <a:rPr lang="zh-CN" altLang="en-US" sz="3200">
                <a:solidFill>
                  <a:srgbClr val="FFFF00"/>
                </a:solidFill>
              </a:rPr>
              <a:t>于是</a:t>
            </a:r>
            <a:r>
              <a:rPr lang="en-US" altLang="zh-CN" sz="3200">
                <a:solidFill>
                  <a:srgbClr val="FFFF00"/>
                </a:solidFill>
              </a:rPr>
              <a:t>1900</a:t>
            </a:r>
            <a:r>
              <a:rPr lang="zh-CN" altLang="en-US" sz="3200">
                <a:solidFill>
                  <a:srgbClr val="FFFF00"/>
                </a:solidFill>
              </a:rPr>
              <a:t>年英国物理学家开尔文在瞻望</a:t>
            </a:r>
            <a:r>
              <a:rPr lang="en-US" altLang="zh-CN" sz="3200">
                <a:solidFill>
                  <a:srgbClr val="FFFF00"/>
                </a:solidFill>
              </a:rPr>
              <a:t>20</a:t>
            </a:r>
            <a:r>
              <a:rPr lang="zh-CN" altLang="en-US" sz="3200">
                <a:solidFill>
                  <a:srgbClr val="FFFF00"/>
                </a:solidFill>
              </a:rPr>
              <a:t>世纪物理学的发展的文章中说到：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FFFF00"/>
                </a:solidFill>
              </a:rPr>
              <a:t>“在已经基本建成的科学大厦中，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FFFF00"/>
                </a:solidFill>
              </a:rPr>
              <a:t>后辈的物理学家只要做一些零碎的修补工作就行了。”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FFFF00"/>
                </a:solidFill>
              </a:rPr>
              <a:t>也就是说：物理学已经没有什么新东西了，后一辈只要把做过的实验再做一做，在实验数据的小数点后面在加几位罢了！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FFFF00"/>
                </a:solidFill>
              </a:rPr>
              <a:t>但开尔文毕尽是一位重视现实和有眼力的科学家，就在上面提到的文章中他还讲到：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FFFF00"/>
                </a:solidFill>
              </a:rPr>
              <a:t>“但是，在物理学晴朗天空的远处，还有两朵令人不安的乌云，</a:t>
            </a:r>
            <a:r>
              <a:rPr lang="en-US" altLang="zh-CN" sz="3200">
                <a:solidFill>
                  <a:srgbClr val="FFFF00"/>
                </a:solidFill>
              </a:rPr>
              <a:t>----”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FFFF00"/>
                </a:solidFill>
              </a:rPr>
              <a:t>这两朵乌云是指什么呢？</a:t>
            </a:r>
          </a:p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热辐射实验</a:t>
            </a:r>
          </a:p>
          <a:p>
            <a:pPr eaLnBrk="1" hangingPunct="1"/>
            <a:r>
              <a:rPr lang="zh-CN" altLang="en-US" sz="3200">
                <a:solidFill>
                  <a:srgbClr val="FF0000"/>
                </a:solidFill>
              </a:rPr>
              <a:t>迈克尔逊</a:t>
            </a:r>
            <a:r>
              <a:rPr lang="en-US" altLang="zh-CN" sz="3200">
                <a:solidFill>
                  <a:srgbClr val="FF0000"/>
                </a:solidFill>
              </a:rPr>
              <a:t>-</a:t>
            </a:r>
            <a:r>
              <a:rPr lang="zh-CN" altLang="en-US" sz="3200">
                <a:solidFill>
                  <a:srgbClr val="FF0000"/>
                </a:solidFill>
              </a:rPr>
              <a:t>莫雷实验</a:t>
            </a:r>
          </a:p>
          <a:p>
            <a:pPr eaLnBrk="1" hangingPunct="1"/>
            <a:r>
              <a:rPr lang="zh-CN" altLang="en-US" sz="3200">
                <a:solidFill>
                  <a:srgbClr val="FFFF00"/>
                </a:solidFill>
              </a:rPr>
              <a:t>后来的事实证明，正是这两朵乌云发展成为一埸革命的风暴，乌云落地化为一埸春雨，浇灌着两朵鲜花。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FFFF00"/>
                </a:solidFill>
              </a:rPr>
              <a:t>相对论</a:t>
            </a:r>
            <a:r>
              <a:rPr lang="en-US" altLang="zh-CN" sz="3200">
                <a:solidFill>
                  <a:srgbClr val="FFFF00"/>
                </a:solidFill>
              </a:rPr>
              <a:t>---</a:t>
            </a:r>
            <a:r>
              <a:rPr lang="zh-CN" altLang="en-US" sz="3200">
                <a:solidFill>
                  <a:srgbClr val="FFFF00"/>
                </a:solidFill>
              </a:rPr>
              <a:t>关于时空观及时空与物质关系的理论。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FFFF00"/>
                </a:solidFill>
              </a:rPr>
              <a:t>（所谓经典力学遇到障碍就是经典力学的时空观出现了问题，相对论从根本上改变了经典的时空观。）</a:t>
            </a:r>
          </a:p>
          <a:p>
            <a:pPr eaLnBrk="1" hangingPunct="1"/>
            <a:r>
              <a:rPr lang="zh-CN" altLang="en-US" sz="3200">
                <a:solidFill>
                  <a:srgbClr val="FFFF00"/>
                </a:solidFill>
              </a:rPr>
              <a:t>狭义相对论关于惯性系时空观的理论</a:t>
            </a:r>
          </a:p>
          <a:p>
            <a:pPr eaLnBrk="1" hangingPunct="1"/>
            <a:r>
              <a:rPr lang="zh-CN" altLang="en-US" sz="3200">
                <a:solidFill>
                  <a:srgbClr val="FFFF00"/>
                </a:solidFill>
              </a:rPr>
              <a:t>广义相对论关于一般参照系及引力的理论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0DC0AE-CC5B-491C-9F90-2EB34E2414BD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7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6A6C8F-ED42-4153-BD82-FDB67B8A7759}" type="slidenum">
              <a:rPr lang="zh-CN" altLang="en-US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43918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CA6971-2B94-4AB1-AA9F-9142CB54B5B8}" type="slidenum">
              <a:rPr lang="zh-CN" altLang="en-US" sz="1200"/>
              <a:pPr eaLnBrk="1" hangingPunct="1"/>
              <a:t>7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1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200"/>
              <a:t> </a:t>
            </a:r>
            <a:r>
              <a:rPr lang="zh-CN" altLang="en-US" sz="1200"/>
              <a:t>当 </a:t>
            </a:r>
            <a:r>
              <a:rPr lang="en-US" altLang="zh-CN" sz="1200" i="1"/>
              <a:t>l</a:t>
            </a:r>
            <a:r>
              <a:rPr lang="en-US" altLang="zh-CN" sz="1200"/>
              <a:t> = 10m </a:t>
            </a:r>
            <a:r>
              <a:rPr lang="zh-CN" altLang="en-US" sz="1200"/>
              <a:t>时，干涉条纹将移动 </a:t>
            </a:r>
            <a:r>
              <a:rPr lang="en-US" altLang="zh-CN" sz="1200"/>
              <a:t>0.37 </a:t>
            </a:r>
            <a:r>
              <a:rPr lang="zh-CN" altLang="en-US" sz="1200"/>
              <a:t>条。但实验结果并没有看到预期的条纹移动。</a:t>
            </a:r>
            <a:endParaRPr lang="en-US" altLang="zh-CN" sz="1200"/>
          </a:p>
          <a:p>
            <a:pPr eaLnBrk="1" hangingPunct="1">
              <a:lnSpc>
                <a:spcPct val="120000"/>
              </a:lnSpc>
            </a:pPr>
            <a:r>
              <a:rPr lang="en-US" altLang="zh-CN" sz="1200"/>
              <a:t> </a:t>
            </a:r>
            <a:r>
              <a:rPr lang="zh-CN" altLang="en-US" sz="1200"/>
              <a:t>爱因斯坦：“我们发现不了以太是因为以太根本就不存在。”只能得出 “没有绝对参考系 </a:t>
            </a:r>
            <a:r>
              <a:rPr lang="en-US" altLang="zh-CN" sz="1200"/>
              <a:t>(</a:t>
            </a:r>
            <a:r>
              <a:rPr lang="zh-CN" altLang="en-US" sz="1200"/>
              <a:t>以太</a:t>
            </a:r>
            <a:r>
              <a:rPr lang="en-US" altLang="zh-CN" sz="1200"/>
              <a:t>)” </a:t>
            </a:r>
            <a:r>
              <a:rPr lang="zh-CN" altLang="en-US" sz="1200"/>
              <a:t>的结论。</a:t>
            </a:r>
            <a:endParaRPr lang="en-US" altLang="zh-CN" sz="1200"/>
          </a:p>
          <a:p>
            <a:pPr eaLnBrk="1" hangingPunct="1">
              <a:lnSpc>
                <a:spcPct val="120000"/>
              </a:lnSpc>
            </a:pPr>
            <a:r>
              <a:rPr lang="en-US" altLang="zh-CN" sz="1200"/>
              <a:t> </a:t>
            </a:r>
            <a:r>
              <a:rPr lang="zh-CN" altLang="en-US" sz="1200"/>
              <a:t>这意味着经典物理学出了问题，意味着绝对时间、绝对空间、伽利略变换等等都有问题。</a:t>
            </a:r>
            <a:r>
              <a:rPr lang="en-US" altLang="zh-CN" sz="1200"/>
              <a:t> 1905</a:t>
            </a:r>
            <a:r>
              <a:rPr lang="zh-CN" altLang="en-US" sz="1200"/>
              <a:t>年，爱因斯坦发表了具有划时代意义的论文</a:t>
            </a:r>
            <a:r>
              <a:rPr lang="en-US" altLang="zh-CN" sz="1200"/>
              <a:t>《</a:t>
            </a:r>
            <a:r>
              <a:rPr lang="zh-CN" altLang="en-US" sz="1200"/>
              <a:t>论动体的电动力学</a:t>
            </a:r>
            <a:r>
              <a:rPr lang="en-US" altLang="zh-CN" sz="1200"/>
              <a:t>》</a:t>
            </a:r>
            <a:r>
              <a:rPr lang="zh-CN" altLang="en-US" sz="1200"/>
              <a:t>，提出了爱因斯坦相对性原理和光速不变原理，作为狭义相对论的两条基本假设。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0A2A-7E2D-4C54-9A65-BF4E4BA280A8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487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0AA867-19BD-4041-A79F-19AC6DB06040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2525" cy="372268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14379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6196" name="灯片编号占位符 3"/>
          <p:cNvSpPr txBox="1">
            <a:spLocks noGrp="1"/>
          </p:cNvSpPr>
          <p:nvPr/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FD3D729-9ADE-40D9-82C2-21C13F602B1F}" type="slidenum">
              <a:rPr lang="zh-CN" altLang="en-US" sz="1200"/>
              <a:pPr algn="r" eaLnBrk="1" hangingPunct="1"/>
              <a:t>15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21294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7220" name="灯片编号占位符 3"/>
          <p:cNvSpPr txBox="1">
            <a:spLocks noGrp="1"/>
          </p:cNvSpPr>
          <p:nvPr/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D0F33D-29A8-4E6D-9E92-2FC402A112D5}" type="slidenum">
              <a:rPr lang="zh-CN" altLang="en-US" sz="1200"/>
              <a:pPr algn="r" eaLnBrk="1" hangingPunct="1"/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7952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2024/11/20 Wednesday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4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2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7.e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slide" Target="slide8.xml"/><Relationship Id="rId5" Type="http://schemas.openxmlformats.org/officeDocument/2006/relationships/image" Target="../media/image29.png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">
            <a:extLst>
              <a:ext uri="{FF2B5EF4-FFF2-40B4-BE49-F238E27FC236}">
                <a16:creationId xmlns:a16="http://schemas.microsoft.com/office/drawing/2014/main" id="{4D686CE0-8FDF-99FB-CB1F-37D23153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WordArt 3">
            <a:extLst>
              <a:ext uri="{FF2B5EF4-FFF2-40B4-BE49-F238E27FC236}">
                <a16:creationId xmlns:a16="http://schemas.microsoft.com/office/drawing/2014/main" id="{143E89EF-7115-1907-9021-85643D5008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990600"/>
            <a:ext cx="4495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2540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3366FF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中宋" panose="02010600040101010101" pitchFamily="2" charset="-122"/>
              </a:rPr>
              <a:t>大学物理</a:t>
            </a:r>
          </a:p>
        </p:txBody>
      </p:sp>
      <p:sp>
        <p:nvSpPr>
          <p:cNvPr id="3076" name="WordArt 4">
            <a:extLst>
              <a:ext uri="{FF2B5EF4-FFF2-40B4-BE49-F238E27FC236}">
                <a16:creationId xmlns:a16="http://schemas.microsoft.com/office/drawing/2014/main" id="{43FB98CD-53A0-5CD4-B676-F3DF8412FBA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33600" y="2590800"/>
            <a:ext cx="5029200" cy="198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8000" b="1" kern="10">
                <a:ln w="25400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rgbClr val="FD3F03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相对论</a:t>
            </a: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B209445F-B86F-4B67-8149-371B6BC46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937125"/>
            <a:ext cx="389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6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宋体" panose="02010600030101010101" pitchFamily="2" charset="-122"/>
              </a:rPr>
              <a:t>RELATIVITY</a:t>
            </a: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23528" y="1124744"/>
            <a:ext cx="8712968" cy="178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39750" indent="-539750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CC"/>
                </a:solidFill>
              </a:rPr>
              <a:t>1).  </a:t>
            </a:r>
            <a:r>
              <a:rPr kumimoji="1"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一切物理规律在任何惯性系中具有相同的数学表达形式，不存在任何特殊的绝对惯性系。</a:t>
            </a:r>
            <a:endParaRPr kumimoji="1" lang="zh-CN" altLang="en-US" sz="3200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 </a:t>
            </a:r>
            <a:r>
              <a:rPr kumimoji="1" lang="zh-CN" altLang="en-US" sz="3600" b="1" dirty="0">
                <a:solidFill>
                  <a:schemeClr val="accent2"/>
                </a:solidFill>
              </a:rPr>
              <a:t>——</a:t>
            </a:r>
            <a:r>
              <a:rPr kumimoji="1" lang="zh-CN" altLang="en-US" sz="36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3200" b="1" dirty="0">
                <a:solidFill>
                  <a:srgbClr val="CC3300"/>
                </a:solidFill>
                <a:latin typeface="宋体" panose="02010600030101010101" pitchFamily="2" charset="-122"/>
              </a:rPr>
              <a:t>爱因斯坦相对性原理</a:t>
            </a:r>
            <a:endParaRPr kumimoji="1" lang="zh-CN" altLang="en-US" sz="36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152400" y="116632"/>
            <a:ext cx="4099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、相对论的基本假设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85" name="Rectangle 13"/>
              <p:cNvSpPr>
                <a:spLocks noChangeArrowheads="1"/>
              </p:cNvSpPr>
              <p:nvPr/>
            </p:nvSpPr>
            <p:spPr bwMode="auto">
              <a:xfrm>
                <a:off x="434486" y="4365104"/>
                <a:ext cx="8579296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539750" indent="-539750"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0000CC"/>
                    </a:solidFill>
                  </a:rPr>
                  <a:t>2</a:t>
                </a:r>
                <a:r>
                  <a:rPr kumimoji="1" lang="en-US" altLang="zh-CN" sz="2800" b="1" dirty="0">
                    <a:solidFill>
                      <a:srgbClr val="0000CC"/>
                    </a:solidFill>
                  </a:rPr>
                  <a:t>)</a:t>
                </a:r>
                <a:r>
                  <a:rPr kumimoji="1" lang="zh-CN" altLang="en-US" sz="2800" b="1" dirty="0">
                    <a:solidFill>
                      <a:srgbClr val="0000CC"/>
                    </a:solidFill>
                  </a:rPr>
                  <a:t>.  在所有惯性系中光在真空中的传播速率都等于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CC"/>
                    </a:solidFill>
                  </a:rPr>
                  <a:t>，</a:t>
                </a:r>
                <a:r>
                  <a:rPr kumimoji="1" lang="zh-CN" altLang="en-US" sz="2800" b="1" dirty="0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与光源和观察者的运动状态无关。</a:t>
                </a:r>
                <a:r>
                  <a:rPr kumimoji="1" lang="zh-CN" altLang="en-US" sz="3200" b="1" dirty="0">
                    <a:latin typeface="宋体" panose="0201060003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0548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486" y="4365104"/>
                <a:ext cx="8579296" cy="1015663"/>
              </a:xfrm>
              <a:prstGeom prst="rect">
                <a:avLst/>
              </a:prstGeom>
              <a:blipFill>
                <a:blip r:embed="rId3"/>
                <a:stretch>
                  <a:fillRect l="-1420" t="-7784" r="-710" b="-149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611560" y="6146140"/>
            <a:ext cx="45365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牛顿：质量不变，受力不变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105485" grpId="0" autoUpdateAnimBg="0"/>
      <p:bldP spid="1054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52400" y="188640"/>
            <a:ext cx="3505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/>
                </a:solidFill>
              </a:rPr>
              <a:t>时空</a:t>
            </a:r>
            <a:r>
              <a:rPr lang="zh-CN" altLang="en-US" sz="3200" b="1" dirty="0">
                <a:solidFill>
                  <a:schemeClr val="accent2"/>
                </a:solidFill>
                <a:latin typeface="宋体" panose="02010600030101010101" pitchFamily="2" charset="-122"/>
              </a:rPr>
              <a:t>观的变革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51520" y="1073225"/>
            <a:ext cx="8763000" cy="5452119"/>
            <a:chOff x="294928" y="1110535"/>
            <a:chExt cx="8763000" cy="5452119"/>
          </a:xfrm>
        </p:grpSpPr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294928" y="1110535"/>
              <a:ext cx="8686800" cy="5414809"/>
              <a:chOff x="144" y="1344"/>
              <a:chExt cx="5472" cy="2736"/>
            </a:xfrm>
          </p:grpSpPr>
          <p:sp>
            <p:nvSpPr>
              <p:cNvPr id="5" name="Rectangle 28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5472" cy="2736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/>
              </a:p>
            </p:txBody>
          </p:sp>
          <p:sp>
            <p:nvSpPr>
              <p:cNvPr id="6" name="Line 29"/>
              <p:cNvSpPr>
                <a:spLocks noChangeShapeType="1"/>
              </p:cNvSpPr>
              <p:nvPr/>
            </p:nvSpPr>
            <p:spPr bwMode="auto">
              <a:xfrm>
                <a:off x="1056" y="1344"/>
                <a:ext cx="0" cy="27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7" name="Line 30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0" cy="27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8" name="Line 31"/>
              <p:cNvSpPr>
                <a:spLocks noChangeShapeType="1"/>
              </p:cNvSpPr>
              <p:nvPr/>
            </p:nvSpPr>
            <p:spPr bwMode="auto">
              <a:xfrm>
                <a:off x="144" y="1728"/>
                <a:ext cx="547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9" name="Line 32"/>
              <p:cNvSpPr>
                <a:spLocks noChangeShapeType="1"/>
              </p:cNvSpPr>
              <p:nvPr/>
            </p:nvSpPr>
            <p:spPr bwMode="auto">
              <a:xfrm>
                <a:off x="144" y="2112"/>
                <a:ext cx="547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10" name="Line 33"/>
              <p:cNvSpPr>
                <a:spLocks noChangeShapeType="1"/>
              </p:cNvSpPr>
              <p:nvPr/>
            </p:nvSpPr>
            <p:spPr bwMode="auto">
              <a:xfrm>
                <a:off x="144" y="2880"/>
                <a:ext cx="547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11" name="Line 34"/>
              <p:cNvSpPr>
                <a:spLocks noChangeShapeType="1"/>
              </p:cNvSpPr>
              <p:nvPr/>
            </p:nvSpPr>
            <p:spPr bwMode="auto">
              <a:xfrm>
                <a:off x="144" y="3312"/>
                <a:ext cx="547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</p:grp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2123728" y="1268761"/>
              <a:ext cx="6629400" cy="522482"/>
              <a:chOff x="1296" y="1344"/>
              <a:chExt cx="4176" cy="264"/>
            </a:xfrm>
          </p:grpSpPr>
          <p:sp>
            <p:nvSpPr>
              <p:cNvPr id="13" name="Text Box 36"/>
              <p:cNvSpPr txBox="1">
                <a:spLocks noChangeArrowheads="1"/>
              </p:cNvSpPr>
              <p:nvPr/>
            </p:nvSpPr>
            <p:spPr bwMode="auto">
              <a:xfrm>
                <a:off x="1296" y="1344"/>
                <a:ext cx="1776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accent2"/>
                    </a:solidFill>
                  </a:rPr>
                  <a:t>经典力学</a:t>
                </a:r>
                <a:endPara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Text Box 37"/>
              <p:cNvSpPr txBox="1">
                <a:spLocks noChangeArrowheads="1"/>
              </p:cNvSpPr>
              <p:nvPr/>
            </p:nvSpPr>
            <p:spPr bwMode="auto">
              <a:xfrm>
                <a:off x="3744" y="1344"/>
                <a:ext cx="172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accent2"/>
                    </a:solidFill>
                  </a:rPr>
                  <a:t>相对论</a:t>
                </a:r>
                <a:endParaRPr lang="zh-CN" altLang="en-US" sz="2800" b="1" dirty="0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523528" y="2043943"/>
              <a:ext cx="8229600" cy="664977"/>
              <a:chOff x="288" y="1728"/>
              <a:chExt cx="5184" cy="336"/>
            </a:xfrm>
          </p:grpSpPr>
          <p:sp>
            <p:nvSpPr>
              <p:cNvPr id="16" name="Text Box 38"/>
              <p:cNvSpPr txBox="1">
                <a:spLocks noChangeArrowheads="1"/>
              </p:cNvSpPr>
              <p:nvPr/>
            </p:nvSpPr>
            <p:spPr bwMode="auto">
              <a:xfrm>
                <a:off x="288" y="1737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立场</a:t>
                </a:r>
              </a:p>
            </p:txBody>
          </p:sp>
          <p:sp>
            <p:nvSpPr>
              <p:cNvPr id="17" name="Text Box 39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不同惯性系</a:t>
                </a:r>
              </a:p>
            </p:txBody>
          </p:sp>
          <p:sp>
            <p:nvSpPr>
              <p:cNvPr id="18" name="Text Box 40"/>
              <p:cNvSpPr txBox="1">
                <a:spLocks noChangeArrowheads="1"/>
              </p:cNvSpPr>
              <p:nvPr/>
            </p:nvSpPr>
            <p:spPr bwMode="auto">
              <a:xfrm>
                <a:off x="3840" y="1737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不同惯性系</a:t>
                </a:r>
              </a:p>
            </p:txBody>
          </p:sp>
        </p:grpSp>
        <p:grpSp>
          <p:nvGrpSpPr>
            <p:cNvPr id="19" name="Group 53"/>
            <p:cNvGrpSpPr>
              <a:grpSpLocks/>
            </p:cNvGrpSpPr>
            <p:nvPr/>
          </p:nvGrpSpPr>
          <p:grpSpPr bwMode="auto">
            <a:xfrm>
              <a:off x="523528" y="2927977"/>
              <a:ext cx="8458200" cy="1221103"/>
              <a:chOff x="288" y="2188"/>
              <a:chExt cx="5328" cy="617"/>
            </a:xfrm>
          </p:grpSpPr>
          <p:sp>
            <p:nvSpPr>
              <p:cNvPr id="20" name="Text Box 41"/>
              <p:cNvSpPr txBox="1">
                <a:spLocks noChangeArrowheads="1"/>
              </p:cNvSpPr>
              <p:nvPr/>
            </p:nvSpPr>
            <p:spPr bwMode="auto">
              <a:xfrm>
                <a:off x="288" y="2296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观点</a:t>
                </a:r>
              </a:p>
            </p:txBody>
          </p:sp>
          <p:sp>
            <p:nvSpPr>
              <p:cNvPr id="21" name="Text Box 42"/>
              <p:cNvSpPr txBox="1">
                <a:spLocks noChangeArrowheads="1"/>
              </p:cNvSpPr>
              <p:nvPr/>
            </p:nvSpPr>
            <p:spPr bwMode="auto">
              <a:xfrm>
                <a:off x="1152" y="2209"/>
                <a:ext cx="206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时间和空间与物质运动是独立的</a:t>
                </a:r>
              </a:p>
            </p:txBody>
          </p:sp>
          <p:sp>
            <p:nvSpPr>
              <p:cNvPr id="22" name="Text Box 43"/>
              <p:cNvSpPr txBox="1">
                <a:spLocks noChangeArrowheads="1"/>
              </p:cNvSpPr>
              <p:nvPr/>
            </p:nvSpPr>
            <p:spPr bwMode="auto">
              <a:xfrm>
                <a:off x="3552" y="2188"/>
                <a:ext cx="206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时间和空间与物质运动是不可分开的</a:t>
                </a:r>
              </a:p>
            </p:txBody>
          </p:sp>
        </p:grpSp>
        <p:grpSp>
          <p:nvGrpSpPr>
            <p:cNvPr id="23" name="Group 54"/>
            <p:cNvGrpSpPr>
              <a:grpSpLocks/>
            </p:cNvGrpSpPr>
            <p:nvPr/>
          </p:nvGrpSpPr>
          <p:grpSpPr bwMode="auto">
            <a:xfrm>
              <a:off x="523528" y="4365104"/>
              <a:ext cx="8001000" cy="647165"/>
              <a:chOff x="288" y="2928"/>
              <a:chExt cx="5040" cy="327"/>
            </a:xfrm>
          </p:grpSpPr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288" y="2928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方法</a:t>
                </a:r>
              </a:p>
            </p:txBody>
          </p:sp>
          <p:sp>
            <p:nvSpPr>
              <p:cNvPr id="25" name="Text Box 45"/>
              <p:cNvSpPr txBox="1">
                <a:spLocks noChangeArrowheads="1"/>
              </p:cNvSpPr>
              <p:nvPr/>
            </p:nvSpPr>
            <p:spPr bwMode="auto">
              <a:xfrm>
                <a:off x="1440" y="2928"/>
                <a:ext cx="14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伽利略</a:t>
                </a:r>
                <a:r>
                  <a:rPr lang="zh-CN" altLang="en-US" sz="2800" b="1" dirty="0">
                    <a:solidFill>
                      <a:schemeClr val="accent2"/>
                    </a:solidFill>
                  </a:rPr>
                  <a:t>变换</a:t>
                </a:r>
              </a:p>
            </p:txBody>
          </p:sp>
          <p:sp>
            <p:nvSpPr>
              <p:cNvPr id="26" name="Text Box 46"/>
              <p:cNvSpPr txBox="1">
                <a:spLocks noChangeArrowheads="1"/>
              </p:cNvSpPr>
              <p:nvPr/>
            </p:nvSpPr>
            <p:spPr bwMode="auto">
              <a:xfrm>
                <a:off x="3840" y="2928"/>
                <a:ext cx="14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洛仑兹变换</a:t>
                </a:r>
              </a:p>
            </p:txBody>
          </p:sp>
        </p:grpSp>
        <p:grpSp>
          <p:nvGrpSpPr>
            <p:cNvPr id="27" name="Group 55"/>
            <p:cNvGrpSpPr>
              <a:grpSpLocks/>
            </p:cNvGrpSpPr>
            <p:nvPr/>
          </p:nvGrpSpPr>
          <p:grpSpPr bwMode="auto">
            <a:xfrm>
              <a:off x="523528" y="5373216"/>
              <a:ext cx="8534400" cy="1189438"/>
              <a:chOff x="288" y="3388"/>
              <a:chExt cx="5376" cy="601"/>
            </a:xfrm>
          </p:grpSpPr>
          <p:sp>
            <p:nvSpPr>
              <p:cNvPr id="28" name="Text Box 47"/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7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结论</a:t>
                </a:r>
              </a:p>
            </p:txBody>
          </p:sp>
          <p:sp>
            <p:nvSpPr>
              <p:cNvPr id="29" name="Text Box 48"/>
              <p:cNvSpPr txBox="1">
                <a:spLocks noChangeArrowheads="1"/>
              </p:cNvSpPr>
              <p:nvPr/>
            </p:nvSpPr>
            <p:spPr bwMode="auto">
              <a:xfrm>
                <a:off x="1152" y="3388"/>
                <a:ext cx="2112" cy="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时间、长度、质量</a:t>
                </a:r>
              </a:p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恒定</a:t>
                </a:r>
              </a:p>
            </p:txBody>
          </p:sp>
          <p:sp>
            <p:nvSpPr>
              <p:cNvPr id="30" name="Text Box 49"/>
              <p:cNvSpPr txBox="1">
                <a:spLocks noChangeArrowheads="1"/>
              </p:cNvSpPr>
              <p:nvPr/>
            </p:nvSpPr>
            <p:spPr bwMode="auto">
              <a:xfrm>
                <a:off x="3360" y="3388"/>
                <a:ext cx="230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时间膨胀、长度收缩、质量变化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0933833"/>
      </p:ext>
    </p:extLst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D74BE7-91DF-4ABD-B022-6433C8731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5"/>
          <a:stretch/>
        </p:blipFill>
        <p:spPr>
          <a:xfrm>
            <a:off x="1475656" y="2636911"/>
            <a:ext cx="6264696" cy="3373175"/>
          </a:xfrm>
          <a:prstGeom prst="rect">
            <a:avLst/>
          </a:prstGeom>
        </p:spPr>
      </p:pic>
      <p:sp>
        <p:nvSpPr>
          <p:cNvPr id="206" name="矩形 205"/>
          <p:cNvSpPr/>
          <p:nvPr/>
        </p:nvSpPr>
        <p:spPr>
          <a:xfrm>
            <a:off x="673105" y="116632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200" b="1" dirty="0">
                <a:solidFill>
                  <a:srgbClr val="C00000"/>
                </a:solidFill>
              </a:rPr>
              <a:t>时间延缓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55A606-D093-4ABF-9488-82A825B3BA99}"/>
              </a:ext>
            </a:extLst>
          </p:cNvPr>
          <p:cNvSpPr/>
          <p:nvPr/>
        </p:nvSpPr>
        <p:spPr>
          <a:xfrm>
            <a:off x="251520" y="764704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由于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S‘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系的运动，接收光信号这两个事件并不发生在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系中的同一地点。在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系中测量时，光线由发出到返回并不沿同一直线进行，而是沿一条折线。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F04938-AE11-4786-9BE9-6AA933B7F1E5}"/>
              </a:ext>
            </a:extLst>
          </p:cNvPr>
          <p:cNvSpPr txBox="1"/>
          <p:nvPr/>
        </p:nvSpPr>
        <p:spPr>
          <a:xfrm>
            <a:off x="1589381" y="4323499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i="1" dirty="0">
                <a:solidFill>
                  <a:srgbClr val="FF0000"/>
                </a:solidFill>
              </a:rPr>
              <a:t>d</a:t>
            </a:r>
            <a:endParaRPr lang="zh-CN" altLang="en-US" sz="5400" b="1" i="1" dirty="0">
              <a:solidFill>
                <a:srgbClr val="FF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DE1AFD7-6BE6-4D09-B423-5744F633C347}"/>
              </a:ext>
            </a:extLst>
          </p:cNvPr>
          <p:cNvGrpSpPr/>
          <p:nvPr/>
        </p:nvGrpSpPr>
        <p:grpSpPr>
          <a:xfrm>
            <a:off x="6660232" y="2636911"/>
            <a:ext cx="936104" cy="714720"/>
            <a:chOff x="3419872" y="3016782"/>
            <a:chExt cx="936104" cy="714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AFAA321-1402-4B71-8CAB-2A3FAF736690}"/>
                    </a:ext>
                  </a:extLst>
                </p:cNvPr>
                <p:cNvSpPr/>
                <p:nvPr/>
              </p:nvSpPr>
              <p:spPr>
                <a:xfrm>
                  <a:off x="3491880" y="3016782"/>
                  <a:ext cx="644727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1" i="1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AFAA321-1402-4B71-8CAB-2A3FAF7366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3016782"/>
                  <a:ext cx="644727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DFA2BC7-7047-4267-8B10-BAB835C896AE}"/>
                </a:ext>
              </a:extLst>
            </p:cNvPr>
            <p:cNvCxnSpPr/>
            <p:nvPr/>
          </p:nvCxnSpPr>
          <p:spPr>
            <a:xfrm>
              <a:off x="3419872" y="3731502"/>
              <a:ext cx="936104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E35D97-6E76-4B20-B41F-98325BFF53BA}"/>
                  </a:ext>
                </a:extLst>
              </p:cNvPr>
              <p:cNvSpPr/>
              <p:nvPr/>
            </p:nvSpPr>
            <p:spPr>
              <a:xfrm>
                <a:off x="4211960" y="4077072"/>
                <a:ext cx="61427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zh-CN" altLang="en-US" sz="5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EE35D97-6E76-4B20-B41F-98325BFF5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077072"/>
                <a:ext cx="61427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533095"/>
      </p:ext>
    </p:extLst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 205"/>
          <p:cNvSpPr/>
          <p:nvPr/>
        </p:nvSpPr>
        <p:spPr>
          <a:xfrm>
            <a:off x="673105" y="116632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3200" b="1" dirty="0">
                <a:solidFill>
                  <a:srgbClr val="C00000"/>
                </a:solidFill>
              </a:rPr>
              <a:t>时间延缓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D31884-A5F0-43B7-9013-08D7D5A14714}"/>
              </a:ext>
            </a:extLst>
          </p:cNvPr>
          <p:cNvSpPr/>
          <p:nvPr/>
        </p:nvSpPr>
        <p:spPr>
          <a:xfrm>
            <a:off x="450735" y="5626185"/>
            <a:ext cx="84104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S‘</a:t>
            </a:r>
            <a:r>
              <a:rPr lang="zh-CN" alt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系中的两件事时间间隔不等于</a:t>
            </a:r>
            <a:r>
              <a:rPr lang="en-US" altLang="zh-CN" sz="2800" dirty="0">
                <a:solidFill>
                  <a:srgbClr val="222222"/>
                </a:solidFill>
                <a:latin typeface="arial" panose="020B0604020202020204" pitchFamily="34" charset="0"/>
              </a:rPr>
              <a:t>S</a:t>
            </a:r>
            <a:r>
              <a:rPr lang="zh-CN" alt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系对应时间间隔，</a:t>
            </a:r>
            <a:r>
              <a:rPr kumimoji="1"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时间测量具有相对性。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6DEDA7A-CDCE-4A4A-AB43-2B7B509A6717}"/>
                  </a:ext>
                </a:extLst>
              </p:cNvPr>
              <p:cNvSpPr/>
              <p:nvPr/>
            </p:nvSpPr>
            <p:spPr>
              <a:xfrm>
                <a:off x="3131840" y="4305046"/>
                <a:ext cx="2578783" cy="969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b="1" i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zh-CN" altLang="en-US" b="1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zh-CN" altLang="en-US" b="1" i="1">
                                  <a:solidFill>
                                    <a:srgbClr val="3333CC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zh-CN" altLang="en-US" b="1" i="1">
                                      <a:solidFill>
                                        <a:srgbClr val="33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6DEDA7A-CDCE-4A4A-AB43-2B7B509A6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05046"/>
                <a:ext cx="2578783" cy="9693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BE0639A-88EA-4644-B542-B23A5184F9A8}"/>
                  </a:ext>
                </a:extLst>
              </p:cNvPr>
              <p:cNvSpPr/>
              <p:nvPr/>
            </p:nvSpPr>
            <p:spPr>
              <a:xfrm>
                <a:off x="2915816" y="3355273"/>
                <a:ext cx="1278940" cy="793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b="1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BE0639A-88EA-4644-B542-B23A5184F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355273"/>
                <a:ext cx="1278940" cy="793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020213B-FD21-494D-8452-80F57F5D844A}"/>
                  </a:ext>
                </a:extLst>
              </p:cNvPr>
              <p:cNvSpPr/>
              <p:nvPr/>
            </p:nvSpPr>
            <p:spPr>
              <a:xfrm>
                <a:off x="4720130" y="3360941"/>
                <a:ext cx="1155508" cy="793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zh-CN" altLang="en-US" b="1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020213B-FD21-494D-8452-80F57F5D8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130" y="3360941"/>
                <a:ext cx="1155508" cy="793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C788D3-DAE7-44F8-BC86-97CAF8A88C2D}"/>
                  </a:ext>
                </a:extLst>
              </p:cNvPr>
              <p:cNvSpPr/>
              <p:nvPr/>
            </p:nvSpPr>
            <p:spPr>
              <a:xfrm>
                <a:off x="3436316" y="2852936"/>
                <a:ext cx="2439322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1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b="1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zh-CN" altLang="en-US" b="1" i="1">
                              <a:solidFill>
                                <a:srgbClr val="3333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FC788D3-DAE7-44F8-BC86-97CAF8A88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316" y="2852936"/>
                <a:ext cx="2439322" cy="470000"/>
              </a:xfrm>
              <a:prstGeom prst="rect">
                <a:avLst/>
              </a:prstGeom>
              <a:blipFill>
                <a:blip r:embed="rId5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7137AD4-1766-43AB-A478-5629013E7D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75"/>
          <a:stretch/>
        </p:blipFill>
        <p:spPr>
          <a:xfrm>
            <a:off x="2539389" y="74419"/>
            <a:ext cx="4312923" cy="256249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02B2F0C-527B-493D-907D-02DEE4C0DAAC}"/>
              </a:ext>
            </a:extLst>
          </p:cNvPr>
          <p:cNvSpPr/>
          <p:nvPr/>
        </p:nvSpPr>
        <p:spPr>
          <a:xfrm>
            <a:off x="6922013" y="836712"/>
            <a:ext cx="180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S‘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是运动系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360151"/>
      </p:ext>
    </p:extLst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3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512" y="116632"/>
            <a:ext cx="65527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CC3300"/>
                </a:solidFill>
              </a:rPr>
              <a:t>时间延缓（运动的钟变慢）</a:t>
            </a:r>
            <a:endParaRPr kumimoji="1" lang="zh-CN" altLang="en-US" sz="32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000" y="1184642"/>
            <a:ext cx="817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在某一参考系中，同一地点先后发生的两个事件的时间间隔叫做 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固有时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，它是同一只钟记录的时间间隔。</a:t>
            </a:r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/>
        </p:nvGraphicFramePr>
        <p:xfrm>
          <a:off x="2461376" y="3140968"/>
          <a:ext cx="422124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431640" progId="Equation.DSMT4">
                  <p:embed/>
                </p:oleObj>
              </mc:Choice>
              <mc:Fallback>
                <p:oleObj name="Equation" r:id="rId2" imgW="1854000" imgH="431640" progId="Equation.DSMT4">
                  <p:embed/>
                  <p:pic>
                    <p:nvPicPr>
                      <p:cNvPr id="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376" y="3140968"/>
                        <a:ext cx="4221247" cy="10541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755576" y="4941168"/>
            <a:ext cx="8208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b="1" dirty="0">
                <a:solidFill>
                  <a:srgbClr val="CC3300"/>
                </a:solidFill>
                <a:latin typeface="+mj-lt"/>
              </a:rPr>
              <a:t>s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参考系，看来</a:t>
            </a:r>
            <a:r>
              <a:rPr lang="en-US" altLang="zh-CN" sz="2800" b="1" dirty="0">
                <a:solidFill>
                  <a:srgbClr val="CC3300"/>
                </a:solidFill>
                <a:latin typeface="+mj-lt"/>
              </a:rPr>
              <a:t>s’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运动的时钟变慢，“慢钟效应”</a:t>
            </a:r>
          </a:p>
        </p:txBody>
      </p:sp>
    </p:spTree>
    <p:extLst>
      <p:ext uri="{BB962C8B-B14F-4D97-AF65-F5344CB8AC3E}">
        <p14:creationId xmlns:p14="http://schemas.microsoft.com/office/powerpoint/2010/main" val="259442677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2"/>
          <p:cNvSpPr txBox="1">
            <a:spLocks noChangeArrowheads="1"/>
          </p:cNvSpPr>
          <p:nvPr/>
        </p:nvSpPr>
        <p:spPr bwMode="auto">
          <a:xfrm>
            <a:off x="338138" y="185738"/>
            <a:ext cx="8497887" cy="2143125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例</a:t>
            </a:r>
            <a:r>
              <a:rPr kumimoji="1" lang="en-US" altLang="zh-CN" sz="2800">
                <a:solidFill>
                  <a:srgbClr val="000000"/>
                </a:solidFill>
                <a:ea typeface="华文中宋" panose="02010600040101010101" pitchFamily="2" charset="-122"/>
              </a:rPr>
              <a:t>1  </a:t>
            </a: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一飞船以 </a:t>
            </a:r>
            <a:r>
              <a:rPr kumimoji="1" lang="en-US" altLang="zh-CN" sz="2800" i="1">
                <a:solidFill>
                  <a:srgbClr val="000000"/>
                </a:solidFill>
                <a:ea typeface="华文中宋" panose="02010600040101010101" pitchFamily="2" charset="-122"/>
              </a:rPr>
              <a:t>u</a:t>
            </a:r>
            <a:r>
              <a:rPr kumimoji="1" lang="en-US" altLang="zh-CN" sz="2800">
                <a:solidFill>
                  <a:srgbClr val="000000"/>
                </a:solidFill>
                <a:ea typeface="华文中宋" panose="02010600040101010101" pitchFamily="2" charset="-122"/>
              </a:rPr>
              <a:t> = 9000m/s </a:t>
            </a: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的速率相对于地面 </a:t>
            </a:r>
            <a:r>
              <a:rPr kumimoji="1" lang="en-US" altLang="zh-CN" sz="2800">
                <a:solidFill>
                  <a:srgbClr val="000000"/>
                </a:solidFill>
                <a:ea typeface="华文中宋" panose="02010600040101010101" pitchFamily="2" charset="-122"/>
              </a:rPr>
              <a:t>( </a:t>
            </a: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假定为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惯性系</a:t>
            </a:r>
            <a:r>
              <a:rPr kumimoji="1" lang="en-US" altLang="zh-CN" sz="2800">
                <a:solidFill>
                  <a:srgbClr val="000000"/>
                </a:solidFill>
                <a:ea typeface="华文中宋" panose="02010600040101010101" pitchFamily="2" charset="-122"/>
              </a:rPr>
              <a:t>) </a:t>
            </a: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匀速飞行。 飞船上的钟走了 </a:t>
            </a:r>
            <a:r>
              <a:rPr kumimoji="1" lang="en-US" altLang="zh-CN" sz="2800">
                <a:solidFill>
                  <a:srgbClr val="000000"/>
                </a:solidFill>
                <a:ea typeface="华文中宋" panose="02010600040101010101" pitchFamily="2" charset="-122"/>
              </a:rPr>
              <a:t>5s </a:t>
            </a: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的时间，用地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面上的钟测量经过了多少时间？地面上的钟走了 </a:t>
            </a:r>
            <a:r>
              <a:rPr kumimoji="1" lang="en-US" altLang="zh-CN" sz="2800">
                <a:solidFill>
                  <a:srgbClr val="000000"/>
                </a:solidFill>
                <a:ea typeface="华文中宋" panose="02010600040101010101" pitchFamily="2" charset="-122"/>
              </a:rPr>
              <a:t>5s </a:t>
            </a: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的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时间，用飞船上的钟测量经过了多少时间？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38138" y="2257425"/>
            <a:ext cx="8359775" cy="1117600"/>
            <a:chOff x="213" y="1422"/>
            <a:chExt cx="5266" cy="704"/>
          </a:xfrm>
        </p:grpSpPr>
        <p:sp>
          <p:nvSpPr>
            <p:cNvPr id="11274" name="Text Box 3"/>
            <p:cNvSpPr txBox="1">
              <a:spLocks noChangeArrowheads="1"/>
            </p:cNvSpPr>
            <p:nvPr/>
          </p:nvSpPr>
          <p:spPr bwMode="auto">
            <a:xfrm>
              <a:off x="213" y="1422"/>
              <a:ext cx="5266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dirty="0">
                  <a:solidFill>
                    <a:srgbClr val="000000"/>
                  </a:solidFill>
                  <a:ea typeface="华文中宋" panose="02010600040101010101" pitchFamily="2" charset="-122"/>
                </a:rPr>
                <a:t>解：飞船上的钟测量飞船上的时间间隔，首末两个事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dirty="0">
                  <a:solidFill>
                    <a:srgbClr val="000000"/>
                  </a:solidFill>
                  <a:ea typeface="华文中宋" panose="02010600040101010101" pitchFamily="2" charset="-122"/>
                </a:rPr>
                <a:t>件在同一地点发生，所以此时间是固有时，</a:t>
              </a:r>
            </a:p>
          </p:txBody>
        </p:sp>
        <p:graphicFrame>
          <p:nvGraphicFramePr>
            <p:cNvPr id="11269" name="Object 4"/>
            <p:cNvGraphicFramePr>
              <a:graphicFrameLocks noChangeAspect="1"/>
            </p:cNvGraphicFramePr>
            <p:nvPr/>
          </p:nvGraphicFramePr>
          <p:xfrm>
            <a:off x="4560" y="1815"/>
            <a:ext cx="76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07780" imgH="177723" progId="Equation.DSMT4">
                    <p:embed/>
                  </p:oleObj>
                </mc:Choice>
                <mc:Fallback>
                  <p:oleObj name="Equation" r:id="rId3" imgW="507780" imgH="177723" progId="Equation.DSMT4">
                    <p:embed/>
                    <p:pic>
                      <p:nvPicPr>
                        <p:cNvPr id="1126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815"/>
                          <a:ext cx="76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43851" y="3406125"/>
          <a:ext cx="8273761" cy="106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84320" imgH="469800" progId="Equation.DSMT4">
                  <p:embed/>
                </p:oleObj>
              </mc:Choice>
              <mc:Fallback>
                <p:oleObj name="Equation" r:id="rId5" imgW="3784320" imgH="469800" progId="Equation.DSMT4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51" y="3406125"/>
                        <a:ext cx="8273761" cy="106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1475" y="4433888"/>
            <a:ext cx="8359775" cy="1117600"/>
            <a:chOff x="234" y="2793"/>
            <a:chExt cx="5266" cy="704"/>
          </a:xfrm>
        </p:grpSpPr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234" y="2793"/>
              <a:ext cx="5266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地面上的钟测量地面上同地发生的两个事件的时间间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隔，此时间是固有时，</a:t>
              </a:r>
            </a:p>
          </p:txBody>
        </p:sp>
        <p:graphicFrame>
          <p:nvGraphicFramePr>
            <p:cNvPr id="11268" name="Object 7"/>
            <p:cNvGraphicFramePr>
              <a:graphicFrameLocks noChangeAspect="1"/>
            </p:cNvGraphicFramePr>
            <p:nvPr/>
          </p:nvGraphicFramePr>
          <p:xfrm>
            <a:off x="2515" y="3189"/>
            <a:ext cx="76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07780" imgH="177723" progId="Equation.DSMT4">
                    <p:embed/>
                  </p:oleObj>
                </mc:Choice>
                <mc:Fallback>
                  <p:oleObj name="Equation" r:id="rId7" imgW="507780" imgH="177723" progId="Equation.DSMT4">
                    <p:embed/>
                    <p:pic>
                      <p:nvPicPr>
                        <p:cNvPr id="1126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" y="3189"/>
                          <a:ext cx="76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544729" y="5539725"/>
          <a:ext cx="8100580" cy="106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59120" imgH="469800" progId="Equation.DSMT4">
                  <p:embed/>
                </p:oleObj>
              </mc:Choice>
              <mc:Fallback>
                <p:oleObj name="Equation" r:id="rId9" imgW="3759120" imgH="469800" progId="Equation.DSMT4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29" y="5539725"/>
                        <a:ext cx="8100580" cy="106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323528" y="192088"/>
            <a:ext cx="8478838" cy="163036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0000"/>
                </a:solidFill>
                <a:ea typeface="华文中宋" panose="02010600040101010101" pitchFamily="2" charset="-122"/>
              </a:rPr>
              <a:t>静止的 </a:t>
            </a:r>
            <a:r>
              <a:rPr kumimoji="1"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1" lang="zh-CN" altLang="en-US" sz="2800" dirty="0">
                <a:solidFill>
                  <a:srgbClr val="000000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ea typeface="华文中宋" panose="02010600040101010101" pitchFamily="2" charset="-122"/>
              </a:rPr>
              <a:t>介子衰变的平均寿命是 </a:t>
            </a:r>
            <a:r>
              <a:rPr kumimoji="1" lang="en-US" altLang="zh-CN" sz="2800" dirty="0">
                <a:solidFill>
                  <a:srgbClr val="000000"/>
                </a:solidFill>
                <a:ea typeface="华文中宋" panose="02010600040101010101" pitchFamily="2" charset="-122"/>
              </a:rPr>
              <a:t>2.5×10</a:t>
            </a:r>
            <a:r>
              <a:rPr kumimoji="1" lang="en-US" altLang="zh-CN" sz="2800" baseline="30000" dirty="0">
                <a:solidFill>
                  <a:srgbClr val="000000"/>
                </a:solidFill>
                <a:ea typeface="华文中宋" panose="02010600040101010101" pitchFamily="2" charset="-122"/>
              </a:rPr>
              <a:t>-8</a:t>
            </a:r>
            <a:r>
              <a:rPr kumimoji="1" lang="en-US" altLang="zh-CN" sz="2800" dirty="0">
                <a:solidFill>
                  <a:srgbClr val="000000"/>
                </a:solidFill>
                <a:ea typeface="华文中宋" panose="02010600040101010101" pitchFamily="2" charset="-122"/>
              </a:rPr>
              <a:t>s,  </a:t>
            </a:r>
            <a:r>
              <a:rPr kumimoji="1" lang="zh-CN" altLang="en-US" sz="2800" dirty="0">
                <a:solidFill>
                  <a:srgbClr val="000000"/>
                </a:solidFill>
                <a:ea typeface="华文中宋" panose="02010600040101010101" pitchFamily="2" charset="-122"/>
              </a:rPr>
              <a:t>当它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0000"/>
                </a:solidFill>
                <a:ea typeface="华文中宋" panose="02010600040101010101" pitchFamily="2" charset="-122"/>
              </a:rPr>
              <a:t>以速率 </a:t>
            </a:r>
            <a:r>
              <a:rPr kumimoji="1" lang="en-US" altLang="zh-CN" sz="2800" i="1" dirty="0">
                <a:solidFill>
                  <a:srgbClr val="000000"/>
                </a:solidFill>
                <a:ea typeface="华文中宋" panose="02010600040101010101" pitchFamily="2" charset="-122"/>
              </a:rPr>
              <a:t>u </a:t>
            </a:r>
            <a:r>
              <a:rPr kumimoji="1" lang="en-US" altLang="zh-CN" sz="2800" dirty="0">
                <a:solidFill>
                  <a:srgbClr val="000000"/>
                </a:solidFill>
                <a:ea typeface="华文中宋" panose="02010600040101010101" pitchFamily="2" charset="-122"/>
              </a:rPr>
              <a:t>= 0.99</a:t>
            </a:r>
            <a:r>
              <a:rPr kumimoji="1" lang="en-US" altLang="zh-CN" sz="2800" i="1" dirty="0">
                <a:solidFill>
                  <a:srgbClr val="000000"/>
                </a:solidFill>
                <a:ea typeface="华文中宋" panose="02010600040101010101" pitchFamily="2" charset="-122"/>
              </a:rPr>
              <a:t>c </a:t>
            </a:r>
            <a:r>
              <a:rPr kumimoji="1" lang="zh-CN" altLang="en-US" sz="2800" dirty="0">
                <a:solidFill>
                  <a:srgbClr val="000000"/>
                </a:solidFill>
                <a:ea typeface="华文中宋" panose="02010600040101010101" pitchFamily="2" charset="-122"/>
              </a:rPr>
              <a:t>相对于实验室运动时，在衰变前能通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0000"/>
                </a:solidFill>
                <a:ea typeface="华文中宋" panose="02010600040101010101" pitchFamily="2" charset="-122"/>
              </a:rPr>
              <a:t>过多长距离</a:t>
            </a:r>
            <a:r>
              <a:rPr kumimoji="1" lang="en-US" altLang="zh-CN" sz="2800" dirty="0">
                <a:solidFill>
                  <a:srgbClr val="000000"/>
                </a:solidFill>
                <a:ea typeface="华文中宋" panose="02010600040101010101" pitchFamily="2" charset="-122"/>
              </a:rPr>
              <a:t>?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38138" y="1814513"/>
            <a:ext cx="84947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解：如果以 </a:t>
            </a:r>
            <a:r>
              <a:rPr kumimoji="1" lang="en-US" altLang="zh-CN" sz="2800">
                <a:solidFill>
                  <a:srgbClr val="000000"/>
                </a:solidFill>
                <a:ea typeface="华文中宋" panose="02010600040101010101" pitchFamily="2" charset="-122"/>
              </a:rPr>
              <a:t>2.5×10</a:t>
            </a:r>
            <a:r>
              <a:rPr kumimoji="1" lang="en-US" altLang="zh-CN" sz="2800" baseline="30000">
                <a:solidFill>
                  <a:srgbClr val="000000"/>
                </a:solidFill>
                <a:ea typeface="华文中宋" panose="02010600040101010101" pitchFamily="2" charset="-122"/>
              </a:rPr>
              <a:t>-8</a:t>
            </a:r>
            <a:r>
              <a:rPr kumimoji="1" lang="en-US" altLang="zh-CN" sz="2800">
                <a:solidFill>
                  <a:srgbClr val="000000"/>
                </a:solidFill>
                <a:ea typeface="华文中宋" panose="02010600040101010101" pitchFamily="2" charset="-122"/>
              </a:rPr>
              <a:t>s </a:t>
            </a: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和 </a:t>
            </a:r>
            <a:r>
              <a:rPr kumimoji="1" lang="en-US" altLang="zh-CN" sz="2800">
                <a:solidFill>
                  <a:srgbClr val="000000"/>
                </a:solidFill>
                <a:ea typeface="华文中宋" panose="02010600040101010101" pitchFamily="2" charset="-122"/>
              </a:rPr>
              <a:t>0.99</a:t>
            </a:r>
            <a:r>
              <a:rPr kumimoji="1" lang="en-US" altLang="zh-CN" sz="2800" i="1">
                <a:solidFill>
                  <a:srgbClr val="000000"/>
                </a:solidFill>
                <a:ea typeface="华文中宋" panose="02010600040101010101" pitchFamily="2" charset="-122"/>
              </a:rPr>
              <a:t>c </a:t>
            </a: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直接相乘，得出的距离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只有 </a:t>
            </a:r>
            <a:r>
              <a:rPr kumimoji="1" lang="en-US" altLang="zh-CN" sz="2800">
                <a:solidFill>
                  <a:srgbClr val="000000"/>
                </a:solidFill>
                <a:ea typeface="华文中宋" panose="02010600040101010101" pitchFamily="2" charset="-122"/>
              </a:rPr>
              <a:t>7.4m</a:t>
            </a: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，与实验结果 </a:t>
            </a:r>
            <a:r>
              <a:rPr kumimoji="1" lang="en-US" altLang="zh-CN" sz="2800">
                <a:solidFill>
                  <a:srgbClr val="000000"/>
                </a:solidFill>
                <a:ea typeface="华文中宋" panose="02010600040101010101" pitchFamily="2" charset="-122"/>
              </a:rPr>
              <a:t>(52m) </a:t>
            </a:r>
            <a:r>
              <a:rPr kumimoji="1" lang="zh-CN" altLang="en-US" sz="2800">
                <a:solidFill>
                  <a:srgbClr val="000000"/>
                </a:solidFill>
                <a:ea typeface="华文中宋" panose="02010600040101010101" pitchFamily="2" charset="-122"/>
              </a:rPr>
              <a:t>相差近一个数量级。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38138" y="2873375"/>
            <a:ext cx="8502650" cy="2078038"/>
            <a:chOff x="213" y="1810"/>
            <a:chExt cx="5356" cy="1309"/>
          </a:xfrm>
        </p:grpSpPr>
        <p:sp>
          <p:nvSpPr>
            <p:cNvPr id="14345" name="Text Box 4"/>
            <p:cNvSpPr txBox="1">
              <a:spLocks noChangeArrowheads="1"/>
            </p:cNvSpPr>
            <p:nvPr/>
          </p:nvSpPr>
          <p:spPr bwMode="auto">
            <a:xfrm>
              <a:off x="213" y="1810"/>
              <a:ext cx="5356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        </a:t>
              </a:r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注意到静止 </a:t>
              </a:r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  <a:sym typeface="Symbol" panose="05050102010706020507" pitchFamily="18" charset="2"/>
                </a:rPr>
                <a:t> </a:t>
              </a:r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介子的寿命 </a:t>
              </a:r>
              <a:r>
                <a:rPr kumimoji="1" lang="zh-CN" altLang="en-US" sz="28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</a:t>
              </a:r>
              <a:r>
                <a:rPr kumimoji="1" lang="en-US" altLang="zh-CN" sz="2800" i="1">
                  <a:solidFill>
                    <a:srgbClr val="000000"/>
                  </a:solidFill>
                  <a:ea typeface="华文中宋" panose="02010600040101010101" pitchFamily="2" charset="-122"/>
                </a:rPr>
                <a:t>t</a:t>
              </a:r>
              <a:r>
                <a:rPr kumimoji="1" lang="en-US" altLang="zh-CN" sz="2800" i="1">
                  <a:solidFill>
                    <a:srgbClr val="000000"/>
                  </a:solidFill>
                </a:rPr>
                <a:t>' </a:t>
              </a:r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是固有时</a:t>
              </a:r>
              <a:r>
                <a:rPr kumimoji="1" lang="en-US" altLang="zh-CN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,  </a:t>
              </a:r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在实验室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内观测，寿命为 </a:t>
              </a:r>
            </a:p>
          </p:txBody>
        </p:sp>
        <p:graphicFrame>
          <p:nvGraphicFramePr>
            <p:cNvPr id="14338" name="Object 5"/>
            <p:cNvGraphicFramePr>
              <a:graphicFrameLocks noChangeAspect="1"/>
            </p:cNvGraphicFramePr>
            <p:nvPr/>
          </p:nvGraphicFramePr>
          <p:xfrm>
            <a:off x="1008" y="2400"/>
            <a:ext cx="3886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65400" imgH="457200" progId="Equation.3">
                    <p:embed/>
                  </p:oleObj>
                </mc:Choice>
                <mc:Fallback>
                  <p:oleObj name="Equation" r:id="rId3" imgW="2565400" imgH="457200" progId="Equation.3">
                    <p:embed/>
                    <p:pic>
                      <p:nvPicPr>
                        <p:cNvPr id="1433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3886" cy="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1000" y="4900613"/>
            <a:ext cx="7788275" cy="1638300"/>
            <a:chOff x="240" y="3087"/>
            <a:chExt cx="4906" cy="1032"/>
          </a:xfrm>
        </p:grpSpPr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240" y="3087"/>
              <a:ext cx="4906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在实验室内观测， </a:t>
              </a:r>
              <a:r>
                <a:rPr kumimoji="1" lang="zh-CN" altLang="en-US" sz="280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</a:t>
              </a:r>
              <a:r>
                <a:rPr kumimoji="1" lang="en-US" altLang="zh-CN" sz="2800" i="1">
                  <a:solidFill>
                    <a:srgbClr val="000000"/>
                  </a:solidFill>
                  <a:ea typeface="华文中宋" panose="02010600040101010101" pitchFamily="2" charset="-122"/>
                </a:rPr>
                <a:t>t </a:t>
              </a:r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时间内 </a:t>
              </a:r>
              <a:r>
                <a:rPr kumimoji="1" lang="en-US" altLang="zh-CN" sz="2800">
                  <a:solidFill>
                    <a:srgbClr val="00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π</a:t>
              </a:r>
              <a:r>
                <a:rPr kumimoji="1" lang="en-US" altLang="zh-CN" sz="2800">
                  <a:solidFill>
                    <a:srgbClr val="000000"/>
                  </a:solidFill>
                  <a:ea typeface="华文中宋" panose="0201060004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介子通过的距离为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i="1">
                  <a:solidFill>
                    <a:srgbClr val="000000"/>
                  </a:solidFill>
                </a:rPr>
                <a:t>               </a:t>
              </a:r>
              <a:r>
                <a:rPr kumimoji="1" lang="en-US" altLang="zh-CN" sz="2800" i="1">
                  <a:solidFill>
                    <a:srgbClr val="000000"/>
                  </a:solidFill>
                </a:rPr>
                <a:t>u </a:t>
              </a: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</a:t>
              </a:r>
              <a:r>
                <a:rPr kumimoji="1" lang="en-US" altLang="zh-CN" sz="2800" i="1">
                  <a:solidFill>
                    <a:srgbClr val="000000"/>
                  </a:solidFill>
                </a:rPr>
                <a:t>t </a:t>
              </a:r>
              <a:r>
                <a:rPr kumimoji="1" lang="en-US" altLang="zh-CN" sz="2800">
                  <a:solidFill>
                    <a:srgbClr val="000000"/>
                  </a:solidFill>
                </a:rPr>
                <a:t>= 0.99</a:t>
              </a:r>
              <a:r>
                <a:rPr kumimoji="1" lang="en-US" altLang="zh-CN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×</a:t>
              </a:r>
              <a:r>
                <a:rPr kumimoji="1" lang="en-US" altLang="zh-CN" sz="2800">
                  <a:solidFill>
                    <a:srgbClr val="000000"/>
                  </a:solidFill>
                </a:rPr>
                <a:t>3×10</a:t>
              </a:r>
              <a:r>
                <a:rPr kumimoji="1" lang="en-US" altLang="zh-CN" sz="2800" baseline="30000">
                  <a:solidFill>
                    <a:srgbClr val="000000"/>
                  </a:solidFill>
                </a:rPr>
                <a:t>8</a:t>
              </a:r>
              <a:r>
                <a:rPr kumimoji="1" lang="en-US" altLang="zh-CN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×</a:t>
              </a:r>
              <a:r>
                <a:rPr kumimoji="1" lang="en-US" altLang="zh-CN" sz="2800">
                  <a:solidFill>
                    <a:srgbClr val="000000"/>
                  </a:solidFill>
                </a:rPr>
                <a:t>18</a:t>
              </a:r>
              <a:r>
                <a:rPr kumimoji="1" lang="en-US" altLang="zh-CN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×</a:t>
              </a:r>
              <a:r>
                <a:rPr kumimoji="1" lang="en-US" altLang="zh-CN" sz="2800">
                  <a:solidFill>
                    <a:srgbClr val="000000"/>
                  </a:solidFill>
                </a:rPr>
                <a:t>10</a:t>
              </a:r>
              <a:r>
                <a:rPr kumimoji="1" lang="en-US" altLang="zh-CN" sz="2800" baseline="30000">
                  <a:solidFill>
                    <a:srgbClr val="000000"/>
                  </a:solidFill>
                </a:rPr>
                <a:t>-8</a:t>
              </a:r>
              <a:r>
                <a:rPr kumimoji="1" lang="en-US" altLang="zh-CN" sz="280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800" baseline="3000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800">
                  <a:solidFill>
                    <a:srgbClr val="000000"/>
                  </a:solidFill>
                </a:rPr>
                <a:t>= 53 m</a:t>
              </a:r>
              <a:r>
                <a:rPr kumimoji="1" lang="en-US" altLang="zh-CN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 </a:t>
              </a:r>
            </a:p>
          </p:txBody>
        </p:sp>
        <p:sp>
          <p:nvSpPr>
            <p:cNvPr id="14344" name="Text Box 9"/>
            <p:cNvSpPr txBox="1">
              <a:spLocks noChangeArrowheads="1"/>
            </p:cNvSpPr>
            <p:nvPr/>
          </p:nvSpPr>
          <p:spPr bwMode="auto">
            <a:xfrm>
              <a:off x="240" y="3792"/>
              <a:ext cx="2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000000"/>
                  </a:solidFill>
                  <a:ea typeface="华文中宋" panose="02010600040101010101" pitchFamily="2" charset="-122"/>
                </a:rPr>
                <a:t>与实验结果符合很好。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605387A-5AD5-6A4A-FCCD-EA48533A58D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4213" y="188913"/>
            <a:ext cx="7772400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 b="1" dirty="0">
                <a:latin typeface="宋体" panose="02010600030101010101" pitchFamily="2" charset="-122"/>
              </a:rPr>
              <a:t>狭义相对论力学基础</a:t>
            </a:r>
            <a:br>
              <a:rPr lang="zh-CN" altLang="en-US" sz="36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SPECIAL RELATIVITY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924D7C09-BD4E-8A8F-FA78-434DB034E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592263"/>
            <a:ext cx="87185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19</a:t>
            </a:r>
            <a:r>
              <a:rPr lang="zh-CN" altLang="en-US"/>
              <a:t>世纪末，牛顿定律在物理学各个领域都取得了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很大的成就：</a:t>
            </a:r>
            <a:r>
              <a:rPr lang="en-US" altLang="zh-CN"/>
              <a:t>1. </a:t>
            </a:r>
            <a:r>
              <a:rPr lang="zh-CN" altLang="en-US"/>
              <a:t>机械运动：计算并成功预言了星体运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动；</a:t>
            </a:r>
            <a:r>
              <a:rPr lang="en-US" altLang="zh-CN"/>
              <a:t>2. </a:t>
            </a:r>
            <a:r>
              <a:rPr lang="zh-CN" altLang="en-US"/>
              <a:t>分子物理：成功解释了温度、压强、气体内能。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AAECAB13-9F09-7E23-BA2B-FBD57C76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3159125"/>
            <a:ext cx="83629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在电磁学方面，建立了描述一切电磁现象的迈克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斯韦方程组，统一了电磁学和光学。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234F7DB5-3B98-4085-0128-9A15C4415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5264150"/>
            <a:ext cx="87185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当时许多物理学家都沉醉于这些成绩和胜利之中。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他们认为物理学已经发展到头了。</a:t>
            </a: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F99FD47A-42F1-F1BF-9D9F-0BBC027C2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197350"/>
            <a:ext cx="83629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另外还找到了力、热、电、光、声等都遵循的规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律</a:t>
            </a:r>
            <a:r>
              <a:rPr lang="zh-CN" altLang="en-US">
                <a:sym typeface="Symbol" panose="05050102010706020507" pitchFamily="18" charset="2"/>
              </a:rPr>
              <a:t></a:t>
            </a:r>
            <a:r>
              <a:rPr lang="zh-CN" altLang="en-US"/>
              <a:t>能量转化与守恒定律。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3" grpId="0" autoUpdateAnimBg="0"/>
      <p:bldP spid="2054" grpId="0" autoUpdateAnimBg="0"/>
      <p:bldP spid="20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0" name="Picture 30" descr="原子核爆炸">
            <a:extLst>
              <a:ext uri="{FF2B5EF4-FFF2-40B4-BE49-F238E27FC236}">
                <a16:creationId xmlns:a16="http://schemas.microsoft.com/office/drawing/2014/main" id="{3F2B429D-3691-F43A-B976-35254A9D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4508500"/>
            <a:ext cx="27622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Text Box 10">
            <a:extLst>
              <a:ext uri="{FF2B5EF4-FFF2-40B4-BE49-F238E27FC236}">
                <a16:creationId xmlns:a16="http://schemas.microsoft.com/office/drawing/2014/main" id="{C07F6E30-2C2D-6E3E-9747-1EBAE896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260350"/>
            <a:ext cx="7616825" cy="1414463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        </a:t>
            </a:r>
            <a:r>
              <a:rPr lang="zh-CN" altLang="en-US" sz="2400"/>
              <a:t>在已经基本建成的科学大厦中，后辈的物理学家只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要做一些零碎的修补工作就行了。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sym typeface="Symbol" panose="05050102010706020507" pitchFamily="18" charset="2"/>
              </a:rPr>
              <a:t>                                  </a:t>
            </a:r>
            <a:r>
              <a:rPr lang="zh-CN" altLang="en-US" sz="2400">
                <a:ea typeface="楷体_GB2312" pitchFamily="49" charset="-122"/>
              </a:rPr>
              <a:t>英国物理学家 </a:t>
            </a:r>
            <a:r>
              <a:rPr lang="en-US" altLang="zh-CN" sz="2400">
                <a:ea typeface="楷体_GB2312" pitchFamily="49" charset="-122"/>
              </a:rPr>
              <a:t>· </a:t>
            </a:r>
            <a:r>
              <a:rPr lang="zh-CN" altLang="en-US" sz="2400">
                <a:ea typeface="楷体_GB2312" pitchFamily="49" charset="-122"/>
              </a:rPr>
              <a:t>开尔文</a:t>
            </a:r>
            <a:r>
              <a:rPr lang="zh-CN" altLang="en-US" sz="2400"/>
              <a:t> </a:t>
            </a:r>
            <a:r>
              <a:rPr lang="en-US" altLang="zh-CN" sz="2400"/>
              <a:t>(1900</a:t>
            </a:r>
            <a:r>
              <a:rPr lang="zh-CN" altLang="en-US" sz="2400">
                <a:ea typeface="楷体_GB2312" pitchFamily="49" charset="-122"/>
              </a:rPr>
              <a:t>年</a:t>
            </a:r>
            <a:r>
              <a:rPr lang="en-US" altLang="zh-CN" sz="2400"/>
              <a:t>)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3E005E1A-74D8-4F87-D475-6F283B6D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844675"/>
            <a:ext cx="7605713" cy="987425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/>
              <a:t>        </a:t>
            </a:r>
            <a:r>
              <a:rPr lang="zh-CN" altLang="en-US" sz="2400"/>
              <a:t>但是，在物理学晴朗天空的远处，还有两朵令人不安的乌云</a:t>
            </a:r>
            <a:r>
              <a:rPr lang="en-US" altLang="zh-CN" sz="2400"/>
              <a:t>……                                    </a:t>
            </a:r>
            <a:r>
              <a:rPr lang="en-US" altLang="zh-CN" sz="2400">
                <a:sym typeface="Symbol" panose="05050102010706020507" pitchFamily="18" charset="2"/>
              </a:rPr>
              <a:t></a:t>
            </a:r>
            <a:r>
              <a:rPr lang="zh-CN" altLang="en-US" sz="2400">
                <a:ea typeface="楷体_GB2312" pitchFamily="49" charset="-122"/>
              </a:rPr>
              <a:t>开尔文</a:t>
            </a:r>
            <a:r>
              <a:rPr lang="zh-CN" altLang="en-US" sz="2400"/>
              <a:t> 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F1C1868E-7EF8-4575-26D0-AB0CAF804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2924175"/>
            <a:ext cx="195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热辐射实验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31B5C1F2-A6B0-2203-5600-62D4C7A0C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3508375"/>
            <a:ext cx="3144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迈克尔逊</a:t>
            </a:r>
            <a:r>
              <a:rPr lang="en-US" altLang="zh-CN"/>
              <a:t>-</a:t>
            </a:r>
            <a:r>
              <a:rPr lang="zh-CN" altLang="en-US"/>
              <a:t>莫莱实验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39FACBBF-09C4-162D-C1A0-5117EF923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2924175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zh-CN" altLang="en-US"/>
              <a:t>微观领域</a:t>
            </a:r>
            <a:r>
              <a:rPr lang="en-US" altLang="zh-CN"/>
              <a:t>)</a:t>
            </a:r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00FFA431-5C80-CA4D-9C29-9719A2DB8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3" y="3508375"/>
            <a:ext cx="184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zh-CN" altLang="en-US"/>
              <a:t>高速领域</a:t>
            </a:r>
            <a:r>
              <a:rPr lang="en-US" altLang="zh-CN"/>
              <a:t>)</a:t>
            </a:r>
          </a:p>
        </p:txBody>
      </p:sp>
      <p:grpSp>
        <p:nvGrpSpPr>
          <p:cNvPr id="5136" name="Group 16">
            <a:extLst>
              <a:ext uri="{FF2B5EF4-FFF2-40B4-BE49-F238E27FC236}">
                <a16:creationId xmlns:a16="http://schemas.microsoft.com/office/drawing/2014/main" id="{C421584D-2374-EF02-8C12-1AE35DD128B7}"/>
              </a:ext>
            </a:extLst>
          </p:cNvPr>
          <p:cNvGrpSpPr>
            <a:grpSpLocks/>
          </p:cNvGrpSpPr>
          <p:nvPr/>
        </p:nvGrpSpPr>
        <p:grpSpPr bwMode="auto">
          <a:xfrm>
            <a:off x="5276850" y="3508375"/>
            <a:ext cx="1643063" cy="519113"/>
            <a:chOff x="3324" y="1326"/>
            <a:chExt cx="1035" cy="327"/>
          </a:xfrm>
        </p:grpSpPr>
        <p:sp>
          <p:nvSpPr>
            <p:cNvPr id="6166" name="Text Box 17">
              <a:extLst>
                <a:ext uri="{FF2B5EF4-FFF2-40B4-BE49-F238E27FC236}">
                  <a16:creationId xmlns:a16="http://schemas.microsoft.com/office/drawing/2014/main" id="{18071FD7-3BE0-3727-6476-8437C7D2C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3" y="1326"/>
              <a:ext cx="7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</a:rPr>
                <a:t>相对论</a:t>
              </a:r>
            </a:p>
          </p:txBody>
        </p:sp>
        <p:sp>
          <p:nvSpPr>
            <p:cNvPr id="6167" name="Line 18">
              <a:extLst>
                <a:ext uri="{FF2B5EF4-FFF2-40B4-BE49-F238E27FC236}">
                  <a16:creationId xmlns:a16="http://schemas.microsoft.com/office/drawing/2014/main" id="{89550758-707D-2DEC-DAB7-89ADF3E60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4" y="1496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39" name="Group 19">
            <a:extLst>
              <a:ext uri="{FF2B5EF4-FFF2-40B4-BE49-F238E27FC236}">
                <a16:creationId xmlns:a16="http://schemas.microsoft.com/office/drawing/2014/main" id="{56AF5DCF-6C7F-20B7-29E8-6D59F5D3391B}"/>
              </a:ext>
            </a:extLst>
          </p:cNvPr>
          <p:cNvGrpSpPr>
            <a:grpSpLocks/>
          </p:cNvGrpSpPr>
          <p:nvPr/>
        </p:nvGrpSpPr>
        <p:grpSpPr bwMode="auto">
          <a:xfrm>
            <a:off x="4084638" y="2924175"/>
            <a:ext cx="2820987" cy="519113"/>
            <a:chOff x="2582" y="1003"/>
            <a:chExt cx="1777" cy="327"/>
          </a:xfrm>
        </p:grpSpPr>
        <p:sp>
          <p:nvSpPr>
            <p:cNvPr id="6164" name="Text Box 20">
              <a:extLst>
                <a:ext uri="{FF2B5EF4-FFF2-40B4-BE49-F238E27FC236}">
                  <a16:creationId xmlns:a16="http://schemas.microsoft.com/office/drawing/2014/main" id="{9A8F6283-8C5B-A215-9374-B1585C726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1003"/>
              <a:ext cx="10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FF"/>
                  </a:solidFill>
                </a:rPr>
                <a:t>量子力学</a:t>
              </a:r>
            </a:p>
          </p:txBody>
        </p:sp>
        <p:sp>
          <p:nvSpPr>
            <p:cNvPr id="6165" name="Line 21">
              <a:extLst>
                <a:ext uri="{FF2B5EF4-FFF2-40B4-BE49-F238E27FC236}">
                  <a16:creationId xmlns:a16="http://schemas.microsoft.com/office/drawing/2014/main" id="{9F83F610-6EF1-239D-DB72-7C3A7D04E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" y="1181"/>
              <a:ext cx="81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142" name="Group 22">
            <a:extLst>
              <a:ext uri="{FF2B5EF4-FFF2-40B4-BE49-F238E27FC236}">
                <a16:creationId xmlns:a16="http://schemas.microsoft.com/office/drawing/2014/main" id="{DC867561-052F-59C0-D61F-4736B3C6291B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3155950"/>
            <a:ext cx="1793875" cy="762000"/>
            <a:chOff x="250" y="1104"/>
            <a:chExt cx="1130" cy="480"/>
          </a:xfrm>
        </p:grpSpPr>
        <p:sp>
          <p:nvSpPr>
            <p:cNvPr id="6162" name="Text Box 23">
              <a:extLst>
                <a:ext uri="{FF2B5EF4-FFF2-40B4-BE49-F238E27FC236}">
                  <a16:creationId xmlns:a16="http://schemas.microsoft.com/office/drawing/2014/main" id="{BCE1477C-D85A-5120-BBC8-65EB8EBB9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" y="1170"/>
              <a:ext cx="10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两朵乌云</a:t>
              </a:r>
            </a:p>
          </p:txBody>
        </p:sp>
        <p:sp>
          <p:nvSpPr>
            <p:cNvPr id="6163" name="AutoShape 24">
              <a:extLst>
                <a:ext uri="{FF2B5EF4-FFF2-40B4-BE49-F238E27FC236}">
                  <a16:creationId xmlns:a16="http://schemas.microsoft.com/office/drawing/2014/main" id="{966E4104-3753-1CB5-806F-9DEE5497E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1104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45" name="Text Box 25">
            <a:extLst>
              <a:ext uri="{FF2B5EF4-FFF2-40B4-BE49-F238E27FC236}">
                <a16:creationId xmlns:a16="http://schemas.microsoft.com/office/drawing/2014/main" id="{6BA48388-2F9B-7AD8-10AB-C4E106988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3933825"/>
            <a:ext cx="83597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>
                <a:solidFill>
                  <a:srgbClr val="0000FF"/>
                </a:solidFill>
              </a:rPr>
              <a:t>相对论是关于时空观及时空与物质关系的理论。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从根本上改变了旧的经典时空观。</a:t>
            </a:r>
          </a:p>
        </p:txBody>
      </p:sp>
      <p:sp>
        <p:nvSpPr>
          <p:cNvPr id="5146" name="Text Box 26">
            <a:extLst>
              <a:ext uri="{FF2B5EF4-FFF2-40B4-BE49-F238E27FC236}">
                <a16:creationId xmlns:a16="http://schemas.microsoft.com/office/drawing/2014/main" id="{34451A17-941A-B045-57E0-AF588BD6B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5000625"/>
            <a:ext cx="51593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狭义相对论是关于惯性系时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空观的理论；广义相对论是关于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非惯性系及引力的理论。</a:t>
            </a:r>
          </a:p>
        </p:txBody>
      </p:sp>
      <p:grpSp>
        <p:nvGrpSpPr>
          <p:cNvPr id="5152" name="Group 32">
            <a:extLst>
              <a:ext uri="{FF2B5EF4-FFF2-40B4-BE49-F238E27FC236}">
                <a16:creationId xmlns:a16="http://schemas.microsoft.com/office/drawing/2014/main" id="{DB550ED7-228E-E364-9192-10761BDF0028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4921250"/>
            <a:ext cx="2255837" cy="1712913"/>
            <a:chOff x="2717" y="3100"/>
            <a:chExt cx="1421" cy="1079"/>
          </a:xfrm>
        </p:grpSpPr>
        <p:sp>
          <p:nvSpPr>
            <p:cNvPr id="6160" name="Arc 28">
              <a:extLst>
                <a:ext uri="{FF2B5EF4-FFF2-40B4-BE49-F238E27FC236}">
                  <a16:creationId xmlns:a16="http://schemas.microsoft.com/office/drawing/2014/main" id="{F2CD448E-ED11-B534-8E26-D92CCA350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3100"/>
              <a:ext cx="1248" cy="602"/>
            </a:xfrm>
            <a:custGeom>
              <a:avLst/>
              <a:gdLst>
                <a:gd name="T0" fmla="*/ 844 w 21600"/>
                <a:gd name="T1" fmla="*/ 0 h 15915"/>
                <a:gd name="T2" fmla="*/ 1248 w 21600"/>
                <a:gd name="T3" fmla="*/ 602 h 15915"/>
                <a:gd name="T4" fmla="*/ 0 w 21600"/>
                <a:gd name="T5" fmla="*/ 602 h 1591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5915" fill="none" extrusionOk="0">
                  <a:moveTo>
                    <a:pt x="14603" y="0"/>
                  </a:moveTo>
                  <a:cubicBezTo>
                    <a:pt x="19062" y="4091"/>
                    <a:pt x="21600" y="9864"/>
                    <a:pt x="21600" y="15915"/>
                  </a:cubicBezTo>
                </a:path>
                <a:path w="21600" h="15915" stroke="0" extrusionOk="0">
                  <a:moveTo>
                    <a:pt x="14603" y="0"/>
                  </a:moveTo>
                  <a:cubicBezTo>
                    <a:pt x="19062" y="4091"/>
                    <a:pt x="21600" y="9864"/>
                    <a:pt x="21600" y="15915"/>
                  </a:cubicBezTo>
                  <a:lnTo>
                    <a:pt x="0" y="15915"/>
                  </a:lnTo>
                  <a:lnTo>
                    <a:pt x="1460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1" name="Text Box 29">
              <a:extLst>
                <a:ext uri="{FF2B5EF4-FFF2-40B4-BE49-F238E27FC236}">
                  <a16:creationId xmlns:a16="http://schemas.microsoft.com/office/drawing/2014/main" id="{08FA0EB3-7530-F368-45F2-9917587FA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832" y="3603"/>
              <a:ext cx="30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540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5151" name="Oval 31">
            <a:extLst>
              <a:ext uri="{FF2B5EF4-FFF2-40B4-BE49-F238E27FC236}">
                <a16:creationId xmlns:a16="http://schemas.microsoft.com/office/drawing/2014/main" id="{496D707F-517F-9753-BD40-CF82B59F1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448175"/>
            <a:ext cx="2333625" cy="6858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 autoUpdateAnimBg="0"/>
      <p:bldP spid="5131" grpId="0" animBg="1" autoUpdateAnimBg="0"/>
      <p:bldP spid="5132" grpId="0" autoUpdateAnimBg="0"/>
      <p:bldP spid="5133" grpId="0" autoUpdateAnimBg="0"/>
      <p:bldP spid="5134" grpId="0" autoUpdateAnimBg="0"/>
      <p:bldP spid="5135" grpId="0" autoUpdateAnimBg="0"/>
      <p:bldP spid="5145" grpId="0" autoUpdateAnimBg="0"/>
      <p:bldP spid="51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9512" y="1143000"/>
            <a:ext cx="55402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一、伽利略变换和绝对时空观</a:t>
            </a:r>
          </a:p>
        </p:txBody>
      </p:sp>
      <p:sp>
        <p:nvSpPr>
          <p:cNvPr id="440325" name="Text Box 5"/>
          <p:cNvSpPr txBox="1">
            <a:spLocks noChangeArrowheads="1"/>
          </p:cNvSpPr>
          <p:nvPr/>
        </p:nvSpPr>
        <p:spPr bwMode="auto">
          <a:xfrm>
            <a:off x="683568" y="1988840"/>
            <a:ext cx="79122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牛顿力学的两个假设：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FF0000"/>
                </a:solidFill>
              </a:rPr>
              <a:t>力学定律</a:t>
            </a:r>
            <a:r>
              <a:rPr lang="zh-CN" altLang="en-US" sz="2800" b="1"/>
              <a:t>在所有惯性系中形式相同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solidFill>
                  <a:srgbClr val="FF0000"/>
                </a:solidFill>
              </a:rPr>
              <a:t>质量和受力</a:t>
            </a:r>
            <a:r>
              <a:rPr lang="zh-CN" altLang="en-US" sz="2800" b="1"/>
              <a:t>在所有惯性系中保持不变</a:t>
            </a:r>
          </a:p>
        </p:txBody>
      </p:sp>
      <p:graphicFrame>
        <p:nvGraphicFramePr>
          <p:cNvPr id="440327" name="Object 7"/>
          <p:cNvGraphicFramePr>
            <a:graphicFrameLocks noChangeAspect="1"/>
          </p:cNvGraphicFramePr>
          <p:nvPr/>
        </p:nvGraphicFramePr>
        <p:xfrm>
          <a:off x="1981200" y="4267200"/>
          <a:ext cx="34305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228600" progId="Equation.DSMT4">
                  <p:embed/>
                </p:oleObj>
              </mc:Choice>
              <mc:Fallback>
                <p:oleObj name="Equation" r:id="rId2" imgW="1257120" imgH="228600" progId="Equation.DSMT4">
                  <p:embed/>
                  <p:pic>
                    <p:nvPicPr>
                      <p:cNvPr id="440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34305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0332" name="Text Box 12"/>
              <p:cNvSpPr txBox="1">
                <a:spLocks noChangeArrowheads="1"/>
              </p:cNvSpPr>
              <p:nvPr/>
            </p:nvSpPr>
            <p:spPr bwMode="auto">
              <a:xfrm>
                <a:off x="603448" y="5282044"/>
                <a:ext cx="82890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/>
                  <a:t>要求</a:t>
                </a:r>
                <a:r>
                  <a:rPr lang="en-US" altLang="zh-CN" sz="2800" b="1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/>
                  <a:t>在所有惯性系中保持不变，得到</a:t>
                </a:r>
                <a:r>
                  <a:rPr lang="zh-CN" altLang="en-US" sz="2800" b="1">
                    <a:solidFill>
                      <a:srgbClr val="FF0000"/>
                    </a:solidFill>
                  </a:rPr>
                  <a:t>伽利略变换</a:t>
                </a:r>
              </a:p>
            </p:txBody>
          </p:sp>
        </mc:Choice>
        <mc:Fallback xmlns="">
          <p:sp>
            <p:nvSpPr>
              <p:cNvPr id="44033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448" y="5282044"/>
                <a:ext cx="828903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544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1920"/>
            <a:ext cx="7772400" cy="709714"/>
          </a:xfrm>
        </p:spPr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kumimoji="1" lang="en-US" altLang="zh-CN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1.1 </a:t>
            </a:r>
            <a:r>
              <a:rPr kumimoji="1" lang="zh-CN" altLang="en-US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狭义相对论的基本原理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440325" grpId="0" autoUpdateAnimBg="0"/>
      <p:bldP spid="4403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5"/>
          <p:cNvSpPr txBox="1">
            <a:spLocks noChangeArrowheads="1"/>
          </p:cNvSpPr>
          <p:nvPr/>
        </p:nvSpPr>
        <p:spPr bwMode="auto">
          <a:xfrm>
            <a:off x="187325" y="113258"/>
            <a:ext cx="3041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CC3300"/>
                </a:solidFill>
                <a:latin typeface="宋体" panose="02010600030101010101" pitchFamily="2" charset="-122"/>
              </a:rPr>
              <a:t>1 </a:t>
            </a:r>
            <a:r>
              <a:rPr kumimoji="1" lang="zh-CN" altLang="en-US" sz="3200" b="1">
                <a:solidFill>
                  <a:srgbClr val="CC3300"/>
                </a:solidFill>
                <a:latin typeface="宋体" panose="02010600030101010101" pitchFamily="2" charset="-122"/>
              </a:rPr>
              <a:t>伽利略变换：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55725" y="1127491"/>
            <a:ext cx="2286000" cy="2971800"/>
            <a:chOff x="288" y="2352"/>
            <a:chExt cx="1440" cy="1872"/>
          </a:xfrm>
        </p:grpSpPr>
        <p:graphicFrame>
          <p:nvGraphicFramePr>
            <p:cNvPr id="2056" name="Object 69"/>
            <p:cNvGraphicFramePr>
              <a:graphicFrameLocks noChangeAspect="1"/>
            </p:cNvGraphicFramePr>
            <p:nvPr/>
          </p:nvGraphicFramePr>
          <p:xfrm>
            <a:off x="520" y="2752"/>
            <a:ext cx="10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238560" imgH="648720" progId="Equation.3">
                    <p:embed/>
                  </p:oleObj>
                </mc:Choice>
                <mc:Fallback>
                  <p:oleObj name="Equation" r:id="rId3" imgW="3238560" imgH="648720" progId="Equation.3">
                    <p:embed/>
                    <p:pic>
                      <p:nvPicPr>
                        <p:cNvPr id="2056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2752"/>
                          <a:ext cx="10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70"/>
            <p:cNvGraphicFramePr>
              <a:graphicFrameLocks noChangeAspect="1"/>
            </p:cNvGraphicFramePr>
            <p:nvPr/>
          </p:nvGraphicFramePr>
          <p:xfrm>
            <a:off x="548" y="3808"/>
            <a:ext cx="4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434960" imgH="648720" progId="Equation.3">
                    <p:embed/>
                  </p:oleObj>
                </mc:Choice>
                <mc:Fallback>
                  <p:oleObj name="Equation" r:id="rId5" imgW="1434960" imgH="648720" progId="Equation.3">
                    <p:embed/>
                    <p:pic>
                      <p:nvPicPr>
                        <p:cNvPr id="2057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3808"/>
                          <a:ext cx="45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71"/>
            <p:cNvGraphicFramePr>
              <a:graphicFrameLocks noChangeAspect="1"/>
            </p:cNvGraphicFramePr>
            <p:nvPr/>
          </p:nvGraphicFramePr>
          <p:xfrm>
            <a:off x="516" y="3092"/>
            <a:ext cx="5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816200" imgH="801360" progId="Equation.3">
                    <p:embed/>
                  </p:oleObj>
                </mc:Choice>
                <mc:Fallback>
                  <p:oleObj name="Equation" r:id="rId7" imgW="1816200" imgH="801360" progId="Equation.3">
                    <p:embed/>
                    <p:pic>
                      <p:nvPicPr>
                        <p:cNvPr id="2058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3092"/>
                          <a:ext cx="5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72"/>
            <p:cNvGraphicFramePr>
              <a:graphicFrameLocks noChangeAspect="1"/>
            </p:cNvGraphicFramePr>
            <p:nvPr/>
          </p:nvGraphicFramePr>
          <p:xfrm>
            <a:off x="520" y="3412"/>
            <a:ext cx="51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12800" imgH="699480" progId="Equation.3">
                    <p:embed/>
                  </p:oleObj>
                </mc:Choice>
                <mc:Fallback>
                  <p:oleObj name="Equation" r:id="rId9" imgW="1612800" imgH="699480" progId="Equation.3">
                    <p:embed/>
                    <p:pic>
                      <p:nvPicPr>
                        <p:cNvPr id="2059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3412"/>
                          <a:ext cx="51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5" name="Rectangle 12"/>
            <p:cNvSpPr>
              <a:spLocks noChangeArrowheads="1"/>
            </p:cNvSpPr>
            <p:nvPr/>
          </p:nvSpPr>
          <p:spPr bwMode="auto">
            <a:xfrm>
              <a:off x="288" y="2352"/>
              <a:ext cx="1440" cy="18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2590800" y="4495800"/>
            <a:ext cx="3429000" cy="2057400"/>
            <a:chOff x="1728" y="384"/>
            <a:chExt cx="2160" cy="1296"/>
          </a:xfrm>
        </p:grpSpPr>
        <p:grpSp>
          <p:nvGrpSpPr>
            <p:cNvPr id="2064" name="Group 55"/>
            <p:cNvGrpSpPr>
              <a:grpSpLocks/>
            </p:cNvGrpSpPr>
            <p:nvPr/>
          </p:nvGrpSpPr>
          <p:grpSpPr bwMode="auto">
            <a:xfrm>
              <a:off x="1728" y="432"/>
              <a:ext cx="1690" cy="1248"/>
              <a:chOff x="3168" y="432"/>
              <a:chExt cx="1690" cy="1248"/>
            </a:xfrm>
          </p:grpSpPr>
          <p:grpSp>
            <p:nvGrpSpPr>
              <p:cNvPr id="2083" name="Group 56"/>
              <p:cNvGrpSpPr>
                <a:grpSpLocks/>
              </p:cNvGrpSpPr>
              <p:nvPr/>
            </p:nvGrpSpPr>
            <p:grpSpPr bwMode="auto">
              <a:xfrm>
                <a:off x="3168" y="432"/>
                <a:ext cx="1690" cy="1248"/>
                <a:chOff x="3168" y="2090"/>
                <a:chExt cx="1690" cy="1248"/>
              </a:xfrm>
            </p:grpSpPr>
            <p:sp>
              <p:nvSpPr>
                <p:cNvPr id="2085" name="Line 57"/>
                <p:cNvSpPr>
                  <a:spLocks noChangeShapeType="1"/>
                </p:cNvSpPr>
                <p:nvPr/>
              </p:nvSpPr>
              <p:spPr bwMode="auto">
                <a:xfrm>
                  <a:off x="3600" y="2784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600" y="211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168" y="2784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646" y="281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b="1" i="1">
                      <a:solidFill>
                        <a:schemeClr val="accent2"/>
                      </a:solidFill>
                    </a:rPr>
                    <a:t>x</a:t>
                  </a:r>
                </a:p>
              </p:txBody>
            </p:sp>
            <p:sp>
              <p:nvSpPr>
                <p:cNvPr id="208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350" y="2090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b="1" i="1">
                      <a:solidFill>
                        <a:schemeClr val="accent2"/>
                      </a:solidFill>
                    </a:rPr>
                    <a:t>y</a:t>
                  </a:r>
                </a:p>
              </p:txBody>
            </p:sp>
            <p:sp>
              <p:nvSpPr>
                <p:cNvPr id="209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254" y="305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b="1" i="1">
                      <a:solidFill>
                        <a:schemeClr val="accent2"/>
                      </a:solidFill>
                    </a:rPr>
                    <a:t>z</a:t>
                  </a:r>
                </a:p>
              </p:txBody>
            </p:sp>
            <p:sp>
              <p:nvSpPr>
                <p:cNvPr id="209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398" y="257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b="1" i="1">
                      <a:solidFill>
                        <a:schemeClr val="accent2"/>
                      </a:solidFill>
                    </a:rPr>
                    <a:t>o</a:t>
                  </a:r>
                </a:p>
              </p:txBody>
            </p:sp>
          </p:grpSp>
          <p:sp>
            <p:nvSpPr>
              <p:cNvPr id="2084" name="Text Box 64"/>
              <p:cNvSpPr txBox="1">
                <a:spLocks noChangeArrowheads="1"/>
              </p:cNvSpPr>
              <p:nvPr/>
            </p:nvSpPr>
            <p:spPr bwMode="auto">
              <a:xfrm>
                <a:off x="3638" y="43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accent2"/>
                    </a:solidFill>
                  </a:rPr>
                  <a:t>S</a:t>
                </a:r>
              </a:p>
            </p:txBody>
          </p:sp>
        </p:grpSp>
        <p:graphicFrame>
          <p:nvGraphicFramePr>
            <p:cNvPr id="2050" name="Object 77"/>
            <p:cNvGraphicFramePr>
              <a:graphicFrameLocks noChangeAspect="1"/>
            </p:cNvGraphicFramePr>
            <p:nvPr/>
          </p:nvGraphicFramePr>
          <p:xfrm>
            <a:off x="2900" y="711"/>
            <a:ext cx="36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69800" imgH="317880" progId="Equation.3">
                    <p:embed/>
                  </p:oleObj>
                </mc:Choice>
                <mc:Fallback>
                  <p:oleObj name="Equation" r:id="rId11" imgW="469800" imgH="317880" progId="Equation.3">
                    <p:embed/>
                    <p:pic>
                      <p:nvPicPr>
                        <p:cNvPr id="205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711"/>
                          <a:ext cx="36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65" name="Group 66"/>
            <p:cNvGrpSpPr>
              <a:grpSpLocks/>
            </p:cNvGrpSpPr>
            <p:nvPr/>
          </p:nvGrpSpPr>
          <p:grpSpPr bwMode="auto">
            <a:xfrm>
              <a:off x="1920" y="816"/>
              <a:ext cx="1296" cy="576"/>
              <a:chOff x="3360" y="816"/>
              <a:chExt cx="1296" cy="576"/>
            </a:xfrm>
          </p:grpSpPr>
          <p:sp>
            <p:nvSpPr>
              <p:cNvPr id="2080" name="Line 67"/>
              <p:cNvSpPr>
                <a:spLocks noChangeShapeType="1"/>
              </p:cNvSpPr>
              <p:nvPr/>
            </p:nvSpPr>
            <p:spPr bwMode="auto">
              <a:xfrm>
                <a:off x="4416" y="81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1" name="Line 68"/>
              <p:cNvSpPr>
                <a:spLocks noChangeShapeType="1"/>
              </p:cNvSpPr>
              <p:nvPr/>
            </p:nvSpPr>
            <p:spPr bwMode="auto">
              <a:xfrm>
                <a:off x="3360" y="139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2" name="Line 69"/>
              <p:cNvSpPr>
                <a:spLocks noChangeShapeType="1"/>
              </p:cNvSpPr>
              <p:nvPr/>
            </p:nvSpPr>
            <p:spPr bwMode="auto">
              <a:xfrm flipV="1">
                <a:off x="4416" y="1104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6" name="Group 70"/>
            <p:cNvGrpSpPr>
              <a:grpSpLocks/>
            </p:cNvGrpSpPr>
            <p:nvPr/>
          </p:nvGrpSpPr>
          <p:grpSpPr bwMode="auto">
            <a:xfrm>
              <a:off x="1968" y="1104"/>
              <a:ext cx="432" cy="225"/>
              <a:chOff x="3408" y="1104"/>
              <a:chExt cx="432" cy="225"/>
            </a:xfrm>
          </p:grpSpPr>
          <p:sp>
            <p:nvSpPr>
              <p:cNvPr id="2079" name="Line 71"/>
              <p:cNvSpPr>
                <a:spLocks noChangeShapeType="1"/>
              </p:cNvSpPr>
              <p:nvPr/>
            </p:nvSpPr>
            <p:spPr bwMode="auto">
              <a:xfrm>
                <a:off x="3408" y="129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1" name="Object 78"/>
              <p:cNvGraphicFramePr>
                <a:graphicFrameLocks noChangeAspect="1"/>
              </p:cNvGraphicFramePr>
              <p:nvPr/>
            </p:nvGraphicFramePr>
            <p:xfrm>
              <a:off x="3548" y="1104"/>
              <a:ext cx="244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317520" imgH="292680" progId="Equation.3">
                      <p:embed/>
                    </p:oleObj>
                  </mc:Choice>
                  <mc:Fallback>
                    <p:oleObj name="Equation" r:id="rId13" imgW="317520" imgH="292680" progId="Equation.3">
                      <p:embed/>
                      <p:pic>
                        <p:nvPicPr>
                          <p:cNvPr id="2051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8" y="1104"/>
                            <a:ext cx="244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67" name="Group 73"/>
            <p:cNvGrpSpPr>
              <a:grpSpLocks/>
            </p:cNvGrpSpPr>
            <p:nvPr/>
          </p:nvGrpSpPr>
          <p:grpSpPr bwMode="auto">
            <a:xfrm>
              <a:off x="2174" y="384"/>
              <a:ext cx="1714" cy="1296"/>
              <a:chOff x="3614" y="1776"/>
              <a:chExt cx="1714" cy="1296"/>
            </a:xfrm>
          </p:grpSpPr>
          <p:sp>
            <p:nvSpPr>
              <p:cNvPr id="2068" name="Line 74"/>
              <p:cNvSpPr>
                <a:spLocks noChangeShapeType="1"/>
              </p:cNvSpPr>
              <p:nvPr/>
            </p:nvSpPr>
            <p:spPr bwMode="auto">
              <a:xfrm>
                <a:off x="4046" y="2496"/>
                <a:ext cx="1056" cy="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9" name="Line 75"/>
              <p:cNvSpPr>
                <a:spLocks noChangeShapeType="1"/>
              </p:cNvSpPr>
              <p:nvPr/>
            </p:nvSpPr>
            <p:spPr bwMode="auto">
              <a:xfrm flipV="1">
                <a:off x="4046" y="1824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0" name="Line 76"/>
              <p:cNvSpPr>
                <a:spLocks noChangeShapeType="1"/>
              </p:cNvSpPr>
              <p:nvPr/>
            </p:nvSpPr>
            <p:spPr bwMode="auto">
              <a:xfrm flipH="1">
                <a:off x="3614" y="2496"/>
                <a:ext cx="432" cy="48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71" name="Group 77"/>
              <p:cNvGrpSpPr>
                <a:grpSpLocks/>
              </p:cNvGrpSpPr>
              <p:nvPr/>
            </p:nvGrpSpPr>
            <p:grpSpPr bwMode="auto">
              <a:xfrm>
                <a:off x="4635" y="1872"/>
                <a:ext cx="645" cy="288"/>
                <a:chOff x="4032" y="2330"/>
                <a:chExt cx="645" cy="288"/>
              </a:xfrm>
            </p:grpSpPr>
            <p:sp>
              <p:nvSpPr>
                <p:cNvPr id="2077" name="Line 78"/>
                <p:cNvSpPr>
                  <a:spLocks noChangeShapeType="1"/>
                </p:cNvSpPr>
                <p:nvPr/>
              </p:nvSpPr>
              <p:spPr bwMode="auto">
                <a:xfrm>
                  <a:off x="4032" y="249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454" y="2330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b="1" i="1">
                      <a:solidFill>
                        <a:schemeClr val="accent2"/>
                      </a:solidFill>
                    </a:rPr>
                    <a:t>u</a:t>
                  </a:r>
                </a:p>
              </p:txBody>
            </p:sp>
          </p:grpSp>
          <p:sp>
            <p:nvSpPr>
              <p:cNvPr id="2072" name="Text Box 80"/>
              <p:cNvSpPr txBox="1">
                <a:spLocks noChangeArrowheads="1"/>
              </p:cNvSpPr>
              <p:nvPr/>
            </p:nvSpPr>
            <p:spPr bwMode="auto">
              <a:xfrm>
                <a:off x="4320" y="177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>
                    <a:solidFill>
                      <a:schemeClr val="accent2"/>
                    </a:solidFill>
                  </a:rPr>
                  <a:t>S</a:t>
                </a:r>
                <a:r>
                  <a:rPr kumimoji="1" lang="en-US" altLang="zh-CN" b="1" i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'</a:t>
                </a:r>
                <a:endParaRPr kumimoji="1" lang="en-US" altLang="zh-CN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3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77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solidFill>
                      <a:schemeClr val="accent2"/>
                    </a:solidFill>
                  </a:rPr>
                  <a:t>y</a:t>
                </a:r>
                <a:r>
                  <a:rPr kumimoji="1" lang="en-US" altLang="zh-CN" b="1" i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'</a:t>
                </a:r>
                <a:endParaRPr kumimoji="1" lang="en-US" altLang="zh-CN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4" name="Text Box 82"/>
              <p:cNvSpPr txBox="1">
                <a:spLocks noChangeArrowheads="1"/>
              </p:cNvSpPr>
              <p:nvPr/>
            </p:nvSpPr>
            <p:spPr bwMode="auto">
              <a:xfrm>
                <a:off x="3696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solidFill>
                      <a:schemeClr val="accent2"/>
                    </a:solidFill>
                  </a:rPr>
                  <a:t>z</a:t>
                </a:r>
                <a:r>
                  <a:rPr kumimoji="1" lang="en-US" altLang="zh-CN" b="1" i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'</a:t>
                </a:r>
                <a:endParaRPr kumimoji="1" lang="en-US" altLang="zh-CN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5" name="Text Box 83"/>
              <p:cNvSpPr txBox="1">
                <a:spLocks noChangeArrowheads="1"/>
              </p:cNvSpPr>
              <p:nvPr/>
            </p:nvSpPr>
            <p:spPr bwMode="auto">
              <a:xfrm>
                <a:off x="4944" y="24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solidFill>
                      <a:schemeClr val="accent2"/>
                    </a:solidFill>
                  </a:rPr>
                  <a:t>x</a:t>
                </a:r>
                <a:r>
                  <a:rPr kumimoji="1" lang="en-US" altLang="zh-CN" b="1" i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'</a:t>
                </a:r>
                <a:endParaRPr kumimoji="1" lang="en-US" altLang="zh-CN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76" name="Text Box 84"/>
              <p:cNvSpPr txBox="1">
                <a:spLocks noChangeArrowheads="1"/>
              </p:cNvSpPr>
              <p:nvPr/>
            </p:nvSpPr>
            <p:spPr bwMode="auto">
              <a:xfrm>
                <a:off x="3792" y="23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1" i="1">
                    <a:solidFill>
                      <a:schemeClr val="accent2"/>
                    </a:solidFill>
                  </a:rPr>
                  <a:t>o</a:t>
                </a:r>
                <a:r>
                  <a:rPr kumimoji="1" lang="en-US" altLang="zh-CN" b="1" i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'</a:t>
                </a:r>
                <a:endParaRPr kumimoji="1" lang="en-US" altLang="zh-CN" b="1" i="1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9" name="Object 37">
            <a:extLst>
              <a:ext uri="{FF2B5EF4-FFF2-40B4-BE49-F238E27FC236}">
                <a16:creationId xmlns:a16="http://schemas.microsoft.com/office/drawing/2014/main" id="{8CE3ACC1-0DB9-4D08-8A3D-BE976DE4D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1" y="1738833"/>
          <a:ext cx="1846262" cy="200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38360" imgH="1767960" progId="Equation.DSMT4">
                  <p:embed/>
                </p:oleObj>
              </mc:Choice>
              <mc:Fallback>
                <p:oleObj name="Equation" r:id="rId15" imgW="1638360" imgH="1767960" progId="Equation.DSMT4">
                  <p:embed/>
                  <p:pic>
                    <p:nvPicPr>
                      <p:cNvPr id="49" name="Object 37">
                        <a:extLst>
                          <a:ext uri="{FF2B5EF4-FFF2-40B4-BE49-F238E27FC236}">
                            <a16:creationId xmlns:a16="http://schemas.microsoft.com/office/drawing/2014/main" id="{8CE3ACC1-0DB9-4D08-8A3D-BE976DE4D2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1738833"/>
                        <a:ext cx="1846262" cy="200873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2"/>
          <p:cNvSpPr txBox="1">
            <a:spLocks noChangeArrowheads="1"/>
          </p:cNvSpPr>
          <p:nvPr/>
        </p:nvSpPr>
        <p:spPr bwMode="auto">
          <a:xfrm>
            <a:off x="304800" y="116632"/>
            <a:ext cx="3275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sz="3200" b="1">
                <a:solidFill>
                  <a:srgbClr val="CC3300"/>
                </a:solidFill>
                <a:latin typeface="宋体" panose="02010600030101010101" pitchFamily="2" charset="-122"/>
              </a:rPr>
              <a:t>、绝对时空概念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381000" y="1066800"/>
            <a:ext cx="8375650" cy="1254125"/>
            <a:chOff x="240" y="624"/>
            <a:chExt cx="5276" cy="790"/>
          </a:xfrm>
        </p:grpSpPr>
        <p:grpSp>
          <p:nvGrpSpPr>
            <p:cNvPr id="4118" name="Group 3"/>
            <p:cNvGrpSpPr>
              <a:grpSpLocks/>
            </p:cNvGrpSpPr>
            <p:nvPr/>
          </p:nvGrpSpPr>
          <p:grpSpPr bwMode="auto">
            <a:xfrm>
              <a:off x="658" y="638"/>
              <a:ext cx="1050" cy="327"/>
              <a:chOff x="658" y="638"/>
              <a:chExt cx="1050" cy="327"/>
            </a:xfrm>
          </p:grpSpPr>
          <p:sp>
            <p:nvSpPr>
              <p:cNvPr id="4122" name="Text Box 4"/>
              <p:cNvSpPr txBox="1">
                <a:spLocks noChangeArrowheads="1"/>
              </p:cNvSpPr>
              <p:nvPr/>
            </p:nvSpPr>
            <p:spPr bwMode="auto">
              <a:xfrm>
                <a:off x="658" y="638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  <p:graphicFrame>
            <p:nvGraphicFramePr>
              <p:cNvPr id="4103" name="Object 38"/>
              <p:cNvGraphicFramePr>
                <a:graphicFrameLocks noChangeAspect="1"/>
              </p:cNvGraphicFramePr>
              <p:nvPr/>
            </p:nvGraphicFramePr>
            <p:xfrm>
              <a:off x="1220" y="688"/>
              <a:ext cx="48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536840" imgH="648720" progId="Equation.3">
                      <p:embed/>
                    </p:oleObj>
                  </mc:Choice>
                  <mc:Fallback>
                    <p:oleObj name="Equation" r:id="rId3" imgW="1536840" imgH="648720" progId="Equation.3">
                      <p:embed/>
                      <p:pic>
                        <p:nvPicPr>
                          <p:cNvPr id="4103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0" y="688"/>
                            <a:ext cx="488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9" name="Group 6"/>
            <p:cNvGrpSpPr>
              <a:grpSpLocks/>
            </p:cNvGrpSpPr>
            <p:nvPr/>
          </p:nvGrpSpPr>
          <p:grpSpPr bwMode="auto">
            <a:xfrm>
              <a:off x="2208" y="624"/>
              <a:ext cx="1704" cy="327"/>
              <a:chOff x="2208" y="624"/>
              <a:chExt cx="1704" cy="327"/>
            </a:xfrm>
          </p:grpSpPr>
          <p:sp>
            <p:nvSpPr>
              <p:cNvPr id="4121" name="Text Box 7"/>
              <p:cNvSpPr txBox="1">
                <a:spLocks noChangeArrowheads="1"/>
              </p:cNvSpPr>
              <p:nvPr/>
            </p:nvSpPr>
            <p:spPr bwMode="auto">
              <a:xfrm>
                <a:off x="2208" y="624"/>
                <a:ext cx="56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得：</a:t>
                </a:r>
              </a:p>
            </p:txBody>
          </p:sp>
          <p:graphicFrame>
            <p:nvGraphicFramePr>
              <p:cNvPr id="4102" name="Object 39"/>
              <p:cNvGraphicFramePr>
                <a:graphicFrameLocks noChangeAspect="1"/>
              </p:cNvGraphicFramePr>
              <p:nvPr/>
            </p:nvGraphicFramePr>
            <p:xfrm>
              <a:off x="3128" y="688"/>
              <a:ext cx="78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2476440" imgH="648720" progId="Equation.3">
                      <p:embed/>
                    </p:oleObj>
                  </mc:Choice>
                  <mc:Fallback>
                    <p:oleObj name="Equation" r:id="rId5" imgW="2476440" imgH="648720" progId="Equation.3">
                      <p:embed/>
                      <p:pic>
                        <p:nvPicPr>
                          <p:cNvPr id="4102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8" y="688"/>
                            <a:ext cx="78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20" name="Text Box 9"/>
            <p:cNvSpPr txBox="1">
              <a:spLocks noChangeArrowheads="1"/>
            </p:cNvSpPr>
            <p:nvPr/>
          </p:nvSpPr>
          <p:spPr bwMode="auto">
            <a:xfrm>
              <a:off x="240" y="1084"/>
              <a:ext cx="52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solidFill>
                    <a:schemeClr val="accent2"/>
                  </a:solidFill>
                </a:rPr>
                <a:t>在</a:t>
              </a:r>
              <a:r>
                <a:rPr kumimoji="1" lang="en-US" altLang="zh-CN" sz="2800" b="1" dirty="0">
                  <a:solidFill>
                    <a:schemeClr val="accent2"/>
                  </a:solidFill>
                </a:rPr>
                <a:t>S</a:t>
              </a:r>
              <a:r>
                <a:rPr kumimoji="1" lang="zh-CN" altLang="en-US" sz="2800" b="1" dirty="0">
                  <a:solidFill>
                    <a:schemeClr val="accent2"/>
                  </a:solidFill>
                </a:rPr>
                <a:t>系和</a:t>
              </a:r>
              <a:r>
                <a:rPr kumimoji="1" lang="en-US" altLang="zh-CN" sz="2800" b="1" dirty="0">
                  <a:solidFill>
                    <a:schemeClr val="accent2"/>
                  </a:solidFill>
                </a:rPr>
                <a:t>S’</a:t>
              </a:r>
              <a:r>
                <a:rPr kumimoji="1" lang="zh-CN" altLang="en-US" sz="2800" b="1" dirty="0">
                  <a:solidFill>
                    <a:schemeClr val="accent2"/>
                  </a:solidFill>
                </a:rPr>
                <a:t>系中的测量结果与参照系无关。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259632" y="2895600"/>
            <a:ext cx="6327775" cy="519113"/>
            <a:chOff x="672" y="1824"/>
            <a:chExt cx="3986" cy="327"/>
          </a:xfrm>
        </p:grpSpPr>
        <p:sp>
          <p:nvSpPr>
            <p:cNvPr id="4116" name="Text Box 10"/>
            <p:cNvSpPr txBox="1">
              <a:spLocks noChangeArrowheads="1"/>
            </p:cNvSpPr>
            <p:nvPr/>
          </p:nvSpPr>
          <p:spPr bwMode="auto">
            <a:xfrm>
              <a:off x="1392" y="1824"/>
              <a:ext cx="3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solidFill>
                    <a:srgbClr val="CC3300"/>
                  </a:solidFill>
                </a:rPr>
                <a:t>在牛顿力学中，时间是绝对的。</a:t>
              </a:r>
            </a:p>
          </p:txBody>
        </p:sp>
        <p:sp>
          <p:nvSpPr>
            <p:cNvPr id="4117" name="AutoShape 11"/>
            <p:cNvSpPr>
              <a:spLocks noChangeArrowheads="1"/>
            </p:cNvSpPr>
            <p:nvPr/>
          </p:nvSpPr>
          <p:spPr bwMode="auto">
            <a:xfrm>
              <a:off x="672" y="1920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3399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304800" y="3962400"/>
            <a:ext cx="7989888" cy="1828800"/>
            <a:chOff x="192" y="2496"/>
            <a:chExt cx="5033" cy="1152"/>
          </a:xfrm>
        </p:grpSpPr>
        <p:sp>
          <p:nvSpPr>
            <p:cNvPr id="4112" name="Text Box 12"/>
            <p:cNvSpPr txBox="1">
              <a:spLocks noChangeArrowheads="1"/>
            </p:cNvSpPr>
            <p:nvPr/>
          </p:nvSpPr>
          <p:spPr bwMode="auto">
            <a:xfrm>
              <a:off x="192" y="2496"/>
              <a:ext cx="33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solidFill>
                    <a:schemeClr val="accent2"/>
                  </a:solidFill>
                </a:rPr>
                <a:t>同一根棒在不同参考系中的长度：</a:t>
              </a:r>
            </a:p>
          </p:txBody>
        </p:sp>
        <p:graphicFrame>
          <p:nvGraphicFramePr>
            <p:cNvPr id="4098" name="Object 40"/>
            <p:cNvGraphicFramePr>
              <a:graphicFrameLocks noChangeAspect="1"/>
            </p:cNvGraphicFramePr>
            <p:nvPr/>
          </p:nvGraphicFramePr>
          <p:xfrm>
            <a:off x="917" y="2928"/>
            <a:ext cx="10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416400" imgH="903240" progId="Equation.3">
                    <p:embed/>
                  </p:oleObj>
                </mc:Choice>
                <mc:Fallback>
                  <p:oleObj name="Equation" r:id="rId7" imgW="3416400" imgH="903240" progId="Equation.3">
                    <p:embed/>
                    <p:pic>
                      <p:nvPicPr>
                        <p:cNvPr id="409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2928"/>
                          <a:ext cx="10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41"/>
            <p:cNvGraphicFramePr>
              <a:graphicFrameLocks noChangeAspect="1"/>
            </p:cNvGraphicFramePr>
            <p:nvPr/>
          </p:nvGraphicFramePr>
          <p:xfrm>
            <a:off x="2928" y="2928"/>
            <a:ext cx="11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695760" imgH="903240" progId="Equation.3">
                    <p:embed/>
                  </p:oleObj>
                </mc:Choice>
                <mc:Fallback>
                  <p:oleObj name="Equation" r:id="rId9" imgW="3695760" imgH="903240" progId="Equation.3">
                    <p:embed/>
                    <p:pic>
                      <p:nvPicPr>
                        <p:cNvPr id="409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28"/>
                          <a:ext cx="11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Text Box 15"/>
            <p:cNvSpPr txBox="1">
              <a:spLocks noChangeArrowheads="1"/>
            </p:cNvSpPr>
            <p:nvPr/>
          </p:nvSpPr>
          <p:spPr bwMode="auto">
            <a:xfrm>
              <a:off x="192" y="3321"/>
              <a:ext cx="17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 dirty="0">
                  <a:solidFill>
                    <a:schemeClr val="accent2"/>
                  </a:solidFill>
                </a:rPr>
                <a:t>由伽利略变换得:</a:t>
              </a:r>
            </a:p>
          </p:txBody>
        </p:sp>
        <p:graphicFrame>
          <p:nvGraphicFramePr>
            <p:cNvPr id="4100" name="Object 42"/>
            <p:cNvGraphicFramePr>
              <a:graphicFrameLocks noChangeAspect="1"/>
            </p:cNvGraphicFramePr>
            <p:nvPr/>
          </p:nvGraphicFramePr>
          <p:xfrm>
            <a:off x="2125" y="3341"/>
            <a:ext cx="16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270400" imgH="903240" progId="Equation.3">
                    <p:embed/>
                  </p:oleObj>
                </mc:Choice>
                <mc:Fallback>
                  <p:oleObj name="Equation" r:id="rId11" imgW="5270400" imgH="903240" progId="Equation.3">
                    <p:embed/>
                    <p:pic>
                      <p:nvPicPr>
                        <p:cNvPr id="410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" y="3341"/>
                          <a:ext cx="16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14" name="Group 17"/>
            <p:cNvGrpSpPr>
              <a:grpSpLocks/>
            </p:cNvGrpSpPr>
            <p:nvPr/>
          </p:nvGrpSpPr>
          <p:grpSpPr bwMode="auto">
            <a:xfrm>
              <a:off x="3921" y="3315"/>
              <a:ext cx="1304" cy="327"/>
              <a:chOff x="3920" y="3315"/>
              <a:chExt cx="1304" cy="327"/>
            </a:xfrm>
          </p:grpSpPr>
          <p:graphicFrame>
            <p:nvGraphicFramePr>
              <p:cNvPr id="4101" name="Object 43"/>
              <p:cNvGraphicFramePr>
                <a:graphicFrameLocks noChangeAspect="1"/>
              </p:cNvGraphicFramePr>
              <p:nvPr/>
            </p:nvGraphicFramePr>
            <p:xfrm>
              <a:off x="4592" y="3364"/>
              <a:ext cx="63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994040" imgH="623160" progId="Equation.3">
                      <p:embed/>
                    </p:oleObj>
                  </mc:Choice>
                  <mc:Fallback>
                    <p:oleObj name="Equation" r:id="rId13" imgW="1994040" imgH="623160" progId="Equation.3">
                      <p:embed/>
                      <p:pic>
                        <p:nvPicPr>
                          <p:cNvPr id="4101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2" y="3364"/>
                            <a:ext cx="63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5" name="Text Box 19"/>
              <p:cNvSpPr txBox="1">
                <a:spLocks noChangeArrowheads="1"/>
              </p:cNvSpPr>
              <p:nvPr/>
            </p:nvSpPr>
            <p:spPr bwMode="auto">
              <a:xfrm>
                <a:off x="3920" y="3315"/>
                <a:ext cx="4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800" b="1" dirty="0">
                    <a:solidFill>
                      <a:schemeClr val="accent2"/>
                    </a:solidFill>
                  </a:rPr>
                  <a:t>即:</a:t>
                </a:r>
              </a:p>
            </p:txBody>
          </p:sp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295400" y="6019800"/>
            <a:ext cx="6327775" cy="519113"/>
            <a:chOff x="816" y="3792"/>
            <a:chExt cx="3986" cy="327"/>
          </a:xfrm>
        </p:grpSpPr>
        <p:sp>
          <p:nvSpPr>
            <p:cNvPr id="4110" name="Text Box 20"/>
            <p:cNvSpPr txBox="1">
              <a:spLocks noChangeArrowheads="1"/>
            </p:cNvSpPr>
            <p:nvPr/>
          </p:nvSpPr>
          <p:spPr bwMode="auto">
            <a:xfrm>
              <a:off x="1536" y="3792"/>
              <a:ext cx="32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CC3300"/>
                  </a:solidFill>
                </a:rPr>
                <a:t>在牛顿力学中，长度是绝对的。</a:t>
              </a:r>
            </a:p>
          </p:txBody>
        </p:sp>
        <p:sp>
          <p:nvSpPr>
            <p:cNvPr id="4111" name="AutoShape 21"/>
            <p:cNvSpPr>
              <a:spLocks noChangeArrowheads="1"/>
            </p:cNvSpPr>
            <p:nvPr/>
          </p:nvSpPr>
          <p:spPr bwMode="auto">
            <a:xfrm>
              <a:off x="816" y="3888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3399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Text Box 2"/>
          <p:cNvSpPr txBox="1">
            <a:spLocks noChangeArrowheads="1"/>
          </p:cNvSpPr>
          <p:nvPr/>
        </p:nvSpPr>
        <p:spPr bwMode="auto">
          <a:xfrm>
            <a:off x="381000" y="106363"/>
            <a:ext cx="480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CC33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3200" b="1">
                <a:solidFill>
                  <a:srgbClr val="CC3300"/>
                </a:solidFill>
                <a:latin typeface="宋体" panose="02010600030101010101" pitchFamily="2" charset="-122"/>
              </a:rPr>
              <a:t>、伽利略相对性原理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533400" y="2362200"/>
            <a:ext cx="6769100" cy="1128713"/>
            <a:chOff x="336" y="1200"/>
            <a:chExt cx="4264" cy="711"/>
          </a:xfrm>
        </p:grpSpPr>
        <p:sp>
          <p:nvSpPr>
            <p:cNvPr id="5146" name="Text Box 9"/>
            <p:cNvSpPr txBox="1">
              <a:spLocks noChangeArrowheads="1"/>
            </p:cNvSpPr>
            <p:nvPr/>
          </p:nvSpPr>
          <p:spPr bwMode="auto">
            <a:xfrm>
              <a:off x="336" y="1440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CC"/>
                  </a:solidFill>
                  <a:latin typeface="宋体" panose="02010600030101010101" pitchFamily="2" charset="-122"/>
                  <a:sym typeface="Monotype Sorts"/>
                </a:rPr>
                <a:t>在牛顿力学中</a:t>
              </a:r>
              <a:endParaRPr kumimoji="1" lang="zh-CN" altLang="en-US" sz="2800" b="1">
                <a:solidFill>
                  <a:srgbClr val="0000CC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47" name="Text Box 10"/>
            <p:cNvSpPr txBox="1">
              <a:spLocks noChangeArrowheads="1"/>
            </p:cNvSpPr>
            <p:nvPr/>
          </p:nvSpPr>
          <p:spPr bwMode="auto">
            <a:xfrm>
              <a:off x="1968" y="1200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CC"/>
                  </a:solidFill>
                  <a:latin typeface="宋体" panose="02010600030101010101" pitchFamily="2" charset="-122"/>
                </a:rPr>
                <a:t>质量与运动无关</a:t>
              </a:r>
            </a:p>
          </p:txBody>
        </p:sp>
        <p:graphicFrame>
          <p:nvGraphicFramePr>
            <p:cNvPr id="17421" name="Object 57"/>
            <p:cNvGraphicFramePr>
              <a:graphicFrameLocks noChangeAspect="1"/>
            </p:cNvGraphicFramePr>
            <p:nvPr/>
          </p:nvGraphicFramePr>
          <p:xfrm>
            <a:off x="3888" y="1248"/>
            <a:ext cx="7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47840" imgH="648720" progId="Equation.3">
                    <p:embed/>
                  </p:oleObj>
                </mc:Choice>
                <mc:Fallback>
                  <p:oleObj name="Equation" r:id="rId3" imgW="2247840" imgH="648720" progId="Equation.3">
                    <p:embed/>
                    <p:pic>
                      <p:nvPicPr>
                        <p:cNvPr id="17421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48"/>
                          <a:ext cx="7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Text Box 15"/>
            <p:cNvSpPr txBox="1">
              <a:spLocks noChangeArrowheads="1"/>
            </p:cNvSpPr>
            <p:nvPr/>
          </p:nvSpPr>
          <p:spPr bwMode="auto">
            <a:xfrm>
              <a:off x="1968" y="1584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CC"/>
                  </a:solidFill>
                  <a:latin typeface="宋体" panose="02010600030101010101" pitchFamily="2" charset="-122"/>
                </a:rPr>
                <a:t>力与参照系无关</a:t>
              </a:r>
            </a:p>
          </p:txBody>
        </p:sp>
        <p:graphicFrame>
          <p:nvGraphicFramePr>
            <p:cNvPr id="17424" name="Object 58"/>
            <p:cNvGraphicFramePr>
              <a:graphicFrameLocks noChangeAspect="1"/>
            </p:cNvGraphicFramePr>
            <p:nvPr/>
          </p:nvGraphicFramePr>
          <p:xfrm>
            <a:off x="3888" y="1632"/>
            <a:ext cx="7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222640" imgH="750600" progId="Equation.3">
                    <p:embed/>
                  </p:oleObj>
                </mc:Choice>
                <mc:Fallback>
                  <p:oleObj name="Equation" r:id="rId5" imgW="2222640" imgH="750600" progId="Equation.3">
                    <p:embed/>
                    <p:pic>
                      <p:nvPicPr>
                        <p:cNvPr id="17424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632"/>
                          <a:ext cx="7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AutoShape 17"/>
            <p:cNvSpPr>
              <a:spLocks/>
            </p:cNvSpPr>
            <p:nvPr/>
          </p:nvSpPr>
          <p:spPr bwMode="auto">
            <a:xfrm>
              <a:off x="1872" y="1392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990600" y="3733800"/>
            <a:ext cx="5753100" cy="1128713"/>
            <a:chOff x="624" y="2004"/>
            <a:chExt cx="3624" cy="711"/>
          </a:xfrm>
        </p:grpSpPr>
        <p:graphicFrame>
          <p:nvGraphicFramePr>
            <p:cNvPr id="17419" name="Object 55"/>
            <p:cNvGraphicFramePr>
              <a:graphicFrameLocks noChangeAspect="1"/>
            </p:cNvGraphicFramePr>
            <p:nvPr/>
          </p:nvGraphicFramePr>
          <p:xfrm>
            <a:off x="3164" y="2004"/>
            <a:ext cx="9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54080" imgH="419760" progId="Equation.3">
                    <p:embed/>
                  </p:oleObj>
                </mc:Choice>
                <mc:Fallback>
                  <p:oleObj name="Equation" r:id="rId7" imgW="1054080" imgH="419760" progId="Equation.3">
                    <p:embed/>
                    <p:pic>
                      <p:nvPicPr>
                        <p:cNvPr id="17419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2004"/>
                          <a:ext cx="96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56"/>
            <p:cNvGraphicFramePr>
              <a:graphicFrameLocks noChangeAspect="1"/>
            </p:cNvGraphicFramePr>
            <p:nvPr/>
          </p:nvGraphicFramePr>
          <p:xfrm>
            <a:off x="3140" y="2328"/>
            <a:ext cx="110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82680" imgH="419760" progId="Equation.3">
                    <p:embed/>
                  </p:oleObj>
                </mc:Choice>
                <mc:Fallback>
                  <p:oleObj name="Equation" r:id="rId9" imgW="1282680" imgH="419760" progId="Equation.3">
                    <p:embed/>
                    <p:pic>
                      <p:nvPicPr>
                        <p:cNvPr id="1742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0" y="2328"/>
                          <a:ext cx="110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Text Box 18"/>
            <p:cNvSpPr txBox="1">
              <a:spLocks noChangeArrowheads="1"/>
            </p:cNvSpPr>
            <p:nvPr/>
          </p:nvSpPr>
          <p:spPr bwMode="auto">
            <a:xfrm>
              <a:off x="2108" y="2064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CC"/>
                  </a:solidFill>
                </a:rPr>
                <a:t>若</a:t>
              </a:r>
              <a:r>
                <a:rPr kumimoji="1" lang="en-US" altLang="zh-CN" sz="2800" b="1">
                  <a:solidFill>
                    <a:srgbClr val="0000CC"/>
                  </a:solidFill>
                </a:rPr>
                <a:t>S</a:t>
              </a:r>
              <a:r>
                <a:rPr kumimoji="1" lang="zh-CN" altLang="en-US" sz="2800" b="1">
                  <a:solidFill>
                    <a:srgbClr val="0000CC"/>
                  </a:solidFill>
                </a:rPr>
                <a:t>中</a:t>
              </a:r>
            </a:p>
          </p:txBody>
        </p:sp>
        <p:sp>
          <p:nvSpPr>
            <p:cNvPr id="5145" name="Text Box 19"/>
            <p:cNvSpPr txBox="1">
              <a:spLocks noChangeArrowheads="1"/>
            </p:cNvSpPr>
            <p:nvPr/>
          </p:nvSpPr>
          <p:spPr bwMode="auto">
            <a:xfrm>
              <a:off x="2108" y="2388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CC"/>
                  </a:solidFill>
                </a:rPr>
                <a:t>则</a:t>
              </a:r>
              <a:r>
                <a:rPr kumimoji="1" lang="en-US" altLang="zh-CN" sz="2800" b="1">
                  <a:solidFill>
                    <a:srgbClr val="0000CC"/>
                  </a:solidFill>
                </a:rPr>
                <a:t>S’</a:t>
              </a:r>
              <a:r>
                <a:rPr kumimoji="1" lang="zh-CN" altLang="en-US" sz="2800" b="1">
                  <a:solidFill>
                    <a:srgbClr val="0000CC"/>
                  </a:solidFill>
                </a:rPr>
                <a:t>中</a:t>
              </a:r>
            </a:p>
          </p:txBody>
        </p:sp>
        <p:graphicFrame>
          <p:nvGraphicFramePr>
            <p:cNvPr id="17431" name="Object 62"/>
            <p:cNvGraphicFramePr>
              <a:graphicFrameLocks noChangeAspect="1"/>
            </p:cNvGraphicFramePr>
            <p:nvPr/>
          </p:nvGraphicFramePr>
          <p:xfrm>
            <a:off x="624" y="2208"/>
            <a:ext cx="86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00280" imgH="343440" progId="Equation.3">
                    <p:embed/>
                  </p:oleObj>
                </mc:Choice>
                <mc:Fallback>
                  <p:oleObj name="Equation" r:id="rId11" imgW="800280" imgH="343440" progId="Equation.3">
                    <p:embed/>
                    <p:pic>
                      <p:nvPicPr>
                        <p:cNvPr id="17431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208"/>
                          <a:ext cx="86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1204466" y="5529589"/>
            <a:ext cx="672236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牛顿力学规律在伽利略变换下形式不变</a:t>
            </a:r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539552" y="1014413"/>
            <a:ext cx="4176716" cy="1262063"/>
            <a:chOff x="-87" y="528"/>
            <a:chExt cx="2631" cy="795"/>
          </a:xfrm>
        </p:grpSpPr>
        <p:grpSp>
          <p:nvGrpSpPr>
            <p:cNvPr id="5140" name="Group 31"/>
            <p:cNvGrpSpPr>
              <a:grpSpLocks/>
            </p:cNvGrpSpPr>
            <p:nvPr/>
          </p:nvGrpSpPr>
          <p:grpSpPr bwMode="auto">
            <a:xfrm>
              <a:off x="-87" y="960"/>
              <a:ext cx="2631" cy="363"/>
              <a:chOff x="-87" y="960"/>
              <a:chExt cx="2631" cy="363"/>
            </a:xfrm>
          </p:grpSpPr>
          <p:graphicFrame>
            <p:nvGraphicFramePr>
              <p:cNvPr id="5125" name="Object 59"/>
              <p:cNvGraphicFramePr>
                <a:graphicFrameLocks noChangeAspect="1"/>
              </p:cNvGraphicFramePr>
              <p:nvPr/>
            </p:nvGraphicFramePr>
            <p:xfrm>
              <a:off x="1632" y="960"/>
              <a:ext cx="398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393840" imgH="394200" progId="Equation.3">
                      <p:embed/>
                    </p:oleObj>
                  </mc:Choice>
                  <mc:Fallback>
                    <p:oleObj name="Equation" r:id="rId13" imgW="393840" imgH="394200" progId="Equation.3">
                      <p:embed/>
                      <p:pic>
                        <p:nvPicPr>
                          <p:cNvPr id="5125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960"/>
                            <a:ext cx="398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6" name="Object 60"/>
              <p:cNvGraphicFramePr>
                <a:graphicFrameLocks noChangeAspect="1"/>
              </p:cNvGraphicFramePr>
              <p:nvPr/>
            </p:nvGraphicFramePr>
            <p:xfrm>
              <a:off x="1135" y="1008"/>
              <a:ext cx="401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393840" imgH="343440" progId="Equation.3">
                      <p:embed/>
                    </p:oleObj>
                  </mc:Choice>
                  <mc:Fallback>
                    <p:oleObj name="Equation" r:id="rId15" imgW="393840" imgH="343440" progId="Equation.3">
                      <p:embed/>
                      <p:pic>
                        <p:nvPicPr>
                          <p:cNvPr id="5126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5" y="1008"/>
                            <a:ext cx="401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" name="Object 61"/>
              <p:cNvGraphicFramePr>
                <a:graphicFrameLocks noChangeAspect="1"/>
              </p:cNvGraphicFramePr>
              <p:nvPr/>
            </p:nvGraphicFramePr>
            <p:xfrm>
              <a:off x="2160" y="985"/>
              <a:ext cx="384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317520" imgH="343440" progId="Equation.3">
                      <p:embed/>
                    </p:oleObj>
                  </mc:Choice>
                  <mc:Fallback>
                    <p:oleObj name="Equation" r:id="rId17" imgW="317520" imgH="343440" progId="Equation.3">
                      <p:embed/>
                      <p:pic>
                        <p:nvPicPr>
                          <p:cNvPr id="5127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985"/>
                            <a:ext cx="384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3" name="Text Box 22"/>
              <p:cNvSpPr txBox="1">
                <a:spLocks noChangeArrowheads="1"/>
              </p:cNvSpPr>
              <p:nvPr/>
            </p:nvSpPr>
            <p:spPr bwMode="auto">
              <a:xfrm>
                <a:off x="-87" y="993"/>
                <a:ext cx="128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</a:rPr>
                  <a:t>惯性系 </a:t>
                </a:r>
                <a:r>
                  <a:rPr kumimoji="1" lang="en-US" altLang="zh-CN" sz="2800" b="1">
                    <a:solidFill>
                      <a:schemeClr val="accent2"/>
                    </a:solidFill>
                  </a:rPr>
                  <a:t>S’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：</a:t>
                </a:r>
              </a:p>
            </p:txBody>
          </p:sp>
        </p:grpSp>
        <p:grpSp>
          <p:nvGrpSpPr>
            <p:cNvPr id="5141" name="Group 34"/>
            <p:cNvGrpSpPr>
              <a:grpSpLocks/>
            </p:cNvGrpSpPr>
            <p:nvPr/>
          </p:nvGrpSpPr>
          <p:grpSpPr bwMode="auto">
            <a:xfrm>
              <a:off x="-87" y="528"/>
              <a:ext cx="2567" cy="373"/>
              <a:chOff x="-97" y="528"/>
              <a:chExt cx="2567" cy="373"/>
            </a:xfrm>
          </p:grpSpPr>
          <p:graphicFrame>
            <p:nvGraphicFramePr>
              <p:cNvPr id="5122" name="Object 63"/>
              <p:cNvGraphicFramePr>
                <a:graphicFrameLocks noChangeAspect="1"/>
              </p:cNvGraphicFramePr>
              <p:nvPr/>
            </p:nvGraphicFramePr>
            <p:xfrm>
              <a:off x="1680" y="528"/>
              <a:ext cx="33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317520" imgH="394200" progId="Equation.3">
                      <p:embed/>
                    </p:oleObj>
                  </mc:Choice>
                  <mc:Fallback>
                    <p:oleObj name="Equation" r:id="rId19" imgW="317520" imgH="394200" progId="Equation.3">
                      <p:embed/>
                      <p:pic>
                        <p:nvPicPr>
                          <p:cNvPr id="5122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528"/>
                            <a:ext cx="33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3" name="Object 64"/>
              <p:cNvGraphicFramePr>
                <a:graphicFrameLocks noChangeAspect="1"/>
              </p:cNvGraphicFramePr>
              <p:nvPr/>
            </p:nvGraphicFramePr>
            <p:xfrm>
              <a:off x="1152" y="624"/>
              <a:ext cx="35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343080" imgH="267120" progId="Equation.3">
                      <p:embed/>
                    </p:oleObj>
                  </mc:Choice>
                  <mc:Fallback>
                    <p:oleObj name="Equation" r:id="rId21" imgW="343080" imgH="267120" progId="Equation.3">
                      <p:embed/>
                      <p:pic>
                        <p:nvPicPr>
                          <p:cNvPr id="5123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624"/>
                            <a:ext cx="35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2" name="Text Box 21"/>
              <p:cNvSpPr txBox="1">
                <a:spLocks noChangeArrowheads="1"/>
              </p:cNvSpPr>
              <p:nvPr/>
            </p:nvSpPr>
            <p:spPr bwMode="auto">
              <a:xfrm>
                <a:off x="-97" y="561"/>
                <a:ext cx="126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</a:rPr>
                  <a:t>惯性系 </a:t>
                </a:r>
                <a:r>
                  <a:rPr kumimoji="1" lang="en-US" altLang="zh-CN" sz="2800" b="1">
                    <a:solidFill>
                      <a:schemeClr val="accent2"/>
                    </a:solidFill>
                  </a:rPr>
                  <a:t>S 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：</a:t>
                </a:r>
              </a:p>
            </p:txBody>
          </p:sp>
          <p:graphicFrame>
            <p:nvGraphicFramePr>
              <p:cNvPr id="5124" name="Object 65"/>
              <p:cNvGraphicFramePr>
                <a:graphicFrameLocks noChangeAspect="1"/>
              </p:cNvGraphicFramePr>
              <p:nvPr/>
            </p:nvGraphicFramePr>
            <p:xfrm>
              <a:off x="2200" y="572"/>
              <a:ext cx="27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3" imgW="241200" imgH="343440" progId="Equation.3">
                      <p:embed/>
                    </p:oleObj>
                  </mc:Choice>
                  <mc:Fallback>
                    <p:oleObj name="公式" r:id="rId23" imgW="241200" imgH="343440" progId="Equation.3">
                      <p:embed/>
                      <p:pic>
                        <p:nvPicPr>
                          <p:cNvPr id="5124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0" y="572"/>
                            <a:ext cx="27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107504" y="934614"/>
            <a:ext cx="856065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accent2"/>
                </a:solidFill>
                <a:ea typeface="华文中宋" panose="02010600040101010101" pitchFamily="2" charset="-122"/>
              </a:rPr>
              <a:t>迈克耳逊</a:t>
            </a:r>
            <a:r>
              <a:rPr kumimoji="1" lang="en-US" altLang="zh-CN" sz="2800" dirty="0">
                <a:solidFill>
                  <a:schemeClr val="accent2"/>
                </a:solidFill>
                <a:ea typeface="华文中宋" panose="02010600040101010101" pitchFamily="2" charset="-122"/>
              </a:rPr>
              <a:t>-</a:t>
            </a:r>
            <a:r>
              <a:rPr kumimoji="1" lang="zh-CN" altLang="en-US" sz="2800" dirty="0">
                <a:solidFill>
                  <a:schemeClr val="accent2"/>
                </a:solidFill>
                <a:ea typeface="华文中宋" panose="02010600040101010101" pitchFamily="2" charset="-122"/>
              </a:rPr>
              <a:t>莫雷实验：想验证以太存在，结果事与愿违</a:t>
            </a:r>
          </a:p>
        </p:txBody>
      </p:sp>
      <p:graphicFrame>
        <p:nvGraphicFramePr>
          <p:cNvPr id="17483" name="Object 75"/>
          <p:cNvGraphicFramePr>
            <a:graphicFrameLocks noChangeAspect="1"/>
          </p:cNvGraphicFramePr>
          <p:nvPr/>
        </p:nvGraphicFramePr>
        <p:xfrm>
          <a:off x="1316360" y="2778373"/>
          <a:ext cx="28956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469800" progId="Equation.DSMT4">
                  <p:embed/>
                </p:oleObj>
              </mc:Choice>
              <mc:Fallback>
                <p:oleObj name="Equation" r:id="rId3" imgW="1257120" imgH="469800" progId="Equation.DSMT4">
                  <p:embed/>
                  <p:pic>
                    <p:nvPicPr>
                      <p:cNvPr id="17483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360" y="2778373"/>
                        <a:ext cx="28956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93" name="Text Box 85"/>
          <p:cNvSpPr txBox="1">
            <a:spLocks noChangeArrowheads="1"/>
          </p:cNvSpPr>
          <p:nvPr/>
        </p:nvSpPr>
        <p:spPr bwMode="auto">
          <a:xfrm>
            <a:off x="179512" y="5157192"/>
            <a:ext cx="252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ea typeface="华文中宋" panose="02010600040101010101" pitchFamily="2" charset="-122"/>
              </a:rPr>
              <a:t>光程差 </a:t>
            </a:r>
            <a:r>
              <a:rPr kumimoji="1" lang="en-US" altLang="zh-CN" sz="2800" i="1">
                <a:ea typeface="华文中宋" panose="02010600040101010101" pitchFamily="2" charset="-122"/>
              </a:rPr>
              <a:t>c</a:t>
            </a:r>
            <a:r>
              <a:rPr kumimoji="1" lang="en-US" altLang="zh-CN" sz="2800">
                <a:ea typeface="华文中宋" panose="02010600040101010101" pitchFamily="2" charset="-122"/>
              </a:rPr>
              <a:t>(</a:t>
            </a:r>
            <a:r>
              <a:rPr kumimoji="1" lang="en-US" altLang="zh-CN" sz="2800" i="1">
                <a:ea typeface="华文中宋" panose="02010600040101010101" pitchFamily="2" charset="-122"/>
              </a:rPr>
              <a:t>t</a:t>
            </a:r>
            <a:r>
              <a:rPr kumimoji="1" lang="en-US" altLang="zh-CN" sz="2800" baseline="-25000">
                <a:ea typeface="华文中宋" panose="02010600040101010101" pitchFamily="2" charset="-122"/>
              </a:rPr>
              <a:t>2</a:t>
            </a:r>
            <a:r>
              <a:rPr kumimoji="1" lang="en-US" altLang="zh-CN" sz="2800">
                <a:ea typeface="华文中宋" panose="02010600040101010101" pitchFamily="2" charset="-122"/>
              </a:rPr>
              <a:t> – </a:t>
            </a:r>
            <a:r>
              <a:rPr kumimoji="1" lang="en-US" altLang="zh-CN" sz="2800" i="1">
                <a:ea typeface="华文中宋" panose="02010600040101010101" pitchFamily="2" charset="-122"/>
              </a:rPr>
              <a:t>t</a:t>
            </a:r>
            <a:r>
              <a:rPr kumimoji="1" lang="en-US" altLang="zh-CN" sz="2800" baseline="-25000">
                <a:ea typeface="华文中宋" panose="02010600040101010101" pitchFamily="2" charset="-122"/>
              </a:rPr>
              <a:t>1</a:t>
            </a:r>
            <a:r>
              <a:rPr kumimoji="1" lang="en-US" altLang="zh-CN" sz="2800"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331856" name="Text Box 80"/>
          <p:cNvSpPr txBox="1">
            <a:spLocks noChangeArrowheads="1"/>
          </p:cNvSpPr>
          <p:nvPr/>
        </p:nvSpPr>
        <p:spPr bwMode="auto">
          <a:xfrm>
            <a:off x="471413" y="5805264"/>
            <a:ext cx="8493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地球公转速度 </a:t>
            </a:r>
            <a:r>
              <a:rPr lang="en-US" altLang="zh-CN" b="1"/>
              <a:t>30km/s，</a:t>
            </a:r>
            <a:r>
              <a:rPr lang="zh-CN" altLang="en-US" b="1"/>
              <a:t>仪器理应观测到却没有观测到时间差引起的光程差，</a:t>
            </a:r>
            <a:r>
              <a:rPr lang="zh-CN" altLang="en-US" b="1">
                <a:solidFill>
                  <a:srgbClr val="FF0000"/>
                </a:solidFill>
              </a:rPr>
              <a:t>以太（绝对参考系）不存在</a:t>
            </a:r>
          </a:p>
        </p:txBody>
      </p:sp>
      <p:pic>
        <p:nvPicPr>
          <p:cNvPr id="6155" name="Picture 81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555" y="1531267"/>
            <a:ext cx="4876800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2214" y="1556792"/>
            <a:ext cx="4191069" cy="1481250"/>
            <a:chOff x="2214" y="1556792"/>
            <a:chExt cx="4191069" cy="1481250"/>
          </a:xfrm>
        </p:grpSpPr>
        <p:graphicFrame>
          <p:nvGraphicFramePr>
            <p:cNvPr id="331781" name="Object 53"/>
            <p:cNvGraphicFramePr>
              <a:graphicFrameLocks noChangeAspect="1"/>
            </p:cNvGraphicFramePr>
            <p:nvPr/>
          </p:nvGraphicFramePr>
          <p:xfrm>
            <a:off x="251520" y="1556792"/>
            <a:ext cx="3941763" cy="979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765080" imgH="393480" progId="Equation.DSMT4">
                    <p:embed/>
                  </p:oleObj>
                </mc:Choice>
                <mc:Fallback>
                  <p:oleObj name="Equation" r:id="rId7" imgW="1765080" imgH="393480" progId="Equation.DSMT4">
                    <p:embed/>
                    <p:pic>
                      <p:nvPicPr>
                        <p:cNvPr id="331781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1556792"/>
                          <a:ext cx="3941763" cy="979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2214" y="2204864"/>
              <a:ext cx="972108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chemeClr val="bg1">
                      <a:lumMod val="50000"/>
                    </a:schemeClr>
                  </a:solidFill>
                  <a:ea typeface="华文中宋" panose="02010600040101010101" pitchFamily="2" charset="-122"/>
                </a:rPr>
                <a:t>左右来回</a:t>
              </a:r>
              <a:endParaRPr kumimoji="1" lang="en-US" altLang="zh-CN">
                <a:solidFill>
                  <a:schemeClr val="bg1">
                    <a:lumMod val="50000"/>
                  </a:schemeClr>
                </a:solidFill>
                <a:ea typeface="华文中宋" panose="0201060004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0984" y="3933105"/>
            <a:ext cx="3632943" cy="1008063"/>
            <a:chOff x="290984" y="3933105"/>
            <a:chExt cx="3632943" cy="1008063"/>
          </a:xfrm>
        </p:grpSpPr>
        <p:graphicFrame>
          <p:nvGraphicFramePr>
            <p:cNvPr id="6148" name="Object 76"/>
            <p:cNvGraphicFramePr>
              <a:graphicFrameLocks noChangeAspect="1"/>
            </p:cNvGraphicFramePr>
            <p:nvPr/>
          </p:nvGraphicFramePr>
          <p:xfrm>
            <a:off x="290984" y="3933105"/>
            <a:ext cx="2336800" cy="1008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002960" imgH="431640" progId="Equation.3">
                    <p:embed/>
                  </p:oleObj>
                </mc:Choice>
                <mc:Fallback>
                  <p:oleObj name="公式" r:id="rId9" imgW="1002960" imgH="431640" progId="Equation.3">
                    <p:embed/>
                    <p:pic>
                      <p:nvPicPr>
                        <p:cNvPr id="6148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984" y="3933105"/>
                          <a:ext cx="2336800" cy="1008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85"/>
            <p:cNvSpPr txBox="1">
              <a:spLocks noChangeArrowheads="1"/>
            </p:cNvSpPr>
            <p:nvPr/>
          </p:nvSpPr>
          <p:spPr bwMode="auto">
            <a:xfrm>
              <a:off x="2987824" y="4047507"/>
              <a:ext cx="936103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chemeClr val="bg1">
                      <a:lumMod val="50000"/>
                    </a:schemeClr>
                  </a:solidFill>
                  <a:ea typeface="华文中宋" panose="02010600040101010101" pitchFamily="2" charset="-122"/>
                </a:rPr>
                <a:t>上下来回</a:t>
              </a:r>
              <a:endParaRPr kumimoji="1" lang="en-US" altLang="zh-CN">
                <a:solidFill>
                  <a:schemeClr val="bg1">
                    <a:lumMod val="50000"/>
                  </a:schemeClr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3" name="下箭头 2"/>
          <p:cNvSpPr/>
          <p:nvPr/>
        </p:nvSpPr>
        <p:spPr>
          <a:xfrm rot="1433892">
            <a:off x="2486828" y="3672230"/>
            <a:ext cx="216023" cy="386109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6">
            <a:hlinkClick r:id="rId11" action="ppaction://hlinksldjump"/>
            <a:extLst>
              <a:ext uri="{FF2B5EF4-FFF2-40B4-BE49-F238E27FC236}">
                <a16:creationId xmlns:a16="http://schemas.microsoft.com/office/drawing/2014/main" id="{C801B297-9C23-4426-BA96-B1871E709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B01E17D-61E9-4266-8B78-6FD20E4C0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4624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二、狭义相对论基本原理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93" grpId="0" autoUpdateAnimBg="0"/>
      <p:bldP spid="331856" grpId="0" autoUpdateAnimBg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449324" y="3600727"/>
            <a:ext cx="8317360" cy="94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ea typeface="华文中宋" panose="02010600040101010101" pitchFamily="2" charset="-122"/>
              </a:rPr>
              <a:t>        </a:t>
            </a:r>
            <a:r>
              <a:rPr kumimoji="1" lang="zh-CN" altLang="en-US" dirty="0">
                <a:ea typeface="华文中宋" panose="02010600040101010101" pitchFamily="2" charset="-122"/>
              </a:rPr>
              <a:t>爱因斯坦：“我们发现不了以太是因为以太根本就不存在。”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503872" y="4732660"/>
            <a:ext cx="8302240" cy="943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ea typeface="华文中宋" panose="02010600040101010101" pitchFamily="2" charset="-122"/>
              </a:rPr>
              <a:t>        1905</a:t>
            </a:r>
            <a:r>
              <a:rPr kumimoji="1" lang="zh-CN" altLang="en-US" dirty="0">
                <a:ea typeface="华文中宋" panose="02010600040101010101" pitchFamily="2" charset="-122"/>
              </a:rPr>
              <a:t>年，爱因斯坦提出了 </a:t>
            </a:r>
            <a:r>
              <a:rPr kumimoji="1" lang="zh-CN" altLang="en-US" dirty="0">
                <a:solidFill>
                  <a:schemeClr val="accent2"/>
                </a:solidFill>
                <a:ea typeface="华文中宋" panose="02010600040101010101" pitchFamily="2" charset="-122"/>
              </a:rPr>
              <a:t>相对性原理 </a:t>
            </a:r>
            <a:r>
              <a:rPr kumimoji="1" lang="zh-CN" altLang="en-US" dirty="0">
                <a:ea typeface="华文中宋" panose="02010600040101010101" pitchFamily="2" charset="-122"/>
              </a:rPr>
              <a:t>和 </a:t>
            </a:r>
            <a:r>
              <a:rPr kumimoji="1" lang="zh-CN" altLang="en-US" dirty="0">
                <a:solidFill>
                  <a:schemeClr val="accent2"/>
                </a:solidFill>
                <a:ea typeface="华文中宋" panose="02010600040101010101" pitchFamily="2" charset="-122"/>
              </a:rPr>
              <a:t>光速不变原理</a:t>
            </a:r>
            <a:r>
              <a:rPr kumimoji="1" lang="zh-CN" altLang="en-US" dirty="0">
                <a:ea typeface="华文中宋" panose="02010600040101010101" pitchFamily="2" charset="-122"/>
              </a:rPr>
              <a:t>，作为狭义相对论的两条基本假设。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0718" y="116632"/>
            <a:ext cx="3491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00000"/>
                </a:solidFill>
                <a:latin typeface="宋体" panose="02010600030101010101" pitchFamily="2" charset="-122"/>
              </a:rPr>
              <a:t>伽利略变换的困难：</a:t>
            </a:r>
            <a:endParaRPr kumimoji="1"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15616" y="673532"/>
                <a:ext cx="7654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伽利略变换的必然结果：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kumimoji="1"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kumimoji="1" lang="en-US" altLang="zh-CN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673532"/>
                <a:ext cx="765416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592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187624" y="2520607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伽利略变换不适用于电磁学基本规律！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835696" y="1168546"/>
                <a:ext cx="5976664" cy="532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麦克斯韦电磁理论：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rad>
                  </m:oMath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168546"/>
                <a:ext cx="5976664" cy="532262"/>
              </a:xfrm>
              <a:prstGeom prst="rect">
                <a:avLst/>
              </a:prstGeom>
              <a:blipFill rotWithShape="0">
                <a:blip r:embed="rId3"/>
                <a:stretch>
                  <a:fillRect l="-2039" t="-17241" b="-25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1733245" y="1700808"/>
                <a:ext cx="466788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solidFill>
                      <a:schemeClr val="accent2"/>
                    </a:solidFill>
                  </a:rPr>
                  <a:t>迈克尔逊</a:t>
                </a:r>
                <a:r>
                  <a:rPr kumimoji="1" lang="en-US" altLang="zh-CN" sz="2800" b="1" dirty="0">
                    <a:solidFill>
                      <a:schemeClr val="accent2"/>
                    </a:solidFill>
                  </a:rPr>
                  <a:t>-</a:t>
                </a:r>
                <a:r>
                  <a:rPr kumimoji="1" lang="zh-CN" altLang="en-US" sz="2800" b="1" dirty="0">
                    <a:solidFill>
                      <a:schemeClr val="accent2"/>
                    </a:solidFill>
                  </a:rPr>
                  <a:t>莫雷实验：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kumimoji="1" lang="zh-CN" alt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3245" y="1700808"/>
                <a:ext cx="4667881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611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9" grpId="0" autoUpdateAnimBg="0"/>
      <p:bldP spid="19490" grpId="0" autoUpdateAnimBg="0"/>
      <p:bldP spid="2" grpId="0"/>
      <p:bldP spid="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1129</TotalTime>
  <Words>1474</Words>
  <Application>Microsoft Office PowerPoint</Application>
  <PresentationFormat>全屏显示(4:3)</PresentationFormat>
  <Paragraphs>159</Paragraphs>
  <Slides>16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等线</vt:lpstr>
      <vt:lpstr>黑体</vt:lpstr>
      <vt:lpstr>华文中宋</vt:lpstr>
      <vt:lpstr>楷体_GB2312</vt:lpstr>
      <vt:lpstr>宋体</vt:lpstr>
      <vt:lpstr>微软雅黑</vt:lpstr>
      <vt:lpstr>幼圆</vt:lpstr>
      <vt:lpstr>arial</vt:lpstr>
      <vt:lpstr>Cambria Math</vt:lpstr>
      <vt:lpstr>Franklin Gothic Medium</vt:lpstr>
      <vt:lpstr>Symbol</vt:lpstr>
      <vt:lpstr>Times New Roman</vt:lpstr>
      <vt:lpstr>Default Design</vt:lpstr>
      <vt:lpstr>Equation</vt:lpstr>
      <vt:lpstr>公式</vt:lpstr>
      <vt:lpstr>PowerPoint 演示文稿</vt:lpstr>
      <vt:lpstr>狭义相对论力学基础 (SPECIAL RELATIVITY)</vt:lpstr>
      <vt:lpstr>PowerPoint 演示文稿</vt:lpstr>
      <vt:lpstr>1.1 狭义相对论的基本原理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55</cp:revision>
  <dcterms:created xsi:type="dcterms:W3CDTF">2024-09-10T06:08:35Z</dcterms:created>
  <dcterms:modified xsi:type="dcterms:W3CDTF">2024-11-20T11:42:59Z</dcterms:modified>
</cp:coreProperties>
</file>