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78" r:id="rId2"/>
    <p:sldId id="317" r:id="rId3"/>
    <p:sldId id="256" r:id="rId4"/>
    <p:sldId id="259" r:id="rId5"/>
    <p:sldId id="260" r:id="rId6"/>
    <p:sldId id="262" r:id="rId7"/>
    <p:sldId id="279" r:id="rId8"/>
    <p:sldId id="264" r:id="rId9"/>
    <p:sldId id="265" r:id="rId10"/>
    <p:sldId id="266" r:id="rId11"/>
    <p:sldId id="267" r:id="rId12"/>
    <p:sldId id="281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311" r:id="rId27"/>
    <p:sldId id="300" r:id="rId28"/>
    <p:sldId id="301" r:id="rId29"/>
    <p:sldId id="296" r:id="rId30"/>
    <p:sldId id="312" r:id="rId31"/>
    <p:sldId id="316" r:id="rId32"/>
    <p:sldId id="314" r:id="rId33"/>
    <p:sldId id="299" r:id="rId34"/>
    <p:sldId id="307" r:id="rId35"/>
    <p:sldId id="308" r:id="rId36"/>
    <p:sldId id="328" r:id="rId3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5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08B64D-8000-426E-9A1B-5323BC363C8D}" type="datetimeFigureOut">
              <a:rPr lang="zh-CN" altLang="en-US" smtClean="0"/>
              <a:t>2024/9/22 Sunday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1C5C9-BA0B-4CB9-8F25-5BCE125C0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887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fld id="{A3249307-1B92-4A49-865F-CBEBC4F04720}" type="slidenum">
              <a:rPr lang="en-US" altLang="zh-CN"/>
              <a:pPr>
                <a:spcBef>
                  <a:spcPct val="50000"/>
                </a:spcBef>
              </a:pPr>
              <a:t>1</a:t>
            </a:fld>
            <a:endParaRPr lang="en-US" altLang="zh-CN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7218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fld id="{A3249307-1B92-4A49-865F-CBEBC4F04720}" type="slidenum">
              <a:rPr lang="en-US" altLang="zh-CN"/>
              <a:pPr>
                <a:spcBef>
                  <a:spcPct val="50000"/>
                </a:spcBef>
              </a:pPr>
              <a:t>2</a:t>
            </a:fld>
            <a:endParaRPr lang="en-US" altLang="zh-CN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5910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fld id="{AACF1297-6D37-466F-9D0E-A2C0D9459F12}" type="slidenum">
              <a:rPr lang="en-US" altLang="zh-CN"/>
              <a:pPr>
                <a:spcBef>
                  <a:spcPct val="50000"/>
                </a:spcBef>
              </a:pPr>
              <a:t>5</a:t>
            </a:fld>
            <a:endParaRPr lang="en-US" altLang="zh-CN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solidFill>
                <a:srgbClr val="CC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174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fld id="{DCC3D31D-6D9C-4B1B-8E38-FDEE33992456}" type="slidenum">
              <a:rPr lang="en-US" altLang="zh-CN"/>
              <a:pPr>
                <a:spcBef>
                  <a:spcPct val="50000"/>
                </a:spcBef>
              </a:pPr>
              <a:t>6</a:t>
            </a:fld>
            <a:endParaRPr lang="en-US" altLang="zh-CN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8662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fld id="{4D72F4C1-32DC-4E25-97BE-7DC1ADA1E3E1}" type="slidenum">
              <a:rPr lang="en-US" altLang="zh-CN"/>
              <a:pPr>
                <a:spcBef>
                  <a:spcPct val="50000"/>
                </a:spcBef>
              </a:pPr>
              <a:t>7</a:t>
            </a:fld>
            <a:endParaRPr lang="en-US" altLang="zh-CN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5902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fld id="{9ED15C2E-E10A-4791-8562-E60226CB0889}" type="slidenum">
              <a:rPr lang="en-US" altLang="zh-CN"/>
              <a:pPr>
                <a:spcBef>
                  <a:spcPct val="50000"/>
                </a:spcBef>
              </a:pPr>
              <a:t>10</a:t>
            </a:fld>
            <a:endParaRPr lang="en-US" altLang="zh-CN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1523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fld id="{2144BD84-7BA5-448A-A910-5CE34342859C}" type="slidenum">
              <a:rPr lang="en-US" altLang="zh-CN"/>
              <a:pPr>
                <a:spcBef>
                  <a:spcPct val="50000"/>
                </a:spcBef>
              </a:pPr>
              <a:t>12</a:t>
            </a:fld>
            <a:endParaRPr lang="en-US" altLang="zh-CN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6486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fld id="{B37C54F2-554D-4A09-966E-4DD3564F830E}" type="slidenum">
              <a:rPr lang="en-US" altLang="zh-CN"/>
              <a:pPr>
                <a:spcBef>
                  <a:spcPct val="50000"/>
                </a:spcBef>
              </a:pPr>
              <a:t>15</a:t>
            </a:fld>
            <a:endParaRPr lang="en-US" altLang="zh-CN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z="2800">
              <a:solidFill>
                <a:srgbClr val="CC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135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257175" indent="0" algn="ctr">
              <a:buNone/>
              <a:defRPr/>
            </a:lvl2pPr>
            <a:lvl3pPr marL="514350" indent="0" algn="ctr">
              <a:buNone/>
              <a:defRPr/>
            </a:lvl3pPr>
            <a:lvl4pPr marL="771525" indent="0" algn="ctr">
              <a:buNone/>
              <a:defRPr/>
            </a:lvl4pPr>
            <a:lvl5pPr marL="1028700" indent="0" algn="ctr">
              <a:buNone/>
              <a:defRPr/>
            </a:lvl5pPr>
            <a:lvl6pPr marL="1285875" indent="0" algn="ctr">
              <a:buNone/>
              <a:defRPr/>
            </a:lvl6pPr>
            <a:lvl7pPr marL="1543050" indent="0" algn="ctr">
              <a:buNone/>
              <a:defRPr/>
            </a:lvl7pPr>
            <a:lvl8pPr marL="1800225" indent="0" algn="ctr">
              <a:buNone/>
              <a:defRPr/>
            </a:lvl8pPr>
            <a:lvl9pPr marL="20574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2024/9/22 Sunday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497713"/>
      </p:ext>
    </p:extLst>
  </p:cSld>
  <p:clrMapOvr>
    <a:masterClrMapping/>
  </p:clrMapOvr>
  <p:transition>
    <p:zoom dir="in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2024/9/22 Sunday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490531"/>
      </p:ext>
    </p:extLst>
  </p:cSld>
  <p:clrMapOvr>
    <a:masterClrMapping/>
  </p:clrMapOvr>
  <p:transition>
    <p:zoom dir="in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2024/9/22 Sunday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576509"/>
      </p:ext>
    </p:extLst>
  </p:cSld>
  <p:clrMapOvr>
    <a:masterClrMapping/>
  </p:clrMapOvr>
  <p:transition>
    <p:zoom dir="in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2024/9/22 Sunday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93453"/>
      </p:ext>
    </p:extLst>
  </p:cSld>
  <p:clrMapOvr>
    <a:masterClrMapping/>
  </p:clrMapOvr>
  <p:transition>
    <p:zoom dir="in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125"/>
            </a:lvl1pPr>
            <a:lvl2pPr marL="257175" indent="0">
              <a:buNone/>
              <a:defRPr sz="1013"/>
            </a:lvl2pPr>
            <a:lvl3pPr marL="514350" indent="0">
              <a:buNone/>
              <a:defRPr sz="900"/>
            </a:lvl3pPr>
            <a:lvl4pPr marL="771525" indent="0">
              <a:buNone/>
              <a:defRPr sz="788"/>
            </a:lvl4pPr>
            <a:lvl5pPr marL="1028700" indent="0">
              <a:buNone/>
              <a:defRPr sz="788"/>
            </a:lvl5pPr>
            <a:lvl6pPr marL="1285875" indent="0">
              <a:buNone/>
              <a:defRPr sz="788"/>
            </a:lvl6pPr>
            <a:lvl7pPr marL="1543050" indent="0">
              <a:buNone/>
              <a:defRPr sz="788"/>
            </a:lvl7pPr>
            <a:lvl8pPr marL="1800225" indent="0">
              <a:buNone/>
              <a:defRPr sz="788"/>
            </a:lvl8pPr>
            <a:lvl9pPr marL="2057400" indent="0">
              <a:buNone/>
              <a:defRPr sz="78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2024/9/22 Sunday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208787"/>
      </p:ext>
    </p:extLst>
  </p:cSld>
  <p:clrMapOvr>
    <a:masterClrMapping/>
  </p:clrMapOvr>
  <p:transition>
    <p:zoom dir="in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2024/9/22 Sunday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391408"/>
      </p:ext>
    </p:extLst>
  </p:cSld>
  <p:clrMapOvr>
    <a:masterClrMapping/>
  </p:clrMapOvr>
  <p:transition>
    <p:zoom dir="in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2024/9/22 Sunday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930111"/>
      </p:ext>
    </p:extLst>
  </p:cSld>
  <p:clrMapOvr>
    <a:masterClrMapping/>
  </p:clrMapOvr>
  <p:transition>
    <p:zoom dir="in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2024/9/22 Sunday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935270"/>
      </p:ext>
    </p:extLst>
  </p:cSld>
  <p:clrMapOvr>
    <a:masterClrMapping/>
  </p:clrMapOvr>
  <p:transition>
    <p:zoom dir="in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2024/9/22 Sunday</a:t>
            </a:fld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911667"/>
      </p:ext>
    </p:extLst>
  </p:cSld>
  <p:clrMapOvr>
    <a:masterClrMapping/>
  </p:clrMapOvr>
  <p:transition>
    <p:zoom dir="in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2024/9/22 Sunday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107326"/>
      </p:ext>
    </p:extLst>
  </p:cSld>
  <p:clrMapOvr>
    <a:masterClrMapping/>
  </p:clrMapOvr>
  <p:transition>
    <p:zoom dir="in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2024/9/22 Sunday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739224"/>
      </p:ext>
    </p:extLst>
  </p:cSld>
  <p:clrMapOvr>
    <a:masterClrMapping/>
  </p:clrMapOvr>
  <p:transition>
    <p:zoom dir="in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100000">
              <a:srgbClr val="FFFFF5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788" b="0">
                <a:ea typeface="宋体" pitchFamily="2" charset="-122"/>
              </a:defRPr>
            </a:lvl1pPr>
          </a:lstStyle>
          <a:p>
            <a:fld id="{5B32681D-8841-44A2-BB38-F5839BE02DFC}" type="datetimeFigureOut">
              <a:rPr lang="zh-CN" altLang="en-US" smtClean="0"/>
              <a:t>2024/9/22 Sunday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788" b="0"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788" b="0">
                <a:ea typeface="宋体" panose="02010600030101010101" pitchFamily="2" charset="-122"/>
              </a:defRPr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71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zoom dir="in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75" baseline="0">
          <a:solidFill>
            <a:schemeClr val="tx2"/>
          </a:solidFill>
          <a:latin typeface="微软雅黑" panose="020B0503020204020204" pitchFamily="34" charset="-122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Char char="•"/>
        <a:defRPr sz="1800" baseline="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Char char="–"/>
        <a:defRPr sz="1575" baseline="0">
          <a:solidFill>
            <a:schemeClr val="tx1"/>
          </a:solidFill>
          <a:latin typeface="微软雅黑" panose="020B0503020204020204" pitchFamily="34" charset="-122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Char char="•"/>
        <a:defRPr sz="1350" baseline="0">
          <a:solidFill>
            <a:schemeClr val="tx1"/>
          </a:solidFill>
          <a:latin typeface="微软雅黑" panose="020B0503020204020204" pitchFamily="34" charset="-122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Char char="–"/>
        <a:defRPr sz="1125" baseline="0">
          <a:solidFill>
            <a:schemeClr val="tx1"/>
          </a:solidFill>
          <a:latin typeface="微软雅黑" panose="020B0503020204020204" pitchFamily="34" charset="-122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 baseline="0">
          <a:solidFill>
            <a:schemeClr val="tx1"/>
          </a:solidFill>
          <a:latin typeface="微软雅黑" panose="020B0503020204020204" pitchFamily="34" charset="-122"/>
        </a:defRPr>
      </a:lvl5pPr>
      <a:lvl6pPr marL="1414463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6pPr>
      <a:lvl7pPr marL="1671638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7pPr>
      <a:lvl8pPr marL="1928813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8pPr>
      <a:lvl9pPr marL="2185988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23.bin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9.bin"/><Relationship Id="rId18" Type="http://schemas.openxmlformats.org/officeDocument/2006/relationships/image" Target="../media/image31.emf"/><Relationship Id="rId26" Type="http://schemas.openxmlformats.org/officeDocument/2006/relationships/image" Target="../media/image35.emf"/><Relationship Id="rId21" Type="http://schemas.openxmlformats.org/officeDocument/2006/relationships/oleObject" Target="../embeddings/oleObject33.bin"/><Relationship Id="rId34" Type="http://schemas.openxmlformats.org/officeDocument/2006/relationships/image" Target="../media/image39.emf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8.emf"/><Relationship Id="rId17" Type="http://schemas.openxmlformats.org/officeDocument/2006/relationships/oleObject" Target="../embeddings/oleObject31.bin"/><Relationship Id="rId25" Type="http://schemas.openxmlformats.org/officeDocument/2006/relationships/oleObject" Target="../embeddings/oleObject35.bin"/><Relationship Id="rId33" Type="http://schemas.openxmlformats.org/officeDocument/2006/relationships/oleObject" Target="../embeddings/oleObject39.bin"/><Relationship Id="rId38" Type="http://schemas.openxmlformats.org/officeDocument/2006/relationships/image" Target="../media/image41.emf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0.emf"/><Relationship Id="rId20" Type="http://schemas.openxmlformats.org/officeDocument/2006/relationships/image" Target="../media/image32.emf"/><Relationship Id="rId29" Type="http://schemas.openxmlformats.org/officeDocument/2006/relationships/oleObject" Target="../embeddings/oleObject37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emf"/><Relationship Id="rId11" Type="http://schemas.openxmlformats.org/officeDocument/2006/relationships/oleObject" Target="../embeddings/oleObject28.bin"/><Relationship Id="rId24" Type="http://schemas.openxmlformats.org/officeDocument/2006/relationships/image" Target="../media/image34.emf"/><Relationship Id="rId32" Type="http://schemas.openxmlformats.org/officeDocument/2006/relationships/image" Target="../media/image38.emf"/><Relationship Id="rId37" Type="http://schemas.openxmlformats.org/officeDocument/2006/relationships/oleObject" Target="../embeddings/oleObject41.bin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23" Type="http://schemas.openxmlformats.org/officeDocument/2006/relationships/oleObject" Target="../embeddings/oleObject34.bin"/><Relationship Id="rId28" Type="http://schemas.openxmlformats.org/officeDocument/2006/relationships/image" Target="../media/image36.emf"/><Relationship Id="rId36" Type="http://schemas.openxmlformats.org/officeDocument/2006/relationships/image" Target="../media/image40.emf"/><Relationship Id="rId10" Type="http://schemas.openxmlformats.org/officeDocument/2006/relationships/image" Target="../media/image27.emf"/><Relationship Id="rId19" Type="http://schemas.openxmlformats.org/officeDocument/2006/relationships/oleObject" Target="../embeddings/oleObject32.bin"/><Relationship Id="rId31" Type="http://schemas.openxmlformats.org/officeDocument/2006/relationships/oleObject" Target="../embeddings/oleObject38.bin"/><Relationship Id="rId4" Type="http://schemas.openxmlformats.org/officeDocument/2006/relationships/image" Target="../media/image24.e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29.emf"/><Relationship Id="rId22" Type="http://schemas.openxmlformats.org/officeDocument/2006/relationships/image" Target="../media/image33.emf"/><Relationship Id="rId27" Type="http://schemas.openxmlformats.org/officeDocument/2006/relationships/oleObject" Target="../embeddings/oleObject36.bin"/><Relationship Id="rId30" Type="http://schemas.openxmlformats.org/officeDocument/2006/relationships/image" Target="../media/image37.emf"/><Relationship Id="rId35" Type="http://schemas.openxmlformats.org/officeDocument/2006/relationships/oleObject" Target="../embeddings/oleObject40.bin"/><Relationship Id="rId8" Type="http://schemas.openxmlformats.org/officeDocument/2006/relationships/image" Target="../media/image26.emf"/><Relationship Id="rId3" Type="http://schemas.openxmlformats.org/officeDocument/2006/relationships/oleObject" Target="../embeddings/oleObject24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47.emf"/><Relationship Id="rId3" Type="http://schemas.openxmlformats.org/officeDocument/2006/relationships/image" Target="../media/image42.emf"/><Relationship Id="rId7" Type="http://schemas.openxmlformats.org/officeDocument/2006/relationships/image" Target="../media/image44.emf"/><Relationship Id="rId12" Type="http://schemas.openxmlformats.org/officeDocument/2006/relationships/oleObject" Target="../embeddings/oleObject47.bin"/><Relationship Id="rId17" Type="http://schemas.openxmlformats.org/officeDocument/2006/relationships/image" Target="../media/image49.emf"/><Relationship Id="rId2" Type="http://schemas.openxmlformats.org/officeDocument/2006/relationships/oleObject" Target="../embeddings/oleObject42.bin"/><Relationship Id="rId16" Type="http://schemas.openxmlformats.org/officeDocument/2006/relationships/oleObject" Target="../embeddings/oleObject4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46.emf"/><Relationship Id="rId5" Type="http://schemas.openxmlformats.org/officeDocument/2006/relationships/image" Target="../media/image43.emf"/><Relationship Id="rId15" Type="http://schemas.openxmlformats.org/officeDocument/2006/relationships/image" Target="../media/image48.emf"/><Relationship Id="rId10" Type="http://schemas.openxmlformats.org/officeDocument/2006/relationships/oleObject" Target="../embeddings/oleObject46.bin"/><Relationship Id="rId4" Type="http://schemas.openxmlformats.org/officeDocument/2006/relationships/oleObject" Target="../embeddings/oleObject43.bin"/><Relationship Id="rId9" Type="http://schemas.openxmlformats.org/officeDocument/2006/relationships/image" Target="../media/image45.emf"/><Relationship Id="rId14" Type="http://schemas.openxmlformats.org/officeDocument/2006/relationships/oleObject" Target="../embeddings/oleObject48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3" Type="http://schemas.openxmlformats.org/officeDocument/2006/relationships/image" Target="../media/image50.emf"/><Relationship Id="rId7" Type="http://schemas.openxmlformats.org/officeDocument/2006/relationships/image" Target="../media/image52.emf"/><Relationship Id="rId2" Type="http://schemas.openxmlformats.org/officeDocument/2006/relationships/oleObject" Target="../embeddings/oleObject5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2.bin"/><Relationship Id="rId5" Type="http://schemas.openxmlformats.org/officeDocument/2006/relationships/image" Target="../media/image51.emf"/><Relationship Id="rId4" Type="http://schemas.openxmlformats.org/officeDocument/2006/relationships/oleObject" Target="../embeddings/oleObject51.bin"/><Relationship Id="rId9" Type="http://schemas.openxmlformats.org/officeDocument/2006/relationships/image" Target="../media/image53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13" Type="http://schemas.openxmlformats.org/officeDocument/2006/relationships/oleObject" Target="../embeddings/oleObject50.bin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5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e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0" Type="http://schemas.openxmlformats.org/officeDocument/2006/relationships/image" Target="../media/image57.emf"/><Relationship Id="rId4" Type="http://schemas.openxmlformats.org/officeDocument/2006/relationships/image" Target="../media/image54.e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50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13" Type="http://schemas.openxmlformats.org/officeDocument/2006/relationships/image" Target="../media/image64.emf"/><Relationship Id="rId18" Type="http://schemas.openxmlformats.org/officeDocument/2006/relationships/oleObject" Target="../embeddings/oleObject67.bin"/><Relationship Id="rId3" Type="http://schemas.openxmlformats.org/officeDocument/2006/relationships/image" Target="../media/image59.emf"/><Relationship Id="rId21" Type="http://schemas.openxmlformats.org/officeDocument/2006/relationships/image" Target="../media/image68.emf"/><Relationship Id="rId7" Type="http://schemas.openxmlformats.org/officeDocument/2006/relationships/image" Target="../media/image61.emf"/><Relationship Id="rId12" Type="http://schemas.openxmlformats.org/officeDocument/2006/relationships/oleObject" Target="../embeddings/oleObject64.bin"/><Relationship Id="rId17" Type="http://schemas.openxmlformats.org/officeDocument/2006/relationships/image" Target="../media/image66.emf"/><Relationship Id="rId2" Type="http://schemas.openxmlformats.org/officeDocument/2006/relationships/oleObject" Target="../embeddings/oleObject59.bin"/><Relationship Id="rId16" Type="http://schemas.openxmlformats.org/officeDocument/2006/relationships/oleObject" Target="../embeddings/oleObject66.bin"/><Relationship Id="rId20" Type="http://schemas.openxmlformats.org/officeDocument/2006/relationships/oleObject" Target="../embeddings/oleObject6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1.bin"/><Relationship Id="rId11" Type="http://schemas.openxmlformats.org/officeDocument/2006/relationships/image" Target="../media/image63.emf"/><Relationship Id="rId5" Type="http://schemas.openxmlformats.org/officeDocument/2006/relationships/image" Target="../media/image60.emf"/><Relationship Id="rId15" Type="http://schemas.openxmlformats.org/officeDocument/2006/relationships/image" Target="../media/image65.emf"/><Relationship Id="rId23" Type="http://schemas.openxmlformats.org/officeDocument/2006/relationships/image" Target="../media/image69.png"/><Relationship Id="rId10" Type="http://schemas.openxmlformats.org/officeDocument/2006/relationships/oleObject" Target="../embeddings/oleObject63.bin"/><Relationship Id="rId19" Type="http://schemas.openxmlformats.org/officeDocument/2006/relationships/image" Target="../media/image67.emf"/><Relationship Id="rId4" Type="http://schemas.openxmlformats.org/officeDocument/2006/relationships/oleObject" Target="../embeddings/oleObject60.bin"/><Relationship Id="rId9" Type="http://schemas.openxmlformats.org/officeDocument/2006/relationships/image" Target="../media/image62.emf"/><Relationship Id="rId14" Type="http://schemas.openxmlformats.org/officeDocument/2006/relationships/oleObject" Target="../embeddings/oleObject65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13" Type="http://schemas.openxmlformats.org/officeDocument/2006/relationships/image" Target="../media/image74.emf"/><Relationship Id="rId18" Type="http://schemas.openxmlformats.org/officeDocument/2006/relationships/oleObject" Target="../embeddings/oleObject77.bin"/><Relationship Id="rId26" Type="http://schemas.openxmlformats.org/officeDocument/2006/relationships/oleObject" Target="../embeddings/oleObject81.bin"/><Relationship Id="rId3" Type="http://schemas.openxmlformats.org/officeDocument/2006/relationships/image" Target="../media/image69.emf"/><Relationship Id="rId21" Type="http://schemas.openxmlformats.org/officeDocument/2006/relationships/image" Target="../media/image78.emf"/><Relationship Id="rId7" Type="http://schemas.openxmlformats.org/officeDocument/2006/relationships/image" Target="../media/image71.emf"/><Relationship Id="rId12" Type="http://schemas.openxmlformats.org/officeDocument/2006/relationships/oleObject" Target="../embeddings/oleObject74.bin"/><Relationship Id="rId17" Type="http://schemas.openxmlformats.org/officeDocument/2006/relationships/image" Target="../media/image76.emf"/><Relationship Id="rId25" Type="http://schemas.openxmlformats.org/officeDocument/2006/relationships/image" Target="../media/image80.emf"/><Relationship Id="rId2" Type="http://schemas.openxmlformats.org/officeDocument/2006/relationships/oleObject" Target="../embeddings/oleObject69.bin"/><Relationship Id="rId16" Type="http://schemas.openxmlformats.org/officeDocument/2006/relationships/oleObject" Target="../embeddings/oleObject76.bin"/><Relationship Id="rId20" Type="http://schemas.openxmlformats.org/officeDocument/2006/relationships/oleObject" Target="../embeddings/oleObject7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1.bin"/><Relationship Id="rId11" Type="http://schemas.openxmlformats.org/officeDocument/2006/relationships/image" Target="../media/image73.emf"/><Relationship Id="rId24" Type="http://schemas.openxmlformats.org/officeDocument/2006/relationships/oleObject" Target="../embeddings/oleObject80.bin"/><Relationship Id="rId5" Type="http://schemas.openxmlformats.org/officeDocument/2006/relationships/image" Target="../media/image70.emf"/><Relationship Id="rId15" Type="http://schemas.openxmlformats.org/officeDocument/2006/relationships/image" Target="../media/image75.emf"/><Relationship Id="rId23" Type="http://schemas.openxmlformats.org/officeDocument/2006/relationships/image" Target="../media/image79.emf"/><Relationship Id="rId10" Type="http://schemas.openxmlformats.org/officeDocument/2006/relationships/oleObject" Target="../embeddings/oleObject73.bin"/><Relationship Id="rId19" Type="http://schemas.openxmlformats.org/officeDocument/2006/relationships/image" Target="../media/image77.emf"/><Relationship Id="rId4" Type="http://schemas.openxmlformats.org/officeDocument/2006/relationships/oleObject" Target="../embeddings/oleObject70.bin"/><Relationship Id="rId9" Type="http://schemas.openxmlformats.org/officeDocument/2006/relationships/image" Target="../media/image72.emf"/><Relationship Id="rId14" Type="http://schemas.openxmlformats.org/officeDocument/2006/relationships/oleObject" Target="../embeddings/oleObject75.bin"/><Relationship Id="rId22" Type="http://schemas.openxmlformats.org/officeDocument/2006/relationships/oleObject" Target="../embeddings/oleObject79.bin"/><Relationship Id="rId27" Type="http://schemas.openxmlformats.org/officeDocument/2006/relationships/image" Target="../media/image81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3" Type="http://schemas.openxmlformats.org/officeDocument/2006/relationships/image" Target="../media/image82.emf"/><Relationship Id="rId7" Type="http://schemas.openxmlformats.org/officeDocument/2006/relationships/image" Target="../media/image84.emf"/><Relationship Id="rId2" Type="http://schemas.openxmlformats.org/officeDocument/2006/relationships/oleObject" Target="../embeddings/oleObject8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4.bin"/><Relationship Id="rId5" Type="http://schemas.openxmlformats.org/officeDocument/2006/relationships/image" Target="../media/image83.emf"/><Relationship Id="rId4" Type="http://schemas.openxmlformats.org/officeDocument/2006/relationships/oleObject" Target="../embeddings/oleObject83.bin"/><Relationship Id="rId9" Type="http://schemas.openxmlformats.org/officeDocument/2006/relationships/image" Target="../media/image85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13" Type="http://schemas.openxmlformats.org/officeDocument/2006/relationships/image" Target="../media/image92.png"/><Relationship Id="rId3" Type="http://schemas.openxmlformats.org/officeDocument/2006/relationships/image" Target="../media/image86.emf"/><Relationship Id="rId7" Type="http://schemas.openxmlformats.org/officeDocument/2006/relationships/image" Target="../media/image88.emf"/><Relationship Id="rId2" Type="http://schemas.openxmlformats.org/officeDocument/2006/relationships/oleObject" Target="../embeddings/oleObject8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8.bin"/><Relationship Id="rId11" Type="http://schemas.openxmlformats.org/officeDocument/2006/relationships/image" Target="../media/image90.emf"/><Relationship Id="rId5" Type="http://schemas.openxmlformats.org/officeDocument/2006/relationships/image" Target="../media/image87.emf"/><Relationship Id="rId10" Type="http://schemas.openxmlformats.org/officeDocument/2006/relationships/oleObject" Target="../embeddings/oleObject90.bin"/><Relationship Id="rId4" Type="http://schemas.openxmlformats.org/officeDocument/2006/relationships/oleObject" Target="../embeddings/oleObject87.bin"/><Relationship Id="rId9" Type="http://schemas.openxmlformats.org/officeDocument/2006/relationships/image" Target="../media/image89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4.bin"/><Relationship Id="rId13" Type="http://schemas.openxmlformats.org/officeDocument/2006/relationships/image" Target="../media/image96.emf"/><Relationship Id="rId3" Type="http://schemas.openxmlformats.org/officeDocument/2006/relationships/image" Target="../media/image91.emf"/><Relationship Id="rId7" Type="http://schemas.openxmlformats.org/officeDocument/2006/relationships/image" Target="../media/image93.emf"/><Relationship Id="rId12" Type="http://schemas.openxmlformats.org/officeDocument/2006/relationships/oleObject" Target="../embeddings/oleObject96.bin"/><Relationship Id="rId17" Type="http://schemas.openxmlformats.org/officeDocument/2006/relationships/image" Target="../media/image98.emf"/><Relationship Id="rId2" Type="http://schemas.openxmlformats.org/officeDocument/2006/relationships/oleObject" Target="../embeddings/oleObject91.bin"/><Relationship Id="rId16" Type="http://schemas.openxmlformats.org/officeDocument/2006/relationships/oleObject" Target="../embeddings/oleObject9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3.bin"/><Relationship Id="rId11" Type="http://schemas.openxmlformats.org/officeDocument/2006/relationships/image" Target="../media/image95.emf"/><Relationship Id="rId5" Type="http://schemas.openxmlformats.org/officeDocument/2006/relationships/image" Target="../media/image92.emf"/><Relationship Id="rId15" Type="http://schemas.openxmlformats.org/officeDocument/2006/relationships/image" Target="../media/image97.emf"/><Relationship Id="rId10" Type="http://schemas.openxmlformats.org/officeDocument/2006/relationships/oleObject" Target="../embeddings/oleObject95.bin"/><Relationship Id="rId4" Type="http://schemas.openxmlformats.org/officeDocument/2006/relationships/oleObject" Target="../embeddings/oleObject92.bin"/><Relationship Id="rId9" Type="http://schemas.openxmlformats.org/officeDocument/2006/relationships/image" Target="../media/image94.emf"/><Relationship Id="rId14" Type="http://schemas.openxmlformats.org/officeDocument/2006/relationships/oleObject" Target="../embeddings/oleObject97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emf"/><Relationship Id="rId7" Type="http://schemas.openxmlformats.org/officeDocument/2006/relationships/image" Target="../media/image101.emf"/><Relationship Id="rId2" Type="http://schemas.openxmlformats.org/officeDocument/2006/relationships/oleObject" Target="../embeddings/oleObject9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1.bin"/><Relationship Id="rId5" Type="http://schemas.openxmlformats.org/officeDocument/2006/relationships/image" Target="../media/image100.emf"/><Relationship Id="rId4" Type="http://schemas.openxmlformats.org/officeDocument/2006/relationships/oleObject" Target="../embeddings/oleObject100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5.bin"/><Relationship Id="rId3" Type="http://schemas.openxmlformats.org/officeDocument/2006/relationships/image" Target="../media/image102.emf"/><Relationship Id="rId7" Type="http://schemas.openxmlformats.org/officeDocument/2006/relationships/image" Target="../media/image104.emf"/><Relationship Id="rId2" Type="http://schemas.openxmlformats.org/officeDocument/2006/relationships/oleObject" Target="../embeddings/oleObject10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4.bin"/><Relationship Id="rId11" Type="http://schemas.openxmlformats.org/officeDocument/2006/relationships/image" Target="../media/image106.emf"/><Relationship Id="rId5" Type="http://schemas.openxmlformats.org/officeDocument/2006/relationships/image" Target="../media/image103.emf"/><Relationship Id="rId10" Type="http://schemas.openxmlformats.org/officeDocument/2006/relationships/oleObject" Target="../embeddings/oleObject106.bin"/><Relationship Id="rId4" Type="http://schemas.openxmlformats.org/officeDocument/2006/relationships/oleObject" Target="../embeddings/oleObject103.bin"/><Relationship Id="rId9" Type="http://schemas.openxmlformats.org/officeDocument/2006/relationships/image" Target="../media/image105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107.emf"/><Relationship Id="rId7" Type="http://schemas.openxmlformats.org/officeDocument/2006/relationships/image" Target="../media/image108.emf"/><Relationship Id="rId12" Type="http://schemas.openxmlformats.org/officeDocument/2006/relationships/image" Target="../media/image110.emf"/><Relationship Id="rId2" Type="http://schemas.openxmlformats.org/officeDocument/2006/relationships/oleObject" Target="../embeddings/oleObject10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8.bin"/><Relationship Id="rId11" Type="http://schemas.openxmlformats.org/officeDocument/2006/relationships/oleObject" Target="../embeddings/oleObject110.bin"/><Relationship Id="rId5" Type="http://schemas.openxmlformats.org/officeDocument/2006/relationships/image" Target="../media/image114.png"/><Relationship Id="rId10" Type="http://schemas.openxmlformats.org/officeDocument/2006/relationships/image" Target="../media/image109.emf"/><Relationship Id="rId9" Type="http://schemas.openxmlformats.org/officeDocument/2006/relationships/oleObject" Target="../embeddings/oleObject109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emf"/><Relationship Id="rId2" Type="http://schemas.openxmlformats.org/officeDocument/2006/relationships/oleObject" Target="../embeddings/oleObject11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2.wmf"/><Relationship Id="rId4" Type="http://schemas.openxmlformats.org/officeDocument/2006/relationships/oleObject" Target="../embeddings/oleObject11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oleObject" Target="../embeddings/oleObject113.bin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7.bin"/><Relationship Id="rId3" Type="http://schemas.openxmlformats.org/officeDocument/2006/relationships/image" Target="../media/image114.emf"/><Relationship Id="rId7" Type="http://schemas.openxmlformats.org/officeDocument/2006/relationships/image" Target="../media/image116.emf"/><Relationship Id="rId2" Type="http://schemas.openxmlformats.org/officeDocument/2006/relationships/oleObject" Target="../embeddings/oleObject11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6.bin"/><Relationship Id="rId5" Type="http://schemas.openxmlformats.org/officeDocument/2006/relationships/image" Target="../media/image115.emf"/><Relationship Id="rId4" Type="http://schemas.openxmlformats.org/officeDocument/2006/relationships/oleObject" Target="../embeddings/oleObject115.bin"/><Relationship Id="rId9" Type="http://schemas.openxmlformats.org/officeDocument/2006/relationships/image" Target="../media/image11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1.bin"/><Relationship Id="rId13" Type="http://schemas.openxmlformats.org/officeDocument/2006/relationships/image" Target="../media/image123.emf"/><Relationship Id="rId3" Type="http://schemas.openxmlformats.org/officeDocument/2006/relationships/image" Target="../media/image118.emf"/><Relationship Id="rId7" Type="http://schemas.openxmlformats.org/officeDocument/2006/relationships/image" Target="../media/image120.emf"/><Relationship Id="rId12" Type="http://schemas.openxmlformats.org/officeDocument/2006/relationships/oleObject" Target="../embeddings/oleObject123.bin"/><Relationship Id="rId2" Type="http://schemas.openxmlformats.org/officeDocument/2006/relationships/oleObject" Target="../embeddings/oleObject11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0.bin"/><Relationship Id="rId11" Type="http://schemas.openxmlformats.org/officeDocument/2006/relationships/image" Target="../media/image122.emf"/><Relationship Id="rId5" Type="http://schemas.openxmlformats.org/officeDocument/2006/relationships/image" Target="../media/image119.emf"/><Relationship Id="rId10" Type="http://schemas.openxmlformats.org/officeDocument/2006/relationships/oleObject" Target="../embeddings/oleObject122.bin"/><Relationship Id="rId4" Type="http://schemas.openxmlformats.org/officeDocument/2006/relationships/oleObject" Target="../embeddings/oleObject119.bin"/><Relationship Id="rId9" Type="http://schemas.openxmlformats.org/officeDocument/2006/relationships/image" Target="../media/image121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6.bin"/><Relationship Id="rId13" Type="http://schemas.openxmlformats.org/officeDocument/2006/relationships/image" Target="../media/image128.emf"/><Relationship Id="rId18" Type="http://schemas.openxmlformats.org/officeDocument/2006/relationships/oleObject" Target="../embeddings/oleObject131.bin"/><Relationship Id="rId3" Type="http://schemas.openxmlformats.org/officeDocument/2006/relationships/image" Target="../media/image142.png"/><Relationship Id="rId21" Type="http://schemas.openxmlformats.org/officeDocument/2006/relationships/image" Target="../media/image132.emf"/><Relationship Id="rId7" Type="http://schemas.openxmlformats.org/officeDocument/2006/relationships/image" Target="../media/image125.emf"/><Relationship Id="rId12" Type="http://schemas.openxmlformats.org/officeDocument/2006/relationships/oleObject" Target="../embeddings/oleObject128.bin"/><Relationship Id="rId17" Type="http://schemas.openxmlformats.org/officeDocument/2006/relationships/image" Target="../media/image130.emf"/><Relationship Id="rId25" Type="http://schemas.openxmlformats.org/officeDocument/2006/relationships/image" Target="../media/image134.emf"/><Relationship Id="rId16" Type="http://schemas.openxmlformats.org/officeDocument/2006/relationships/oleObject" Target="../embeddings/oleObject130.bin"/><Relationship Id="rId20" Type="http://schemas.openxmlformats.org/officeDocument/2006/relationships/oleObject" Target="../embeddings/oleObject13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5.bin"/><Relationship Id="rId11" Type="http://schemas.openxmlformats.org/officeDocument/2006/relationships/image" Target="../media/image127.emf"/><Relationship Id="rId24" Type="http://schemas.openxmlformats.org/officeDocument/2006/relationships/oleObject" Target="../embeddings/oleObject134.bin"/><Relationship Id="rId5" Type="http://schemas.openxmlformats.org/officeDocument/2006/relationships/image" Target="../media/image124.emf"/><Relationship Id="rId15" Type="http://schemas.openxmlformats.org/officeDocument/2006/relationships/image" Target="../media/image129.emf"/><Relationship Id="rId23" Type="http://schemas.openxmlformats.org/officeDocument/2006/relationships/image" Target="../media/image133.emf"/><Relationship Id="rId10" Type="http://schemas.openxmlformats.org/officeDocument/2006/relationships/oleObject" Target="../embeddings/oleObject127.bin"/><Relationship Id="rId19" Type="http://schemas.openxmlformats.org/officeDocument/2006/relationships/image" Target="../media/image131.emf"/><Relationship Id="rId4" Type="http://schemas.openxmlformats.org/officeDocument/2006/relationships/oleObject" Target="../embeddings/oleObject124.bin"/><Relationship Id="rId9" Type="http://schemas.openxmlformats.org/officeDocument/2006/relationships/image" Target="../media/image126.emf"/><Relationship Id="rId14" Type="http://schemas.openxmlformats.org/officeDocument/2006/relationships/oleObject" Target="../embeddings/oleObject129.bin"/><Relationship Id="rId22" Type="http://schemas.openxmlformats.org/officeDocument/2006/relationships/oleObject" Target="../embeddings/oleObject133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8.bin"/><Relationship Id="rId13" Type="http://schemas.openxmlformats.org/officeDocument/2006/relationships/image" Target="../media/image140.emf"/><Relationship Id="rId3" Type="http://schemas.openxmlformats.org/officeDocument/2006/relationships/image" Target="../media/image135.emf"/><Relationship Id="rId7" Type="http://schemas.openxmlformats.org/officeDocument/2006/relationships/image" Target="../media/image137.emf"/><Relationship Id="rId12" Type="http://schemas.openxmlformats.org/officeDocument/2006/relationships/oleObject" Target="../embeddings/oleObject140.bin"/><Relationship Id="rId2" Type="http://schemas.openxmlformats.org/officeDocument/2006/relationships/oleObject" Target="../embeddings/oleObject13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7.bin"/><Relationship Id="rId11" Type="http://schemas.openxmlformats.org/officeDocument/2006/relationships/image" Target="../media/image139.emf"/><Relationship Id="rId5" Type="http://schemas.openxmlformats.org/officeDocument/2006/relationships/image" Target="../media/image136.emf"/><Relationship Id="rId10" Type="http://schemas.openxmlformats.org/officeDocument/2006/relationships/oleObject" Target="../embeddings/oleObject139.bin"/><Relationship Id="rId4" Type="http://schemas.openxmlformats.org/officeDocument/2006/relationships/oleObject" Target="../embeddings/oleObject136.bin"/><Relationship Id="rId9" Type="http://schemas.openxmlformats.org/officeDocument/2006/relationships/image" Target="../media/image138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3.bin"/><Relationship Id="rId13" Type="http://schemas.openxmlformats.org/officeDocument/2006/relationships/image" Target="../media/image145.emf"/><Relationship Id="rId3" Type="http://schemas.openxmlformats.org/officeDocument/2006/relationships/image" Target="../media/image175.png"/><Relationship Id="rId7" Type="http://schemas.openxmlformats.org/officeDocument/2006/relationships/image" Target="../media/image142.emf"/><Relationship Id="rId12" Type="http://schemas.openxmlformats.org/officeDocument/2006/relationships/oleObject" Target="../embeddings/oleObject14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2.bin"/><Relationship Id="rId11" Type="http://schemas.openxmlformats.org/officeDocument/2006/relationships/image" Target="../media/image144.emf"/><Relationship Id="rId5" Type="http://schemas.openxmlformats.org/officeDocument/2006/relationships/image" Target="../media/image141.emf"/><Relationship Id="rId15" Type="http://schemas.openxmlformats.org/officeDocument/2006/relationships/image" Target="../media/image146.wmf"/><Relationship Id="rId10" Type="http://schemas.openxmlformats.org/officeDocument/2006/relationships/oleObject" Target="../embeddings/oleObject144.bin"/><Relationship Id="rId4" Type="http://schemas.openxmlformats.org/officeDocument/2006/relationships/oleObject" Target="../embeddings/oleObject141.bin"/><Relationship Id="rId9" Type="http://schemas.openxmlformats.org/officeDocument/2006/relationships/image" Target="../media/image143.emf"/><Relationship Id="rId14" Type="http://schemas.openxmlformats.org/officeDocument/2006/relationships/oleObject" Target="../embeddings/oleObject146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0.bin"/><Relationship Id="rId3" Type="http://schemas.openxmlformats.org/officeDocument/2006/relationships/image" Target="../media/image147.wmf"/><Relationship Id="rId7" Type="http://schemas.openxmlformats.org/officeDocument/2006/relationships/image" Target="../media/image149.emf"/><Relationship Id="rId2" Type="http://schemas.openxmlformats.org/officeDocument/2006/relationships/oleObject" Target="../embeddings/oleObject14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9.bin"/><Relationship Id="rId11" Type="http://schemas.openxmlformats.org/officeDocument/2006/relationships/image" Target="../media/image151.wmf"/><Relationship Id="rId5" Type="http://schemas.openxmlformats.org/officeDocument/2006/relationships/image" Target="../media/image148.emf"/><Relationship Id="rId10" Type="http://schemas.openxmlformats.org/officeDocument/2006/relationships/oleObject" Target="../embeddings/oleObject151.bin"/><Relationship Id="rId4" Type="http://schemas.openxmlformats.org/officeDocument/2006/relationships/oleObject" Target="../embeddings/oleObject148.bin"/><Relationship Id="rId9" Type="http://schemas.openxmlformats.org/officeDocument/2006/relationships/image" Target="../media/image150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5.bin"/><Relationship Id="rId3" Type="http://schemas.openxmlformats.org/officeDocument/2006/relationships/image" Target="../media/image152.emf"/><Relationship Id="rId7" Type="http://schemas.openxmlformats.org/officeDocument/2006/relationships/image" Target="../media/image154.emf"/><Relationship Id="rId2" Type="http://schemas.openxmlformats.org/officeDocument/2006/relationships/oleObject" Target="../embeddings/oleObject15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4.bin"/><Relationship Id="rId11" Type="http://schemas.openxmlformats.org/officeDocument/2006/relationships/image" Target="../media/image156.emf"/><Relationship Id="rId5" Type="http://schemas.openxmlformats.org/officeDocument/2006/relationships/image" Target="../media/image153.emf"/><Relationship Id="rId10" Type="http://schemas.openxmlformats.org/officeDocument/2006/relationships/oleObject" Target="../embeddings/oleObject156.bin"/><Relationship Id="rId4" Type="http://schemas.openxmlformats.org/officeDocument/2006/relationships/oleObject" Target="../embeddings/oleObject153.bin"/><Relationship Id="rId9" Type="http://schemas.openxmlformats.org/officeDocument/2006/relationships/image" Target="../media/image155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8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0" Type="http://schemas.openxmlformats.org/officeDocument/2006/relationships/image" Target="../media/image8.emf"/><Relationship Id="rId4" Type="http://schemas.openxmlformats.org/officeDocument/2006/relationships/image" Target="../media/image7.emf"/><Relationship Id="rId9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2.emf"/><Relationship Id="rId4" Type="http://schemas.openxmlformats.org/officeDocument/2006/relationships/image" Target="../media/image9.emf"/><Relationship Id="rId9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6.emf"/><Relationship Id="rId4" Type="http://schemas.openxmlformats.org/officeDocument/2006/relationships/image" Target="../media/image13.emf"/><Relationship Id="rId9" Type="http://schemas.openxmlformats.org/officeDocument/2006/relationships/oleObject" Target="../embeddings/oleObject1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7" Type="http://schemas.openxmlformats.org/officeDocument/2006/relationships/image" Target="../media/image20.e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0" y="1048544"/>
            <a:ext cx="9144000" cy="76200"/>
          </a:xfrm>
          <a:prstGeom prst="rect">
            <a:avLst/>
          </a:prstGeom>
          <a:gradFill rotWithShape="0">
            <a:gsLst>
              <a:gs pos="0">
                <a:srgbClr val="00CC99"/>
              </a:gs>
              <a:gs pos="100000">
                <a:srgbClr val="00A179"/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/>
          </a:p>
        </p:txBody>
      </p:sp>
      <p:sp>
        <p:nvSpPr>
          <p:cNvPr id="24615" name="Text Box 39"/>
          <p:cNvSpPr txBox="1">
            <a:spLocks noChangeArrowheads="1"/>
          </p:cNvSpPr>
          <p:nvPr/>
        </p:nvSpPr>
        <p:spPr bwMode="auto">
          <a:xfrm>
            <a:off x="2267743" y="1700808"/>
            <a:ext cx="4608513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accent2"/>
                </a:solidFill>
              </a:rPr>
              <a:t>1.4.1  </a:t>
            </a:r>
            <a:r>
              <a:rPr lang="zh-CN" altLang="en-US">
                <a:solidFill>
                  <a:schemeClr val="accent2"/>
                </a:solidFill>
              </a:rPr>
              <a:t>静电场的环路定理</a:t>
            </a:r>
            <a:endParaRPr lang="en-US" altLang="zh-CN">
              <a:solidFill>
                <a:schemeClr val="accent2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accent2"/>
                </a:solidFill>
              </a:rPr>
              <a:t>1.4.2  </a:t>
            </a:r>
            <a:r>
              <a:rPr lang="zh-CN" altLang="en-US">
                <a:solidFill>
                  <a:schemeClr val="accent2"/>
                </a:solidFill>
              </a:rPr>
              <a:t>静电势能</a:t>
            </a:r>
            <a:endParaRPr lang="en-US" altLang="zh-CN">
              <a:solidFill>
                <a:schemeClr val="accent2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accent2"/>
                </a:solidFill>
              </a:rPr>
              <a:t>1.4.3  </a:t>
            </a:r>
            <a:r>
              <a:rPr lang="zh-CN" altLang="en-US">
                <a:solidFill>
                  <a:schemeClr val="accent2"/>
                </a:solidFill>
              </a:rPr>
              <a:t>电势和电势差</a:t>
            </a:r>
            <a:endParaRPr lang="en-US" altLang="zh-CN">
              <a:solidFill>
                <a:schemeClr val="accent2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accent2"/>
                </a:solidFill>
              </a:rPr>
              <a:t>1.4.4  </a:t>
            </a:r>
            <a:r>
              <a:rPr lang="zh-CN" altLang="en-US">
                <a:solidFill>
                  <a:schemeClr val="accent2"/>
                </a:solidFill>
              </a:rPr>
              <a:t>电势的计算</a:t>
            </a:r>
            <a:endParaRPr lang="en-US" altLang="zh-CN">
              <a:solidFill>
                <a:schemeClr val="accent2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accent2"/>
                </a:solidFill>
              </a:rPr>
              <a:t>1.4.5  </a:t>
            </a:r>
            <a:r>
              <a:rPr lang="zh-CN" altLang="en-US">
                <a:solidFill>
                  <a:schemeClr val="accent2"/>
                </a:solidFill>
              </a:rPr>
              <a:t>等势面</a:t>
            </a:r>
            <a:endParaRPr lang="en-US" altLang="zh-CN">
              <a:solidFill>
                <a:schemeClr val="accent2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accent2"/>
                </a:solidFill>
              </a:rPr>
              <a:t>1.4.6  </a:t>
            </a:r>
            <a:r>
              <a:rPr lang="zh-CN" altLang="en-US">
                <a:solidFill>
                  <a:schemeClr val="accent2"/>
                </a:solidFill>
              </a:rPr>
              <a:t>电势梯度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99006"/>
            <a:ext cx="7772400" cy="709714"/>
          </a:xfrm>
        </p:spPr>
        <p:txBody>
          <a:bodyPr/>
          <a:lstStyle/>
          <a:p>
            <a:r>
              <a:rPr lang="en-US" altLang="zh-CN" sz="3600" b="1">
                <a:solidFill>
                  <a:schemeClr val="accent2"/>
                </a:solidFill>
              </a:rPr>
              <a:t>1.4  </a:t>
            </a:r>
            <a:r>
              <a:rPr lang="zh-CN" altLang="en-US" sz="3600" b="1">
                <a:solidFill>
                  <a:schemeClr val="accent2"/>
                </a:solidFill>
              </a:rPr>
              <a:t>静电场的环路定理、电势</a:t>
            </a:r>
            <a:endParaRPr lang="zh-CN" altLang="en-US" sz="3600" b="1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animBg="1" autoUpdateAnimBg="0"/>
      <p:bldP spid="2461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99569" y="113219"/>
            <a:ext cx="51475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>
                <a:solidFill>
                  <a:schemeClr val="accent2"/>
                </a:solidFill>
              </a:rPr>
              <a:t>二、</a:t>
            </a:r>
            <a:r>
              <a:rPr lang="zh-CN" altLang="en-US">
                <a:solidFill>
                  <a:schemeClr val="accent2"/>
                </a:solidFill>
              </a:rPr>
              <a:t>电势</a:t>
            </a:r>
            <a:r>
              <a:rPr lang="en-US" altLang="zh-CN">
                <a:solidFill>
                  <a:schemeClr val="accent2"/>
                </a:solidFill>
              </a:rPr>
              <a:t>(Electric Potential)</a:t>
            </a:r>
            <a:endParaRPr lang="en-US" altLang="zh-CN" b="0">
              <a:solidFill>
                <a:schemeClr val="accent2"/>
              </a:solidFill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52400" y="1118840"/>
            <a:ext cx="931545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3300"/>
              </a:buClr>
              <a:buSzPct val="130000"/>
              <a:buFontTx/>
              <a:buNone/>
            </a:pPr>
            <a:r>
              <a:rPr lang="en-US" altLang="zh-CN" sz="2800" dirty="0">
                <a:solidFill>
                  <a:schemeClr val="accent2"/>
                </a:solidFill>
              </a:rPr>
              <a:t>1. </a:t>
            </a:r>
            <a:r>
              <a:rPr lang="zh-CN" altLang="en-US" sz="2800" dirty="0">
                <a:solidFill>
                  <a:schemeClr val="accent2"/>
                </a:solidFill>
              </a:rPr>
              <a:t>定义：</a:t>
            </a:r>
            <a:r>
              <a:rPr lang="zh-CN" altLang="en-US" sz="2800" dirty="0">
                <a:solidFill>
                  <a:srgbClr val="CC3300"/>
                </a:solidFill>
              </a:rPr>
              <a:t>电势</a:t>
            </a:r>
            <a:r>
              <a:rPr lang="zh-CN" altLang="en-US" sz="2800" dirty="0">
                <a:solidFill>
                  <a:schemeClr val="accent2"/>
                </a:solidFill>
              </a:rPr>
              <a:t>等于把</a:t>
            </a:r>
            <a:r>
              <a:rPr lang="zh-CN" altLang="en-US" sz="2800" dirty="0">
                <a:solidFill>
                  <a:srgbClr val="CC3300"/>
                </a:solidFill>
              </a:rPr>
              <a:t>单位正电荷</a:t>
            </a:r>
            <a:r>
              <a:rPr lang="zh-CN" altLang="en-US" sz="2800" dirty="0">
                <a:solidFill>
                  <a:schemeClr val="accent2"/>
                </a:solidFill>
              </a:rPr>
              <a:t>自该点移动到电势零点静电场力所</a:t>
            </a:r>
            <a:r>
              <a:rPr lang="zh-CN" altLang="en-US" sz="2800" dirty="0">
                <a:solidFill>
                  <a:srgbClr val="CC3300"/>
                </a:solidFill>
              </a:rPr>
              <a:t>做的功</a:t>
            </a:r>
            <a:r>
              <a:rPr lang="zh-CN" altLang="en-US" sz="2800" dirty="0">
                <a:solidFill>
                  <a:schemeClr val="accent2"/>
                </a:solidFill>
              </a:rPr>
              <a:t>，  等于</a:t>
            </a:r>
            <a:r>
              <a:rPr lang="zh-CN" altLang="en-US" sz="2800" dirty="0">
                <a:solidFill>
                  <a:srgbClr val="CC3300"/>
                </a:solidFill>
              </a:rPr>
              <a:t>场强</a:t>
            </a:r>
            <a:r>
              <a:rPr lang="zh-CN" altLang="en-US" sz="2800" dirty="0">
                <a:solidFill>
                  <a:schemeClr val="accent2"/>
                </a:solidFill>
              </a:rPr>
              <a:t>从该点沿任意路径到电势零点</a:t>
            </a:r>
            <a:r>
              <a:rPr lang="zh-CN" altLang="en-US" sz="2800" dirty="0">
                <a:solidFill>
                  <a:srgbClr val="CC3300"/>
                </a:solidFill>
              </a:rPr>
              <a:t>的线积 分</a:t>
            </a:r>
            <a:r>
              <a:rPr lang="zh-CN" altLang="en-US" sz="2800" b="0" dirty="0">
                <a:solidFill>
                  <a:schemeClr val="accent2"/>
                </a:solidFill>
              </a:rPr>
              <a:t>。</a:t>
            </a:r>
          </a:p>
        </p:txBody>
      </p:sp>
      <p:graphicFrame>
        <p:nvGraphicFramePr>
          <p:cNvPr id="13340" name="Object 28"/>
          <p:cNvGraphicFramePr>
            <a:graphicFrameLocks noChangeAspect="1"/>
          </p:cNvGraphicFramePr>
          <p:nvPr/>
        </p:nvGraphicFramePr>
        <p:xfrm>
          <a:off x="2895600" y="2438400"/>
          <a:ext cx="284162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773779" imgH="716149" progId="Equation.3">
                  <p:embed/>
                </p:oleObj>
              </mc:Choice>
              <mc:Fallback>
                <p:oleObj name="公式" r:id="rId3" imgW="2773779" imgH="716149" progId="Equation.3">
                  <p:embed/>
                  <p:pic>
                    <p:nvPicPr>
                      <p:cNvPr id="1334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438400"/>
                        <a:ext cx="2841625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0" y="760413"/>
            <a:ext cx="9144000" cy="76200"/>
          </a:xfrm>
          <a:prstGeom prst="rect">
            <a:avLst/>
          </a:prstGeom>
          <a:gradFill rotWithShape="0">
            <a:gsLst>
              <a:gs pos="0">
                <a:srgbClr val="00CC99"/>
              </a:gs>
              <a:gs pos="100000">
                <a:srgbClr val="00A179"/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2308" name="Rectangle 20"/>
          <p:cNvSpPr>
            <a:spLocks noChangeArrowheads="1"/>
          </p:cNvSpPr>
          <p:nvPr/>
        </p:nvSpPr>
        <p:spPr bwMode="auto">
          <a:xfrm>
            <a:off x="2286000" y="5873750"/>
            <a:ext cx="47164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3300"/>
                </a:solidFill>
                <a:latin typeface="宋体" panose="02010600030101010101" pitchFamily="2" charset="-122"/>
              </a:rPr>
              <a:t>电势零点不同，电势不同</a:t>
            </a:r>
          </a:p>
        </p:txBody>
      </p: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242888" y="3563938"/>
            <a:ext cx="30400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chemeClr val="accent2"/>
                </a:solidFill>
              </a:rPr>
              <a:t>2. </a:t>
            </a:r>
            <a:r>
              <a:rPr lang="zh-CN" altLang="en-US" sz="2800">
                <a:solidFill>
                  <a:schemeClr val="accent2"/>
                </a:solidFill>
              </a:rPr>
              <a:t>电势零点的选择</a:t>
            </a:r>
            <a:endParaRPr lang="zh-CN" altLang="en-US" sz="2800" b="0"/>
          </a:p>
        </p:txBody>
      </p:sp>
      <p:sp>
        <p:nvSpPr>
          <p:cNvPr id="12310" name="Text Box 22"/>
          <p:cNvSpPr txBox="1">
            <a:spLocks noChangeArrowheads="1"/>
          </p:cNvSpPr>
          <p:nvPr/>
        </p:nvSpPr>
        <p:spPr bwMode="auto">
          <a:xfrm>
            <a:off x="152400" y="4035425"/>
            <a:ext cx="6256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</a:rPr>
              <a:t>原则：</a:t>
            </a:r>
            <a:r>
              <a:rPr lang="zh-CN" altLang="en-US" sz="2800">
                <a:solidFill>
                  <a:srgbClr val="CC3300"/>
                </a:solidFill>
              </a:rPr>
              <a:t>任意</a:t>
            </a:r>
            <a:r>
              <a:rPr lang="zh-CN" altLang="en-US" sz="2800">
                <a:solidFill>
                  <a:schemeClr val="accent2"/>
                </a:solidFill>
              </a:rPr>
              <a:t>，视研究问题的方便而定；</a:t>
            </a:r>
          </a:p>
        </p:txBody>
      </p:sp>
      <p:sp>
        <p:nvSpPr>
          <p:cNvPr id="12311" name="Text Box 23"/>
          <p:cNvSpPr txBox="1">
            <a:spLocks noChangeArrowheads="1"/>
          </p:cNvSpPr>
          <p:nvPr/>
        </p:nvSpPr>
        <p:spPr bwMode="auto">
          <a:xfrm>
            <a:off x="152400" y="4568825"/>
            <a:ext cx="945991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5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</a:rPr>
              <a:t>通常：</a:t>
            </a:r>
            <a:r>
              <a:rPr lang="zh-CN" altLang="en-US" sz="2800">
                <a:solidFill>
                  <a:srgbClr val="CC3300"/>
                </a:solidFill>
              </a:rPr>
              <a:t>理论</a:t>
            </a:r>
            <a:r>
              <a:rPr lang="zh-CN" altLang="en-US" sz="2800">
                <a:solidFill>
                  <a:schemeClr val="accent2"/>
                </a:solidFill>
              </a:rPr>
              <a:t>计算</a:t>
            </a:r>
            <a:r>
              <a:rPr lang="zh-CN" altLang="en-US" sz="2800">
                <a:solidFill>
                  <a:srgbClr val="CC3300"/>
                </a:solidFill>
              </a:rPr>
              <a:t>有限带电体</a:t>
            </a:r>
            <a:r>
              <a:rPr lang="zh-CN" altLang="en-US" sz="2800">
                <a:solidFill>
                  <a:schemeClr val="accent2"/>
                </a:solidFill>
              </a:rPr>
              <a:t>电势时选</a:t>
            </a:r>
            <a:r>
              <a:rPr lang="zh-CN" altLang="en-US" sz="2800">
                <a:solidFill>
                  <a:srgbClr val="CC3300"/>
                </a:solidFill>
              </a:rPr>
              <a:t>无限远</a:t>
            </a:r>
            <a:r>
              <a:rPr lang="zh-CN" altLang="en-US" sz="2800">
                <a:solidFill>
                  <a:schemeClr val="accent2"/>
                </a:solidFill>
              </a:rPr>
              <a:t>为参考点；</a:t>
            </a:r>
          </a:p>
          <a:p>
            <a:pPr eaLnBrk="1" hangingPunct="1">
              <a:spcBef>
                <a:spcPct val="25000"/>
              </a:spcBef>
              <a:buFontTx/>
              <a:buNone/>
            </a:pPr>
            <a:r>
              <a:rPr lang="zh-CN" altLang="en-US" sz="2800">
                <a:solidFill>
                  <a:srgbClr val="CC3300"/>
                </a:solidFill>
              </a:rPr>
              <a:t>            实际</a:t>
            </a:r>
            <a:r>
              <a:rPr lang="zh-CN" altLang="en-US" sz="2800">
                <a:solidFill>
                  <a:schemeClr val="accent2"/>
                </a:solidFill>
              </a:rPr>
              <a:t>应用或研究电路问题时取</a:t>
            </a:r>
            <a:r>
              <a:rPr lang="zh-CN" altLang="en-US" sz="2800">
                <a:solidFill>
                  <a:srgbClr val="CC3300"/>
                </a:solidFill>
              </a:rPr>
              <a:t>大地</a:t>
            </a:r>
            <a:r>
              <a:rPr lang="zh-CN" altLang="en-US" sz="2800">
                <a:solidFill>
                  <a:schemeClr val="accent2"/>
                </a:solidFill>
              </a:rPr>
              <a:t>、</a:t>
            </a:r>
            <a:r>
              <a:rPr lang="zh-CN" altLang="en-US" sz="2800">
                <a:solidFill>
                  <a:srgbClr val="CC3300"/>
                </a:solidFill>
              </a:rPr>
              <a:t>仪器外壳</a:t>
            </a:r>
            <a:r>
              <a:rPr lang="zh-CN" altLang="en-US" sz="2800">
                <a:solidFill>
                  <a:schemeClr val="accent2"/>
                </a:solidFill>
              </a:rPr>
              <a:t>等。</a:t>
            </a:r>
            <a:endParaRPr lang="en-US" altLang="zh-CN" sz="28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autoUpdateAnimBg="0"/>
      <p:bldP spid="12292" grpId="0" autoUpdateAnimBg="0"/>
      <p:bldP spid="12296" grpId="0" animBg="1"/>
      <p:bldP spid="12308" grpId="0" autoUpdateAnimBg="0"/>
      <p:bldP spid="12309" grpId="0" autoUpdateAnimBg="0"/>
      <p:bldP spid="12310" grpId="0" autoUpdateAnimBg="0"/>
      <p:bldP spid="1231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34"/>
          <p:cNvGrpSpPr>
            <a:grpSpLocks/>
          </p:cNvGrpSpPr>
          <p:nvPr/>
        </p:nvGrpSpPr>
        <p:grpSpPr bwMode="auto">
          <a:xfrm>
            <a:off x="533400" y="4937125"/>
            <a:ext cx="1524000" cy="1066800"/>
            <a:chOff x="384" y="2783"/>
            <a:chExt cx="960" cy="672"/>
          </a:xfrm>
        </p:grpSpPr>
        <p:sp>
          <p:nvSpPr>
            <p:cNvPr id="17420" name="AutoShape 1035"/>
            <p:cNvSpPr>
              <a:spLocks noChangeArrowheads="1"/>
            </p:cNvSpPr>
            <p:nvPr/>
          </p:nvSpPr>
          <p:spPr bwMode="auto">
            <a:xfrm>
              <a:off x="384" y="2783"/>
              <a:ext cx="864" cy="672"/>
            </a:xfrm>
            <a:prstGeom prst="irregularSeal1">
              <a:avLst/>
            </a:prstGeom>
            <a:solidFill>
              <a:srgbClr val="FF9900"/>
            </a:solidFill>
            <a:ln w="12699">
              <a:solidFill>
                <a:srgbClr val="99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17421" name="Text Box 1036"/>
            <p:cNvSpPr txBox="1">
              <a:spLocks noChangeArrowheads="1"/>
            </p:cNvSpPr>
            <p:nvPr/>
          </p:nvSpPr>
          <p:spPr bwMode="auto">
            <a:xfrm>
              <a:off x="480" y="2927"/>
              <a:ext cx="8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solidFill>
                    <a:srgbClr val="3333CC"/>
                  </a:solidFill>
                  <a:latin typeface="宋体" panose="02010600030101010101" pitchFamily="2" charset="-122"/>
                </a:rPr>
                <a:t>注意</a:t>
              </a:r>
            </a:p>
          </p:txBody>
        </p:sp>
      </p:grpSp>
      <p:sp>
        <p:nvSpPr>
          <p:cNvPr id="13330" name="Text Box 1042"/>
          <p:cNvSpPr txBox="1">
            <a:spLocks noChangeArrowheads="1"/>
          </p:cNvSpPr>
          <p:nvPr/>
        </p:nvSpPr>
        <p:spPr bwMode="auto">
          <a:xfrm>
            <a:off x="2339975" y="5362575"/>
            <a:ext cx="576103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</a:rPr>
              <a:t>电势是描述电场性质</a:t>
            </a:r>
            <a:r>
              <a:rPr lang="zh-CN" altLang="en-US" sz="2800">
                <a:solidFill>
                  <a:srgbClr val="FF0000"/>
                </a:solidFill>
              </a:rPr>
              <a:t>（做功本领）</a:t>
            </a:r>
            <a:r>
              <a:rPr lang="zh-CN" altLang="en-US" sz="2800">
                <a:solidFill>
                  <a:schemeClr val="accent2"/>
                </a:solidFill>
              </a:rPr>
              <a:t>的物理量，与试验电荷无关；</a:t>
            </a:r>
            <a:endParaRPr lang="en-US" altLang="zh-CN" sz="2800">
              <a:solidFill>
                <a:schemeClr val="accent2"/>
              </a:solidFill>
            </a:endParaRPr>
          </a:p>
        </p:txBody>
      </p:sp>
      <p:sp>
        <p:nvSpPr>
          <p:cNvPr id="13331" name="Text Box 1043"/>
          <p:cNvSpPr txBox="1">
            <a:spLocks noChangeArrowheads="1"/>
          </p:cNvSpPr>
          <p:nvPr/>
        </p:nvSpPr>
        <p:spPr bwMode="auto">
          <a:xfrm>
            <a:off x="250825" y="319088"/>
            <a:ext cx="403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chemeClr val="accent2"/>
                </a:solidFill>
              </a:rPr>
              <a:t>3. </a:t>
            </a:r>
            <a:r>
              <a:rPr lang="zh-CN" altLang="en-US" sz="2800">
                <a:solidFill>
                  <a:schemeClr val="accent2"/>
                </a:solidFill>
              </a:rPr>
              <a:t>电势和电势能的关系 </a:t>
            </a:r>
          </a:p>
        </p:txBody>
      </p:sp>
      <p:sp>
        <p:nvSpPr>
          <p:cNvPr id="13332" name="Text Box 1044"/>
          <p:cNvSpPr txBox="1">
            <a:spLocks noChangeArrowheads="1"/>
          </p:cNvSpPr>
          <p:nvPr/>
        </p:nvSpPr>
        <p:spPr bwMode="auto">
          <a:xfrm>
            <a:off x="316780" y="3868272"/>
            <a:ext cx="126509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chemeClr val="accent2"/>
                </a:solidFill>
              </a:rPr>
              <a:t>5. </a:t>
            </a:r>
            <a:r>
              <a:rPr lang="zh-CN" altLang="en-US" sz="2800">
                <a:solidFill>
                  <a:schemeClr val="accent2"/>
                </a:solidFill>
              </a:rPr>
              <a:t>单位</a:t>
            </a:r>
            <a:endParaRPr lang="zh-CN" altLang="en-US" sz="2800" b="0"/>
          </a:p>
        </p:txBody>
      </p:sp>
      <p:sp>
        <p:nvSpPr>
          <p:cNvPr id="13333" name="Text Box 1045"/>
          <p:cNvSpPr txBox="1">
            <a:spLocks noChangeArrowheads="1"/>
          </p:cNvSpPr>
          <p:nvPr/>
        </p:nvSpPr>
        <p:spPr bwMode="auto">
          <a:xfrm>
            <a:off x="2590800" y="4251325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accent2"/>
                </a:solidFill>
              </a:rPr>
              <a:t>SI</a:t>
            </a:r>
            <a:r>
              <a:rPr lang="zh-CN" altLang="en-US" sz="2800">
                <a:solidFill>
                  <a:schemeClr val="accent2"/>
                </a:solidFill>
              </a:rPr>
              <a:t>单位：</a:t>
            </a:r>
            <a:r>
              <a:rPr lang="zh-CN" altLang="en-US" sz="2800">
                <a:solidFill>
                  <a:srgbClr val="CC3300"/>
                </a:solidFill>
              </a:rPr>
              <a:t>伏</a:t>
            </a:r>
            <a:r>
              <a:rPr lang="en-US" altLang="zh-CN" sz="2800">
                <a:solidFill>
                  <a:srgbClr val="CC3300"/>
                </a:solidFill>
              </a:rPr>
              <a:t>[</a:t>
            </a:r>
            <a:r>
              <a:rPr lang="zh-CN" altLang="en-US" sz="2800">
                <a:solidFill>
                  <a:srgbClr val="CC3300"/>
                </a:solidFill>
              </a:rPr>
              <a:t>特</a:t>
            </a:r>
            <a:r>
              <a:rPr lang="en-US" altLang="zh-CN" sz="2800">
                <a:solidFill>
                  <a:srgbClr val="CC3300"/>
                </a:solidFill>
              </a:rPr>
              <a:t>](V)</a:t>
            </a:r>
            <a:endParaRPr lang="en-US" altLang="zh-CN" sz="2800" b="0">
              <a:solidFill>
                <a:schemeClr val="accent2"/>
              </a:solidFill>
            </a:endParaRPr>
          </a:p>
        </p:txBody>
      </p:sp>
      <p:sp>
        <p:nvSpPr>
          <p:cNvPr id="13334" name="Text Box 1046"/>
          <p:cNvSpPr txBox="1">
            <a:spLocks noChangeArrowheads="1"/>
          </p:cNvSpPr>
          <p:nvPr/>
        </p:nvSpPr>
        <p:spPr bwMode="auto">
          <a:xfrm>
            <a:off x="1600200" y="893763"/>
            <a:ext cx="49023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点电荷</a:t>
            </a:r>
            <a:r>
              <a:rPr lang="en-US" altLang="zh-CN" sz="2800" i="1">
                <a:solidFill>
                  <a:schemeClr val="accent2"/>
                </a:solidFill>
              </a:rPr>
              <a:t>q</a:t>
            </a:r>
            <a:r>
              <a:rPr lang="en-US" altLang="zh-CN" sz="2800" baseline="-25000">
                <a:solidFill>
                  <a:schemeClr val="accent2"/>
                </a:solidFill>
              </a:rPr>
              <a:t>0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在电场中的电势能为</a:t>
            </a:r>
            <a:r>
              <a:rPr lang="zh-CN" altLang="en-US" sz="2800">
                <a:solidFill>
                  <a:schemeClr val="accent2"/>
                </a:solidFill>
              </a:rPr>
              <a:t> </a:t>
            </a:r>
            <a:endParaRPr lang="en-US" altLang="zh-CN" sz="2800">
              <a:solidFill>
                <a:schemeClr val="accent2"/>
              </a:solidFill>
            </a:endParaRPr>
          </a:p>
        </p:txBody>
      </p:sp>
      <p:graphicFrame>
        <p:nvGraphicFramePr>
          <p:cNvPr id="27704" name="Object 1080"/>
          <p:cNvGraphicFramePr>
            <a:graphicFrameLocks noChangeAspect="1"/>
          </p:cNvGraphicFramePr>
          <p:nvPr/>
        </p:nvGraphicFramePr>
        <p:xfrm>
          <a:off x="3429000" y="1458913"/>
          <a:ext cx="14033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25732" imgH="441829" progId="Equation.3">
                  <p:embed/>
                </p:oleObj>
              </mc:Choice>
              <mc:Fallback>
                <p:oleObj name="Equation" r:id="rId2" imgW="1325732" imgH="441829" progId="Equation.3">
                  <p:embed/>
                  <p:pic>
                    <p:nvPicPr>
                      <p:cNvPr id="27704" name="Object 10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458913"/>
                        <a:ext cx="14033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7" name="Text Box 1049"/>
          <p:cNvSpPr txBox="1">
            <a:spLocks noChangeArrowheads="1"/>
          </p:cNvSpPr>
          <p:nvPr/>
        </p:nvSpPr>
        <p:spPr bwMode="auto">
          <a:xfrm>
            <a:off x="2438400" y="1973263"/>
            <a:ext cx="37914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CC3300"/>
                </a:solidFill>
              </a:rPr>
              <a:t>电势零点即电势能零点</a:t>
            </a:r>
          </a:p>
        </p:txBody>
      </p:sp>
      <p:sp>
        <p:nvSpPr>
          <p:cNvPr id="13338" name="Text Box 1050"/>
          <p:cNvSpPr txBox="1">
            <a:spLocks noChangeArrowheads="1"/>
          </p:cNvSpPr>
          <p:nvPr/>
        </p:nvSpPr>
        <p:spPr bwMode="auto">
          <a:xfrm>
            <a:off x="250825" y="2636838"/>
            <a:ext cx="883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chemeClr val="accent2"/>
                </a:solidFill>
              </a:rPr>
              <a:t>4. </a:t>
            </a:r>
            <a:r>
              <a:rPr lang="zh-CN" altLang="en-US" sz="2800">
                <a:solidFill>
                  <a:schemeClr val="accent2"/>
                </a:solidFill>
              </a:rPr>
              <a:t>把电荷</a:t>
            </a:r>
            <a:r>
              <a:rPr lang="en-US" altLang="zh-CN" sz="2800" i="1">
                <a:solidFill>
                  <a:schemeClr val="accent2"/>
                </a:solidFill>
              </a:rPr>
              <a:t>q</a:t>
            </a:r>
            <a:r>
              <a:rPr lang="en-US" altLang="zh-CN" sz="2800" baseline="-25000">
                <a:solidFill>
                  <a:schemeClr val="accent2"/>
                </a:solidFill>
              </a:rPr>
              <a:t>0</a:t>
            </a:r>
            <a:r>
              <a:rPr lang="zh-CN" altLang="en-US" sz="2800">
                <a:solidFill>
                  <a:schemeClr val="accent2"/>
                </a:solidFill>
              </a:rPr>
              <a:t>从</a:t>
            </a:r>
            <a:r>
              <a:rPr lang="en-US" altLang="zh-CN" sz="2800" i="1">
                <a:solidFill>
                  <a:schemeClr val="accent2"/>
                </a:solidFill>
              </a:rPr>
              <a:t>a</a:t>
            </a:r>
            <a:r>
              <a:rPr lang="zh-CN" altLang="en-US" sz="2800">
                <a:solidFill>
                  <a:schemeClr val="accent2"/>
                </a:solidFill>
              </a:rPr>
              <a:t>沿任意路径移动到</a:t>
            </a:r>
            <a:r>
              <a:rPr lang="en-US" altLang="zh-CN" sz="2800" i="1">
                <a:solidFill>
                  <a:schemeClr val="accent2"/>
                </a:solidFill>
              </a:rPr>
              <a:t>b</a:t>
            </a:r>
            <a:r>
              <a:rPr lang="zh-CN" altLang="en-US" sz="2800">
                <a:solidFill>
                  <a:schemeClr val="accent2"/>
                </a:solidFill>
              </a:rPr>
              <a:t>静电场力所做的功为</a:t>
            </a:r>
            <a:endParaRPr lang="zh-CN" altLang="en-US" sz="2400" b="0">
              <a:solidFill>
                <a:schemeClr val="accent2"/>
              </a:solidFill>
            </a:endParaRPr>
          </a:p>
        </p:txBody>
      </p:sp>
      <p:graphicFrame>
        <p:nvGraphicFramePr>
          <p:cNvPr id="27705" name="Object 1081"/>
          <p:cNvGraphicFramePr>
            <a:graphicFrameLocks noChangeAspect="1"/>
          </p:cNvGraphicFramePr>
          <p:nvPr/>
        </p:nvGraphicFramePr>
        <p:xfrm>
          <a:off x="2936875" y="3376613"/>
          <a:ext cx="27527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21477" imgH="441829" progId="Equation.3">
                  <p:embed/>
                </p:oleObj>
              </mc:Choice>
              <mc:Fallback>
                <p:oleObj name="Equation" r:id="rId4" imgW="2621477" imgH="441829" progId="Equation.3">
                  <p:embed/>
                  <p:pic>
                    <p:nvPicPr>
                      <p:cNvPr id="27705" name="Object 10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875" y="3376613"/>
                        <a:ext cx="27527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7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7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0" grpId="0" autoUpdateAnimBg="0"/>
      <p:bldP spid="13331" grpId="0" autoUpdateAnimBg="0"/>
      <p:bldP spid="13332" grpId="0" autoUpdateAnimBg="0"/>
      <p:bldP spid="13333" grpId="0" autoUpdateAnimBg="0"/>
      <p:bldP spid="13334" grpId="0" autoUpdateAnimBg="0"/>
      <p:bldP spid="13337" grpId="0" autoUpdateAnimBg="0"/>
      <p:bldP spid="13338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52400" y="11572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</a:rPr>
              <a:t>解：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1017588"/>
            <a:ext cx="9144000" cy="76200"/>
          </a:xfrm>
          <a:prstGeom prst="rect">
            <a:avLst/>
          </a:prstGeom>
          <a:gradFill rotWithShape="0">
            <a:gsLst>
              <a:gs pos="0">
                <a:srgbClr val="00CC99"/>
              </a:gs>
              <a:gs pos="100000">
                <a:srgbClr val="00A179"/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/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249114" y="44624"/>
            <a:ext cx="8931275" cy="946150"/>
            <a:chOff x="68" y="48"/>
            <a:chExt cx="5626" cy="596"/>
          </a:xfrm>
        </p:grpSpPr>
        <p:sp>
          <p:nvSpPr>
            <p:cNvPr id="18469" name="Text Box 3"/>
            <p:cNvSpPr txBox="1">
              <a:spLocks noChangeArrowheads="1"/>
            </p:cNvSpPr>
            <p:nvPr/>
          </p:nvSpPr>
          <p:spPr bwMode="auto">
            <a:xfrm>
              <a:off x="68" y="48"/>
              <a:ext cx="5626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714375" indent="-714375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solidFill>
                    <a:schemeClr val="accent2"/>
                  </a:solidFill>
                </a:rPr>
                <a:t>例：求电偶极矩为            的电偶极子在均匀外电场    中所具有的电势能。</a:t>
              </a:r>
              <a:endParaRPr lang="en-US" altLang="zh-CN" sz="2800">
                <a:solidFill>
                  <a:schemeClr val="accent2"/>
                </a:solidFill>
              </a:endParaRPr>
            </a:p>
          </p:txBody>
        </p:sp>
        <p:graphicFrame>
          <p:nvGraphicFramePr>
            <p:cNvPr id="18470" name="Object 19"/>
            <p:cNvGraphicFramePr>
              <a:graphicFrameLocks noChangeAspect="1"/>
            </p:cNvGraphicFramePr>
            <p:nvPr/>
          </p:nvGraphicFramePr>
          <p:xfrm>
            <a:off x="1925" y="48"/>
            <a:ext cx="683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021129" imgH="464689" progId="Equation.3">
                    <p:embed/>
                  </p:oleObj>
                </mc:Choice>
                <mc:Fallback>
                  <p:oleObj name="Equation" r:id="rId3" imgW="1021129" imgH="464689" progId="Equation.3">
                    <p:embed/>
                    <p:pic>
                      <p:nvPicPr>
                        <p:cNvPr id="1847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5" y="48"/>
                          <a:ext cx="683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71" name="Object 20"/>
            <p:cNvGraphicFramePr>
              <a:graphicFrameLocks noChangeAspect="1"/>
            </p:cNvGraphicFramePr>
            <p:nvPr/>
          </p:nvGraphicFramePr>
          <p:xfrm>
            <a:off x="5059" y="60"/>
            <a:ext cx="22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327487" imgH="365760" progId="Equation.3">
                    <p:embed/>
                  </p:oleObj>
                </mc:Choice>
                <mc:Fallback>
                  <p:oleObj name="Equation" r:id="rId5" imgW="327487" imgH="365760" progId="Equation.3">
                    <p:embed/>
                    <p:pic>
                      <p:nvPicPr>
                        <p:cNvPr id="18471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9" y="60"/>
                          <a:ext cx="22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437" name="Line 9"/>
          <p:cNvSpPr>
            <a:spLocks noChangeShapeType="1"/>
          </p:cNvSpPr>
          <p:nvPr/>
        </p:nvSpPr>
        <p:spPr bwMode="auto">
          <a:xfrm>
            <a:off x="5962650" y="1928813"/>
            <a:ext cx="2667000" cy="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8" name="Line 10"/>
          <p:cNvSpPr>
            <a:spLocks noChangeShapeType="1"/>
          </p:cNvSpPr>
          <p:nvPr/>
        </p:nvSpPr>
        <p:spPr bwMode="auto">
          <a:xfrm>
            <a:off x="5962650" y="2676525"/>
            <a:ext cx="2667000" cy="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9" name="Line 11"/>
          <p:cNvSpPr>
            <a:spLocks noChangeShapeType="1"/>
          </p:cNvSpPr>
          <p:nvPr/>
        </p:nvSpPr>
        <p:spPr bwMode="auto">
          <a:xfrm>
            <a:off x="5962650" y="3376613"/>
            <a:ext cx="2667000" cy="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0" name="Oval 12"/>
          <p:cNvSpPr>
            <a:spLocks noChangeArrowheads="1"/>
          </p:cNvSpPr>
          <p:nvPr/>
        </p:nvSpPr>
        <p:spPr bwMode="auto">
          <a:xfrm>
            <a:off x="6653213" y="2995613"/>
            <a:ext cx="147637" cy="1476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8441" name="Oval 13"/>
          <p:cNvSpPr>
            <a:spLocks noChangeArrowheads="1"/>
          </p:cNvSpPr>
          <p:nvPr/>
        </p:nvSpPr>
        <p:spPr bwMode="auto">
          <a:xfrm>
            <a:off x="7596188" y="2124075"/>
            <a:ext cx="147637" cy="1476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8442" name="Freeform 14"/>
          <p:cNvSpPr>
            <a:spLocks/>
          </p:cNvSpPr>
          <p:nvPr/>
        </p:nvSpPr>
        <p:spPr bwMode="auto">
          <a:xfrm>
            <a:off x="6781800" y="2244725"/>
            <a:ext cx="825500" cy="774700"/>
          </a:xfrm>
          <a:custGeom>
            <a:avLst/>
            <a:gdLst>
              <a:gd name="T0" fmla="*/ 0 w 520"/>
              <a:gd name="T1" fmla="*/ 2147483646 h 488"/>
              <a:gd name="T2" fmla="*/ 2147483646 w 520"/>
              <a:gd name="T3" fmla="*/ 0 h 488"/>
              <a:gd name="T4" fmla="*/ 0 60000 65536"/>
              <a:gd name="T5" fmla="*/ 0 60000 65536"/>
              <a:gd name="T6" fmla="*/ 0 w 520"/>
              <a:gd name="T7" fmla="*/ 0 h 488"/>
              <a:gd name="T8" fmla="*/ 520 w 520"/>
              <a:gd name="T9" fmla="*/ 488 h 48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20" h="488">
                <a:moveTo>
                  <a:pt x="0" y="488"/>
                </a:moveTo>
                <a:lnTo>
                  <a:pt x="520" y="0"/>
                </a:ln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8443" name="Object 14"/>
          <p:cNvGraphicFramePr>
            <a:graphicFrameLocks noChangeAspect="1"/>
          </p:cNvGraphicFramePr>
          <p:nvPr/>
        </p:nvGraphicFramePr>
        <p:xfrm>
          <a:off x="6172200" y="2981325"/>
          <a:ext cx="371475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87680" imgH="320040" progId="Equation.3">
                  <p:embed/>
                </p:oleObj>
              </mc:Choice>
              <mc:Fallback>
                <p:oleObj name="Equation" r:id="rId7" imgW="487680" imgH="320040" progId="Equation.3">
                  <p:embed/>
                  <p:pic>
                    <p:nvPicPr>
                      <p:cNvPr id="18443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981325"/>
                        <a:ext cx="371475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4" name="Object 15"/>
          <p:cNvGraphicFramePr>
            <a:graphicFrameLocks noChangeAspect="1"/>
          </p:cNvGraphicFramePr>
          <p:nvPr/>
        </p:nvGraphicFramePr>
        <p:xfrm>
          <a:off x="7772400" y="2070100"/>
          <a:ext cx="38100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510565" imgH="327529" progId="Equation.3">
                  <p:embed/>
                </p:oleObj>
              </mc:Choice>
              <mc:Fallback>
                <p:oleObj name="Equation" r:id="rId9" imgW="510565" imgH="327529" progId="Equation.3">
                  <p:embed/>
                  <p:pic>
                    <p:nvPicPr>
                      <p:cNvPr id="18444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2070100"/>
                        <a:ext cx="381000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5" name="Object 16"/>
          <p:cNvGraphicFramePr>
            <a:graphicFrameLocks noChangeAspect="1"/>
          </p:cNvGraphicFramePr>
          <p:nvPr/>
        </p:nvGraphicFramePr>
        <p:xfrm>
          <a:off x="6934200" y="2371725"/>
          <a:ext cx="15875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05567" imgH="388620" progId="Equation.3">
                  <p:embed/>
                </p:oleObj>
              </mc:Choice>
              <mc:Fallback>
                <p:oleObj name="Equation" r:id="rId11" imgW="205567" imgH="388620" progId="Equation.3">
                  <p:embed/>
                  <p:pic>
                    <p:nvPicPr>
                      <p:cNvPr id="18445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371725"/>
                        <a:ext cx="15875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6" name="Object 17"/>
          <p:cNvGraphicFramePr>
            <a:graphicFrameLocks noChangeAspect="1"/>
          </p:cNvGraphicFramePr>
          <p:nvPr/>
        </p:nvGraphicFramePr>
        <p:xfrm>
          <a:off x="8782050" y="2386013"/>
          <a:ext cx="3619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27487" imgH="365760" progId="Equation.3">
                  <p:embed/>
                </p:oleObj>
              </mc:Choice>
              <mc:Fallback>
                <p:oleObj name="Equation" r:id="rId13" imgW="327487" imgH="365760" progId="Equation.3">
                  <p:embed/>
                  <p:pic>
                    <p:nvPicPr>
                      <p:cNvPr id="18446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82050" y="2386013"/>
                        <a:ext cx="36195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7" name="Object 18"/>
          <p:cNvGraphicFramePr>
            <a:graphicFrameLocks noChangeAspect="1"/>
          </p:cNvGraphicFramePr>
          <p:nvPr/>
        </p:nvGraphicFramePr>
        <p:xfrm>
          <a:off x="7397750" y="2416175"/>
          <a:ext cx="198438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43840" imgH="320040" progId="Equation.3">
                  <p:embed/>
                </p:oleObj>
              </mc:Choice>
              <mc:Fallback>
                <p:oleObj name="Equation" r:id="rId15" imgW="243840" imgH="320040" progId="Equation.3">
                  <p:embed/>
                  <p:pic>
                    <p:nvPicPr>
                      <p:cNvPr id="18447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750" y="2416175"/>
                        <a:ext cx="198438" cy="24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8" name="Text Box 36"/>
          <p:cNvSpPr txBox="1">
            <a:spLocks noChangeArrowheads="1"/>
          </p:cNvSpPr>
          <p:nvPr/>
        </p:nvSpPr>
        <p:spPr bwMode="auto">
          <a:xfrm>
            <a:off x="7375525" y="17526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i="1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18449" name="Text Box 37"/>
          <p:cNvSpPr txBox="1">
            <a:spLocks noChangeArrowheads="1"/>
          </p:cNvSpPr>
          <p:nvPr/>
        </p:nvSpPr>
        <p:spPr bwMode="auto">
          <a:xfrm>
            <a:off x="6781800" y="2843213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i="1">
                <a:solidFill>
                  <a:schemeClr val="accent2"/>
                </a:solidFill>
              </a:rPr>
              <a:t>b</a:t>
            </a:r>
          </a:p>
        </p:txBody>
      </p: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914400" y="1143000"/>
            <a:ext cx="7772400" cy="946150"/>
            <a:chOff x="576" y="720"/>
            <a:chExt cx="4896" cy="596"/>
          </a:xfrm>
        </p:grpSpPr>
        <p:sp>
          <p:nvSpPr>
            <p:cNvPr id="18466" name="Text Box 34"/>
            <p:cNvSpPr txBox="1">
              <a:spLocks noChangeArrowheads="1"/>
            </p:cNvSpPr>
            <p:nvPr/>
          </p:nvSpPr>
          <p:spPr bwMode="auto">
            <a:xfrm>
              <a:off x="576" y="720"/>
              <a:ext cx="4896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solidFill>
                    <a:schemeClr val="accent2"/>
                  </a:solidFill>
                </a:rPr>
                <a:t>设</a:t>
              </a:r>
              <a:r>
                <a:rPr lang="en-US" altLang="zh-CN" sz="2800">
                  <a:solidFill>
                    <a:schemeClr val="accent2"/>
                  </a:solidFill>
                </a:rPr>
                <a:t>+</a:t>
              </a:r>
              <a:r>
                <a:rPr lang="en-US" altLang="zh-CN" sz="2800" i="1">
                  <a:solidFill>
                    <a:schemeClr val="accent2"/>
                  </a:solidFill>
                </a:rPr>
                <a:t>q</a:t>
              </a:r>
              <a:r>
                <a:rPr lang="zh-CN" altLang="en-US" sz="2800">
                  <a:solidFill>
                    <a:schemeClr val="accent2"/>
                  </a:solidFill>
                </a:rPr>
                <a:t>和－</a:t>
              </a:r>
              <a:r>
                <a:rPr lang="en-US" altLang="zh-CN" sz="2800" i="1">
                  <a:solidFill>
                    <a:schemeClr val="accent2"/>
                  </a:solidFill>
                </a:rPr>
                <a:t>q</a:t>
              </a:r>
              <a:r>
                <a:rPr lang="zh-CN" altLang="en-US" sz="2800">
                  <a:solidFill>
                    <a:schemeClr val="accent2"/>
                  </a:solidFill>
                </a:rPr>
                <a:t>所在处的电势分别为    和     ， 则它们的电势能分别为</a:t>
              </a:r>
              <a:endParaRPr lang="en-US" altLang="zh-CN" sz="2800">
                <a:solidFill>
                  <a:schemeClr val="accent2"/>
                </a:solidFill>
              </a:endParaRPr>
            </a:p>
          </p:txBody>
        </p:sp>
        <p:graphicFrame>
          <p:nvGraphicFramePr>
            <p:cNvPr id="18467" name="Object 12"/>
            <p:cNvGraphicFramePr>
              <a:graphicFrameLocks noChangeAspect="1"/>
            </p:cNvGraphicFramePr>
            <p:nvPr/>
          </p:nvGraphicFramePr>
          <p:xfrm>
            <a:off x="3696" y="720"/>
            <a:ext cx="25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365760" imgH="441829" progId="Equation.3">
                    <p:embed/>
                  </p:oleObj>
                </mc:Choice>
                <mc:Fallback>
                  <p:oleObj name="Equation" r:id="rId17" imgW="365760" imgH="441829" progId="Equation.3">
                    <p:embed/>
                    <p:pic>
                      <p:nvPicPr>
                        <p:cNvPr id="18467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720"/>
                          <a:ext cx="251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68" name="Object 13"/>
            <p:cNvGraphicFramePr>
              <a:graphicFrameLocks noChangeAspect="1"/>
            </p:cNvGraphicFramePr>
            <p:nvPr/>
          </p:nvGraphicFramePr>
          <p:xfrm>
            <a:off x="4165" y="720"/>
            <a:ext cx="25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365760" imgH="441829" progId="Equation.3">
                    <p:embed/>
                  </p:oleObj>
                </mc:Choice>
                <mc:Fallback>
                  <p:oleObj name="Equation" r:id="rId19" imgW="365760" imgH="441829" progId="Equation.3">
                    <p:embed/>
                    <p:pic>
                      <p:nvPicPr>
                        <p:cNvPr id="18468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5" y="720"/>
                          <a:ext cx="251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3970" name="Object 2"/>
          <p:cNvGraphicFramePr>
            <a:graphicFrameLocks noChangeAspect="1"/>
          </p:cNvGraphicFramePr>
          <p:nvPr/>
        </p:nvGraphicFramePr>
        <p:xfrm>
          <a:off x="1066800" y="2133600"/>
          <a:ext cx="15271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440155" imgH="441829" progId="Equation.3">
                  <p:embed/>
                </p:oleObj>
              </mc:Choice>
              <mc:Fallback>
                <p:oleObj name="Equation" r:id="rId21" imgW="1440155" imgH="441829" progId="Equation.3">
                  <p:embed/>
                  <p:pic>
                    <p:nvPicPr>
                      <p:cNvPr id="839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133600"/>
                        <a:ext cx="15271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1" name="Object 3"/>
          <p:cNvGraphicFramePr>
            <a:graphicFrameLocks noChangeAspect="1"/>
          </p:cNvGraphicFramePr>
          <p:nvPr/>
        </p:nvGraphicFramePr>
        <p:xfrm>
          <a:off x="3124200" y="2133600"/>
          <a:ext cx="17541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1661111" imgH="441829" progId="Equation.3">
                  <p:embed/>
                </p:oleObj>
              </mc:Choice>
              <mc:Fallback>
                <p:oleObj name="Equation" r:id="rId23" imgW="1661111" imgH="441829" progId="Equation.3">
                  <p:embed/>
                  <p:pic>
                    <p:nvPicPr>
                      <p:cNvPr id="839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133600"/>
                        <a:ext cx="17541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90" name="Text Box 42"/>
          <p:cNvSpPr txBox="1">
            <a:spLocks noChangeArrowheads="1"/>
          </p:cNvSpPr>
          <p:nvPr/>
        </p:nvSpPr>
        <p:spPr bwMode="auto">
          <a:xfrm>
            <a:off x="682625" y="259080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</a:rPr>
              <a:t>电偶极子在外电场中的电势能为</a:t>
            </a:r>
          </a:p>
        </p:txBody>
      </p:sp>
      <p:graphicFrame>
        <p:nvGraphicFramePr>
          <p:cNvPr id="83972" name="Object 4"/>
          <p:cNvGraphicFramePr>
            <a:graphicFrameLocks noChangeAspect="1"/>
          </p:cNvGraphicFramePr>
          <p:nvPr/>
        </p:nvGraphicFramePr>
        <p:xfrm>
          <a:off x="990600" y="3124200"/>
          <a:ext cx="42370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4030857" imgH="441829" progId="Equation.3">
                  <p:embed/>
                </p:oleObj>
              </mc:Choice>
              <mc:Fallback>
                <p:oleObj name="Equation" r:id="rId25" imgW="4030857" imgH="441829" progId="Equation.3">
                  <p:embed/>
                  <p:pic>
                    <p:nvPicPr>
                      <p:cNvPr id="839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124200"/>
                        <a:ext cx="423703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3" name="Object 5"/>
          <p:cNvGraphicFramePr>
            <a:graphicFrameLocks noChangeAspect="1"/>
          </p:cNvGraphicFramePr>
          <p:nvPr/>
        </p:nvGraphicFramePr>
        <p:xfrm>
          <a:off x="1354138" y="3646488"/>
          <a:ext cx="6967537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2679480" imgH="330120" progId="Equation.DSMT4">
                  <p:embed/>
                </p:oleObj>
              </mc:Choice>
              <mc:Fallback>
                <p:oleObj name="Equation" r:id="rId27" imgW="2679480" imgH="330120" progId="Equation.DSMT4">
                  <p:embed/>
                  <p:pic>
                    <p:nvPicPr>
                      <p:cNvPr id="839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138" y="3646488"/>
                        <a:ext cx="6967537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5" name="Object 7"/>
          <p:cNvGraphicFramePr>
            <a:graphicFrameLocks noChangeAspect="1"/>
          </p:cNvGraphicFramePr>
          <p:nvPr/>
        </p:nvGraphicFramePr>
        <p:xfrm>
          <a:off x="1403350" y="4413250"/>
          <a:ext cx="6802438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2666880" imgH="330120" progId="Equation.DSMT4">
                  <p:embed/>
                </p:oleObj>
              </mc:Choice>
              <mc:Fallback>
                <p:oleObj name="Equation" r:id="rId29" imgW="2666880" imgH="330120" progId="Equation.DSMT4">
                  <p:embed/>
                  <p:pic>
                    <p:nvPicPr>
                      <p:cNvPr id="8397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413250"/>
                        <a:ext cx="6802438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0" y="5867400"/>
            <a:ext cx="9217025" cy="946150"/>
            <a:chOff x="0" y="5651202"/>
            <a:chExt cx="9217025" cy="946150"/>
          </a:xfrm>
        </p:grpSpPr>
        <p:sp>
          <p:nvSpPr>
            <p:cNvPr id="18463" name="Text Box 52"/>
            <p:cNvSpPr txBox="1">
              <a:spLocks noChangeArrowheads="1"/>
            </p:cNvSpPr>
            <p:nvPr/>
          </p:nvSpPr>
          <p:spPr bwMode="auto">
            <a:xfrm>
              <a:off x="0" y="5651202"/>
              <a:ext cx="9217025" cy="946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solidFill>
                    <a:schemeClr val="accent2"/>
                  </a:solidFill>
                  <a:latin typeface="宋体" panose="02010600030101010101" pitchFamily="2" charset="-122"/>
                </a:rPr>
                <a:t>当  和  同向时，</a:t>
              </a:r>
              <a:r>
                <a:rPr lang="en-US" altLang="zh-CN" sz="2800" i="1">
                  <a:solidFill>
                    <a:schemeClr val="accent2"/>
                  </a:solidFill>
                </a:rPr>
                <a:t>W</a:t>
              </a:r>
              <a:r>
                <a:rPr lang="zh-CN" altLang="en-US" sz="2800">
                  <a:solidFill>
                    <a:schemeClr val="accent2"/>
                  </a:solidFill>
                  <a:latin typeface="宋体" panose="02010600030101010101" pitchFamily="2" charset="-122"/>
                </a:rPr>
                <a:t>最小(－</a:t>
              </a:r>
              <a:r>
                <a:rPr lang="en-US" altLang="zh-CN" sz="2800" i="1">
                  <a:solidFill>
                    <a:schemeClr val="accent2"/>
                  </a:solidFill>
                </a:rPr>
                <a:t>pE)</a:t>
              </a:r>
              <a:r>
                <a:rPr lang="zh-CN" altLang="en-US" sz="2800">
                  <a:solidFill>
                    <a:schemeClr val="accent2"/>
                  </a:solidFill>
                </a:rPr>
                <a:t>， </a:t>
              </a:r>
              <a:r>
                <a:rPr lang="zh-CN" altLang="en-US" sz="2800">
                  <a:solidFill>
                    <a:schemeClr val="accent2"/>
                  </a:solidFill>
                  <a:latin typeface="宋体" panose="02010600030101010101" pitchFamily="2" charset="-122"/>
                </a:rPr>
                <a:t>偶极子体系稳定平衡，即外电场的作用总是使电偶极子转向外场方向。</a:t>
              </a:r>
              <a:r>
                <a:rPr lang="zh-CN" altLang="en-US" sz="2800">
                  <a:solidFill>
                    <a:schemeClr val="accent2"/>
                  </a:solidFill>
                </a:rPr>
                <a:t> </a:t>
              </a:r>
              <a:endParaRPr lang="en-US" altLang="zh-CN" sz="2800">
                <a:solidFill>
                  <a:schemeClr val="accent2"/>
                </a:solidFill>
              </a:endParaRPr>
            </a:p>
          </p:txBody>
        </p:sp>
        <p:graphicFrame>
          <p:nvGraphicFramePr>
            <p:cNvPr id="18464" name="Object 10"/>
            <p:cNvGraphicFramePr>
              <a:graphicFrameLocks noChangeAspect="1"/>
            </p:cNvGraphicFramePr>
            <p:nvPr/>
          </p:nvGraphicFramePr>
          <p:xfrm>
            <a:off x="476250" y="5715000"/>
            <a:ext cx="3048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259228" imgH="373249" progId="Equation.3">
                    <p:embed/>
                  </p:oleObj>
                </mc:Choice>
                <mc:Fallback>
                  <p:oleObj name="Equation" r:id="rId31" imgW="259228" imgH="373249" progId="Equation.3">
                    <p:embed/>
                    <p:pic>
                      <p:nvPicPr>
                        <p:cNvPr id="18464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250" y="5715000"/>
                          <a:ext cx="304800" cy="393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65" name="Object 11"/>
            <p:cNvGraphicFramePr>
              <a:graphicFrameLocks noChangeAspect="1"/>
            </p:cNvGraphicFramePr>
            <p:nvPr/>
          </p:nvGraphicFramePr>
          <p:xfrm>
            <a:off x="1192213" y="5715000"/>
            <a:ext cx="373062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3" imgW="327487" imgH="365760" progId="Equation.3">
                    <p:embed/>
                  </p:oleObj>
                </mc:Choice>
                <mc:Fallback>
                  <p:oleObj name="Equation" r:id="rId33" imgW="327487" imgH="365760" progId="Equation.3">
                    <p:embed/>
                    <p:pic>
                      <p:nvPicPr>
                        <p:cNvPr id="18465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2213" y="5715000"/>
                          <a:ext cx="373062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458" name="任意多边形 5"/>
          <p:cNvSpPr>
            <a:spLocks/>
          </p:cNvSpPr>
          <p:nvPr/>
        </p:nvSpPr>
        <p:spPr bwMode="auto">
          <a:xfrm>
            <a:off x="7288213" y="2571750"/>
            <a:ext cx="47625" cy="87313"/>
          </a:xfrm>
          <a:custGeom>
            <a:avLst/>
            <a:gdLst>
              <a:gd name="T0" fmla="*/ 0 w 48210"/>
              <a:gd name="T1" fmla="*/ 0 h 86360"/>
              <a:gd name="T2" fmla="*/ 45720 w 48210"/>
              <a:gd name="T3" fmla="*/ 30480 h 86360"/>
              <a:gd name="T4" fmla="*/ 38100 w 48210"/>
              <a:gd name="T5" fmla="*/ 86360 h 8636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210" h="86360">
                <a:moveTo>
                  <a:pt x="0" y="0"/>
                </a:moveTo>
                <a:cubicBezTo>
                  <a:pt x="19685" y="8043"/>
                  <a:pt x="39370" y="16087"/>
                  <a:pt x="45720" y="30480"/>
                </a:cubicBezTo>
                <a:cubicBezTo>
                  <a:pt x="52070" y="44873"/>
                  <a:pt x="45085" y="65616"/>
                  <a:pt x="38100" y="86360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9" name="Object 9"/>
          <p:cNvGraphicFramePr>
            <a:graphicFrameLocks noChangeAspect="1"/>
          </p:cNvGraphicFramePr>
          <p:nvPr/>
        </p:nvGraphicFramePr>
        <p:xfrm>
          <a:off x="1401763" y="5092700"/>
          <a:ext cx="138747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558720" imgH="241200" progId="Equation.DSMT4">
                  <p:embed/>
                </p:oleObj>
              </mc:Choice>
              <mc:Fallback>
                <p:oleObj name="Equation" r:id="rId35" imgW="558720" imgH="241200" progId="Equation.DSMT4">
                  <p:embed/>
                  <p:pic>
                    <p:nvPicPr>
                      <p:cNvPr id="3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1763" y="5092700"/>
                        <a:ext cx="138747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4400550" y="5256213"/>
            <a:ext cx="2114550" cy="536575"/>
            <a:chOff x="4400596" y="5256074"/>
            <a:chExt cx="2113779" cy="537476"/>
          </a:xfrm>
        </p:grpSpPr>
        <p:graphicFrame>
          <p:nvGraphicFramePr>
            <p:cNvPr id="18461" name="Object 9"/>
            <p:cNvGraphicFramePr>
              <a:graphicFrameLocks noChangeAspect="1"/>
            </p:cNvGraphicFramePr>
            <p:nvPr/>
          </p:nvGraphicFramePr>
          <p:xfrm>
            <a:off x="4547552" y="5313275"/>
            <a:ext cx="1846263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7" imgW="1745153" imgH="449711" progId="Equation.3">
                    <p:embed/>
                  </p:oleObj>
                </mc:Choice>
                <mc:Fallback>
                  <p:oleObj name="Equation" r:id="rId37" imgW="1745153" imgH="449711" progId="Equation.3">
                    <p:embed/>
                    <p:pic>
                      <p:nvPicPr>
                        <p:cNvPr id="18461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7552" y="5313275"/>
                          <a:ext cx="1846263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62" name="矩形 39"/>
            <p:cNvSpPr>
              <a:spLocks noChangeArrowheads="1"/>
            </p:cNvSpPr>
            <p:nvPr/>
          </p:nvSpPr>
          <p:spPr bwMode="auto">
            <a:xfrm>
              <a:off x="4400596" y="5256074"/>
              <a:ext cx="2113779" cy="537476"/>
            </a:xfrm>
            <a:prstGeom prst="rect">
              <a:avLst/>
            </a:prstGeom>
            <a:noFill/>
            <a:ln w="19050" algn="ctr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5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utoUpdateAnimBg="0"/>
      <p:bldP spid="27652" grpId="0" animBg="1" autoUpdateAnimBg="0"/>
      <p:bldP spid="2769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204788" y="822325"/>
            <a:ext cx="46720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chemeClr val="accent2"/>
                </a:solidFill>
              </a:rPr>
              <a:t>一、点电荷电场中的电势</a:t>
            </a:r>
            <a:endParaRPr lang="zh-CN" altLang="en-US" b="0">
              <a:solidFill>
                <a:schemeClr val="accent2"/>
              </a:solidFill>
            </a:endParaRP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4175125" y="49149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zh-CN" sz="2400" b="0"/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107950" y="103188"/>
            <a:ext cx="31670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accent2"/>
                </a:solidFill>
              </a:rPr>
              <a:t>1.4.4 </a:t>
            </a:r>
            <a:r>
              <a:rPr lang="zh-CN" altLang="en-US">
                <a:solidFill>
                  <a:schemeClr val="accent2"/>
                </a:solidFill>
              </a:rPr>
              <a:t>电势的计算</a:t>
            </a: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685800"/>
            <a:ext cx="9144000" cy="76200"/>
          </a:xfrm>
          <a:prstGeom prst="rect">
            <a:avLst/>
          </a:prstGeom>
          <a:gradFill rotWithShape="0">
            <a:gsLst>
              <a:gs pos="0">
                <a:srgbClr val="00CC99"/>
              </a:gs>
              <a:gs pos="100000">
                <a:srgbClr val="00A179"/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/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685800" y="1371600"/>
            <a:ext cx="845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选无限远为电势零点，点电荷电量为</a:t>
            </a:r>
            <a:r>
              <a:rPr lang="en-US" altLang="zh-CN" sz="2800" i="1">
                <a:solidFill>
                  <a:schemeClr val="accent2"/>
                </a:solidFill>
              </a:rPr>
              <a:t>q</a:t>
            </a:r>
            <a:r>
              <a:rPr lang="zh-CN" altLang="en-US" sz="2800" i="1">
                <a:solidFill>
                  <a:schemeClr val="accent2"/>
                </a:solidFill>
              </a:rPr>
              <a:t>，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其场强为：</a:t>
            </a:r>
            <a:r>
              <a:rPr lang="zh-CN" altLang="en-US" sz="2800">
                <a:solidFill>
                  <a:schemeClr val="accent2"/>
                </a:solidFill>
              </a:rPr>
              <a:t>  </a:t>
            </a:r>
            <a:endParaRPr lang="en-US" altLang="zh-CN" sz="2800">
              <a:solidFill>
                <a:schemeClr val="accent2"/>
              </a:solidFill>
            </a:endParaRPr>
          </a:p>
        </p:txBody>
      </p:sp>
      <p:graphicFrame>
        <p:nvGraphicFramePr>
          <p:cNvPr id="54279" name="Object 7"/>
          <p:cNvGraphicFramePr>
            <a:graphicFrameLocks noChangeAspect="1"/>
          </p:cNvGraphicFramePr>
          <p:nvPr/>
        </p:nvGraphicFramePr>
        <p:xfrm>
          <a:off x="1397000" y="4413250"/>
          <a:ext cx="3381375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268955" imgH="975491" progId="Equation.3">
                  <p:embed/>
                </p:oleObj>
              </mc:Choice>
              <mc:Fallback>
                <p:oleObj name="公式" r:id="rId2" imgW="3268955" imgH="975491" progId="Equation.3">
                  <p:embed/>
                  <p:pic>
                    <p:nvPicPr>
                      <p:cNvPr id="5427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0" y="4413250"/>
                        <a:ext cx="3381375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0" name="Object 8"/>
          <p:cNvGraphicFramePr>
            <a:graphicFrameLocks noChangeAspect="1"/>
          </p:cNvGraphicFramePr>
          <p:nvPr/>
        </p:nvGraphicFramePr>
        <p:xfrm>
          <a:off x="2946400" y="1822450"/>
          <a:ext cx="2206625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125906" imgH="975491" progId="Equation.3">
                  <p:embed/>
                </p:oleObj>
              </mc:Choice>
              <mc:Fallback>
                <p:oleObj name="公式" r:id="rId4" imgW="2125906" imgH="975491" progId="Equation.3">
                  <p:embed/>
                  <p:pic>
                    <p:nvPicPr>
                      <p:cNvPr id="5428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0" y="1822450"/>
                        <a:ext cx="2206625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762000" y="2895600"/>
            <a:ext cx="5489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离点电荷为 </a:t>
            </a:r>
            <a:r>
              <a:rPr lang="en-US" altLang="zh-CN" sz="2800" i="1">
                <a:solidFill>
                  <a:schemeClr val="accent2"/>
                </a:solidFill>
              </a:rPr>
              <a:t>r 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的 </a:t>
            </a:r>
            <a:r>
              <a:rPr lang="en-US" altLang="zh-CN" sz="2800" i="1">
                <a:solidFill>
                  <a:schemeClr val="accent2"/>
                </a:solidFill>
              </a:rPr>
              <a:t>P 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点的电势为：</a:t>
            </a:r>
            <a:r>
              <a:rPr lang="zh-CN" altLang="en-US" sz="2800">
                <a:solidFill>
                  <a:schemeClr val="accent2"/>
                </a:solidFill>
              </a:rPr>
              <a:t> </a:t>
            </a:r>
            <a:endParaRPr lang="en-US" altLang="zh-CN" sz="2800">
              <a:solidFill>
                <a:schemeClr val="accent2"/>
              </a:solidFill>
            </a:endParaRPr>
          </a:p>
        </p:txBody>
      </p:sp>
      <p:graphicFrame>
        <p:nvGraphicFramePr>
          <p:cNvPr id="54282" name="Object 10"/>
          <p:cNvGraphicFramePr>
            <a:graphicFrameLocks noChangeAspect="1"/>
          </p:cNvGraphicFramePr>
          <p:nvPr/>
        </p:nvGraphicFramePr>
        <p:xfrm>
          <a:off x="1009650" y="3422650"/>
          <a:ext cx="487045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4716607" imgH="975491" progId="Equation.3">
                  <p:embed/>
                </p:oleObj>
              </mc:Choice>
              <mc:Fallback>
                <p:oleObj name="公式" r:id="rId6" imgW="4716607" imgH="975491" progId="Equation.3">
                  <p:embed/>
                  <p:pic>
                    <p:nvPicPr>
                      <p:cNvPr id="5428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3422650"/>
                        <a:ext cx="4870450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3" name="AutoShape 11"/>
          <p:cNvSpPr>
            <a:spLocks noChangeArrowheads="1"/>
          </p:cNvSpPr>
          <p:nvPr/>
        </p:nvSpPr>
        <p:spPr bwMode="auto">
          <a:xfrm>
            <a:off x="6126163" y="2967038"/>
            <a:ext cx="2840037" cy="533400"/>
          </a:xfrm>
          <a:prstGeom prst="wedgeRoundRectCallout">
            <a:avLst>
              <a:gd name="adj1" fmla="val -48681"/>
              <a:gd name="adj2" fmla="val 96130"/>
              <a:gd name="adj3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spcBef>
                <a:spcPct val="50000"/>
              </a:spcBef>
              <a:buNone/>
            </a:pPr>
            <a:r>
              <a:rPr lang="zh-CN" altLang="en-US" sz="2800">
                <a:solidFill>
                  <a:srgbClr val="3333CC"/>
                </a:solidFill>
              </a:rPr>
              <a:t>积分路径沿径向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524000" y="5562600"/>
            <a:ext cx="5105400" cy="946150"/>
            <a:chOff x="960" y="3648"/>
            <a:chExt cx="3216" cy="596"/>
          </a:xfrm>
        </p:grpSpPr>
        <p:sp>
          <p:nvSpPr>
            <p:cNvPr id="20497" name="Text Box 13"/>
            <p:cNvSpPr txBox="1">
              <a:spLocks noChangeArrowheads="1"/>
            </p:cNvSpPr>
            <p:nvPr/>
          </p:nvSpPr>
          <p:spPr bwMode="auto">
            <a:xfrm>
              <a:off x="960" y="3648"/>
              <a:ext cx="3216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solidFill>
                    <a:schemeClr val="accent2"/>
                  </a:solidFill>
                </a:rPr>
                <a:t>q</a:t>
              </a:r>
              <a:r>
                <a:rPr lang="zh-CN" altLang="en-US" sz="2800">
                  <a:solidFill>
                    <a:schemeClr val="accent2"/>
                  </a:solidFill>
                </a:rPr>
                <a:t>为正， 为正，</a:t>
              </a:r>
              <a:r>
                <a:rPr lang="en-US" altLang="zh-CN" sz="2800" i="1">
                  <a:solidFill>
                    <a:schemeClr val="accent2"/>
                  </a:solidFill>
                </a:rPr>
                <a:t>r</a:t>
              </a:r>
              <a:r>
                <a:rPr lang="zh-CN" altLang="en-US" sz="2800">
                  <a:solidFill>
                    <a:schemeClr val="accent2"/>
                  </a:solidFill>
                </a:rPr>
                <a:t>越小，  越大；</a:t>
              </a:r>
              <a:r>
                <a:rPr lang="en-US" altLang="zh-CN" sz="2800" i="1">
                  <a:solidFill>
                    <a:schemeClr val="accent2"/>
                  </a:solidFill>
                </a:rPr>
                <a:t>q</a:t>
              </a:r>
              <a:r>
                <a:rPr lang="zh-CN" altLang="en-US" sz="2800">
                  <a:solidFill>
                    <a:schemeClr val="accent2"/>
                  </a:solidFill>
                </a:rPr>
                <a:t>为负， 为负，</a:t>
              </a:r>
              <a:r>
                <a:rPr lang="en-US" altLang="zh-CN" sz="2800" i="1">
                  <a:solidFill>
                    <a:schemeClr val="accent2"/>
                  </a:solidFill>
                </a:rPr>
                <a:t>r</a:t>
              </a:r>
              <a:r>
                <a:rPr lang="zh-CN" altLang="en-US" sz="2800">
                  <a:solidFill>
                    <a:schemeClr val="accent2"/>
                  </a:solidFill>
                </a:rPr>
                <a:t>越小，  越小。</a:t>
              </a:r>
              <a:endParaRPr lang="zh-CN" altLang="en-US" sz="2800" b="0"/>
            </a:p>
          </p:txBody>
        </p:sp>
        <p:graphicFrame>
          <p:nvGraphicFramePr>
            <p:cNvPr id="20498" name="Object 14"/>
            <p:cNvGraphicFramePr>
              <a:graphicFrameLocks noChangeAspect="1"/>
            </p:cNvGraphicFramePr>
            <p:nvPr/>
          </p:nvGraphicFramePr>
          <p:xfrm>
            <a:off x="1728" y="3734"/>
            <a:ext cx="181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59228" imgH="297180" progId="Equation.3">
                    <p:embed/>
                  </p:oleObj>
                </mc:Choice>
                <mc:Fallback>
                  <p:oleObj name="Equation" r:id="rId8" imgW="259228" imgH="297180" progId="Equation.3">
                    <p:embed/>
                    <p:pic>
                      <p:nvPicPr>
                        <p:cNvPr id="20498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3734"/>
                          <a:ext cx="181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9" name="Object 15"/>
            <p:cNvGraphicFramePr>
              <a:graphicFrameLocks noChangeAspect="1"/>
            </p:cNvGraphicFramePr>
            <p:nvPr/>
          </p:nvGraphicFramePr>
          <p:xfrm>
            <a:off x="3216" y="3734"/>
            <a:ext cx="181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59228" imgH="297180" progId="Equation.3">
                    <p:embed/>
                  </p:oleObj>
                </mc:Choice>
                <mc:Fallback>
                  <p:oleObj name="Equation" r:id="rId10" imgW="259228" imgH="297180" progId="Equation.3">
                    <p:embed/>
                    <p:pic>
                      <p:nvPicPr>
                        <p:cNvPr id="20499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3734"/>
                          <a:ext cx="181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0" name="Object 16"/>
            <p:cNvGraphicFramePr>
              <a:graphicFrameLocks noChangeAspect="1"/>
            </p:cNvGraphicFramePr>
            <p:nvPr/>
          </p:nvGraphicFramePr>
          <p:xfrm>
            <a:off x="1728" y="3984"/>
            <a:ext cx="181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59228" imgH="297180" progId="Equation.3">
                    <p:embed/>
                  </p:oleObj>
                </mc:Choice>
                <mc:Fallback>
                  <p:oleObj name="Equation" r:id="rId12" imgW="259228" imgH="297180" progId="Equation.3">
                    <p:embed/>
                    <p:pic>
                      <p:nvPicPr>
                        <p:cNvPr id="2050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3984"/>
                          <a:ext cx="181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1" name="Object 17"/>
            <p:cNvGraphicFramePr>
              <a:graphicFrameLocks noChangeAspect="1"/>
            </p:cNvGraphicFramePr>
            <p:nvPr/>
          </p:nvGraphicFramePr>
          <p:xfrm>
            <a:off x="3227" y="3984"/>
            <a:ext cx="181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59228" imgH="297180" progId="Equation.3">
                    <p:embed/>
                  </p:oleObj>
                </mc:Choice>
                <mc:Fallback>
                  <p:oleObj name="Equation" r:id="rId14" imgW="259228" imgH="297180" progId="Equation.3">
                    <p:embed/>
                    <p:pic>
                      <p:nvPicPr>
                        <p:cNvPr id="20501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7" y="3984"/>
                          <a:ext cx="181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5581650" y="4221163"/>
            <a:ext cx="3167063" cy="1250950"/>
            <a:chOff x="5434013" y="4248150"/>
            <a:chExt cx="3167062" cy="1250950"/>
          </a:xfrm>
        </p:grpSpPr>
        <p:sp>
          <p:nvSpPr>
            <p:cNvPr id="20494" name="AutoShape 23"/>
            <p:cNvSpPr>
              <a:spLocks noChangeArrowheads="1"/>
            </p:cNvSpPr>
            <p:nvPr/>
          </p:nvSpPr>
          <p:spPr bwMode="auto">
            <a:xfrm>
              <a:off x="5434013" y="4298950"/>
              <a:ext cx="3167062" cy="1143000"/>
            </a:xfrm>
            <a:prstGeom prst="wedgeRoundRectCallout">
              <a:avLst>
                <a:gd name="adj1" fmla="val -67444"/>
                <a:gd name="adj2" fmla="val 18056"/>
                <a:gd name="adj3" fmla="val 16667"/>
              </a:avLst>
            </a:prstGeom>
            <a:solidFill>
              <a:srgbClr val="00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5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chemeClr val="accent2"/>
                </a:solidFill>
              </a:endParaRPr>
            </a:p>
          </p:txBody>
        </p:sp>
        <p:graphicFrame>
          <p:nvGraphicFramePr>
            <p:cNvPr id="20495" name="Object 25"/>
            <p:cNvGraphicFramePr>
              <a:graphicFrameLocks noChangeAspect="1"/>
            </p:cNvGraphicFramePr>
            <p:nvPr/>
          </p:nvGraphicFramePr>
          <p:xfrm>
            <a:off x="6696075" y="4248150"/>
            <a:ext cx="1766887" cy="1250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662866" imgH="426851" progId="Equation.3">
                    <p:embed/>
                  </p:oleObj>
                </mc:Choice>
                <mc:Fallback>
                  <p:oleObj name="Equation" r:id="rId16" imgW="662866" imgH="426851" progId="Equation.3">
                    <p:embed/>
                    <p:pic>
                      <p:nvPicPr>
                        <p:cNvPr id="20495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96075" y="4248150"/>
                          <a:ext cx="1766887" cy="1250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6" name="Text Box 27"/>
            <p:cNvSpPr txBox="1">
              <a:spLocks noChangeArrowheads="1"/>
            </p:cNvSpPr>
            <p:nvPr/>
          </p:nvSpPr>
          <p:spPr bwMode="auto">
            <a:xfrm>
              <a:off x="5486400" y="4257675"/>
              <a:ext cx="1260475" cy="1117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5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accent2"/>
                  </a:solidFill>
                  <a:latin typeface="宋体" panose="02010600030101010101" pitchFamily="2" charset="-122"/>
                </a:rPr>
                <a:t>点电荷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accent2"/>
                  </a:solidFill>
                  <a:latin typeface="宋体" panose="02010600030101010101" pitchFamily="2" charset="-122"/>
                </a:rPr>
                <a:t>的电势</a:t>
              </a:r>
            </a:p>
          </p:txBody>
        </p:sp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4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4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4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4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utoUpdateAnimBg="0"/>
      <p:bldP spid="54276" grpId="0" autoUpdateAnimBg="0"/>
      <p:bldP spid="54277" grpId="0" animBg="1"/>
      <p:bldP spid="54278" grpId="0" autoUpdateAnimBg="0"/>
      <p:bldP spid="54281" grpId="0" autoUpdateAnimBg="0"/>
      <p:bldP spid="54283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152400" y="0"/>
            <a:ext cx="54879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chemeClr val="accent2"/>
                </a:solidFill>
              </a:rPr>
              <a:t>二、任意带电体电场中的电势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228600" y="609600"/>
            <a:ext cx="4111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chemeClr val="accent2"/>
                </a:solidFill>
              </a:rPr>
              <a:t>1. </a:t>
            </a:r>
            <a:r>
              <a:rPr lang="zh-CN" altLang="en-US" sz="2800">
                <a:solidFill>
                  <a:srgbClr val="CC3300"/>
                </a:solidFill>
              </a:rPr>
              <a:t>场强积分法（由定义）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228600" y="1016000"/>
            <a:ext cx="8915400" cy="55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</a:rPr>
              <a:t>步骤：计算场强；选择合适的路径</a:t>
            </a:r>
            <a:r>
              <a:rPr lang="en-US" altLang="zh-CN" sz="2800" i="1">
                <a:solidFill>
                  <a:schemeClr val="accent2"/>
                </a:solidFill>
              </a:rPr>
              <a:t>L</a:t>
            </a:r>
            <a:r>
              <a:rPr lang="zh-CN" altLang="en-US" sz="2800">
                <a:solidFill>
                  <a:schemeClr val="accent2"/>
                </a:solidFill>
              </a:rPr>
              <a:t>；分段积分</a:t>
            </a:r>
            <a:r>
              <a:rPr lang="en-US" altLang="zh-CN" sz="2800">
                <a:solidFill>
                  <a:schemeClr val="accent2"/>
                </a:solidFill>
              </a:rPr>
              <a:t>(</a:t>
            </a:r>
            <a:r>
              <a:rPr lang="zh-CN" altLang="en-US" sz="2800">
                <a:solidFill>
                  <a:schemeClr val="accent2"/>
                </a:solidFill>
              </a:rPr>
              <a:t>计算</a:t>
            </a:r>
            <a:r>
              <a:rPr lang="en-US" altLang="zh-CN" sz="2800">
                <a:solidFill>
                  <a:schemeClr val="accent2"/>
                </a:solidFill>
              </a:rPr>
              <a:t>)</a:t>
            </a:r>
            <a:r>
              <a:rPr lang="zh-CN" altLang="en-US" sz="2800">
                <a:solidFill>
                  <a:schemeClr val="accent2"/>
                </a:solidFill>
              </a:rPr>
              <a:t>。</a:t>
            </a:r>
            <a:endParaRPr lang="en-US" altLang="zh-CN" sz="2800">
              <a:solidFill>
                <a:schemeClr val="accent2"/>
              </a:solidFill>
            </a:endParaRP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152400" y="2133600"/>
            <a:ext cx="8839200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</a:rPr>
              <a:t>例</a:t>
            </a:r>
            <a:r>
              <a:rPr lang="en-US" altLang="zh-CN" sz="2800">
                <a:solidFill>
                  <a:schemeClr val="accent2"/>
                </a:solidFill>
              </a:rPr>
              <a:t>1</a:t>
            </a:r>
            <a:r>
              <a:rPr lang="zh-CN" altLang="en-US" sz="2800">
                <a:solidFill>
                  <a:schemeClr val="accent2"/>
                </a:solidFill>
              </a:rPr>
              <a:t>：求均匀带电球面的电势分布。设球面半径为</a:t>
            </a:r>
            <a:r>
              <a:rPr lang="en-US" altLang="zh-CN" sz="2800" i="1">
                <a:solidFill>
                  <a:schemeClr val="accent2"/>
                </a:solidFill>
              </a:rPr>
              <a:t>R</a:t>
            </a:r>
            <a:r>
              <a:rPr lang="zh-CN" altLang="en-US" sz="2800">
                <a:solidFill>
                  <a:schemeClr val="accent2"/>
                </a:solidFill>
              </a:rPr>
              <a:t>，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</a:rPr>
              <a:t>        带电量为</a:t>
            </a:r>
            <a:r>
              <a:rPr lang="en-US" altLang="zh-CN" sz="2800" i="1">
                <a:solidFill>
                  <a:schemeClr val="accent2"/>
                </a:solidFill>
              </a:rPr>
              <a:t>q</a:t>
            </a:r>
            <a:r>
              <a:rPr lang="zh-CN" altLang="en-US" sz="2800">
                <a:solidFill>
                  <a:schemeClr val="accent2"/>
                </a:solidFill>
              </a:rPr>
              <a:t>。</a:t>
            </a:r>
            <a:endParaRPr lang="en-US" altLang="zh-CN" sz="2800">
              <a:solidFill>
                <a:schemeClr val="accent2"/>
              </a:solidFill>
            </a:endParaRPr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304800" y="4295775"/>
            <a:ext cx="8686800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</a:rPr>
              <a:t>以无限远为电势零点。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CC3300"/>
                </a:solidFill>
              </a:rPr>
              <a:t>球面外：</a:t>
            </a:r>
            <a:r>
              <a:rPr lang="zh-CN" altLang="en-US" sz="2800">
                <a:solidFill>
                  <a:schemeClr val="accent2"/>
                </a:solidFill>
              </a:rPr>
              <a:t>从场点积分到电势零点，各场点电场=点电荷电场，积分结果等同点电荷。即：</a:t>
            </a:r>
            <a:endParaRPr lang="en-US" altLang="zh-CN" sz="2800">
              <a:solidFill>
                <a:schemeClr val="accent2"/>
              </a:solidFill>
            </a:endParaRPr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0" y="1828800"/>
            <a:ext cx="9144000" cy="76200"/>
          </a:xfrm>
          <a:prstGeom prst="rect">
            <a:avLst/>
          </a:prstGeom>
          <a:gradFill rotWithShape="0">
            <a:gsLst>
              <a:gs pos="0">
                <a:srgbClr val="00CC99"/>
              </a:gs>
              <a:gs pos="100000">
                <a:srgbClr val="00A179"/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/>
          </a:p>
        </p:txBody>
      </p:sp>
      <p:graphicFrame>
        <p:nvGraphicFramePr>
          <p:cNvPr id="55305" name="Object 9"/>
          <p:cNvGraphicFramePr>
            <a:graphicFrameLocks noChangeAspect="1"/>
          </p:cNvGraphicFramePr>
          <p:nvPr/>
        </p:nvGraphicFramePr>
        <p:xfrm>
          <a:off x="5638800" y="5300663"/>
          <a:ext cx="3370263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261459" imgH="975491" progId="Equation.3">
                  <p:embed/>
                </p:oleObj>
              </mc:Choice>
              <mc:Fallback>
                <p:oleObj name="公式" r:id="rId2" imgW="3261459" imgH="975491" progId="Equation.3">
                  <p:embed/>
                  <p:pic>
                    <p:nvPicPr>
                      <p:cNvPr id="5530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300663"/>
                        <a:ext cx="3370263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124200" y="2895600"/>
            <a:ext cx="4229100" cy="1377950"/>
            <a:chOff x="1104" y="2160"/>
            <a:chExt cx="2664" cy="868"/>
          </a:xfrm>
        </p:grpSpPr>
        <p:graphicFrame>
          <p:nvGraphicFramePr>
            <p:cNvPr id="21516" name="Object 11"/>
            <p:cNvGraphicFramePr>
              <a:graphicFrameLocks noChangeAspect="1"/>
            </p:cNvGraphicFramePr>
            <p:nvPr/>
          </p:nvGraphicFramePr>
          <p:xfrm>
            <a:off x="1104" y="2304"/>
            <a:ext cx="413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624988" imgH="365760" progId="Equation.3">
                    <p:embed/>
                  </p:oleObj>
                </mc:Choice>
                <mc:Fallback>
                  <p:oleObj name="Equation" r:id="rId4" imgW="624988" imgH="365760" progId="Equation.3">
                    <p:embed/>
                    <p:pic>
                      <p:nvPicPr>
                        <p:cNvPr id="21516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304"/>
                          <a:ext cx="413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7" name="AutoShape 12"/>
            <p:cNvSpPr>
              <a:spLocks/>
            </p:cNvSpPr>
            <p:nvPr/>
          </p:nvSpPr>
          <p:spPr bwMode="auto">
            <a:xfrm>
              <a:off x="1584" y="2304"/>
              <a:ext cx="48" cy="384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/>
            </a:p>
          </p:txBody>
        </p:sp>
        <p:graphicFrame>
          <p:nvGraphicFramePr>
            <p:cNvPr id="21518" name="Object 13"/>
            <p:cNvGraphicFramePr>
              <a:graphicFrameLocks noChangeAspect="1"/>
            </p:cNvGraphicFramePr>
            <p:nvPr/>
          </p:nvGraphicFramePr>
          <p:xfrm>
            <a:off x="2016" y="2160"/>
            <a:ext cx="1709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613586" imgH="426851" progId="Equation.3">
                    <p:embed/>
                  </p:oleObj>
                </mc:Choice>
                <mc:Fallback>
                  <p:oleObj name="Equation" r:id="rId6" imgW="2613586" imgH="426851" progId="Equation.3">
                    <p:embed/>
                    <p:pic>
                      <p:nvPicPr>
                        <p:cNvPr id="21518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2160"/>
                          <a:ext cx="1709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9" name="Object 14"/>
            <p:cNvGraphicFramePr>
              <a:graphicFrameLocks noChangeAspect="1"/>
            </p:cNvGraphicFramePr>
            <p:nvPr/>
          </p:nvGraphicFramePr>
          <p:xfrm>
            <a:off x="1720" y="2396"/>
            <a:ext cx="2048" cy="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3139539" imgH="975491" progId="Equation.3">
                    <p:embed/>
                  </p:oleObj>
                </mc:Choice>
                <mc:Fallback>
                  <p:oleObj name="公式" r:id="rId8" imgW="3139539" imgH="975491" progId="Equation.3">
                    <p:embed/>
                    <p:pic>
                      <p:nvPicPr>
                        <p:cNvPr id="21519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0" y="2396"/>
                          <a:ext cx="2048" cy="6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5311" name="Text Box 15"/>
          <p:cNvSpPr txBox="1">
            <a:spLocks noChangeArrowheads="1"/>
          </p:cNvSpPr>
          <p:nvPr/>
        </p:nvSpPr>
        <p:spPr bwMode="auto">
          <a:xfrm>
            <a:off x="152400" y="3138488"/>
            <a:ext cx="2971800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5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</a:rPr>
              <a:t>解：场强已由高</a:t>
            </a:r>
          </a:p>
          <a:p>
            <a:pPr eaLnBrk="1" hangingPunct="1">
              <a:spcBef>
                <a:spcPct val="25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</a:rPr>
              <a:t>        斯定理求得</a:t>
            </a:r>
            <a:endParaRPr lang="en-US" altLang="zh-CN" sz="2800">
              <a:solidFill>
                <a:schemeClr val="accent2"/>
              </a:solidFill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395288" y="6092825"/>
            <a:ext cx="868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CC3300"/>
                </a:solidFill>
              </a:rPr>
              <a:t>球面外，电势和场点半径成反比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5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5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autoUpdateAnimBg="0"/>
      <p:bldP spid="55300" grpId="0" autoUpdateAnimBg="0"/>
      <p:bldP spid="55301" grpId="0" autoUpdateAnimBg="0"/>
      <p:bldP spid="55302" grpId="0" autoUpdateAnimBg="0"/>
      <p:bldP spid="55303" grpId="0" autoUpdateAnimBg="0"/>
      <p:bldP spid="55304" grpId="0" animBg="1" autoUpdateAnimBg="0"/>
      <p:bldP spid="55311" grpId="0" autoUpdateAnimBg="0"/>
      <p:bldP spid="1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/>
          <p:cNvGrpSpPr>
            <a:grpSpLocks/>
          </p:cNvGrpSpPr>
          <p:nvPr/>
        </p:nvGrpSpPr>
        <p:grpSpPr bwMode="auto">
          <a:xfrm>
            <a:off x="6080820" y="2243609"/>
            <a:ext cx="1903413" cy="1665288"/>
            <a:chOff x="3912" y="1440"/>
            <a:chExt cx="1199" cy="1049"/>
          </a:xfrm>
        </p:grpSpPr>
        <p:sp>
          <p:nvSpPr>
            <p:cNvPr id="22550" name="Oval 3"/>
            <p:cNvSpPr>
              <a:spLocks noChangeArrowheads="1"/>
            </p:cNvSpPr>
            <p:nvPr/>
          </p:nvSpPr>
          <p:spPr bwMode="auto">
            <a:xfrm>
              <a:off x="3912" y="1701"/>
              <a:ext cx="812" cy="788"/>
            </a:xfrm>
            <a:prstGeom prst="ellips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22551" name="Text Box 4"/>
            <p:cNvSpPr txBox="1">
              <a:spLocks noChangeArrowheads="1"/>
            </p:cNvSpPr>
            <p:nvPr/>
          </p:nvSpPr>
          <p:spPr bwMode="auto">
            <a:xfrm>
              <a:off x="4080" y="1440"/>
              <a:ext cx="206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400" i="1">
                  <a:solidFill>
                    <a:schemeClr val="accent2"/>
                  </a:solidFill>
                </a:rPr>
                <a:t>q</a:t>
              </a:r>
            </a:p>
          </p:txBody>
        </p:sp>
        <p:sp>
          <p:nvSpPr>
            <p:cNvPr id="22552" name="Text Box 5"/>
            <p:cNvSpPr txBox="1">
              <a:spLocks noChangeArrowheads="1"/>
            </p:cNvSpPr>
            <p:nvPr/>
          </p:nvSpPr>
          <p:spPr bwMode="auto">
            <a:xfrm>
              <a:off x="4053" y="2070"/>
              <a:ext cx="205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400" i="1">
                  <a:solidFill>
                    <a:schemeClr val="accent2"/>
                  </a:solidFill>
                </a:rPr>
                <a:t>R</a:t>
              </a:r>
            </a:p>
          </p:txBody>
        </p:sp>
        <p:sp>
          <p:nvSpPr>
            <p:cNvPr id="22553" name="Line 6"/>
            <p:cNvSpPr>
              <a:spLocks noChangeShapeType="1"/>
            </p:cNvSpPr>
            <p:nvPr/>
          </p:nvSpPr>
          <p:spPr bwMode="auto">
            <a:xfrm flipH="1">
              <a:off x="4020" y="2127"/>
              <a:ext cx="303" cy="23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4" name="Text Box 7"/>
            <p:cNvSpPr txBox="1">
              <a:spLocks noChangeArrowheads="1"/>
            </p:cNvSpPr>
            <p:nvPr/>
          </p:nvSpPr>
          <p:spPr bwMode="auto">
            <a:xfrm>
              <a:off x="4224" y="1914"/>
              <a:ext cx="206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400" i="1">
                  <a:solidFill>
                    <a:schemeClr val="accent2"/>
                  </a:solidFill>
                </a:rPr>
                <a:t>O</a:t>
              </a:r>
            </a:p>
          </p:txBody>
        </p:sp>
        <p:sp>
          <p:nvSpPr>
            <p:cNvPr id="22555" name="Line 8"/>
            <p:cNvSpPr>
              <a:spLocks noChangeShapeType="1"/>
            </p:cNvSpPr>
            <p:nvPr/>
          </p:nvSpPr>
          <p:spPr bwMode="auto">
            <a:xfrm>
              <a:off x="4321" y="2137"/>
              <a:ext cx="79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6" name="Text Box 9"/>
            <p:cNvSpPr txBox="1">
              <a:spLocks noChangeArrowheads="1"/>
            </p:cNvSpPr>
            <p:nvPr/>
          </p:nvSpPr>
          <p:spPr bwMode="auto">
            <a:xfrm>
              <a:off x="4468" y="1887"/>
              <a:ext cx="206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400" i="1">
                  <a:solidFill>
                    <a:schemeClr val="accent2"/>
                  </a:solidFill>
                </a:rPr>
                <a:t>P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6364983" y="3299297"/>
            <a:ext cx="2344737" cy="2678112"/>
            <a:chOff x="4091" y="2105"/>
            <a:chExt cx="1477" cy="1687"/>
          </a:xfrm>
        </p:grpSpPr>
        <p:sp>
          <p:nvSpPr>
            <p:cNvPr id="22540" name="Line 12"/>
            <p:cNvSpPr>
              <a:spLocks noChangeShapeType="1"/>
            </p:cNvSpPr>
            <p:nvPr/>
          </p:nvSpPr>
          <p:spPr bwMode="auto">
            <a:xfrm>
              <a:off x="4735" y="2105"/>
              <a:ext cx="0" cy="141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1" name="Line 13"/>
            <p:cNvSpPr>
              <a:spLocks noChangeShapeType="1"/>
            </p:cNvSpPr>
            <p:nvPr/>
          </p:nvSpPr>
          <p:spPr bwMode="auto">
            <a:xfrm>
              <a:off x="4323" y="2116"/>
              <a:ext cx="0" cy="649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2" name="Line 14"/>
            <p:cNvSpPr>
              <a:spLocks noChangeShapeType="1"/>
            </p:cNvSpPr>
            <p:nvPr/>
          </p:nvSpPr>
          <p:spPr bwMode="auto">
            <a:xfrm>
              <a:off x="4323" y="3520"/>
              <a:ext cx="1143" cy="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3" name="Line 15"/>
            <p:cNvSpPr>
              <a:spLocks noChangeShapeType="1"/>
            </p:cNvSpPr>
            <p:nvPr/>
          </p:nvSpPr>
          <p:spPr bwMode="auto">
            <a:xfrm flipV="1">
              <a:off x="4323" y="2797"/>
              <a:ext cx="0" cy="73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4" name="Freeform 16"/>
            <p:cNvSpPr>
              <a:spLocks/>
            </p:cNvSpPr>
            <p:nvPr/>
          </p:nvSpPr>
          <p:spPr bwMode="auto">
            <a:xfrm>
              <a:off x="4719" y="3188"/>
              <a:ext cx="707" cy="287"/>
            </a:xfrm>
            <a:custGeom>
              <a:avLst/>
              <a:gdLst>
                <a:gd name="T0" fmla="*/ 0 w 1305"/>
                <a:gd name="T1" fmla="*/ 0 h 540"/>
                <a:gd name="T2" fmla="*/ 1 w 1305"/>
                <a:gd name="T3" fmla="*/ 1 h 540"/>
                <a:gd name="T4" fmla="*/ 3 w 1305"/>
                <a:gd name="T5" fmla="*/ 1 h 540"/>
                <a:gd name="T6" fmla="*/ 0 60000 65536"/>
                <a:gd name="T7" fmla="*/ 0 60000 65536"/>
                <a:gd name="T8" fmla="*/ 0 60000 65536"/>
                <a:gd name="T9" fmla="*/ 0 w 1305"/>
                <a:gd name="T10" fmla="*/ 0 h 540"/>
                <a:gd name="T11" fmla="*/ 1305 w 1305"/>
                <a:gd name="T12" fmla="*/ 540 h 5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05" h="540">
                  <a:moveTo>
                    <a:pt x="0" y="0"/>
                  </a:moveTo>
                  <a:cubicBezTo>
                    <a:pt x="72" y="57"/>
                    <a:pt x="232" y="255"/>
                    <a:pt x="450" y="345"/>
                  </a:cubicBezTo>
                  <a:cubicBezTo>
                    <a:pt x="668" y="435"/>
                    <a:pt x="1127" y="499"/>
                    <a:pt x="1305" y="540"/>
                  </a:cubicBezTo>
                </a:path>
              </a:pathLst>
            </a:cu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5" name="Line 17"/>
            <p:cNvSpPr>
              <a:spLocks noChangeShapeType="1"/>
            </p:cNvSpPr>
            <p:nvPr/>
          </p:nvSpPr>
          <p:spPr bwMode="auto">
            <a:xfrm flipH="1">
              <a:off x="4323" y="3191"/>
              <a:ext cx="401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6" name="Text Box 18"/>
            <p:cNvSpPr txBox="1">
              <a:spLocks noChangeArrowheads="1"/>
            </p:cNvSpPr>
            <p:nvPr/>
          </p:nvSpPr>
          <p:spPr bwMode="auto">
            <a:xfrm>
              <a:off x="4691" y="3558"/>
              <a:ext cx="206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400" i="1">
                  <a:solidFill>
                    <a:schemeClr val="accent2"/>
                  </a:solidFill>
                </a:rPr>
                <a:t>R</a:t>
              </a:r>
            </a:p>
          </p:txBody>
        </p:sp>
        <p:sp>
          <p:nvSpPr>
            <p:cNvPr id="22547" name="Text Box 19"/>
            <p:cNvSpPr txBox="1">
              <a:spLocks noChangeArrowheads="1"/>
            </p:cNvSpPr>
            <p:nvPr/>
          </p:nvSpPr>
          <p:spPr bwMode="auto">
            <a:xfrm>
              <a:off x="4128" y="3510"/>
              <a:ext cx="206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400" i="1">
                  <a:solidFill>
                    <a:schemeClr val="accent2"/>
                  </a:solidFill>
                </a:rPr>
                <a:t>O</a:t>
              </a:r>
            </a:p>
          </p:txBody>
        </p:sp>
        <p:sp>
          <p:nvSpPr>
            <p:cNvPr id="22548" name="Text Box 20"/>
            <p:cNvSpPr txBox="1">
              <a:spLocks noChangeArrowheads="1"/>
            </p:cNvSpPr>
            <p:nvPr/>
          </p:nvSpPr>
          <p:spPr bwMode="auto">
            <a:xfrm>
              <a:off x="5362" y="3510"/>
              <a:ext cx="206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400" i="1">
                  <a:solidFill>
                    <a:schemeClr val="accent2"/>
                  </a:solidFill>
                </a:rPr>
                <a:t>r</a:t>
              </a:r>
            </a:p>
          </p:txBody>
        </p:sp>
        <p:graphicFrame>
          <p:nvGraphicFramePr>
            <p:cNvPr id="22549" name="Object 21"/>
            <p:cNvGraphicFramePr>
              <a:graphicFrameLocks noChangeAspect="1"/>
            </p:cNvGraphicFramePr>
            <p:nvPr/>
          </p:nvGraphicFramePr>
          <p:xfrm>
            <a:off x="4091" y="2773"/>
            <a:ext cx="181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259228" imgH="297180" progId="Equation.3">
                    <p:embed/>
                  </p:oleObj>
                </mc:Choice>
                <mc:Fallback>
                  <p:oleObj name="Equation" r:id="rId3" imgW="259228" imgH="297180" progId="Equation.3">
                    <p:embed/>
                    <p:pic>
                      <p:nvPicPr>
                        <p:cNvPr id="22549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1" y="2773"/>
                          <a:ext cx="181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342" name="Text Box 22"/>
          <p:cNvSpPr txBox="1">
            <a:spLocks noChangeArrowheads="1"/>
          </p:cNvSpPr>
          <p:nvPr/>
        </p:nvSpPr>
        <p:spPr bwMode="auto">
          <a:xfrm>
            <a:off x="251520" y="1484784"/>
            <a:ext cx="762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CC3300"/>
                </a:solidFill>
                <a:latin typeface="宋体" panose="02010600030101010101" pitchFamily="2" charset="-122"/>
              </a:rPr>
              <a:t>球面内</a:t>
            </a:r>
            <a:r>
              <a:rPr lang="en-US" altLang="zh-CN" sz="2800">
                <a:solidFill>
                  <a:schemeClr val="accent2"/>
                </a:solidFill>
              </a:rPr>
              <a:t>(</a:t>
            </a:r>
            <a:r>
              <a:rPr lang="en-US" altLang="zh-CN" sz="2800" i="1">
                <a:solidFill>
                  <a:schemeClr val="accent2"/>
                </a:solidFill>
              </a:rPr>
              <a:t> r</a:t>
            </a:r>
            <a:r>
              <a:rPr lang="en-US" altLang="zh-CN" sz="2800">
                <a:solidFill>
                  <a:schemeClr val="accent2"/>
                </a:solidFill>
              </a:rPr>
              <a:t> &lt;</a:t>
            </a:r>
            <a:r>
              <a:rPr lang="en-US" altLang="zh-CN" sz="2800" i="1">
                <a:solidFill>
                  <a:schemeClr val="accent2"/>
                </a:solidFill>
              </a:rPr>
              <a:t>R</a:t>
            </a:r>
            <a:r>
              <a:rPr lang="en-US" altLang="zh-CN" sz="2800">
                <a:solidFill>
                  <a:schemeClr val="accent2"/>
                </a:solidFill>
              </a:rPr>
              <a:t> )</a:t>
            </a:r>
            <a:r>
              <a:rPr lang="zh-CN" altLang="en-US" sz="2800">
                <a:solidFill>
                  <a:schemeClr val="accent2"/>
                </a:solidFill>
              </a:rPr>
              <a:t>，内外两个表达式，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分段积分</a:t>
            </a:r>
            <a:r>
              <a:rPr lang="zh-CN" altLang="en-US" sz="2800">
                <a:solidFill>
                  <a:schemeClr val="accent2"/>
                </a:solidFill>
              </a:rPr>
              <a:t> </a:t>
            </a:r>
            <a:endParaRPr lang="en-US" altLang="zh-CN" sz="2800">
              <a:solidFill>
                <a:schemeClr val="accent2"/>
              </a:solidFill>
            </a:endParaRPr>
          </a:p>
        </p:txBody>
      </p:sp>
      <p:graphicFrame>
        <p:nvGraphicFramePr>
          <p:cNvPr id="56343" name="Object 23"/>
          <p:cNvGraphicFramePr>
            <a:graphicFrameLocks noChangeAspect="1"/>
          </p:cNvGraphicFramePr>
          <p:nvPr/>
        </p:nvGraphicFramePr>
        <p:xfrm>
          <a:off x="539085" y="2105960"/>
          <a:ext cx="2011363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935332" imgH="716149" progId="Equation.3">
                  <p:embed/>
                </p:oleObj>
              </mc:Choice>
              <mc:Fallback>
                <p:oleObj name="公式" r:id="rId5" imgW="1935332" imgH="716149" progId="Equation.3">
                  <p:embed/>
                  <p:pic>
                    <p:nvPicPr>
                      <p:cNvPr id="56343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085" y="2105960"/>
                        <a:ext cx="2011363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4" name="Object 24"/>
          <p:cNvGraphicFramePr>
            <a:graphicFrameLocks noChangeAspect="1"/>
          </p:cNvGraphicFramePr>
          <p:nvPr/>
        </p:nvGraphicFramePr>
        <p:xfrm>
          <a:off x="862935" y="3020360"/>
          <a:ext cx="3370263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3261459" imgH="716149" progId="Equation.3">
                  <p:embed/>
                </p:oleObj>
              </mc:Choice>
              <mc:Fallback>
                <p:oleObj name="公式" r:id="rId7" imgW="3261459" imgH="716149" progId="Equation.3">
                  <p:embed/>
                  <p:pic>
                    <p:nvPicPr>
                      <p:cNvPr id="56344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935" y="3020360"/>
                        <a:ext cx="3370263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5" name="Object 25"/>
          <p:cNvGraphicFramePr>
            <a:graphicFrameLocks noChangeAspect="1"/>
          </p:cNvGraphicFramePr>
          <p:nvPr/>
        </p:nvGraphicFramePr>
        <p:xfrm>
          <a:off x="937548" y="3934760"/>
          <a:ext cx="2820987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2728009" imgH="975491" progId="Equation.3">
                  <p:embed/>
                </p:oleObj>
              </mc:Choice>
              <mc:Fallback>
                <p:oleObj name="公式" r:id="rId9" imgW="2728009" imgH="975491" progId="Equation.3">
                  <p:embed/>
                  <p:pic>
                    <p:nvPicPr>
                      <p:cNvPr id="56345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7548" y="3934760"/>
                        <a:ext cx="2820987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6" name="Object 26"/>
          <p:cNvGraphicFramePr>
            <a:graphicFrameLocks noChangeAspect="1"/>
          </p:cNvGraphicFramePr>
          <p:nvPr/>
        </p:nvGraphicFramePr>
        <p:xfrm>
          <a:off x="1904335" y="5071410"/>
          <a:ext cx="3475038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3367991" imgH="975491" progId="Equation.3">
                  <p:embed/>
                </p:oleObj>
              </mc:Choice>
              <mc:Fallback>
                <p:oleObj name="公式" r:id="rId11" imgW="3367991" imgH="975491" progId="Equation.3">
                  <p:embed/>
                  <p:pic>
                    <p:nvPicPr>
                      <p:cNvPr id="56346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4335" y="5071410"/>
                        <a:ext cx="3475038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47" name="Text Box 27"/>
          <p:cNvSpPr txBox="1">
            <a:spLocks noChangeArrowheads="1"/>
          </p:cNvSpPr>
          <p:nvPr/>
        </p:nvSpPr>
        <p:spPr bwMode="auto">
          <a:xfrm>
            <a:off x="626170" y="6114626"/>
            <a:ext cx="7696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CC3300"/>
                </a:solidFill>
              </a:rPr>
              <a:t>均匀带电球面内各点电势相等并等于球面上电势</a:t>
            </a:r>
            <a:endParaRPr lang="zh-CN" altLang="en-US" sz="2400" b="0" dirty="0">
              <a:solidFill>
                <a:srgbClr val="CC3300"/>
              </a:solidFill>
            </a:endParaRPr>
          </a:p>
        </p:txBody>
      </p:sp>
      <p:sp>
        <p:nvSpPr>
          <p:cNvPr id="22539" name="椭圆 1"/>
          <p:cNvSpPr>
            <a:spLocks noChangeArrowheads="1"/>
          </p:cNvSpPr>
          <p:nvPr/>
        </p:nvSpPr>
        <p:spPr bwMode="auto">
          <a:xfrm>
            <a:off x="7044433" y="3324697"/>
            <a:ext cx="53975" cy="50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5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9" name="Object 9">
            <a:extLst>
              <a:ext uri="{FF2B5EF4-FFF2-40B4-BE49-F238E27FC236}">
                <a16:creationId xmlns:a16="http://schemas.microsoft.com/office/drawing/2014/main" id="{D1979223-132D-4B9D-BC7A-3A09DF307C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696" y="12728"/>
          <a:ext cx="3370263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3261459" imgH="975491" progId="Equation.3">
                  <p:embed/>
                </p:oleObj>
              </mc:Choice>
              <mc:Fallback>
                <p:oleObj name="公式" r:id="rId13" imgW="3261459" imgH="975491" progId="Equation.3">
                  <p:embed/>
                  <p:pic>
                    <p:nvPicPr>
                      <p:cNvPr id="29" name="Object 9">
                        <a:extLst>
                          <a:ext uri="{FF2B5EF4-FFF2-40B4-BE49-F238E27FC236}">
                            <a16:creationId xmlns:a16="http://schemas.microsoft.com/office/drawing/2014/main" id="{D1979223-132D-4B9D-BC7A-3A09DF307C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12728"/>
                        <a:ext cx="3370263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2">
            <a:extLst>
              <a:ext uri="{FF2B5EF4-FFF2-40B4-BE49-F238E27FC236}">
                <a16:creationId xmlns:a16="http://schemas.microsoft.com/office/drawing/2014/main" id="{0BFBD1D7-8E62-4D57-8392-CCBCD1E953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299669"/>
            <a:ext cx="161684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CC3300"/>
                </a:solidFill>
              </a:rPr>
              <a:t>球面外</a:t>
            </a:r>
          </a:p>
        </p:txBody>
      </p:sp>
      <p:sp>
        <p:nvSpPr>
          <p:cNvPr id="4" name="AutoShape 206" descr="http://m.iloiter.com/upload/2021-08-07/202108071042261329.jpg">
            <a:extLst>
              <a:ext uri="{FF2B5EF4-FFF2-40B4-BE49-F238E27FC236}">
                <a16:creationId xmlns:a16="http://schemas.microsoft.com/office/drawing/2014/main" id="{7B673628-2F47-4920-AE07-5ADB280C65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6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6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42" grpId="0" autoUpdateAnimBg="0"/>
      <p:bldP spid="5634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212725" y="1538288"/>
            <a:ext cx="5883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</a:rPr>
              <a:t>解：</a:t>
            </a:r>
            <a:r>
              <a:rPr lang="en-US" altLang="zh-CN" sz="2800">
                <a:solidFill>
                  <a:schemeClr val="accent2"/>
                </a:solidFill>
              </a:rPr>
              <a:t>1) </a:t>
            </a:r>
            <a:r>
              <a:rPr lang="zh-CN" altLang="en-US" sz="2800">
                <a:solidFill>
                  <a:schemeClr val="accent2"/>
                </a:solidFill>
              </a:rPr>
              <a:t>由高斯定理求场强：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0" y="1447800"/>
            <a:ext cx="9144000" cy="76200"/>
          </a:xfrm>
          <a:prstGeom prst="rect">
            <a:avLst/>
          </a:prstGeom>
          <a:gradFill rotWithShape="0">
            <a:gsLst>
              <a:gs pos="0">
                <a:srgbClr val="00CC99"/>
              </a:gs>
              <a:gs pos="100000">
                <a:srgbClr val="00A179"/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6200" y="74613"/>
            <a:ext cx="9248775" cy="1373187"/>
            <a:chOff x="48" y="47"/>
            <a:chExt cx="5826" cy="865"/>
          </a:xfrm>
        </p:grpSpPr>
        <p:sp>
          <p:nvSpPr>
            <p:cNvPr id="24614" name="Text Box 5"/>
            <p:cNvSpPr txBox="1">
              <a:spLocks noChangeArrowheads="1"/>
            </p:cNvSpPr>
            <p:nvPr/>
          </p:nvSpPr>
          <p:spPr bwMode="auto">
            <a:xfrm>
              <a:off x="48" y="47"/>
              <a:ext cx="5826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solidFill>
                    <a:schemeClr val="accent2"/>
                  </a:solidFill>
                </a:rPr>
                <a:t>例</a:t>
              </a:r>
              <a:r>
                <a:rPr lang="en-US" altLang="zh-CN" sz="2800">
                  <a:solidFill>
                    <a:schemeClr val="accent2"/>
                  </a:solidFill>
                </a:rPr>
                <a:t>2</a:t>
              </a:r>
              <a:r>
                <a:rPr lang="zh-CN" altLang="en-US" sz="2800">
                  <a:solidFill>
                    <a:schemeClr val="accent2"/>
                  </a:solidFill>
                </a:rPr>
                <a:t>：两无限长同轴圆柱面，半径分别为</a:t>
              </a:r>
              <a:r>
                <a:rPr lang="en-US" altLang="zh-CN" sz="2800" i="1">
                  <a:solidFill>
                    <a:schemeClr val="accent2"/>
                  </a:solidFill>
                </a:rPr>
                <a:t>R</a:t>
              </a:r>
              <a:r>
                <a:rPr lang="en-US" altLang="zh-CN" sz="2800" baseline="-25000">
                  <a:solidFill>
                    <a:schemeClr val="accent2"/>
                  </a:solidFill>
                </a:rPr>
                <a:t>1</a:t>
              </a:r>
              <a:r>
                <a:rPr lang="zh-CN" altLang="en-US" sz="2800">
                  <a:solidFill>
                    <a:schemeClr val="accent2"/>
                  </a:solidFill>
                </a:rPr>
                <a:t>和</a:t>
              </a:r>
              <a:r>
                <a:rPr lang="en-US" altLang="zh-CN" sz="2800" i="1">
                  <a:solidFill>
                    <a:schemeClr val="accent2"/>
                  </a:solidFill>
                </a:rPr>
                <a:t>R</a:t>
              </a:r>
              <a:r>
                <a:rPr lang="en-US" altLang="zh-CN" sz="2800" baseline="-25000">
                  <a:solidFill>
                    <a:schemeClr val="accent2"/>
                  </a:solidFill>
                </a:rPr>
                <a:t>2</a:t>
              </a:r>
              <a:r>
                <a:rPr lang="zh-CN" altLang="en-US" sz="2800">
                  <a:solidFill>
                    <a:schemeClr val="accent2"/>
                  </a:solidFill>
                </a:rPr>
                <a:t>。圆柱面均匀带电，线电荷密度分别为    和     。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solidFill>
                    <a:schemeClr val="accent2"/>
                  </a:solidFill>
                </a:rPr>
                <a:t>求：</a:t>
              </a:r>
              <a:r>
                <a:rPr lang="en-US" altLang="zh-CN" sz="2800">
                  <a:solidFill>
                    <a:schemeClr val="accent2"/>
                  </a:solidFill>
                </a:rPr>
                <a:t>1)</a:t>
              </a:r>
              <a:r>
                <a:rPr lang="zh-CN" altLang="en-US" sz="2800">
                  <a:solidFill>
                    <a:schemeClr val="accent2"/>
                  </a:solidFill>
                </a:rPr>
                <a:t>电势分布并画出         曲线；</a:t>
              </a:r>
              <a:r>
                <a:rPr lang="en-US" altLang="zh-CN" sz="2800">
                  <a:solidFill>
                    <a:schemeClr val="accent2"/>
                  </a:solidFill>
                </a:rPr>
                <a:t>2)</a:t>
              </a:r>
              <a:r>
                <a:rPr lang="zh-CN" altLang="en-US" sz="2800">
                  <a:solidFill>
                    <a:schemeClr val="accent2"/>
                  </a:solidFill>
                </a:rPr>
                <a:t>两圆柱面之间电压。</a:t>
              </a:r>
            </a:p>
          </p:txBody>
        </p:sp>
        <p:graphicFrame>
          <p:nvGraphicFramePr>
            <p:cNvPr id="24615" name="Object 10"/>
            <p:cNvGraphicFramePr>
              <a:graphicFrameLocks noChangeAspect="1"/>
            </p:cNvGraphicFramePr>
            <p:nvPr/>
          </p:nvGraphicFramePr>
          <p:xfrm>
            <a:off x="2337" y="671"/>
            <a:ext cx="519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784786" imgH="320040" progId="Equation.3">
                    <p:embed/>
                  </p:oleObj>
                </mc:Choice>
                <mc:Fallback>
                  <p:oleObj name="Equation" r:id="rId2" imgW="784786" imgH="320040" progId="Equation.3">
                    <p:embed/>
                    <p:pic>
                      <p:nvPicPr>
                        <p:cNvPr id="24615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7" y="671"/>
                          <a:ext cx="519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16" name="Object 7"/>
            <p:cNvGraphicFramePr>
              <a:graphicFrameLocks noChangeAspect="1"/>
            </p:cNvGraphicFramePr>
            <p:nvPr/>
          </p:nvGraphicFramePr>
          <p:xfrm>
            <a:off x="3049" y="335"/>
            <a:ext cx="214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19991" imgH="441829" progId="Equation.3">
                    <p:embed/>
                  </p:oleObj>
                </mc:Choice>
                <mc:Fallback>
                  <p:oleObj name="Equation" r:id="rId4" imgW="319991" imgH="441829" progId="Equation.3">
                    <p:embed/>
                    <p:pic>
                      <p:nvPicPr>
                        <p:cNvPr id="24616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9" y="335"/>
                          <a:ext cx="214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17" name="Object 8"/>
            <p:cNvGraphicFramePr>
              <a:graphicFrameLocks noChangeAspect="1"/>
            </p:cNvGraphicFramePr>
            <p:nvPr/>
          </p:nvGraphicFramePr>
          <p:xfrm>
            <a:off x="3533" y="335"/>
            <a:ext cx="231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35379" imgH="441829" progId="Equation.3">
                    <p:embed/>
                  </p:oleObj>
                </mc:Choice>
                <mc:Fallback>
                  <p:oleObj name="Equation" r:id="rId6" imgW="335379" imgH="441829" progId="Equation.3">
                    <p:embed/>
                    <p:pic>
                      <p:nvPicPr>
                        <p:cNvPr id="24617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3" y="335"/>
                          <a:ext cx="231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8377" name="Object 9"/>
          <p:cNvGraphicFramePr>
            <a:graphicFrameLocks noChangeAspect="1"/>
          </p:cNvGraphicFramePr>
          <p:nvPr/>
        </p:nvGraphicFramePr>
        <p:xfrm>
          <a:off x="611188" y="2965450"/>
          <a:ext cx="6477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24988" imgH="297180" progId="Equation.3">
                  <p:embed/>
                </p:oleObj>
              </mc:Choice>
              <mc:Fallback>
                <p:oleObj name="Equation" r:id="rId8" imgW="624988" imgH="297180" progId="Equation.3">
                  <p:embed/>
                  <p:pic>
                    <p:nvPicPr>
                      <p:cNvPr id="5837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965450"/>
                        <a:ext cx="64770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4" name="Object 26"/>
          <p:cNvGraphicFramePr>
            <a:graphicFrameLocks noChangeAspect="1"/>
          </p:cNvGraphicFramePr>
          <p:nvPr/>
        </p:nvGraphicFramePr>
        <p:xfrm>
          <a:off x="1668463" y="2133600"/>
          <a:ext cx="25781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07054" imgH="441829" progId="Equation.3">
                  <p:embed/>
                </p:oleObj>
              </mc:Choice>
              <mc:Fallback>
                <p:oleObj name="Equation" r:id="rId10" imgW="2507054" imgH="441829" progId="Equation.3">
                  <p:embed/>
                  <p:pic>
                    <p:nvPicPr>
                      <p:cNvPr id="5839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8463" y="2133600"/>
                        <a:ext cx="25781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5" name="Object 27"/>
          <p:cNvGraphicFramePr>
            <a:graphicFrameLocks noChangeAspect="1"/>
          </p:cNvGraphicFramePr>
          <p:nvPr/>
        </p:nvGraphicFramePr>
        <p:xfrm>
          <a:off x="1655763" y="2514600"/>
          <a:ext cx="3405187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3330113" imgH="975491" progId="Equation.3">
                  <p:embed/>
                </p:oleObj>
              </mc:Choice>
              <mc:Fallback>
                <p:oleObj name="公式" r:id="rId12" imgW="3330113" imgH="975491" progId="Equation.3">
                  <p:embed/>
                  <p:pic>
                    <p:nvPicPr>
                      <p:cNvPr id="58395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2514600"/>
                        <a:ext cx="3405187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6" name="Object 28"/>
          <p:cNvGraphicFramePr>
            <a:graphicFrameLocks noChangeAspect="1"/>
          </p:cNvGraphicFramePr>
          <p:nvPr/>
        </p:nvGraphicFramePr>
        <p:xfrm>
          <a:off x="1655763" y="3581400"/>
          <a:ext cx="2757487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2689737" imgH="975491" progId="Equation.3">
                  <p:embed/>
                </p:oleObj>
              </mc:Choice>
              <mc:Fallback>
                <p:oleObj name="公式" r:id="rId14" imgW="2689737" imgH="975491" progId="Equation.3">
                  <p:embed/>
                  <p:pic>
                    <p:nvPicPr>
                      <p:cNvPr id="58396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3581400"/>
                        <a:ext cx="2757487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97" name="AutoShape 29"/>
          <p:cNvSpPr>
            <a:spLocks/>
          </p:cNvSpPr>
          <p:nvPr/>
        </p:nvSpPr>
        <p:spPr bwMode="auto">
          <a:xfrm>
            <a:off x="1350963" y="2362200"/>
            <a:ext cx="228600" cy="1676400"/>
          </a:xfrm>
          <a:prstGeom prst="leftBrace">
            <a:avLst>
              <a:gd name="adj1" fmla="val 61111"/>
              <a:gd name="adj2" fmla="val 50000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5384" name="Text Box 31"/>
          <p:cNvSpPr txBox="1">
            <a:spLocks noChangeArrowheads="1"/>
          </p:cNvSpPr>
          <p:nvPr/>
        </p:nvSpPr>
        <p:spPr bwMode="auto">
          <a:xfrm>
            <a:off x="179388" y="4724400"/>
            <a:ext cx="735965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CC3300"/>
                </a:solidFill>
                <a:latin typeface="宋体" panose="02010600030101010101" pitchFamily="2" charset="-122"/>
              </a:rPr>
              <a:t>无限空间电荷分布，电势零点不能取无穷远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。</a:t>
            </a:r>
            <a:endParaRPr lang="en-US" altLang="zh-CN" sz="280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可选 </a:t>
            </a:r>
            <a:r>
              <a:rPr lang="en-US" altLang="zh-CN" sz="2800" i="1">
                <a:solidFill>
                  <a:schemeClr val="accent2"/>
                </a:solidFill>
              </a:rPr>
              <a:t>r</a:t>
            </a:r>
            <a:r>
              <a:rPr lang="en-US" altLang="zh-CN" sz="2800">
                <a:solidFill>
                  <a:schemeClr val="accent2"/>
                </a:solidFill>
              </a:rPr>
              <a:t> = </a:t>
            </a:r>
            <a:r>
              <a:rPr lang="en-US" altLang="zh-CN" sz="2800" i="1">
                <a:solidFill>
                  <a:schemeClr val="accent2"/>
                </a:solidFill>
              </a:rPr>
              <a:t>R</a:t>
            </a:r>
            <a:r>
              <a:rPr lang="en-US" altLang="zh-CN" sz="2800" baseline="-30000">
                <a:solidFill>
                  <a:schemeClr val="accent2"/>
                </a:solidFill>
              </a:rPr>
              <a:t>2 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处的 </a:t>
            </a:r>
            <a:r>
              <a:rPr lang="en-US" altLang="zh-CN" sz="2800" i="1">
                <a:solidFill>
                  <a:schemeClr val="accent2"/>
                </a:solidFill>
              </a:rPr>
              <a:t>P</a:t>
            </a:r>
            <a:r>
              <a:rPr lang="en-US" altLang="zh-CN" sz="2800" baseline="-30000">
                <a:solidFill>
                  <a:schemeClr val="accent2"/>
                </a:solidFill>
              </a:rPr>
              <a:t>0 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点电势零点</a:t>
            </a:r>
            <a:endParaRPr lang="en-US" altLang="zh-CN" sz="280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24587" name="Text Box 34"/>
          <p:cNvSpPr txBox="1">
            <a:spLocks noChangeArrowheads="1"/>
          </p:cNvSpPr>
          <p:nvPr/>
        </p:nvSpPr>
        <p:spPr bwMode="auto">
          <a:xfrm>
            <a:off x="7985125" y="2559050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CN" sz="2800"/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6319838" y="1616075"/>
            <a:ext cx="2789237" cy="2955925"/>
            <a:chOff x="6319840" y="1616075"/>
            <a:chExt cx="2788664" cy="2955925"/>
          </a:xfrm>
        </p:grpSpPr>
        <p:grpSp>
          <p:nvGrpSpPr>
            <p:cNvPr id="24596" name="Group 10"/>
            <p:cNvGrpSpPr>
              <a:grpSpLocks/>
            </p:cNvGrpSpPr>
            <p:nvPr/>
          </p:nvGrpSpPr>
          <p:grpSpPr bwMode="auto">
            <a:xfrm>
              <a:off x="6319840" y="1616075"/>
              <a:ext cx="2366963" cy="2955925"/>
              <a:chOff x="3981" y="1152"/>
              <a:chExt cx="1491" cy="2102"/>
            </a:xfrm>
          </p:grpSpPr>
          <p:graphicFrame>
            <p:nvGraphicFramePr>
              <p:cNvPr id="24599" name="Object 11"/>
              <p:cNvGraphicFramePr>
                <a:graphicFrameLocks noChangeAspect="1"/>
              </p:cNvGraphicFramePr>
              <p:nvPr/>
            </p:nvGraphicFramePr>
            <p:xfrm>
              <a:off x="5148" y="2441"/>
              <a:ext cx="147" cy="1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6" imgW="213459" imgH="289691" progId="Equation.3">
                      <p:embed/>
                    </p:oleObj>
                  </mc:Choice>
                  <mc:Fallback>
                    <p:oleObj name="Equation" r:id="rId16" imgW="213459" imgH="289691" progId="Equation.3">
                      <p:embed/>
                      <p:pic>
                        <p:nvPicPr>
                          <p:cNvPr id="24599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48" y="2441"/>
                            <a:ext cx="147" cy="1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600" name="Line 12"/>
              <p:cNvSpPr>
                <a:spLocks noChangeShapeType="1"/>
              </p:cNvSpPr>
              <p:nvPr/>
            </p:nvSpPr>
            <p:spPr bwMode="auto">
              <a:xfrm>
                <a:off x="4461" y="182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01" name="Line 13"/>
              <p:cNvSpPr>
                <a:spLocks noChangeShapeType="1"/>
              </p:cNvSpPr>
              <p:nvPr/>
            </p:nvSpPr>
            <p:spPr bwMode="auto">
              <a:xfrm>
                <a:off x="4461" y="2112"/>
                <a:ext cx="480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02" name="Line 14"/>
              <p:cNvSpPr>
                <a:spLocks noChangeShapeType="1"/>
              </p:cNvSpPr>
              <p:nvPr/>
            </p:nvSpPr>
            <p:spPr bwMode="auto">
              <a:xfrm>
                <a:off x="4468" y="2400"/>
                <a:ext cx="1004" cy="0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03" name="Line 15"/>
              <p:cNvSpPr>
                <a:spLocks noChangeShapeType="1"/>
              </p:cNvSpPr>
              <p:nvPr/>
            </p:nvSpPr>
            <p:spPr bwMode="auto">
              <a:xfrm>
                <a:off x="3981" y="1344"/>
                <a:ext cx="0" cy="172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04" name="Line 16"/>
              <p:cNvSpPr>
                <a:spLocks noChangeShapeType="1"/>
              </p:cNvSpPr>
              <p:nvPr/>
            </p:nvSpPr>
            <p:spPr bwMode="auto">
              <a:xfrm>
                <a:off x="4941" y="1344"/>
                <a:ext cx="0" cy="172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05" name="Line 17"/>
              <p:cNvSpPr>
                <a:spLocks noChangeShapeType="1"/>
              </p:cNvSpPr>
              <p:nvPr/>
            </p:nvSpPr>
            <p:spPr bwMode="auto">
              <a:xfrm>
                <a:off x="4461" y="1536"/>
                <a:ext cx="0" cy="171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06" name="Oval 18"/>
              <p:cNvSpPr>
                <a:spLocks noChangeArrowheads="1"/>
              </p:cNvSpPr>
              <p:nvPr/>
            </p:nvSpPr>
            <p:spPr bwMode="auto">
              <a:xfrm>
                <a:off x="3981" y="1152"/>
                <a:ext cx="960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24607" name="Oval 19"/>
              <p:cNvSpPr>
                <a:spLocks noChangeArrowheads="1"/>
              </p:cNvSpPr>
              <p:nvPr/>
            </p:nvSpPr>
            <p:spPr bwMode="auto">
              <a:xfrm>
                <a:off x="4173" y="1248"/>
                <a:ext cx="576" cy="192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24608" name="Line 20"/>
              <p:cNvSpPr>
                <a:spLocks noChangeShapeType="1"/>
              </p:cNvSpPr>
              <p:nvPr/>
            </p:nvSpPr>
            <p:spPr bwMode="auto">
              <a:xfrm>
                <a:off x="4173" y="1344"/>
                <a:ext cx="0" cy="182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09" name="Line 21"/>
              <p:cNvSpPr>
                <a:spLocks noChangeShapeType="1"/>
              </p:cNvSpPr>
              <p:nvPr/>
            </p:nvSpPr>
            <p:spPr bwMode="auto">
              <a:xfrm>
                <a:off x="4749" y="1344"/>
                <a:ext cx="0" cy="187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10" name="Text Box 22"/>
              <p:cNvSpPr txBox="1">
                <a:spLocks noChangeArrowheads="1"/>
              </p:cNvSpPr>
              <p:nvPr/>
            </p:nvSpPr>
            <p:spPr bwMode="auto">
              <a:xfrm>
                <a:off x="4461" y="1824"/>
                <a:ext cx="308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i="1">
                    <a:solidFill>
                      <a:schemeClr val="accent2"/>
                    </a:solidFill>
                  </a:rPr>
                  <a:t>R</a:t>
                </a:r>
                <a:r>
                  <a:rPr lang="en-US" altLang="zh-CN" sz="2400" baseline="-25000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24611" name="Text Box 23"/>
              <p:cNvSpPr txBox="1">
                <a:spLocks noChangeArrowheads="1"/>
              </p:cNvSpPr>
              <p:nvPr/>
            </p:nvSpPr>
            <p:spPr bwMode="auto">
              <a:xfrm>
                <a:off x="4461" y="1536"/>
                <a:ext cx="308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i="1">
                    <a:solidFill>
                      <a:schemeClr val="accent2"/>
                    </a:solidFill>
                  </a:rPr>
                  <a:t>R</a:t>
                </a:r>
                <a:r>
                  <a:rPr lang="en-US" altLang="zh-CN" sz="2400" baseline="-25000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graphicFrame>
            <p:nvGraphicFramePr>
              <p:cNvPr id="24612" name="Object 24"/>
              <p:cNvGraphicFramePr>
                <a:graphicFrameLocks noChangeAspect="1"/>
              </p:cNvGraphicFramePr>
              <p:nvPr/>
            </p:nvGraphicFramePr>
            <p:xfrm>
              <a:off x="4224" y="1818"/>
              <a:ext cx="177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8" imgW="319991" imgH="441829" progId="Equation.3">
                      <p:embed/>
                    </p:oleObj>
                  </mc:Choice>
                  <mc:Fallback>
                    <p:oleObj name="Equation" r:id="rId18" imgW="319991" imgH="441829" progId="Equation.3">
                      <p:embed/>
                      <p:pic>
                        <p:nvPicPr>
                          <p:cNvPr id="24612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24" y="1818"/>
                            <a:ext cx="177" cy="2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613" name="Object 25"/>
              <p:cNvGraphicFramePr>
                <a:graphicFrameLocks noChangeAspect="1"/>
              </p:cNvGraphicFramePr>
              <p:nvPr/>
            </p:nvGraphicFramePr>
            <p:xfrm>
              <a:off x="3984" y="1824"/>
              <a:ext cx="192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0" imgW="335379" imgH="441829" progId="Equation.3">
                      <p:embed/>
                    </p:oleObj>
                  </mc:Choice>
                  <mc:Fallback>
                    <p:oleObj name="Equation" r:id="rId20" imgW="335379" imgH="441829" progId="Equation.3">
                      <p:embed/>
                      <p:pic>
                        <p:nvPicPr>
                          <p:cNvPr id="24613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1824"/>
                            <a:ext cx="192" cy="2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4597" name="Oval 36"/>
            <p:cNvSpPr>
              <a:spLocks noChangeArrowheads="1"/>
            </p:cNvSpPr>
            <p:nvPr/>
          </p:nvSpPr>
          <p:spPr bwMode="auto">
            <a:xfrm>
              <a:off x="8694744" y="3330704"/>
              <a:ext cx="76200" cy="76200"/>
            </a:xfrm>
            <a:prstGeom prst="ellipse">
              <a:avLst/>
            </a:prstGeom>
            <a:solidFill>
              <a:srgbClr val="CC3300"/>
            </a:solidFill>
            <a:ln w="9525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24598" name="Text Box 37"/>
            <p:cNvSpPr txBox="1">
              <a:spLocks noChangeArrowheads="1"/>
            </p:cNvSpPr>
            <p:nvPr/>
          </p:nvSpPr>
          <p:spPr bwMode="auto">
            <a:xfrm>
              <a:off x="8738616" y="3140968"/>
              <a:ext cx="3698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</a:rPr>
                <a:t>P</a:t>
              </a:r>
            </a:p>
          </p:txBody>
        </p:sp>
      </p:grpSp>
      <p:sp>
        <p:nvSpPr>
          <p:cNvPr id="15398" name="Rectangle 38"/>
          <p:cNvSpPr>
            <a:spLocks noChangeArrowheads="1"/>
          </p:cNvSpPr>
          <p:nvPr/>
        </p:nvSpPr>
        <p:spPr bwMode="auto">
          <a:xfrm>
            <a:off x="4556125" y="3482975"/>
            <a:ext cx="167163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CC3300"/>
                </a:solidFill>
                <a:latin typeface="宋体" panose="02010600030101010101" pitchFamily="2" charset="-122"/>
              </a:rPr>
              <a:t>方向垂直于圆柱面</a:t>
            </a:r>
          </a:p>
        </p:txBody>
      </p: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7772400" y="2743200"/>
            <a:ext cx="615950" cy="457200"/>
            <a:chOff x="7772400" y="2743200"/>
            <a:chExt cx="616024" cy="457200"/>
          </a:xfrm>
        </p:grpSpPr>
        <p:sp>
          <p:nvSpPr>
            <p:cNvPr id="24594" name="Text Box 35"/>
            <p:cNvSpPr txBox="1">
              <a:spLocks noChangeArrowheads="1"/>
            </p:cNvSpPr>
            <p:nvPr/>
          </p:nvSpPr>
          <p:spPr bwMode="auto">
            <a:xfrm>
              <a:off x="7916936" y="2743200"/>
              <a:ext cx="4714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</a:rPr>
                <a:t>P</a:t>
              </a:r>
              <a:r>
                <a:rPr lang="en-US" altLang="zh-CN" sz="2400" baseline="-300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24595" name="Oval 33"/>
            <p:cNvSpPr>
              <a:spLocks noChangeArrowheads="1"/>
            </p:cNvSpPr>
            <p:nvPr/>
          </p:nvSpPr>
          <p:spPr bwMode="auto">
            <a:xfrm>
              <a:off x="7772400" y="2895600"/>
              <a:ext cx="152400" cy="152400"/>
            </a:xfrm>
            <a:prstGeom prst="ellipse">
              <a:avLst/>
            </a:prstGeom>
            <a:solidFill>
              <a:srgbClr val="CC3300"/>
            </a:solidFill>
            <a:ln w="9525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/>
            </a:p>
          </p:txBody>
        </p:sp>
      </p:grp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1691681" y="5354638"/>
            <a:ext cx="4825008" cy="1395413"/>
            <a:chOff x="1691209" y="5354052"/>
            <a:chExt cx="4825008" cy="13959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592" name="Object 6"/>
                <p:cNvSpPr txBox="1"/>
                <p:nvPr/>
              </p:nvSpPr>
              <p:spPr bwMode="auto">
                <a:xfrm>
                  <a:off x="1691209" y="5750746"/>
                  <a:ext cx="4825008" cy="99930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zh-CN" altLang="en-US" i="1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trlPr>
                              <a:rPr lang="zh-CN" altLang="en-US" i="1">
                                <a:solidFill>
                                  <a:srgbClr val="33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i="1">
                                <a:solidFill>
                                  <a:srgbClr val="3333CC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3333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3333CC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3333CC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  <m:e>
                            <m:r>
                              <a:rPr lang="zh-CN" altLang="en-US" i="1">
                                <a:solidFill>
                                  <a:srgbClr val="3333CC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zh-CN" altLang="en-US" i="1">
                                <a:solidFill>
                                  <a:srgbClr val="3333CC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i="1">
                                <a:solidFill>
                                  <a:srgbClr val="3333CC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zh-CN" altLang="en-US" i="1">
                                <a:solidFill>
                                  <a:srgbClr val="3333CC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zh-CN" altLang="en-US" i="0">
                                <a:solidFill>
                                  <a:srgbClr val="3333CC"/>
                                </a:solidFill>
                                <a:latin typeface="Cambria Math" panose="02040503050406030204" pitchFamily="18" charset="0"/>
                              </a:rPr>
                              <m:t>dr</m:t>
                            </m:r>
                          </m:e>
                        </m:nary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592" name="Object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91209" y="5750746"/>
                  <a:ext cx="4825008" cy="999305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noFill/>
                </a:ln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593" name="矩形 6"/>
            <p:cNvSpPr>
              <a:spLocks noChangeArrowheads="1"/>
            </p:cNvSpPr>
            <p:nvPr/>
          </p:nvSpPr>
          <p:spPr bwMode="auto">
            <a:xfrm>
              <a:off x="5158647" y="5354052"/>
              <a:ext cx="126669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5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accent2"/>
                  </a:solidFill>
                  <a:latin typeface="宋体" panose="02010600030101010101" pitchFamily="2" charset="-122"/>
                </a:rPr>
                <a:t>，于是</a:t>
              </a:r>
              <a:endParaRPr lang="en-US" altLang="zh-CN">
                <a:solidFill>
                  <a:schemeClr val="accent2"/>
                </a:solidFill>
                <a:latin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8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8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8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8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autoUpdateAnimBg="0"/>
      <p:bldP spid="58371" grpId="0" animBg="1" autoUpdateAnimBg="0"/>
      <p:bldP spid="58397" grpId="0" animBg="1" autoUpdateAnimBg="0"/>
      <p:bldP spid="15384" grpId="0"/>
      <p:bldP spid="1539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28600" y="304800"/>
            <a:ext cx="2233613" cy="519113"/>
            <a:chOff x="144" y="192"/>
            <a:chExt cx="1407" cy="327"/>
          </a:xfrm>
        </p:grpSpPr>
        <p:sp>
          <p:nvSpPr>
            <p:cNvPr id="25658" name="Text Box 3"/>
            <p:cNvSpPr txBox="1">
              <a:spLocks noChangeArrowheads="1"/>
            </p:cNvSpPr>
            <p:nvPr/>
          </p:nvSpPr>
          <p:spPr bwMode="auto">
            <a:xfrm>
              <a:off x="144" y="192"/>
              <a:ext cx="140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solidFill>
                    <a:schemeClr val="accent2"/>
                  </a:solidFill>
                </a:rPr>
                <a:t>当           时，</a:t>
              </a:r>
            </a:p>
          </p:txBody>
        </p:sp>
        <p:graphicFrame>
          <p:nvGraphicFramePr>
            <p:cNvPr id="25659" name="Object 4"/>
            <p:cNvGraphicFramePr>
              <a:graphicFrameLocks noChangeAspect="1"/>
            </p:cNvGraphicFramePr>
            <p:nvPr/>
          </p:nvGraphicFramePr>
          <p:xfrm>
            <a:off x="432" y="192"/>
            <a:ext cx="604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929591" imgH="441829" progId="Equation.3">
                    <p:embed/>
                  </p:oleObj>
                </mc:Choice>
                <mc:Fallback>
                  <p:oleObj name="Equation" r:id="rId2" imgW="929591" imgH="441829" progId="Equation.3">
                    <p:embed/>
                    <p:pic>
                      <p:nvPicPr>
                        <p:cNvPr id="25659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192"/>
                          <a:ext cx="604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762000" y="990600"/>
            <a:ext cx="5354638" cy="1019175"/>
            <a:chOff x="432" y="1184"/>
            <a:chExt cx="3373" cy="642"/>
          </a:xfrm>
        </p:grpSpPr>
        <p:graphicFrame>
          <p:nvGraphicFramePr>
            <p:cNvPr id="25656" name="Object 10"/>
            <p:cNvGraphicFramePr>
              <a:graphicFrameLocks noChangeAspect="1"/>
            </p:cNvGraphicFramePr>
            <p:nvPr/>
          </p:nvGraphicFramePr>
          <p:xfrm>
            <a:off x="432" y="1191"/>
            <a:ext cx="1725" cy="6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659355" imgH="975491" progId="Equation.DSMT4">
                    <p:embed/>
                  </p:oleObj>
                </mc:Choice>
                <mc:Fallback>
                  <p:oleObj name="Equation" r:id="rId4" imgW="2659355" imgH="975491" progId="Equation.DSMT4">
                    <p:embed/>
                    <p:pic>
                      <p:nvPicPr>
                        <p:cNvPr id="25656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1191"/>
                          <a:ext cx="1725" cy="6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57" name="Object 57"/>
            <p:cNvGraphicFramePr>
              <a:graphicFrameLocks noChangeAspect="1"/>
            </p:cNvGraphicFramePr>
            <p:nvPr/>
          </p:nvGraphicFramePr>
          <p:xfrm>
            <a:off x="2178" y="1184"/>
            <a:ext cx="1627" cy="6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2507054" imgH="975491" progId="Equation.3">
                    <p:embed/>
                  </p:oleObj>
                </mc:Choice>
                <mc:Fallback>
                  <p:oleObj name="公式" r:id="rId6" imgW="2507054" imgH="975491" progId="Equation.3">
                    <p:embed/>
                    <p:pic>
                      <p:nvPicPr>
                        <p:cNvPr id="25657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8" y="1184"/>
                          <a:ext cx="1627" cy="6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9405" name="Object 13"/>
          <p:cNvGraphicFramePr>
            <a:graphicFrameLocks noChangeAspect="1"/>
          </p:cNvGraphicFramePr>
          <p:nvPr/>
        </p:nvGraphicFramePr>
        <p:xfrm>
          <a:off x="2362200" y="76200"/>
          <a:ext cx="3379788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80357" imgH="335411" progId="Equation.DSMT4">
                  <p:embed/>
                </p:oleObj>
              </mc:Choice>
              <mc:Fallback>
                <p:oleObj name="Equation" r:id="rId8" imgW="1280357" imgH="335411" progId="Equation.DSMT4">
                  <p:embed/>
                  <p:pic>
                    <p:nvPicPr>
                      <p:cNvPr id="5940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76200"/>
                        <a:ext cx="3379788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1" name="Object 9"/>
          <p:cNvGraphicFramePr>
            <a:graphicFrameLocks noChangeAspect="1"/>
          </p:cNvGraphicFramePr>
          <p:nvPr/>
        </p:nvGraphicFramePr>
        <p:xfrm>
          <a:off x="3048000" y="2209800"/>
          <a:ext cx="20066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16132" imgH="320040" progId="Equation.DSMT4">
                  <p:embed/>
                </p:oleObj>
              </mc:Choice>
              <mc:Fallback>
                <p:oleObj name="Equation" r:id="rId10" imgW="716132" imgH="320040" progId="Equation.DSMT4">
                  <p:embed/>
                  <p:pic>
                    <p:nvPicPr>
                      <p:cNvPr id="5940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209800"/>
                        <a:ext cx="200660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152400" y="2514600"/>
            <a:ext cx="3033713" cy="519113"/>
            <a:chOff x="240" y="2948"/>
            <a:chExt cx="1911" cy="327"/>
          </a:xfrm>
        </p:grpSpPr>
        <p:sp>
          <p:nvSpPr>
            <p:cNvPr id="25654" name="Text Box 45"/>
            <p:cNvSpPr txBox="1">
              <a:spLocks noChangeArrowheads="1"/>
            </p:cNvSpPr>
            <p:nvPr/>
          </p:nvSpPr>
          <p:spPr bwMode="auto">
            <a:xfrm>
              <a:off x="240" y="2948"/>
              <a:ext cx="191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solidFill>
                    <a:schemeClr val="accent2"/>
                  </a:solidFill>
                </a:rPr>
                <a:t>当                    时，</a:t>
              </a:r>
            </a:p>
          </p:txBody>
        </p:sp>
        <p:graphicFrame>
          <p:nvGraphicFramePr>
            <p:cNvPr id="25655" name="Object 11"/>
            <p:cNvGraphicFramePr>
              <a:graphicFrameLocks noChangeAspect="1"/>
            </p:cNvGraphicFramePr>
            <p:nvPr/>
          </p:nvGraphicFramePr>
          <p:xfrm>
            <a:off x="522" y="2971"/>
            <a:ext cx="1110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706880" imgH="441829" progId="Equation.3">
                    <p:embed/>
                  </p:oleObj>
                </mc:Choice>
                <mc:Fallback>
                  <p:oleObj name="Equation" r:id="rId12" imgW="1706880" imgH="441829" progId="Equation.3">
                    <p:embed/>
                    <p:pic>
                      <p:nvPicPr>
                        <p:cNvPr id="25655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" y="2971"/>
                          <a:ext cx="1110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607" name="Group 58"/>
          <p:cNvGrpSpPr>
            <a:grpSpLocks/>
          </p:cNvGrpSpPr>
          <p:nvPr/>
        </p:nvGrpSpPr>
        <p:grpSpPr bwMode="auto">
          <a:xfrm>
            <a:off x="6396038" y="152400"/>
            <a:ext cx="2747962" cy="2971800"/>
            <a:chOff x="4029" y="192"/>
            <a:chExt cx="1731" cy="1872"/>
          </a:xfrm>
        </p:grpSpPr>
        <p:graphicFrame>
          <p:nvGraphicFramePr>
            <p:cNvPr id="25628" name="Object 18"/>
            <p:cNvGraphicFramePr>
              <a:graphicFrameLocks noChangeAspect="1"/>
            </p:cNvGraphicFramePr>
            <p:nvPr/>
          </p:nvGraphicFramePr>
          <p:xfrm>
            <a:off x="5613" y="1212"/>
            <a:ext cx="147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13459" imgH="289691" progId="Equation.3">
                    <p:embed/>
                  </p:oleObj>
                </mc:Choice>
                <mc:Fallback>
                  <p:oleObj name="Equation" r:id="rId14" imgW="213459" imgH="289691" progId="Equation.3">
                    <p:embed/>
                    <p:pic>
                      <p:nvPicPr>
                        <p:cNvPr id="25628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13" y="1212"/>
                          <a:ext cx="147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29" name="Line 19"/>
            <p:cNvSpPr>
              <a:spLocks noChangeShapeType="1"/>
            </p:cNvSpPr>
            <p:nvPr/>
          </p:nvSpPr>
          <p:spPr bwMode="auto">
            <a:xfrm>
              <a:off x="4509" y="787"/>
              <a:ext cx="28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0" name="Line 21"/>
            <p:cNvSpPr>
              <a:spLocks noChangeShapeType="1"/>
            </p:cNvSpPr>
            <p:nvPr/>
          </p:nvSpPr>
          <p:spPr bwMode="auto">
            <a:xfrm>
              <a:off x="4509" y="1298"/>
              <a:ext cx="1104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1" name="Line 22"/>
            <p:cNvSpPr>
              <a:spLocks noChangeShapeType="1"/>
            </p:cNvSpPr>
            <p:nvPr/>
          </p:nvSpPr>
          <p:spPr bwMode="auto">
            <a:xfrm>
              <a:off x="4029" y="362"/>
              <a:ext cx="0" cy="153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2" name="Line 23"/>
            <p:cNvSpPr>
              <a:spLocks noChangeShapeType="1"/>
            </p:cNvSpPr>
            <p:nvPr/>
          </p:nvSpPr>
          <p:spPr bwMode="auto">
            <a:xfrm>
              <a:off x="4989" y="362"/>
              <a:ext cx="0" cy="153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3" name="Line 24"/>
            <p:cNvSpPr>
              <a:spLocks noChangeShapeType="1"/>
            </p:cNvSpPr>
            <p:nvPr/>
          </p:nvSpPr>
          <p:spPr bwMode="auto">
            <a:xfrm>
              <a:off x="4509" y="532"/>
              <a:ext cx="0" cy="15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4" name="Oval 25"/>
            <p:cNvSpPr>
              <a:spLocks noChangeArrowheads="1"/>
            </p:cNvSpPr>
            <p:nvPr/>
          </p:nvSpPr>
          <p:spPr bwMode="auto">
            <a:xfrm>
              <a:off x="4029" y="192"/>
              <a:ext cx="960" cy="34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25635" name="Oval 26"/>
            <p:cNvSpPr>
              <a:spLocks noChangeArrowheads="1"/>
            </p:cNvSpPr>
            <p:nvPr/>
          </p:nvSpPr>
          <p:spPr bwMode="auto">
            <a:xfrm>
              <a:off x="4221" y="277"/>
              <a:ext cx="576" cy="17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25636" name="Line 27"/>
            <p:cNvSpPr>
              <a:spLocks noChangeShapeType="1"/>
            </p:cNvSpPr>
            <p:nvPr/>
          </p:nvSpPr>
          <p:spPr bwMode="auto">
            <a:xfrm>
              <a:off x="4221" y="362"/>
              <a:ext cx="0" cy="161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7" name="Line 28"/>
            <p:cNvSpPr>
              <a:spLocks noChangeShapeType="1"/>
            </p:cNvSpPr>
            <p:nvPr/>
          </p:nvSpPr>
          <p:spPr bwMode="auto">
            <a:xfrm>
              <a:off x="4797" y="362"/>
              <a:ext cx="0" cy="165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8" name="Text Box 29"/>
            <p:cNvSpPr txBox="1">
              <a:spLocks noChangeArrowheads="1"/>
            </p:cNvSpPr>
            <p:nvPr/>
          </p:nvSpPr>
          <p:spPr bwMode="auto">
            <a:xfrm>
              <a:off x="4509" y="787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</a:rPr>
                <a:t>R</a:t>
              </a:r>
              <a:r>
                <a:rPr lang="en-US" altLang="zh-CN" sz="2400" baseline="-250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25639" name="Text Box 30"/>
            <p:cNvSpPr txBox="1">
              <a:spLocks noChangeArrowheads="1"/>
            </p:cNvSpPr>
            <p:nvPr/>
          </p:nvSpPr>
          <p:spPr bwMode="auto">
            <a:xfrm>
              <a:off x="4509" y="532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</a:rPr>
                <a:t>R</a:t>
              </a:r>
              <a:r>
                <a:rPr lang="en-US" altLang="zh-CN" sz="2400" baseline="-25000">
                  <a:solidFill>
                    <a:schemeClr val="accent2"/>
                  </a:solidFill>
                </a:rPr>
                <a:t>1</a:t>
              </a:r>
            </a:p>
          </p:txBody>
        </p:sp>
        <p:graphicFrame>
          <p:nvGraphicFramePr>
            <p:cNvPr id="25640" name="Object 31"/>
            <p:cNvGraphicFramePr>
              <a:graphicFrameLocks noChangeAspect="1"/>
            </p:cNvGraphicFramePr>
            <p:nvPr/>
          </p:nvGraphicFramePr>
          <p:xfrm>
            <a:off x="4272" y="782"/>
            <a:ext cx="177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19991" imgH="441829" progId="Equation.3">
                    <p:embed/>
                  </p:oleObj>
                </mc:Choice>
                <mc:Fallback>
                  <p:oleObj name="Equation" r:id="rId16" imgW="319991" imgH="441829" progId="Equation.3">
                    <p:embed/>
                    <p:pic>
                      <p:nvPicPr>
                        <p:cNvPr id="2564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782"/>
                          <a:ext cx="177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41" name="Object 14"/>
            <p:cNvGraphicFramePr>
              <a:graphicFrameLocks noChangeAspect="1"/>
            </p:cNvGraphicFramePr>
            <p:nvPr/>
          </p:nvGraphicFramePr>
          <p:xfrm>
            <a:off x="4032" y="787"/>
            <a:ext cx="192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335379" imgH="441829" progId="Equation.3">
                    <p:embed/>
                  </p:oleObj>
                </mc:Choice>
                <mc:Fallback>
                  <p:oleObj name="Equation" r:id="rId18" imgW="335379" imgH="441829" progId="Equation.3">
                    <p:embed/>
                    <p:pic>
                      <p:nvPicPr>
                        <p:cNvPr id="25641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787"/>
                          <a:ext cx="192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42" name="Oval 33"/>
            <p:cNvSpPr>
              <a:spLocks noChangeArrowheads="1"/>
            </p:cNvSpPr>
            <p:nvPr/>
          </p:nvSpPr>
          <p:spPr bwMode="auto">
            <a:xfrm>
              <a:off x="4944" y="998"/>
              <a:ext cx="96" cy="96"/>
            </a:xfrm>
            <a:prstGeom prst="ellipse">
              <a:avLst/>
            </a:prstGeom>
            <a:solidFill>
              <a:srgbClr val="CC3300"/>
            </a:solidFill>
            <a:ln w="9525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25643" name="Text Box 34"/>
            <p:cNvSpPr txBox="1">
              <a:spLocks noChangeArrowheads="1"/>
            </p:cNvSpPr>
            <p:nvPr/>
          </p:nvSpPr>
          <p:spPr bwMode="auto">
            <a:xfrm>
              <a:off x="5078" y="786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zh-CN" sz="2800"/>
            </a:p>
          </p:txBody>
        </p:sp>
        <p:sp>
          <p:nvSpPr>
            <p:cNvPr id="25644" name="Text Box 35"/>
            <p:cNvSpPr txBox="1">
              <a:spLocks noChangeArrowheads="1"/>
            </p:cNvSpPr>
            <p:nvPr/>
          </p:nvSpPr>
          <p:spPr bwMode="auto">
            <a:xfrm>
              <a:off x="5040" y="902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</a:rPr>
                <a:t>P</a:t>
              </a:r>
              <a:r>
                <a:rPr lang="en-US" altLang="zh-CN" sz="2400" baseline="-300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25645" name="Oval 36"/>
            <p:cNvSpPr>
              <a:spLocks noChangeArrowheads="1"/>
            </p:cNvSpPr>
            <p:nvPr/>
          </p:nvSpPr>
          <p:spPr bwMode="auto">
            <a:xfrm>
              <a:off x="4560" y="1514"/>
              <a:ext cx="48" cy="48"/>
            </a:xfrm>
            <a:prstGeom prst="ellipse">
              <a:avLst/>
            </a:prstGeom>
            <a:solidFill>
              <a:srgbClr val="CC3300"/>
            </a:solidFill>
            <a:ln w="9525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25646" name="Text Box 37"/>
            <p:cNvSpPr txBox="1">
              <a:spLocks noChangeArrowheads="1"/>
            </p:cNvSpPr>
            <p:nvPr/>
          </p:nvSpPr>
          <p:spPr bwMode="auto">
            <a:xfrm>
              <a:off x="4464" y="1536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</a:rPr>
                <a:t>P</a:t>
              </a:r>
            </a:p>
          </p:txBody>
        </p:sp>
        <p:sp>
          <p:nvSpPr>
            <p:cNvPr id="25647" name="Oval 47"/>
            <p:cNvSpPr>
              <a:spLocks noChangeArrowheads="1"/>
            </p:cNvSpPr>
            <p:nvPr/>
          </p:nvSpPr>
          <p:spPr bwMode="auto">
            <a:xfrm>
              <a:off x="4848" y="1728"/>
              <a:ext cx="48" cy="48"/>
            </a:xfrm>
            <a:prstGeom prst="ellipse">
              <a:avLst/>
            </a:prstGeom>
            <a:solidFill>
              <a:srgbClr val="CC3300"/>
            </a:solidFill>
            <a:ln w="9525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25648" name="Text Box 48"/>
            <p:cNvSpPr txBox="1">
              <a:spLocks noChangeArrowheads="1"/>
            </p:cNvSpPr>
            <p:nvPr/>
          </p:nvSpPr>
          <p:spPr bwMode="auto">
            <a:xfrm>
              <a:off x="4759" y="1776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</a:rPr>
                <a:t>P</a:t>
              </a:r>
            </a:p>
          </p:txBody>
        </p:sp>
        <p:sp>
          <p:nvSpPr>
            <p:cNvPr id="25649" name="Oval 47"/>
            <p:cNvSpPr>
              <a:spLocks noChangeArrowheads="1"/>
            </p:cNvSpPr>
            <p:nvPr/>
          </p:nvSpPr>
          <p:spPr bwMode="auto">
            <a:xfrm>
              <a:off x="5088" y="1392"/>
              <a:ext cx="48" cy="48"/>
            </a:xfrm>
            <a:prstGeom prst="ellipse">
              <a:avLst/>
            </a:prstGeom>
            <a:solidFill>
              <a:srgbClr val="CC3300"/>
            </a:solidFill>
            <a:ln w="9525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25650" name="Text Box 48"/>
            <p:cNvSpPr txBox="1">
              <a:spLocks noChangeArrowheads="1"/>
            </p:cNvSpPr>
            <p:nvPr/>
          </p:nvSpPr>
          <p:spPr bwMode="auto">
            <a:xfrm>
              <a:off x="4999" y="1440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</a:rPr>
                <a:t>P</a:t>
              </a:r>
            </a:p>
          </p:txBody>
        </p:sp>
        <p:sp>
          <p:nvSpPr>
            <p:cNvPr id="25651" name="Line 52"/>
            <p:cNvSpPr>
              <a:spLocks noChangeShapeType="1"/>
            </p:cNvSpPr>
            <p:nvPr/>
          </p:nvSpPr>
          <p:spPr bwMode="auto">
            <a:xfrm>
              <a:off x="4608" y="1536"/>
              <a:ext cx="384" cy="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2" name="Line 55"/>
            <p:cNvSpPr>
              <a:spLocks noChangeShapeType="1"/>
            </p:cNvSpPr>
            <p:nvPr/>
          </p:nvSpPr>
          <p:spPr bwMode="auto">
            <a:xfrm flipH="1">
              <a:off x="4992" y="1416"/>
              <a:ext cx="144" cy="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3" name="Line 57"/>
            <p:cNvSpPr>
              <a:spLocks noChangeShapeType="1"/>
            </p:cNvSpPr>
            <p:nvPr/>
          </p:nvSpPr>
          <p:spPr bwMode="auto">
            <a:xfrm>
              <a:off x="4896" y="1750"/>
              <a:ext cx="96" cy="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192088" y="4953000"/>
            <a:ext cx="2322512" cy="519113"/>
            <a:chOff x="240" y="212"/>
            <a:chExt cx="1463" cy="327"/>
          </a:xfrm>
        </p:grpSpPr>
        <p:sp>
          <p:nvSpPr>
            <p:cNvPr id="25626" name="Text Box 29"/>
            <p:cNvSpPr txBox="1">
              <a:spLocks noChangeArrowheads="1"/>
            </p:cNvSpPr>
            <p:nvPr/>
          </p:nvSpPr>
          <p:spPr bwMode="auto">
            <a:xfrm>
              <a:off x="240" y="212"/>
              <a:ext cx="14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solidFill>
                    <a:schemeClr val="accent2"/>
                  </a:solidFill>
                </a:rPr>
                <a:t>当            时，</a:t>
              </a:r>
            </a:p>
          </p:txBody>
        </p:sp>
        <p:graphicFrame>
          <p:nvGraphicFramePr>
            <p:cNvPr id="25627" name="Object 30"/>
            <p:cNvGraphicFramePr>
              <a:graphicFrameLocks noChangeAspect="1"/>
            </p:cNvGraphicFramePr>
            <p:nvPr/>
          </p:nvGraphicFramePr>
          <p:xfrm>
            <a:off x="528" y="235"/>
            <a:ext cx="628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967863" imgH="441829" progId="Equation.3">
                    <p:embed/>
                  </p:oleObj>
                </mc:Choice>
                <mc:Fallback>
                  <p:oleObj name="Equation" r:id="rId20" imgW="967863" imgH="441829" progId="Equation.3">
                    <p:embed/>
                    <p:pic>
                      <p:nvPicPr>
                        <p:cNvPr id="25627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235"/>
                          <a:ext cx="628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0448" name="Object 32"/>
          <p:cNvGraphicFramePr>
            <a:graphicFrameLocks noChangeAspect="1"/>
          </p:cNvGraphicFramePr>
          <p:nvPr/>
        </p:nvGraphicFramePr>
        <p:xfrm>
          <a:off x="457200" y="5638800"/>
          <a:ext cx="70866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765887" imgH="411480" progId="Equation.DSMT4">
                  <p:embed/>
                </p:oleObj>
              </mc:Choice>
              <mc:Fallback>
                <p:oleObj name="Equation" r:id="rId22" imgW="2765887" imgH="411480" progId="Equation.DSMT4">
                  <p:embed/>
                  <p:pic>
                    <p:nvPicPr>
                      <p:cNvPr id="60448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638800"/>
                        <a:ext cx="70866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1"/>
          <p:cNvGraphicFramePr>
            <a:graphicFrameLocks noChangeAspect="1"/>
          </p:cNvGraphicFramePr>
          <p:nvPr/>
        </p:nvGraphicFramePr>
        <p:xfrm>
          <a:off x="457200" y="3352800"/>
          <a:ext cx="5224463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897454" imgH="411480" progId="Equation.DSMT4">
                  <p:embed/>
                </p:oleObj>
              </mc:Choice>
              <mc:Fallback>
                <p:oleObj name="Equation" r:id="rId24" imgW="1897454" imgH="411480" progId="Equation.DSMT4">
                  <p:embed/>
                  <p:pic>
                    <p:nvPicPr>
                      <p:cNvPr id="8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352800"/>
                        <a:ext cx="5224463" cy="1166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1" name="Line 13"/>
          <p:cNvSpPr>
            <a:spLocks noChangeShapeType="1"/>
          </p:cNvSpPr>
          <p:nvPr/>
        </p:nvSpPr>
        <p:spPr bwMode="auto">
          <a:xfrm>
            <a:off x="7164388" y="1557338"/>
            <a:ext cx="762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" name="组合 58"/>
          <p:cNvGrpSpPr>
            <a:grpSpLocks/>
          </p:cNvGrpSpPr>
          <p:nvPr/>
        </p:nvGrpSpPr>
        <p:grpSpPr bwMode="auto">
          <a:xfrm>
            <a:off x="6478588" y="3378200"/>
            <a:ext cx="2589212" cy="2787650"/>
            <a:chOff x="6478588" y="3378200"/>
            <a:chExt cx="2589212" cy="2787104"/>
          </a:xfrm>
        </p:grpSpPr>
        <p:grpSp>
          <p:nvGrpSpPr>
            <p:cNvPr id="25613" name="Group 35"/>
            <p:cNvGrpSpPr>
              <a:grpSpLocks/>
            </p:cNvGrpSpPr>
            <p:nvPr/>
          </p:nvGrpSpPr>
          <p:grpSpPr bwMode="auto">
            <a:xfrm>
              <a:off x="6478588" y="3378200"/>
              <a:ext cx="2589212" cy="2286000"/>
              <a:chOff x="3936" y="2304"/>
              <a:chExt cx="1631" cy="1440"/>
            </a:xfrm>
          </p:grpSpPr>
          <p:sp>
            <p:nvSpPr>
              <p:cNvPr id="25615" name="Line 36"/>
              <p:cNvSpPr>
                <a:spLocks noChangeShapeType="1"/>
              </p:cNvSpPr>
              <p:nvPr/>
            </p:nvSpPr>
            <p:spPr bwMode="auto">
              <a:xfrm>
                <a:off x="4532" y="2352"/>
                <a:ext cx="0" cy="139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16" name="Line 37"/>
              <p:cNvSpPr>
                <a:spLocks noChangeShapeType="1"/>
              </p:cNvSpPr>
              <p:nvPr/>
            </p:nvSpPr>
            <p:spPr bwMode="auto">
              <a:xfrm>
                <a:off x="4820" y="2352"/>
                <a:ext cx="0" cy="139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17" name="Line 38"/>
              <p:cNvSpPr>
                <a:spLocks noChangeShapeType="1"/>
              </p:cNvSpPr>
              <p:nvPr/>
            </p:nvSpPr>
            <p:spPr bwMode="auto">
              <a:xfrm>
                <a:off x="4148" y="2592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18" name="Freeform 39"/>
              <p:cNvSpPr>
                <a:spLocks/>
              </p:cNvSpPr>
              <p:nvPr/>
            </p:nvSpPr>
            <p:spPr bwMode="auto">
              <a:xfrm>
                <a:off x="4532" y="2592"/>
                <a:ext cx="290" cy="742"/>
              </a:xfrm>
              <a:custGeom>
                <a:avLst/>
                <a:gdLst>
                  <a:gd name="T0" fmla="*/ 0 w 640"/>
                  <a:gd name="T1" fmla="*/ 0 h 1232"/>
                  <a:gd name="T2" fmla="*/ 0 w 640"/>
                  <a:gd name="T3" fmla="*/ 11 h 1232"/>
                  <a:gd name="T4" fmla="*/ 2 w 640"/>
                  <a:gd name="T5" fmla="*/ 26 h 1232"/>
                  <a:gd name="T6" fmla="*/ 2 w 640"/>
                  <a:gd name="T7" fmla="*/ 36 h 1232"/>
                  <a:gd name="T8" fmla="*/ 4 w 640"/>
                  <a:gd name="T9" fmla="*/ 47 h 1232"/>
                  <a:gd name="T10" fmla="*/ 5 w 640"/>
                  <a:gd name="T11" fmla="*/ 59 h 12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40"/>
                  <a:gd name="T19" fmla="*/ 0 h 1232"/>
                  <a:gd name="T20" fmla="*/ 640 w 640"/>
                  <a:gd name="T21" fmla="*/ 1232 h 123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40" h="1232">
                    <a:moveTo>
                      <a:pt x="0" y="0"/>
                    </a:moveTo>
                    <a:cubicBezTo>
                      <a:pt x="9" y="39"/>
                      <a:pt x="25" y="140"/>
                      <a:pt x="56" y="232"/>
                    </a:cubicBezTo>
                    <a:cubicBezTo>
                      <a:pt x="87" y="324"/>
                      <a:pt x="146" y="465"/>
                      <a:pt x="184" y="552"/>
                    </a:cubicBezTo>
                    <a:cubicBezTo>
                      <a:pt x="222" y="639"/>
                      <a:pt x="245" y="684"/>
                      <a:pt x="285" y="756"/>
                    </a:cubicBezTo>
                    <a:cubicBezTo>
                      <a:pt x="325" y="828"/>
                      <a:pt x="365" y="905"/>
                      <a:pt x="424" y="984"/>
                    </a:cubicBezTo>
                    <a:cubicBezTo>
                      <a:pt x="483" y="1063"/>
                      <a:pt x="595" y="1180"/>
                      <a:pt x="640" y="1232"/>
                    </a:cubicBezTo>
                  </a:path>
                </a:pathLst>
              </a:custGeom>
              <a:noFill/>
              <a:ln w="38100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19" name="Line 40"/>
              <p:cNvSpPr>
                <a:spLocks noChangeShapeType="1"/>
              </p:cNvSpPr>
              <p:nvPr/>
            </p:nvSpPr>
            <p:spPr bwMode="auto">
              <a:xfrm>
                <a:off x="4158" y="2313"/>
                <a:ext cx="0" cy="139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20" name="Line 41"/>
              <p:cNvSpPr>
                <a:spLocks noChangeShapeType="1"/>
              </p:cNvSpPr>
              <p:nvPr/>
            </p:nvSpPr>
            <p:spPr bwMode="auto">
              <a:xfrm>
                <a:off x="4158" y="3321"/>
                <a:ext cx="1392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21" name="Text Box 42"/>
              <p:cNvSpPr txBox="1">
                <a:spLocks noChangeArrowheads="1"/>
              </p:cNvSpPr>
              <p:nvPr/>
            </p:nvSpPr>
            <p:spPr bwMode="auto">
              <a:xfrm>
                <a:off x="3936" y="316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25622" name="Text Box 43"/>
              <p:cNvSpPr txBox="1">
                <a:spLocks noChangeArrowheads="1"/>
              </p:cNvSpPr>
              <p:nvPr/>
            </p:nvSpPr>
            <p:spPr bwMode="auto">
              <a:xfrm>
                <a:off x="5328" y="3264"/>
                <a:ext cx="23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solidFill>
                      <a:schemeClr val="accent2"/>
                    </a:solidFill>
                  </a:rPr>
                  <a:t> r</a:t>
                </a:r>
              </a:p>
            </p:txBody>
          </p:sp>
          <p:sp>
            <p:nvSpPr>
              <p:cNvPr id="25623" name="Text Box 44"/>
              <p:cNvSpPr txBox="1">
                <a:spLocks noChangeArrowheads="1"/>
              </p:cNvSpPr>
              <p:nvPr/>
            </p:nvSpPr>
            <p:spPr bwMode="auto">
              <a:xfrm>
                <a:off x="4244" y="3264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i="1">
                    <a:solidFill>
                      <a:schemeClr val="accent2"/>
                    </a:solidFill>
                  </a:rPr>
                  <a:t>R</a:t>
                </a:r>
                <a:r>
                  <a:rPr lang="en-US" altLang="zh-CN" sz="2400" baseline="-25000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25624" name="Text Box 45"/>
              <p:cNvSpPr txBox="1">
                <a:spLocks noChangeArrowheads="1"/>
              </p:cNvSpPr>
              <p:nvPr/>
            </p:nvSpPr>
            <p:spPr bwMode="auto">
              <a:xfrm>
                <a:off x="4560" y="3264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i="1">
                    <a:solidFill>
                      <a:schemeClr val="accent2"/>
                    </a:solidFill>
                  </a:rPr>
                  <a:t>R</a:t>
                </a:r>
                <a:r>
                  <a:rPr lang="en-US" altLang="zh-CN" sz="2400" baseline="-25000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graphicFrame>
            <p:nvGraphicFramePr>
              <p:cNvPr id="25625" name="Object 46"/>
              <p:cNvGraphicFramePr>
                <a:graphicFrameLocks noChangeAspect="1"/>
              </p:cNvGraphicFramePr>
              <p:nvPr/>
            </p:nvGraphicFramePr>
            <p:xfrm>
              <a:off x="3936" y="2304"/>
              <a:ext cx="180" cy="2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6" imgW="259228" imgH="297180" progId="Equation.3">
                      <p:embed/>
                    </p:oleObj>
                  </mc:Choice>
                  <mc:Fallback>
                    <p:oleObj name="Equation" r:id="rId26" imgW="259228" imgH="297180" progId="Equation.3">
                      <p:embed/>
                      <p:pic>
                        <p:nvPicPr>
                          <p:cNvPr id="25625" name="Object 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36" y="2304"/>
                            <a:ext cx="180" cy="2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5614" name="Freeform 39"/>
            <p:cNvSpPr>
              <a:spLocks/>
            </p:cNvSpPr>
            <p:nvPr/>
          </p:nvSpPr>
          <p:spPr bwMode="auto">
            <a:xfrm>
              <a:off x="7884368" y="5013176"/>
              <a:ext cx="432048" cy="1152128"/>
            </a:xfrm>
            <a:custGeom>
              <a:avLst/>
              <a:gdLst>
                <a:gd name="T0" fmla="*/ 0 w 640"/>
                <a:gd name="T1" fmla="*/ 0 h 1232"/>
                <a:gd name="T2" fmla="*/ 2147483646 w 640"/>
                <a:gd name="T3" fmla="*/ 2147483646 h 1232"/>
                <a:gd name="T4" fmla="*/ 2147483646 w 640"/>
                <a:gd name="T5" fmla="*/ 2147483646 h 1232"/>
                <a:gd name="T6" fmla="*/ 2147483646 w 640"/>
                <a:gd name="T7" fmla="*/ 2147483646 h 1232"/>
                <a:gd name="T8" fmla="*/ 2147483646 w 640"/>
                <a:gd name="T9" fmla="*/ 2147483646 h 1232"/>
                <a:gd name="T10" fmla="*/ 2147483646 w 640"/>
                <a:gd name="T11" fmla="*/ 2147483646 h 12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0"/>
                <a:gd name="T19" fmla="*/ 0 h 1232"/>
                <a:gd name="T20" fmla="*/ 640 w 640"/>
                <a:gd name="T21" fmla="*/ 1232 h 12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0" h="1232">
                  <a:moveTo>
                    <a:pt x="0" y="0"/>
                  </a:moveTo>
                  <a:cubicBezTo>
                    <a:pt x="9" y="39"/>
                    <a:pt x="25" y="140"/>
                    <a:pt x="56" y="232"/>
                  </a:cubicBezTo>
                  <a:cubicBezTo>
                    <a:pt x="87" y="324"/>
                    <a:pt x="146" y="465"/>
                    <a:pt x="184" y="552"/>
                  </a:cubicBezTo>
                  <a:cubicBezTo>
                    <a:pt x="222" y="639"/>
                    <a:pt x="245" y="684"/>
                    <a:pt x="285" y="756"/>
                  </a:cubicBezTo>
                  <a:cubicBezTo>
                    <a:pt x="325" y="828"/>
                    <a:pt x="365" y="905"/>
                    <a:pt x="424" y="984"/>
                  </a:cubicBezTo>
                  <a:cubicBezTo>
                    <a:pt x="483" y="1063"/>
                    <a:pt x="595" y="1180"/>
                    <a:pt x="640" y="1232"/>
                  </a:cubicBezTo>
                </a:path>
              </a:pathLst>
            </a:custGeom>
            <a:noFill/>
            <a:ln w="381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0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63" name="Text Box 47"/>
          <p:cNvSpPr txBox="1">
            <a:spLocks noChangeArrowheads="1"/>
          </p:cNvSpPr>
          <p:nvPr/>
        </p:nvSpPr>
        <p:spPr bwMode="auto">
          <a:xfrm>
            <a:off x="533400" y="1143000"/>
            <a:ext cx="3427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chemeClr val="accent2"/>
                </a:solidFill>
              </a:rPr>
              <a:t>2) </a:t>
            </a:r>
            <a:r>
              <a:rPr lang="zh-CN" altLang="en-US" sz="2800">
                <a:solidFill>
                  <a:schemeClr val="accent2"/>
                </a:solidFill>
              </a:rPr>
              <a:t>两圆柱面之间电压</a:t>
            </a:r>
          </a:p>
        </p:txBody>
      </p:sp>
      <p:graphicFrame>
        <p:nvGraphicFramePr>
          <p:cNvPr id="60464" name="Object 48"/>
          <p:cNvGraphicFramePr>
            <a:graphicFrameLocks noChangeAspect="1"/>
          </p:cNvGraphicFramePr>
          <p:nvPr/>
        </p:nvGraphicFramePr>
        <p:xfrm>
          <a:off x="1371600" y="1752600"/>
          <a:ext cx="208915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26871" imgH="487549" progId="Equation.3">
                  <p:embed/>
                </p:oleObj>
              </mc:Choice>
              <mc:Fallback>
                <p:oleObj name="Equation" r:id="rId2" imgW="2026871" imgH="487549" progId="Equation.3">
                  <p:embed/>
                  <p:pic>
                    <p:nvPicPr>
                      <p:cNvPr id="60464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752600"/>
                        <a:ext cx="2089150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65" name="Object 49"/>
          <p:cNvGraphicFramePr>
            <a:graphicFrameLocks noChangeAspect="1"/>
          </p:cNvGraphicFramePr>
          <p:nvPr/>
        </p:nvGraphicFramePr>
        <p:xfrm>
          <a:off x="1749425" y="2438400"/>
          <a:ext cx="1776413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722268" imgH="769751" progId="Equation.3">
                  <p:embed/>
                </p:oleObj>
              </mc:Choice>
              <mc:Fallback>
                <p:oleObj name="公式" r:id="rId4" imgW="1722268" imgH="769751" progId="Equation.3">
                  <p:embed/>
                  <p:pic>
                    <p:nvPicPr>
                      <p:cNvPr id="60465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9425" y="2438400"/>
                        <a:ext cx="1776413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66" name="Object 50"/>
          <p:cNvGraphicFramePr>
            <a:graphicFrameLocks noChangeAspect="1"/>
          </p:cNvGraphicFramePr>
          <p:nvPr/>
        </p:nvGraphicFramePr>
        <p:xfrm>
          <a:off x="3536950" y="2355850"/>
          <a:ext cx="2192338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125906" imgH="975491" progId="Equation.3">
                  <p:embed/>
                </p:oleObj>
              </mc:Choice>
              <mc:Fallback>
                <p:oleObj name="公式" r:id="rId6" imgW="2125906" imgH="975491" progId="Equation.3">
                  <p:embed/>
                  <p:pic>
                    <p:nvPicPr>
                      <p:cNvPr id="60466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6950" y="2355850"/>
                        <a:ext cx="2192338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67" name="Object 51"/>
          <p:cNvGraphicFramePr>
            <a:graphicFrameLocks noChangeAspect="1"/>
          </p:cNvGraphicFramePr>
          <p:nvPr/>
        </p:nvGraphicFramePr>
        <p:xfrm>
          <a:off x="1803400" y="3422650"/>
          <a:ext cx="2011363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950720" imgH="975491" progId="Equation.3">
                  <p:embed/>
                </p:oleObj>
              </mc:Choice>
              <mc:Fallback>
                <p:oleObj name="公式" r:id="rId8" imgW="1950720" imgH="975491" progId="Equation.3">
                  <p:embed/>
                  <p:pic>
                    <p:nvPicPr>
                      <p:cNvPr id="60467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400" y="3422650"/>
                        <a:ext cx="2011363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0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63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228600" y="76200"/>
            <a:ext cx="25034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chemeClr val="accent2"/>
                </a:solidFill>
              </a:rPr>
              <a:t>2.</a:t>
            </a:r>
            <a:r>
              <a:rPr lang="en-US" altLang="zh-CN" sz="2800">
                <a:solidFill>
                  <a:srgbClr val="CC3300"/>
                </a:solidFill>
              </a:rPr>
              <a:t> </a:t>
            </a:r>
            <a:r>
              <a:rPr lang="zh-CN" altLang="en-US" sz="2800">
                <a:solidFill>
                  <a:srgbClr val="CC3300"/>
                </a:solidFill>
              </a:rPr>
              <a:t>电势叠加法  </a:t>
            </a:r>
            <a:endParaRPr lang="en-US" altLang="zh-CN" sz="2800">
              <a:solidFill>
                <a:srgbClr val="CC3300"/>
              </a:solidFill>
            </a:endParaRP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252686" y="5929313"/>
            <a:ext cx="1552028" cy="55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2"/>
                </a:solidFill>
              </a:rPr>
              <a:t>步骤：</a:t>
            </a:r>
            <a:endParaRPr lang="en-US" altLang="zh-CN" sz="2800" dirty="0">
              <a:solidFill>
                <a:schemeClr val="accent2"/>
              </a:solidFill>
            </a:endParaRP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381000" y="654050"/>
            <a:ext cx="85121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CC3300"/>
                </a:solidFill>
              </a:rPr>
              <a:t>电势叠加原理</a:t>
            </a:r>
            <a:r>
              <a:rPr lang="zh-CN" altLang="en-US" sz="2800" dirty="0"/>
              <a:t>：</a:t>
            </a:r>
            <a:r>
              <a:rPr lang="zh-CN" altLang="en-US" sz="2800" dirty="0">
                <a:solidFill>
                  <a:schemeClr val="accent2"/>
                </a:solidFill>
              </a:rPr>
              <a:t>某点的电势等于电荷单独存在的电势代数和。</a:t>
            </a:r>
          </a:p>
        </p:txBody>
      </p:sp>
      <p:graphicFrame>
        <p:nvGraphicFramePr>
          <p:cNvPr id="61446" name="Object 6"/>
          <p:cNvGraphicFramePr>
            <a:graphicFrameLocks noChangeAspect="1"/>
          </p:cNvGraphicFramePr>
          <p:nvPr/>
        </p:nvGraphicFramePr>
        <p:xfrm>
          <a:off x="913457" y="2624775"/>
          <a:ext cx="5876925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5806391" imgH="716149" progId="Equation.3">
                  <p:embed/>
                </p:oleObj>
              </mc:Choice>
              <mc:Fallback>
                <p:oleObj name="公式" r:id="rId2" imgW="5806391" imgH="716149" progId="Equation.3">
                  <p:embed/>
                  <p:pic>
                    <p:nvPicPr>
                      <p:cNvPr id="6144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3457" y="2624775"/>
                        <a:ext cx="5876925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7" name="Object 7"/>
          <p:cNvGraphicFramePr>
            <a:graphicFrameLocks noChangeAspect="1"/>
          </p:cNvGraphicFramePr>
          <p:nvPr/>
        </p:nvGraphicFramePr>
        <p:xfrm>
          <a:off x="932859" y="3396300"/>
          <a:ext cx="594360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5859657" imgH="998351" progId="Equation.3">
                  <p:embed/>
                </p:oleObj>
              </mc:Choice>
              <mc:Fallback>
                <p:oleObj name="公式" r:id="rId4" imgW="5859657" imgH="998351" progId="Equation.3">
                  <p:embed/>
                  <p:pic>
                    <p:nvPicPr>
                      <p:cNvPr id="6144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2859" y="3396300"/>
                        <a:ext cx="5943600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8" name="Text Box 8"/>
          <p:cNvSpPr txBox="1">
            <a:spLocks noChangeArrowheads="1"/>
          </p:cNvSpPr>
          <p:nvPr/>
        </p:nvSpPr>
        <p:spPr bwMode="auto">
          <a:xfrm>
            <a:off x="1275759" y="4545650"/>
            <a:ext cx="3276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chemeClr val="accent2"/>
                </a:solidFill>
              </a:rPr>
              <a:t>电荷连续分布的带电体电场中的电势</a:t>
            </a:r>
            <a:endParaRPr lang="en-US" altLang="zh-CN" sz="2800" dirty="0">
              <a:solidFill>
                <a:schemeClr val="accent2"/>
              </a:solidFill>
            </a:endParaRPr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0" y="533400"/>
            <a:ext cx="9144000" cy="76200"/>
          </a:xfrm>
          <a:prstGeom prst="rect">
            <a:avLst/>
          </a:prstGeom>
          <a:gradFill rotWithShape="0">
            <a:gsLst>
              <a:gs pos="0">
                <a:srgbClr val="00CC99"/>
              </a:gs>
              <a:gs pos="100000">
                <a:srgbClr val="00A179"/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/>
          </a:p>
        </p:txBody>
      </p:sp>
      <p:sp>
        <p:nvSpPr>
          <p:cNvPr id="61450" name="Text Box 10"/>
          <p:cNvSpPr txBox="1">
            <a:spLocks noChangeArrowheads="1"/>
          </p:cNvSpPr>
          <p:nvPr/>
        </p:nvSpPr>
        <p:spPr bwMode="auto">
          <a:xfrm>
            <a:off x="7295559" y="3402650"/>
            <a:ext cx="1066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CC3300"/>
                </a:solidFill>
              </a:rPr>
              <a:t>电势零点选在无限远处</a:t>
            </a:r>
            <a:endParaRPr lang="en-US" altLang="zh-CN" sz="2800">
              <a:solidFill>
                <a:srgbClr val="CC3300"/>
              </a:solidFill>
            </a:endParaRPr>
          </a:p>
        </p:txBody>
      </p:sp>
      <p:graphicFrame>
        <p:nvGraphicFramePr>
          <p:cNvPr id="61451" name="Object 11"/>
          <p:cNvGraphicFramePr>
            <a:graphicFrameLocks noChangeAspect="1"/>
          </p:cNvGraphicFramePr>
          <p:nvPr/>
        </p:nvGraphicFramePr>
        <p:xfrm>
          <a:off x="5060359" y="4539300"/>
          <a:ext cx="1874838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821303" imgH="975491" progId="Equation.3">
                  <p:embed/>
                </p:oleObj>
              </mc:Choice>
              <mc:Fallback>
                <p:oleObj name="公式" r:id="rId6" imgW="1821303" imgH="975491" progId="Equation.3">
                  <p:embed/>
                  <p:pic>
                    <p:nvPicPr>
                      <p:cNvPr id="6145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0359" y="4539300"/>
                        <a:ext cx="1874838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2" name="AutoShape 12"/>
          <p:cNvSpPr>
            <a:spLocks/>
          </p:cNvSpPr>
          <p:nvPr/>
        </p:nvSpPr>
        <p:spPr bwMode="auto">
          <a:xfrm>
            <a:off x="7066959" y="3936050"/>
            <a:ext cx="76200" cy="1295400"/>
          </a:xfrm>
          <a:prstGeom prst="rightBrace">
            <a:avLst>
              <a:gd name="adj1" fmla="val 141667"/>
              <a:gd name="adj2" fmla="val 50000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/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187624" y="5948363"/>
            <a:ext cx="7026277" cy="650875"/>
            <a:chOff x="1152" y="3815"/>
            <a:chExt cx="4426" cy="410"/>
          </a:xfrm>
        </p:grpSpPr>
        <p:graphicFrame>
          <p:nvGraphicFramePr>
            <p:cNvPr id="27664" name="Object 17"/>
            <p:cNvGraphicFramePr>
              <a:graphicFrameLocks noChangeAspect="1"/>
            </p:cNvGraphicFramePr>
            <p:nvPr/>
          </p:nvGraphicFramePr>
          <p:xfrm>
            <a:off x="3548" y="3888"/>
            <a:ext cx="325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487680" imgH="388620" progId="Equation.3">
                    <p:embed/>
                  </p:oleObj>
                </mc:Choice>
                <mc:Fallback>
                  <p:oleObj name="公式" r:id="rId8" imgW="487680" imgH="388620" progId="Equation.3">
                    <p:embed/>
                    <p:pic>
                      <p:nvPicPr>
                        <p:cNvPr id="27664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8" y="3888"/>
                          <a:ext cx="325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5" name="Object 18"/>
            <p:cNvGraphicFramePr>
              <a:graphicFrameLocks noChangeAspect="1"/>
            </p:cNvGraphicFramePr>
            <p:nvPr/>
          </p:nvGraphicFramePr>
          <p:xfrm>
            <a:off x="4363" y="3815"/>
            <a:ext cx="877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1356508" imgH="624709" progId="Equation.3">
                    <p:embed/>
                  </p:oleObj>
                </mc:Choice>
                <mc:Fallback>
                  <p:oleObj name="公式" r:id="rId10" imgW="1356508" imgH="624709" progId="Equation.3">
                    <p:embed/>
                    <p:pic>
                      <p:nvPicPr>
                        <p:cNvPr id="27665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3" y="3815"/>
                          <a:ext cx="877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6" name="Text Box 19"/>
            <p:cNvSpPr txBox="1">
              <a:spLocks noChangeArrowheads="1"/>
            </p:cNvSpPr>
            <p:nvPr/>
          </p:nvSpPr>
          <p:spPr bwMode="auto">
            <a:xfrm>
              <a:off x="1152" y="3840"/>
              <a:ext cx="442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dirty="0">
                  <a:solidFill>
                    <a:schemeClr val="accent2"/>
                  </a:solidFill>
                </a:rPr>
                <a:t>      </a:t>
              </a:r>
              <a:r>
                <a:rPr lang="zh-CN" altLang="en-US" sz="2800" dirty="0">
                  <a:solidFill>
                    <a:schemeClr val="accent2"/>
                  </a:solidFill>
                </a:rPr>
                <a:t>根据电势叠加原理由      求出                。</a:t>
              </a:r>
              <a:endParaRPr lang="en-US" altLang="zh-CN" sz="2800" dirty="0">
                <a:solidFill>
                  <a:schemeClr val="accent2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DB58CED-C6E2-4431-B96A-82B69F5BF05E}"/>
                  </a:ext>
                </a:extLst>
              </p:cNvPr>
              <p:cNvSpPr txBox="1"/>
              <p:nvPr/>
            </p:nvSpPr>
            <p:spPr>
              <a:xfrm>
                <a:off x="0" y="1647681"/>
                <a:ext cx="3312368" cy="9296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solidFill>
                            <a:srgbClr val="3333CC"/>
                          </a:solidFill>
                          <a:latin typeface="Cambria Math" panose="02040503050406030204" pitchFamily="18" charset="0"/>
                        </a:rPr>
                        <m:t>𝝓</m:t>
                      </m:r>
                      <m:r>
                        <a:rPr lang="zh-CN" altLang="en-US" b="1" i="1" smtClean="0">
                          <a:solidFill>
                            <a:srgbClr val="33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i="1">
                              <a:solidFill>
                                <a:srgbClr val="33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b="1" i="1">
                              <a:solidFill>
                                <a:srgbClr val="3333CC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  <m:sup>
                          <m:r>
                            <a:rPr lang="zh-CN" altLang="en-US" b="1" i="1">
                              <a:solidFill>
                                <a:srgbClr val="3333CC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zh-CN" altLang="en-US" i="1">
                                  <a:solidFill>
                                    <a:srgbClr val="33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b="1" i="1">
                                  <a:solidFill>
                                    <a:srgbClr val="3333CC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acc>
                          <m:r>
                            <a:rPr lang="zh-CN" altLang="en-US" b="1" i="1">
                              <a:solidFill>
                                <a:srgbClr val="3333CC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zh-CN" altLang="en-US" b="1" i="1">
                              <a:solidFill>
                                <a:srgbClr val="3333CC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acc>
                            <m:accPr>
                              <m:chr m:val="⃗"/>
                              <m:ctrlPr>
                                <a:rPr lang="zh-CN" altLang="en-US" i="1">
                                  <a:solidFill>
                                    <a:srgbClr val="33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b="1" i="1">
                                  <a:solidFill>
                                    <a:srgbClr val="3333CC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DB58CED-C6E2-4431-B96A-82B69F5BF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47681"/>
                <a:ext cx="3312368" cy="92961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 autoUpdateAnimBg="0"/>
      <p:bldP spid="61443" grpId="0" autoUpdateAnimBg="0"/>
      <p:bldP spid="61444" grpId="0" autoUpdateAnimBg="0"/>
      <p:bldP spid="61448" grpId="0" autoUpdateAnimBg="0"/>
      <p:bldP spid="61449" grpId="0" animBg="1"/>
      <p:bldP spid="61450" grpId="0" autoUpdateAnimBg="0"/>
      <p:bldP spid="6145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0" y="832520"/>
            <a:ext cx="9144000" cy="76200"/>
          </a:xfrm>
          <a:prstGeom prst="rect">
            <a:avLst/>
          </a:prstGeom>
          <a:gradFill rotWithShape="0">
            <a:gsLst>
              <a:gs pos="0">
                <a:srgbClr val="00CC99"/>
              </a:gs>
              <a:gs pos="100000">
                <a:srgbClr val="00A179"/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/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304800" y="1337394"/>
            <a:ext cx="5715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chemeClr val="accent2"/>
                </a:solidFill>
              </a:rPr>
              <a:t>一、静电力做功</a:t>
            </a:r>
            <a:endParaRPr lang="zh-CN" altLang="en-US" b="0">
              <a:solidFill>
                <a:schemeClr val="accent2"/>
              </a:solidFill>
            </a:endParaRP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487363" y="2420888"/>
            <a:ext cx="339883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</a:rPr>
              <a:t>点电荷产生电场，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</a:rPr>
              <a:t>检验电荷电场力做功</a:t>
            </a:r>
            <a:endParaRPr lang="zh-CN" altLang="en-US" sz="2800" b="0"/>
          </a:p>
        </p:txBody>
      </p:sp>
      <p:graphicFrame>
        <p:nvGraphicFramePr>
          <p:cNvPr id="24611" name="Object 35"/>
          <p:cNvGraphicFramePr>
            <a:graphicFrameLocks noChangeAspect="1"/>
          </p:cNvGraphicFramePr>
          <p:nvPr/>
        </p:nvGraphicFramePr>
        <p:xfrm>
          <a:off x="347191" y="3933056"/>
          <a:ext cx="6169025" cy="226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30240" imgH="939600" progId="Equation.DSMT4">
                  <p:embed/>
                </p:oleObj>
              </mc:Choice>
              <mc:Fallback>
                <p:oleObj name="Equation" r:id="rId3" imgW="2730240" imgH="939600" progId="Equation.DSMT4">
                  <p:embed/>
                  <p:pic>
                    <p:nvPicPr>
                      <p:cNvPr id="24611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191" y="3933056"/>
                        <a:ext cx="6169025" cy="226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15" name="Text Box 39"/>
          <p:cNvSpPr txBox="1">
            <a:spLocks noChangeArrowheads="1"/>
          </p:cNvSpPr>
          <p:nvPr/>
        </p:nvSpPr>
        <p:spPr bwMode="auto">
          <a:xfrm>
            <a:off x="107950" y="44624"/>
            <a:ext cx="46085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accent2"/>
                </a:solidFill>
              </a:rPr>
              <a:t>1.4.1  </a:t>
            </a:r>
            <a:r>
              <a:rPr lang="zh-CN" altLang="en-US">
                <a:solidFill>
                  <a:schemeClr val="accent2"/>
                </a:solidFill>
              </a:rPr>
              <a:t>静电场的环路定理</a:t>
            </a: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5746750" y="1098599"/>
            <a:ext cx="3397250" cy="3338513"/>
            <a:chOff x="3620" y="1872"/>
            <a:chExt cx="2140" cy="2103"/>
          </a:xfrm>
        </p:grpSpPr>
        <p:sp>
          <p:nvSpPr>
            <p:cNvPr id="3082" name="Freeform 8"/>
            <p:cNvSpPr>
              <a:spLocks/>
            </p:cNvSpPr>
            <p:nvPr/>
          </p:nvSpPr>
          <p:spPr bwMode="auto">
            <a:xfrm>
              <a:off x="4118" y="2103"/>
              <a:ext cx="1302" cy="1776"/>
            </a:xfrm>
            <a:custGeom>
              <a:avLst/>
              <a:gdLst>
                <a:gd name="T0" fmla="*/ 0 w 1302"/>
                <a:gd name="T1" fmla="*/ 1776 h 1776"/>
                <a:gd name="T2" fmla="*/ 432 w 1302"/>
                <a:gd name="T3" fmla="*/ 1739 h 1776"/>
                <a:gd name="T4" fmla="*/ 720 w 1302"/>
                <a:gd name="T5" fmla="*/ 1644 h 1776"/>
                <a:gd name="T6" fmla="*/ 972 w 1302"/>
                <a:gd name="T7" fmla="*/ 1500 h 1776"/>
                <a:gd name="T8" fmla="*/ 1272 w 1302"/>
                <a:gd name="T9" fmla="*/ 1188 h 1776"/>
                <a:gd name="T10" fmla="*/ 1152 w 1302"/>
                <a:gd name="T11" fmla="*/ 852 h 1776"/>
                <a:gd name="T12" fmla="*/ 1000 w 1302"/>
                <a:gd name="T13" fmla="*/ 600 h 1776"/>
                <a:gd name="T14" fmla="*/ 900 w 1302"/>
                <a:gd name="T15" fmla="*/ 420 h 1776"/>
                <a:gd name="T16" fmla="*/ 852 w 1302"/>
                <a:gd name="T17" fmla="*/ 252 h 1776"/>
                <a:gd name="T18" fmla="*/ 1008 w 1302"/>
                <a:gd name="T19" fmla="*/ 0 h 17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02"/>
                <a:gd name="T31" fmla="*/ 0 h 1776"/>
                <a:gd name="T32" fmla="*/ 1302 w 1302"/>
                <a:gd name="T33" fmla="*/ 1776 h 17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02" h="1776">
                  <a:moveTo>
                    <a:pt x="0" y="1776"/>
                  </a:moveTo>
                  <a:cubicBezTo>
                    <a:pt x="160" y="1773"/>
                    <a:pt x="312" y="1761"/>
                    <a:pt x="432" y="1739"/>
                  </a:cubicBezTo>
                  <a:cubicBezTo>
                    <a:pt x="552" y="1717"/>
                    <a:pt x="630" y="1684"/>
                    <a:pt x="720" y="1644"/>
                  </a:cubicBezTo>
                  <a:cubicBezTo>
                    <a:pt x="810" y="1604"/>
                    <a:pt x="880" y="1576"/>
                    <a:pt x="972" y="1500"/>
                  </a:cubicBezTo>
                  <a:cubicBezTo>
                    <a:pt x="1064" y="1424"/>
                    <a:pt x="1242" y="1296"/>
                    <a:pt x="1272" y="1188"/>
                  </a:cubicBezTo>
                  <a:cubicBezTo>
                    <a:pt x="1302" y="1080"/>
                    <a:pt x="1197" y="950"/>
                    <a:pt x="1152" y="852"/>
                  </a:cubicBezTo>
                  <a:cubicBezTo>
                    <a:pt x="1107" y="754"/>
                    <a:pt x="1042" y="672"/>
                    <a:pt x="1000" y="600"/>
                  </a:cubicBezTo>
                  <a:cubicBezTo>
                    <a:pt x="958" y="528"/>
                    <a:pt x="925" y="478"/>
                    <a:pt x="900" y="420"/>
                  </a:cubicBezTo>
                  <a:cubicBezTo>
                    <a:pt x="875" y="362"/>
                    <a:pt x="834" y="322"/>
                    <a:pt x="852" y="252"/>
                  </a:cubicBezTo>
                  <a:cubicBezTo>
                    <a:pt x="870" y="182"/>
                    <a:pt x="976" y="52"/>
                    <a:pt x="1008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3" name="Freeform 9"/>
            <p:cNvSpPr>
              <a:spLocks/>
            </p:cNvSpPr>
            <p:nvPr/>
          </p:nvSpPr>
          <p:spPr bwMode="auto">
            <a:xfrm>
              <a:off x="3838" y="2095"/>
              <a:ext cx="1296" cy="912"/>
            </a:xfrm>
            <a:custGeom>
              <a:avLst/>
              <a:gdLst>
                <a:gd name="T0" fmla="*/ 0 w 1296"/>
                <a:gd name="T1" fmla="*/ 912 h 912"/>
                <a:gd name="T2" fmla="*/ 1296 w 1296"/>
                <a:gd name="T3" fmla="*/ 0 h 912"/>
                <a:gd name="T4" fmla="*/ 0 60000 65536"/>
                <a:gd name="T5" fmla="*/ 0 60000 65536"/>
                <a:gd name="T6" fmla="*/ 0 w 1296"/>
                <a:gd name="T7" fmla="*/ 0 h 912"/>
                <a:gd name="T8" fmla="*/ 1296 w 1296"/>
                <a:gd name="T9" fmla="*/ 912 h 9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96" h="912">
                  <a:moveTo>
                    <a:pt x="0" y="912"/>
                  </a:moveTo>
                  <a:lnTo>
                    <a:pt x="1296" y="0"/>
                  </a:lnTo>
                </a:path>
              </a:pathLst>
            </a:custGeom>
            <a:noFill/>
            <a:ln w="28575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4" name="Line 10"/>
            <p:cNvSpPr>
              <a:spLocks noChangeShapeType="1"/>
            </p:cNvSpPr>
            <p:nvPr/>
          </p:nvSpPr>
          <p:spPr bwMode="auto">
            <a:xfrm>
              <a:off x="3830" y="3015"/>
              <a:ext cx="288" cy="86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5" name="Freeform 11"/>
            <p:cNvSpPr>
              <a:spLocks/>
            </p:cNvSpPr>
            <p:nvPr/>
          </p:nvSpPr>
          <p:spPr bwMode="auto">
            <a:xfrm>
              <a:off x="5084" y="3609"/>
              <a:ext cx="426" cy="222"/>
            </a:xfrm>
            <a:custGeom>
              <a:avLst/>
              <a:gdLst>
                <a:gd name="T0" fmla="*/ 0 w 426"/>
                <a:gd name="T1" fmla="*/ 0 h 222"/>
                <a:gd name="T2" fmla="*/ 426 w 426"/>
                <a:gd name="T3" fmla="*/ 222 h 222"/>
                <a:gd name="T4" fmla="*/ 0 60000 65536"/>
                <a:gd name="T5" fmla="*/ 0 60000 65536"/>
                <a:gd name="T6" fmla="*/ 0 w 426"/>
                <a:gd name="T7" fmla="*/ 0 h 222"/>
                <a:gd name="T8" fmla="*/ 426 w 426"/>
                <a:gd name="T9" fmla="*/ 222 h 2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26" h="222">
                  <a:moveTo>
                    <a:pt x="0" y="0"/>
                  </a:moveTo>
                  <a:lnTo>
                    <a:pt x="426" y="222"/>
                  </a:lnTo>
                </a:path>
              </a:pathLst>
            </a:cu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6" name="Freeform 14"/>
            <p:cNvSpPr>
              <a:spLocks/>
            </p:cNvSpPr>
            <p:nvPr/>
          </p:nvSpPr>
          <p:spPr bwMode="auto">
            <a:xfrm>
              <a:off x="4992" y="3504"/>
              <a:ext cx="237" cy="213"/>
            </a:xfrm>
            <a:custGeom>
              <a:avLst/>
              <a:gdLst>
                <a:gd name="T0" fmla="*/ 0 w 237"/>
                <a:gd name="T1" fmla="*/ 213 h 213"/>
                <a:gd name="T2" fmla="*/ 237 w 237"/>
                <a:gd name="T3" fmla="*/ 0 h 213"/>
                <a:gd name="T4" fmla="*/ 0 60000 65536"/>
                <a:gd name="T5" fmla="*/ 0 60000 65536"/>
                <a:gd name="T6" fmla="*/ 0 w 237"/>
                <a:gd name="T7" fmla="*/ 0 h 213"/>
                <a:gd name="T8" fmla="*/ 237 w 237"/>
                <a:gd name="T9" fmla="*/ 213 h 2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7" h="213">
                  <a:moveTo>
                    <a:pt x="0" y="213"/>
                  </a:moveTo>
                  <a:lnTo>
                    <a:pt x="237" y="0"/>
                  </a:lnTo>
                </a:path>
              </a:pathLst>
            </a:cu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7" name="Text Box 15"/>
            <p:cNvSpPr txBox="1">
              <a:spLocks noChangeArrowheads="1"/>
            </p:cNvSpPr>
            <p:nvPr/>
          </p:nvSpPr>
          <p:spPr bwMode="auto">
            <a:xfrm>
              <a:off x="3620" y="270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i="1">
                  <a:solidFill>
                    <a:schemeClr val="accent2"/>
                  </a:solidFill>
                </a:rPr>
                <a:t>q</a:t>
              </a:r>
              <a:endParaRPr lang="en-US" altLang="zh-CN" sz="2800" b="0" i="1">
                <a:solidFill>
                  <a:schemeClr val="accent2"/>
                </a:solidFill>
              </a:endParaRPr>
            </a:p>
          </p:txBody>
        </p:sp>
        <p:sp>
          <p:nvSpPr>
            <p:cNvPr id="3088" name="Text Box 16"/>
            <p:cNvSpPr txBox="1">
              <a:spLocks noChangeArrowheads="1"/>
            </p:cNvSpPr>
            <p:nvPr/>
          </p:nvSpPr>
          <p:spPr bwMode="auto">
            <a:xfrm>
              <a:off x="4080" y="356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i="1">
                  <a:solidFill>
                    <a:schemeClr val="accent2"/>
                  </a:solidFill>
                </a:rPr>
                <a:t>a</a:t>
              </a:r>
              <a:endParaRPr lang="en-US" altLang="zh-CN" sz="2400" b="0" i="1">
                <a:solidFill>
                  <a:schemeClr val="accent2"/>
                </a:solidFill>
              </a:endParaRPr>
            </a:p>
          </p:txBody>
        </p:sp>
        <p:sp>
          <p:nvSpPr>
            <p:cNvPr id="3089" name="Text Box 17"/>
            <p:cNvSpPr txBox="1">
              <a:spLocks noChangeArrowheads="1"/>
            </p:cNvSpPr>
            <p:nvPr/>
          </p:nvSpPr>
          <p:spPr bwMode="auto">
            <a:xfrm>
              <a:off x="5084" y="1872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i="1">
                  <a:solidFill>
                    <a:schemeClr val="accent2"/>
                  </a:solidFill>
                </a:rPr>
                <a:t>b</a:t>
              </a:r>
              <a:endParaRPr lang="en-US" altLang="zh-CN" sz="2400" b="0" i="1">
                <a:solidFill>
                  <a:schemeClr val="accent2"/>
                </a:solidFill>
              </a:endParaRPr>
            </a:p>
          </p:txBody>
        </p:sp>
        <p:sp>
          <p:nvSpPr>
            <p:cNvPr id="3090" name="Text Box 22"/>
            <p:cNvSpPr txBox="1">
              <a:spLocks noChangeArrowheads="1"/>
            </p:cNvSpPr>
            <p:nvPr/>
          </p:nvSpPr>
          <p:spPr bwMode="auto">
            <a:xfrm rot="1600249">
              <a:off x="4329" y="3207"/>
              <a:ext cx="2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i="1">
                  <a:solidFill>
                    <a:schemeClr val="accent2"/>
                  </a:solidFill>
                </a:rPr>
                <a:t>r</a:t>
              </a:r>
              <a:endParaRPr lang="en-US" altLang="zh-CN" sz="2400" b="0" i="1">
                <a:solidFill>
                  <a:schemeClr val="accent2"/>
                </a:solidFill>
              </a:endParaRPr>
            </a:p>
          </p:txBody>
        </p:sp>
        <p:sp>
          <p:nvSpPr>
            <p:cNvPr id="3091" name="Text Box 25"/>
            <p:cNvSpPr txBox="1">
              <a:spLocks noChangeArrowheads="1"/>
            </p:cNvSpPr>
            <p:nvPr/>
          </p:nvSpPr>
          <p:spPr bwMode="auto">
            <a:xfrm>
              <a:off x="5644" y="3351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en-US" altLang="zh-CN" sz="2400" b="0">
                <a:solidFill>
                  <a:schemeClr val="accent2"/>
                </a:solidFill>
              </a:endParaRPr>
            </a:p>
          </p:txBody>
        </p:sp>
        <p:graphicFrame>
          <p:nvGraphicFramePr>
            <p:cNvPr id="3092" name="Object 28"/>
            <p:cNvGraphicFramePr>
              <a:graphicFrameLocks noChangeAspect="1"/>
            </p:cNvGraphicFramePr>
            <p:nvPr/>
          </p:nvGraphicFramePr>
          <p:xfrm>
            <a:off x="5486" y="3735"/>
            <a:ext cx="21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327487" imgH="365760" progId="Equation.3">
                    <p:embed/>
                  </p:oleObj>
                </mc:Choice>
                <mc:Fallback>
                  <p:oleObj name="Equation" r:id="rId5" imgW="327487" imgH="365760" progId="Equation.3">
                    <p:embed/>
                    <p:pic>
                      <p:nvPicPr>
                        <p:cNvPr id="3092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6" y="3735"/>
                          <a:ext cx="21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93" name="Text Box 30"/>
            <p:cNvSpPr txBox="1">
              <a:spLocks noChangeArrowheads="1"/>
            </p:cNvSpPr>
            <p:nvPr/>
          </p:nvSpPr>
          <p:spPr bwMode="auto">
            <a:xfrm>
              <a:off x="4944" y="3552"/>
              <a:ext cx="31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i="1">
                  <a:solidFill>
                    <a:schemeClr val="accent2"/>
                  </a:solidFill>
                </a:rPr>
                <a:t>q</a:t>
              </a:r>
              <a:r>
                <a:rPr lang="en-US" altLang="zh-CN" sz="2800" baseline="-25000">
                  <a:solidFill>
                    <a:schemeClr val="accent2"/>
                  </a:solidFill>
                </a:rPr>
                <a:t>0</a:t>
              </a:r>
              <a:endParaRPr lang="en-US" altLang="zh-CN" sz="2800">
                <a:solidFill>
                  <a:schemeClr val="accent2"/>
                </a:solidFill>
              </a:endParaRPr>
            </a:p>
          </p:txBody>
        </p:sp>
        <p:sp>
          <p:nvSpPr>
            <p:cNvPr id="3094" name="Freeform 31"/>
            <p:cNvSpPr>
              <a:spLocks/>
            </p:cNvSpPr>
            <p:nvPr/>
          </p:nvSpPr>
          <p:spPr bwMode="auto">
            <a:xfrm>
              <a:off x="3806" y="3015"/>
              <a:ext cx="1284" cy="603"/>
            </a:xfrm>
            <a:custGeom>
              <a:avLst/>
              <a:gdLst>
                <a:gd name="T0" fmla="*/ 0 w 1284"/>
                <a:gd name="T1" fmla="*/ 0 h 603"/>
                <a:gd name="T2" fmla="*/ 1284 w 1284"/>
                <a:gd name="T3" fmla="*/ 603 h 603"/>
                <a:gd name="T4" fmla="*/ 0 60000 65536"/>
                <a:gd name="T5" fmla="*/ 0 60000 65536"/>
                <a:gd name="T6" fmla="*/ 0 w 1284"/>
                <a:gd name="T7" fmla="*/ 0 h 603"/>
                <a:gd name="T8" fmla="*/ 1284 w 1284"/>
                <a:gd name="T9" fmla="*/ 603 h 60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84" h="603">
                  <a:moveTo>
                    <a:pt x="0" y="0"/>
                  </a:moveTo>
                  <a:lnTo>
                    <a:pt x="1284" y="603"/>
                  </a:ln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5" name="Oval 33"/>
            <p:cNvSpPr>
              <a:spLocks noChangeArrowheads="1"/>
            </p:cNvSpPr>
            <p:nvPr/>
          </p:nvSpPr>
          <p:spPr bwMode="auto">
            <a:xfrm>
              <a:off x="3782" y="2967"/>
              <a:ext cx="95" cy="96"/>
            </a:xfrm>
            <a:prstGeom prst="ellipse">
              <a:avLst/>
            </a:prstGeom>
            <a:solidFill>
              <a:srgbClr val="CC3300"/>
            </a:solidFill>
            <a:ln w="19050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3096" name="Oval 34"/>
            <p:cNvSpPr>
              <a:spLocks noChangeArrowheads="1"/>
            </p:cNvSpPr>
            <p:nvPr/>
          </p:nvSpPr>
          <p:spPr bwMode="auto">
            <a:xfrm>
              <a:off x="5040" y="3600"/>
              <a:ext cx="50" cy="50"/>
            </a:xfrm>
            <a:prstGeom prst="ellipse">
              <a:avLst/>
            </a:prstGeom>
            <a:solidFill>
              <a:srgbClr val="FF9900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3097" name="Text Box 22"/>
            <p:cNvSpPr txBox="1">
              <a:spLocks noChangeArrowheads="1"/>
            </p:cNvSpPr>
            <p:nvPr/>
          </p:nvSpPr>
          <p:spPr bwMode="auto">
            <a:xfrm rot="1600249">
              <a:off x="4877" y="3321"/>
              <a:ext cx="3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i="1">
                  <a:solidFill>
                    <a:schemeClr val="accent2"/>
                  </a:solidFill>
                </a:rPr>
                <a:t>dr</a:t>
              </a:r>
              <a:endParaRPr lang="en-US" altLang="zh-CN" sz="2400" b="0" i="1">
                <a:solidFill>
                  <a:schemeClr val="accent2"/>
                </a:solidFill>
              </a:endParaRPr>
            </a:p>
          </p:txBody>
        </p:sp>
      </p:grpSp>
      <p:graphicFrame>
        <p:nvGraphicFramePr>
          <p:cNvPr id="26" name="Object 35"/>
          <p:cNvGraphicFramePr>
            <a:graphicFrameLocks noChangeAspect="1"/>
          </p:cNvGraphicFramePr>
          <p:nvPr/>
        </p:nvGraphicFramePr>
        <p:xfrm>
          <a:off x="7034213" y="5218113"/>
          <a:ext cx="1528762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83920" imgH="304560" progId="Equation.DSMT4">
                  <p:embed/>
                </p:oleObj>
              </mc:Choice>
              <mc:Fallback>
                <p:oleObj name="Equation" r:id="rId7" imgW="583920" imgH="304560" progId="Equation.DSMT4">
                  <p:embed/>
                  <p:pic>
                    <p:nvPicPr>
                      <p:cNvPr id="26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4213" y="5218113"/>
                        <a:ext cx="1528762" cy="85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0188920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animBg="1" autoUpdateAnimBg="0"/>
      <p:bldP spid="24582" grpId="0" autoUpdateAnimBg="0"/>
      <p:bldP spid="24583" grpId="0" autoUpdateAnimBg="0"/>
      <p:bldP spid="24615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2286000"/>
            <a:ext cx="9144000" cy="76200"/>
          </a:xfrm>
          <a:prstGeom prst="rect">
            <a:avLst/>
          </a:prstGeom>
          <a:gradFill rotWithShape="0">
            <a:gsLst>
              <a:gs pos="0">
                <a:srgbClr val="00CC99"/>
              </a:gs>
              <a:gs pos="100000">
                <a:srgbClr val="00A179"/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0325" y="76200"/>
            <a:ext cx="8931275" cy="2227263"/>
            <a:chOff x="38" y="48"/>
            <a:chExt cx="5626" cy="1403"/>
          </a:xfrm>
        </p:grpSpPr>
        <p:sp>
          <p:nvSpPr>
            <p:cNvPr id="28699" name="Text Box 4"/>
            <p:cNvSpPr txBox="1">
              <a:spLocks noChangeArrowheads="1"/>
            </p:cNvSpPr>
            <p:nvPr/>
          </p:nvSpPr>
          <p:spPr bwMode="auto">
            <a:xfrm>
              <a:off x="38" y="48"/>
              <a:ext cx="5626" cy="1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solidFill>
                    <a:schemeClr val="accent2"/>
                  </a:solidFill>
                </a:rPr>
                <a:t>例</a:t>
              </a:r>
              <a:r>
                <a:rPr lang="en-US" altLang="zh-CN" sz="2800">
                  <a:solidFill>
                    <a:schemeClr val="accent2"/>
                  </a:solidFill>
                </a:rPr>
                <a:t>3</a:t>
              </a:r>
              <a:r>
                <a:rPr lang="zh-CN" altLang="en-US" sz="2800">
                  <a:solidFill>
                    <a:schemeClr val="accent2"/>
                  </a:solidFill>
                </a:rPr>
                <a:t>：点电荷</a:t>
              </a:r>
              <a:r>
                <a:rPr lang="en-US" altLang="zh-CN" sz="2800" i="1">
                  <a:solidFill>
                    <a:schemeClr val="accent2"/>
                  </a:solidFill>
                </a:rPr>
                <a:t>q</a:t>
              </a:r>
              <a:r>
                <a:rPr lang="en-US" altLang="zh-CN" sz="2800" baseline="-25000">
                  <a:solidFill>
                    <a:schemeClr val="accent2"/>
                  </a:solidFill>
                </a:rPr>
                <a:t>1</a:t>
              </a:r>
              <a:r>
                <a:rPr lang="zh-CN" altLang="en-US" sz="2800">
                  <a:solidFill>
                    <a:schemeClr val="accent2"/>
                  </a:solidFill>
                </a:rPr>
                <a:t>、</a:t>
              </a:r>
              <a:r>
                <a:rPr lang="en-US" altLang="zh-CN" sz="2800" i="1">
                  <a:solidFill>
                    <a:schemeClr val="accent2"/>
                  </a:solidFill>
                </a:rPr>
                <a:t>q</a:t>
              </a:r>
              <a:r>
                <a:rPr lang="en-US" altLang="zh-CN" sz="2800" baseline="-25000">
                  <a:solidFill>
                    <a:schemeClr val="accent2"/>
                  </a:solidFill>
                </a:rPr>
                <a:t>2</a:t>
              </a:r>
              <a:r>
                <a:rPr lang="zh-CN" altLang="en-US" sz="2800">
                  <a:solidFill>
                    <a:schemeClr val="accent2"/>
                  </a:solidFill>
                </a:rPr>
                <a:t>、</a:t>
              </a:r>
              <a:r>
                <a:rPr lang="en-US" altLang="zh-CN" sz="2800" i="1">
                  <a:solidFill>
                    <a:schemeClr val="accent2"/>
                  </a:solidFill>
                </a:rPr>
                <a:t>q</a:t>
              </a:r>
              <a:r>
                <a:rPr lang="en-US" altLang="zh-CN" sz="2800" baseline="-25000">
                  <a:solidFill>
                    <a:schemeClr val="accent2"/>
                  </a:solidFill>
                </a:rPr>
                <a:t>3</a:t>
              </a:r>
              <a:r>
                <a:rPr lang="zh-CN" altLang="en-US" sz="2800">
                  <a:solidFill>
                    <a:schemeClr val="accent2"/>
                  </a:solidFill>
                </a:rPr>
                <a:t>、</a:t>
              </a:r>
              <a:r>
                <a:rPr lang="en-US" altLang="zh-CN" sz="2800" i="1">
                  <a:solidFill>
                    <a:schemeClr val="accent2"/>
                  </a:solidFill>
                </a:rPr>
                <a:t>q</a:t>
              </a:r>
              <a:r>
                <a:rPr lang="en-US" altLang="zh-CN" sz="2800" baseline="-25000">
                  <a:solidFill>
                    <a:schemeClr val="accent2"/>
                  </a:solidFill>
                </a:rPr>
                <a:t>4</a:t>
              </a:r>
              <a:r>
                <a:rPr lang="zh-CN" altLang="en-US" sz="2800">
                  <a:solidFill>
                    <a:schemeClr val="accent2"/>
                  </a:solidFill>
                </a:rPr>
                <a:t>均为                  ，放在一正方形的四个顶点上，各顶点与正方形中心</a:t>
              </a:r>
              <a:r>
                <a:rPr lang="en-US" altLang="zh-CN" sz="2800" i="1">
                  <a:solidFill>
                    <a:schemeClr val="accent2"/>
                  </a:solidFill>
                </a:rPr>
                <a:t>O</a:t>
              </a:r>
              <a:r>
                <a:rPr lang="zh-CN" altLang="en-US" sz="2800">
                  <a:solidFill>
                    <a:schemeClr val="accent2"/>
                  </a:solidFill>
                </a:rPr>
                <a:t>的距离均为</a:t>
              </a:r>
              <a:r>
                <a:rPr lang="en-US" altLang="zh-CN" sz="2800">
                  <a:solidFill>
                    <a:schemeClr val="accent2"/>
                  </a:solidFill>
                </a:rPr>
                <a:t>5.0cm</a:t>
              </a:r>
              <a:r>
                <a:rPr lang="zh-CN" altLang="en-US" sz="2800">
                  <a:solidFill>
                    <a:schemeClr val="accent2"/>
                  </a:solidFill>
                </a:rPr>
                <a:t>。</a:t>
              </a:r>
              <a:r>
                <a:rPr lang="en-US" altLang="zh-CN" sz="2800">
                  <a:solidFill>
                    <a:schemeClr val="accent2"/>
                  </a:solidFill>
                </a:rPr>
                <a:t>(1)</a:t>
              </a:r>
              <a:r>
                <a:rPr lang="zh-CN" altLang="en-US" sz="2800">
                  <a:solidFill>
                    <a:schemeClr val="accent2"/>
                  </a:solidFill>
                </a:rPr>
                <a:t>计算</a:t>
              </a:r>
              <a:r>
                <a:rPr lang="en-US" altLang="zh-CN" sz="2800" i="1">
                  <a:solidFill>
                    <a:schemeClr val="accent2"/>
                  </a:solidFill>
                </a:rPr>
                <a:t>O</a:t>
              </a:r>
              <a:r>
                <a:rPr lang="zh-CN" altLang="en-US" sz="2800">
                  <a:solidFill>
                    <a:schemeClr val="accent2"/>
                  </a:solidFill>
                </a:rPr>
                <a:t>点的电势；</a:t>
              </a:r>
              <a:r>
                <a:rPr lang="en-US" altLang="zh-CN" sz="2800">
                  <a:solidFill>
                    <a:schemeClr val="accent2"/>
                  </a:solidFill>
                </a:rPr>
                <a:t>(2)</a:t>
              </a:r>
              <a:r>
                <a:rPr lang="zh-CN" altLang="en-US" sz="2800">
                  <a:solidFill>
                    <a:schemeClr val="accent2"/>
                  </a:solidFill>
                </a:rPr>
                <a:t>将试验电荷                     从无限远处移到</a:t>
              </a:r>
              <a:r>
                <a:rPr lang="en-US" altLang="zh-CN" sz="2800" i="1">
                  <a:solidFill>
                    <a:schemeClr val="accent2"/>
                  </a:solidFill>
                </a:rPr>
                <a:t>O</a:t>
              </a:r>
              <a:r>
                <a:rPr lang="zh-CN" altLang="en-US" sz="2800">
                  <a:solidFill>
                    <a:schemeClr val="accent2"/>
                  </a:solidFill>
                </a:rPr>
                <a:t>点，电场力做的功为多少？</a:t>
              </a:r>
              <a:r>
                <a:rPr lang="en-US" altLang="zh-CN" sz="2800">
                  <a:solidFill>
                    <a:schemeClr val="accent2"/>
                  </a:solidFill>
                </a:rPr>
                <a:t>(3)</a:t>
              </a:r>
              <a:r>
                <a:rPr lang="zh-CN" altLang="en-US" sz="2800">
                  <a:solidFill>
                    <a:schemeClr val="accent2"/>
                  </a:solidFill>
                </a:rPr>
                <a:t>电势能改变多少？是增加还是减少？</a:t>
              </a:r>
            </a:p>
          </p:txBody>
        </p:sp>
        <p:graphicFrame>
          <p:nvGraphicFramePr>
            <p:cNvPr id="28700" name="Object 5"/>
            <p:cNvGraphicFramePr>
              <a:graphicFrameLocks noChangeAspect="1"/>
            </p:cNvGraphicFramePr>
            <p:nvPr/>
          </p:nvGraphicFramePr>
          <p:xfrm>
            <a:off x="3220" y="74"/>
            <a:ext cx="1000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1706880" imgH="388620" progId="Equation.3">
                    <p:embed/>
                  </p:oleObj>
                </mc:Choice>
                <mc:Fallback>
                  <p:oleObj name="公式" r:id="rId2" imgW="1706880" imgH="388620" progId="Equation.3">
                    <p:embed/>
                    <p:pic>
                      <p:nvPicPr>
                        <p:cNvPr id="2870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0" y="74"/>
                          <a:ext cx="1000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01" name="Object 6"/>
            <p:cNvGraphicFramePr>
              <a:graphicFrameLocks noChangeAspect="1"/>
            </p:cNvGraphicFramePr>
            <p:nvPr/>
          </p:nvGraphicFramePr>
          <p:xfrm>
            <a:off x="4272" y="611"/>
            <a:ext cx="1392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2423012" imgH="480060" progId="Equation.3">
                    <p:embed/>
                  </p:oleObj>
                </mc:Choice>
                <mc:Fallback>
                  <p:oleObj name="公式" r:id="rId4" imgW="2423012" imgH="480060" progId="Equation.3">
                    <p:embed/>
                    <p:pic>
                      <p:nvPicPr>
                        <p:cNvPr id="28701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611"/>
                          <a:ext cx="1392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288925" y="2505075"/>
            <a:ext cx="987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</a:rPr>
              <a:t>解： 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400800" y="2362200"/>
            <a:ext cx="2743200" cy="2362200"/>
            <a:chOff x="4032" y="1488"/>
            <a:chExt cx="1728" cy="1488"/>
          </a:xfrm>
        </p:grpSpPr>
        <p:sp>
          <p:nvSpPr>
            <p:cNvPr id="28687" name="Line 9"/>
            <p:cNvSpPr>
              <a:spLocks noChangeShapeType="1"/>
            </p:cNvSpPr>
            <p:nvPr/>
          </p:nvSpPr>
          <p:spPr bwMode="auto">
            <a:xfrm flipV="1">
              <a:off x="4320" y="1728"/>
              <a:ext cx="1104" cy="110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8" name="Line 10"/>
            <p:cNvSpPr>
              <a:spLocks noChangeShapeType="1"/>
            </p:cNvSpPr>
            <p:nvPr/>
          </p:nvSpPr>
          <p:spPr bwMode="auto">
            <a:xfrm>
              <a:off x="4320" y="1728"/>
              <a:ext cx="1104" cy="110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9" name="Rectangle 11"/>
            <p:cNvSpPr>
              <a:spLocks noChangeArrowheads="1"/>
            </p:cNvSpPr>
            <p:nvPr/>
          </p:nvSpPr>
          <p:spPr bwMode="auto">
            <a:xfrm>
              <a:off x="4320" y="1728"/>
              <a:ext cx="1109" cy="1104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28690" name="Oval 12"/>
            <p:cNvSpPr>
              <a:spLocks noChangeArrowheads="1"/>
            </p:cNvSpPr>
            <p:nvPr/>
          </p:nvSpPr>
          <p:spPr bwMode="auto">
            <a:xfrm>
              <a:off x="4272" y="1680"/>
              <a:ext cx="96" cy="96"/>
            </a:xfrm>
            <a:prstGeom prst="ellipse">
              <a:avLst/>
            </a:prstGeom>
            <a:solidFill>
              <a:srgbClr val="CC3300"/>
            </a:solidFill>
            <a:ln w="9525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28691" name="Oval 13"/>
            <p:cNvSpPr>
              <a:spLocks noChangeArrowheads="1"/>
            </p:cNvSpPr>
            <p:nvPr/>
          </p:nvSpPr>
          <p:spPr bwMode="auto">
            <a:xfrm>
              <a:off x="4272" y="2784"/>
              <a:ext cx="96" cy="96"/>
            </a:xfrm>
            <a:prstGeom prst="ellipse">
              <a:avLst/>
            </a:prstGeom>
            <a:solidFill>
              <a:srgbClr val="CC3300"/>
            </a:solidFill>
            <a:ln w="9525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28692" name="Oval 14"/>
            <p:cNvSpPr>
              <a:spLocks noChangeArrowheads="1"/>
            </p:cNvSpPr>
            <p:nvPr/>
          </p:nvSpPr>
          <p:spPr bwMode="auto">
            <a:xfrm>
              <a:off x="5376" y="1680"/>
              <a:ext cx="96" cy="96"/>
            </a:xfrm>
            <a:prstGeom prst="ellipse">
              <a:avLst/>
            </a:prstGeom>
            <a:solidFill>
              <a:srgbClr val="CC3300"/>
            </a:solidFill>
            <a:ln w="9525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28693" name="Oval 15"/>
            <p:cNvSpPr>
              <a:spLocks noChangeArrowheads="1"/>
            </p:cNvSpPr>
            <p:nvPr/>
          </p:nvSpPr>
          <p:spPr bwMode="auto">
            <a:xfrm>
              <a:off x="5376" y="2784"/>
              <a:ext cx="96" cy="96"/>
            </a:xfrm>
            <a:prstGeom prst="ellipse">
              <a:avLst/>
            </a:prstGeom>
            <a:solidFill>
              <a:srgbClr val="CC3300"/>
            </a:solidFill>
            <a:ln w="9525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28694" name="Text Box 16"/>
            <p:cNvSpPr txBox="1">
              <a:spLocks noChangeArrowheads="1"/>
            </p:cNvSpPr>
            <p:nvPr/>
          </p:nvSpPr>
          <p:spPr bwMode="auto">
            <a:xfrm>
              <a:off x="4752" y="2009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</a:rPr>
                <a:t>O</a:t>
              </a:r>
            </a:p>
          </p:txBody>
        </p:sp>
        <p:sp>
          <p:nvSpPr>
            <p:cNvPr id="28695" name="Text Box 17"/>
            <p:cNvSpPr txBox="1">
              <a:spLocks noChangeArrowheads="1"/>
            </p:cNvSpPr>
            <p:nvPr/>
          </p:nvSpPr>
          <p:spPr bwMode="auto">
            <a:xfrm>
              <a:off x="4032" y="1488"/>
              <a:ext cx="3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i="1">
                  <a:solidFill>
                    <a:schemeClr val="accent2"/>
                  </a:solidFill>
                </a:rPr>
                <a:t>q</a:t>
              </a:r>
              <a:r>
                <a:rPr lang="en-US" altLang="zh-CN" sz="2800" baseline="-250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28696" name="Text Box 18"/>
            <p:cNvSpPr txBox="1">
              <a:spLocks noChangeArrowheads="1"/>
            </p:cNvSpPr>
            <p:nvPr/>
          </p:nvSpPr>
          <p:spPr bwMode="auto">
            <a:xfrm>
              <a:off x="5456" y="1497"/>
              <a:ext cx="3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i="1">
                  <a:solidFill>
                    <a:schemeClr val="accent2"/>
                  </a:solidFill>
                </a:rPr>
                <a:t>q</a:t>
              </a:r>
              <a:r>
                <a:rPr lang="en-US" altLang="zh-CN" sz="2800" baseline="-250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28697" name="Text Box 19"/>
            <p:cNvSpPr txBox="1">
              <a:spLocks noChangeArrowheads="1"/>
            </p:cNvSpPr>
            <p:nvPr/>
          </p:nvSpPr>
          <p:spPr bwMode="auto">
            <a:xfrm>
              <a:off x="4032" y="2649"/>
              <a:ext cx="3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i="1">
                  <a:solidFill>
                    <a:schemeClr val="accent2"/>
                  </a:solidFill>
                </a:rPr>
                <a:t>q</a:t>
              </a:r>
              <a:r>
                <a:rPr lang="en-US" altLang="zh-CN" sz="2800" baseline="-25000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28698" name="Text Box 20"/>
            <p:cNvSpPr txBox="1">
              <a:spLocks noChangeArrowheads="1"/>
            </p:cNvSpPr>
            <p:nvPr/>
          </p:nvSpPr>
          <p:spPr bwMode="auto">
            <a:xfrm>
              <a:off x="5456" y="2649"/>
              <a:ext cx="3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i="1">
                  <a:solidFill>
                    <a:schemeClr val="accent2"/>
                  </a:solidFill>
                </a:rPr>
                <a:t>q</a:t>
              </a:r>
              <a:r>
                <a:rPr lang="en-US" altLang="zh-CN" sz="2800" baseline="-25000">
                  <a:solidFill>
                    <a:schemeClr val="accent2"/>
                  </a:solidFill>
                </a:rPr>
                <a:t>3</a:t>
              </a:r>
            </a:p>
          </p:txBody>
        </p:sp>
      </p:grpSp>
      <p:sp>
        <p:nvSpPr>
          <p:cNvPr id="62485" name="Text Box 21"/>
          <p:cNvSpPr txBox="1">
            <a:spLocks noChangeArrowheads="1"/>
          </p:cNvSpPr>
          <p:nvPr/>
        </p:nvSpPr>
        <p:spPr bwMode="auto">
          <a:xfrm>
            <a:off x="914400" y="2505075"/>
            <a:ext cx="5334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chemeClr val="accent2"/>
                </a:solidFill>
              </a:rPr>
              <a:t>(1) </a:t>
            </a:r>
            <a:r>
              <a:rPr lang="zh-CN" altLang="en-US" sz="2800">
                <a:solidFill>
                  <a:schemeClr val="accent2"/>
                </a:solidFill>
              </a:rPr>
              <a:t>选无限远处为电势零点，根据电势叠加原理，</a:t>
            </a:r>
            <a:r>
              <a:rPr lang="en-US" altLang="zh-CN" sz="2800" i="1">
                <a:solidFill>
                  <a:schemeClr val="accent2"/>
                </a:solidFill>
              </a:rPr>
              <a:t>O</a:t>
            </a:r>
            <a:r>
              <a:rPr lang="zh-CN" altLang="en-US" sz="2800">
                <a:solidFill>
                  <a:schemeClr val="accent2"/>
                </a:solidFill>
              </a:rPr>
              <a:t>点电势为</a:t>
            </a:r>
          </a:p>
        </p:txBody>
      </p:sp>
      <p:graphicFrame>
        <p:nvGraphicFramePr>
          <p:cNvPr id="62486" name="Object 22"/>
          <p:cNvGraphicFramePr>
            <a:graphicFrameLocks noChangeAspect="1"/>
          </p:cNvGraphicFramePr>
          <p:nvPr/>
        </p:nvGraphicFramePr>
        <p:xfrm>
          <a:off x="1563688" y="3441700"/>
          <a:ext cx="31686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101266" imgH="411480" progId="Equation.3">
                  <p:embed/>
                </p:oleObj>
              </mc:Choice>
              <mc:Fallback>
                <p:oleObj name="Equation" r:id="rId6" imgW="3101266" imgH="411480" progId="Equation.3">
                  <p:embed/>
                  <p:pic>
                    <p:nvPicPr>
                      <p:cNvPr id="62486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688" y="3441700"/>
                        <a:ext cx="316865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7" name="Object 23"/>
          <p:cNvGraphicFramePr>
            <a:graphicFrameLocks noChangeAspect="1"/>
          </p:cNvGraphicFramePr>
          <p:nvPr/>
        </p:nvGraphicFramePr>
        <p:xfrm>
          <a:off x="1962150" y="3948113"/>
          <a:ext cx="2251075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194560" imgH="975491" progId="Equation.3">
                  <p:embed/>
                </p:oleObj>
              </mc:Choice>
              <mc:Fallback>
                <p:oleObj name="公式" r:id="rId8" imgW="2194560" imgH="975491" progId="Equation.3">
                  <p:embed/>
                  <p:pic>
                    <p:nvPicPr>
                      <p:cNvPr id="6248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150" y="3948113"/>
                        <a:ext cx="2251075" cy="101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8" name="Object 24"/>
          <p:cNvGraphicFramePr>
            <a:graphicFrameLocks noChangeAspect="1"/>
          </p:cNvGraphicFramePr>
          <p:nvPr/>
        </p:nvGraphicFramePr>
        <p:xfrm>
          <a:off x="4041775" y="4187825"/>
          <a:ext cx="19558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897454" imgH="388620" progId="Equation.3">
                  <p:embed/>
                </p:oleObj>
              </mc:Choice>
              <mc:Fallback>
                <p:oleObj name="公式" r:id="rId10" imgW="1897454" imgH="388620" progId="Equation.3">
                  <p:embed/>
                  <p:pic>
                    <p:nvPicPr>
                      <p:cNvPr id="62488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1775" y="4187825"/>
                        <a:ext cx="19558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9" name="Text Box 25"/>
          <p:cNvSpPr txBox="1">
            <a:spLocks noChangeArrowheads="1"/>
          </p:cNvSpPr>
          <p:nvPr/>
        </p:nvSpPr>
        <p:spPr bwMode="auto">
          <a:xfrm>
            <a:off x="1050925" y="4876800"/>
            <a:ext cx="600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chemeClr val="accent2"/>
                </a:solidFill>
              </a:rPr>
              <a:t>(2)</a:t>
            </a:r>
          </a:p>
        </p:txBody>
      </p:sp>
      <p:graphicFrame>
        <p:nvGraphicFramePr>
          <p:cNvPr id="62490" name="Object 26"/>
          <p:cNvGraphicFramePr>
            <a:graphicFrameLocks noChangeAspect="1"/>
          </p:cNvGraphicFramePr>
          <p:nvPr/>
        </p:nvGraphicFramePr>
        <p:xfrm>
          <a:off x="1766888" y="4965700"/>
          <a:ext cx="236855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308983" imgH="411480" progId="Equation.3">
                  <p:embed/>
                </p:oleObj>
              </mc:Choice>
              <mc:Fallback>
                <p:oleObj name="Equation" r:id="rId12" imgW="2308983" imgH="411480" progId="Equation.3">
                  <p:embed/>
                  <p:pic>
                    <p:nvPicPr>
                      <p:cNvPr id="6249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6888" y="4965700"/>
                        <a:ext cx="236855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91" name="Object 27"/>
          <p:cNvGraphicFramePr>
            <a:graphicFrameLocks noChangeAspect="1"/>
          </p:cNvGraphicFramePr>
          <p:nvPr/>
        </p:nvGraphicFramePr>
        <p:xfrm>
          <a:off x="4292600" y="4918075"/>
          <a:ext cx="2227263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2164179" imgH="388620" progId="Equation.3">
                  <p:embed/>
                </p:oleObj>
              </mc:Choice>
              <mc:Fallback>
                <p:oleObj name="公式" r:id="rId14" imgW="2164179" imgH="388620" progId="Equation.3">
                  <p:embed/>
                  <p:pic>
                    <p:nvPicPr>
                      <p:cNvPr id="62491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2600" y="4918075"/>
                        <a:ext cx="2227263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92" name="Text Box 28"/>
          <p:cNvSpPr txBox="1">
            <a:spLocks noChangeArrowheads="1"/>
          </p:cNvSpPr>
          <p:nvPr/>
        </p:nvSpPr>
        <p:spPr bwMode="auto">
          <a:xfrm>
            <a:off x="1066800" y="5576888"/>
            <a:ext cx="600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chemeClr val="accent2"/>
                </a:solidFill>
              </a:rPr>
              <a:t>(3)</a:t>
            </a:r>
          </a:p>
        </p:txBody>
      </p:sp>
      <p:graphicFrame>
        <p:nvGraphicFramePr>
          <p:cNvPr id="62494" name="Object 30"/>
          <p:cNvGraphicFramePr>
            <a:graphicFrameLocks noChangeAspect="1"/>
          </p:cNvGraphicFramePr>
          <p:nvPr/>
        </p:nvGraphicFramePr>
        <p:xfrm>
          <a:off x="1624013" y="5554663"/>
          <a:ext cx="508158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120760" imgH="215640" progId="Equation.DSMT4">
                  <p:embed/>
                </p:oleObj>
              </mc:Choice>
              <mc:Fallback>
                <p:oleObj name="Equation" r:id="rId16" imgW="2120760" imgH="215640" progId="Equation.DSMT4">
                  <p:embed/>
                  <p:pic>
                    <p:nvPicPr>
                      <p:cNvPr id="62494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4013" y="5554663"/>
                        <a:ext cx="508158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2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2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2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2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2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2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 animBg="1" autoUpdateAnimBg="0"/>
      <p:bldP spid="62471" grpId="0" autoUpdateAnimBg="0"/>
      <p:bldP spid="62485" grpId="0" autoUpdateAnimBg="0"/>
      <p:bldP spid="62489" grpId="0" autoUpdateAnimBg="0"/>
      <p:bldP spid="6249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490" name="Object 2"/>
          <p:cNvGraphicFramePr>
            <a:graphicFrameLocks noChangeAspect="1"/>
          </p:cNvGraphicFramePr>
          <p:nvPr/>
        </p:nvGraphicFramePr>
        <p:xfrm>
          <a:off x="152400" y="2895600"/>
          <a:ext cx="5562600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30903" imgH="411480" progId="Equation.DSMT4">
                  <p:embed/>
                </p:oleObj>
              </mc:Choice>
              <mc:Fallback>
                <p:oleObj name="Equation" r:id="rId2" imgW="2430903" imgH="411480" progId="Equation.DSMT4">
                  <p:embed/>
                  <p:pic>
                    <p:nvPicPr>
                      <p:cNvPr id="6349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895600"/>
                        <a:ext cx="5562600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0" y="1066800"/>
            <a:ext cx="9144000" cy="76200"/>
          </a:xfrm>
          <a:prstGeom prst="rect">
            <a:avLst/>
          </a:prstGeom>
          <a:gradFill rotWithShape="0">
            <a:gsLst>
              <a:gs pos="0">
                <a:srgbClr val="00CC99"/>
              </a:gs>
              <a:gs pos="100000">
                <a:srgbClr val="00A179"/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/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304800" y="152400"/>
            <a:ext cx="8839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</a:rPr>
              <a:t>例</a:t>
            </a:r>
            <a:r>
              <a:rPr lang="en-US" altLang="zh-CN" sz="2800">
                <a:solidFill>
                  <a:schemeClr val="accent2"/>
                </a:solidFill>
              </a:rPr>
              <a:t>4</a:t>
            </a:r>
            <a:r>
              <a:rPr lang="zh-CN" altLang="en-US" sz="2800">
                <a:solidFill>
                  <a:schemeClr val="accent2"/>
                </a:solidFill>
              </a:rPr>
              <a:t>：均匀带电直线，长</a:t>
            </a:r>
            <a:r>
              <a:rPr lang="en-US" altLang="zh-CN" sz="2800" i="1">
                <a:solidFill>
                  <a:schemeClr val="accent2"/>
                </a:solidFill>
              </a:rPr>
              <a:t>L</a:t>
            </a:r>
            <a:r>
              <a:rPr lang="zh-CN" altLang="en-US" sz="2800">
                <a:solidFill>
                  <a:schemeClr val="accent2"/>
                </a:solidFill>
              </a:rPr>
              <a:t>，线电荷密度为   ，求直线延长线上到其一端距离为</a:t>
            </a:r>
            <a:r>
              <a:rPr lang="en-US" altLang="zh-CN" sz="2800" i="1">
                <a:solidFill>
                  <a:schemeClr val="accent2"/>
                </a:solidFill>
              </a:rPr>
              <a:t>d</a:t>
            </a:r>
            <a:r>
              <a:rPr lang="zh-CN" altLang="en-US" sz="2800">
                <a:solidFill>
                  <a:schemeClr val="accent2"/>
                </a:solidFill>
              </a:rPr>
              <a:t>的一点</a:t>
            </a:r>
            <a:r>
              <a:rPr lang="en-US" altLang="zh-CN" sz="2800" i="1">
                <a:solidFill>
                  <a:schemeClr val="accent2"/>
                </a:solidFill>
              </a:rPr>
              <a:t>P</a:t>
            </a:r>
            <a:r>
              <a:rPr lang="zh-CN" altLang="en-US" sz="2800">
                <a:solidFill>
                  <a:schemeClr val="accent2"/>
                </a:solidFill>
              </a:rPr>
              <a:t>的电势。</a:t>
            </a:r>
          </a:p>
        </p:txBody>
      </p:sp>
      <p:graphicFrame>
        <p:nvGraphicFramePr>
          <p:cNvPr id="29701" name="Object 6"/>
          <p:cNvGraphicFramePr>
            <a:graphicFrameLocks noChangeAspect="1"/>
          </p:cNvGraphicFramePr>
          <p:nvPr/>
        </p:nvGraphicFramePr>
        <p:xfrm>
          <a:off x="6858000" y="284163"/>
          <a:ext cx="258763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3840" imgH="297180" progId="Equation.DSMT4">
                  <p:embed/>
                </p:oleObj>
              </mc:Choice>
              <mc:Fallback>
                <p:oleObj name="Equation" r:id="rId4" imgW="243840" imgH="297180" progId="Equation.DSMT4">
                  <p:embed/>
                  <p:pic>
                    <p:nvPicPr>
                      <p:cNvPr id="2970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284163"/>
                        <a:ext cx="258763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16" name="Text Box 28"/>
          <p:cNvSpPr txBox="1">
            <a:spLocks noChangeArrowheads="1"/>
          </p:cNvSpPr>
          <p:nvPr/>
        </p:nvSpPr>
        <p:spPr bwMode="auto">
          <a:xfrm>
            <a:off x="304800" y="1268413"/>
            <a:ext cx="1171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</a:rPr>
              <a:t>解：</a:t>
            </a:r>
          </a:p>
        </p:txBody>
      </p:sp>
      <p:sp>
        <p:nvSpPr>
          <p:cNvPr id="63517" name="Text Box 29"/>
          <p:cNvSpPr txBox="1">
            <a:spLocks noChangeArrowheads="1"/>
          </p:cNvSpPr>
          <p:nvPr/>
        </p:nvSpPr>
        <p:spPr bwMode="auto">
          <a:xfrm>
            <a:off x="990600" y="1295400"/>
            <a:ext cx="504507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</a:rPr>
              <a:t>在直线上取电荷元</a:t>
            </a:r>
            <a:r>
              <a:rPr lang="en-US" altLang="zh-CN" sz="2800">
                <a:solidFill>
                  <a:schemeClr val="accent2"/>
                </a:solidFill>
              </a:rPr>
              <a:t>d</a:t>
            </a:r>
            <a:r>
              <a:rPr lang="en-US" altLang="zh-CN" sz="2800" i="1">
                <a:solidFill>
                  <a:schemeClr val="accent2"/>
                </a:solidFill>
              </a:rPr>
              <a:t>x</a:t>
            </a:r>
            <a:r>
              <a:rPr lang="zh-CN" altLang="en-US" sz="2800">
                <a:solidFill>
                  <a:schemeClr val="accent2"/>
                </a:solidFill>
              </a:rPr>
              <a:t>，它到</a:t>
            </a:r>
            <a:r>
              <a:rPr lang="en-US" altLang="zh-CN" sz="2800" i="1">
                <a:solidFill>
                  <a:schemeClr val="accent2"/>
                </a:solidFill>
              </a:rPr>
              <a:t>P</a:t>
            </a:r>
            <a:r>
              <a:rPr lang="zh-CN" altLang="en-US" sz="2800">
                <a:solidFill>
                  <a:schemeClr val="accent2"/>
                </a:solidFill>
              </a:rPr>
              <a:t>点距离为 </a:t>
            </a:r>
            <a:r>
              <a:rPr lang="en-US" altLang="zh-CN" sz="2800" i="1">
                <a:solidFill>
                  <a:schemeClr val="accent2"/>
                </a:solidFill>
              </a:rPr>
              <a:t>l=d+L-x</a:t>
            </a:r>
            <a:r>
              <a:rPr lang="zh-CN" altLang="en-US" sz="2800">
                <a:solidFill>
                  <a:schemeClr val="accent2"/>
                </a:solidFill>
              </a:rPr>
              <a:t>，在</a:t>
            </a:r>
            <a:r>
              <a:rPr lang="en-US" altLang="zh-CN" sz="2800" i="1">
                <a:solidFill>
                  <a:schemeClr val="accent2"/>
                </a:solidFill>
              </a:rPr>
              <a:t>P</a:t>
            </a:r>
            <a:r>
              <a:rPr lang="zh-CN" altLang="en-US" sz="2800">
                <a:solidFill>
                  <a:schemeClr val="accent2"/>
                </a:solidFill>
              </a:rPr>
              <a:t>点产生的电势为</a:t>
            </a:r>
          </a:p>
        </p:txBody>
      </p:sp>
      <p:graphicFrame>
        <p:nvGraphicFramePr>
          <p:cNvPr id="63518" name="Object 30"/>
          <p:cNvGraphicFramePr>
            <a:graphicFrameLocks noChangeAspect="1"/>
          </p:cNvGraphicFramePr>
          <p:nvPr/>
        </p:nvGraphicFramePr>
        <p:xfrm>
          <a:off x="76200" y="4495800"/>
          <a:ext cx="8991600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764132" imgH="411480" progId="Equation.DSMT4">
                  <p:embed/>
                </p:oleObj>
              </mc:Choice>
              <mc:Fallback>
                <p:oleObj name="Equation" r:id="rId6" imgW="3764132" imgH="411480" progId="Equation.DSMT4">
                  <p:embed/>
                  <p:pic>
                    <p:nvPicPr>
                      <p:cNvPr id="63518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4495800"/>
                        <a:ext cx="8991600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2" name="Text Box 32"/>
          <p:cNvSpPr txBox="1">
            <a:spLocks noChangeArrowheads="1"/>
          </p:cNvSpPr>
          <p:nvPr/>
        </p:nvSpPr>
        <p:spPr bwMode="auto">
          <a:xfrm>
            <a:off x="6400800" y="1524000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CC3300"/>
                </a:solidFill>
              </a:rPr>
              <a:t>电势叠加法</a:t>
            </a: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5791200" y="2362200"/>
            <a:ext cx="3189288" cy="1406525"/>
            <a:chOff x="3648" y="1488"/>
            <a:chExt cx="2009" cy="886"/>
          </a:xfrm>
        </p:grpSpPr>
        <p:grpSp>
          <p:nvGrpSpPr>
            <p:cNvPr id="29707" name="Group 8"/>
            <p:cNvGrpSpPr>
              <a:grpSpLocks/>
            </p:cNvGrpSpPr>
            <p:nvPr/>
          </p:nvGrpSpPr>
          <p:grpSpPr bwMode="auto">
            <a:xfrm>
              <a:off x="3946" y="1488"/>
              <a:ext cx="1711" cy="576"/>
              <a:chOff x="3953" y="1466"/>
              <a:chExt cx="1711" cy="576"/>
            </a:xfrm>
          </p:grpSpPr>
          <p:sp>
            <p:nvSpPr>
              <p:cNvPr id="29718" name="Line 9"/>
              <p:cNvSpPr>
                <a:spLocks noChangeShapeType="1"/>
              </p:cNvSpPr>
              <p:nvPr/>
            </p:nvSpPr>
            <p:spPr bwMode="auto">
              <a:xfrm>
                <a:off x="3953" y="1920"/>
                <a:ext cx="768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9" name="Line 10"/>
              <p:cNvSpPr>
                <a:spLocks noChangeShapeType="1"/>
              </p:cNvSpPr>
              <p:nvPr/>
            </p:nvSpPr>
            <p:spPr bwMode="auto">
              <a:xfrm>
                <a:off x="4721" y="1920"/>
                <a:ext cx="720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20" name="Line 11"/>
              <p:cNvSpPr>
                <a:spLocks noChangeShapeType="1"/>
              </p:cNvSpPr>
              <p:nvPr/>
            </p:nvSpPr>
            <p:spPr bwMode="auto">
              <a:xfrm flipV="1">
                <a:off x="3953" y="1776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21" name="Line 12"/>
              <p:cNvSpPr>
                <a:spLocks noChangeShapeType="1"/>
              </p:cNvSpPr>
              <p:nvPr/>
            </p:nvSpPr>
            <p:spPr bwMode="auto">
              <a:xfrm flipV="1">
                <a:off x="4721" y="1776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22" name="Line 13"/>
              <p:cNvSpPr>
                <a:spLocks noChangeShapeType="1"/>
              </p:cNvSpPr>
              <p:nvPr/>
            </p:nvSpPr>
            <p:spPr bwMode="auto">
              <a:xfrm>
                <a:off x="3953" y="1824"/>
                <a:ext cx="768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23" name="Line 14"/>
              <p:cNvSpPr>
                <a:spLocks noChangeShapeType="1"/>
              </p:cNvSpPr>
              <p:nvPr/>
            </p:nvSpPr>
            <p:spPr bwMode="auto">
              <a:xfrm flipV="1">
                <a:off x="5441" y="1776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24" name="Line 15"/>
              <p:cNvSpPr>
                <a:spLocks noChangeShapeType="1"/>
              </p:cNvSpPr>
              <p:nvPr/>
            </p:nvSpPr>
            <p:spPr bwMode="auto">
              <a:xfrm>
                <a:off x="4721" y="1824"/>
                <a:ext cx="720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25" name="Text Box 16"/>
              <p:cNvSpPr txBox="1">
                <a:spLocks noChangeArrowheads="1"/>
              </p:cNvSpPr>
              <p:nvPr/>
            </p:nvSpPr>
            <p:spPr bwMode="auto">
              <a:xfrm>
                <a:off x="5431" y="1754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i="1">
                    <a:solidFill>
                      <a:schemeClr val="accent2"/>
                    </a:solidFill>
                  </a:rPr>
                  <a:t>P</a:t>
                </a:r>
              </a:p>
            </p:txBody>
          </p:sp>
          <p:sp>
            <p:nvSpPr>
              <p:cNvPr id="29726" name="Oval 17"/>
              <p:cNvSpPr>
                <a:spLocks noChangeArrowheads="1"/>
              </p:cNvSpPr>
              <p:nvPr/>
            </p:nvSpPr>
            <p:spPr bwMode="auto">
              <a:xfrm>
                <a:off x="5393" y="1872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29727" name="Text Box 18"/>
              <p:cNvSpPr txBox="1">
                <a:spLocks noChangeArrowheads="1"/>
              </p:cNvSpPr>
              <p:nvPr/>
            </p:nvSpPr>
            <p:spPr bwMode="auto">
              <a:xfrm>
                <a:off x="4231" y="1514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i="1">
                    <a:solidFill>
                      <a:schemeClr val="accent2"/>
                    </a:solidFill>
                  </a:rPr>
                  <a:t>L</a:t>
                </a:r>
              </a:p>
            </p:txBody>
          </p:sp>
          <p:sp>
            <p:nvSpPr>
              <p:cNvPr id="29728" name="Text Box 19"/>
              <p:cNvSpPr txBox="1">
                <a:spLocks noChangeArrowheads="1"/>
              </p:cNvSpPr>
              <p:nvPr/>
            </p:nvSpPr>
            <p:spPr bwMode="auto">
              <a:xfrm>
                <a:off x="4999" y="146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i="1">
                    <a:solidFill>
                      <a:schemeClr val="accent2"/>
                    </a:solidFill>
                  </a:rPr>
                  <a:t>d</a:t>
                </a:r>
              </a:p>
            </p:txBody>
          </p:sp>
        </p:grpSp>
        <p:sp>
          <p:nvSpPr>
            <p:cNvPr id="29708" name="Line 20"/>
            <p:cNvSpPr>
              <a:spLocks noChangeShapeType="1"/>
            </p:cNvSpPr>
            <p:nvPr/>
          </p:nvSpPr>
          <p:spPr bwMode="auto">
            <a:xfrm>
              <a:off x="4186" y="1942"/>
              <a:ext cx="79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9709" name="Group 21"/>
            <p:cNvGrpSpPr>
              <a:grpSpLocks/>
            </p:cNvGrpSpPr>
            <p:nvPr/>
          </p:nvGrpSpPr>
          <p:grpSpPr bwMode="auto">
            <a:xfrm>
              <a:off x="4224" y="1968"/>
              <a:ext cx="1169" cy="96"/>
              <a:chOff x="4272" y="2256"/>
              <a:chExt cx="1169" cy="96"/>
            </a:xfrm>
          </p:grpSpPr>
          <p:sp>
            <p:nvSpPr>
              <p:cNvPr id="29715" name="Line 22"/>
              <p:cNvSpPr>
                <a:spLocks noChangeShapeType="1"/>
              </p:cNvSpPr>
              <p:nvPr/>
            </p:nvSpPr>
            <p:spPr bwMode="auto">
              <a:xfrm>
                <a:off x="4289" y="2256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6" name="Line 23"/>
              <p:cNvSpPr>
                <a:spLocks noChangeShapeType="1"/>
              </p:cNvSpPr>
              <p:nvPr/>
            </p:nvSpPr>
            <p:spPr bwMode="auto">
              <a:xfrm>
                <a:off x="5441" y="2256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7" name="Line 24"/>
              <p:cNvSpPr>
                <a:spLocks noChangeShapeType="1"/>
              </p:cNvSpPr>
              <p:nvPr/>
            </p:nvSpPr>
            <p:spPr bwMode="auto">
              <a:xfrm>
                <a:off x="4272" y="2304"/>
                <a:ext cx="1169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710" name="Text Box 25"/>
            <p:cNvSpPr txBox="1">
              <a:spLocks noChangeArrowheads="1"/>
            </p:cNvSpPr>
            <p:nvPr/>
          </p:nvSpPr>
          <p:spPr bwMode="auto">
            <a:xfrm>
              <a:off x="4464" y="2038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</a:rPr>
                <a:t>d+L-x</a:t>
              </a:r>
            </a:p>
          </p:txBody>
        </p:sp>
        <p:sp>
          <p:nvSpPr>
            <p:cNvPr id="29711" name="Text Box 26"/>
            <p:cNvSpPr txBox="1">
              <a:spLocks noChangeArrowheads="1"/>
            </p:cNvSpPr>
            <p:nvPr/>
          </p:nvSpPr>
          <p:spPr bwMode="auto">
            <a:xfrm>
              <a:off x="3936" y="2086"/>
              <a:ext cx="3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chemeClr val="accent2"/>
                  </a:solidFill>
                </a:rPr>
                <a:t>d</a:t>
              </a:r>
              <a:r>
                <a:rPr lang="en-US" altLang="zh-CN" sz="2400" i="1">
                  <a:solidFill>
                    <a:schemeClr val="accent2"/>
                  </a:solidFill>
                </a:rPr>
                <a:t>x</a:t>
              </a:r>
            </a:p>
          </p:txBody>
        </p:sp>
        <p:sp>
          <p:nvSpPr>
            <p:cNvPr id="29712" name="Line 27"/>
            <p:cNvSpPr>
              <a:spLocks noChangeShapeType="1"/>
            </p:cNvSpPr>
            <p:nvPr/>
          </p:nvSpPr>
          <p:spPr bwMode="auto">
            <a:xfrm flipH="1">
              <a:off x="4090" y="1990"/>
              <a:ext cx="144" cy="14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3" name="Oval 34"/>
            <p:cNvSpPr>
              <a:spLocks noChangeArrowheads="1"/>
            </p:cNvSpPr>
            <p:nvPr/>
          </p:nvSpPr>
          <p:spPr bwMode="auto">
            <a:xfrm>
              <a:off x="3936" y="192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29714" name="Text Box 35"/>
            <p:cNvSpPr txBox="1">
              <a:spLocks noChangeArrowheads="1"/>
            </p:cNvSpPr>
            <p:nvPr/>
          </p:nvSpPr>
          <p:spPr bwMode="auto">
            <a:xfrm>
              <a:off x="3648" y="1776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/>
                <a:t>O</a:t>
              </a:r>
            </a:p>
          </p:txBody>
        </p:sp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3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3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3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nimBg="1" autoUpdateAnimBg="0"/>
      <p:bldP spid="63516" grpId="0" autoUpdateAnimBg="0"/>
      <p:bldP spid="63517" grpId="0" autoUpdateAnimBg="0"/>
      <p:bldP spid="20512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943600" y="1295400"/>
            <a:ext cx="3033713" cy="1981200"/>
            <a:chOff x="3753" y="912"/>
            <a:chExt cx="1911" cy="1248"/>
          </a:xfrm>
        </p:grpSpPr>
        <p:grpSp>
          <p:nvGrpSpPr>
            <p:cNvPr id="30741" name="Group 3"/>
            <p:cNvGrpSpPr>
              <a:grpSpLocks/>
            </p:cNvGrpSpPr>
            <p:nvPr/>
          </p:nvGrpSpPr>
          <p:grpSpPr bwMode="auto">
            <a:xfrm>
              <a:off x="3753" y="912"/>
              <a:ext cx="1911" cy="1248"/>
              <a:chOff x="3753" y="912"/>
              <a:chExt cx="1911" cy="1248"/>
            </a:xfrm>
          </p:grpSpPr>
          <p:graphicFrame>
            <p:nvGraphicFramePr>
              <p:cNvPr id="30746" name="Object 4"/>
              <p:cNvGraphicFramePr>
                <a:graphicFrameLocks noChangeAspect="1"/>
              </p:cNvGraphicFramePr>
              <p:nvPr/>
            </p:nvGraphicFramePr>
            <p:xfrm>
              <a:off x="5520" y="1344"/>
              <a:ext cx="139" cy="1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205567" imgH="281809" progId="Equation.3">
                      <p:embed/>
                    </p:oleObj>
                  </mc:Choice>
                  <mc:Fallback>
                    <p:oleObj name="Equation" r:id="rId2" imgW="205567" imgH="281809" progId="Equation.3">
                      <p:embed/>
                      <p:pic>
                        <p:nvPicPr>
                          <p:cNvPr id="30746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20" y="1344"/>
                            <a:ext cx="139" cy="18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747" name="Oval 5"/>
              <p:cNvSpPr>
                <a:spLocks noChangeArrowheads="1"/>
              </p:cNvSpPr>
              <p:nvPr/>
            </p:nvSpPr>
            <p:spPr bwMode="auto">
              <a:xfrm>
                <a:off x="3753" y="912"/>
                <a:ext cx="1344" cy="1248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zh-CN" sz="2400" b="0"/>
              </a:p>
            </p:txBody>
          </p:sp>
          <p:sp>
            <p:nvSpPr>
              <p:cNvPr id="30748" name="Oval 6"/>
              <p:cNvSpPr>
                <a:spLocks noChangeArrowheads="1"/>
              </p:cNvSpPr>
              <p:nvPr/>
            </p:nvSpPr>
            <p:spPr bwMode="auto">
              <a:xfrm>
                <a:off x="4089" y="1248"/>
                <a:ext cx="672" cy="62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zh-CN" sz="1600" b="0"/>
              </a:p>
            </p:txBody>
          </p:sp>
          <p:sp>
            <p:nvSpPr>
              <p:cNvPr id="30749" name="Text Box 7"/>
              <p:cNvSpPr txBox="1">
                <a:spLocks noChangeArrowheads="1"/>
              </p:cNvSpPr>
              <p:nvPr/>
            </p:nvSpPr>
            <p:spPr bwMode="auto">
              <a:xfrm>
                <a:off x="4128" y="1440"/>
                <a:ext cx="26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i="1">
                    <a:solidFill>
                      <a:schemeClr val="accent2"/>
                    </a:solidFill>
                  </a:rPr>
                  <a:t>O</a:t>
                </a:r>
              </a:p>
            </p:txBody>
          </p:sp>
          <p:sp>
            <p:nvSpPr>
              <p:cNvPr id="30750" name="Oval 8"/>
              <p:cNvSpPr>
                <a:spLocks noChangeArrowheads="1"/>
              </p:cNvSpPr>
              <p:nvPr/>
            </p:nvSpPr>
            <p:spPr bwMode="auto">
              <a:xfrm>
                <a:off x="4608" y="1536"/>
                <a:ext cx="70" cy="70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30751" name="Text Box 9"/>
              <p:cNvSpPr txBox="1">
                <a:spLocks noChangeArrowheads="1"/>
              </p:cNvSpPr>
              <p:nvPr/>
            </p:nvSpPr>
            <p:spPr bwMode="auto">
              <a:xfrm>
                <a:off x="4512" y="129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i="1">
                    <a:solidFill>
                      <a:schemeClr val="accent2"/>
                    </a:solidFill>
                  </a:rPr>
                  <a:t>a</a:t>
                </a:r>
              </a:p>
            </p:txBody>
          </p:sp>
          <p:sp>
            <p:nvSpPr>
              <p:cNvPr id="30752" name="Text Box 10"/>
              <p:cNvSpPr txBox="1">
                <a:spLocks noChangeArrowheads="1"/>
              </p:cNvSpPr>
              <p:nvPr/>
            </p:nvSpPr>
            <p:spPr bwMode="auto">
              <a:xfrm>
                <a:off x="4896" y="129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i="1">
                    <a:solidFill>
                      <a:schemeClr val="accent2"/>
                    </a:solidFill>
                  </a:rPr>
                  <a:t>b</a:t>
                </a:r>
              </a:p>
            </p:txBody>
          </p:sp>
          <p:sp>
            <p:nvSpPr>
              <p:cNvPr id="30753" name="Oval 11"/>
              <p:cNvSpPr>
                <a:spLocks noChangeArrowheads="1"/>
              </p:cNvSpPr>
              <p:nvPr/>
            </p:nvSpPr>
            <p:spPr bwMode="auto">
              <a:xfrm>
                <a:off x="4970" y="1536"/>
                <a:ext cx="70" cy="70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30754" name="Line 12"/>
              <p:cNvSpPr>
                <a:spLocks noChangeShapeType="1"/>
              </p:cNvSpPr>
              <p:nvPr/>
            </p:nvSpPr>
            <p:spPr bwMode="auto">
              <a:xfrm flipH="1">
                <a:off x="4224" y="1584"/>
                <a:ext cx="192" cy="24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55" name="Line 13"/>
              <p:cNvSpPr>
                <a:spLocks noChangeShapeType="1"/>
              </p:cNvSpPr>
              <p:nvPr/>
            </p:nvSpPr>
            <p:spPr bwMode="auto">
              <a:xfrm flipH="1" flipV="1">
                <a:off x="4224" y="960"/>
                <a:ext cx="192" cy="62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56" name="Text Box 14"/>
              <p:cNvSpPr txBox="1">
                <a:spLocks noChangeArrowheads="1"/>
              </p:cNvSpPr>
              <p:nvPr/>
            </p:nvSpPr>
            <p:spPr bwMode="auto">
              <a:xfrm>
                <a:off x="4272" y="1584"/>
                <a:ext cx="3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i="1">
                    <a:solidFill>
                      <a:schemeClr val="accent2"/>
                    </a:solidFill>
                  </a:rPr>
                  <a:t>R</a:t>
                </a:r>
                <a:r>
                  <a:rPr lang="en-US" altLang="zh-CN" sz="2400" baseline="-25000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30757" name="Text Box 15"/>
              <p:cNvSpPr txBox="1">
                <a:spLocks noChangeArrowheads="1"/>
              </p:cNvSpPr>
              <p:nvPr/>
            </p:nvSpPr>
            <p:spPr bwMode="auto">
              <a:xfrm>
                <a:off x="4272" y="960"/>
                <a:ext cx="3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i="1">
                    <a:solidFill>
                      <a:schemeClr val="accent2"/>
                    </a:solidFill>
                  </a:rPr>
                  <a:t>R</a:t>
                </a:r>
                <a:r>
                  <a:rPr lang="en-US" altLang="zh-CN" sz="2400" baseline="-25000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30758" name="Line 16"/>
              <p:cNvSpPr>
                <a:spLocks noChangeShapeType="1"/>
              </p:cNvSpPr>
              <p:nvPr/>
            </p:nvSpPr>
            <p:spPr bwMode="auto">
              <a:xfrm>
                <a:off x="4416" y="1587"/>
                <a:ext cx="1248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0742" name="Line 17"/>
            <p:cNvSpPr>
              <a:spLocks noChangeShapeType="1"/>
            </p:cNvSpPr>
            <p:nvPr/>
          </p:nvSpPr>
          <p:spPr bwMode="auto">
            <a:xfrm>
              <a:off x="4992" y="1584"/>
              <a:ext cx="336" cy="19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3" name="Text Box 18"/>
            <p:cNvSpPr txBox="1">
              <a:spLocks noChangeArrowheads="1"/>
            </p:cNvSpPr>
            <p:nvPr/>
          </p:nvSpPr>
          <p:spPr bwMode="auto">
            <a:xfrm>
              <a:off x="5328" y="1632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</a:rPr>
                <a:t>r</a:t>
              </a:r>
              <a:r>
                <a:rPr lang="en-US" altLang="zh-CN" sz="2400" i="1" baseline="-25000">
                  <a:solidFill>
                    <a:schemeClr val="accent2"/>
                  </a:solidFill>
                </a:rPr>
                <a:t>b</a:t>
              </a:r>
            </a:p>
          </p:txBody>
        </p:sp>
        <p:sp>
          <p:nvSpPr>
            <p:cNvPr id="30744" name="Freeform 19"/>
            <p:cNvSpPr>
              <a:spLocks/>
            </p:cNvSpPr>
            <p:nvPr/>
          </p:nvSpPr>
          <p:spPr bwMode="auto">
            <a:xfrm>
              <a:off x="4648" y="1152"/>
              <a:ext cx="488" cy="416"/>
            </a:xfrm>
            <a:custGeom>
              <a:avLst/>
              <a:gdLst>
                <a:gd name="T0" fmla="*/ 0 w 488"/>
                <a:gd name="T1" fmla="*/ 416 h 416"/>
                <a:gd name="T2" fmla="*/ 488 w 488"/>
                <a:gd name="T3" fmla="*/ 0 h 416"/>
                <a:gd name="T4" fmla="*/ 0 60000 65536"/>
                <a:gd name="T5" fmla="*/ 0 60000 65536"/>
                <a:gd name="T6" fmla="*/ 0 w 488"/>
                <a:gd name="T7" fmla="*/ 0 h 416"/>
                <a:gd name="T8" fmla="*/ 488 w 488"/>
                <a:gd name="T9" fmla="*/ 416 h 41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88" h="416">
                  <a:moveTo>
                    <a:pt x="0" y="416"/>
                  </a:moveTo>
                  <a:lnTo>
                    <a:pt x="488" y="0"/>
                  </a:ln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5" name="Text Box 20"/>
            <p:cNvSpPr txBox="1">
              <a:spLocks noChangeArrowheads="1"/>
            </p:cNvSpPr>
            <p:nvPr/>
          </p:nvSpPr>
          <p:spPr bwMode="auto">
            <a:xfrm>
              <a:off x="5121" y="960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</a:rPr>
                <a:t>r</a:t>
              </a:r>
              <a:r>
                <a:rPr lang="en-US" altLang="zh-CN" sz="2400" i="1" baseline="-25000">
                  <a:solidFill>
                    <a:schemeClr val="accent2"/>
                  </a:solidFill>
                </a:rPr>
                <a:t>a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304800" y="152400"/>
            <a:ext cx="8839200" cy="946150"/>
            <a:chOff x="192" y="96"/>
            <a:chExt cx="5568" cy="596"/>
          </a:xfrm>
        </p:grpSpPr>
        <p:sp>
          <p:nvSpPr>
            <p:cNvPr id="30739" name="Text Box 22"/>
            <p:cNvSpPr txBox="1">
              <a:spLocks noChangeArrowheads="1"/>
            </p:cNvSpPr>
            <p:nvPr/>
          </p:nvSpPr>
          <p:spPr bwMode="auto">
            <a:xfrm>
              <a:off x="192" y="96"/>
              <a:ext cx="5568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solidFill>
                    <a:schemeClr val="accent2"/>
                  </a:solidFill>
                </a:rPr>
                <a:t>例</a:t>
              </a:r>
              <a:r>
                <a:rPr lang="en-US" altLang="zh-CN" sz="2800">
                  <a:solidFill>
                    <a:schemeClr val="accent2"/>
                  </a:solidFill>
                </a:rPr>
                <a:t>5</a:t>
              </a:r>
              <a:r>
                <a:rPr lang="zh-CN" altLang="en-US" sz="2800">
                  <a:solidFill>
                    <a:schemeClr val="accent2"/>
                  </a:solidFill>
                </a:rPr>
                <a:t>：均匀带电球层，内半径为</a:t>
              </a:r>
              <a:r>
                <a:rPr lang="en-US" altLang="zh-CN" sz="2800" i="1">
                  <a:solidFill>
                    <a:schemeClr val="accent2"/>
                  </a:solidFill>
                </a:rPr>
                <a:t>R</a:t>
              </a:r>
              <a:r>
                <a:rPr lang="en-US" altLang="zh-CN" sz="2800" baseline="-25000">
                  <a:solidFill>
                    <a:schemeClr val="accent2"/>
                  </a:solidFill>
                </a:rPr>
                <a:t>1</a:t>
              </a:r>
              <a:r>
                <a:rPr lang="zh-CN" altLang="en-US" sz="2800">
                  <a:solidFill>
                    <a:schemeClr val="accent2"/>
                  </a:solidFill>
                </a:rPr>
                <a:t>，外半径为</a:t>
              </a:r>
              <a:r>
                <a:rPr lang="en-US" altLang="zh-CN" sz="2800" i="1">
                  <a:solidFill>
                    <a:schemeClr val="accent2"/>
                  </a:solidFill>
                </a:rPr>
                <a:t>R</a:t>
              </a:r>
              <a:r>
                <a:rPr lang="en-US" altLang="zh-CN" sz="2800" baseline="-25000">
                  <a:solidFill>
                    <a:schemeClr val="accent2"/>
                  </a:solidFill>
                </a:rPr>
                <a:t>2</a:t>
              </a:r>
              <a:r>
                <a:rPr lang="zh-CN" altLang="en-US" sz="2800">
                  <a:solidFill>
                    <a:schemeClr val="accent2"/>
                  </a:solidFill>
                </a:rPr>
                <a:t>，体电荷密度为   。求图中</a:t>
              </a:r>
              <a:r>
                <a:rPr lang="en-US" altLang="zh-CN" sz="2800" i="1">
                  <a:solidFill>
                    <a:schemeClr val="accent2"/>
                  </a:solidFill>
                </a:rPr>
                <a:t>a</a:t>
              </a:r>
              <a:r>
                <a:rPr lang="zh-CN" altLang="en-US" sz="2800">
                  <a:solidFill>
                    <a:schemeClr val="accent2"/>
                  </a:solidFill>
                </a:rPr>
                <a:t>点和</a:t>
              </a:r>
              <a:r>
                <a:rPr lang="en-US" altLang="zh-CN" sz="2800" i="1">
                  <a:solidFill>
                    <a:schemeClr val="accent2"/>
                  </a:solidFill>
                </a:rPr>
                <a:t>b</a:t>
              </a:r>
              <a:r>
                <a:rPr lang="zh-CN" altLang="en-US" sz="2800">
                  <a:solidFill>
                    <a:schemeClr val="accent2"/>
                  </a:solidFill>
                </a:rPr>
                <a:t>点电势。</a:t>
              </a:r>
            </a:p>
          </p:txBody>
        </p:sp>
        <p:graphicFrame>
          <p:nvGraphicFramePr>
            <p:cNvPr id="30740" name="Object 23"/>
            <p:cNvGraphicFramePr>
              <a:graphicFrameLocks noChangeAspect="1"/>
            </p:cNvGraphicFramePr>
            <p:nvPr/>
          </p:nvGraphicFramePr>
          <p:xfrm>
            <a:off x="1116" y="467"/>
            <a:ext cx="180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59228" imgH="297180" progId="Equation.3">
                    <p:embed/>
                  </p:oleObj>
                </mc:Choice>
                <mc:Fallback>
                  <p:oleObj name="Equation" r:id="rId4" imgW="259228" imgH="297180" progId="Equation.3">
                    <p:embed/>
                    <p:pic>
                      <p:nvPicPr>
                        <p:cNvPr id="3074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6" y="467"/>
                          <a:ext cx="180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4536" name="Rectangle 24"/>
          <p:cNvSpPr>
            <a:spLocks noChangeArrowheads="1"/>
          </p:cNvSpPr>
          <p:nvPr/>
        </p:nvSpPr>
        <p:spPr bwMode="auto">
          <a:xfrm>
            <a:off x="0" y="1066800"/>
            <a:ext cx="9144000" cy="76200"/>
          </a:xfrm>
          <a:prstGeom prst="rect">
            <a:avLst/>
          </a:prstGeom>
          <a:gradFill rotWithShape="0">
            <a:gsLst>
              <a:gs pos="0">
                <a:srgbClr val="00CC99"/>
              </a:gs>
              <a:gs pos="100000">
                <a:srgbClr val="00A179"/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/>
          </a:p>
        </p:txBody>
      </p:sp>
      <p:sp>
        <p:nvSpPr>
          <p:cNvPr id="64537" name="Text Box 25"/>
          <p:cNvSpPr txBox="1">
            <a:spLocks noChangeArrowheads="1"/>
          </p:cNvSpPr>
          <p:nvPr/>
        </p:nvSpPr>
        <p:spPr bwMode="auto">
          <a:xfrm>
            <a:off x="76200" y="1295400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</a:rPr>
              <a:t>解：</a:t>
            </a:r>
          </a:p>
        </p:txBody>
      </p:sp>
      <p:sp>
        <p:nvSpPr>
          <p:cNvPr id="64538" name="Text Box 26"/>
          <p:cNvSpPr txBox="1">
            <a:spLocks noChangeArrowheads="1"/>
          </p:cNvSpPr>
          <p:nvPr/>
        </p:nvSpPr>
        <p:spPr bwMode="auto">
          <a:xfrm>
            <a:off x="685800" y="1327150"/>
            <a:ext cx="49530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</a:rPr>
              <a:t>球对称，取薄球壳，半径为</a:t>
            </a:r>
            <a:r>
              <a:rPr lang="en-US" altLang="zh-CN" sz="2800" i="1">
                <a:solidFill>
                  <a:schemeClr val="accent2"/>
                </a:solidFill>
              </a:rPr>
              <a:t>r</a:t>
            </a:r>
            <a:r>
              <a:rPr lang="zh-CN" altLang="en-US" sz="2800">
                <a:solidFill>
                  <a:schemeClr val="accent2"/>
                </a:solidFill>
              </a:rPr>
              <a:t>，厚为</a:t>
            </a:r>
            <a:r>
              <a:rPr lang="en-US" altLang="zh-CN" sz="2800">
                <a:solidFill>
                  <a:schemeClr val="accent2"/>
                </a:solidFill>
              </a:rPr>
              <a:t>d</a:t>
            </a:r>
            <a:r>
              <a:rPr lang="en-US" altLang="zh-CN" sz="2800" i="1">
                <a:solidFill>
                  <a:schemeClr val="accent2"/>
                </a:solidFill>
              </a:rPr>
              <a:t>r</a:t>
            </a:r>
            <a:r>
              <a:rPr lang="zh-CN" altLang="en-US" sz="2800">
                <a:solidFill>
                  <a:schemeClr val="accent2"/>
                </a:solidFill>
              </a:rPr>
              <a:t>，可视为均匀带电球面，其带电量为</a:t>
            </a:r>
          </a:p>
        </p:txBody>
      </p:sp>
      <p:graphicFrame>
        <p:nvGraphicFramePr>
          <p:cNvPr id="64539" name="Object 27"/>
          <p:cNvGraphicFramePr>
            <a:graphicFrameLocks noChangeAspect="1"/>
          </p:cNvGraphicFramePr>
          <p:nvPr/>
        </p:nvGraphicFramePr>
        <p:xfrm>
          <a:off x="2971800" y="2173288"/>
          <a:ext cx="224155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179172" imgH="464689" progId="Equation.3">
                  <p:embed/>
                </p:oleObj>
              </mc:Choice>
              <mc:Fallback>
                <p:oleObj name="公式" r:id="rId6" imgW="2179172" imgH="464689" progId="Equation.3">
                  <p:embed/>
                  <p:pic>
                    <p:nvPicPr>
                      <p:cNvPr id="64539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173288"/>
                        <a:ext cx="2241550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6248400" y="1600200"/>
            <a:ext cx="1524000" cy="1443038"/>
            <a:chOff x="3936" y="1107"/>
            <a:chExt cx="960" cy="909"/>
          </a:xfrm>
        </p:grpSpPr>
        <p:sp>
          <p:nvSpPr>
            <p:cNvPr id="30737" name="Oval 29"/>
            <p:cNvSpPr>
              <a:spLocks noChangeArrowheads="1"/>
            </p:cNvSpPr>
            <p:nvPr/>
          </p:nvSpPr>
          <p:spPr bwMode="auto">
            <a:xfrm>
              <a:off x="3936" y="1107"/>
              <a:ext cx="960" cy="909"/>
            </a:xfrm>
            <a:prstGeom prst="ellips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30738" name="Oval 30"/>
            <p:cNvSpPr>
              <a:spLocks noChangeArrowheads="1"/>
            </p:cNvSpPr>
            <p:nvPr/>
          </p:nvSpPr>
          <p:spPr bwMode="auto">
            <a:xfrm>
              <a:off x="3984" y="1155"/>
              <a:ext cx="864" cy="816"/>
            </a:xfrm>
            <a:prstGeom prst="ellips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/>
            </a:p>
          </p:txBody>
        </p:sp>
      </p:grpSp>
      <p:sp>
        <p:nvSpPr>
          <p:cNvPr id="64543" name="Freeform 31"/>
          <p:cNvSpPr>
            <a:spLocks/>
          </p:cNvSpPr>
          <p:nvPr/>
        </p:nvSpPr>
        <p:spPr bwMode="auto">
          <a:xfrm>
            <a:off x="7010400" y="2333625"/>
            <a:ext cx="414338" cy="485775"/>
          </a:xfrm>
          <a:custGeom>
            <a:avLst/>
            <a:gdLst>
              <a:gd name="T0" fmla="*/ 0 w 261"/>
              <a:gd name="T1" fmla="*/ 0 h 306"/>
              <a:gd name="T2" fmla="*/ 2147483646 w 261"/>
              <a:gd name="T3" fmla="*/ 2147483646 h 306"/>
              <a:gd name="T4" fmla="*/ 0 60000 65536"/>
              <a:gd name="T5" fmla="*/ 0 60000 65536"/>
              <a:gd name="T6" fmla="*/ 0 w 261"/>
              <a:gd name="T7" fmla="*/ 0 h 306"/>
              <a:gd name="T8" fmla="*/ 261 w 261"/>
              <a:gd name="T9" fmla="*/ 306 h 30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61" h="306">
                <a:moveTo>
                  <a:pt x="0" y="0"/>
                </a:moveTo>
                <a:lnTo>
                  <a:pt x="261" y="306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44" name="Text Box 32"/>
          <p:cNvSpPr txBox="1">
            <a:spLocks noChangeArrowheads="1"/>
          </p:cNvSpPr>
          <p:nvPr/>
        </p:nvSpPr>
        <p:spPr bwMode="auto">
          <a:xfrm>
            <a:off x="7162800" y="2244725"/>
            <a:ext cx="30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i="1">
                <a:solidFill>
                  <a:schemeClr val="accent2"/>
                </a:solidFill>
              </a:rPr>
              <a:t>r</a:t>
            </a:r>
          </a:p>
        </p:txBody>
      </p:sp>
      <p:sp>
        <p:nvSpPr>
          <p:cNvPr id="64545" name="Freeform 33"/>
          <p:cNvSpPr>
            <a:spLocks/>
          </p:cNvSpPr>
          <p:nvPr/>
        </p:nvSpPr>
        <p:spPr bwMode="auto">
          <a:xfrm>
            <a:off x="7491413" y="2824163"/>
            <a:ext cx="585787" cy="223837"/>
          </a:xfrm>
          <a:custGeom>
            <a:avLst/>
            <a:gdLst>
              <a:gd name="T0" fmla="*/ 0 w 369"/>
              <a:gd name="T1" fmla="*/ 0 h 141"/>
              <a:gd name="T2" fmla="*/ 2147483646 w 369"/>
              <a:gd name="T3" fmla="*/ 2147483646 h 141"/>
              <a:gd name="T4" fmla="*/ 0 60000 65536"/>
              <a:gd name="T5" fmla="*/ 0 60000 65536"/>
              <a:gd name="T6" fmla="*/ 0 w 369"/>
              <a:gd name="T7" fmla="*/ 0 h 141"/>
              <a:gd name="T8" fmla="*/ 369 w 369"/>
              <a:gd name="T9" fmla="*/ 141 h 14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9" h="141">
                <a:moveTo>
                  <a:pt x="0" y="0"/>
                </a:moveTo>
                <a:lnTo>
                  <a:pt x="369" y="141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46" name="Text Box 34"/>
          <p:cNvSpPr txBox="1">
            <a:spLocks noChangeArrowheads="1"/>
          </p:cNvSpPr>
          <p:nvPr/>
        </p:nvSpPr>
        <p:spPr bwMode="auto">
          <a:xfrm>
            <a:off x="8001000" y="2819400"/>
            <a:ext cx="473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</a:rPr>
              <a:t>d</a:t>
            </a:r>
            <a:r>
              <a:rPr lang="en-US" altLang="zh-CN" sz="2400" i="1">
                <a:solidFill>
                  <a:schemeClr val="accent2"/>
                </a:solidFill>
              </a:rPr>
              <a:t>r</a:t>
            </a:r>
          </a:p>
        </p:txBody>
      </p:sp>
      <p:sp>
        <p:nvSpPr>
          <p:cNvPr id="64547" name="Text Box 35"/>
          <p:cNvSpPr txBox="1">
            <a:spLocks noChangeArrowheads="1"/>
          </p:cNvSpPr>
          <p:nvPr/>
        </p:nvSpPr>
        <p:spPr bwMode="auto">
          <a:xfrm>
            <a:off x="152400" y="2895600"/>
            <a:ext cx="6076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chemeClr val="accent2"/>
                </a:solidFill>
              </a:rPr>
              <a:t>a</a:t>
            </a:r>
            <a:r>
              <a:rPr lang="zh-CN" altLang="en-US" sz="2800">
                <a:solidFill>
                  <a:schemeClr val="accent2"/>
                </a:solidFill>
              </a:rPr>
              <a:t>点：</a:t>
            </a:r>
            <a:r>
              <a:rPr lang="zh-CN" altLang="en-US" sz="2800">
                <a:solidFill>
                  <a:srgbClr val="CC3300"/>
                </a:solidFill>
              </a:rPr>
              <a:t>球面内电势：和球面半径成反比</a:t>
            </a:r>
          </a:p>
        </p:txBody>
      </p:sp>
      <p:graphicFrame>
        <p:nvGraphicFramePr>
          <p:cNvPr id="64548" name="Object 36"/>
          <p:cNvGraphicFramePr>
            <a:graphicFrameLocks noChangeAspect="1"/>
          </p:cNvGraphicFramePr>
          <p:nvPr/>
        </p:nvGraphicFramePr>
        <p:xfrm>
          <a:off x="381000" y="3581400"/>
          <a:ext cx="5045075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4937957" imgH="1013329" progId="Equation.3">
                  <p:embed/>
                </p:oleObj>
              </mc:Choice>
              <mc:Fallback>
                <p:oleObj name="公式" r:id="rId8" imgW="4937957" imgH="1013329" progId="Equation.3">
                  <p:embed/>
                  <p:pic>
                    <p:nvPicPr>
                      <p:cNvPr id="64548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581400"/>
                        <a:ext cx="5045075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49" name="Object 37"/>
          <p:cNvGraphicFramePr>
            <a:graphicFrameLocks noChangeAspect="1"/>
          </p:cNvGraphicFramePr>
          <p:nvPr/>
        </p:nvGraphicFramePr>
        <p:xfrm>
          <a:off x="304800" y="4724400"/>
          <a:ext cx="5900738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5776009" imgH="975491" progId="Equation.3">
                  <p:embed/>
                </p:oleObj>
              </mc:Choice>
              <mc:Fallback>
                <p:oleObj name="公式" r:id="rId10" imgW="5776009" imgH="975491" progId="Equation.3">
                  <p:embed/>
                  <p:pic>
                    <p:nvPicPr>
                      <p:cNvPr id="64549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724400"/>
                        <a:ext cx="5900738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2" name="Text Box 139"/>
          <p:cNvSpPr txBox="1">
            <a:spLocks noChangeArrowheads="1"/>
          </p:cNvSpPr>
          <p:nvPr/>
        </p:nvSpPr>
        <p:spPr bwMode="auto">
          <a:xfrm>
            <a:off x="152400" y="5943600"/>
            <a:ext cx="701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chemeClr val="accent2"/>
                </a:solidFill>
              </a:rPr>
              <a:t>b</a:t>
            </a:r>
            <a:r>
              <a:rPr lang="zh-CN" altLang="en-US" sz="2800">
                <a:solidFill>
                  <a:schemeClr val="accent2"/>
                </a:solidFill>
              </a:rPr>
              <a:t>点：球面外，球面内，两种情况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64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4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4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4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4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4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4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4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4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1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36" grpId="0" animBg="1" autoUpdateAnimBg="0"/>
      <p:bldP spid="64537" grpId="0" autoUpdateAnimBg="0"/>
      <p:bldP spid="64538" grpId="0" autoUpdateAnimBg="0"/>
      <p:bldP spid="64543" grpId="0" animBg="1"/>
      <p:bldP spid="64544" grpId="0" autoUpdateAnimBg="0"/>
      <p:bldP spid="64545" grpId="0" animBg="1"/>
      <p:bldP spid="64546" grpId="0" autoUpdateAnimBg="0"/>
      <p:bldP spid="64547" grpId="0" autoUpdateAnimBg="0"/>
      <p:bldP spid="215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304800" y="76200"/>
            <a:ext cx="868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chemeClr val="accent2"/>
                </a:solidFill>
              </a:rPr>
              <a:t>球壳半径</a:t>
            </a:r>
            <a:r>
              <a:rPr lang="en-US" altLang="zh-CN" sz="2800" i="1" dirty="0">
                <a:solidFill>
                  <a:schemeClr val="accent2"/>
                </a:solidFill>
              </a:rPr>
              <a:t>r </a:t>
            </a:r>
            <a:r>
              <a:rPr lang="en-US" altLang="zh-CN" sz="2800" dirty="0">
                <a:solidFill>
                  <a:schemeClr val="accent2"/>
                </a:solidFill>
              </a:rPr>
              <a:t>&lt; </a:t>
            </a:r>
            <a:r>
              <a:rPr lang="en-US" altLang="zh-CN" sz="2800" i="1" dirty="0" err="1">
                <a:solidFill>
                  <a:schemeClr val="accent2"/>
                </a:solidFill>
              </a:rPr>
              <a:t>r</a:t>
            </a:r>
            <a:r>
              <a:rPr lang="en-US" altLang="zh-CN" sz="2800" i="1" baseline="-25000" dirty="0" err="1">
                <a:solidFill>
                  <a:schemeClr val="accent2"/>
                </a:solidFill>
              </a:rPr>
              <a:t>b</a:t>
            </a:r>
            <a:r>
              <a:rPr lang="zh-CN" altLang="en-US" sz="2800" dirty="0">
                <a:solidFill>
                  <a:schemeClr val="accent2"/>
                </a:solidFill>
              </a:rPr>
              <a:t>时，</a:t>
            </a:r>
            <a:r>
              <a:rPr lang="zh-CN" altLang="en-US" sz="2800" dirty="0">
                <a:solidFill>
                  <a:srgbClr val="C00000"/>
                </a:solidFill>
              </a:rPr>
              <a:t>球面外</a:t>
            </a:r>
            <a:r>
              <a:rPr lang="zh-CN" altLang="en-US" sz="2800" dirty="0">
                <a:solidFill>
                  <a:srgbClr val="3333CC"/>
                </a:solidFill>
              </a:rPr>
              <a:t>，电势和</a:t>
            </a:r>
            <a:r>
              <a:rPr lang="zh-CN" altLang="en-US" sz="2800" dirty="0">
                <a:solidFill>
                  <a:srgbClr val="C00000"/>
                </a:solidFill>
              </a:rPr>
              <a:t>场点半径</a:t>
            </a:r>
            <a:r>
              <a:rPr lang="zh-CN" altLang="en-US" sz="2800" dirty="0">
                <a:solidFill>
                  <a:srgbClr val="3333CC"/>
                </a:solidFill>
              </a:rPr>
              <a:t>成反比</a:t>
            </a:r>
          </a:p>
        </p:txBody>
      </p:sp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6110288" y="609600"/>
            <a:ext cx="3033712" cy="1981200"/>
            <a:chOff x="3753" y="912"/>
            <a:chExt cx="1911" cy="1248"/>
          </a:xfrm>
        </p:grpSpPr>
        <p:grpSp>
          <p:nvGrpSpPr>
            <p:cNvPr id="31754" name="Group 4"/>
            <p:cNvGrpSpPr>
              <a:grpSpLocks/>
            </p:cNvGrpSpPr>
            <p:nvPr/>
          </p:nvGrpSpPr>
          <p:grpSpPr bwMode="auto">
            <a:xfrm>
              <a:off x="3753" y="912"/>
              <a:ext cx="1911" cy="1248"/>
              <a:chOff x="3753" y="912"/>
              <a:chExt cx="1911" cy="1248"/>
            </a:xfrm>
          </p:grpSpPr>
          <p:grpSp>
            <p:nvGrpSpPr>
              <p:cNvPr id="31762" name="Group 5"/>
              <p:cNvGrpSpPr>
                <a:grpSpLocks/>
              </p:cNvGrpSpPr>
              <p:nvPr/>
            </p:nvGrpSpPr>
            <p:grpSpPr bwMode="auto">
              <a:xfrm>
                <a:off x="3753" y="912"/>
                <a:ext cx="1911" cy="1248"/>
                <a:chOff x="3753" y="912"/>
                <a:chExt cx="1911" cy="1248"/>
              </a:xfrm>
            </p:grpSpPr>
            <p:graphicFrame>
              <p:nvGraphicFramePr>
                <p:cNvPr id="31767" name="Object 6"/>
                <p:cNvGraphicFramePr>
                  <a:graphicFrameLocks noChangeAspect="1"/>
                </p:cNvGraphicFramePr>
                <p:nvPr/>
              </p:nvGraphicFramePr>
              <p:xfrm>
                <a:off x="5520" y="1344"/>
                <a:ext cx="139" cy="18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" imgW="205567" imgH="281809" progId="Equation.3">
                        <p:embed/>
                      </p:oleObj>
                    </mc:Choice>
                    <mc:Fallback>
                      <p:oleObj name="Equation" r:id="rId2" imgW="205567" imgH="281809" progId="Equation.3">
                        <p:embed/>
                        <p:pic>
                          <p:nvPicPr>
                            <p:cNvPr id="31767" name="Object 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520" y="1344"/>
                              <a:ext cx="139" cy="18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1768" name="Oval 7"/>
                <p:cNvSpPr>
                  <a:spLocks noChangeArrowheads="1"/>
                </p:cNvSpPr>
                <p:nvPr/>
              </p:nvSpPr>
              <p:spPr bwMode="auto">
                <a:xfrm>
                  <a:off x="3753" y="912"/>
                  <a:ext cx="1344" cy="1248"/>
                </a:xfrm>
                <a:prstGeom prst="ellipse">
                  <a:avLst/>
                </a:prstGeom>
                <a:solidFill>
                  <a:schemeClr val="accent1"/>
                </a:solidFill>
                <a:ln w="2857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2400" b="0"/>
                </a:p>
              </p:txBody>
            </p:sp>
            <p:sp>
              <p:nvSpPr>
                <p:cNvPr id="31769" name="Oval 8"/>
                <p:cNvSpPr>
                  <a:spLocks noChangeArrowheads="1"/>
                </p:cNvSpPr>
                <p:nvPr/>
              </p:nvSpPr>
              <p:spPr bwMode="auto">
                <a:xfrm>
                  <a:off x="4089" y="1248"/>
                  <a:ext cx="672" cy="624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1600" b="0"/>
                </a:p>
              </p:txBody>
            </p:sp>
            <p:sp>
              <p:nvSpPr>
                <p:cNvPr id="31770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4128" y="1440"/>
                  <a:ext cx="265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400" i="1">
                      <a:solidFill>
                        <a:schemeClr val="accent2"/>
                      </a:solidFill>
                    </a:rPr>
                    <a:t>O</a:t>
                  </a:r>
                </a:p>
              </p:txBody>
            </p:sp>
            <p:sp>
              <p:nvSpPr>
                <p:cNvPr id="31771" name="Oval 10"/>
                <p:cNvSpPr>
                  <a:spLocks noChangeArrowheads="1"/>
                </p:cNvSpPr>
                <p:nvPr/>
              </p:nvSpPr>
              <p:spPr bwMode="auto">
                <a:xfrm>
                  <a:off x="4608" y="1536"/>
                  <a:ext cx="70" cy="70"/>
                </a:xfrm>
                <a:prstGeom prst="ellipse">
                  <a:avLst/>
                </a:prstGeom>
                <a:solidFill>
                  <a:srgbClr val="CC3300"/>
                </a:solidFill>
                <a:ln w="9525">
                  <a:solidFill>
                    <a:srgbClr val="CC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zh-CN" altLang="en-US" sz="2800"/>
                </a:p>
              </p:txBody>
            </p:sp>
            <p:sp>
              <p:nvSpPr>
                <p:cNvPr id="3177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4512" y="1296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400" i="1">
                      <a:solidFill>
                        <a:schemeClr val="accent2"/>
                      </a:solidFill>
                    </a:rPr>
                    <a:t>a</a:t>
                  </a:r>
                </a:p>
              </p:txBody>
            </p:sp>
            <p:sp>
              <p:nvSpPr>
                <p:cNvPr id="31773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4896" y="1296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400" i="1">
                      <a:solidFill>
                        <a:schemeClr val="accent2"/>
                      </a:solidFill>
                    </a:rPr>
                    <a:t>b</a:t>
                  </a:r>
                </a:p>
              </p:txBody>
            </p:sp>
            <p:sp>
              <p:nvSpPr>
                <p:cNvPr id="31774" name="Oval 13"/>
                <p:cNvSpPr>
                  <a:spLocks noChangeArrowheads="1"/>
                </p:cNvSpPr>
                <p:nvPr/>
              </p:nvSpPr>
              <p:spPr bwMode="auto">
                <a:xfrm>
                  <a:off x="4970" y="1536"/>
                  <a:ext cx="70" cy="70"/>
                </a:xfrm>
                <a:prstGeom prst="ellipse">
                  <a:avLst/>
                </a:prstGeom>
                <a:solidFill>
                  <a:srgbClr val="CC3300"/>
                </a:solidFill>
                <a:ln w="9525">
                  <a:solidFill>
                    <a:srgbClr val="CC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zh-CN" altLang="en-US" sz="2800"/>
                </a:p>
              </p:txBody>
            </p:sp>
            <p:sp>
              <p:nvSpPr>
                <p:cNvPr id="31775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4224" y="1584"/>
                  <a:ext cx="192" cy="240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76" name="Line 15"/>
                <p:cNvSpPr>
                  <a:spLocks noChangeShapeType="1"/>
                </p:cNvSpPr>
                <p:nvPr/>
              </p:nvSpPr>
              <p:spPr bwMode="auto">
                <a:xfrm flipH="1" flipV="1">
                  <a:off x="4224" y="960"/>
                  <a:ext cx="192" cy="624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77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4272" y="1584"/>
                  <a:ext cx="34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400" i="1">
                      <a:solidFill>
                        <a:schemeClr val="accent2"/>
                      </a:solidFill>
                    </a:rPr>
                    <a:t>R</a:t>
                  </a:r>
                  <a:r>
                    <a:rPr lang="en-US" altLang="zh-CN" sz="2400" baseline="-25000">
                      <a:solidFill>
                        <a:schemeClr val="accent2"/>
                      </a:solidFill>
                    </a:rPr>
                    <a:t>1</a:t>
                  </a:r>
                </a:p>
              </p:txBody>
            </p:sp>
            <p:sp>
              <p:nvSpPr>
                <p:cNvPr id="31778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272" y="960"/>
                  <a:ext cx="34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400" i="1">
                      <a:solidFill>
                        <a:schemeClr val="accent2"/>
                      </a:solidFill>
                    </a:rPr>
                    <a:t>R</a:t>
                  </a:r>
                  <a:r>
                    <a:rPr lang="en-US" altLang="zh-CN" sz="2400" baseline="-25000">
                      <a:solidFill>
                        <a:schemeClr val="accent2"/>
                      </a:solidFill>
                    </a:rPr>
                    <a:t>2</a:t>
                  </a:r>
                </a:p>
              </p:txBody>
            </p:sp>
            <p:sp>
              <p:nvSpPr>
                <p:cNvPr id="31779" name="Line 18"/>
                <p:cNvSpPr>
                  <a:spLocks noChangeShapeType="1"/>
                </p:cNvSpPr>
                <p:nvPr/>
              </p:nvSpPr>
              <p:spPr bwMode="auto">
                <a:xfrm>
                  <a:off x="4416" y="1587"/>
                  <a:ext cx="1248" cy="0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 type="oval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1763" name="Line 19"/>
              <p:cNvSpPr>
                <a:spLocks noChangeShapeType="1"/>
              </p:cNvSpPr>
              <p:nvPr/>
            </p:nvSpPr>
            <p:spPr bwMode="auto">
              <a:xfrm>
                <a:off x="4992" y="1584"/>
                <a:ext cx="336" cy="19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4" name="Text Box 20"/>
              <p:cNvSpPr txBox="1">
                <a:spLocks noChangeArrowheads="1"/>
              </p:cNvSpPr>
              <p:nvPr/>
            </p:nvSpPr>
            <p:spPr bwMode="auto">
              <a:xfrm>
                <a:off x="5328" y="1632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i="1">
                    <a:solidFill>
                      <a:schemeClr val="accent2"/>
                    </a:solidFill>
                  </a:rPr>
                  <a:t>r</a:t>
                </a:r>
                <a:r>
                  <a:rPr lang="en-US" altLang="zh-CN" sz="2400" i="1" baseline="-25000">
                    <a:solidFill>
                      <a:schemeClr val="accent2"/>
                    </a:solidFill>
                  </a:rPr>
                  <a:t>b</a:t>
                </a:r>
              </a:p>
            </p:txBody>
          </p:sp>
          <p:sp>
            <p:nvSpPr>
              <p:cNvPr id="31765" name="Freeform 21"/>
              <p:cNvSpPr>
                <a:spLocks/>
              </p:cNvSpPr>
              <p:nvPr/>
            </p:nvSpPr>
            <p:spPr bwMode="auto">
              <a:xfrm>
                <a:off x="4648" y="1152"/>
                <a:ext cx="488" cy="416"/>
              </a:xfrm>
              <a:custGeom>
                <a:avLst/>
                <a:gdLst>
                  <a:gd name="T0" fmla="*/ 0 w 488"/>
                  <a:gd name="T1" fmla="*/ 416 h 416"/>
                  <a:gd name="T2" fmla="*/ 488 w 488"/>
                  <a:gd name="T3" fmla="*/ 0 h 416"/>
                  <a:gd name="T4" fmla="*/ 0 60000 65536"/>
                  <a:gd name="T5" fmla="*/ 0 60000 65536"/>
                  <a:gd name="T6" fmla="*/ 0 w 488"/>
                  <a:gd name="T7" fmla="*/ 0 h 416"/>
                  <a:gd name="T8" fmla="*/ 488 w 488"/>
                  <a:gd name="T9" fmla="*/ 416 h 41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88" h="416">
                    <a:moveTo>
                      <a:pt x="0" y="416"/>
                    </a:moveTo>
                    <a:lnTo>
                      <a:pt x="488" y="0"/>
                    </a:lnTo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6" name="Text Box 22"/>
              <p:cNvSpPr txBox="1">
                <a:spLocks noChangeArrowheads="1"/>
              </p:cNvSpPr>
              <p:nvPr/>
            </p:nvSpPr>
            <p:spPr bwMode="auto">
              <a:xfrm>
                <a:off x="5121" y="960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i="1">
                    <a:solidFill>
                      <a:schemeClr val="accent2"/>
                    </a:solidFill>
                  </a:rPr>
                  <a:t>r</a:t>
                </a:r>
                <a:r>
                  <a:rPr lang="en-US" altLang="zh-CN" sz="2400" i="1" baseline="-25000">
                    <a:solidFill>
                      <a:schemeClr val="accent2"/>
                    </a:solidFill>
                  </a:rPr>
                  <a:t>a</a:t>
                </a:r>
              </a:p>
            </p:txBody>
          </p:sp>
        </p:grpSp>
        <p:grpSp>
          <p:nvGrpSpPr>
            <p:cNvPr id="31755" name="Group 23"/>
            <p:cNvGrpSpPr>
              <a:grpSpLocks/>
            </p:cNvGrpSpPr>
            <p:nvPr/>
          </p:nvGrpSpPr>
          <p:grpSpPr bwMode="auto">
            <a:xfrm>
              <a:off x="3936" y="1107"/>
              <a:ext cx="960" cy="909"/>
              <a:chOff x="3936" y="1107"/>
              <a:chExt cx="960" cy="909"/>
            </a:xfrm>
          </p:grpSpPr>
          <p:sp>
            <p:nvSpPr>
              <p:cNvPr id="31760" name="Oval 24"/>
              <p:cNvSpPr>
                <a:spLocks noChangeArrowheads="1"/>
              </p:cNvSpPr>
              <p:nvPr/>
            </p:nvSpPr>
            <p:spPr bwMode="auto">
              <a:xfrm>
                <a:off x="3936" y="1107"/>
                <a:ext cx="960" cy="909"/>
              </a:xfrm>
              <a:prstGeom prst="ellips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31761" name="Oval 25"/>
              <p:cNvSpPr>
                <a:spLocks noChangeArrowheads="1"/>
              </p:cNvSpPr>
              <p:nvPr/>
            </p:nvSpPr>
            <p:spPr bwMode="auto">
              <a:xfrm>
                <a:off x="3984" y="1155"/>
                <a:ext cx="864" cy="816"/>
              </a:xfrm>
              <a:prstGeom prst="ellips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800"/>
              </a:p>
            </p:txBody>
          </p:sp>
        </p:grpSp>
        <p:sp>
          <p:nvSpPr>
            <p:cNvPr id="31756" name="Freeform 26"/>
            <p:cNvSpPr>
              <a:spLocks/>
            </p:cNvSpPr>
            <p:nvPr/>
          </p:nvSpPr>
          <p:spPr bwMode="auto">
            <a:xfrm>
              <a:off x="4416" y="1566"/>
              <a:ext cx="261" cy="306"/>
            </a:xfrm>
            <a:custGeom>
              <a:avLst/>
              <a:gdLst>
                <a:gd name="T0" fmla="*/ 0 w 261"/>
                <a:gd name="T1" fmla="*/ 0 h 306"/>
                <a:gd name="T2" fmla="*/ 261 w 261"/>
                <a:gd name="T3" fmla="*/ 306 h 306"/>
                <a:gd name="T4" fmla="*/ 0 60000 65536"/>
                <a:gd name="T5" fmla="*/ 0 60000 65536"/>
                <a:gd name="T6" fmla="*/ 0 w 261"/>
                <a:gd name="T7" fmla="*/ 0 h 306"/>
                <a:gd name="T8" fmla="*/ 261 w 261"/>
                <a:gd name="T9" fmla="*/ 306 h 30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61" h="306">
                  <a:moveTo>
                    <a:pt x="0" y="0"/>
                  </a:moveTo>
                  <a:lnTo>
                    <a:pt x="261" y="306"/>
                  </a:ln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7" name="Text Box 27"/>
            <p:cNvSpPr txBox="1">
              <a:spLocks noChangeArrowheads="1"/>
            </p:cNvSpPr>
            <p:nvPr/>
          </p:nvSpPr>
          <p:spPr bwMode="auto">
            <a:xfrm>
              <a:off x="4512" y="1510"/>
              <a:ext cx="1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</a:rPr>
                <a:t>r</a:t>
              </a:r>
            </a:p>
          </p:txBody>
        </p:sp>
        <p:sp>
          <p:nvSpPr>
            <p:cNvPr id="31758" name="Freeform 28"/>
            <p:cNvSpPr>
              <a:spLocks/>
            </p:cNvSpPr>
            <p:nvPr/>
          </p:nvSpPr>
          <p:spPr bwMode="auto">
            <a:xfrm>
              <a:off x="4719" y="1875"/>
              <a:ext cx="369" cy="141"/>
            </a:xfrm>
            <a:custGeom>
              <a:avLst/>
              <a:gdLst>
                <a:gd name="T0" fmla="*/ 0 w 369"/>
                <a:gd name="T1" fmla="*/ 0 h 141"/>
                <a:gd name="T2" fmla="*/ 369 w 369"/>
                <a:gd name="T3" fmla="*/ 141 h 141"/>
                <a:gd name="T4" fmla="*/ 0 60000 65536"/>
                <a:gd name="T5" fmla="*/ 0 60000 65536"/>
                <a:gd name="T6" fmla="*/ 0 w 369"/>
                <a:gd name="T7" fmla="*/ 0 h 141"/>
                <a:gd name="T8" fmla="*/ 369 w 369"/>
                <a:gd name="T9" fmla="*/ 141 h 14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9" h="141">
                  <a:moveTo>
                    <a:pt x="0" y="0"/>
                  </a:moveTo>
                  <a:lnTo>
                    <a:pt x="369" y="141"/>
                  </a:ln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9" name="Text Box 29"/>
            <p:cNvSpPr txBox="1">
              <a:spLocks noChangeArrowheads="1"/>
            </p:cNvSpPr>
            <p:nvPr/>
          </p:nvSpPr>
          <p:spPr bwMode="auto">
            <a:xfrm>
              <a:off x="5040" y="1872"/>
              <a:ext cx="2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chemeClr val="accent2"/>
                  </a:solidFill>
                </a:rPr>
                <a:t>d</a:t>
              </a:r>
              <a:r>
                <a:rPr lang="en-US" altLang="zh-CN" sz="2400" i="1">
                  <a:solidFill>
                    <a:schemeClr val="accent2"/>
                  </a:solidFill>
                </a:rPr>
                <a:t>r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566" name="Object 30"/>
              <p:cNvSpPr txBox="1"/>
              <p:nvPr/>
            </p:nvSpPr>
            <p:spPr bwMode="auto">
              <a:xfrm>
                <a:off x="85725" y="685800"/>
                <a:ext cx="5553075" cy="1049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5566" name="Object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725" y="685800"/>
                <a:ext cx="5553075" cy="10493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5567" name="Object 31"/>
          <p:cNvGraphicFramePr>
            <a:graphicFrameLocks noChangeAspect="1"/>
          </p:cNvGraphicFramePr>
          <p:nvPr/>
        </p:nvGraphicFramePr>
        <p:xfrm>
          <a:off x="0" y="1771650"/>
          <a:ext cx="6251575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6118885" imgH="1013329" progId="Equation.3">
                  <p:embed/>
                </p:oleObj>
              </mc:Choice>
              <mc:Fallback>
                <p:oleObj name="公式" r:id="rId6" imgW="6118885" imgH="1013329" progId="Equation.3">
                  <p:embed/>
                  <p:pic>
                    <p:nvPicPr>
                      <p:cNvPr id="6556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771650"/>
                        <a:ext cx="6251575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68" name="Text Box 32"/>
          <p:cNvSpPr txBox="1">
            <a:spLocks noChangeArrowheads="1"/>
          </p:cNvSpPr>
          <p:nvPr/>
        </p:nvSpPr>
        <p:spPr bwMode="auto">
          <a:xfrm>
            <a:off x="228600" y="3062288"/>
            <a:ext cx="8105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chemeClr val="accent2"/>
                </a:solidFill>
              </a:rPr>
              <a:t>球壳半径</a:t>
            </a:r>
            <a:r>
              <a:rPr lang="en-US" altLang="zh-CN" sz="2800" i="1" dirty="0">
                <a:solidFill>
                  <a:schemeClr val="accent2"/>
                </a:solidFill>
              </a:rPr>
              <a:t>r &gt;</a:t>
            </a:r>
            <a:r>
              <a:rPr lang="en-US" altLang="zh-CN" sz="2800" dirty="0">
                <a:solidFill>
                  <a:schemeClr val="accent2"/>
                </a:solidFill>
              </a:rPr>
              <a:t> </a:t>
            </a:r>
            <a:r>
              <a:rPr lang="en-US" altLang="zh-CN" sz="2800" i="1" dirty="0" err="1">
                <a:solidFill>
                  <a:schemeClr val="accent2"/>
                </a:solidFill>
              </a:rPr>
              <a:t>r</a:t>
            </a:r>
            <a:r>
              <a:rPr lang="en-US" altLang="zh-CN" sz="2800" i="1" baseline="-25000" dirty="0" err="1">
                <a:solidFill>
                  <a:schemeClr val="accent2"/>
                </a:solidFill>
              </a:rPr>
              <a:t>b</a:t>
            </a:r>
            <a:r>
              <a:rPr lang="zh-CN" altLang="en-US" sz="2800" dirty="0">
                <a:solidFill>
                  <a:schemeClr val="accent2"/>
                </a:solidFill>
              </a:rPr>
              <a:t>时，</a:t>
            </a:r>
            <a:r>
              <a:rPr lang="zh-CN" altLang="en-US" sz="2800" dirty="0">
                <a:solidFill>
                  <a:srgbClr val="C00000"/>
                </a:solidFill>
              </a:rPr>
              <a:t>球面内</a:t>
            </a:r>
            <a:r>
              <a:rPr lang="zh-CN" altLang="en-US" sz="2800" dirty="0">
                <a:solidFill>
                  <a:srgbClr val="3333CC"/>
                </a:solidFill>
              </a:rPr>
              <a:t>，电势和</a:t>
            </a:r>
            <a:r>
              <a:rPr lang="zh-CN" altLang="en-US" sz="2800" dirty="0">
                <a:solidFill>
                  <a:srgbClr val="C00000"/>
                </a:solidFill>
              </a:rPr>
              <a:t>球面半径</a:t>
            </a:r>
            <a:r>
              <a:rPr lang="zh-CN" altLang="en-US" sz="2800" dirty="0">
                <a:solidFill>
                  <a:srgbClr val="3333CC"/>
                </a:solidFill>
              </a:rPr>
              <a:t>成反比</a:t>
            </a:r>
            <a:endParaRPr lang="en-US" altLang="zh-CN" sz="2800" dirty="0">
              <a:solidFill>
                <a:srgbClr val="3333C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569" name="Object 33"/>
              <p:cNvSpPr txBox="1"/>
              <p:nvPr/>
            </p:nvSpPr>
            <p:spPr bwMode="auto">
              <a:xfrm>
                <a:off x="530225" y="3632200"/>
                <a:ext cx="5046663" cy="10477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m:rPr>
                          <m:sty m:val="p"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5569" name="Object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0225" y="3632200"/>
                <a:ext cx="5046663" cy="10477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5570" name="Object 34"/>
          <p:cNvGraphicFramePr>
            <a:graphicFrameLocks noChangeAspect="1"/>
          </p:cNvGraphicFramePr>
          <p:nvPr/>
        </p:nvGraphicFramePr>
        <p:xfrm>
          <a:off x="533400" y="4781550"/>
          <a:ext cx="5915025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5783506" imgH="975491" progId="Equation.3">
                  <p:embed/>
                </p:oleObj>
              </mc:Choice>
              <mc:Fallback>
                <p:oleObj name="公式" r:id="rId9" imgW="5783506" imgH="975491" progId="Equation.3">
                  <p:embed/>
                  <p:pic>
                    <p:nvPicPr>
                      <p:cNvPr id="6557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781550"/>
                        <a:ext cx="5915025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71" name="Object 35"/>
          <p:cNvGraphicFramePr>
            <a:graphicFrameLocks noChangeAspect="1"/>
          </p:cNvGraphicFramePr>
          <p:nvPr/>
        </p:nvGraphicFramePr>
        <p:xfrm>
          <a:off x="609600" y="5797550"/>
          <a:ext cx="53975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5280833" imgH="944749" progId="Equation.3">
                  <p:embed/>
                </p:oleObj>
              </mc:Choice>
              <mc:Fallback>
                <p:oleObj name="Equation" r:id="rId11" imgW="5280833" imgH="944749" progId="Equation.3">
                  <p:embed/>
                  <p:pic>
                    <p:nvPicPr>
                      <p:cNvPr id="65571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797550"/>
                        <a:ext cx="539750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5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5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5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5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8" grpId="0" autoUpdateAnimBg="0"/>
      <p:bldP spid="65566" grpId="0"/>
      <p:bldP spid="65568" grpId="0" autoUpdateAnimBg="0"/>
      <p:bldP spid="6556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85742" y="73532"/>
            <a:ext cx="671850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>
                <a:solidFill>
                  <a:schemeClr val="accent2"/>
                </a:solidFill>
              </a:rPr>
              <a:t>1.4.5 </a:t>
            </a:r>
            <a:r>
              <a:rPr lang="zh-CN" altLang="en-US">
                <a:solidFill>
                  <a:schemeClr val="accent2"/>
                </a:solidFill>
              </a:rPr>
              <a:t>等势面 </a:t>
            </a:r>
            <a:r>
              <a:rPr lang="en-US" altLang="zh-CN">
                <a:solidFill>
                  <a:srgbClr val="CC3300"/>
                </a:solidFill>
              </a:rPr>
              <a:t>(Equipotential Surfaces)</a:t>
            </a:r>
            <a:endParaRPr lang="en-US" altLang="zh-CN" b="0">
              <a:solidFill>
                <a:srgbClr val="CC3300"/>
              </a:solidFill>
            </a:endParaRP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179388" y="4705350"/>
            <a:ext cx="89646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1619250" indent="-161925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accent2"/>
                </a:solidFill>
              </a:rPr>
              <a:t>1. </a:t>
            </a:r>
            <a:r>
              <a:rPr lang="zh-CN" altLang="en-US" sz="2800" dirty="0">
                <a:solidFill>
                  <a:schemeClr val="accent2"/>
                </a:solidFill>
              </a:rPr>
              <a:t>定义等势面：电场中电势相等的各个点所构成的曲面。</a:t>
            </a:r>
            <a:endParaRPr lang="zh-CN" altLang="en-US" sz="2800" b="0" dirty="0">
              <a:solidFill>
                <a:schemeClr val="accent2"/>
              </a:solidFill>
            </a:endParaRPr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0" y="685800"/>
            <a:ext cx="9144000" cy="76200"/>
          </a:xfrm>
          <a:prstGeom prst="rect">
            <a:avLst/>
          </a:prstGeom>
          <a:gradFill rotWithShape="0">
            <a:gsLst>
              <a:gs pos="0">
                <a:srgbClr val="00CC99"/>
              </a:gs>
              <a:gs pos="100000">
                <a:srgbClr val="00A179"/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2700338" y="2762250"/>
            <a:ext cx="34305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FF0000"/>
                </a:solidFill>
              </a:rPr>
              <a:t>如何形象表示电势？</a:t>
            </a: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923925" y="3644900"/>
            <a:ext cx="6367463" cy="549275"/>
            <a:chOff x="1069975" y="2833688"/>
            <a:chExt cx="6367463" cy="549429"/>
          </a:xfrm>
        </p:grpSpPr>
        <p:graphicFrame>
          <p:nvGraphicFramePr>
            <p:cNvPr id="32778" name="Object 6"/>
            <p:cNvGraphicFramePr>
              <a:graphicFrameLocks noChangeAspect="1"/>
            </p:cNvGraphicFramePr>
            <p:nvPr/>
          </p:nvGraphicFramePr>
          <p:xfrm>
            <a:off x="4140200" y="2833688"/>
            <a:ext cx="3297238" cy="466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3223186" imgH="441829" progId="Equation.3">
                    <p:embed/>
                  </p:oleObj>
                </mc:Choice>
                <mc:Fallback>
                  <p:oleObj name="公式" r:id="rId2" imgW="3223186" imgH="441829" progId="Equation.3">
                    <p:embed/>
                    <p:pic>
                      <p:nvPicPr>
                        <p:cNvPr id="32778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0200" y="2833688"/>
                          <a:ext cx="3297238" cy="466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79" name="矩形 11"/>
            <p:cNvSpPr>
              <a:spLocks noChangeArrowheads="1"/>
            </p:cNvSpPr>
            <p:nvPr/>
          </p:nvSpPr>
          <p:spPr bwMode="auto">
            <a:xfrm>
              <a:off x="1069975" y="2859242"/>
              <a:ext cx="3070225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/>
                <a:t>找到相等的电势：</a:t>
              </a:r>
            </a:p>
          </p:txBody>
        </p:sp>
      </p:grpSp>
      <p:graphicFrame>
        <p:nvGraphicFramePr>
          <p:cNvPr id="14" name="Object 14"/>
          <p:cNvGraphicFramePr>
            <a:graphicFrameLocks noChangeAspect="1"/>
          </p:cNvGraphicFramePr>
          <p:nvPr/>
        </p:nvGraphicFramePr>
        <p:xfrm>
          <a:off x="1974850" y="981075"/>
          <a:ext cx="525462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82600" imgH="330120" progId="Equation.DSMT4">
                  <p:embed/>
                </p:oleObj>
              </mc:Choice>
              <mc:Fallback>
                <p:oleObj name="Equation" r:id="rId4" imgW="2082600" imgH="330120" progId="Equation.DSMT4">
                  <p:embed/>
                  <p:pic>
                    <p:nvPicPr>
                      <p:cNvPr id="1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850" y="981075"/>
                        <a:ext cx="5254625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819150" y="1970088"/>
            <a:ext cx="75612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3333CC"/>
                </a:solidFill>
              </a:rPr>
              <a:t>电势高低可反映电场对正电荷做功能力的高低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 autoUpdateAnimBg="0"/>
      <p:bldP spid="66563" grpId="0" autoUpdateAnimBg="0"/>
      <p:bldP spid="66565" grpId="0" animBg="1" autoUpdateAnimBg="0"/>
      <p:bldP spid="9" grpId="0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685800" y="2201863"/>
            <a:ext cx="6858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476250" indent="-47625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chemeClr val="accent2"/>
                </a:solidFill>
              </a:rPr>
              <a:t>2) </a:t>
            </a:r>
            <a:r>
              <a:rPr lang="zh-CN" altLang="en-US" sz="2800">
                <a:solidFill>
                  <a:schemeClr val="accent2"/>
                </a:solidFill>
              </a:rPr>
              <a:t>等势面与电场线处处正交</a:t>
            </a:r>
          </a:p>
        </p:txBody>
      </p:sp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304800" y="609600"/>
            <a:ext cx="2759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accent2"/>
                </a:solidFill>
              </a:rPr>
              <a:t>2. </a:t>
            </a:r>
            <a:r>
              <a:rPr lang="zh-CN" altLang="en-US" sz="2800">
                <a:solidFill>
                  <a:schemeClr val="accent2"/>
                </a:solidFill>
              </a:rPr>
              <a:t>等势面的性质</a:t>
            </a:r>
            <a:endParaRPr lang="zh-CN" altLang="en-US" sz="2800" b="0">
              <a:solidFill>
                <a:schemeClr val="accent2"/>
              </a:solidFill>
            </a:endParaRPr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685800" y="5373688"/>
            <a:ext cx="770255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476250" indent="-47625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accent2"/>
                </a:solidFill>
              </a:rPr>
              <a:t>3) </a:t>
            </a:r>
            <a:r>
              <a:rPr lang="zh-CN" altLang="en-US" sz="2800" dirty="0">
                <a:solidFill>
                  <a:schemeClr val="accent2"/>
                </a:solidFill>
              </a:rPr>
              <a:t>两等势面相距较近处的场强数值大，相距较远处的场强数值小</a:t>
            </a:r>
            <a:endParaRPr lang="zh-CN" altLang="en-US" sz="2800" b="0" dirty="0">
              <a:solidFill>
                <a:srgbClr val="FF0000"/>
              </a:solidFill>
            </a:endParaRP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1763713" y="3181350"/>
            <a:ext cx="2971800" cy="519113"/>
            <a:chOff x="1200" y="2601"/>
            <a:chExt cx="1872" cy="327"/>
          </a:xfrm>
        </p:grpSpPr>
        <p:sp>
          <p:nvSpPr>
            <p:cNvPr id="33805" name="Line 38"/>
            <p:cNvSpPr>
              <a:spLocks noChangeShapeType="1"/>
            </p:cNvSpPr>
            <p:nvPr/>
          </p:nvSpPr>
          <p:spPr bwMode="auto">
            <a:xfrm flipV="1">
              <a:off x="1200" y="2784"/>
              <a:ext cx="1392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6" name="Text Box 39"/>
            <p:cNvSpPr txBox="1">
              <a:spLocks noChangeArrowheads="1"/>
            </p:cNvSpPr>
            <p:nvPr/>
          </p:nvSpPr>
          <p:spPr bwMode="auto">
            <a:xfrm>
              <a:off x="2688" y="2601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/>
                <a:t>E</a:t>
              </a:r>
            </a:p>
          </p:txBody>
        </p:sp>
      </p:grpSp>
      <p:sp>
        <p:nvSpPr>
          <p:cNvPr id="24620" name="Line 44"/>
          <p:cNvSpPr>
            <a:spLocks noChangeShapeType="1"/>
          </p:cNvSpPr>
          <p:nvPr/>
        </p:nvSpPr>
        <p:spPr bwMode="auto">
          <a:xfrm flipH="1">
            <a:off x="2068513" y="3014663"/>
            <a:ext cx="838200" cy="838200"/>
          </a:xfrm>
          <a:prstGeom prst="line">
            <a:avLst/>
          </a:prstGeom>
          <a:noFill/>
          <a:ln w="3175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21" name="Line 45"/>
          <p:cNvSpPr>
            <a:spLocks noChangeShapeType="1"/>
          </p:cNvSpPr>
          <p:nvPr/>
        </p:nvSpPr>
        <p:spPr bwMode="auto">
          <a:xfrm>
            <a:off x="2449513" y="3014663"/>
            <a:ext cx="0" cy="99060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22" name="Line 46"/>
          <p:cNvSpPr>
            <a:spLocks noChangeShapeType="1"/>
          </p:cNvSpPr>
          <p:nvPr/>
        </p:nvSpPr>
        <p:spPr bwMode="auto">
          <a:xfrm>
            <a:off x="2068513" y="3090863"/>
            <a:ext cx="762000" cy="762000"/>
          </a:xfrm>
          <a:prstGeom prst="line">
            <a:avLst/>
          </a:prstGeom>
          <a:noFill/>
          <a:ln w="3175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23" name="Text Box 47"/>
          <p:cNvSpPr txBox="1">
            <a:spLocks noChangeArrowheads="1"/>
          </p:cNvSpPr>
          <p:nvPr/>
        </p:nvSpPr>
        <p:spPr bwMode="auto">
          <a:xfrm>
            <a:off x="5003800" y="3121025"/>
            <a:ext cx="3635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CC3300"/>
                </a:solidFill>
              </a:rPr>
              <a:t>唯有正交才不做功</a:t>
            </a:r>
          </a:p>
        </p:txBody>
      </p:sp>
      <p:sp>
        <p:nvSpPr>
          <p:cNvPr id="32779" name="矩形 15"/>
          <p:cNvSpPr>
            <a:spLocks noChangeArrowheads="1"/>
          </p:cNvSpPr>
          <p:nvPr/>
        </p:nvSpPr>
        <p:spPr bwMode="auto">
          <a:xfrm>
            <a:off x="684213" y="1268413"/>
            <a:ext cx="4541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chemeClr val="accent2"/>
                </a:solidFill>
              </a:rPr>
              <a:t>1) </a:t>
            </a:r>
            <a:r>
              <a:rPr lang="zh-CN" altLang="en-US" sz="2800">
                <a:solidFill>
                  <a:schemeClr val="accent2"/>
                </a:solidFill>
              </a:rPr>
              <a:t>沿等势面，电场力不做功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116013" y="4365625"/>
            <a:ext cx="61928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</a:rPr>
              <a:t>电场的</a:t>
            </a:r>
            <a:r>
              <a:rPr lang="zh-CN" altLang="en-US" sz="2800">
                <a:solidFill>
                  <a:srgbClr val="FF0000"/>
                </a:solidFill>
              </a:rPr>
              <a:t>方向</a:t>
            </a:r>
            <a:r>
              <a:rPr lang="zh-CN" altLang="en-US" sz="2800">
                <a:solidFill>
                  <a:schemeClr val="accent2"/>
                </a:solidFill>
              </a:rPr>
              <a:t>，指向电势降落的方向。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5292725" y="1268413"/>
          <a:ext cx="239553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5920" imgH="228600" progId="Equation.DSMT4">
                  <p:embed/>
                </p:oleObj>
              </mc:Choice>
              <mc:Fallback>
                <p:oleObj name="Equation" r:id="rId2" imgW="1015920" imgH="22860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1268413"/>
                        <a:ext cx="2395538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9" grpId="0" autoUpdateAnimBg="0"/>
      <p:bldP spid="67586" grpId="0" autoUpdateAnimBg="0"/>
      <p:bldP spid="67590" grpId="0" autoUpdateAnimBg="0"/>
      <p:bldP spid="24620" grpId="0" animBg="1"/>
      <p:bldP spid="24621" grpId="0" animBg="1"/>
      <p:bldP spid="24622" grpId="0" animBg="1"/>
      <p:bldP spid="24623" grpId="0" autoUpdateAnimBg="0"/>
      <p:bldP spid="32779" grpId="0"/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2362200" y="2209800"/>
            <a:ext cx="3886200" cy="3886200"/>
            <a:chOff x="1704" y="1537"/>
            <a:chExt cx="2448" cy="2448"/>
          </a:xfrm>
        </p:grpSpPr>
        <p:sp>
          <p:nvSpPr>
            <p:cNvPr id="34828" name="Line 65"/>
            <p:cNvSpPr>
              <a:spLocks noChangeShapeType="1"/>
            </p:cNvSpPr>
            <p:nvPr/>
          </p:nvSpPr>
          <p:spPr bwMode="auto">
            <a:xfrm flipH="1">
              <a:off x="1704" y="2808"/>
              <a:ext cx="2448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 type="stealth" w="med" len="lg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9" name="Line 66"/>
            <p:cNvSpPr>
              <a:spLocks noChangeShapeType="1"/>
            </p:cNvSpPr>
            <p:nvPr/>
          </p:nvSpPr>
          <p:spPr bwMode="auto">
            <a:xfrm flipH="1" flipV="1">
              <a:off x="1745" y="2349"/>
              <a:ext cx="2270" cy="918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 type="stealth" w="med" len="lg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0" name="Line 67"/>
            <p:cNvSpPr>
              <a:spLocks noChangeShapeType="1"/>
            </p:cNvSpPr>
            <p:nvPr/>
          </p:nvSpPr>
          <p:spPr bwMode="auto">
            <a:xfrm flipH="1" flipV="1">
              <a:off x="2000" y="1959"/>
              <a:ext cx="1792" cy="1689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 type="stealth" w="med" len="lg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1" name="Line 68"/>
            <p:cNvSpPr>
              <a:spLocks noChangeShapeType="1"/>
            </p:cNvSpPr>
            <p:nvPr/>
          </p:nvSpPr>
          <p:spPr bwMode="auto">
            <a:xfrm flipH="1">
              <a:off x="2430" y="1653"/>
              <a:ext cx="968" cy="2225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 type="stealth" w="med" len="lg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2" name="Line 69"/>
            <p:cNvSpPr>
              <a:spLocks noChangeShapeType="1"/>
            </p:cNvSpPr>
            <p:nvPr/>
          </p:nvSpPr>
          <p:spPr bwMode="auto">
            <a:xfrm flipH="1">
              <a:off x="1779" y="2390"/>
              <a:ext cx="2300" cy="836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 type="stealth" w="med" len="lg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3" name="Line 70"/>
            <p:cNvSpPr>
              <a:spLocks noChangeShapeType="1"/>
            </p:cNvSpPr>
            <p:nvPr/>
          </p:nvSpPr>
          <p:spPr bwMode="auto">
            <a:xfrm flipV="1">
              <a:off x="2048" y="1910"/>
              <a:ext cx="1762" cy="170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 type="stealth" w="med" len="lg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4" name="Line 71"/>
            <p:cNvSpPr>
              <a:spLocks noChangeShapeType="1"/>
            </p:cNvSpPr>
            <p:nvPr/>
          </p:nvSpPr>
          <p:spPr bwMode="auto">
            <a:xfrm flipV="1">
              <a:off x="2880" y="1537"/>
              <a:ext cx="0" cy="2448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 type="stealth" w="med" len="lg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5" name="Line 72"/>
            <p:cNvSpPr>
              <a:spLocks noChangeShapeType="1"/>
            </p:cNvSpPr>
            <p:nvPr/>
          </p:nvSpPr>
          <p:spPr bwMode="auto">
            <a:xfrm flipH="1" flipV="1">
              <a:off x="2383" y="1642"/>
              <a:ext cx="996" cy="2236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 type="stealth" w="med" len="lg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81"/>
          <p:cNvGrpSpPr>
            <a:grpSpLocks/>
          </p:cNvGrpSpPr>
          <p:nvPr/>
        </p:nvGrpSpPr>
        <p:grpSpPr bwMode="auto">
          <a:xfrm>
            <a:off x="4041775" y="3865563"/>
            <a:ext cx="458788" cy="641350"/>
            <a:chOff x="2245" y="2795"/>
            <a:chExt cx="289" cy="404"/>
          </a:xfrm>
        </p:grpSpPr>
        <p:sp>
          <p:nvSpPr>
            <p:cNvPr id="34826" name="Oval 73"/>
            <p:cNvSpPr>
              <a:spLocks noChangeArrowheads="1"/>
            </p:cNvSpPr>
            <p:nvPr/>
          </p:nvSpPr>
          <p:spPr bwMode="auto">
            <a:xfrm>
              <a:off x="2272" y="2883"/>
              <a:ext cx="232" cy="232"/>
            </a:xfrm>
            <a:prstGeom prst="ellipse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801A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34827" name="Rectangle 78"/>
            <p:cNvSpPr>
              <a:spLocks noChangeArrowheads="1"/>
            </p:cNvSpPr>
            <p:nvPr/>
          </p:nvSpPr>
          <p:spPr bwMode="auto">
            <a:xfrm>
              <a:off x="2245" y="2795"/>
              <a:ext cx="28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3600">
                  <a:solidFill>
                    <a:srgbClr val="FFFF00"/>
                  </a:solidFill>
                  <a:latin typeface="Bookman Old Style" panose="02050604050505020204" pitchFamily="18" charset="0"/>
                </a:rPr>
                <a:t>+</a:t>
              </a:r>
            </a:p>
          </p:txBody>
        </p:sp>
      </p:grpSp>
      <p:sp>
        <p:nvSpPr>
          <p:cNvPr id="66642" name="Oval 82"/>
          <p:cNvSpPr>
            <a:spLocks noChangeArrowheads="1"/>
          </p:cNvSpPr>
          <p:nvPr/>
        </p:nvSpPr>
        <p:spPr bwMode="auto">
          <a:xfrm>
            <a:off x="3311525" y="3243263"/>
            <a:ext cx="1892300" cy="1892300"/>
          </a:xfrm>
          <a:prstGeom prst="ellips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/>
          </a:p>
        </p:txBody>
      </p:sp>
      <p:sp>
        <p:nvSpPr>
          <p:cNvPr id="66643" name="Oval 83"/>
          <p:cNvSpPr>
            <a:spLocks noChangeArrowheads="1"/>
          </p:cNvSpPr>
          <p:nvPr/>
        </p:nvSpPr>
        <p:spPr bwMode="auto">
          <a:xfrm>
            <a:off x="3692525" y="3624263"/>
            <a:ext cx="1130300" cy="1130300"/>
          </a:xfrm>
          <a:prstGeom prst="ellips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/>
          </a:p>
        </p:txBody>
      </p:sp>
      <p:sp>
        <p:nvSpPr>
          <p:cNvPr id="66644" name="Oval 84"/>
          <p:cNvSpPr>
            <a:spLocks noChangeArrowheads="1"/>
          </p:cNvSpPr>
          <p:nvPr/>
        </p:nvSpPr>
        <p:spPr bwMode="auto">
          <a:xfrm>
            <a:off x="2701925" y="2557463"/>
            <a:ext cx="3187700" cy="3187700"/>
          </a:xfrm>
          <a:prstGeom prst="ellips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/>
          </a:p>
        </p:txBody>
      </p:sp>
      <p:sp>
        <p:nvSpPr>
          <p:cNvPr id="66645" name="Oval 85"/>
          <p:cNvSpPr>
            <a:spLocks noChangeArrowheads="1"/>
          </p:cNvSpPr>
          <p:nvPr/>
        </p:nvSpPr>
        <p:spPr bwMode="auto">
          <a:xfrm>
            <a:off x="3921125" y="3852863"/>
            <a:ext cx="673100" cy="673100"/>
          </a:xfrm>
          <a:prstGeom prst="ellips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/>
          </a:p>
        </p:txBody>
      </p:sp>
      <p:sp>
        <p:nvSpPr>
          <p:cNvPr id="66646" name="Text Box 86"/>
          <p:cNvSpPr txBox="1">
            <a:spLocks noChangeArrowheads="1"/>
          </p:cNvSpPr>
          <p:nvPr/>
        </p:nvSpPr>
        <p:spPr bwMode="auto">
          <a:xfrm>
            <a:off x="3886200" y="1295400"/>
            <a:ext cx="12557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</a:rPr>
              <a:t>点电荷</a:t>
            </a: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152400" y="533400"/>
            <a:ext cx="51831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accent2"/>
                </a:solidFill>
              </a:rPr>
              <a:t>3. </a:t>
            </a:r>
            <a:r>
              <a:rPr lang="zh-CN" altLang="en-US" sz="2800">
                <a:solidFill>
                  <a:schemeClr val="accent2"/>
                </a:solidFill>
              </a:rPr>
              <a:t>常见电场的等势面和电场线图</a:t>
            </a:r>
            <a:endParaRPr lang="zh-CN" altLang="en-US" sz="2800" b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6" dur="500"/>
                                        <p:tgtEl>
                                          <p:spTgt spid="6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0" dur="500"/>
                                        <p:tgtEl>
                                          <p:spTgt spid="6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4" dur="500"/>
                                        <p:tgtEl>
                                          <p:spTgt spid="6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8" dur="500"/>
                                        <p:tgtEl>
                                          <p:spTgt spid="6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42" grpId="0" animBg="1" autoUpdateAnimBg="0"/>
      <p:bldP spid="66643" grpId="0" animBg="1" autoUpdateAnimBg="0"/>
      <p:bldP spid="66644" grpId="0" animBg="1" autoUpdateAnimBg="0"/>
      <p:bldP spid="66645" grpId="0" animBg="1" autoUpdateAnimBg="0"/>
      <p:bldP spid="66646" grpId="0" autoUpdateAnimBg="0"/>
      <p:bldP spid="66564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24" name="Rectangle 96"/>
          <p:cNvSpPr>
            <a:spLocks noChangeArrowheads="1"/>
          </p:cNvSpPr>
          <p:nvPr/>
        </p:nvSpPr>
        <p:spPr bwMode="auto">
          <a:xfrm>
            <a:off x="3708400" y="260350"/>
            <a:ext cx="18716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Bookman Old Style" panose="02050604050505020204" pitchFamily="18" charset="0"/>
              </a:rPr>
              <a:t>电偶极子</a:t>
            </a:r>
          </a:p>
        </p:txBody>
      </p:sp>
      <p:grpSp>
        <p:nvGrpSpPr>
          <p:cNvPr id="2" name="Group 159"/>
          <p:cNvGrpSpPr>
            <a:grpSpLocks/>
          </p:cNvGrpSpPr>
          <p:nvPr/>
        </p:nvGrpSpPr>
        <p:grpSpPr bwMode="auto">
          <a:xfrm>
            <a:off x="1149350" y="392113"/>
            <a:ext cx="7156450" cy="6018212"/>
            <a:chOff x="724" y="247"/>
            <a:chExt cx="4508" cy="3791"/>
          </a:xfrm>
        </p:grpSpPr>
        <p:sp>
          <p:nvSpPr>
            <p:cNvPr id="35844" name="Arc 98"/>
            <p:cNvSpPr>
              <a:spLocks/>
            </p:cNvSpPr>
            <p:nvPr/>
          </p:nvSpPr>
          <p:spPr bwMode="auto">
            <a:xfrm>
              <a:off x="1082" y="247"/>
              <a:ext cx="1316" cy="1439"/>
            </a:xfrm>
            <a:custGeom>
              <a:avLst/>
              <a:gdLst>
                <a:gd name="T0" fmla="*/ 0 w 20574"/>
                <a:gd name="T1" fmla="*/ 0 h 16664"/>
                <a:gd name="T2" fmla="*/ 0 w 20574"/>
                <a:gd name="T3" fmla="*/ 0 h 16664"/>
                <a:gd name="T4" fmla="*/ 0 w 20574"/>
                <a:gd name="T5" fmla="*/ 0 h 16664"/>
                <a:gd name="T6" fmla="*/ 0 60000 65536"/>
                <a:gd name="T7" fmla="*/ 0 60000 65536"/>
                <a:gd name="T8" fmla="*/ 0 60000 65536"/>
                <a:gd name="T9" fmla="*/ 0 w 20574"/>
                <a:gd name="T10" fmla="*/ 0 h 16664"/>
                <a:gd name="T11" fmla="*/ 20574 w 20574"/>
                <a:gd name="T12" fmla="*/ 16664 h 166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574" h="16664" fill="none" extrusionOk="0">
                  <a:moveTo>
                    <a:pt x="6830" y="16664"/>
                  </a:moveTo>
                  <a:cubicBezTo>
                    <a:pt x="3633" y="14026"/>
                    <a:pt x="1261" y="10525"/>
                    <a:pt x="-1" y="6577"/>
                  </a:cubicBezTo>
                </a:path>
                <a:path w="20574" h="16664" stroke="0" extrusionOk="0">
                  <a:moveTo>
                    <a:pt x="6830" y="16664"/>
                  </a:moveTo>
                  <a:cubicBezTo>
                    <a:pt x="3633" y="14026"/>
                    <a:pt x="1261" y="10525"/>
                    <a:pt x="-1" y="6577"/>
                  </a:cubicBezTo>
                  <a:lnTo>
                    <a:pt x="20574" y="0"/>
                  </a:lnTo>
                  <a:lnTo>
                    <a:pt x="6830" y="16664"/>
                  </a:lnTo>
                  <a:close/>
                </a:path>
              </a:pathLst>
            </a:custGeom>
            <a:noFill/>
            <a:ln w="31750" cap="rnd">
              <a:solidFill>
                <a:schemeClr val="accent2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5" name="Arc 99"/>
            <p:cNvSpPr>
              <a:spLocks/>
            </p:cNvSpPr>
            <p:nvPr/>
          </p:nvSpPr>
          <p:spPr bwMode="auto">
            <a:xfrm>
              <a:off x="2232" y="1902"/>
              <a:ext cx="1444" cy="1388"/>
            </a:xfrm>
            <a:custGeom>
              <a:avLst/>
              <a:gdLst>
                <a:gd name="T0" fmla="*/ 0 w 25098"/>
                <a:gd name="T1" fmla="*/ 0 h 21600"/>
                <a:gd name="T2" fmla="*/ 0 w 25098"/>
                <a:gd name="T3" fmla="*/ 0 h 21600"/>
                <a:gd name="T4" fmla="*/ 0 w 25098"/>
                <a:gd name="T5" fmla="*/ 0 h 21600"/>
                <a:gd name="T6" fmla="*/ 0 60000 65536"/>
                <a:gd name="T7" fmla="*/ 0 60000 65536"/>
                <a:gd name="T8" fmla="*/ 0 60000 65536"/>
                <a:gd name="T9" fmla="*/ 0 w 25098"/>
                <a:gd name="T10" fmla="*/ 0 h 21600"/>
                <a:gd name="T11" fmla="*/ 25098 w 2509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098" h="21600" fill="none" extrusionOk="0">
                  <a:moveTo>
                    <a:pt x="-1" y="4296"/>
                  </a:moveTo>
                  <a:cubicBezTo>
                    <a:pt x="3733" y="1507"/>
                    <a:pt x="8268" y="-1"/>
                    <a:pt x="12929" y="0"/>
                  </a:cubicBezTo>
                  <a:cubicBezTo>
                    <a:pt x="17270" y="0"/>
                    <a:pt x="21511" y="1308"/>
                    <a:pt x="25097" y="3754"/>
                  </a:cubicBezTo>
                </a:path>
                <a:path w="25098" h="21600" stroke="0" extrusionOk="0">
                  <a:moveTo>
                    <a:pt x="-1" y="4296"/>
                  </a:moveTo>
                  <a:cubicBezTo>
                    <a:pt x="3733" y="1507"/>
                    <a:pt x="8268" y="-1"/>
                    <a:pt x="12929" y="0"/>
                  </a:cubicBezTo>
                  <a:cubicBezTo>
                    <a:pt x="17270" y="0"/>
                    <a:pt x="21511" y="1308"/>
                    <a:pt x="25097" y="3754"/>
                  </a:cubicBezTo>
                  <a:lnTo>
                    <a:pt x="12929" y="21600"/>
                  </a:lnTo>
                  <a:lnTo>
                    <a:pt x="-1" y="4296"/>
                  </a:lnTo>
                  <a:close/>
                </a:path>
              </a:pathLst>
            </a:custGeom>
            <a:noFill/>
            <a:ln w="3175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6" name="Arc 100"/>
            <p:cNvSpPr>
              <a:spLocks/>
            </p:cNvSpPr>
            <p:nvPr/>
          </p:nvSpPr>
          <p:spPr bwMode="auto">
            <a:xfrm>
              <a:off x="1501" y="391"/>
              <a:ext cx="1016" cy="1758"/>
            </a:xfrm>
            <a:custGeom>
              <a:avLst/>
              <a:gdLst>
                <a:gd name="T0" fmla="*/ 0 w 15885"/>
                <a:gd name="T1" fmla="*/ 0 h 20348"/>
                <a:gd name="T2" fmla="*/ 0 w 15885"/>
                <a:gd name="T3" fmla="*/ 0 h 20348"/>
                <a:gd name="T4" fmla="*/ 0 w 15885"/>
                <a:gd name="T5" fmla="*/ 0 h 20348"/>
                <a:gd name="T6" fmla="*/ 0 60000 65536"/>
                <a:gd name="T7" fmla="*/ 0 60000 65536"/>
                <a:gd name="T8" fmla="*/ 0 60000 65536"/>
                <a:gd name="T9" fmla="*/ 0 w 15885"/>
                <a:gd name="T10" fmla="*/ 0 h 20348"/>
                <a:gd name="T11" fmla="*/ 15885 w 15885"/>
                <a:gd name="T12" fmla="*/ 20348 h 20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885" h="20348" fill="none" extrusionOk="0">
                  <a:moveTo>
                    <a:pt x="8638" y="20348"/>
                  </a:moveTo>
                  <a:cubicBezTo>
                    <a:pt x="5338" y="19173"/>
                    <a:pt x="2373" y="17212"/>
                    <a:pt x="-1" y="14636"/>
                  </a:cubicBezTo>
                </a:path>
                <a:path w="15885" h="20348" stroke="0" extrusionOk="0">
                  <a:moveTo>
                    <a:pt x="8638" y="20348"/>
                  </a:moveTo>
                  <a:cubicBezTo>
                    <a:pt x="5338" y="19173"/>
                    <a:pt x="2373" y="17212"/>
                    <a:pt x="-1" y="14636"/>
                  </a:cubicBezTo>
                  <a:lnTo>
                    <a:pt x="15885" y="0"/>
                  </a:lnTo>
                  <a:lnTo>
                    <a:pt x="8638" y="20348"/>
                  </a:lnTo>
                  <a:close/>
                </a:path>
              </a:pathLst>
            </a:custGeom>
            <a:noFill/>
            <a:ln w="3175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7" name="Arc 101"/>
            <p:cNvSpPr>
              <a:spLocks/>
            </p:cNvSpPr>
            <p:nvPr/>
          </p:nvSpPr>
          <p:spPr bwMode="auto">
            <a:xfrm>
              <a:off x="1284" y="480"/>
              <a:ext cx="770" cy="1688"/>
            </a:xfrm>
            <a:custGeom>
              <a:avLst/>
              <a:gdLst>
                <a:gd name="T0" fmla="*/ 0 w 10723"/>
                <a:gd name="T1" fmla="*/ 0 h 21600"/>
                <a:gd name="T2" fmla="*/ 0 w 10723"/>
                <a:gd name="T3" fmla="*/ 0 h 21600"/>
                <a:gd name="T4" fmla="*/ 0 w 10723"/>
                <a:gd name="T5" fmla="*/ 0 h 21600"/>
                <a:gd name="T6" fmla="*/ 0 60000 65536"/>
                <a:gd name="T7" fmla="*/ 0 60000 65536"/>
                <a:gd name="T8" fmla="*/ 0 60000 65536"/>
                <a:gd name="T9" fmla="*/ 0 w 10723"/>
                <a:gd name="T10" fmla="*/ 0 h 21600"/>
                <a:gd name="T11" fmla="*/ 10723 w 1072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723" h="21600" fill="none" extrusionOk="0">
                  <a:moveTo>
                    <a:pt x="10723" y="21600"/>
                  </a:moveTo>
                  <a:cubicBezTo>
                    <a:pt x="6961" y="21600"/>
                    <a:pt x="3265" y="20617"/>
                    <a:pt x="0" y="18750"/>
                  </a:cubicBezTo>
                </a:path>
                <a:path w="10723" h="21600" stroke="0" extrusionOk="0">
                  <a:moveTo>
                    <a:pt x="10723" y="21600"/>
                  </a:moveTo>
                  <a:cubicBezTo>
                    <a:pt x="6961" y="21600"/>
                    <a:pt x="3265" y="20617"/>
                    <a:pt x="0" y="18750"/>
                  </a:cubicBezTo>
                  <a:lnTo>
                    <a:pt x="10723" y="0"/>
                  </a:lnTo>
                  <a:lnTo>
                    <a:pt x="10723" y="21600"/>
                  </a:lnTo>
                  <a:close/>
                </a:path>
              </a:pathLst>
            </a:custGeom>
            <a:noFill/>
            <a:ln w="3175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8" name="Arc 102"/>
            <p:cNvSpPr>
              <a:spLocks/>
            </p:cNvSpPr>
            <p:nvPr/>
          </p:nvSpPr>
          <p:spPr bwMode="auto">
            <a:xfrm>
              <a:off x="1891" y="702"/>
              <a:ext cx="395" cy="1424"/>
            </a:xfrm>
            <a:custGeom>
              <a:avLst/>
              <a:gdLst>
                <a:gd name="T0" fmla="*/ 0 w 18526"/>
                <a:gd name="T1" fmla="*/ 0 h 19738"/>
                <a:gd name="T2" fmla="*/ 0 w 18526"/>
                <a:gd name="T3" fmla="*/ 0 h 19738"/>
                <a:gd name="T4" fmla="*/ 0 w 18526"/>
                <a:gd name="T5" fmla="*/ 0 h 19738"/>
                <a:gd name="T6" fmla="*/ 0 60000 65536"/>
                <a:gd name="T7" fmla="*/ 0 60000 65536"/>
                <a:gd name="T8" fmla="*/ 0 60000 65536"/>
                <a:gd name="T9" fmla="*/ 0 w 18526"/>
                <a:gd name="T10" fmla="*/ 0 h 19738"/>
                <a:gd name="T11" fmla="*/ 18526 w 18526"/>
                <a:gd name="T12" fmla="*/ 19738 h 197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526" h="19738" fill="none" extrusionOk="0">
                  <a:moveTo>
                    <a:pt x="9752" y="19737"/>
                  </a:moveTo>
                  <a:cubicBezTo>
                    <a:pt x="5690" y="17932"/>
                    <a:pt x="2285" y="14918"/>
                    <a:pt x="-1" y="11106"/>
                  </a:cubicBezTo>
                </a:path>
                <a:path w="18526" h="19738" stroke="0" extrusionOk="0">
                  <a:moveTo>
                    <a:pt x="9752" y="19737"/>
                  </a:moveTo>
                  <a:cubicBezTo>
                    <a:pt x="5690" y="17932"/>
                    <a:pt x="2285" y="14918"/>
                    <a:pt x="-1" y="11106"/>
                  </a:cubicBezTo>
                  <a:lnTo>
                    <a:pt x="18526" y="0"/>
                  </a:lnTo>
                  <a:lnTo>
                    <a:pt x="9752" y="19737"/>
                  </a:lnTo>
                  <a:close/>
                </a:path>
              </a:pathLst>
            </a:custGeom>
            <a:noFill/>
            <a:ln w="3175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9" name="Arc 103"/>
            <p:cNvSpPr>
              <a:spLocks/>
            </p:cNvSpPr>
            <p:nvPr/>
          </p:nvSpPr>
          <p:spPr bwMode="auto">
            <a:xfrm rot="10800000">
              <a:off x="2671" y="1636"/>
              <a:ext cx="1108" cy="768"/>
            </a:xfrm>
            <a:custGeom>
              <a:avLst/>
              <a:gdLst>
                <a:gd name="T0" fmla="*/ 0 w 16763"/>
                <a:gd name="T1" fmla="*/ 0 h 21600"/>
                <a:gd name="T2" fmla="*/ 0 w 16763"/>
                <a:gd name="T3" fmla="*/ 0 h 21600"/>
                <a:gd name="T4" fmla="*/ 0 w 16763"/>
                <a:gd name="T5" fmla="*/ 0 h 21600"/>
                <a:gd name="T6" fmla="*/ 0 60000 65536"/>
                <a:gd name="T7" fmla="*/ 0 60000 65536"/>
                <a:gd name="T8" fmla="*/ 0 60000 65536"/>
                <a:gd name="T9" fmla="*/ 0 w 16763"/>
                <a:gd name="T10" fmla="*/ 0 h 21600"/>
                <a:gd name="T11" fmla="*/ 16763 w 1676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763" h="21600" fill="none" extrusionOk="0">
                  <a:moveTo>
                    <a:pt x="-1" y="2975"/>
                  </a:moveTo>
                  <a:cubicBezTo>
                    <a:pt x="3316" y="1027"/>
                    <a:pt x="7093" y="-1"/>
                    <a:pt x="10940" y="0"/>
                  </a:cubicBezTo>
                  <a:cubicBezTo>
                    <a:pt x="12908" y="0"/>
                    <a:pt x="14867" y="269"/>
                    <a:pt x="16763" y="799"/>
                  </a:cubicBezTo>
                </a:path>
                <a:path w="16763" h="21600" stroke="0" extrusionOk="0">
                  <a:moveTo>
                    <a:pt x="-1" y="2975"/>
                  </a:moveTo>
                  <a:cubicBezTo>
                    <a:pt x="3316" y="1027"/>
                    <a:pt x="7093" y="-1"/>
                    <a:pt x="10940" y="0"/>
                  </a:cubicBezTo>
                  <a:cubicBezTo>
                    <a:pt x="12908" y="0"/>
                    <a:pt x="14867" y="269"/>
                    <a:pt x="16763" y="799"/>
                  </a:cubicBezTo>
                  <a:lnTo>
                    <a:pt x="10940" y="21600"/>
                  </a:lnTo>
                  <a:lnTo>
                    <a:pt x="-1" y="2975"/>
                  </a:lnTo>
                  <a:close/>
                </a:path>
              </a:pathLst>
            </a:custGeom>
            <a:noFill/>
            <a:ln w="31750" cap="rnd">
              <a:solidFill>
                <a:schemeClr val="accent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0" name="Arc 104"/>
            <p:cNvSpPr>
              <a:spLocks/>
            </p:cNvSpPr>
            <p:nvPr/>
          </p:nvSpPr>
          <p:spPr bwMode="auto">
            <a:xfrm>
              <a:off x="2236" y="2317"/>
              <a:ext cx="1570" cy="1629"/>
            </a:xfrm>
            <a:custGeom>
              <a:avLst/>
              <a:gdLst>
                <a:gd name="T0" fmla="*/ 0 w 40925"/>
                <a:gd name="T1" fmla="*/ 0 h 21988"/>
                <a:gd name="T2" fmla="*/ 0 w 40925"/>
                <a:gd name="T3" fmla="*/ 0 h 21988"/>
                <a:gd name="T4" fmla="*/ 0 w 40925"/>
                <a:gd name="T5" fmla="*/ 0 h 21988"/>
                <a:gd name="T6" fmla="*/ 0 60000 65536"/>
                <a:gd name="T7" fmla="*/ 0 60000 65536"/>
                <a:gd name="T8" fmla="*/ 0 60000 65536"/>
                <a:gd name="T9" fmla="*/ 0 w 40925"/>
                <a:gd name="T10" fmla="*/ 0 h 21988"/>
                <a:gd name="T11" fmla="*/ 40925 w 40925"/>
                <a:gd name="T12" fmla="*/ 21988 h 219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925" h="21988" fill="none" extrusionOk="0">
                  <a:moveTo>
                    <a:pt x="40921" y="0"/>
                  </a:moveTo>
                  <a:cubicBezTo>
                    <a:pt x="40923" y="129"/>
                    <a:pt x="40925" y="258"/>
                    <a:pt x="40925" y="388"/>
                  </a:cubicBezTo>
                  <a:cubicBezTo>
                    <a:pt x="40925" y="12317"/>
                    <a:pt x="31254" y="21988"/>
                    <a:pt x="19325" y="21988"/>
                  </a:cubicBezTo>
                  <a:cubicBezTo>
                    <a:pt x="11139" y="21988"/>
                    <a:pt x="3657" y="17361"/>
                    <a:pt x="0" y="10037"/>
                  </a:cubicBezTo>
                </a:path>
                <a:path w="40925" h="21988" stroke="0" extrusionOk="0">
                  <a:moveTo>
                    <a:pt x="40921" y="0"/>
                  </a:moveTo>
                  <a:cubicBezTo>
                    <a:pt x="40923" y="129"/>
                    <a:pt x="40925" y="258"/>
                    <a:pt x="40925" y="388"/>
                  </a:cubicBezTo>
                  <a:cubicBezTo>
                    <a:pt x="40925" y="12317"/>
                    <a:pt x="31254" y="21988"/>
                    <a:pt x="19325" y="21988"/>
                  </a:cubicBezTo>
                  <a:cubicBezTo>
                    <a:pt x="11139" y="21988"/>
                    <a:pt x="3657" y="17361"/>
                    <a:pt x="0" y="10037"/>
                  </a:cubicBezTo>
                  <a:lnTo>
                    <a:pt x="19325" y="388"/>
                  </a:lnTo>
                  <a:lnTo>
                    <a:pt x="40921" y="0"/>
                  </a:lnTo>
                  <a:close/>
                </a:path>
              </a:pathLst>
            </a:custGeom>
            <a:noFill/>
            <a:ln w="31750" cap="rnd">
              <a:solidFill>
                <a:schemeClr val="accent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1" name="Arc 105"/>
            <p:cNvSpPr>
              <a:spLocks/>
            </p:cNvSpPr>
            <p:nvPr/>
          </p:nvSpPr>
          <p:spPr bwMode="auto">
            <a:xfrm>
              <a:off x="3390" y="924"/>
              <a:ext cx="1290" cy="1216"/>
            </a:xfrm>
            <a:custGeom>
              <a:avLst/>
              <a:gdLst>
                <a:gd name="T0" fmla="*/ 0 w 21600"/>
                <a:gd name="T1" fmla="*/ 0 h 20150"/>
                <a:gd name="T2" fmla="*/ 0 w 21600"/>
                <a:gd name="T3" fmla="*/ 0 h 20150"/>
                <a:gd name="T4" fmla="*/ 0 w 21600"/>
                <a:gd name="T5" fmla="*/ 0 h 2015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0150"/>
                <a:gd name="T11" fmla="*/ 21600 w 21600"/>
                <a:gd name="T12" fmla="*/ 20150 h 201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0150" fill="none" extrusionOk="0">
                  <a:moveTo>
                    <a:pt x="21600" y="0"/>
                  </a:moveTo>
                  <a:cubicBezTo>
                    <a:pt x="21600" y="8926"/>
                    <a:pt x="16108" y="16933"/>
                    <a:pt x="7781" y="20149"/>
                  </a:cubicBezTo>
                </a:path>
                <a:path w="21600" h="20150" stroke="0" extrusionOk="0">
                  <a:moveTo>
                    <a:pt x="21600" y="0"/>
                  </a:moveTo>
                  <a:cubicBezTo>
                    <a:pt x="21600" y="8926"/>
                    <a:pt x="16108" y="16933"/>
                    <a:pt x="7781" y="20149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31750" cap="rnd">
              <a:solidFill>
                <a:schemeClr val="accent2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2" name="Arc 106"/>
            <p:cNvSpPr>
              <a:spLocks/>
            </p:cNvSpPr>
            <p:nvPr/>
          </p:nvSpPr>
          <p:spPr bwMode="auto">
            <a:xfrm rot="10800000">
              <a:off x="3345" y="2300"/>
              <a:ext cx="1358" cy="1722"/>
            </a:xfrm>
            <a:custGeom>
              <a:avLst/>
              <a:gdLst>
                <a:gd name="T0" fmla="*/ 0 w 21239"/>
                <a:gd name="T1" fmla="*/ 0 h 19926"/>
                <a:gd name="T2" fmla="*/ 0 w 21239"/>
                <a:gd name="T3" fmla="*/ 0 h 19926"/>
                <a:gd name="T4" fmla="*/ 0 w 21239"/>
                <a:gd name="T5" fmla="*/ 0 h 19926"/>
                <a:gd name="T6" fmla="*/ 0 60000 65536"/>
                <a:gd name="T7" fmla="*/ 0 60000 65536"/>
                <a:gd name="T8" fmla="*/ 0 60000 65536"/>
                <a:gd name="T9" fmla="*/ 0 w 21239"/>
                <a:gd name="T10" fmla="*/ 0 h 19926"/>
                <a:gd name="T11" fmla="*/ 21239 w 21239"/>
                <a:gd name="T12" fmla="*/ 19926 h 199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239" h="19926" fill="none" extrusionOk="0">
                  <a:moveTo>
                    <a:pt x="12900" y="19925"/>
                  </a:moveTo>
                  <a:cubicBezTo>
                    <a:pt x="6177" y="17111"/>
                    <a:pt x="1326" y="11098"/>
                    <a:pt x="-1" y="3932"/>
                  </a:cubicBezTo>
                </a:path>
                <a:path w="21239" h="19926" stroke="0" extrusionOk="0">
                  <a:moveTo>
                    <a:pt x="12900" y="19925"/>
                  </a:moveTo>
                  <a:cubicBezTo>
                    <a:pt x="6177" y="17111"/>
                    <a:pt x="1326" y="11098"/>
                    <a:pt x="-1" y="3932"/>
                  </a:cubicBezTo>
                  <a:lnTo>
                    <a:pt x="21239" y="0"/>
                  </a:lnTo>
                  <a:lnTo>
                    <a:pt x="12900" y="19925"/>
                  </a:lnTo>
                  <a:close/>
                </a:path>
              </a:pathLst>
            </a:custGeom>
            <a:noFill/>
            <a:ln w="31750" cap="rnd">
              <a:solidFill>
                <a:schemeClr val="accent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3" name="Arc 107"/>
            <p:cNvSpPr>
              <a:spLocks/>
            </p:cNvSpPr>
            <p:nvPr/>
          </p:nvSpPr>
          <p:spPr bwMode="auto">
            <a:xfrm>
              <a:off x="3667" y="658"/>
              <a:ext cx="460" cy="1477"/>
            </a:xfrm>
            <a:custGeom>
              <a:avLst/>
              <a:gdLst>
                <a:gd name="T0" fmla="*/ 0 w 21600"/>
                <a:gd name="T1" fmla="*/ 0 h 20487"/>
                <a:gd name="T2" fmla="*/ 0 w 21600"/>
                <a:gd name="T3" fmla="*/ 0 h 20487"/>
                <a:gd name="T4" fmla="*/ 0 w 21600"/>
                <a:gd name="T5" fmla="*/ 0 h 20487"/>
                <a:gd name="T6" fmla="*/ 0 60000 65536"/>
                <a:gd name="T7" fmla="*/ 0 60000 65536"/>
                <a:gd name="T8" fmla="*/ 0 60000 65536"/>
                <a:gd name="T9" fmla="*/ 0 w 21600"/>
                <a:gd name="T10" fmla="*/ 0 h 20487"/>
                <a:gd name="T11" fmla="*/ 21600 w 21600"/>
                <a:gd name="T12" fmla="*/ 20487 h 204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0487" fill="none" extrusionOk="0">
                  <a:moveTo>
                    <a:pt x="21600" y="0"/>
                  </a:moveTo>
                  <a:cubicBezTo>
                    <a:pt x="21600" y="9291"/>
                    <a:pt x="15657" y="17542"/>
                    <a:pt x="6844" y="20486"/>
                  </a:cubicBezTo>
                </a:path>
                <a:path w="21600" h="20487" stroke="0" extrusionOk="0">
                  <a:moveTo>
                    <a:pt x="21600" y="0"/>
                  </a:moveTo>
                  <a:cubicBezTo>
                    <a:pt x="21600" y="9291"/>
                    <a:pt x="15657" y="17542"/>
                    <a:pt x="6844" y="20486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31750" cap="rnd">
              <a:solidFill>
                <a:schemeClr val="accent2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4" name="Arc 108"/>
            <p:cNvSpPr>
              <a:spLocks/>
            </p:cNvSpPr>
            <p:nvPr/>
          </p:nvSpPr>
          <p:spPr bwMode="auto">
            <a:xfrm rot="10800000">
              <a:off x="3714" y="2333"/>
              <a:ext cx="460" cy="1489"/>
            </a:xfrm>
            <a:custGeom>
              <a:avLst/>
              <a:gdLst>
                <a:gd name="T0" fmla="*/ 0 w 21600"/>
                <a:gd name="T1" fmla="*/ 0 h 20634"/>
                <a:gd name="T2" fmla="*/ 0 w 21600"/>
                <a:gd name="T3" fmla="*/ 0 h 20634"/>
                <a:gd name="T4" fmla="*/ 0 w 21600"/>
                <a:gd name="T5" fmla="*/ 0 h 2063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0634"/>
                <a:gd name="T11" fmla="*/ 21600 w 21600"/>
                <a:gd name="T12" fmla="*/ 20634 h 206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0634" fill="none" extrusionOk="0">
                  <a:moveTo>
                    <a:pt x="15211" y="20633"/>
                  </a:moveTo>
                  <a:cubicBezTo>
                    <a:pt x="6166" y="17832"/>
                    <a:pt x="0" y="9468"/>
                    <a:pt x="0" y="0"/>
                  </a:cubicBezTo>
                </a:path>
                <a:path w="21600" h="20634" stroke="0" extrusionOk="0">
                  <a:moveTo>
                    <a:pt x="15211" y="20633"/>
                  </a:moveTo>
                  <a:cubicBezTo>
                    <a:pt x="6166" y="17832"/>
                    <a:pt x="0" y="9468"/>
                    <a:pt x="0" y="0"/>
                  </a:cubicBezTo>
                  <a:lnTo>
                    <a:pt x="21600" y="0"/>
                  </a:lnTo>
                  <a:lnTo>
                    <a:pt x="15211" y="20633"/>
                  </a:lnTo>
                  <a:close/>
                </a:path>
              </a:pathLst>
            </a:custGeom>
            <a:noFill/>
            <a:ln w="31750" cap="rnd">
              <a:solidFill>
                <a:schemeClr val="accent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5" name="Arc 109"/>
            <p:cNvSpPr>
              <a:spLocks/>
            </p:cNvSpPr>
            <p:nvPr/>
          </p:nvSpPr>
          <p:spPr bwMode="auto">
            <a:xfrm>
              <a:off x="3897" y="480"/>
              <a:ext cx="1104" cy="1688"/>
            </a:xfrm>
            <a:custGeom>
              <a:avLst/>
              <a:gdLst>
                <a:gd name="T0" fmla="*/ 0 w 15371"/>
                <a:gd name="T1" fmla="*/ 0 h 21600"/>
                <a:gd name="T2" fmla="*/ 0 w 15371"/>
                <a:gd name="T3" fmla="*/ 0 h 21600"/>
                <a:gd name="T4" fmla="*/ 0 w 15371"/>
                <a:gd name="T5" fmla="*/ 0 h 21600"/>
                <a:gd name="T6" fmla="*/ 0 60000 65536"/>
                <a:gd name="T7" fmla="*/ 0 60000 65536"/>
                <a:gd name="T8" fmla="*/ 0 60000 65536"/>
                <a:gd name="T9" fmla="*/ 0 w 15371"/>
                <a:gd name="T10" fmla="*/ 0 h 21600"/>
                <a:gd name="T11" fmla="*/ 15371 w 1537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71" h="21600" fill="none" extrusionOk="0">
                  <a:moveTo>
                    <a:pt x="15371" y="15175"/>
                  </a:moveTo>
                  <a:cubicBezTo>
                    <a:pt x="11312" y="19286"/>
                    <a:pt x="5776" y="21599"/>
                    <a:pt x="0" y="21600"/>
                  </a:cubicBezTo>
                </a:path>
                <a:path w="15371" h="21600" stroke="0" extrusionOk="0">
                  <a:moveTo>
                    <a:pt x="15371" y="15175"/>
                  </a:moveTo>
                  <a:cubicBezTo>
                    <a:pt x="11312" y="19286"/>
                    <a:pt x="5776" y="21599"/>
                    <a:pt x="0" y="21600"/>
                  </a:cubicBezTo>
                  <a:lnTo>
                    <a:pt x="0" y="0"/>
                  </a:lnTo>
                  <a:lnTo>
                    <a:pt x="15371" y="15175"/>
                  </a:lnTo>
                  <a:close/>
                </a:path>
              </a:pathLst>
            </a:custGeom>
            <a:noFill/>
            <a:ln w="31750" cap="rnd">
              <a:solidFill>
                <a:schemeClr val="accent2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6" name="Arc 110"/>
            <p:cNvSpPr>
              <a:spLocks/>
            </p:cNvSpPr>
            <p:nvPr/>
          </p:nvSpPr>
          <p:spPr bwMode="auto">
            <a:xfrm rot="10800000">
              <a:off x="3851" y="2257"/>
              <a:ext cx="1105" cy="1689"/>
            </a:xfrm>
            <a:custGeom>
              <a:avLst/>
              <a:gdLst>
                <a:gd name="T0" fmla="*/ 0 w 15378"/>
                <a:gd name="T1" fmla="*/ 0 h 21600"/>
                <a:gd name="T2" fmla="*/ 0 w 15378"/>
                <a:gd name="T3" fmla="*/ 0 h 21600"/>
                <a:gd name="T4" fmla="*/ 0 w 15378"/>
                <a:gd name="T5" fmla="*/ 0 h 21600"/>
                <a:gd name="T6" fmla="*/ 0 60000 65536"/>
                <a:gd name="T7" fmla="*/ 0 60000 65536"/>
                <a:gd name="T8" fmla="*/ 0 60000 65536"/>
                <a:gd name="T9" fmla="*/ 0 w 15378"/>
                <a:gd name="T10" fmla="*/ 0 h 21600"/>
                <a:gd name="T11" fmla="*/ 15378 w 1537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78" h="21600" fill="none" extrusionOk="0">
                  <a:moveTo>
                    <a:pt x="15378" y="21600"/>
                  </a:moveTo>
                  <a:cubicBezTo>
                    <a:pt x="9598" y="21600"/>
                    <a:pt x="4059" y="19283"/>
                    <a:pt x="0" y="15168"/>
                  </a:cubicBezTo>
                </a:path>
                <a:path w="15378" h="21600" stroke="0" extrusionOk="0">
                  <a:moveTo>
                    <a:pt x="15378" y="21600"/>
                  </a:moveTo>
                  <a:cubicBezTo>
                    <a:pt x="9598" y="21600"/>
                    <a:pt x="4059" y="19283"/>
                    <a:pt x="0" y="15168"/>
                  </a:cubicBezTo>
                  <a:lnTo>
                    <a:pt x="15378" y="0"/>
                  </a:lnTo>
                  <a:lnTo>
                    <a:pt x="15378" y="21600"/>
                  </a:lnTo>
                  <a:close/>
                </a:path>
              </a:pathLst>
            </a:custGeom>
            <a:noFill/>
            <a:ln w="31750" cap="rnd">
              <a:solidFill>
                <a:schemeClr val="accent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7" name="Line 111"/>
            <p:cNvSpPr>
              <a:spLocks noChangeShapeType="1"/>
            </p:cNvSpPr>
            <p:nvPr/>
          </p:nvSpPr>
          <p:spPr bwMode="auto">
            <a:xfrm>
              <a:off x="3897" y="2213"/>
              <a:ext cx="1335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8" name="Arc 112"/>
            <p:cNvSpPr>
              <a:spLocks/>
            </p:cNvSpPr>
            <p:nvPr/>
          </p:nvSpPr>
          <p:spPr bwMode="auto">
            <a:xfrm rot="10800000">
              <a:off x="2582" y="1206"/>
              <a:ext cx="1191" cy="1388"/>
            </a:xfrm>
            <a:custGeom>
              <a:avLst/>
              <a:gdLst>
                <a:gd name="T0" fmla="*/ 0 w 20695"/>
                <a:gd name="T1" fmla="*/ 0 h 21600"/>
                <a:gd name="T2" fmla="*/ 0 w 20695"/>
                <a:gd name="T3" fmla="*/ 0 h 21600"/>
                <a:gd name="T4" fmla="*/ 0 w 20695"/>
                <a:gd name="T5" fmla="*/ 0 h 21600"/>
                <a:gd name="T6" fmla="*/ 0 60000 65536"/>
                <a:gd name="T7" fmla="*/ 0 60000 65536"/>
                <a:gd name="T8" fmla="*/ 0 60000 65536"/>
                <a:gd name="T9" fmla="*/ 0 w 20695"/>
                <a:gd name="T10" fmla="*/ 0 h 21600"/>
                <a:gd name="T11" fmla="*/ 20695 w 2069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695" h="21600" fill="none" extrusionOk="0">
                  <a:moveTo>
                    <a:pt x="0" y="3762"/>
                  </a:moveTo>
                  <a:cubicBezTo>
                    <a:pt x="3589" y="1311"/>
                    <a:pt x="7834" y="-1"/>
                    <a:pt x="12181" y="0"/>
                  </a:cubicBezTo>
                  <a:cubicBezTo>
                    <a:pt x="15108" y="0"/>
                    <a:pt x="18004" y="594"/>
                    <a:pt x="20695" y="1748"/>
                  </a:cubicBezTo>
                </a:path>
                <a:path w="20695" h="21600" stroke="0" extrusionOk="0">
                  <a:moveTo>
                    <a:pt x="0" y="3762"/>
                  </a:moveTo>
                  <a:cubicBezTo>
                    <a:pt x="3589" y="1311"/>
                    <a:pt x="7834" y="-1"/>
                    <a:pt x="12181" y="0"/>
                  </a:cubicBezTo>
                  <a:cubicBezTo>
                    <a:pt x="15108" y="0"/>
                    <a:pt x="18004" y="594"/>
                    <a:pt x="20695" y="1748"/>
                  </a:cubicBezTo>
                  <a:lnTo>
                    <a:pt x="12181" y="21600"/>
                  </a:lnTo>
                  <a:lnTo>
                    <a:pt x="0" y="3762"/>
                  </a:lnTo>
                  <a:close/>
                </a:path>
              </a:pathLst>
            </a:custGeom>
            <a:noFill/>
            <a:ln w="31750" cap="rnd">
              <a:solidFill>
                <a:schemeClr val="accent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9" name="Arc 113"/>
            <p:cNvSpPr>
              <a:spLocks/>
            </p:cNvSpPr>
            <p:nvPr/>
          </p:nvSpPr>
          <p:spPr bwMode="auto">
            <a:xfrm>
              <a:off x="2148" y="658"/>
              <a:ext cx="1612" cy="1424"/>
            </a:xfrm>
            <a:custGeom>
              <a:avLst/>
              <a:gdLst>
                <a:gd name="T0" fmla="*/ 0 w 43200"/>
                <a:gd name="T1" fmla="*/ 0 h 22972"/>
                <a:gd name="T2" fmla="*/ 0 w 43200"/>
                <a:gd name="T3" fmla="*/ 0 h 22972"/>
                <a:gd name="T4" fmla="*/ 0 w 43200"/>
                <a:gd name="T5" fmla="*/ 0 h 22972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972"/>
                <a:gd name="T11" fmla="*/ 43200 w 43200"/>
                <a:gd name="T12" fmla="*/ 22972 h 229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972" fill="none" extrusionOk="0">
                  <a:moveTo>
                    <a:pt x="43" y="22972"/>
                  </a:moveTo>
                  <a:cubicBezTo>
                    <a:pt x="14" y="22515"/>
                    <a:pt x="0" y="2205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1799"/>
                    <a:pt x="43197" y="21998"/>
                    <a:pt x="43191" y="22196"/>
                  </a:cubicBezTo>
                </a:path>
                <a:path w="43200" h="22972" stroke="0" extrusionOk="0">
                  <a:moveTo>
                    <a:pt x="43" y="22972"/>
                  </a:moveTo>
                  <a:cubicBezTo>
                    <a:pt x="14" y="22515"/>
                    <a:pt x="0" y="2205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1799"/>
                    <a:pt x="43197" y="21998"/>
                    <a:pt x="43191" y="22196"/>
                  </a:cubicBezTo>
                  <a:lnTo>
                    <a:pt x="21600" y="21600"/>
                  </a:lnTo>
                  <a:lnTo>
                    <a:pt x="43" y="22972"/>
                  </a:lnTo>
                  <a:close/>
                </a:path>
              </a:pathLst>
            </a:custGeom>
            <a:noFill/>
            <a:ln w="3175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0" name="Arc 114"/>
            <p:cNvSpPr>
              <a:spLocks/>
            </p:cNvSpPr>
            <p:nvPr/>
          </p:nvSpPr>
          <p:spPr bwMode="auto">
            <a:xfrm>
              <a:off x="2207" y="659"/>
              <a:ext cx="1553" cy="1429"/>
            </a:xfrm>
            <a:custGeom>
              <a:avLst/>
              <a:gdLst>
                <a:gd name="T0" fmla="*/ 0 w 41624"/>
                <a:gd name="T1" fmla="*/ 0 h 23028"/>
                <a:gd name="T2" fmla="*/ 0 w 41624"/>
                <a:gd name="T3" fmla="*/ 0 h 23028"/>
                <a:gd name="T4" fmla="*/ 0 w 41624"/>
                <a:gd name="T5" fmla="*/ 0 h 23028"/>
                <a:gd name="T6" fmla="*/ 0 60000 65536"/>
                <a:gd name="T7" fmla="*/ 0 60000 65536"/>
                <a:gd name="T8" fmla="*/ 0 60000 65536"/>
                <a:gd name="T9" fmla="*/ 0 w 41624"/>
                <a:gd name="T10" fmla="*/ 0 h 23028"/>
                <a:gd name="T11" fmla="*/ 41624 w 41624"/>
                <a:gd name="T12" fmla="*/ 23028 h 230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624" h="23028" fill="none" extrusionOk="0">
                  <a:moveTo>
                    <a:pt x="0" y="13500"/>
                  </a:moveTo>
                  <a:cubicBezTo>
                    <a:pt x="3300" y="5340"/>
                    <a:pt x="11222" y="-1"/>
                    <a:pt x="20024" y="0"/>
                  </a:cubicBezTo>
                  <a:cubicBezTo>
                    <a:pt x="31953" y="0"/>
                    <a:pt x="41624" y="9670"/>
                    <a:pt x="41624" y="21600"/>
                  </a:cubicBezTo>
                  <a:cubicBezTo>
                    <a:pt x="41624" y="22076"/>
                    <a:pt x="41608" y="22552"/>
                    <a:pt x="41576" y="23027"/>
                  </a:cubicBezTo>
                </a:path>
                <a:path w="41624" h="23028" stroke="0" extrusionOk="0">
                  <a:moveTo>
                    <a:pt x="0" y="13500"/>
                  </a:moveTo>
                  <a:cubicBezTo>
                    <a:pt x="3300" y="5340"/>
                    <a:pt x="11222" y="-1"/>
                    <a:pt x="20024" y="0"/>
                  </a:cubicBezTo>
                  <a:cubicBezTo>
                    <a:pt x="31953" y="0"/>
                    <a:pt x="41624" y="9670"/>
                    <a:pt x="41624" y="21600"/>
                  </a:cubicBezTo>
                  <a:cubicBezTo>
                    <a:pt x="41624" y="22076"/>
                    <a:pt x="41608" y="22552"/>
                    <a:pt x="41576" y="23027"/>
                  </a:cubicBezTo>
                  <a:lnTo>
                    <a:pt x="20024" y="21600"/>
                  </a:lnTo>
                  <a:lnTo>
                    <a:pt x="0" y="13500"/>
                  </a:lnTo>
                  <a:close/>
                </a:path>
              </a:pathLst>
            </a:custGeom>
            <a:noFill/>
            <a:ln w="31750" cap="rnd">
              <a:solidFill>
                <a:schemeClr val="accent2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1" name="Arc 115"/>
            <p:cNvSpPr>
              <a:spLocks/>
            </p:cNvSpPr>
            <p:nvPr/>
          </p:nvSpPr>
          <p:spPr bwMode="auto">
            <a:xfrm>
              <a:off x="2257" y="2080"/>
              <a:ext cx="1412" cy="769"/>
            </a:xfrm>
            <a:custGeom>
              <a:avLst/>
              <a:gdLst>
                <a:gd name="T0" fmla="*/ 0 w 21365"/>
                <a:gd name="T1" fmla="*/ 0 h 21600"/>
                <a:gd name="T2" fmla="*/ 0 w 21365"/>
                <a:gd name="T3" fmla="*/ 0 h 21600"/>
                <a:gd name="T4" fmla="*/ 0 w 21365"/>
                <a:gd name="T5" fmla="*/ 0 h 21600"/>
                <a:gd name="T6" fmla="*/ 0 60000 65536"/>
                <a:gd name="T7" fmla="*/ 0 60000 65536"/>
                <a:gd name="T8" fmla="*/ 0 60000 65536"/>
                <a:gd name="T9" fmla="*/ 0 w 21365"/>
                <a:gd name="T10" fmla="*/ 0 h 21600"/>
                <a:gd name="T11" fmla="*/ 21365 w 2136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365" h="21600" fill="none" extrusionOk="0">
                  <a:moveTo>
                    <a:pt x="0" y="2937"/>
                  </a:moveTo>
                  <a:cubicBezTo>
                    <a:pt x="3301" y="1013"/>
                    <a:pt x="7054" y="-1"/>
                    <a:pt x="10875" y="0"/>
                  </a:cubicBezTo>
                  <a:cubicBezTo>
                    <a:pt x="14545" y="0"/>
                    <a:pt x="18156" y="935"/>
                    <a:pt x="21364" y="2718"/>
                  </a:cubicBezTo>
                </a:path>
                <a:path w="21365" h="21600" stroke="0" extrusionOk="0">
                  <a:moveTo>
                    <a:pt x="0" y="2937"/>
                  </a:moveTo>
                  <a:cubicBezTo>
                    <a:pt x="3301" y="1013"/>
                    <a:pt x="7054" y="-1"/>
                    <a:pt x="10875" y="0"/>
                  </a:cubicBezTo>
                  <a:cubicBezTo>
                    <a:pt x="14545" y="0"/>
                    <a:pt x="18156" y="935"/>
                    <a:pt x="21364" y="2718"/>
                  </a:cubicBezTo>
                  <a:lnTo>
                    <a:pt x="10875" y="21600"/>
                  </a:lnTo>
                  <a:lnTo>
                    <a:pt x="0" y="2937"/>
                  </a:lnTo>
                  <a:close/>
                </a:path>
              </a:pathLst>
            </a:custGeom>
            <a:noFill/>
            <a:ln w="3175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2" name="Arc 116"/>
            <p:cNvSpPr>
              <a:spLocks/>
            </p:cNvSpPr>
            <p:nvPr/>
          </p:nvSpPr>
          <p:spPr bwMode="auto">
            <a:xfrm rot="10800000">
              <a:off x="2305" y="1636"/>
              <a:ext cx="713" cy="744"/>
            </a:xfrm>
            <a:custGeom>
              <a:avLst/>
              <a:gdLst>
                <a:gd name="T0" fmla="*/ 0 w 10798"/>
                <a:gd name="T1" fmla="*/ 0 h 20949"/>
                <a:gd name="T2" fmla="*/ 0 w 10798"/>
                <a:gd name="T3" fmla="*/ 0 h 20949"/>
                <a:gd name="T4" fmla="*/ 0 w 10798"/>
                <a:gd name="T5" fmla="*/ 0 h 20949"/>
                <a:gd name="T6" fmla="*/ 0 60000 65536"/>
                <a:gd name="T7" fmla="*/ 0 60000 65536"/>
                <a:gd name="T8" fmla="*/ 0 60000 65536"/>
                <a:gd name="T9" fmla="*/ 0 w 10798"/>
                <a:gd name="T10" fmla="*/ 0 h 20949"/>
                <a:gd name="T11" fmla="*/ 10798 w 10798"/>
                <a:gd name="T12" fmla="*/ 20949 h 209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798" h="20949" fill="none" extrusionOk="0">
                  <a:moveTo>
                    <a:pt x="5263" y="-1"/>
                  </a:moveTo>
                  <a:cubicBezTo>
                    <a:pt x="7202" y="487"/>
                    <a:pt x="9065" y="1241"/>
                    <a:pt x="10798" y="2241"/>
                  </a:cubicBezTo>
                </a:path>
                <a:path w="10798" h="20949" stroke="0" extrusionOk="0">
                  <a:moveTo>
                    <a:pt x="5263" y="-1"/>
                  </a:moveTo>
                  <a:cubicBezTo>
                    <a:pt x="7202" y="487"/>
                    <a:pt x="9065" y="1241"/>
                    <a:pt x="10798" y="2241"/>
                  </a:cubicBezTo>
                  <a:lnTo>
                    <a:pt x="0" y="20949"/>
                  </a:lnTo>
                  <a:lnTo>
                    <a:pt x="5263" y="-1"/>
                  </a:lnTo>
                  <a:close/>
                </a:path>
              </a:pathLst>
            </a:custGeom>
            <a:noFill/>
            <a:ln w="3175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3" name="Arc 117"/>
            <p:cNvSpPr>
              <a:spLocks/>
            </p:cNvSpPr>
            <p:nvPr/>
          </p:nvSpPr>
          <p:spPr bwMode="auto">
            <a:xfrm rot="10800000">
              <a:off x="2280" y="1193"/>
              <a:ext cx="743" cy="1308"/>
            </a:xfrm>
            <a:custGeom>
              <a:avLst/>
              <a:gdLst>
                <a:gd name="T0" fmla="*/ 0 w 12918"/>
                <a:gd name="T1" fmla="*/ 0 h 20347"/>
                <a:gd name="T2" fmla="*/ 0 w 12918"/>
                <a:gd name="T3" fmla="*/ 0 h 20347"/>
                <a:gd name="T4" fmla="*/ 0 w 12918"/>
                <a:gd name="T5" fmla="*/ 0 h 20347"/>
                <a:gd name="T6" fmla="*/ 0 60000 65536"/>
                <a:gd name="T7" fmla="*/ 0 60000 65536"/>
                <a:gd name="T8" fmla="*/ 0 60000 65536"/>
                <a:gd name="T9" fmla="*/ 0 w 12918"/>
                <a:gd name="T10" fmla="*/ 0 h 20347"/>
                <a:gd name="T11" fmla="*/ 12918 w 12918"/>
                <a:gd name="T12" fmla="*/ 20347 h 203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918" h="20347" fill="none" extrusionOk="0">
                  <a:moveTo>
                    <a:pt x="7249" y="0"/>
                  </a:moveTo>
                  <a:cubicBezTo>
                    <a:pt x="9280" y="723"/>
                    <a:pt x="11190" y="1746"/>
                    <a:pt x="12918" y="3035"/>
                  </a:cubicBezTo>
                </a:path>
                <a:path w="12918" h="20347" stroke="0" extrusionOk="0">
                  <a:moveTo>
                    <a:pt x="7249" y="0"/>
                  </a:moveTo>
                  <a:cubicBezTo>
                    <a:pt x="9280" y="723"/>
                    <a:pt x="11190" y="1746"/>
                    <a:pt x="12918" y="3035"/>
                  </a:cubicBezTo>
                  <a:lnTo>
                    <a:pt x="0" y="20347"/>
                  </a:lnTo>
                  <a:lnTo>
                    <a:pt x="7249" y="0"/>
                  </a:lnTo>
                  <a:close/>
                </a:path>
              </a:pathLst>
            </a:custGeom>
            <a:noFill/>
            <a:ln w="3175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4" name="Arc 118"/>
            <p:cNvSpPr>
              <a:spLocks/>
            </p:cNvSpPr>
            <p:nvPr/>
          </p:nvSpPr>
          <p:spPr bwMode="auto">
            <a:xfrm>
              <a:off x="2577" y="1903"/>
              <a:ext cx="1100" cy="1388"/>
            </a:xfrm>
            <a:custGeom>
              <a:avLst/>
              <a:gdLst>
                <a:gd name="T0" fmla="*/ 0 w 19116"/>
                <a:gd name="T1" fmla="*/ 0 h 21600"/>
                <a:gd name="T2" fmla="*/ 0 w 19116"/>
                <a:gd name="T3" fmla="*/ 0 h 21600"/>
                <a:gd name="T4" fmla="*/ 0 w 19116"/>
                <a:gd name="T5" fmla="*/ 0 h 21600"/>
                <a:gd name="T6" fmla="*/ 0 60000 65536"/>
                <a:gd name="T7" fmla="*/ 0 60000 65536"/>
                <a:gd name="T8" fmla="*/ 0 60000 65536"/>
                <a:gd name="T9" fmla="*/ 0 w 19116"/>
                <a:gd name="T10" fmla="*/ 0 h 21600"/>
                <a:gd name="T11" fmla="*/ 19116 w 1911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116" h="21600" fill="none" extrusionOk="0">
                  <a:moveTo>
                    <a:pt x="-1" y="1147"/>
                  </a:moveTo>
                  <a:cubicBezTo>
                    <a:pt x="2237" y="387"/>
                    <a:pt x="4584" y="-1"/>
                    <a:pt x="6947" y="0"/>
                  </a:cubicBezTo>
                  <a:cubicBezTo>
                    <a:pt x="11288" y="0"/>
                    <a:pt x="15529" y="1308"/>
                    <a:pt x="19115" y="3754"/>
                  </a:cubicBezTo>
                </a:path>
                <a:path w="19116" h="21600" stroke="0" extrusionOk="0">
                  <a:moveTo>
                    <a:pt x="-1" y="1147"/>
                  </a:moveTo>
                  <a:cubicBezTo>
                    <a:pt x="2237" y="387"/>
                    <a:pt x="4584" y="-1"/>
                    <a:pt x="6947" y="0"/>
                  </a:cubicBezTo>
                  <a:cubicBezTo>
                    <a:pt x="11288" y="0"/>
                    <a:pt x="15529" y="1308"/>
                    <a:pt x="19115" y="3754"/>
                  </a:cubicBezTo>
                  <a:lnTo>
                    <a:pt x="6947" y="21600"/>
                  </a:lnTo>
                  <a:lnTo>
                    <a:pt x="-1" y="1147"/>
                  </a:lnTo>
                  <a:close/>
                </a:path>
              </a:pathLst>
            </a:custGeom>
            <a:noFill/>
            <a:ln w="31750" cap="rnd">
              <a:solidFill>
                <a:schemeClr val="accent2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5" name="Arc 119"/>
            <p:cNvSpPr>
              <a:spLocks/>
            </p:cNvSpPr>
            <p:nvPr/>
          </p:nvSpPr>
          <p:spPr bwMode="auto">
            <a:xfrm>
              <a:off x="2589" y="2080"/>
              <a:ext cx="1080" cy="769"/>
            </a:xfrm>
            <a:custGeom>
              <a:avLst/>
              <a:gdLst>
                <a:gd name="T0" fmla="*/ 0 w 16326"/>
                <a:gd name="T1" fmla="*/ 0 h 21600"/>
                <a:gd name="T2" fmla="*/ 0 w 16326"/>
                <a:gd name="T3" fmla="*/ 0 h 21600"/>
                <a:gd name="T4" fmla="*/ 0 w 16326"/>
                <a:gd name="T5" fmla="*/ 0 h 21600"/>
                <a:gd name="T6" fmla="*/ 0 60000 65536"/>
                <a:gd name="T7" fmla="*/ 0 60000 65536"/>
                <a:gd name="T8" fmla="*/ 0 60000 65536"/>
                <a:gd name="T9" fmla="*/ 0 w 16326"/>
                <a:gd name="T10" fmla="*/ 0 h 21600"/>
                <a:gd name="T11" fmla="*/ 16326 w 1632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326" h="21600" fill="none" extrusionOk="0">
                  <a:moveTo>
                    <a:pt x="0" y="803"/>
                  </a:moveTo>
                  <a:cubicBezTo>
                    <a:pt x="1899" y="270"/>
                    <a:pt x="3863" y="-1"/>
                    <a:pt x="5836" y="0"/>
                  </a:cubicBezTo>
                  <a:cubicBezTo>
                    <a:pt x="9506" y="0"/>
                    <a:pt x="13117" y="935"/>
                    <a:pt x="16325" y="2718"/>
                  </a:cubicBezTo>
                </a:path>
                <a:path w="16326" h="21600" stroke="0" extrusionOk="0">
                  <a:moveTo>
                    <a:pt x="0" y="803"/>
                  </a:moveTo>
                  <a:cubicBezTo>
                    <a:pt x="1899" y="270"/>
                    <a:pt x="3863" y="-1"/>
                    <a:pt x="5836" y="0"/>
                  </a:cubicBezTo>
                  <a:cubicBezTo>
                    <a:pt x="9506" y="0"/>
                    <a:pt x="13117" y="935"/>
                    <a:pt x="16325" y="2718"/>
                  </a:cubicBezTo>
                  <a:lnTo>
                    <a:pt x="5836" y="21600"/>
                  </a:lnTo>
                  <a:lnTo>
                    <a:pt x="0" y="803"/>
                  </a:lnTo>
                  <a:close/>
                </a:path>
              </a:pathLst>
            </a:custGeom>
            <a:noFill/>
            <a:ln w="31750" cap="rnd">
              <a:solidFill>
                <a:schemeClr val="accent2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6" name="Arc 120"/>
            <p:cNvSpPr>
              <a:spLocks/>
            </p:cNvSpPr>
            <p:nvPr/>
          </p:nvSpPr>
          <p:spPr bwMode="auto">
            <a:xfrm>
              <a:off x="2246" y="1592"/>
              <a:ext cx="1469" cy="1115"/>
            </a:xfrm>
            <a:custGeom>
              <a:avLst/>
              <a:gdLst>
                <a:gd name="T0" fmla="*/ 0 w 36267"/>
                <a:gd name="T1" fmla="*/ 0 h 21600"/>
                <a:gd name="T2" fmla="*/ 0 w 36267"/>
                <a:gd name="T3" fmla="*/ 0 h 21600"/>
                <a:gd name="T4" fmla="*/ 0 w 36267"/>
                <a:gd name="T5" fmla="*/ 0 h 21600"/>
                <a:gd name="T6" fmla="*/ 0 60000 65536"/>
                <a:gd name="T7" fmla="*/ 0 60000 65536"/>
                <a:gd name="T8" fmla="*/ 0 60000 65536"/>
                <a:gd name="T9" fmla="*/ 0 w 36267"/>
                <a:gd name="T10" fmla="*/ 0 h 21600"/>
                <a:gd name="T11" fmla="*/ 36267 w 3626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267" h="21600" fill="none" extrusionOk="0">
                  <a:moveTo>
                    <a:pt x="0" y="9708"/>
                  </a:moveTo>
                  <a:cubicBezTo>
                    <a:pt x="3997" y="3647"/>
                    <a:pt x="10771" y="-1"/>
                    <a:pt x="18032" y="0"/>
                  </a:cubicBezTo>
                  <a:cubicBezTo>
                    <a:pt x="25424" y="0"/>
                    <a:pt x="32304" y="3780"/>
                    <a:pt x="36266" y="10022"/>
                  </a:cubicBezTo>
                </a:path>
                <a:path w="36267" h="21600" stroke="0" extrusionOk="0">
                  <a:moveTo>
                    <a:pt x="0" y="9708"/>
                  </a:moveTo>
                  <a:cubicBezTo>
                    <a:pt x="3997" y="3647"/>
                    <a:pt x="10771" y="-1"/>
                    <a:pt x="18032" y="0"/>
                  </a:cubicBezTo>
                  <a:cubicBezTo>
                    <a:pt x="25424" y="0"/>
                    <a:pt x="32304" y="3780"/>
                    <a:pt x="36266" y="10022"/>
                  </a:cubicBezTo>
                  <a:lnTo>
                    <a:pt x="18032" y="21600"/>
                  </a:lnTo>
                  <a:lnTo>
                    <a:pt x="0" y="9708"/>
                  </a:lnTo>
                  <a:close/>
                </a:path>
              </a:pathLst>
            </a:custGeom>
            <a:noFill/>
            <a:ln w="3175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7" name="Arc 121"/>
            <p:cNvSpPr>
              <a:spLocks/>
            </p:cNvSpPr>
            <p:nvPr/>
          </p:nvSpPr>
          <p:spPr bwMode="auto">
            <a:xfrm rot="10800000">
              <a:off x="2246" y="1723"/>
              <a:ext cx="730" cy="1006"/>
            </a:xfrm>
            <a:custGeom>
              <a:avLst/>
              <a:gdLst>
                <a:gd name="T0" fmla="*/ 0 w 18024"/>
                <a:gd name="T1" fmla="*/ 0 h 19481"/>
                <a:gd name="T2" fmla="*/ 0 w 18024"/>
                <a:gd name="T3" fmla="*/ 0 h 19481"/>
                <a:gd name="T4" fmla="*/ 0 w 18024"/>
                <a:gd name="T5" fmla="*/ 0 h 19481"/>
                <a:gd name="T6" fmla="*/ 0 60000 65536"/>
                <a:gd name="T7" fmla="*/ 0 60000 65536"/>
                <a:gd name="T8" fmla="*/ 0 60000 65536"/>
                <a:gd name="T9" fmla="*/ 0 w 18024"/>
                <a:gd name="T10" fmla="*/ 0 h 19481"/>
                <a:gd name="T11" fmla="*/ 18024 w 18024"/>
                <a:gd name="T12" fmla="*/ 19481 h 19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024" h="19481" fill="none" extrusionOk="0">
                  <a:moveTo>
                    <a:pt x="9330" y="-1"/>
                  </a:moveTo>
                  <a:cubicBezTo>
                    <a:pt x="12861" y="1691"/>
                    <a:pt x="15866" y="4310"/>
                    <a:pt x="18024" y="7577"/>
                  </a:cubicBezTo>
                </a:path>
                <a:path w="18024" h="19481" stroke="0" extrusionOk="0">
                  <a:moveTo>
                    <a:pt x="9330" y="-1"/>
                  </a:moveTo>
                  <a:cubicBezTo>
                    <a:pt x="12861" y="1691"/>
                    <a:pt x="15866" y="4310"/>
                    <a:pt x="18024" y="7577"/>
                  </a:cubicBezTo>
                  <a:lnTo>
                    <a:pt x="0" y="19481"/>
                  </a:lnTo>
                  <a:lnTo>
                    <a:pt x="9330" y="-1"/>
                  </a:lnTo>
                  <a:close/>
                </a:path>
              </a:pathLst>
            </a:custGeom>
            <a:noFill/>
            <a:ln w="3175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8" name="Arc 122"/>
            <p:cNvSpPr>
              <a:spLocks/>
            </p:cNvSpPr>
            <p:nvPr/>
          </p:nvSpPr>
          <p:spPr bwMode="auto">
            <a:xfrm>
              <a:off x="2492" y="1592"/>
              <a:ext cx="1223" cy="1115"/>
            </a:xfrm>
            <a:custGeom>
              <a:avLst/>
              <a:gdLst>
                <a:gd name="T0" fmla="*/ 0 w 30207"/>
                <a:gd name="T1" fmla="*/ 0 h 21600"/>
                <a:gd name="T2" fmla="*/ 0 w 30207"/>
                <a:gd name="T3" fmla="*/ 0 h 21600"/>
                <a:gd name="T4" fmla="*/ 0 w 30207"/>
                <a:gd name="T5" fmla="*/ 0 h 21600"/>
                <a:gd name="T6" fmla="*/ 0 60000 65536"/>
                <a:gd name="T7" fmla="*/ 0 60000 65536"/>
                <a:gd name="T8" fmla="*/ 0 60000 65536"/>
                <a:gd name="T9" fmla="*/ 0 w 30207"/>
                <a:gd name="T10" fmla="*/ 0 h 21600"/>
                <a:gd name="T11" fmla="*/ 30207 w 3020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207" h="21600" fill="none" extrusionOk="0">
                  <a:moveTo>
                    <a:pt x="0" y="3621"/>
                  </a:moveTo>
                  <a:cubicBezTo>
                    <a:pt x="3546" y="1259"/>
                    <a:pt x="7711" y="-1"/>
                    <a:pt x="11972" y="0"/>
                  </a:cubicBezTo>
                  <a:cubicBezTo>
                    <a:pt x="19364" y="0"/>
                    <a:pt x="26244" y="3780"/>
                    <a:pt x="30206" y="10022"/>
                  </a:cubicBezTo>
                </a:path>
                <a:path w="30207" h="21600" stroke="0" extrusionOk="0">
                  <a:moveTo>
                    <a:pt x="0" y="3621"/>
                  </a:moveTo>
                  <a:cubicBezTo>
                    <a:pt x="3546" y="1259"/>
                    <a:pt x="7711" y="-1"/>
                    <a:pt x="11972" y="0"/>
                  </a:cubicBezTo>
                  <a:cubicBezTo>
                    <a:pt x="19364" y="0"/>
                    <a:pt x="26244" y="3780"/>
                    <a:pt x="30206" y="10022"/>
                  </a:cubicBezTo>
                  <a:lnTo>
                    <a:pt x="11972" y="21600"/>
                  </a:lnTo>
                  <a:lnTo>
                    <a:pt x="0" y="3621"/>
                  </a:lnTo>
                  <a:close/>
                </a:path>
              </a:pathLst>
            </a:custGeom>
            <a:noFill/>
            <a:ln w="31750" cap="rnd">
              <a:solidFill>
                <a:schemeClr val="accent2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9" name="Arc 123"/>
            <p:cNvSpPr>
              <a:spLocks/>
            </p:cNvSpPr>
            <p:nvPr/>
          </p:nvSpPr>
          <p:spPr bwMode="auto">
            <a:xfrm rot="10800000">
              <a:off x="2499" y="1733"/>
              <a:ext cx="1294" cy="1116"/>
            </a:xfrm>
            <a:custGeom>
              <a:avLst/>
              <a:gdLst>
                <a:gd name="T0" fmla="*/ 0 w 30485"/>
                <a:gd name="T1" fmla="*/ 0 h 21600"/>
                <a:gd name="T2" fmla="*/ 0 w 30485"/>
                <a:gd name="T3" fmla="*/ 0 h 21600"/>
                <a:gd name="T4" fmla="*/ 0 w 30485"/>
                <a:gd name="T5" fmla="*/ 0 h 21600"/>
                <a:gd name="T6" fmla="*/ 0 60000 65536"/>
                <a:gd name="T7" fmla="*/ 0 60000 65536"/>
                <a:gd name="T8" fmla="*/ 0 60000 65536"/>
                <a:gd name="T9" fmla="*/ 0 w 30485"/>
                <a:gd name="T10" fmla="*/ 0 h 21600"/>
                <a:gd name="T11" fmla="*/ 30485 w 3048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485" h="21600" fill="none" extrusionOk="0">
                  <a:moveTo>
                    <a:pt x="-1" y="10226"/>
                  </a:moveTo>
                  <a:cubicBezTo>
                    <a:pt x="3937" y="3868"/>
                    <a:pt x="10884" y="-1"/>
                    <a:pt x="18363" y="0"/>
                  </a:cubicBezTo>
                  <a:cubicBezTo>
                    <a:pt x="22685" y="0"/>
                    <a:pt x="26907" y="1296"/>
                    <a:pt x="30484" y="3722"/>
                  </a:cubicBezTo>
                </a:path>
                <a:path w="30485" h="21600" stroke="0" extrusionOk="0">
                  <a:moveTo>
                    <a:pt x="-1" y="10226"/>
                  </a:moveTo>
                  <a:cubicBezTo>
                    <a:pt x="3937" y="3868"/>
                    <a:pt x="10884" y="-1"/>
                    <a:pt x="18363" y="0"/>
                  </a:cubicBezTo>
                  <a:cubicBezTo>
                    <a:pt x="22685" y="0"/>
                    <a:pt x="26907" y="1296"/>
                    <a:pt x="30484" y="3722"/>
                  </a:cubicBezTo>
                  <a:lnTo>
                    <a:pt x="18363" y="21600"/>
                  </a:lnTo>
                  <a:lnTo>
                    <a:pt x="-1" y="10226"/>
                  </a:lnTo>
                  <a:close/>
                </a:path>
              </a:pathLst>
            </a:custGeom>
            <a:noFill/>
            <a:ln w="31750" cap="rnd">
              <a:solidFill>
                <a:schemeClr val="accent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0" name="Arc 124"/>
            <p:cNvSpPr>
              <a:spLocks/>
            </p:cNvSpPr>
            <p:nvPr/>
          </p:nvSpPr>
          <p:spPr bwMode="auto">
            <a:xfrm>
              <a:off x="2166" y="1147"/>
              <a:ext cx="1577" cy="1378"/>
            </a:xfrm>
            <a:custGeom>
              <a:avLst/>
              <a:gdLst>
                <a:gd name="T0" fmla="*/ 0 w 40847"/>
                <a:gd name="T1" fmla="*/ 0 h 21600"/>
                <a:gd name="T2" fmla="*/ 0 w 40847"/>
                <a:gd name="T3" fmla="*/ 0 h 21600"/>
                <a:gd name="T4" fmla="*/ 0 w 40847"/>
                <a:gd name="T5" fmla="*/ 0 h 21600"/>
                <a:gd name="T6" fmla="*/ 0 60000 65536"/>
                <a:gd name="T7" fmla="*/ 0 60000 65536"/>
                <a:gd name="T8" fmla="*/ 0 60000 65536"/>
                <a:gd name="T9" fmla="*/ 0 w 40847"/>
                <a:gd name="T10" fmla="*/ 0 h 21600"/>
                <a:gd name="T11" fmla="*/ 40847 w 4084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847" h="21600" fill="none" extrusionOk="0">
                  <a:moveTo>
                    <a:pt x="0" y="14699"/>
                  </a:moveTo>
                  <a:cubicBezTo>
                    <a:pt x="2961" y="5914"/>
                    <a:pt x="11198" y="-1"/>
                    <a:pt x="20468" y="0"/>
                  </a:cubicBezTo>
                  <a:cubicBezTo>
                    <a:pt x="29637" y="0"/>
                    <a:pt x="37807" y="5789"/>
                    <a:pt x="40847" y="14440"/>
                  </a:cubicBezTo>
                </a:path>
                <a:path w="40847" h="21600" stroke="0" extrusionOk="0">
                  <a:moveTo>
                    <a:pt x="0" y="14699"/>
                  </a:moveTo>
                  <a:cubicBezTo>
                    <a:pt x="2961" y="5914"/>
                    <a:pt x="11198" y="-1"/>
                    <a:pt x="20468" y="0"/>
                  </a:cubicBezTo>
                  <a:cubicBezTo>
                    <a:pt x="29637" y="0"/>
                    <a:pt x="37807" y="5789"/>
                    <a:pt x="40847" y="14440"/>
                  </a:cubicBezTo>
                  <a:lnTo>
                    <a:pt x="20468" y="21600"/>
                  </a:lnTo>
                  <a:lnTo>
                    <a:pt x="0" y="14699"/>
                  </a:lnTo>
                  <a:close/>
                </a:path>
              </a:pathLst>
            </a:custGeom>
            <a:noFill/>
            <a:ln w="3175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1" name="Arc 125"/>
            <p:cNvSpPr>
              <a:spLocks/>
            </p:cNvSpPr>
            <p:nvPr/>
          </p:nvSpPr>
          <p:spPr bwMode="auto">
            <a:xfrm rot="-10440000">
              <a:off x="2186" y="1946"/>
              <a:ext cx="815" cy="962"/>
            </a:xfrm>
            <a:custGeom>
              <a:avLst/>
              <a:gdLst>
                <a:gd name="T0" fmla="*/ 0 w 20673"/>
                <a:gd name="T1" fmla="*/ 0 h 15075"/>
                <a:gd name="T2" fmla="*/ 0 w 20673"/>
                <a:gd name="T3" fmla="*/ 0 h 15075"/>
                <a:gd name="T4" fmla="*/ 0 w 20673"/>
                <a:gd name="T5" fmla="*/ 0 h 15075"/>
                <a:gd name="T6" fmla="*/ 0 60000 65536"/>
                <a:gd name="T7" fmla="*/ 0 60000 65536"/>
                <a:gd name="T8" fmla="*/ 0 60000 65536"/>
                <a:gd name="T9" fmla="*/ 0 w 20673"/>
                <a:gd name="T10" fmla="*/ 0 h 15075"/>
                <a:gd name="T11" fmla="*/ 20673 w 20673"/>
                <a:gd name="T12" fmla="*/ 15075 h 150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673" h="15075" fill="none" extrusionOk="0">
                  <a:moveTo>
                    <a:pt x="15469" y="-1"/>
                  </a:moveTo>
                  <a:cubicBezTo>
                    <a:pt x="17885" y="2479"/>
                    <a:pt x="19670" y="5502"/>
                    <a:pt x="20673" y="8815"/>
                  </a:cubicBezTo>
                </a:path>
                <a:path w="20673" h="15075" stroke="0" extrusionOk="0">
                  <a:moveTo>
                    <a:pt x="15469" y="-1"/>
                  </a:moveTo>
                  <a:cubicBezTo>
                    <a:pt x="17885" y="2479"/>
                    <a:pt x="19670" y="5502"/>
                    <a:pt x="20673" y="8815"/>
                  </a:cubicBezTo>
                  <a:lnTo>
                    <a:pt x="0" y="15075"/>
                  </a:lnTo>
                  <a:lnTo>
                    <a:pt x="15469" y="-1"/>
                  </a:lnTo>
                  <a:close/>
                </a:path>
              </a:pathLst>
            </a:custGeom>
            <a:noFill/>
            <a:ln w="3175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2" name="Arc 126"/>
            <p:cNvSpPr>
              <a:spLocks/>
            </p:cNvSpPr>
            <p:nvPr/>
          </p:nvSpPr>
          <p:spPr bwMode="auto">
            <a:xfrm>
              <a:off x="2147" y="2346"/>
              <a:ext cx="1658" cy="1600"/>
            </a:xfrm>
            <a:custGeom>
              <a:avLst/>
              <a:gdLst>
                <a:gd name="T0" fmla="*/ 0 w 43199"/>
                <a:gd name="T1" fmla="*/ 0 h 21600"/>
                <a:gd name="T2" fmla="*/ 0 w 43199"/>
                <a:gd name="T3" fmla="*/ 0 h 21600"/>
                <a:gd name="T4" fmla="*/ 0 w 43199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99"/>
                <a:gd name="T10" fmla="*/ 0 h 21600"/>
                <a:gd name="T11" fmla="*/ 43199 w 4319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9" h="21600" fill="none" extrusionOk="0">
                  <a:moveTo>
                    <a:pt x="43198" y="224"/>
                  </a:moveTo>
                  <a:cubicBezTo>
                    <a:pt x="43075" y="12065"/>
                    <a:pt x="33441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43199" h="21600" stroke="0" extrusionOk="0">
                  <a:moveTo>
                    <a:pt x="43198" y="224"/>
                  </a:moveTo>
                  <a:cubicBezTo>
                    <a:pt x="43075" y="12065"/>
                    <a:pt x="33441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43198" y="224"/>
                  </a:lnTo>
                  <a:close/>
                </a:path>
              </a:pathLst>
            </a:custGeom>
            <a:noFill/>
            <a:ln w="3175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3" name="Arc 127"/>
            <p:cNvSpPr>
              <a:spLocks/>
            </p:cNvSpPr>
            <p:nvPr/>
          </p:nvSpPr>
          <p:spPr bwMode="auto">
            <a:xfrm rot="10800000">
              <a:off x="1833" y="2346"/>
              <a:ext cx="406" cy="1477"/>
            </a:xfrm>
            <a:custGeom>
              <a:avLst/>
              <a:gdLst>
                <a:gd name="T0" fmla="*/ 0 w 19059"/>
                <a:gd name="T1" fmla="*/ 0 h 20487"/>
                <a:gd name="T2" fmla="*/ 0 w 19059"/>
                <a:gd name="T3" fmla="*/ 0 h 20487"/>
                <a:gd name="T4" fmla="*/ 0 w 19059"/>
                <a:gd name="T5" fmla="*/ 0 h 20487"/>
                <a:gd name="T6" fmla="*/ 0 60000 65536"/>
                <a:gd name="T7" fmla="*/ 0 60000 65536"/>
                <a:gd name="T8" fmla="*/ 0 60000 65536"/>
                <a:gd name="T9" fmla="*/ 0 w 19059"/>
                <a:gd name="T10" fmla="*/ 0 h 20487"/>
                <a:gd name="T11" fmla="*/ 19059 w 19059"/>
                <a:gd name="T12" fmla="*/ 20487 h 204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059" h="20487" fill="none" extrusionOk="0">
                  <a:moveTo>
                    <a:pt x="19058" y="10164"/>
                  </a:moveTo>
                  <a:cubicBezTo>
                    <a:pt x="16457" y="15041"/>
                    <a:pt x="12086" y="18735"/>
                    <a:pt x="6844" y="20486"/>
                  </a:cubicBezTo>
                </a:path>
                <a:path w="19059" h="20487" stroke="0" extrusionOk="0">
                  <a:moveTo>
                    <a:pt x="19058" y="10164"/>
                  </a:moveTo>
                  <a:cubicBezTo>
                    <a:pt x="16457" y="15041"/>
                    <a:pt x="12086" y="18735"/>
                    <a:pt x="6844" y="20486"/>
                  </a:cubicBezTo>
                  <a:lnTo>
                    <a:pt x="0" y="0"/>
                  </a:lnTo>
                  <a:lnTo>
                    <a:pt x="19058" y="10164"/>
                  </a:lnTo>
                  <a:close/>
                </a:path>
              </a:pathLst>
            </a:custGeom>
            <a:noFill/>
            <a:ln w="3175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4" name="Arc 128"/>
            <p:cNvSpPr>
              <a:spLocks/>
            </p:cNvSpPr>
            <p:nvPr/>
          </p:nvSpPr>
          <p:spPr bwMode="auto">
            <a:xfrm>
              <a:off x="1819" y="658"/>
              <a:ext cx="460" cy="871"/>
            </a:xfrm>
            <a:custGeom>
              <a:avLst/>
              <a:gdLst>
                <a:gd name="T0" fmla="*/ 0 w 21600"/>
                <a:gd name="T1" fmla="*/ 0 h 12076"/>
                <a:gd name="T2" fmla="*/ 0 w 21600"/>
                <a:gd name="T3" fmla="*/ 0 h 12076"/>
                <a:gd name="T4" fmla="*/ 0 w 21600"/>
                <a:gd name="T5" fmla="*/ 0 h 12076"/>
                <a:gd name="T6" fmla="*/ 0 60000 65536"/>
                <a:gd name="T7" fmla="*/ 0 60000 65536"/>
                <a:gd name="T8" fmla="*/ 0 60000 65536"/>
                <a:gd name="T9" fmla="*/ 0 w 21600"/>
                <a:gd name="T10" fmla="*/ 0 h 12076"/>
                <a:gd name="T11" fmla="*/ 21600 w 21600"/>
                <a:gd name="T12" fmla="*/ 12076 h 120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2076" fill="none" extrusionOk="0">
                  <a:moveTo>
                    <a:pt x="3691" y="12075"/>
                  </a:moveTo>
                  <a:cubicBezTo>
                    <a:pt x="1285" y="8508"/>
                    <a:pt x="0" y="4303"/>
                    <a:pt x="0" y="0"/>
                  </a:cubicBezTo>
                </a:path>
                <a:path w="21600" h="12076" stroke="0" extrusionOk="0">
                  <a:moveTo>
                    <a:pt x="3691" y="12075"/>
                  </a:moveTo>
                  <a:cubicBezTo>
                    <a:pt x="1285" y="8508"/>
                    <a:pt x="0" y="4303"/>
                    <a:pt x="0" y="0"/>
                  </a:cubicBezTo>
                  <a:lnTo>
                    <a:pt x="21600" y="0"/>
                  </a:lnTo>
                  <a:lnTo>
                    <a:pt x="3691" y="12075"/>
                  </a:lnTo>
                  <a:close/>
                </a:path>
              </a:pathLst>
            </a:custGeom>
            <a:noFill/>
            <a:ln w="31750" cap="rnd">
              <a:solidFill>
                <a:schemeClr val="accent2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5" name="Arc 129"/>
            <p:cNvSpPr>
              <a:spLocks/>
            </p:cNvSpPr>
            <p:nvPr/>
          </p:nvSpPr>
          <p:spPr bwMode="auto">
            <a:xfrm rot="10800000">
              <a:off x="1377" y="2259"/>
              <a:ext cx="675" cy="1688"/>
            </a:xfrm>
            <a:custGeom>
              <a:avLst/>
              <a:gdLst>
                <a:gd name="T0" fmla="*/ 0 w 9400"/>
                <a:gd name="T1" fmla="*/ 0 h 21592"/>
                <a:gd name="T2" fmla="*/ 0 w 9400"/>
                <a:gd name="T3" fmla="*/ 0 h 21592"/>
                <a:gd name="T4" fmla="*/ 0 w 9400"/>
                <a:gd name="T5" fmla="*/ 0 h 21592"/>
                <a:gd name="T6" fmla="*/ 0 60000 65536"/>
                <a:gd name="T7" fmla="*/ 0 60000 65536"/>
                <a:gd name="T8" fmla="*/ 0 60000 65536"/>
                <a:gd name="T9" fmla="*/ 0 w 9400"/>
                <a:gd name="T10" fmla="*/ 0 h 21592"/>
                <a:gd name="T11" fmla="*/ 9400 w 9400"/>
                <a:gd name="T12" fmla="*/ 21592 h 215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400" h="21592" fill="none" extrusionOk="0">
                  <a:moveTo>
                    <a:pt x="9399" y="19447"/>
                  </a:moveTo>
                  <a:cubicBezTo>
                    <a:pt x="6651" y="20775"/>
                    <a:pt x="3652" y="21506"/>
                    <a:pt x="600" y="21591"/>
                  </a:cubicBezTo>
                </a:path>
                <a:path w="9400" h="21592" stroke="0" extrusionOk="0">
                  <a:moveTo>
                    <a:pt x="9399" y="19447"/>
                  </a:moveTo>
                  <a:cubicBezTo>
                    <a:pt x="6651" y="20775"/>
                    <a:pt x="3652" y="21506"/>
                    <a:pt x="600" y="21591"/>
                  </a:cubicBezTo>
                  <a:lnTo>
                    <a:pt x="0" y="0"/>
                  </a:lnTo>
                  <a:lnTo>
                    <a:pt x="9399" y="19447"/>
                  </a:lnTo>
                  <a:close/>
                </a:path>
              </a:pathLst>
            </a:custGeom>
            <a:noFill/>
            <a:ln w="3175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6" name="Line 130"/>
            <p:cNvSpPr>
              <a:spLocks noChangeShapeType="1"/>
            </p:cNvSpPr>
            <p:nvPr/>
          </p:nvSpPr>
          <p:spPr bwMode="auto">
            <a:xfrm>
              <a:off x="2285" y="2213"/>
              <a:ext cx="1336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7" name="Line 131"/>
            <p:cNvSpPr>
              <a:spLocks noChangeShapeType="1"/>
            </p:cNvSpPr>
            <p:nvPr/>
          </p:nvSpPr>
          <p:spPr bwMode="auto">
            <a:xfrm>
              <a:off x="1327" y="2213"/>
              <a:ext cx="691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8" name="Line 132"/>
            <p:cNvSpPr>
              <a:spLocks noChangeShapeType="1"/>
            </p:cNvSpPr>
            <p:nvPr/>
          </p:nvSpPr>
          <p:spPr bwMode="auto">
            <a:xfrm>
              <a:off x="796" y="2213"/>
              <a:ext cx="552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9" name="Arc 133"/>
            <p:cNvSpPr>
              <a:spLocks/>
            </p:cNvSpPr>
            <p:nvPr/>
          </p:nvSpPr>
          <p:spPr bwMode="auto">
            <a:xfrm>
              <a:off x="949" y="480"/>
              <a:ext cx="1105" cy="1487"/>
            </a:xfrm>
            <a:custGeom>
              <a:avLst/>
              <a:gdLst>
                <a:gd name="T0" fmla="*/ 0 w 15378"/>
                <a:gd name="T1" fmla="*/ 0 h 19033"/>
                <a:gd name="T2" fmla="*/ 0 w 15378"/>
                <a:gd name="T3" fmla="*/ 0 h 19033"/>
                <a:gd name="T4" fmla="*/ 0 w 15378"/>
                <a:gd name="T5" fmla="*/ 0 h 19033"/>
                <a:gd name="T6" fmla="*/ 0 60000 65536"/>
                <a:gd name="T7" fmla="*/ 0 60000 65536"/>
                <a:gd name="T8" fmla="*/ 0 60000 65536"/>
                <a:gd name="T9" fmla="*/ 0 w 15378"/>
                <a:gd name="T10" fmla="*/ 0 h 19033"/>
                <a:gd name="T11" fmla="*/ 15378 w 15378"/>
                <a:gd name="T12" fmla="*/ 19033 h 190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78" h="19033" fill="none" extrusionOk="0">
                  <a:moveTo>
                    <a:pt x="5164" y="19032"/>
                  </a:moveTo>
                  <a:cubicBezTo>
                    <a:pt x="3259" y="18010"/>
                    <a:pt x="1518" y="16707"/>
                    <a:pt x="0" y="15168"/>
                  </a:cubicBezTo>
                </a:path>
                <a:path w="15378" h="19033" stroke="0" extrusionOk="0">
                  <a:moveTo>
                    <a:pt x="5164" y="19032"/>
                  </a:moveTo>
                  <a:cubicBezTo>
                    <a:pt x="3259" y="18010"/>
                    <a:pt x="1518" y="16707"/>
                    <a:pt x="0" y="15168"/>
                  </a:cubicBezTo>
                  <a:lnTo>
                    <a:pt x="15378" y="0"/>
                  </a:lnTo>
                  <a:lnTo>
                    <a:pt x="5164" y="19032"/>
                  </a:lnTo>
                  <a:close/>
                </a:path>
              </a:pathLst>
            </a:custGeom>
            <a:noFill/>
            <a:ln w="31750" cap="rnd">
              <a:solidFill>
                <a:schemeClr val="accent2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0" name="Arc 134"/>
            <p:cNvSpPr>
              <a:spLocks/>
            </p:cNvSpPr>
            <p:nvPr/>
          </p:nvSpPr>
          <p:spPr bwMode="auto">
            <a:xfrm rot="10800000">
              <a:off x="1480" y="2285"/>
              <a:ext cx="1037" cy="1738"/>
            </a:xfrm>
            <a:custGeom>
              <a:avLst/>
              <a:gdLst>
                <a:gd name="T0" fmla="*/ 0 w 16208"/>
                <a:gd name="T1" fmla="*/ 0 h 20118"/>
                <a:gd name="T2" fmla="*/ 0 w 16208"/>
                <a:gd name="T3" fmla="*/ 0 h 20118"/>
                <a:gd name="T4" fmla="*/ 0 w 16208"/>
                <a:gd name="T5" fmla="*/ 0 h 20118"/>
                <a:gd name="T6" fmla="*/ 0 60000 65536"/>
                <a:gd name="T7" fmla="*/ 0 60000 65536"/>
                <a:gd name="T8" fmla="*/ 0 60000 65536"/>
                <a:gd name="T9" fmla="*/ 0 w 16208"/>
                <a:gd name="T10" fmla="*/ 0 h 20118"/>
                <a:gd name="T11" fmla="*/ 16208 w 16208"/>
                <a:gd name="T12" fmla="*/ 20118 h 201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208" h="20118" fill="none" extrusionOk="0">
                  <a:moveTo>
                    <a:pt x="16207" y="14277"/>
                  </a:moveTo>
                  <a:cubicBezTo>
                    <a:pt x="13931" y="16862"/>
                    <a:pt x="11070" y="18864"/>
                    <a:pt x="7862" y="20117"/>
                  </a:cubicBezTo>
                </a:path>
                <a:path w="16208" h="20118" stroke="0" extrusionOk="0">
                  <a:moveTo>
                    <a:pt x="16207" y="14277"/>
                  </a:moveTo>
                  <a:cubicBezTo>
                    <a:pt x="13931" y="16862"/>
                    <a:pt x="11070" y="18864"/>
                    <a:pt x="7862" y="20117"/>
                  </a:cubicBezTo>
                  <a:lnTo>
                    <a:pt x="0" y="0"/>
                  </a:lnTo>
                  <a:lnTo>
                    <a:pt x="16207" y="14277"/>
                  </a:lnTo>
                  <a:close/>
                </a:path>
              </a:pathLst>
            </a:custGeom>
            <a:noFill/>
            <a:ln w="3175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1" name="Arc 135"/>
            <p:cNvSpPr>
              <a:spLocks/>
            </p:cNvSpPr>
            <p:nvPr/>
          </p:nvSpPr>
          <p:spPr bwMode="auto">
            <a:xfrm>
              <a:off x="2357" y="1147"/>
              <a:ext cx="1386" cy="1378"/>
            </a:xfrm>
            <a:custGeom>
              <a:avLst/>
              <a:gdLst>
                <a:gd name="T0" fmla="*/ 0 w 35894"/>
                <a:gd name="T1" fmla="*/ 0 h 21600"/>
                <a:gd name="T2" fmla="*/ 0 w 35894"/>
                <a:gd name="T3" fmla="*/ 0 h 21600"/>
                <a:gd name="T4" fmla="*/ 0 w 35894"/>
                <a:gd name="T5" fmla="*/ 0 h 21600"/>
                <a:gd name="T6" fmla="*/ 0 60000 65536"/>
                <a:gd name="T7" fmla="*/ 0 60000 65536"/>
                <a:gd name="T8" fmla="*/ 0 60000 65536"/>
                <a:gd name="T9" fmla="*/ 0 w 35894"/>
                <a:gd name="T10" fmla="*/ 0 h 21600"/>
                <a:gd name="T11" fmla="*/ 35894 w 3589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894" h="21600" fill="none" extrusionOk="0">
                  <a:moveTo>
                    <a:pt x="-1" y="6571"/>
                  </a:moveTo>
                  <a:cubicBezTo>
                    <a:pt x="4068" y="2371"/>
                    <a:pt x="9666" y="-1"/>
                    <a:pt x="15515" y="0"/>
                  </a:cubicBezTo>
                  <a:cubicBezTo>
                    <a:pt x="24684" y="0"/>
                    <a:pt x="32854" y="5789"/>
                    <a:pt x="35894" y="14440"/>
                  </a:cubicBezTo>
                </a:path>
                <a:path w="35894" h="21600" stroke="0" extrusionOk="0">
                  <a:moveTo>
                    <a:pt x="-1" y="6571"/>
                  </a:moveTo>
                  <a:cubicBezTo>
                    <a:pt x="4068" y="2371"/>
                    <a:pt x="9666" y="-1"/>
                    <a:pt x="15515" y="0"/>
                  </a:cubicBezTo>
                  <a:cubicBezTo>
                    <a:pt x="24684" y="0"/>
                    <a:pt x="32854" y="5789"/>
                    <a:pt x="35894" y="14440"/>
                  </a:cubicBezTo>
                  <a:lnTo>
                    <a:pt x="15515" y="21600"/>
                  </a:lnTo>
                  <a:lnTo>
                    <a:pt x="-1" y="6571"/>
                  </a:lnTo>
                  <a:close/>
                </a:path>
              </a:pathLst>
            </a:custGeom>
            <a:noFill/>
            <a:ln w="31750" cap="rnd">
              <a:solidFill>
                <a:schemeClr val="accent2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2" name="Line 136"/>
            <p:cNvSpPr>
              <a:spLocks noChangeShapeType="1"/>
            </p:cNvSpPr>
            <p:nvPr/>
          </p:nvSpPr>
          <p:spPr bwMode="auto">
            <a:xfrm>
              <a:off x="2654" y="2213"/>
              <a:ext cx="1013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3" name="Arc 137"/>
            <p:cNvSpPr>
              <a:spLocks/>
            </p:cNvSpPr>
            <p:nvPr/>
          </p:nvSpPr>
          <p:spPr bwMode="auto">
            <a:xfrm rot="10800000">
              <a:off x="857" y="2390"/>
              <a:ext cx="1104" cy="1598"/>
            </a:xfrm>
            <a:custGeom>
              <a:avLst/>
              <a:gdLst>
                <a:gd name="T0" fmla="*/ 0 w 15371"/>
                <a:gd name="T1" fmla="*/ 0 h 20439"/>
                <a:gd name="T2" fmla="*/ 0 w 15371"/>
                <a:gd name="T3" fmla="*/ 0 h 20439"/>
                <a:gd name="T4" fmla="*/ 0 w 15371"/>
                <a:gd name="T5" fmla="*/ 0 h 20439"/>
                <a:gd name="T6" fmla="*/ 0 60000 65536"/>
                <a:gd name="T7" fmla="*/ 0 60000 65536"/>
                <a:gd name="T8" fmla="*/ 0 60000 65536"/>
                <a:gd name="T9" fmla="*/ 0 w 15371"/>
                <a:gd name="T10" fmla="*/ 0 h 20439"/>
                <a:gd name="T11" fmla="*/ 15371 w 15371"/>
                <a:gd name="T12" fmla="*/ 20439 h 204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71" h="20439" fill="none" extrusionOk="0">
                  <a:moveTo>
                    <a:pt x="15371" y="15175"/>
                  </a:moveTo>
                  <a:cubicBezTo>
                    <a:pt x="13021" y="17555"/>
                    <a:pt x="10150" y="19357"/>
                    <a:pt x="6986" y="20439"/>
                  </a:cubicBezTo>
                </a:path>
                <a:path w="15371" h="20439" stroke="0" extrusionOk="0">
                  <a:moveTo>
                    <a:pt x="15371" y="15175"/>
                  </a:moveTo>
                  <a:cubicBezTo>
                    <a:pt x="13021" y="17555"/>
                    <a:pt x="10150" y="19357"/>
                    <a:pt x="6986" y="20439"/>
                  </a:cubicBezTo>
                  <a:lnTo>
                    <a:pt x="0" y="0"/>
                  </a:lnTo>
                  <a:lnTo>
                    <a:pt x="15371" y="15175"/>
                  </a:lnTo>
                  <a:close/>
                </a:path>
              </a:pathLst>
            </a:custGeom>
            <a:noFill/>
            <a:ln w="31750" cap="rnd">
              <a:solidFill>
                <a:schemeClr val="accent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4" name="Arc 138"/>
            <p:cNvSpPr>
              <a:spLocks/>
            </p:cNvSpPr>
            <p:nvPr/>
          </p:nvSpPr>
          <p:spPr bwMode="auto">
            <a:xfrm rot="10800000">
              <a:off x="1208" y="2762"/>
              <a:ext cx="1152" cy="1276"/>
            </a:xfrm>
            <a:custGeom>
              <a:avLst/>
              <a:gdLst>
                <a:gd name="T0" fmla="*/ 0 w 20913"/>
                <a:gd name="T1" fmla="*/ 0 h 14765"/>
                <a:gd name="T2" fmla="*/ 0 w 20913"/>
                <a:gd name="T3" fmla="*/ 0 h 14765"/>
                <a:gd name="T4" fmla="*/ 0 w 20913"/>
                <a:gd name="T5" fmla="*/ 0 h 14765"/>
                <a:gd name="T6" fmla="*/ 0 60000 65536"/>
                <a:gd name="T7" fmla="*/ 0 60000 65536"/>
                <a:gd name="T8" fmla="*/ 0 60000 65536"/>
                <a:gd name="T9" fmla="*/ 0 w 20913"/>
                <a:gd name="T10" fmla="*/ 0 h 14765"/>
                <a:gd name="T11" fmla="*/ 20913 w 20913"/>
                <a:gd name="T12" fmla="*/ 14765 h 147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913" h="14765" fill="none" extrusionOk="0">
                  <a:moveTo>
                    <a:pt x="20913" y="5403"/>
                  </a:moveTo>
                  <a:cubicBezTo>
                    <a:pt x="20008" y="8905"/>
                    <a:pt x="18238" y="12124"/>
                    <a:pt x="15765" y="14765"/>
                  </a:cubicBezTo>
                </a:path>
                <a:path w="20913" h="14765" stroke="0" extrusionOk="0">
                  <a:moveTo>
                    <a:pt x="20913" y="5403"/>
                  </a:moveTo>
                  <a:cubicBezTo>
                    <a:pt x="20008" y="8905"/>
                    <a:pt x="18238" y="12124"/>
                    <a:pt x="15765" y="14765"/>
                  </a:cubicBezTo>
                  <a:lnTo>
                    <a:pt x="0" y="0"/>
                  </a:lnTo>
                  <a:lnTo>
                    <a:pt x="20913" y="5403"/>
                  </a:lnTo>
                  <a:close/>
                </a:path>
              </a:pathLst>
            </a:custGeom>
            <a:noFill/>
            <a:ln w="31750" cap="rnd">
              <a:solidFill>
                <a:schemeClr val="accent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5" name="Arc 139"/>
            <p:cNvSpPr>
              <a:spLocks/>
            </p:cNvSpPr>
            <p:nvPr/>
          </p:nvSpPr>
          <p:spPr bwMode="auto">
            <a:xfrm rot="10800000">
              <a:off x="1771" y="3059"/>
              <a:ext cx="460" cy="787"/>
            </a:xfrm>
            <a:custGeom>
              <a:avLst/>
              <a:gdLst>
                <a:gd name="T0" fmla="*/ 0 w 21600"/>
                <a:gd name="T1" fmla="*/ 0 h 10905"/>
                <a:gd name="T2" fmla="*/ 0 w 21600"/>
                <a:gd name="T3" fmla="*/ 0 h 10905"/>
                <a:gd name="T4" fmla="*/ 0 w 21600"/>
                <a:gd name="T5" fmla="*/ 0 h 10905"/>
                <a:gd name="T6" fmla="*/ 0 60000 65536"/>
                <a:gd name="T7" fmla="*/ 0 60000 65536"/>
                <a:gd name="T8" fmla="*/ 0 60000 65536"/>
                <a:gd name="T9" fmla="*/ 0 w 21600"/>
                <a:gd name="T10" fmla="*/ 0 h 10905"/>
                <a:gd name="T11" fmla="*/ 21600 w 21600"/>
                <a:gd name="T12" fmla="*/ 10905 h 109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0905" fill="none" extrusionOk="0">
                  <a:moveTo>
                    <a:pt x="21600" y="0"/>
                  </a:moveTo>
                  <a:cubicBezTo>
                    <a:pt x="21600" y="3832"/>
                    <a:pt x="20580" y="7596"/>
                    <a:pt x="18645" y="10905"/>
                  </a:cubicBezTo>
                </a:path>
                <a:path w="21600" h="10905" stroke="0" extrusionOk="0">
                  <a:moveTo>
                    <a:pt x="21600" y="0"/>
                  </a:moveTo>
                  <a:cubicBezTo>
                    <a:pt x="21600" y="3832"/>
                    <a:pt x="20580" y="7596"/>
                    <a:pt x="18645" y="10905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31750" cap="rnd">
              <a:solidFill>
                <a:schemeClr val="accent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6" name="Arc 140"/>
            <p:cNvSpPr>
              <a:spLocks/>
            </p:cNvSpPr>
            <p:nvPr/>
          </p:nvSpPr>
          <p:spPr bwMode="auto">
            <a:xfrm rot="10800000">
              <a:off x="2318" y="1888"/>
              <a:ext cx="1470" cy="1438"/>
            </a:xfrm>
            <a:custGeom>
              <a:avLst/>
              <a:gdLst>
                <a:gd name="T0" fmla="*/ 0 w 36996"/>
                <a:gd name="T1" fmla="*/ 0 h 21600"/>
                <a:gd name="T2" fmla="*/ 0 w 36996"/>
                <a:gd name="T3" fmla="*/ 0 h 21600"/>
                <a:gd name="T4" fmla="*/ 0 w 36996"/>
                <a:gd name="T5" fmla="*/ 0 h 21600"/>
                <a:gd name="T6" fmla="*/ 0 60000 65536"/>
                <a:gd name="T7" fmla="*/ 0 60000 65536"/>
                <a:gd name="T8" fmla="*/ 0 60000 65536"/>
                <a:gd name="T9" fmla="*/ 0 w 36996"/>
                <a:gd name="T10" fmla="*/ 0 h 21600"/>
                <a:gd name="T11" fmla="*/ 36996 w 3699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996" h="21600" fill="none" extrusionOk="0">
                  <a:moveTo>
                    <a:pt x="-1" y="14898"/>
                  </a:moveTo>
                  <a:cubicBezTo>
                    <a:pt x="2899" y="6012"/>
                    <a:pt x="11186" y="-1"/>
                    <a:pt x="20534" y="0"/>
                  </a:cubicBezTo>
                  <a:cubicBezTo>
                    <a:pt x="26873" y="0"/>
                    <a:pt x="32892" y="2784"/>
                    <a:pt x="36996" y="7615"/>
                  </a:cubicBezTo>
                </a:path>
                <a:path w="36996" h="21600" stroke="0" extrusionOk="0">
                  <a:moveTo>
                    <a:pt x="-1" y="14898"/>
                  </a:moveTo>
                  <a:cubicBezTo>
                    <a:pt x="2899" y="6012"/>
                    <a:pt x="11186" y="-1"/>
                    <a:pt x="20534" y="0"/>
                  </a:cubicBezTo>
                  <a:cubicBezTo>
                    <a:pt x="26873" y="0"/>
                    <a:pt x="32892" y="2784"/>
                    <a:pt x="36996" y="7615"/>
                  </a:cubicBezTo>
                  <a:lnTo>
                    <a:pt x="20534" y="21600"/>
                  </a:lnTo>
                  <a:lnTo>
                    <a:pt x="-1" y="14898"/>
                  </a:lnTo>
                  <a:close/>
                </a:path>
              </a:pathLst>
            </a:custGeom>
            <a:noFill/>
            <a:ln w="31750" cap="rnd">
              <a:solidFill>
                <a:schemeClr val="accent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5887" name="Group 141"/>
            <p:cNvGrpSpPr>
              <a:grpSpLocks/>
            </p:cNvGrpSpPr>
            <p:nvPr/>
          </p:nvGrpSpPr>
          <p:grpSpPr bwMode="auto">
            <a:xfrm>
              <a:off x="724" y="1023"/>
              <a:ext cx="4456" cy="2577"/>
              <a:chOff x="628" y="960"/>
              <a:chExt cx="4696" cy="2784"/>
            </a:xfrm>
          </p:grpSpPr>
          <p:sp>
            <p:nvSpPr>
              <p:cNvPr id="35894" name="Oval 142"/>
              <p:cNvSpPr>
                <a:spLocks noChangeArrowheads="1"/>
              </p:cNvSpPr>
              <p:nvPr/>
            </p:nvSpPr>
            <p:spPr bwMode="auto">
              <a:xfrm>
                <a:off x="1488" y="1728"/>
                <a:ext cx="952" cy="952"/>
              </a:xfrm>
              <a:prstGeom prst="ellipse">
                <a:avLst/>
              </a:prstGeom>
              <a:noFill/>
              <a:ln w="31750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35895" name="Oval 143"/>
              <p:cNvSpPr>
                <a:spLocks noChangeArrowheads="1"/>
              </p:cNvSpPr>
              <p:nvPr/>
            </p:nvSpPr>
            <p:spPr bwMode="auto">
              <a:xfrm>
                <a:off x="628" y="1156"/>
                <a:ext cx="2056" cy="2056"/>
              </a:xfrm>
              <a:prstGeom prst="ellipse">
                <a:avLst/>
              </a:prstGeom>
              <a:noFill/>
              <a:ln w="31750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35896" name="Oval 144"/>
              <p:cNvSpPr>
                <a:spLocks noChangeArrowheads="1"/>
              </p:cNvSpPr>
              <p:nvPr/>
            </p:nvSpPr>
            <p:spPr bwMode="auto">
              <a:xfrm>
                <a:off x="1108" y="1540"/>
                <a:ext cx="1432" cy="1384"/>
              </a:xfrm>
              <a:prstGeom prst="ellipse">
                <a:avLst/>
              </a:prstGeom>
              <a:noFill/>
              <a:ln w="31750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35897" name="Oval 145"/>
              <p:cNvSpPr>
                <a:spLocks noChangeArrowheads="1"/>
              </p:cNvSpPr>
              <p:nvPr/>
            </p:nvSpPr>
            <p:spPr bwMode="auto">
              <a:xfrm>
                <a:off x="1780" y="1924"/>
                <a:ext cx="568" cy="568"/>
              </a:xfrm>
              <a:prstGeom prst="ellipse">
                <a:avLst/>
              </a:prstGeom>
              <a:noFill/>
              <a:ln w="31750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35898" name="Oval 146"/>
              <p:cNvSpPr>
                <a:spLocks noChangeArrowheads="1"/>
              </p:cNvSpPr>
              <p:nvPr/>
            </p:nvSpPr>
            <p:spPr bwMode="auto">
              <a:xfrm>
                <a:off x="3604" y="1924"/>
                <a:ext cx="568" cy="568"/>
              </a:xfrm>
              <a:prstGeom prst="ellipse">
                <a:avLst/>
              </a:prstGeom>
              <a:noFill/>
              <a:ln w="31750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35899" name="Oval 147"/>
              <p:cNvSpPr>
                <a:spLocks noChangeArrowheads="1"/>
              </p:cNvSpPr>
              <p:nvPr/>
            </p:nvSpPr>
            <p:spPr bwMode="auto">
              <a:xfrm>
                <a:off x="3508" y="1732"/>
                <a:ext cx="952" cy="952"/>
              </a:xfrm>
              <a:prstGeom prst="ellipse">
                <a:avLst/>
              </a:prstGeom>
              <a:noFill/>
              <a:ln w="31750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35900" name="Oval 148"/>
              <p:cNvSpPr>
                <a:spLocks noChangeArrowheads="1"/>
              </p:cNvSpPr>
              <p:nvPr/>
            </p:nvSpPr>
            <p:spPr bwMode="auto">
              <a:xfrm>
                <a:off x="3412" y="1540"/>
                <a:ext cx="1432" cy="1384"/>
              </a:xfrm>
              <a:prstGeom prst="ellipse">
                <a:avLst/>
              </a:prstGeom>
              <a:noFill/>
              <a:ln w="31750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35901" name="Oval 149"/>
              <p:cNvSpPr>
                <a:spLocks noChangeArrowheads="1"/>
              </p:cNvSpPr>
              <p:nvPr/>
            </p:nvSpPr>
            <p:spPr bwMode="auto">
              <a:xfrm>
                <a:off x="3268" y="1156"/>
                <a:ext cx="2056" cy="2056"/>
              </a:xfrm>
              <a:prstGeom prst="ellipse">
                <a:avLst/>
              </a:prstGeom>
              <a:noFill/>
              <a:ln w="31750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35902" name="Line 150"/>
              <p:cNvSpPr>
                <a:spLocks noChangeShapeType="1"/>
              </p:cNvSpPr>
              <p:nvPr/>
            </p:nvSpPr>
            <p:spPr bwMode="auto">
              <a:xfrm>
                <a:off x="2976" y="960"/>
                <a:ext cx="0" cy="2784"/>
              </a:xfrm>
              <a:prstGeom prst="line">
                <a:avLst/>
              </a:prstGeom>
              <a:noFill/>
              <a:ln w="31750">
                <a:solidFill>
                  <a:srgbClr val="CC33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03" name="Arc 151"/>
              <p:cNvSpPr>
                <a:spLocks/>
              </p:cNvSpPr>
              <p:nvPr/>
            </p:nvSpPr>
            <p:spPr bwMode="auto">
              <a:xfrm>
                <a:off x="3122" y="972"/>
                <a:ext cx="1248" cy="2405"/>
              </a:xfrm>
              <a:custGeom>
                <a:avLst/>
                <a:gdLst>
                  <a:gd name="T0" fmla="*/ 0 w 21600"/>
                  <a:gd name="T1" fmla="*/ 0 h 36078"/>
                  <a:gd name="T2" fmla="*/ 0 w 21600"/>
                  <a:gd name="T3" fmla="*/ 0 h 36078"/>
                  <a:gd name="T4" fmla="*/ 0 w 21600"/>
                  <a:gd name="T5" fmla="*/ 0 h 3607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6078"/>
                  <a:gd name="T11" fmla="*/ 21600 w 21600"/>
                  <a:gd name="T12" fmla="*/ 36078 h 360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6078" fill="none" extrusionOk="0">
                    <a:moveTo>
                      <a:pt x="8984" y="36077"/>
                    </a:moveTo>
                    <a:cubicBezTo>
                      <a:pt x="3343" y="32019"/>
                      <a:pt x="0" y="25494"/>
                      <a:pt x="0" y="18545"/>
                    </a:cubicBezTo>
                    <a:cubicBezTo>
                      <a:pt x="-1" y="10941"/>
                      <a:pt x="3997" y="3898"/>
                      <a:pt x="10525" y="0"/>
                    </a:cubicBezTo>
                  </a:path>
                  <a:path w="21600" h="36078" stroke="0" extrusionOk="0">
                    <a:moveTo>
                      <a:pt x="8984" y="36077"/>
                    </a:moveTo>
                    <a:cubicBezTo>
                      <a:pt x="3343" y="32019"/>
                      <a:pt x="0" y="25494"/>
                      <a:pt x="0" y="18545"/>
                    </a:cubicBezTo>
                    <a:cubicBezTo>
                      <a:pt x="-1" y="10941"/>
                      <a:pt x="3997" y="3898"/>
                      <a:pt x="10525" y="0"/>
                    </a:cubicBezTo>
                    <a:lnTo>
                      <a:pt x="21600" y="18545"/>
                    </a:lnTo>
                    <a:lnTo>
                      <a:pt x="8984" y="36077"/>
                    </a:lnTo>
                    <a:close/>
                  </a:path>
                </a:pathLst>
              </a:custGeom>
              <a:noFill/>
              <a:ln w="31750" cap="rnd">
                <a:solidFill>
                  <a:srgbClr val="CC33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04" name="Arc 152"/>
              <p:cNvSpPr>
                <a:spLocks/>
              </p:cNvSpPr>
              <p:nvPr/>
            </p:nvSpPr>
            <p:spPr bwMode="auto">
              <a:xfrm rot="10800000">
                <a:off x="1440" y="1082"/>
                <a:ext cx="1392" cy="2404"/>
              </a:xfrm>
              <a:custGeom>
                <a:avLst/>
                <a:gdLst>
                  <a:gd name="T0" fmla="*/ 0 w 21600"/>
                  <a:gd name="T1" fmla="*/ 0 h 37310"/>
                  <a:gd name="T2" fmla="*/ 0 w 21600"/>
                  <a:gd name="T3" fmla="*/ 0 h 37310"/>
                  <a:gd name="T4" fmla="*/ 0 w 21600"/>
                  <a:gd name="T5" fmla="*/ 0 h 3731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7310"/>
                  <a:gd name="T11" fmla="*/ 21600 w 21600"/>
                  <a:gd name="T12" fmla="*/ 37310 h 3731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7310" fill="none" extrusionOk="0">
                    <a:moveTo>
                      <a:pt x="8922" y="37309"/>
                    </a:moveTo>
                    <a:cubicBezTo>
                      <a:pt x="3317" y="33247"/>
                      <a:pt x="0" y="26744"/>
                      <a:pt x="0" y="19822"/>
                    </a:cubicBezTo>
                    <a:cubicBezTo>
                      <a:pt x="-1" y="11210"/>
                      <a:pt x="5115" y="3421"/>
                      <a:pt x="13018" y="0"/>
                    </a:cubicBezTo>
                  </a:path>
                  <a:path w="21600" h="37310" stroke="0" extrusionOk="0">
                    <a:moveTo>
                      <a:pt x="8922" y="37309"/>
                    </a:moveTo>
                    <a:cubicBezTo>
                      <a:pt x="3317" y="33247"/>
                      <a:pt x="0" y="26744"/>
                      <a:pt x="0" y="19822"/>
                    </a:cubicBezTo>
                    <a:cubicBezTo>
                      <a:pt x="-1" y="11210"/>
                      <a:pt x="5115" y="3421"/>
                      <a:pt x="13018" y="0"/>
                    </a:cubicBezTo>
                    <a:lnTo>
                      <a:pt x="21600" y="19822"/>
                    </a:lnTo>
                    <a:lnTo>
                      <a:pt x="8922" y="37309"/>
                    </a:lnTo>
                    <a:close/>
                  </a:path>
                </a:pathLst>
              </a:custGeom>
              <a:noFill/>
              <a:ln w="31750" cap="rnd">
                <a:solidFill>
                  <a:srgbClr val="CC33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5888" name="Group 153"/>
            <p:cNvGrpSpPr>
              <a:grpSpLocks/>
            </p:cNvGrpSpPr>
            <p:nvPr/>
          </p:nvGrpSpPr>
          <p:grpSpPr bwMode="auto">
            <a:xfrm>
              <a:off x="3651" y="1995"/>
              <a:ext cx="289" cy="404"/>
              <a:chOff x="3655" y="1995"/>
              <a:chExt cx="289" cy="404"/>
            </a:xfrm>
          </p:grpSpPr>
          <p:sp>
            <p:nvSpPr>
              <p:cNvPr id="35892" name="Oval 154"/>
              <p:cNvSpPr>
                <a:spLocks noChangeArrowheads="1"/>
              </p:cNvSpPr>
              <p:nvPr/>
            </p:nvSpPr>
            <p:spPr bwMode="auto">
              <a:xfrm>
                <a:off x="3665" y="2059"/>
                <a:ext cx="267" cy="280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8002C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35893" name="Rectangle 155"/>
              <p:cNvSpPr>
                <a:spLocks noChangeArrowheads="1"/>
              </p:cNvSpPr>
              <p:nvPr/>
            </p:nvSpPr>
            <p:spPr bwMode="auto">
              <a:xfrm>
                <a:off x="3655" y="1995"/>
                <a:ext cx="289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3600">
                    <a:solidFill>
                      <a:srgbClr val="FFFF00"/>
                    </a:solidFill>
                    <a:latin typeface="Bookman Old Style" panose="02050604050505020204" pitchFamily="18" charset="0"/>
                  </a:rPr>
                  <a:t>+</a:t>
                </a:r>
              </a:p>
            </p:txBody>
          </p:sp>
        </p:grpSp>
        <p:grpSp>
          <p:nvGrpSpPr>
            <p:cNvPr id="35889" name="Group 156"/>
            <p:cNvGrpSpPr>
              <a:grpSpLocks/>
            </p:cNvGrpSpPr>
            <p:nvPr/>
          </p:nvGrpSpPr>
          <p:grpSpPr bwMode="auto">
            <a:xfrm>
              <a:off x="2016" y="2055"/>
              <a:ext cx="274" cy="288"/>
              <a:chOff x="2016" y="2055"/>
              <a:chExt cx="274" cy="288"/>
            </a:xfrm>
          </p:grpSpPr>
          <p:sp>
            <p:nvSpPr>
              <p:cNvPr id="35890" name="Oval 157"/>
              <p:cNvSpPr>
                <a:spLocks noChangeArrowheads="1"/>
              </p:cNvSpPr>
              <p:nvPr/>
            </p:nvSpPr>
            <p:spPr bwMode="auto">
              <a:xfrm>
                <a:off x="2016" y="2055"/>
                <a:ext cx="274" cy="288"/>
              </a:xfrm>
              <a:prstGeom prst="ellipse">
                <a:avLst/>
              </a:prstGeom>
              <a:gradFill rotWithShape="0">
                <a:gsLst>
                  <a:gs pos="0">
                    <a:srgbClr val="009900"/>
                  </a:gs>
                  <a:gs pos="100000">
                    <a:srgbClr val="0042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35891" name="Line 158"/>
              <p:cNvSpPr>
                <a:spLocks noChangeShapeType="1"/>
              </p:cNvSpPr>
              <p:nvPr/>
            </p:nvSpPr>
            <p:spPr bwMode="auto">
              <a:xfrm>
                <a:off x="2079" y="2199"/>
                <a:ext cx="161" cy="0"/>
              </a:xfrm>
              <a:prstGeom prst="line">
                <a:avLst/>
              </a:prstGeom>
              <a:noFill/>
              <a:ln w="57150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3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82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2987675" y="981075"/>
            <a:ext cx="2736850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FF"/>
                </a:solidFill>
                <a:latin typeface="Bookman Old Style" panose="02050604050505020204" pitchFamily="18" charset="0"/>
              </a:rPr>
              <a:t>平行板电容器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14400" y="2733675"/>
            <a:ext cx="8077200" cy="1847850"/>
            <a:chOff x="576" y="1722"/>
            <a:chExt cx="5088" cy="1164"/>
          </a:xfrm>
        </p:grpSpPr>
        <p:grpSp>
          <p:nvGrpSpPr>
            <p:cNvPr id="36868" name="Group 6"/>
            <p:cNvGrpSpPr>
              <a:grpSpLocks/>
            </p:cNvGrpSpPr>
            <p:nvPr/>
          </p:nvGrpSpPr>
          <p:grpSpPr bwMode="auto">
            <a:xfrm>
              <a:off x="1596" y="1722"/>
              <a:ext cx="2584" cy="1119"/>
              <a:chOff x="1610" y="600"/>
              <a:chExt cx="2584" cy="1119"/>
            </a:xfrm>
          </p:grpSpPr>
          <p:grpSp>
            <p:nvGrpSpPr>
              <p:cNvPr id="36910" name="Group 7"/>
              <p:cNvGrpSpPr>
                <a:grpSpLocks/>
              </p:cNvGrpSpPr>
              <p:nvPr/>
            </p:nvGrpSpPr>
            <p:grpSpPr bwMode="auto">
              <a:xfrm>
                <a:off x="1610" y="719"/>
                <a:ext cx="2584" cy="1000"/>
                <a:chOff x="1588" y="1828"/>
                <a:chExt cx="2584" cy="1000"/>
              </a:xfrm>
            </p:grpSpPr>
            <p:sp>
              <p:nvSpPr>
                <p:cNvPr id="36929" name="Rectangle 8"/>
                <p:cNvSpPr>
                  <a:spLocks noChangeArrowheads="1"/>
                </p:cNvSpPr>
                <p:nvPr/>
              </p:nvSpPr>
              <p:spPr bwMode="auto">
                <a:xfrm>
                  <a:off x="1588" y="2644"/>
                  <a:ext cx="2584" cy="184"/>
                </a:xfrm>
                <a:prstGeom prst="rect">
                  <a:avLst/>
                </a:prstGeom>
                <a:solidFill>
                  <a:srgbClr val="339933"/>
                </a:solidFill>
                <a:ln w="317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zh-CN" altLang="en-US" sz="2800"/>
                </a:p>
              </p:txBody>
            </p:sp>
            <p:sp>
              <p:nvSpPr>
                <p:cNvPr id="36930" name="Rectangle 9"/>
                <p:cNvSpPr>
                  <a:spLocks noChangeArrowheads="1"/>
                </p:cNvSpPr>
                <p:nvPr/>
              </p:nvSpPr>
              <p:spPr bwMode="auto">
                <a:xfrm>
                  <a:off x="1588" y="1828"/>
                  <a:ext cx="2584" cy="184"/>
                </a:xfrm>
                <a:prstGeom prst="rect">
                  <a:avLst/>
                </a:prstGeom>
                <a:solidFill>
                  <a:srgbClr val="CC3300"/>
                </a:solidFill>
                <a:ln w="317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zh-CN" altLang="en-US" sz="2800"/>
                </a:p>
              </p:txBody>
            </p:sp>
          </p:grpSp>
          <p:sp>
            <p:nvSpPr>
              <p:cNvPr id="36911" name="Rectangle 10"/>
              <p:cNvSpPr>
                <a:spLocks noChangeArrowheads="1"/>
              </p:cNvSpPr>
              <p:nvPr/>
            </p:nvSpPr>
            <p:spPr bwMode="auto">
              <a:xfrm>
                <a:off x="3564" y="600"/>
                <a:ext cx="289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3600" b="0">
                    <a:solidFill>
                      <a:srgbClr val="FFFF00"/>
                    </a:solidFill>
                    <a:latin typeface="Bookman Old Style" panose="02050604050505020204" pitchFamily="18" charset="0"/>
                  </a:rPr>
                  <a:t>+</a:t>
                </a:r>
              </a:p>
            </p:txBody>
          </p:sp>
          <p:sp>
            <p:nvSpPr>
              <p:cNvPr id="36912" name="Rectangle 11"/>
              <p:cNvSpPr>
                <a:spLocks noChangeArrowheads="1"/>
              </p:cNvSpPr>
              <p:nvPr/>
            </p:nvSpPr>
            <p:spPr bwMode="auto">
              <a:xfrm>
                <a:off x="2172" y="600"/>
                <a:ext cx="289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3600" b="0">
                    <a:solidFill>
                      <a:srgbClr val="FFFF00"/>
                    </a:solidFill>
                    <a:latin typeface="Bookman Old Style" panose="02050604050505020204" pitchFamily="18" charset="0"/>
                  </a:rPr>
                  <a:t>+</a:t>
                </a:r>
              </a:p>
            </p:txBody>
          </p:sp>
          <p:sp>
            <p:nvSpPr>
              <p:cNvPr id="36913" name="Rectangle 12"/>
              <p:cNvSpPr>
                <a:spLocks noChangeArrowheads="1"/>
              </p:cNvSpPr>
              <p:nvPr/>
            </p:nvSpPr>
            <p:spPr bwMode="auto">
              <a:xfrm>
                <a:off x="3852" y="600"/>
                <a:ext cx="289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3600" b="0">
                    <a:solidFill>
                      <a:srgbClr val="FFFF00"/>
                    </a:solidFill>
                    <a:latin typeface="Bookman Old Style" panose="02050604050505020204" pitchFamily="18" charset="0"/>
                  </a:rPr>
                  <a:t>+</a:t>
                </a:r>
              </a:p>
            </p:txBody>
          </p:sp>
          <p:sp>
            <p:nvSpPr>
              <p:cNvPr id="36914" name="Rectangle 13"/>
              <p:cNvSpPr>
                <a:spLocks noChangeArrowheads="1"/>
              </p:cNvSpPr>
              <p:nvPr/>
            </p:nvSpPr>
            <p:spPr bwMode="auto">
              <a:xfrm>
                <a:off x="3276" y="600"/>
                <a:ext cx="289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3600" b="0">
                    <a:solidFill>
                      <a:srgbClr val="FFFF00"/>
                    </a:solidFill>
                    <a:latin typeface="Bookman Old Style" panose="02050604050505020204" pitchFamily="18" charset="0"/>
                  </a:rPr>
                  <a:t>+</a:t>
                </a:r>
              </a:p>
            </p:txBody>
          </p:sp>
          <p:sp>
            <p:nvSpPr>
              <p:cNvPr id="36915" name="Rectangle 14"/>
              <p:cNvSpPr>
                <a:spLocks noChangeArrowheads="1"/>
              </p:cNvSpPr>
              <p:nvPr/>
            </p:nvSpPr>
            <p:spPr bwMode="auto">
              <a:xfrm>
                <a:off x="2700" y="600"/>
                <a:ext cx="289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3600" b="0">
                    <a:solidFill>
                      <a:srgbClr val="FFFF00"/>
                    </a:solidFill>
                    <a:latin typeface="Bookman Old Style" panose="02050604050505020204" pitchFamily="18" charset="0"/>
                  </a:rPr>
                  <a:t>+</a:t>
                </a:r>
              </a:p>
            </p:txBody>
          </p:sp>
          <p:sp>
            <p:nvSpPr>
              <p:cNvPr id="36916" name="Rectangle 15"/>
              <p:cNvSpPr>
                <a:spLocks noChangeArrowheads="1"/>
              </p:cNvSpPr>
              <p:nvPr/>
            </p:nvSpPr>
            <p:spPr bwMode="auto">
              <a:xfrm>
                <a:off x="1644" y="600"/>
                <a:ext cx="289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3600" b="0">
                    <a:solidFill>
                      <a:srgbClr val="FFFF00"/>
                    </a:solidFill>
                    <a:latin typeface="Bookman Old Style" panose="02050604050505020204" pitchFamily="18" charset="0"/>
                  </a:rPr>
                  <a:t>+</a:t>
                </a:r>
              </a:p>
            </p:txBody>
          </p:sp>
          <p:sp>
            <p:nvSpPr>
              <p:cNvPr id="36917" name="Rectangle 16"/>
              <p:cNvSpPr>
                <a:spLocks noChangeArrowheads="1"/>
              </p:cNvSpPr>
              <p:nvPr/>
            </p:nvSpPr>
            <p:spPr bwMode="auto">
              <a:xfrm>
                <a:off x="2988" y="600"/>
                <a:ext cx="289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3600" b="0">
                    <a:solidFill>
                      <a:srgbClr val="FFFF00"/>
                    </a:solidFill>
                    <a:latin typeface="Bookman Old Style" panose="02050604050505020204" pitchFamily="18" charset="0"/>
                  </a:rPr>
                  <a:t>+</a:t>
                </a:r>
              </a:p>
            </p:txBody>
          </p:sp>
          <p:sp>
            <p:nvSpPr>
              <p:cNvPr id="36918" name="Rectangle 17"/>
              <p:cNvSpPr>
                <a:spLocks noChangeArrowheads="1"/>
              </p:cNvSpPr>
              <p:nvPr/>
            </p:nvSpPr>
            <p:spPr bwMode="auto">
              <a:xfrm>
                <a:off x="2412" y="600"/>
                <a:ext cx="289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3600" b="0">
                    <a:solidFill>
                      <a:srgbClr val="FFFF00"/>
                    </a:solidFill>
                    <a:latin typeface="Bookman Old Style" panose="02050604050505020204" pitchFamily="18" charset="0"/>
                  </a:rPr>
                  <a:t>+</a:t>
                </a:r>
              </a:p>
            </p:txBody>
          </p:sp>
          <p:sp>
            <p:nvSpPr>
              <p:cNvPr id="36919" name="Rectangle 18"/>
              <p:cNvSpPr>
                <a:spLocks noChangeArrowheads="1"/>
              </p:cNvSpPr>
              <p:nvPr/>
            </p:nvSpPr>
            <p:spPr bwMode="auto">
              <a:xfrm>
                <a:off x="1896" y="600"/>
                <a:ext cx="289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3600" b="0">
                    <a:solidFill>
                      <a:srgbClr val="FFFF00"/>
                    </a:solidFill>
                    <a:latin typeface="Bookman Old Style" panose="02050604050505020204" pitchFamily="18" charset="0"/>
                  </a:rPr>
                  <a:t>+</a:t>
                </a:r>
              </a:p>
            </p:txBody>
          </p:sp>
          <p:sp>
            <p:nvSpPr>
              <p:cNvPr id="36920" name="Line 19"/>
              <p:cNvSpPr>
                <a:spLocks noChangeShapeType="1"/>
              </p:cNvSpPr>
              <p:nvPr/>
            </p:nvSpPr>
            <p:spPr bwMode="auto">
              <a:xfrm>
                <a:off x="1990" y="1627"/>
                <a:ext cx="144" cy="0"/>
              </a:xfrm>
              <a:prstGeom prst="line">
                <a:avLst/>
              </a:prstGeom>
              <a:noFill/>
              <a:ln w="31750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21" name="Line 20"/>
              <p:cNvSpPr>
                <a:spLocks noChangeShapeType="1"/>
              </p:cNvSpPr>
              <p:nvPr/>
            </p:nvSpPr>
            <p:spPr bwMode="auto">
              <a:xfrm>
                <a:off x="2518" y="1627"/>
                <a:ext cx="144" cy="0"/>
              </a:xfrm>
              <a:prstGeom prst="line">
                <a:avLst/>
              </a:prstGeom>
              <a:noFill/>
              <a:ln w="31750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22" name="Line 21"/>
              <p:cNvSpPr>
                <a:spLocks noChangeShapeType="1"/>
              </p:cNvSpPr>
              <p:nvPr/>
            </p:nvSpPr>
            <p:spPr bwMode="auto">
              <a:xfrm>
                <a:off x="3094" y="1627"/>
                <a:ext cx="144" cy="0"/>
              </a:xfrm>
              <a:prstGeom prst="line">
                <a:avLst/>
              </a:prstGeom>
              <a:noFill/>
              <a:ln w="31750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23" name="Line 22"/>
              <p:cNvSpPr>
                <a:spLocks noChangeShapeType="1"/>
              </p:cNvSpPr>
              <p:nvPr/>
            </p:nvSpPr>
            <p:spPr bwMode="auto">
              <a:xfrm>
                <a:off x="3670" y="1627"/>
                <a:ext cx="144" cy="0"/>
              </a:xfrm>
              <a:prstGeom prst="line">
                <a:avLst/>
              </a:prstGeom>
              <a:noFill/>
              <a:ln w="31750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24" name="Line 23"/>
              <p:cNvSpPr>
                <a:spLocks noChangeShapeType="1"/>
              </p:cNvSpPr>
              <p:nvPr/>
            </p:nvSpPr>
            <p:spPr bwMode="auto">
              <a:xfrm>
                <a:off x="2230" y="1627"/>
                <a:ext cx="144" cy="0"/>
              </a:xfrm>
              <a:prstGeom prst="line">
                <a:avLst/>
              </a:prstGeom>
              <a:noFill/>
              <a:ln w="31750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25" name="Line 24"/>
              <p:cNvSpPr>
                <a:spLocks noChangeShapeType="1"/>
              </p:cNvSpPr>
              <p:nvPr/>
            </p:nvSpPr>
            <p:spPr bwMode="auto">
              <a:xfrm>
                <a:off x="3382" y="1627"/>
                <a:ext cx="144" cy="0"/>
              </a:xfrm>
              <a:prstGeom prst="line">
                <a:avLst/>
              </a:prstGeom>
              <a:noFill/>
              <a:ln w="31750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26" name="Line 25"/>
              <p:cNvSpPr>
                <a:spLocks noChangeShapeType="1"/>
              </p:cNvSpPr>
              <p:nvPr/>
            </p:nvSpPr>
            <p:spPr bwMode="auto">
              <a:xfrm>
                <a:off x="2806" y="1627"/>
                <a:ext cx="144" cy="0"/>
              </a:xfrm>
              <a:prstGeom prst="line">
                <a:avLst/>
              </a:prstGeom>
              <a:noFill/>
              <a:ln w="31750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27" name="Line 26"/>
              <p:cNvSpPr>
                <a:spLocks noChangeShapeType="1"/>
              </p:cNvSpPr>
              <p:nvPr/>
            </p:nvSpPr>
            <p:spPr bwMode="auto">
              <a:xfrm>
                <a:off x="3958" y="1627"/>
                <a:ext cx="144" cy="0"/>
              </a:xfrm>
              <a:prstGeom prst="line">
                <a:avLst/>
              </a:prstGeom>
              <a:noFill/>
              <a:ln w="31750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28" name="Line 27"/>
              <p:cNvSpPr>
                <a:spLocks noChangeShapeType="1"/>
              </p:cNvSpPr>
              <p:nvPr/>
            </p:nvSpPr>
            <p:spPr bwMode="auto">
              <a:xfrm>
                <a:off x="1702" y="1627"/>
                <a:ext cx="144" cy="0"/>
              </a:xfrm>
              <a:prstGeom prst="line">
                <a:avLst/>
              </a:prstGeom>
              <a:noFill/>
              <a:ln w="31750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6869" name="Group 28"/>
            <p:cNvGrpSpPr>
              <a:grpSpLocks/>
            </p:cNvGrpSpPr>
            <p:nvPr/>
          </p:nvGrpSpPr>
          <p:grpSpPr bwMode="auto">
            <a:xfrm>
              <a:off x="576" y="1813"/>
              <a:ext cx="5088" cy="1073"/>
              <a:chOff x="576" y="890"/>
              <a:chExt cx="5088" cy="1073"/>
            </a:xfrm>
          </p:grpSpPr>
          <p:sp>
            <p:nvSpPr>
              <p:cNvPr id="36897" name="Line 29"/>
              <p:cNvSpPr>
                <a:spLocks noChangeShapeType="1"/>
              </p:cNvSpPr>
              <p:nvPr/>
            </p:nvSpPr>
            <p:spPr bwMode="auto">
              <a:xfrm>
                <a:off x="576" y="1418"/>
                <a:ext cx="5088" cy="0"/>
              </a:xfrm>
              <a:prstGeom prst="line">
                <a:avLst/>
              </a:prstGeom>
              <a:noFill/>
              <a:ln w="31750">
                <a:solidFill>
                  <a:srgbClr val="CC33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98" name="Line 30"/>
              <p:cNvSpPr>
                <a:spLocks noChangeShapeType="1"/>
              </p:cNvSpPr>
              <p:nvPr/>
            </p:nvSpPr>
            <p:spPr bwMode="auto">
              <a:xfrm>
                <a:off x="1584" y="1628"/>
                <a:ext cx="2592" cy="0"/>
              </a:xfrm>
              <a:prstGeom prst="line">
                <a:avLst/>
              </a:prstGeom>
              <a:noFill/>
              <a:ln w="31750">
                <a:solidFill>
                  <a:srgbClr val="CC33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99" name="Line 31"/>
              <p:cNvSpPr>
                <a:spLocks noChangeShapeType="1"/>
              </p:cNvSpPr>
              <p:nvPr/>
            </p:nvSpPr>
            <p:spPr bwMode="auto">
              <a:xfrm>
                <a:off x="1680" y="1322"/>
                <a:ext cx="2448" cy="0"/>
              </a:xfrm>
              <a:prstGeom prst="line">
                <a:avLst/>
              </a:prstGeom>
              <a:noFill/>
              <a:ln w="31750">
                <a:solidFill>
                  <a:srgbClr val="CC33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00" name="Arc 32"/>
              <p:cNvSpPr>
                <a:spLocks/>
              </p:cNvSpPr>
              <p:nvPr/>
            </p:nvSpPr>
            <p:spPr bwMode="auto">
              <a:xfrm>
                <a:off x="4128" y="890"/>
                <a:ext cx="480" cy="43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31750" cap="rnd">
                <a:solidFill>
                  <a:srgbClr val="CC33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01" name="Arc 33"/>
              <p:cNvSpPr>
                <a:spLocks/>
              </p:cNvSpPr>
              <p:nvPr/>
            </p:nvSpPr>
            <p:spPr bwMode="auto">
              <a:xfrm rot="10800000">
                <a:off x="4081" y="1514"/>
                <a:ext cx="480" cy="43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31750" cap="rnd">
                <a:solidFill>
                  <a:srgbClr val="CC33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02" name="Arc 34"/>
              <p:cNvSpPr>
                <a:spLocks/>
              </p:cNvSpPr>
              <p:nvPr/>
            </p:nvSpPr>
            <p:spPr bwMode="auto">
              <a:xfrm rot="10800000">
                <a:off x="1212" y="1513"/>
                <a:ext cx="480" cy="430"/>
              </a:xfrm>
              <a:custGeom>
                <a:avLst/>
                <a:gdLst>
                  <a:gd name="T0" fmla="*/ 0 w 21600"/>
                  <a:gd name="T1" fmla="*/ 0 h 21501"/>
                  <a:gd name="T2" fmla="*/ 0 w 21600"/>
                  <a:gd name="T3" fmla="*/ 0 h 21501"/>
                  <a:gd name="T4" fmla="*/ 0 w 21600"/>
                  <a:gd name="T5" fmla="*/ 0 h 21501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01"/>
                  <a:gd name="T11" fmla="*/ 21600 w 21600"/>
                  <a:gd name="T12" fmla="*/ 21501 h 2150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01" fill="none" extrusionOk="0">
                    <a:moveTo>
                      <a:pt x="21600" y="0"/>
                    </a:moveTo>
                    <a:cubicBezTo>
                      <a:pt x="21600" y="11127"/>
                      <a:pt x="13146" y="20434"/>
                      <a:pt x="2069" y="21500"/>
                    </a:cubicBezTo>
                  </a:path>
                  <a:path w="21600" h="21501" stroke="0" extrusionOk="0">
                    <a:moveTo>
                      <a:pt x="21600" y="0"/>
                    </a:moveTo>
                    <a:cubicBezTo>
                      <a:pt x="21600" y="11127"/>
                      <a:pt x="13146" y="20434"/>
                      <a:pt x="2069" y="215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31750" cap="rnd">
                <a:solidFill>
                  <a:srgbClr val="CC33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03" name="Arc 35"/>
              <p:cNvSpPr>
                <a:spLocks/>
              </p:cNvSpPr>
              <p:nvPr/>
            </p:nvSpPr>
            <p:spPr bwMode="auto">
              <a:xfrm>
                <a:off x="1201" y="890"/>
                <a:ext cx="480" cy="43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31750" cap="rnd">
                <a:solidFill>
                  <a:srgbClr val="CC33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04" name="Line 36"/>
              <p:cNvSpPr>
                <a:spLocks noChangeShapeType="1"/>
              </p:cNvSpPr>
              <p:nvPr/>
            </p:nvSpPr>
            <p:spPr bwMode="auto">
              <a:xfrm>
                <a:off x="1584" y="1196"/>
                <a:ext cx="2592" cy="0"/>
              </a:xfrm>
              <a:prstGeom prst="line">
                <a:avLst/>
              </a:prstGeom>
              <a:noFill/>
              <a:ln w="31750">
                <a:solidFill>
                  <a:srgbClr val="CC33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05" name="Line 37"/>
              <p:cNvSpPr>
                <a:spLocks noChangeShapeType="1"/>
              </p:cNvSpPr>
              <p:nvPr/>
            </p:nvSpPr>
            <p:spPr bwMode="auto">
              <a:xfrm>
                <a:off x="1631" y="1513"/>
                <a:ext cx="2469" cy="0"/>
              </a:xfrm>
              <a:prstGeom prst="line">
                <a:avLst/>
              </a:prstGeom>
              <a:noFill/>
              <a:ln w="31750">
                <a:solidFill>
                  <a:srgbClr val="CC33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06" name="Arc 38"/>
              <p:cNvSpPr>
                <a:spLocks/>
              </p:cNvSpPr>
              <p:nvPr/>
            </p:nvSpPr>
            <p:spPr bwMode="auto">
              <a:xfrm>
                <a:off x="4176" y="908"/>
                <a:ext cx="240" cy="28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31750" cap="rnd">
                <a:solidFill>
                  <a:srgbClr val="CC33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07" name="Arc 39"/>
              <p:cNvSpPr>
                <a:spLocks/>
              </p:cNvSpPr>
              <p:nvPr/>
            </p:nvSpPr>
            <p:spPr bwMode="auto">
              <a:xfrm rot="10800000">
                <a:off x="4135" y="1626"/>
                <a:ext cx="240" cy="284"/>
              </a:xfrm>
              <a:custGeom>
                <a:avLst/>
                <a:gdLst>
                  <a:gd name="T0" fmla="*/ 0 w 21600"/>
                  <a:gd name="T1" fmla="*/ 0 h 21265"/>
                  <a:gd name="T2" fmla="*/ 0 w 21600"/>
                  <a:gd name="T3" fmla="*/ 0 h 21265"/>
                  <a:gd name="T4" fmla="*/ 0 w 21600"/>
                  <a:gd name="T5" fmla="*/ 0 h 21265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265"/>
                  <a:gd name="T11" fmla="*/ 21600 w 21600"/>
                  <a:gd name="T12" fmla="*/ 21265 h 2126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265" fill="none" extrusionOk="0">
                    <a:moveTo>
                      <a:pt x="17812" y="21265"/>
                    </a:moveTo>
                    <a:cubicBezTo>
                      <a:pt x="7506" y="19430"/>
                      <a:pt x="0" y="10468"/>
                      <a:pt x="0" y="0"/>
                    </a:cubicBezTo>
                  </a:path>
                  <a:path w="21600" h="21265" stroke="0" extrusionOk="0">
                    <a:moveTo>
                      <a:pt x="17812" y="21265"/>
                    </a:moveTo>
                    <a:cubicBezTo>
                      <a:pt x="7506" y="19430"/>
                      <a:pt x="0" y="10468"/>
                      <a:pt x="0" y="0"/>
                    </a:cubicBezTo>
                    <a:lnTo>
                      <a:pt x="21600" y="0"/>
                    </a:lnTo>
                    <a:lnTo>
                      <a:pt x="17812" y="21265"/>
                    </a:lnTo>
                    <a:close/>
                  </a:path>
                </a:pathLst>
              </a:custGeom>
              <a:noFill/>
              <a:ln w="31750" cap="rnd">
                <a:solidFill>
                  <a:srgbClr val="CC33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08" name="Arc 40"/>
              <p:cNvSpPr>
                <a:spLocks/>
              </p:cNvSpPr>
              <p:nvPr/>
            </p:nvSpPr>
            <p:spPr bwMode="auto">
              <a:xfrm rot="10800000">
                <a:off x="1374" y="1627"/>
                <a:ext cx="240" cy="336"/>
              </a:xfrm>
              <a:custGeom>
                <a:avLst/>
                <a:gdLst>
                  <a:gd name="T0" fmla="*/ 0 w 21600"/>
                  <a:gd name="T1" fmla="*/ 0 h 21517"/>
                  <a:gd name="T2" fmla="*/ 0 w 21600"/>
                  <a:gd name="T3" fmla="*/ 0 h 21517"/>
                  <a:gd name="T4" fmla="*/ 0 w 21600"/>
                  <a:gd name="T5" fmla="*/ 0 h 21517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17"/>
                  <a:gd name="T11" fmla="*/ 21600 w 21600"/>
                  <a:gd name="T12" fmla="*/ 21517 h 215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17" fill="none" extrusionOk="0">
                    <a:moveTo>
                      <a:pt x="21600" y="0"/>
                    </a:moveTo>
                    <a:cubicBezTo>
                      <a:pt x="21600" y="11195"/>
                      <a:pt x="13046" y="20535"/>
                      <a:pt x="1893" y="21516"/>
                    </a:cubicBezTo>
                  </a:path>
                  <a:path w="21600" h="21517" stroke="0" extrusionOk="0">
                    <a:moveTo>
                      <a:pt x="21600" y="0"/>
                    </a:moveTo>
                    <a:cubicBezTo>
                      <a:pt x="21600" y="11195"/>
                      <a:pt x="13046" y="20535"/>
                      <a:pt x="1893" y="21516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31750" cap="rnd">
                <a:solidFill>
                  <a:srgbClr val="CC33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09" name="Arc 41"/>
              <p:cNvSpPr>
                <a:spLocks/>
              </p:cNvSpPr>
              <p:nvPr/>
            </p:nvSpPr>
            <p:spPr bwMode="auto">
              <a:xfrm>
                <a:off x="1378" y="908"/>
                <a:ext cx="240" cy="28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31750" cap="rnd">
                <a:solidFill>
                  <a:srgbClr val="CC33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6870" name="Group 42"/>
            <p:cNvGrpSpPr>
              <a:grpSpLocks/>
            </p:cNvGrpSpPr>
            <p:nvPr/>
          </p:nvGrpSpPr>
          <p:grpSpPr bwMode="auto">
            <a:xfrm>
              <a:off x="1200" y="1933"/>
              <a:ext cx="3371" cy="870"/>
              <a:chOff x="1200" y="1933"/>
              <a:chExt cx="3371" cy="870"/>
            </a:xfrm>
          </p:grpSpPr>
          <p:sp>
            <p:nvSpPr>
              <p:cNvPr id="36871" name="Line 43"/>
              <p:cNvSpPr>
                <a:spLocks noChangeShapeType="1"/>
              </p:cNvSpPr>
              <p:nvPr/>
            </p:nvSpPr>
            <p:spPr bwMode="auto">
              <a:xfrm>
                <a:off x="3984" y="2029"/>
                <a:ext cx="0" cy="288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72" name="Line 44"/>
              <p:cNvSpPr>
                <a:spLocks noChangeShapeType="1"/>
              </p:cNvSpPr>
              <p:nvPr/>
            </p:nvSpPr>
            <p:spPr bwMode="auto">
              <a:xfrm>
                <a:off x="1746" y="2225"/>
                <a:ext cx="0" cy="432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73" name="Line 45"/>
              <p:cNvSpPr>
                <a:spLocks noChangeShapeType="1"/>
              </p:cNvSpPr>
              <p:nvPr/>
            </p:nvSpPr>
            <p:spPr bwMode="auto">
              <a:xfrm>
                <a:off x="2862" y="2029"/>
                <a:ext cx="0" cy="288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74" name="Line 46"/>
              <p:cNvSpPr>
                <a:spLocks noChangeShapeType="1"/>
              </p:cNvSpPr>
              <p:nvPr/>
            </p:nvSpPr>
            <p:spPr bwMode="auto">
              <a:xfrm>
                <a:off x="3126" y="2029"/>
                <a:ext cx="0" cy="288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75" name="Line 47"/>
              <p:cNvSpPr>
                <a:spLocks noChangeShapeType="1"/>
              </p:cNvSpPr>
              <p:nvPr/>
            </p:nvSpPr>
            <p:spPr bwMode="auto">
              <a:xfrm>
                <a:off x="2598" y="2029"/>
                <a:ext cx="0" cy="288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76" name="Line 48"/>
              <p:cNvSpPr>
                <a:spLocks noChangeShapeType="1"/>
              </p:cNvSpPr>
              <p:nvPr/>
            </p:nvSpPr>
            <p:spPr bwMode="auto">
              <a:xfrm>
                <a:off x="2310" y="2029"/>
                <a:ext cx="0" cy="288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77" name="Line 49"/>
              <p:cNvSpPr>
                <a:spLocks noChangeShapeType="1"/>
              </p:cNvSpPr>
              <p:nvPr/>
            </p:nvSpPr>
            <p:spPr bwMode="auto">
              <a:xfrm>
                <a:off x="2022" y="2029"/>
                <a:ext cx="0" cy="288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78" name="Line 50"/>
              <p:cNvSpPr>
                <a:spLocks noChangeShapeType="1"/>
              </p:cNvSpPr>
              <p:nvPr/>
            </p:nvSpPr>
            <p:spPr bwMode="auto">
              <a:xfrm>
                <a:off x="1746" y="2029"/>
                <a:ext cx="0" cy="288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79" name="Line 51"/>
              <p:cNvSpPr>
                <a:spLocks noChangeShapeType="1"/>
              </p:cNvSpPr>
              <p:nvPr/>
            </p:nvSpPr>
            <p:spPr bwMode="auto">
              <a:xfrm>
                <a:off x="3414" y="2029"/>
                <a:ext cx="0" cy="288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0" name="Line 52"/>
              <p:cNvSpPr>
                <a:spLocks noChangeShapeType="1"/>
              </p:cNvSpPr>
              <p:nvPr/>
            </p:nvSpPr>
            <p:spPr bwMode="auto">
              <a:xfrm>
                <a:off x="3702" y="2029"/>
                <a:ext cx="0" cy="288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1" name="Line 53"/>
              <p:cNvSpPr>
                <a:spLocks noChangeShapeType="1"/>
              </p:cNvSpPr>
              <p:nvPr/>
            </p:nvSpPr>
            <p:spPr bwMode="auto">
              <a:xfrm>
                <a:off x="3126" y="2287"/>
                <a:ext cx="0" cy="381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2" name="Line 54"/>
              <p:cNvSpPr>
                <a:spLocks noChangeShapeType="1"/>
              </p:cNvSpPr>
              <p:nvPr/>
            </p:nvSpPr>
            <p:spPr bwMode="auto">
              <a:xfrm>
                <a:off x="2598" y="2281"/>
                <a:ext cx="0" cy="381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3" name="Line 55"/>
              <p:cNvSpPr>
                <a:spLocks noChangeShapeType="1"/>
              </p:cNvSpPr>
              <p:nvPr/>
            </p:nvSpPr>
            <p:spPr bwMode="auto">
              <a:xfrm>
                <a:off x="2310" y="2281"/>
                <a:ext cx="0" cy="381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4" name="Line 56"/>
              <p:cNvSpPr>
                <a:spLocks noChangeShapeType="1"/>
              </p:cNvSpPr>
              <p:nvPr/>
            </p:nvSpPr>
            <p:spPr bwMode="auto">
              <a:xfrm>
                <a:off x="2022" y="2269"/>
                <a:ext cx="0" cy="384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5" name="Line 57"/>
              <p:cNvSpPr>
                <a:spLocks noChangeShapeType="1"/>
              </p:cNvSpPr>
              <p:nvPr/>
            </p:nvSpPr>
            <p:spPr bwMode="auto">
              <a:xfrm>
                <a:off x="3414" y="2269"/>
                <a:ext cx="0" cy="384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6" name="Line 58"/>
              <p:cNvSpPr>
                <a:spLocks noChangeShapeType="1"/>
              </p:cNvSpPr>
              <p:nvPr/>
            </p:nvSpPr>
            <p:spPr bwMode="auto">
              <a:xfrm>
                <a:off x="3702" y="2287"/>
                <a:ext cx="0" cy="381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7" name="Line 59"/>
              <p:cNvSpPr>
                <a:spLocks noChangeShapeType="1"/>
              </p:cNvSpPr>
              <p:nvPr/>
            </p:nvSpPr>
            <p:spPr bwMode="auto">
              <a:xfrm>
                <a:off x="3984" y="2287"/>
                <a:ext cx="0" cy="381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8" name="Arc 60"/>
              <p:cNvSpPr>
                <a:spLocks/>
              </p:cNvSpPr>
              <p:nvPr/>
            </p:nvSpPr>
            <p:spPr bwMode="auto">
              <a:xfrm>
                <a:off x="3901" y="2314"/>
                <a:ext cx="384" cy="398"/>
              </a:xfrm>
              <a:custGeom>
                <a:avLst/>
                <a:gdLst>
                  <a:gd name="T0" fmla="*/ 0 w 21600"/>
                  <a:gd name="T1" fmla="*/ 0 h 12342"/>
                  <a:gd name="T2" fmla="*/ 0 w 21600"/>
                  <a:gd name="T3" fmla="*/ 0 h 12342"/>
                  <a:gd name="T4" fmla="*/ 0 w 21600"/>
                  <a:gd name="T5" fmla="*/ 0 h 1234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12342"/>
                  <a:gd name="T11" fmla="*/ 21600 w 21600"/>
                  <a:gd name="T12" fmla="*/ 12342 h 1234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12342" fill="none" extrusionOk="0">
                    <a:moveTo>
                      <a:pt x="21591" y="-1"/>
                    </a:moveTo>
                    <a:cubicBezTo>
                      <a:pt x="21597" y="207"/>
                      <a:pt x="21600" y="414"/>
                      <a:pt x="21600" y="622"/>
                    </a:cubicBezTo>
                    <a:cubicBezTo>
                      <a:pt x="21600" y="4779"/>
                      <a:pt x="20399" y="8849"/>
                      <a:pt x="18143" y="12341"/>
                    </a:cubicBezTo>
                  </a:path>
                  <a:path w="21600" h="12342" stroke="0" extrusionOk="0">
                    <a:moveTo>
                      <a:pt x="21591" y="-1"/>
                    </a:moveTo>
                    <a:cubicBezTo>
                      <a:pt x="21597" y="207"/>
                      <a:pt x="21600" y="414"/>
                      <a:pt x="21600" y="622"/>
                    </a:cubicBezTo>
                    <a:cubicBezTo>
                      <a:pt x="21600" y="4779"/>
                      <a:pt x="20399" y="8849"/>
                      <a:pt x="18143" y="12341"/>
                    </a:cubicBezTo>
                    <a:lnTo>
                      <a:pt x="0" y="622"/>
                    </a:lnTo>
                    <a:lnTo>
                      <a:pt x="21591" y="-1"/>
                    </a:lnTo>
                    <a:close/>
                  </a:path>
                </a:pathLst>
              </a:custGeom>
              <a:noFill/>
              <a:ln w="31750" cap="rnd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9" name="Arc 61"/>
              <p:cNvSpPr>
                <a:spLocks/>
              </p:cNvSpPr>
              <p:nvPr/>
            </p:nvSpPr>
            <p:spPr bwMode="auto">
              <a:xfrm>
                <a:off x="3654" y="1981"/>
                <a:ext cx="624" cy="402"/>
              </a:xfrm>
              <a:custGeom>
                <a:avLst/>
                <a:gdLst>
                  <a:gd name="T0" fmla="*/ 0 w 21598"/>
                  <a:gd name="T1" fmla="*/ 0 h 9450"/>
                  <a:gd name="T2" fmla="*/ 0 w 21598"/>
                  <a:gd name="T3" fmla="*/ 0 h 9450"/>
                  <a:gd name="T4" fmla="*/ 0 w 21598"/>
                  <a:gd name="T5" fmla="*/ 0 h 9450"/>
                  <a:gd name="T6" fmla="*/ 0 60000 65536"/>
                  <a:gd name="T7" fmla="*/ 0 60000 65536"/>
                  <a:gd name="T8" fmla="*/ 0 60000 65536"/>
                  <a:gd name="T9" fmla="*/ 0 w 21598"/>
                  <a:gd name="T10" fmla="*/ 0 h 9450"/>
                  <a:gd name="T11" fmla="*/ 21598 w 21598"/>
                  <a:gd name="T12" fmla="*/ 9450 h 945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8" h="9450" fill="none" extrusionOk="0">
                    <a:moveTo>
                      <a:pt x="19423" y="-1"/>
                    </a:moveTo>
                    <a:cubicBezTo>
                      <a:pt x="20810" y="2851"/>
                      <a:pt x="21552" y="5973"/>
                      <a:pt x="21597" y="9144"/>
                    </a:cubicBezTo>
                  </a:path>
                  <a:path w="21598" h="9450" stroke="0" extrusionOk="0">
                    <a:moveTo>
                      <a:pt x="19423" y="-1"/>
                    </a:moveTo>
                    <a:cubicBezTo>
                      <a:pt x="20810" y="2851"/>
                      <a:pt x="21552" y="5973"/>
                      <a:pt x="21597" y="9144"/>
                    </a:cubicBezTo>
                    <a:lnTo>
                      <a:pt x="0" y="9450"/>
                    </a:lnTo>
                    <a:lnTo>
                      <a:pt x="19423" y="-1"/>
                    </a:lnTo>
                    <a:close/>
                  </a:path>
                </a:pathLst>
              </a:custGeom>
              <a:noFill/>
              <a:ln w="31750" cap="rnd">
                <a:solidFill>
                  <a:srgbClr val="0000FF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90" name="Arc 62"/>
              <p:cNvSpPr>
                <a:spLocks/>
              </p:cNvSpPr>
              <p:nvPr/>
            </p:nvSpPr>
            <p:spPr bwMode="auto">
              <a:xfrm>
                <a:off x="1474" y="2264"/>
                <a:ext cx="383" cy="437"/>
              </a:xfrm>
              <a:custGeom>
                <a:avLst/>
                <a:gdLst>
                  <a:gd name="T0" fmla="*/ 0 w 21553"/>
                  <a:gd name="T1" fmla="*/ 0 h 13577"/>
                  <a:gd name="T2" fmla="*/ 0 w 21553"/>
                  <a:gd name="T3" fmla="*/ 0 h 13577"/>
                  <a:gd name="T4" fmla="*/ 0 w 21553"/>
                  <a:gd name="T5" fmla="*/ 0 h 13577"/>
                  <a:gd name="T6" fmla="*/ 0 60000 65536"/>
                  <a:gd name="T7" fmla="*/ 0 60000 65536"/>
                  <a:gd name="T8" fmla="*/ 0 60000 65536"/>
                  <a:gd name="T9" fmla="*/ 0 w 21553"/>
                  <a:gd name="T10" fmla="*/ 0 h 13577"/>
                  <a:gd name="T11" fmla="*/ 21553 w 21553"/>
                  <a:gd name="T12" fmla="*/ 13577 h 1357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53" h="13577" fill="none" extrusionOk="0">
                    <a:moveTo>
                      <a:pt x="4753" y="13577"/>
                    </a:moveTo>
                    <a:cubicBezTo>
                      <a:pt x="1953" y="10113"/>
                      <a:pt x="293" y="5868"/>
                      <a:pt x="-1" y="1424"/>
                    </a:cubicBezTo>
                  </a:path>
                  <a:path w="21553" h="13577" stroke="0" extrusionOk="0">
                    <a:moveTo>
                      <a:pt x="4753" y="13577"/>
                    </a:moveTo>
                    <a:cubicBezTo>
                      <a:pt x="1953" y="10113"/>
                      <a:pt x="293" y="5868"/>
                      <a:pt x="-1" y="1424"/>
                    </a:cubicBezTo>
                    <a:lnTo>
                      <a:pt x="21553" y="0"/>
                    </a:lnTo>
                    <a:lnTo>
                      <a:pt x="4753" y="13577"/>
                    </a:lnTo>
                    <a:close/>
                  </a:path>
                </a:pathLst>
              </a:custGeom>
              <a:noFill/>
              <a:ln w="31750" cap="rnd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91" name="Arc 63"/>
              <p:cNvSpPr>
                <a:spLocks/>
              </p:cNvSpPr>
              <p:nvPr/>
            </p:nvSpPr>
            <p:spPr bwMode="auto">
              <a:xfrm rot="400780">
                <a:off x="1493" y="2008"/>
                <a:ext cx="473" cy="392"/>
              </a:xfrm>
              <a:custGeom>
                <a:avLst/>
                <a:gdLst>
                  <a:gd name="T0" fmla="*/ 0 w 21600"/>
                  <a:gd name="T1" fmla="*/ 0 h 11614"/>
                  <a:gd name="T2" fmla="*/ 0 w 21600"/>
                  <a:gd name="T3" fmla="*/ 0 h 11614"/>
                  <a:gd name="T4" fmla="*/ 0 w 21600"/>
                  <a:gd name="T5" fmla="*/ 0 h 1161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11614"/>
                  <a:gd name="T11" fmla="*/ 21600 w 21600"/>
                  <a:gd name="T12" fmla="*/ 11614 h 1161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11614" fill="none" extrusionOk="0">
                    <a:moveTo>
                      <a:pt x="239" y="11613"/>
                    </a:moveTo>
                    <a:cubicBezTo>
                      <a:pt x="79" y="10553"/>
                      <a:pt x="0" y="9481"/>
                      <a:pt x="0" y="8409"/>
                    </a:cubicBezTo>
                    <a:cubicBezTo>
                      <a:pt x="-1" y="5520"/>
                      <a:pt x="579" y="2660"/>
                      <a:pt x="1704" y="0"/>
                    </a:cubicBezTo>
                  </a:path>
                  <a:path w="21600" h="11614" stroke="0" extrusionOk="0">
                    <a:moveTo>
                      <a:pt x="239" y="11613"/>
                    </a:moveTo>
                    <a:cubicBezTo>
                      <a:pt x="79" y="10553"/>
                      <a:pt x="0" y="9481"/>
                      <a:pt x="0" y="8409"/>
                    </a:cubicBezTo>
                    <a:cubicBezTo>
                      <a:pt x="-1" y="5520"/>
                      <a:pt x="579" y="2660"/>
                      <a:pt x="1704" y="0"/>
                    </a:cubicBezTo>
                    <a:lnTo>
                      <a:pt x="21600" y="8409"/>
                    </a:lnTo>
                    <a:lnTo>
                      <a:pt x="239" y="11613"/>
                    </a:lnTo>
                    <a:close/>
                  </a:path>
                </a:pathLst>
              </a:custGeom>
              <a:noFill/>
              <a:ln w="31750" cap="rnd">
                <a:solidFill>
                  <a:srgbClr val="0000FF"/>
                </a:solidFill>
                <a:round/>
                <a:headEnd type="stealth" w="med" len="lg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92" name="Arc 64"/>
              <p:cNvSpPr>
                <a:spLocks/>
              </p:cNvSpPr>
              <p:nvPr/>
            </p:nvSpPr>
            <p:spPr bwMode="auto">
              <a:xfrm>
                <a:off x="4175" y="2368"/>
                <a:ext cx="393" cy="435"/>
              </a:xfrm>
              <a:custGeom>
                <a:avLst/>
                <a:gdLst>
                  <a:gd name="T0" fmla="*/ 0 w 22109"/>
                  <a:gd name="T1" fmla="*/ 0 h 21600"/>
                  <a:gd name="T2" fmla="*/ 0 w 22109"/>
                  <a:gd name="T3" fmla="*/ 0 h 21600"/>
                  <a:gd name="T4" fmla="*/ 0 w 22109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2109"/>
                  <a:gd name="T10" fmla="*/ 0 h 21600"/>
                  <a:gd name="T11" fmla="*/ 22109 w 22109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109" h="21600" fill="none" extrusionOk="0">
                    <a:moveTo>
                      <a:pt x="22108" y="2691"/>
                    </a:moveTo>
                    <a:cubicBezTo>
                      <a:pt x="20751" y="13495"/>
                      <a:pt x="11565" y="21599"/>
                      <a:pt x="677" y="21600"/>
                    </a:cubicBezTo>
                    <a:cubicBezTo>
                      <a:pt x="451" y="21600"/>
                      <a:pt x="225" y="21596"/>
                      <a:pt x="-1" y="21589"/>
                    </a:cubicBezTo>
                  </a:path>
                  <a:path w="22109" h="21600" stroke="0" extrusionOk="0">
                    <a:moveTo>
                      <a:pt x="22108" y="2691"/>
                    </a:moveTo>
                    <a:cubicBezTo>
                      <a:pt x="20751" y="13495"/>
                      <a:pt x="11565" y="21599"/>
                      <a:pt x="677" y="21600"/>
                    </a:cubicBezTo>
                    <a:cubicBezTo>
                      <a:pt x="451" y="21600"/>
                      <a:pt x="225" y="21596"/>
                      <a:pt x="-1" y="21589"/>
                    </a:cubicBezTo>
                    <a:lnTo>
                      <a:pt x="677" y="0"/>
                    </a:lnTo>
                    <a:lnTo>
                      <a:pt x="22108" y="2691"/>
                    </a:lnTo>
                    <a:close/>
                  </a:path>
                </a:pathLst>
              </a:custGeom>
              <a:noFill/>
              <a:ln w="31750" cap="rnd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93" name="Arc 65"/>
              <p:cNvSpPr>
                <a:spLocks/>
              </p:cNvSpPr>
              <p:nvPr/>
            </p:nvSpPr>
            <p:spPr bwMode="auto">
              <a:xfrm>
                <a:off x="1200" y="2368"/>
                <a:ext cx="395" cy="435"/>
              </a:xfrm>
              <a:custGeom>
                <a:avLst/>
                <a:gdLst>
                  <a:gd name="T0" fmla="*/ 0 w 22196"/>
                  <a:gd name="T1" fmla="*/ 0 h 21600"/>
                  <a:gd name="T2" fmla="*/ 0 w 22196"/>
                  <a:gd name="T3" fmla="*/ 0 h 21600"/>
                  <a:gd name="T4" fmla="*/ 0 w 2219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2196"/>
                  <a:gd name="T10" fmla="*/ 0 h 21600"/>
                  <a:gd name="T11" fmla="*/ 22196 w 2219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196" h="21600" fill="none" extrusionOk="0">
                    <a:moveTo>
                      <a:pt x="22196" y="21591"/>
                    </a:moveTo>
                    <a:cubicBezTo>
                      <a:pt x="21989" y="21597"/>
                      <a:pt x="21782" y="21599"/>
                      <a:pt x="21575" y="21600"/>
                    </a:cubicBezTo>
                    <a:cubicBezTo>
                      <a:pt x="10051" y="21600"/>
                      <a:pt x="556" y="12553"/>
                      <a:pt x="0" y="1042"/>
                    </a:cubicBezTo>
                  </a:path>
                  <a:path w="22196" h="21600" stroke="0" extrusionOk="0">
                    <a:moveTo>
                      <a:pt x="22196" y="21591"/>
                    </a:moveTo>
                    <a:cubicBezTo>
                      <a:pt x="21989" y="21597"/>
                      <a:pt x="21782" y="21599"/>
                      <a:pt x="21575" y="21600"/>
                    </a:cubicBezTo>
                    <a:cubicBezTo>
                      <a:pt x="10051" y="21600"/>
                      <a:pt x="556" y="12553"/>
                      <a:pt x="0" y="1042"/>
                    </a:cubicBezTo>
                    <a:lnTo>
                      <a:pt x="21575" y="0"/>
                    </a:lnTo>
                    <a:lnTo>
                      <a:pt x="22196" y="21591"/>
                    </a:lnTo>
                    <a:close/>
                  </a:path>
                </a:pathLst>
              </a:custGeom>
              <a:noFill/>
              <a:ln w="31750" cap="rnd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94" name="Arc 66"/>
              <p:cNvSpPr>
                <a:spLocks/>
              </p:cNvSpPr>
              <p:nvPr/>
            </p:nvSpPr>
            <p:spPr bwMode="auto">
              <a:xfrm>
                <a:off x="4187" y="1934"/>
                <a:ext cx="384" cy="514"/>
              </a:xfrm>
              <a:custGeom>
                <a:avLst/>
                <a:gdLst>
                  <a:gd name="T0" fmla="*/ 0 w 21600"/>
                  <a:gd name="T1" fmla="*/ 0 h 25533"/>
                  <a:gd name="T2" fmla="*/ 0 w 21600"/>
                  <a:gd name="T3" fmla="*/ 0 h 25533"/>
                  <a:gd name="T4" fmla="*/ 0 w 21600"/>
                  <a:gd name="T5" fmla="*/ 0 h 25533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5533"/>
                  <a:gd name="T11" fmla="*/ 21600 w 21600"/>
                  <a:gd name="T12" fmla="*/ 25533 h 255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5533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2919"/>
                      <a:pt x="21479" y="24235"/>
                      <a:pt x="21238" y="25532"/>
                    </a:cubicBezTo>
                  </a:path>
                  <a:path w="21600" h="25533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2919"/>
                      <a:pt x="21479" y="24235"/>
                      <a:pt x="21238" y="25532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0" cap="rnd">
                <a:solidFill>
                  <a:srgbClr val="0000FF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95" name="Arc 67"/>
              <p:cNvSpPr>
                <a:spLocks/>
              </p:cNvSpPr>
              <p:nvPr/>
            </p:nvSpPr>
            <p:spPr bwMode="auto">
              <a:xfrm>
                <a:off x="1200" y="1933"/>
                <a:ext cx="384" cy="472"/>
              </a:xfrm>
              <a:custGeom>
                <a:avLst/>
                <a:gdLst>
                  <a:gd name="T0" fmla="*/ 0 w 21600"/>
                  <a:gd name="T1" fmla="*/ 0 h 23487"/>
                  <a:gd name="T2" fmla="*/ 0 w 21600"/>
                  <a:gd name="T3" fmla="*/ 0 h 23487"/>
                  <a:gd name="T4" fmla="*/ 0 w 21600"/>
                  <a:gd name="T5" fmla="*/ 0 h 23487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487"/>
                  <a:gd name="T11" fmla="*/ 21600 w 21600"/>
                  <a:gd name="T12" fmla="*/ 23487 h 2348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487" fill="none" extrusionOk="0">
                    <a:moveTo>
                      <a:pt x="82" y="23487"/>
                    </a:moveTo>
                    <a:cubicBezTo>
                      <a:pt x="27" y="22859"/>
                      <a:pt x="0" y="22229"/>
                      <a:pt x="0" y="21600"/>
                    </a:cubicBezTo>
                    <a:cubicBezTo>
                      <a:pt x="-1" y="9692"/>
                      <a:pt x="9636" y="30"/>
                      <a:pt x="21544" y="0"/>
                    </a:cubicBezTo>
                  </a:path>
                  <a:path w="21600" h="23487" stroke="0" extrusionOk="0">
                    <a:moveTo>
                      <a:pt x="82" y="23487"/>
                    </a:moveTo>
                    <a:cubicBezTo>
                      <a:pt x="27" y="22859"/>
                      <a:pt x="0" y="22229"/>
                      <a:pt x="0" y="21600"/>
                    </a:cubicBezTo>
                    <a:cubicBezTo>
                      <a:pt x="-1" y="9692"/>
                      <a:pt x="9636" y="30"/>
                      <a:pt x="21544" y="0"/>
                    </a:cubicBezTo>
                    <a:lnTo>
                      <a:pt x="21600" y="21600"/>
                    </a:lnTo>
                    <a:lnTo>
                      <a:pt x="82" y="23487"/>
                    </a:lnTo>
                    <a:close/>
                  </a:path>
                </a:pathLst>
              </a:custGeom>
              <a:noFill/>
              <a:ln w="31750" cap="rnd">
                <a:solidFill>
                  <a:srgbClr val="0000FF"/>
                </a:solidFill>
                <a:round/>
                <a:headEnd type="stealth" w="med" len="lg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96" name="Line 68"/>
              <p:cNvSpPr>
                <a:spLocks noChangeShapeType="1"/>
              </p:cNvSpPr>
              <p:nvPr/>
            </p:nvSpPr>
            <p:spPr bwMode="auto">
              <a:xfrm>
                <a:off x="2859" y="2278"/>
                <a:ext cx="0" cy="381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6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250825" y="476250"/>
            <a:ext cx="72723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accent2"/>
                </a:solidFill>
              </a:rPr>
              <a:t>1.4.6  </a:t>
            </a:r>
            <a:r>
              <a:rPr lang="zh-CN" altLang="en-US">
                <a:solidFill>
                  <a:schemeClr val="accent2"/>
                </a:solidFill>
              </a:rPr>
              <a:t>电势梯度</a:t>
            </a:r>
            <a:r>
              <a:rPr lang="en-US" altLang="zh-CN">
                <a:solidFill>
                  <a:schemeClr val="accent2"/>
                </a:solidFill>
              </a:rPr>
              <a:t>(Potential Gradient)</a:t>
            </a:r>
          </a:p>
        </p:txBody>
      </p:sp>
      <p:sp>
        <p:nvSpPr>
          <p:cNvPr id="68617" name="Rectangle 9"/>
          <p:cNvSpPr>
            <a:spLocks noChangeArrowheads="1"/>
          </p:cNvSpPr>
          <p:nvPr/>
        </p:nvSpPr>
        <p:spPr bwMode="auto">
          <a:xfrm>
            <a:off x="0" y="1341438"/>
            <a:ext cx="9144000" cy="76200"/>
          </a:xfrm>
          <a:prstGeom prst="rect">
            <a:avLst/>
          </a:prstGeom>
          <a:gradFill rotWithShape="0">
            <a:gsLst>
              <a:gs pos="0">
                <a:srgbClr val="00CC99"/>
              </a:gs>
              <a:gs pos="100000">
                <a:srgbClr val="00A179"/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/>
          </a:p>
        </p:txBody>
      </p:sp>
      <p:sp>
        <p:nvSpPr>
          <p:cNvPr id="25616" name="Text Box 16"/>
          <p:cNvSpPr txBox="1">
            <a:spLocks noChangeArrowheads="1"/>
          </p:cNvSpPr>
          <p:nvPr/>
        </p:nvSpPr>
        <p:spPr bwMode="auto">
          <a:xfrm>
            <a:off x="685800" y="1773238"/>
            <a:ext cx="563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电势变化，电场做功</a:t>
            </a: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609600" y="2636838"/>
            <a:ext cx="5080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accent2"/>
                </a:solidFill>
              </a:rPr>
              <a:t>一、电场强度和电势的关系</a:t>
            </a:r>
            <a:endParaRPr lang="zh-CN" altLang="en-US" b="0">
              <a:solidFill>
                <a:schemeClr val="accent2"/>
              </a:solidFill>
            </a:endParaRP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1030288" y="372110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CC3300"/>
                </a:solidFill>
              </a:rPr>
              <a:t>积分</a:t>
            </a:r>
            <a:r>
              <a:rPr lang="zh-CN" altLang="en-US" sz="2800">
                <a:solidFill>
                  <a:schemeClr val="accent2"/>
                </a:solidFill>
              </a:rPr>
              <a:t>关系式</a:t>
            </a:r>
            <a:endParaRPr lang="zh-CN" altLang="en-US" sz="2800" b="0">
              <a:solidFill>
                <a:schemeClr val="accent2"/>
              </a:solidFill>
            </a:endParaRPr>
          </a:p>
        </p:txBody>
      </p:sp>
      <p:graphicFrame>
        <p:nvGraphicFramePr>
          <p:cNvPr id="68613" name="Object 5"/>
          <p:cNvGraphicFramePr>
            <a:graphicFrameLocks noChangeAspect="1"/>
          </p:cNvGraphicFramePr>
          <p:nvPr/>
        </p:nvGraphicFramePr>
        <p:xfrm>
          <a:off x="3276600" y="3500438"/>
          <a:ext cx="30480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89783" imgH="320040" progId="Equation.DSMT4">
                  <p:embed/>
                </p:oleObj>
              </mc:Choice>
              <mc:Fallback>
                <p:oleObj name="Equation" r:id="rId2" imgW="1089783" imgH="320040" progId="Equation.DSMT4">
                  <p:embed/>
                  <p:pic>
                    <p:nvPicPr>
                      <p:cNvPr id="686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500438"/>
                        <a:ext cx="304800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971550" y="5713413"/>
            <a:ext cx="38877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</a:rPr>
              <a:t>电场</a:t>
            </a:r>
            <a:r>
              <a:rPr lang="zh-CN" altLang="en-US" sz="2800">
                <a:solidFill>
                  <a:srgbClr val="CC3300"/>
                </a:solidFill>
              </a:rPr>
              <a:t>积分</a:t>
            </a:r>
            <a:r>
              <a:rPr lang="zh-CN" altLang="en-US" sz="2800">
                <a:solidFill>
                  <a:schemeClr val="accent2"/>
                </a:solidFill>
              </a:rPr>
              <a:t>得到绝对电势：</a:t>
            </a:r>
            <a:endParaRPr lang="zh-CN" altLang="en-US" sz="2800" b="0">
              <a:solidFill>
                <a:schemeClr val="accent2"/>
              </a:solidFill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4903788" y="5476875"/>
          <a:ext cx="2692400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63280" imgH="330120" progId="Equation.DSMT4">
                  <p:embed/>
                </p:oleObj>
              </mc:Choice>
              <mc:Fallback>
                <p:oleObj name="Equation" r:id="rId4" imgW="863280" imgH="330120" progId="Equation.DSMT4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3788" y="5476875"/>
                        <a:ext cx="2692400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2" name="Object 11"/>
          <p:cNvGraphicFramePr>
            <a:graphicFrameLocks noChangeAspect="1"/>
          </p:cNvGraphicFramePr>
          <p:nvPr/>
        </p:nvGraphicFramePr>
        <p:xfrm>
          <a:off x="6977063" y="6027738"/>
          <a:ext cx="122237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6532" imgH="167509" progId="Equation.DSMT4">
                  <p:embed/>
                </p:oleObj>
              </mc:Choice>
              <mc:Fallback>
                <p:oleObj name="Equation" r:id="rId6" imgW="106532" imgH="167509" progId="Equation.DSMT4">
                  <p:embed/>
                  <p:pic>
                    <p:nvPicPr>
                      <p:cNvPr id="3892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7063" y="6027738"/>
                        <a:ext cx="122237" cy="18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88" name="组合 13"/>
          <p:cNvGrpSpPr>
            <a:grpSpLocks/>
          </p:cNvGrpSpPr>
          <p:nvPr/>
        </p:nvGrpSpPr>
        <p:grpSpPr bwMode="auto">
          <a:xfrm>
            <a:off x="1042988" y="4508500"/>
            <a:ext cx="6049962" cy="906463"/>
            <a:chOff x="1691680" y="4573588"/>
            <a:chExt cx="6048672" cy="906462"/>
          </a:xfrm>
        </p:grpSpPr>
        <p:graphicFrame>
          <p:nvGraphicFramePr>
            <p:cNvPr id="38924" name="Object 6"/>
            <p:cNvGraphicFramePr>
              <a:graphicFrameLocks noChangeAspect="1"/>
            </p:cNvGraphicFramePr>
            <p:nvPr/>
          </p:nvGraphicFramePr>
          <p:xfrm>
            <a:off x="3884314" y="4573588"/>
            <a:ext cx="3856038" cy="906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341120" imgH="320040" progId="Equation.DSMT4">
                    <p:embed/>
                  </p:oleObj>
                </mc:Choice>
                <mc:Fallback>
                  <p:oleObj name="Equation" r:id="rId8" imgW="1341120" imgH="320040" progId="Equation.DSMT4">
                    <p:embed/>
                    <p:pic>
                      <p:nvPicPr>
                        <p:cNvPr id="38924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4314" y="4573588"/>
                          <a:ext cx="3856038" cy="9064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5" name="TextBox 12"/>
            <p:cNvSpPr txBox="1">
              <a:spLocks noChangeArrowheads="1"/>
            </p:cNvSpPr>
            <p:nvPr/>
          </p:nvSpPr>
          <p:spPr bwMode="auto">
            <a:xfrm>
              <a:off x="1691680" y="4849996"/>
              <a:ext cx="259228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/>
                <a:t>选定基准点 </a:t>
              </a:r>
            </a:p>
          </p:txBody>
        </p:sp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8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8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 autoUpdateAnimBg="0"/>
      <p:bldP spid="68617" grpId="0" animBg="1" autoUpdateAnimBg="0"/>
      <p:bldP spid="25616" grpId="0" autoUpdateAnimBg="0"/>
      <p:bldP spid="68611" grpId="0" autoUpdateAnimBg="0"/>
      <p:bldP spid="68612" grpId="0" autoUpdateAnimBg="0"/>
      <p:bldP spid="1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" name="Text Box 55"/>
          <p:cNvSpPr txBox="1">
            <a:spLocks noChangeArrowheads="1"/>
          </p:cNvSpPr>
          <p:nvPr/>
        </p:nvSpPr>
        <p:spPr bwMode="auto">
          <a:xfrm>
            <a:off x="2514600" y="3584575"/>
            <a:ext cx="5943600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</a:rPr>
              <a:t>试验电荷在点电荷的电场中移动时，电场力所做的功只与起点和终点的位置有关，而与试验电荷在电场中所经过的路径无关</a:t>
            </a:r>
            <a:r>
              <a:rPr lang="zh-CN" altLang="en-US">
                <a:solidFill>
                  <a:schemeClr val="accent2"/>
                </a:solidFill>
              </a:rPr>
              <a:t>。</a:t>
            </a:r>
            <a:endParaRPr lang="zh-CN" altLang="en-US" sz="2400" b="0"/>
          </a:p>
        </p:txBody>
      </p:sp>
      <p:sp>
        <p:nvSpPr>
          <p:cNvPr id="2105" name="Text Box 57"/>
          <p:cNvSpPr txBox="1">
            <a:spLocks noChangeArrowheads="1"/>
          </p:cNvSpPr>
          <p:nvPr/>
        </p:nvSpPr>
        <p:spPr bwMode="auto">
          <a:xfrm>
            <a:off x="381000" y="5602288"/>
            <a:ext cx="8305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CC3300"/>
                </a:solidFill>
              </a:rPr>
              <a:t>点电荷产生的电场力是保守力，对应的电场是保守场。</a:t>
            </a:r>
            <a:endParaRPr lang="zh-CN" altLang="en-US" sz="2400" b="0"/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457200" y="3665538"/>
            <a:ext cx="1524000" cy="1066800"/>
            <a:chOff x="384" y="2783"/>
            <a:chExt cx="960" cy="672"/>
          </a:xfrm>
        </p:grpSpPr>
        <p:sp>
          <p:nvSpPr>
            <p:cNvPr id="5146" name="AutoShape 63"/>
            <p:cNvSpPr>
              <a:spLocks noChangeArrowheads="1"/>
            </p:cNvSpPr>
            <p:nvPr/>
          </p:nvSpPr>
          <p:spPr bwMode="auto">
            <a:xfrm>
              <a:off x="384" y="2783"/>
              <a:ext cx="864" cy="672"/>
            </a:xfrm>
            <a:prstGeom prst="irregularSeal1">
              <a:avLst/>
            </a:prstGeom>
            <a:solidFill>
              <a:srgbClr val="FF9900"/>
            </a:solidFill>
            <a:ln w="12699">
              <a:solidFill>
                <a:srgbClr val="99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5147" name="Text Box 64"/>
            <p:cNvSpPr txBox="1">
              <a:spLocks noChangeArrowheads="1"/>
            </p:cNvSpPr>
            <p:nvPr/>
          </p:nvSpPr>
          <p:spPr bwMode="auto">
            <a:xfrm>
              <a:off x="480" y="2927"/>
              <a:ext cx="8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solidFill>
                    <a:srgbClr val="3333CC"/>
                  </a:solidFill>
                  <a:latin typeface="宋体" panose="02010600030101010101" pitchFamily="2" charset="-122"/>
                </a:rPr>
                <a:t>结论</a:t>
              </a:r>
            </a:p>
          </p:txBody>
        </p:sp>
      </p:grp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76200" y="115888"/>
            <a:ext cx="6858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chemeClr val="accent2"/>
                </a:solidFill>
              </a:rPr>
              <a:t>二、点电荷产生的静电场是保守场</a:t>
            </a:r>
            <a:endParaRPr lang="zh-CN" altLang="en-US" b="0">
              <a:solidFill>
                <a:schemeClr val="accent2"/>
              </a:solidFill>
            </a:endParaRPr>
          </a:p>
        </p:txBody>
      </p:sp>
      <p:graphicFrame>
        <p:nvGraphicFramePr>
          <p:cNvPr id="2072" name="Object 24"/>
          <p:cNvGraphicFramePr>
            <a:graphicFrameLocks noChangeAspect="1"/>
          </p:cNvGraphicFramePr>
          <p:nvPr/>
        </p:nvGraphicFramePr>
        <p:xfrm>
          <a:off x="509588" y="908050"/>
          <a:ext cx="4999037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65143" imgH="464689" progId="Equation.DSMT4">
                  <p:embed/>
                </p:oleObj>
              </mc:Choice>
              <mc:Fallback>
                <p:oleObj name="Equation" r:id="rId2" imgW="2065143" imgH="464689" progId="Equation.DSMT4">
                  <p:embed/>
                  <p:pic>
                    <p:nvPicPr>
                      <p:cNvPr id="2072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908050"/>
                        <a:ext cx="4999037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7" name="组合 22"/>
          <p:cNvGrpSpPr>
            <a:grpSpLocks/>
          </p:cNvGrpSpPr>
          <p:nvPr/>
        </p:nvGrpSpPr>
        <p:grpSpPr bwMode="auto">
          <a:xfrm>
            <a:off x="6836654" y="445416"/>
            <a:ext cx="1812332" cy="2191421"/>
            <a:chOff x="4779357" y="2282141"/>
            <a:chExt cx="1811749" cy="2191794"/>
          </a:xfrm>
        </p:grpSpPr>
        <p:grpSp>
          <p:nvGrpSpPr>
            <p:cNvPr id="5137" name="Group 40"/>
            <p:cNvGrpSpPr>
              <a:grpSpLocks/>
            </p:cNvGrpSpPr>
            <p:nvPr/>
          </p:nvGrpSpPr>
          <p:grpSpPr bwMode="auto">
            <a:xfrm>
              <a:off x="4779357" y="2282141"/>
              <a:ext cx="1811749" cy="2191794"/>
              <a:chOff x="3683" y="1734"/>
              <a:chExt cx="1802" cy="2180"/>
            </a:xfrm>
          </p:grpSpPr>
          <p:sp>
            <p:nvSpPr>
              <p:cNvPr id="5140" name="Freeform 8"/>
              <p:cNvSpPr>
                <a:spLocks/>
              </p:cNvSpPr>
              <p:nvPr/>
            </p:nvSpPr>
            <p:spPr bwMode="auto">
              <a:xfrm>
                <a:off x="4118" y="2103"/>
                <a:ext cx="1302" cy="1776"/>
              </a:xfrm>
              <a:custGeom>
                <a:avLst/>
                <a:gdLst>
                  <a:gd name="T0" fmla="*/ 0 w 1302"/>
                  <a:gd name="T1" fmla="*/ 1776 h 1776"/>
                  <a:gd name="T2" fmla="*/ 432 w 1302"/>
                  <a:gd name="T3" fmla="*/ 1739 h 1776"/>
                  <a:gd name="T4" fmla="*/ 720 w 1302"/>
                  <a:gd name="T5" fmla="*/ 1644 h 1776"/>
                  <a:gd name="T6" fmla="*/ 972 w 1302"/>
                  <a:gd name="T7" fmla="*/ 1500 h 1776"/>
                  <a:gd name="T8" fmla="*/ 1272 w 1302"/>
                  <a:gd name="T9" fmla="*/ 1188 h 1776"/>
                  <a:gd name="T10" fmla="*/ 1152 w 1302"/>
                  <a:gd name="T11" fmla="*/ 852 h 1776"/>
                  <a:gd name="T12" fmla="*/ 1000 w 1302"/>
                  <a:gd name="T13" fmla="*/ 600 h 1776"/>
                  <a:gd name="T14" fmla="*/ 900 w 1302"/>
                  <a:gd name="T15" fmla="*/ 420 h 1776"/>
                  <a:gd name="T16" fmla="*/ 852 w 1302"/>
                  <a:gd name="T17" fmla="*/ 252 h 1776"/>
                  <a:gd name="T18" fmla="*/ 1008 w 1302"/>
                  <a:gd name="T19" fmla="*/ 0 h 177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02"/>
                  <a:gd name="T31" fmla="*/ 0 h 1776"/>
                  <a:gd name="T32" fmla="*/ 1302 w 1302"/>
                  <a:gd name="T33" fmla="*/ 1776 h 177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02" h="1776">
                    <a:moveTo>
                      <a:pt x="0" y="1776"/>
                    </a:moveTo>
                    <a:cubicBezTo>
                      <a:pt x="160" y="1773"/>
                      <a:pt x="312" y="1761"/>
                      <a:pt x="432" y="1739"/>
                    </a:cubicBezTo>
                    <a:cubicBezTo>
                      <a:pt x="552" y="1717"/>
                      <a:pt x="630" y="1684"/>
                      <a:pt x="720" y="1644"/>
                    </a:cubicBezTo>
                    <a:cubicBezTo>
                      <a:pt x="810" y="1604"/>
                      <a:pt x="880" y="1576"/>
                      <a:pt x="972" y="1500"/>
                    </a:cubicBezTo>
                    <a:cubicBezTo>
                      <a:pt x="1064" y="1424"/>
                      <a:pt x="1242" y="1296"/>
                      <a:pt x="1272" y="1188"/>
                    </a:cubicBezTo>
                    <a:cubicBezTo>
                      <a:pt x="1302" y="1080"/>
                      <a:pt x="1197" y="950"/>
                      <a:pt x="1152" y="852"/>
                    </a:cubicBezTo>
                    <a:cubicBezTo>
                      <a:pt x="1107" y="754"/>
                      <a:pt x="1042" y="672"/>
                      <a:pt x="1000" y="600"/>
                    </a:cubicBezTo>
                    <a:cubicBezTo>
                      <a:pt x="958" y="528"/>
                      <a:pt x="925" y="478"/>
                      <a:pt x="900" y="420"/>
                    </a:cubicBezTo>
                    <a:cubicBezTo>
                      <a:pt x="875" y="362"/>
                      <a:pt x="834" y="322"/>
                      <a:pt x="852" y="252"/>
                    </a:cubicBezTo>
                    <a:cubicBezTo>
                      <a:pt x="870" y="182"/>
                      <a:pt x="976" y="52"/>
                      <a:pt x="1008" y="0"/>
                    </a:cubicBezTo>
                  </a:path>
                </a:pathLst>
              </a:cu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41" name="Text Box 15"/>
              <p:cNvSpPr txBox="1">
                <a:spLocks noChangeArrowheads="1"/>
              </p:cNvSpPr>
              <p:nvPr/>
            </p:nvSpPr>
            <p:spPr bwMode="auto">
              <a:xfrm>
                <a:off x="3683" y="2611"/>
                <a:ext cx="362" cy="5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800" i="1">
                    <a:solidFill>
                      <a:schemeClr val="accent2"/>
                    </a:solidFill>
                  </a:rPr>
                  <a:t>q</a:t>
                </a:r>
                <a:endParaRPr lang="en-US" altLang="zh-CN" sz="2800" b="0" i="1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142" name="Text Box 16"/>
              <p:cNvSpPr txBox="1">
                <a:spLocks noChangeArrowheads="1"/>
              </p:cNvSpPr>
              <p:nvPr/>
            </p:nvSpPr>
            <p:spPr bwMode="auto">
              <a:xfrm>
                <a:off x="4013" y="3351"/>
                <a:ext cx="362" cy="5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800" i="1">
                    <a:solidFill>
                      <a:schemeClr val="accent2"/>
                    </a:solidFill>
                  </a:rPr>
                  <a:t>a</a:t>
                </a:r>
                <a:endParaRPr lang="en-US" altLang="zh-CN" sz="2400" b="0" i="1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143" name="Text Box 17"/>
              <p:cNvSpPr txBox="1">
                <a:spLocks noChangeArrowheads="1"/>
              </p:cNvSpPr>
              <p:nvPr/>
            </p:nvSpPr>
            <p:spPr bwMode="auto">
              <a:xfrm>
                <a:off x="5123" y="1734"/>
                <a:ext cx="362" cy="5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800" i="1">
                    <a:solidFill>
                      <a:schemeClr val="accent2"/>
                    </a:solidFill>
                  </a:rPr>
                  <a:t>b</a:t>
                </a:r>
                <a:endParaRPr lang="en-US" altLang="zh-CN" sz="2400" b="0" i="1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144" name="Oval 33"/>
              <p:cNvSpPr>
                <a:spLocks noChangeArrowheads="1"/>
              </p:cNvSpPr>
              <p:nvPr/>
            </p:nvSpPr>
            <p:spPr bwMode="auto">
              <a:xfrm>
                <a:off x="3978" y="2967"/>
                <a:ext cx="95" cy="96"/>
              </a:xfrm>
              <a:prstGeom prst="ellipse">
                <a:avLst/>
              </a:prstGeom>
              <a:solidFill>
                <a:srgbClr val="CC3300"/>
              </a:solidFill>
              <a:ln w="1905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5145" name="Oval 34"/>
              <p:cNvSpPr>
                <a:spLocks noChangeArrowheads="1"/>
              </p:cNvSpPr>
              <p:nvPr/>
            </p:nvSpPr>
            <p:spPr bwMode="auto">
              <a:xfrm>
                <a:off x="4094" y="3853"/>
                <a:ext cx="61" cy="61"/>
              </a:xfrm>
              <a:prstGeom prst="ellipse">
                <a:avLst/>
              </a:prstGeom>
              <a:solidFill>
                <a:srgbClr val="FF9900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800"/>
              </a:p>
            </p:txBody>
          </p:sp>
        </p:grpSp>
        <p:sp>
          <p:nvSpPr>
            <p:cNvPr id="5138" name="Oval 34"/>
            <p:cNvSpPr>
              <a:spLocks noChangeArrowheads="1"/>
            </p:cNvSpPr>
            <p:nvPr/>
          </p:nvSpPr>
          <p:spPr bwMode="auto">
            <a:xfrm>
              <a:off x="6187318" y="2638812"/>
              <a:ext cx="60827" cy="60827"/>
            </a:xfrm>
            <a:prstGeom prst="ellipse">
              <a:avLst/>
            </a:prstGeom>
            <a:solidFill>
              <a:srgbClr val="FF9900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5139" name="Freeform 38"/>
            <p:cNvSpPr>
              <a:spLocks/>
            </p:cNvSpPr>
            <p:nvPr/>
          </p:nvSpPr>
          <p:spPr bwMode="auto">
            <a:xfrm>
              <a:off x="6095626" y="4093982"/>
              <a:ext cx="285436" cy="131311"/>
            </a:xfrm>
            <a:custGeom>
              <a:avLst/>
              <a:gdLst>
                <a:gd name="T0" fmla="*/ 0 w 54"/>
                <a:gd name="T1" fmla="*/ 131311 h 216"/>
                <a:gd name="T2" fmla="*/ 285436 w 54"/>
                <a:gd name="T3" fmla="*/ 0 h 216"/>
                <a:gd name="T4" fmla="*/ 0 60000 65536"/>
                <a:gd name="T5" fmla="*/ 0 60000 65536"/>
                <a:gd name="T6" fmla="*/ 0 w 54"/>
                <a:gd name="T7" fmla="*/ 0 h 216"/>
                <a:gd name="T8" fmla="*/ 54 w 54"/>
                <a:gd name="T9" fmla="*/ 216 h 21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" h="216">
                  <a:moveTo>
                    <a:pt x="0" y="216"/>
                  </a:moveTo>
                  <a:lnTo>
                    <a:pt x="54" y="0"/>
                  </a:lnTo>
                </a:path>
              </a:pathLst>
            </a:cu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8" name="Text Box 30"/>
          <p:cNvSpPr txBox="1">
            <a:spLocks noChangeArrowheads="1"/>
          </p:cNvSpPr>
          <p:nvPr/>
        </p:nvSpPr>
        <p:spPr bwMode="auto">
          <a:xfrm>
            <a:off x="8043863" y="2276475"/>
            <a:ext cx="5032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800" i="1">
                <a:solidFill>
                  <a:schemeClr val="accent2"/>
                </a:solidFill>
              </a:rPr>
              <a:t>q</a:t>
            </a:r>
            <a:r>
              <a:rPr lang="en-US" altLang="zh-CN" sz="2800" baseline="-25000">
                <a:solidFill>
                  <a:schemeClr val="accent2"/>
                </a:solidFill>
              </a:rPr>
              <a:t>0</a:t>
            </a:r>
            <a:endParaRPr lang="en-US" altLang="zh-CN" sz="2800">
              <a:solidFill>
                <a:schemeClr val="accent2"/>
              </a:solidFill>
            </a:endParaRPr>
          </a:p>
        </p:txBody>
      </p:sp>
      <p:sp>
        <p:nvSpPr>
          <p:cNvPr id="5129" name="Oval 34"/>
          <p:cNvSpPr>
            <a:spLocks noChangeArrowheads="1"/>
          </p:cNvSpPr>
          <p:nvPr/>
        </p:nvSpPr>
        <p:spPr bwMode="auto">
          <a:xfrm>
            <a:off x="8116888" y="2363788"/>
            <a:ext cx="60325" cy="61912"/>
          </a:xfrm>
          <a:prstGeom prst="ellipse">
            <a:avLst/>
          </a:prstGeom>
          <a:solidFill>
            <a:srgbClr val="FF990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/>
          </a:p>
        </p:txBody>
      </p:sp>
      <p:sp>
        <p:nvSpPr>
          <p:cNvPr id="5130" name="Text Box 30"/>
          <p:cNvSpPr txBox="1">
            <a:spLocks noChangeArrowheads="1"/>
          </p:cNvSpPr>
          <p:nvPr/>
        </p:nvSpPr>
        <p:spPr bwMode="auto">
          <a:xfrm>
            <a:off x="8437563" y="1690688"/>
            <a:ext cx="7159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800" i="1">
                <a:solidFill>
                  <a:srgbClr val="CC3300"/>
                </a:solidFill>
              </a:rPr>
              <a:t>L</a:t>
            </a:r>
            <a:r>
              <a:rPr lang="en-US" altLang="zh-CN" sz="2800" baseline="-25000">
                <a:solidFill>
                  <a:srgbClr val="CC3300"/>
                </a:solidFill>
              </a:rPr>
              <a:t>1</a:t>
            </a:r>
            <a:endParaRPr lang="en-US" altLang="zh-CN" sz="2800">
              <a:solidFill>
                <a:srgbClr val="CC3300"/>
              </a:solidFill>
            </a:endParaRPr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5894388" y="696913"/>
            <a:ext cx="2387600" cy="1903412"/>
            <a:chOff x="5893667" y="696454"/>
            <a:chExt cx="2388494" cy="1903635"/>
          </a:xfrm>
        </p:grpSpPr>
        <p:grpSp>
          <p:nvGrpSpPr>
            <p:cNvPr id="5133" name="组合 32"/>
            <p:cNvGrpSpPr>
              <a:grpSpLocks/>
            </p:cNvGrpSpPr>
            <p:nvPr/>
          </p:nvGrpSpPr>
          <p:grpSpPr bwMode="auto">
            <a:xfrm>
              <a:off x="6372200" y="696454"/>
              <a:ext cx="1909961" cy="1903635"/>
              <a:chOff x="4328383" y="2533477"/>
              <a:chExt cx="1909961" cy="1903635"/>
            </a:xfrm>
          </p:grpSpPr>
          <p:sp>
            <p:nvSpPr>
              <p:cNvPr id="34" name="任意多边形 33"/>
              <p:cNvSpPr/>
              <p:nvPr/>
            </p:nvSpPr>
            <p:spPr bwMode="auto">
              <a:xfrm>
                <a:off x="4327866" y="2533477"/>
                <a:ext cx="1910478" cy="1903635"/>
              </a:xfrm>
              <a:custGeom>
                <a:avLst/>
                <a:gdLst>
                  <a:gd name="connsiteX0" fmla="*/ 2972123 w 3015748"/>
                  <a:gd name="connsiteY0" fmla="*/ 216840 h 3005760"/>
                  <a:gd name="connsiteX1" fmla="*/ 2987363 w 3015748"/>
                  <a:gd name="connsiteY1" fmla="*/ 41580 h 3005760"/>
                  <a:gd name="connsiteX2" fmla="*/ 2644463 w 3015748"/>
                  <a:gd name="connsiteY2" fmla="*/ 11100 h 3005760"/>
                  <a:gd name="connsiteX3" fmla="*/ 1425263 w 3015748"/>
                  <a:gd name="connsiteY3" fmla="*/ 193980 h 3005760"/>
                  <a:gd name="connsiteX4" fmla="*/ 404183 w 3015748"/>
                  <a:gd name="connsiteY4" fmla="*/ 971220 h 3005760"/>
                  <a:gd name="connsiteX5" fmla="*/ 323 w 3015748"/>
                  <a:gd name="connsiteY5" fmla="*/ 2007540 h 3005760"/>
                  <a:gd name="connsiteX6" fmla="*/ 457523 w 3015748"/>
                  <a:gd name="connsiteY6" fmla="*/ 2716200 h 3005760"/>
                  <a:gd name="connsiteX7" fmla="*/ 1410023 w 3015748"/>
                  <a:gd name="connsiteY7" fmla="*/ 3005760 h 3005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15748" h="3005760">
                    <a:moveTo>
                      <a:pt x="2972123" y="216840"/>
                    </a:moveTo>
                    <a:cubicBezTo>
                      <a:pt x="3007048" y="146355"/>
                      <a:pt x="3041973" y="75870"/>
                      <a:pt x="2987363" y="41580"/>
                    </a:cubicBezTo>
                    <a:cubicBezTo>
                      <a:pt x="2932753" y="7290"/>
                      <a:pt x="2904813" y="-14300"/>
                      <a:pt x="2644463" y="11100"/>
                    </a:cubicBezTo>
                    <a:cubicBezTo>
                      <a:pt x="2384113" y="36500"/>
                      <a:pt x="1798643" y="33960"/>
                      <a:pt x="1425263" y="193980"/>
                    </a:cubicBezTo>
                    <a:cubicBezTo>
                      <a:pt x="1051883" y="354000"/>
                      <a:pt x="641673" y="668960"/>
                      <a:pt x="404183" y="971220"/>
                    </a:cubicBezTo>
                    <a:cubicBezTo>
                      <a:pt x="166693" y="1273480"/>
                      <a:pt x="-8567" y="1716710"/>
                      <a:pt x="323" y="2007540"/>
                    </a:cubicBezTo>
                    <a:cubicBezTo>
                      <a:pt x="9213" y="2298370"/>
                      <a:pt x="222573" y="2549830"/>
                      <a:pt x="457523" y="2716200"/>
                    </a:cubicBezTo>
                    <a:cubicBezTo>
                      <a:pt x="692473" y="2882570"/>
                      <a:pt x="1051248" y="2944165"/>
                      <a:pt x="1410023" y="3005760"/>
                    </a:cubicBezTo>
                  </a:path>
                </a:pathLst>
              </a:custGeom>
              <a:noFill/>
              <a:ln w="28575" cap="flat" cmpd="sng" algn="ctr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endParaRPr lang="zh-CN" altLang="en-US"/>
              </a:p>
            </p:txBody>
          </p:sp>
          <p:sp>
            <p:nvSpPr>
              <p:cNvPr id="5136" name="Freeform 38"/>
              <p:cNvSpPr>
                <a:spLocks/>
              </p:cNvSpPr>
              <p:nvPr/>
            </p:nvSpPr>
            <p:spPr bwMode="auto">
              <a:xfrm>
                <a:off x="4508545" y="2889759"/>
                <a:ext cx="255972" cy="371652"/>
              </a:xfrm>
              <a:custGeom>
                <a:avLst/>
                <a:gdLst>
                  <a:gd name="T0" fmla="*/ 0 w 54"/>
                  <a:gd name="T1" fmla="*/ 371652 h 216"/>
                  <a:gd name="T2" fmla="*/ 255972 w 54"/>
                  <a:gd name="T3" fmla="*/ 0 h 216"/>
                  <a:gd name="T4" fmla="*/ 0 60000 65536"/>
                  <a:gd name="T5" fmla="*/ 0 60000 65536"/>
                  <a:gd name="T6" fmla="*/ 0 w 54"/>
                  <a:gd name="T7" fmla="*/ 0 h 216"/>
                  <a:gd name="T8" fmla="*/ 54 w 54"/>
                  <a:gd name="T9" fmla="*/ 216 h 21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4" h="216">
                    <a:moveTo>
                      <a:pt x="0" y="216"/>
                    </a:moveTo>
                    <a:lnTo>
                      <a:pt x="54" y="0"/>
                    </a:lnTo>
                  </a:path>
                </a:pathLst>
              </a:custGeom>
              <a:noFill/>
              <a:ln w="28575">
                <a:solidFill>
                  <a:srgbClr val="CC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134" name="Text Box 30"/>
            <p:cNvSpPr txBox="1">
              <a:spLocks noChangeArrowheads="1"/>
            </p:cNvSpPr>
            <p:nvPr/>
          </p:nvSpPr>
          <p:spPr bwMode="auto">
            <a:xfrm>
              <a:off x="5893667" y="1119201"/>
              <a:ext cx="71594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i="1">
                  <a:solidFill>
                    <a:srgbClr val="CC3300"/>
                  </a:solidFill>
                </a:rPr>
                <a:t>L</a:t>
              </a:r>
              <a:r>
                <a:rPr lang="en-US" altLang="zh-CN" sz="2800" baseline="-25000">
                  <a:solidFill>
                    <a:srgbClr val="CC3300"/>
                  </a:solidFill>
                </a:rPr>
                <a:t>2</a:t>
              </a:r>
              <a:endParaRPr lang="en-US" altLang="zh-CN" sz="2800">
                <a:solidFill>
                  <a:srgbClr val="CC3300"/>
                </a:solidFill>
              </a:endParaRPr>
            </a:p>
          </p:txBody>
        </p:sp>
      </p:grpSp>
      <p:graphicFrame>
        <p:nvGraphicFramePr>
          <p:cNvPr id="41" name="Object 24"/>
          <p:cNvGraphicFramePr>
            <a:graphicFrameLocks noChangeAspect="1"/>
          </p:cNvGraphicFramePr>
          <p:nvPr/>
        </p:nvGraphicFramePr>
        <p:xfrm>
          <a:off x="488950" y="2060575"/>
          <a:ext cx="2905125" cy="118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06360" imgH="482400" progId="Equation.DSMT4">
                  <p:embed/>
                </p:oleObj>
              </mc:Choice>
              <mc:Fallback>
                <p:oleObj name="Equation" r:id="rId4" imgW="1206360" imgH="482400" progId="Equation.DSMT4">
                  <p:embed/>
                  <p:pic>
                    <p:nvPicPr>
                      <p:cNvPr id="41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" y="2060575"/>
                        <a:ext cx="2905125" cy="1189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3" grpId="0"/>
      <p:bldP spid="2105" grpId="0" autoUpdateAnimBg="0"/>
      <p:bldP spid="24582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212725" y="44450"/>
            <a:ext cx="26320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accent2"/>
                </a:solidFill>
              </a:rPr>
              <a:t>二、电势梯度</a:t>
            </a:r>
            <a:endParaRPr lang="zh-CN" altLang="en-US" b="0">
              <a:solidFill>
                <a:schemeClr val="accent2"/>
              </a:solidFill>
            </a:endParaRPr>
          </a:p>
        </p:txBody>
      </p:sp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0" y="692150"/>
            <a:ext cx="9144000" cy="76200"/>
          </a:xfrm>
          <a:prstGeom prst="rect">
            <a:avLst/>
          </a:prstGeom>
          <a:gradFill rotWithShape="0">
            <a:gsLst>
              <a:gs pos="0">
                <a:srgbClr val="00CC99"/>
              </a:gs>
              <a:gs pos="100000">
                <a:srgbClr val="00A179"/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/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323528" y="2564904"/>
            <a:ext cx="35591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</a:rPr>
              <a:t>在直角坐标系中：</a:t>
            </a:r>
            <a:endParaRPr lang="zh-CN" altLang="en-US" sz="2800" b="0"/>
          </a:p>
        </p:txBody>
      </p:sp>
      <p:graphicFrame>
        <p:nvGraphicFramePr>
          <p:cNvPr id="2" name="Object 24"/>
          <p:cNvGraphicFramePr>
            <a:graphicFrameLocks noChangeAspect="1"/>
          </p:cNvGraphicFramePr>
          <p:nvPr/>
        </p:nvGraphicFramePr>
        <p:xfrm>
          <a:off x="3523928" y="2474416"/>
          <a:ext cx="4465638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06880" imgH="221111" progId="Equation.DSMT4">
                  <p:embed/>
                </p:oleObj>
              </mc:Choice>
              <mc:Fallback>
                <p:oleObj name="Equation" r:id="rId2" imgW="1706880" imgH="221111" progId="Equation.DSMT4">
                  <p:embed/>
                  <p:pic>
                    <p:nvPicPr>
                      <p:cNvPr id="2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3928" y="2474416"/>
                        <a:ext cx="4465638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3" name="Object 3"/>
          <p:cNvGraphicFramePr>
            <a:graphicFrameLocks noChangeAspect="1"/>
          </p:cNvGraphicFramePr>
          <p:nvPr/>
        </p:nvGraphicFramePr>
        <p:xfrm>
          <a:off x="2394248" y="4776090"/>
          <a:ext cx="4146550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84517" imgH="944749" progId="Equation.DSMT4">
                  <p:embed/>
                </p:oleObj>
              </mc:Choice>
              <mc:Fallback>
                <p:oleObj name="Equation" r:id="rId4" imgW="4084517" imgH="944749" progId="Equation.DSMT4">
                  <p:embed/>
                  <p:pic>
                    <p:nvPicPr>
                      <p:cNvPr id="716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4248" y="4776090"/>
                        <a:ext cx="4146550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5" name="Object 26"/>
          <p:cNvGraphicFramePr>
            <a:graphicFrameLocks noChangeAspect="1"/>
          </p:cNvGraphicFramePr>
          <p:nvPr/>
        </p:nvGraphicFramePr>
        <p:xfrm>
          <a:off x="6116216" y="3456185"/>
          <a:ext cx="159702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54579" imgH="899029" progId="Equation.DSMT4">
                  <p:embed/>
                </p:oleObj>
              </mc:Choice>
              <mc:Fallback>
                <p:oleObj name="Equation" r:id="rId6" imgW="1554579" imgH="899029" progId="Equation.DSMT4">
                  <p:embed/>
                  <p:pic>
                    <p:nvPicPr>
                      <p:cNvPr id="71685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6216" y="3456185"/>
                        <a:ext cx="1597025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7" name="Object 7"/>
          <p:cNvGraphicFramePr>
            <a:graphicFrameLocks noChangeAspect="1"/>
          </p:cNvGraphicFramePr>
          <p:nvPr/>
        </p:nvGraphicFramePr>
        <p:xfrm>
          <a:off x="3677816" y="3441898"/>
          <a:ext cx="1635125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92457" imgH="944749" progId="Equation.DSMT4">
                  <p:embed/>
                </p:oleObj>
              </mc:Choice>
              <mc:Fallback>
                <p:oleObj name="Equation" r:id="rId8" imgW="1592457" imgH="944749" progId="Equation.DSMT4">
                  <p:embed/>
                  <p:pic>
                    <p:nvPicPr>
                      <p:cNvPr id="7168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7816" y="3441898"/>
                        <a:ext cx="1635125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6" name="Object 28"/>
          <p:cNvGraphicFramePr>
            <a:graphicFrameLocks noChangeAspect="1"/>
          </p:cNvGraphicFramePr>
          <p:nvPr/>
        </p:nvGraphicFramePr>
        <p:xfrm>
          <a:off x="1315616" y="3503810"/>
          <a:ext cx="1636713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92457" imgH="868680" progId="Equation.DSMT4">
                  <p:embed/>
                </p:oleObj>
              </mc:Choice>
              <mc:Fallback>
                <p:oleObj name="Equation" r:id="rId10" imgW="1592457" imgH="868680" progId="Equation.DSMT4">
                  <p:embed/>
                  <p:pic>
                    <p:nvPicPr>
                      <p:cNvPr id="71686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5616" y="3503810"/>
                        <a:ext cx="1636713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611188" y="962025"/>
            <a:ext cx="38893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</a:rPr>
              <a:t>电场</a:t>
            </a:r>
            <a:r>
              <a:rPr lang="zh-CN" altLang="en-US" sz="2800">
                <a:solidFill>
                  <a:srgbClr val="CC3300"/>
                </a:solidFill>
              </a:rPr>
              <a:t>积分</a:t>
            </a:r>
            <a:r>
              <a:rPr lang="zh-CN" altLang="en-US" sz="2800">
                <a:solidFill>
                  <a:schemeClr val="accent2"/>
                </a:solidFill>
              </a:rPr>
              <a:t>为电势：</a:t>
            </a:r>
            <a:endParaRPr lang="zh-CN" altLang="en-US" sz="2800" b="0">
              <a:solidFill>
                <a:schemeClr val="accent2"/>
              </a:solidFill>
            </a:endParaRPr>
          </a:p>
        </p:txBody>
      </p:sp>
      <p:graphicFrame>
        <p:nvGraphicFramePr>
          <p:cNvPr id="19" name="Object 10"/>
          <p:cNvGraphicFramePr>
            <a:graphicFrameLocks noChangeAspect="1"/>
          </p:cNvGraphicFramePr>
          <p:nvPr/>
        </p:nvGraphicFramePr>
        <p:xfrm>
          <a:off x="3992563" y="730250"/>
          <a:ext cx="2692400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863280" imgH="330120" progId="Equation.DSMT4">
                  <p:embed/>
                </p:oleObj>
              </mc:Choice>
              <mc:Fallback>
                <p:oleObj name="Equation" r:id="rId12" imgW="863280" imgH="330120" progId="Equation.DSMT4">
                  <p:embed/>
                  <p:pic>
                    <p:nvPicPr>
                      <p:cNvPr id="19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2563" y="730250"/>
                        <a:ext cx="2692400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1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1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autoUpdateAnimBg="0"/>
      <p:bldP spid="69634" grpId="0" animBg="1" autoUpdateAnimBg="0"/>
      <p:bldP spid="71684" grpId="0" autoUpdateAnimBg="0"/>
      <p:bldP spid="20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228600" y="44450"/>
            <a:ext cx="471635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200" dirty="0">
                <a:solidFill>
                  <a:schemeClr val="accent2"/>
                </a:solidFill>
              </a:rPr>
              <a:t>电场强度和电势微分关系</a:t>
            </a:r>
            <a:endParaRPr lang="zh-CN" altLang="en-US" sz="3200" b="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276" name="Object 4"/>
              <p:cNvSpPr txBox="1"/>
              <p:nvPr/>
            </p:nvSpPr>
            <p:spPr bwMode="auto">
              <a:xfrm>
                <a:off x="950181" y="3198726"/>
                <a:ext cx="5843588" cy="48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𝑑𝑟</m:t>
                      </m:r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54276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0181" y="3198726"/>
                <a:ext cx="5843588" cy="482600"/>
              </a:xfrm>
              <a:prstGeom prst="rect">
                <a:avLst/>
              </a:prstGeom>
              <a:blipFill>
                <a:blip r:embed="rId3"/>
                <a:stretch>
                  <a:fillRect b="-10127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277" name="Group 5"/>
          <p:cNvGrpSpPr>
            <a:grpSpLocks/>
          </p:cNvGrpSpPr>
          <p:nvPr/>
        </p:nvGrpSpPr>
        <p:grpSpPr bwMode="auto">
          <a:xfrm>
            <a:off x="5486400" y="1023938"/>
            <a:ext cx="3565525" cy="2633662"/>
            <a:chOff x="3456" y="645"/>
            <a:chExt cx="2246" cy="1659"/>
          </a:xfrm>
        </p:grpSpPr>
        <p:grpSp>
          <p:nvGrpSpPr>
            <p:cNvPr id="41999" name="Group 6"/>
            <p:cNvGrpSpPr>
              <a:grpSpLocks/>
            </p:cNvGrpSpPr>
            <p:nvPr/>
          </p:nvGrpSpPr>
          <p:grpSpPr bwMode="auto">
            <a:xfrm>
              <a:off x="3456" y="645"/>
              <a:ext cx="2246" cy="1659"/>
              <a:chOff x="3408" y="2565"/>
              <a:chExt cx="2246" cy="1659"/>
            </a:xfrm>
          </p:grpSpPr>
          <p:sp>
            <p:nvSpPr>
              <p:cNvPr id="42002" name="Arc 7"/>
              <p:cNvSpPr>
                <a:spLocks/>
              </p:cNvSpPr>
              <p:nvPr/>
            </p:nvSpPr>
            <p:spPr bwMode="auto">
              <a:xfrm>
                <a:off x="3408" y="2854"/>
                <a:ext cx="1293" cy="1370"/>
              </a:xfrm>
              <a:custGeom>
                <a:avLst/>
                <a:gdLst>
                  <a:gd name="T0" fmla="*/ 513 w 20066"/>
                  <a:gd name="T1" fmla="*/ 0 h 20080"/>
                  <a:gd name="T2" fmla="*/ 1293 w 20066"/>
                  <a:gd name="T3" fmla="*/ 824 h 20080"/>
                  <a:gd name="T4" fmla="*/ 0 w 20066"/>
                  <a:gd name="T5" fmla="*/ 1370 h 2008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0066" h="20080" fill="none" extrusionOk="0">
                    <a:moveTo>
                      <a:pt x="7960" y="0"/>
                    </a:moveTo>
                    <a:cubicBezTo>
                      <a:pt x="13486" y="2191"/>
                      <a:pt x="17865" y="6562"/>
                      <a:pt x="20065" y="12084"/>
                    </a:cubicBezTo>
                  </a:path>
                  <a:path w="20066" h="20080" stroke="0" extrusionOk="0">
                    <a:moveTo>
                      <a:pt x="7960" y="0"/>
                    </a:moveTo>
                    <a:cubicBezTo>
                      <a:pt x="13486" y="2191"/>
                      <a:pt x="17865" y="6562"/>
                      <a:pt x="20065" y="12084"/>
                    </a:cubicBezTo>
                    <a:lnTo>
                      <a:pt x="0" y="20080"/>
                    </a:lnTo>
                    <a:lnTo>
                      <a:pt x="7960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2003" name="Group 8"/>
              <p:cNvGrpSpPr>
                <a:grpSpLocks/>
              </p:cNvGrpSpPr>
              <p:nvPr/>
            </p:nvGrpSpPr>
            <p:grpSpPr bwMode="auto">
              <a:xfrm>
                <a:off x="3888" y="2565"/>
                <a:ext cx="1766" cy="1659"/>
                <a:chOff x="3888" y="2565"/>
                <a:chExt cx="1766" cy="1659"/>
              </a:xfrm>
            </p:grpSpPr>
            <p:sp>
              <p:nvSpPr>
                <p:cNvPr id="42004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4454" y="3021"/>
                  <a:ext cx="384" cy="288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005" name="Arc 10"/>
                <p:cNvSpPr>
                  <a:spLocks/>
                </p:cNvSpPr>
                <p:nvPr/>
              </p:nvSpPr>
              <p:spPr bwMode="auto">
                <a:xfrm>
                  <a:off x="3888" y="2565"/>
                  <a:ext cx="1341" cy="1659"/>
                </a:xfrm>
                <a:custGeom>
                  <a:avLst/>
                  <a:gdLst>
                    <a:gd name="T0" fmla="*/ 219 w 20800"/>
                    <a:gd name="T1" fmla="*/ 0 h 21332"/>
                    <a:gd name="T2" fmla="*/ 1341 w 20800"/>
                    <a:gd name="T3" fmla="*/ 1206 h 21332"/>
                    <a:gd name="T4" fmla="*/ 0 w 20800"/>
                    <a:gd name="T5" fmla="*/ 1659 h 2133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800" h="21332" fill="none" extrusionOk="0">
                      <a:moveTo>
                        <a:pt x="3391" y="-1"/>
                      </a:moveTo>
                      <a:cubicBezTo>
                        <a:pt x="11725" y="1324"/>
                        <a:pt x="18524" y="7381"/>
                        <a:pt x="20800" y="15507"/>
                      </a:cubicBezTo>
                    </a:path>
                    <a:path w="20800" h="21332" stroke="0" extrusionOk="0">
                      <a:moveTo>
                        <a:pt x="3391" y="-1"/>
                      </a:moveTo>
                      <a:cubicBezTo>
                        <a:pt x="11725" y="1324"/>
                        <a:pt x="18524" y="7381"/>
                        <a:pt x="20800" y="15507"/>
                      </a:cubicBezTo>
                      <a:lnTo>
                        <a:pt x="0" y="21332"/>
                      </a:lnTo>
                      <a:lnTo>
                        <a:pt x="3391" y="-1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006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4464" y="3165"/>
                  <a:ext cx="182" cy="144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007" name="Line 12"/>
                <p:cNvSpPr>
                  <a:spLocks noChangeShapeType="1"/>
                </p:cNvSpPr>
                <p:nvPr/>
              </p:nvSpPr>
              <p:spPr bwMode="auto">
                <a:xfrm>
                  <a:off x="4464" y="3309"/>
                  <a:ext cx="576" cy="0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 type="oval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008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4320" y="3357"/>
                  <a:ext cx="29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50000"/>
                    </a:spcBef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50000"/>
                    </a:spcBef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50000"/>
                    </a:spcBef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50000"/>
                    </a:spcBef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50000"/>
                    </a:spcBef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</a:pPr>
                  <a:r>
                    <a:rPr lang="en-US" altLang="zh-CN" sz="2400">
                      <a:solidFill>
                        <a:schemeClr val="accent2"/>
                      </a:solidFill>
                    </a:rPr>
                    <a:t>P</a:t>
                  </a:r>
                  <a:r>
                    <a:rPr lang="en-US" altLang="zh-CN" sz="2400" baseline="-25000">
                      <a:solidFill>
                        <a:schemeClr val="accent2"/>
                      </a:solidFill>
                    </a:rPr>
                    <a:t>1</a:t>
                  </a:r>
                  <a:endParaRPr lang="en-US" altLang="zh-CN" sz="2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200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5040" y="3117"/>
                  <a:ext cx="29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50000"/>
                    </a:spcBef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50000"/>
                    </a:spcBef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50000"/>
                    </a:spcBef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50000"/>
                    </a:spcBef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50000"/>
                    </a:spcBef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</a:pPr>
                  <a:r>
                    <a:rPr lang="en-US" altLang="zh-CN" sz="2400">
                      <a:solidFill>
                        <a:schemeClr val="accent2"/>
                      </a:solidFill>
                    </a:rPr>
                    <a:t>P</a:t>
                  </a:r>
                  <a:r>
                    <a:rPr lang="en-US" altLang="zh-CN" sz="2400" baseline="-25000">
                      <a:solidFill>
                        <a:schemeClr val="accent2"/>
                      </a:solidFill>
                    </a:rPr>
                    <a:t>3</a:t>
                  </a:r>
                  <a:endParaRPr lang="en-US" altLang="zh-CN" sz="2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2010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4781" y="2781"/>
                  <a:ext cx="29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50000"/>
                    </a:spcBef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50000"/>
                    </a:spcBef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50000"/>
                    </a:spcBef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50000"/>
                    </a:spcBef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50000"/>
                    </a:spcBef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</a:pPr>
                  <a:r>
                    <a:rPr lang="en-US" altLang="zh-CN" sz="2400">
                      <a:solidFill>
                        <a:schemeClr val="accent2"/>
                      </a:solidFill>
                    </a:rPr>
                    <a:t>P</a:t>
                  </a:r>
                  <a:r>
                    <a:rPr lang="en-US" altLang="zh-CN" sz="2400" baseline="-25000">
                      <a:solidFill>
                        <a:schemeClr val="accent2"/>
                      </a:solidFill>
                    </a:rPr>
                    <a:t>2</a:t>
                  </a:r>
                  <a:endParaRPr lang="en-US" altLang="zh-CN" sz="2400">
                    <a:solidFill>
                      <a:schemeClr val="accent2"/>
                    </a:solidFill>
                  </a:endParaRPr>
                </a:p>
              </p:txBody>
            </p:sp>
            <p:graphicFrame>
              <p:nvGraphicFramePr>
                <p:cNvPr id="42011" name="Object 16"/>
                <p:cNvGraphicFramePr>
                  <a:graphicFrameLocks noChangeAspect="1"/>
                </p:cNvGraphicFramePr>
                <p:nvPr/>
              </p:nvGraphicFramePr>
              <p:xfrm>
                <a:off x="4694" y="3357"/>
                <a:ext cx="228" cy="22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4" imgW="396141" imgH="396109" progId="Equation.3">
                        <p:embed/>
                      </p:oleObj>
                    </mc:Choice>
                    <mc:Fallback>
                      <p:oleObj name="Equation" r:id="rId4" imgW="396141" imgH="396109" progId="Equation.3">
                        <p:embed/>
                        <p:pic>
                          <p:nvPicPr>
                            <p:cNvPr id="42011" name="Object 1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94" y="3357"/>
                              <a:ext cx="228" cy="22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2012" name="Object 17"/>
                <p:cNvGraphicFramePr>
                  <a:graphicFrameLocks noChangeAspect="1"/>
                </p:cNvGraphicFramePr>
                <p:nvPr/>
              </p:nvGraphicFramePr>
              <p:xfrm>
                <a:off x="4583" y="2925"/>
                <a:ext cx="207" cy="17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6" imgW="388645" imgH="320040" progId="Equation.3">
                        <p:embed/>
                      </p:oleObj>
                    </mc:Choice>
                    <mc:Fallback>
                      <p:oleObj name="Equation" r:id="rId6" imgW="388645" imgH="320040" progId="Equation.3">
                        <p:embed/>
                        <p:pic>
                          <p:nvPicPr>
                            <p:cNvPr id="42012" name="Object 1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83" y="2925"/>
                              <a:ext cx="207" cy="17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2013" name="Object 18"/>
                <p:cNvGraphicFramePr>
                  <a:graphicFrameLocks noChangeAspect="1"/>
                </p:cNvGraphicFramePr>
                <p:nvPr/>
              </p:nvGraphicFramePr>
              <p:xfrm>
                <a:off x="4358" y="2973"/>
                <a:ext cx="192" cy="2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8" imgW="297106" imgH="449711" progId="Equation.3">
                        <p:embed/>
                      </p:oleObj>
                    </mc:Choice>
                    <mc:Fallback>
                      <p:oleObj name="Equation" r:id="rId8" imgW="297106" imgH="449711" progId="Equation.3">
                        <p:embed/>
                        <p:pic>
                          <p:nvPicPr>
                            <p:cNvPr id="42013" name="Object 1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58" y="2973"/>
                              <a:ext cx="192" cy="2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2014" name="Object 19"/>
                <p:cNvGraphicFramePr>
                  <a:graphicFrameLocks noChangeAspect="1"/>
                </p:cNvGraphicFramePr>
                <p:nvPr/>
              </p:nvGraphicFramePr>
              <p:xfrm>
                <a:off x="4550" y="3837"/>
                <a:ext cx="186" cy="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0" imgW="274221" imgH="312551" progId="Equation.3">
                        <p:embed/>
                      </p:oleObj>
                    </mc:Choice>
                    <mc:Fallback>
                      <p:oleObj name="Equation" r:id="rId10" imgW="274221" imgH="312551" progId="Equation.3">
                        <p:embed/>
                        <p:pic>
                          <p:nvPicPr>
                            <p:cNvPr id="42014" name="Object 1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50" y="3837"/>
                              <a:ext cx="186" cy="2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2015" name="Object 20"/>
                <p:cNvGraphicFramePr>
                  <a:graphicFrameLocks noChangeAspect="1"/>
                </p:cNvGraphicFramePr>
                <p:nvPr/>
              </p:nvGraphicFramePr>
              <p:xfrm>
                <a:off x="4935" y="3773"/>
                <a:ext cx="719" cy="25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2" imgW="1074395" imgH="396109" progId="Equation.3">
                        <p:embed/>
                      </p:oleObj>
                    </mc:Choice>
                    <mc:Fallback>
                      <p:oleObj name="Equation" r:id="rId12" imgW="1074395" imgH="396109" progId="Equation.3">
                        <p:embed/>
                        <p:pic>
                          <p:nvPicPr>
                            <p:cNvPr id="42015" name="Object 2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35" y="3773"/>
                              <a:ext cx="719" cy="25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2016" name="Object 21"/>
                <p:cNvGraphicFramePr>
                  <a:graphicFrameLocks noChangeAspect="1"/>
                </p:cNvGraphicFramePr>
                <p:nvPr/>
              </p:nvGraphicFramePr>
              <p:xfrm>
                <a:off x="4715" y="3135"/>
                <a:ext cx="134" cy="17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4" imgW="243840" imgH="320040" progId="Equation.3">
                        <p:embed/>
                      </p:oleObj>
                    </mc:Choice>
                    <mc:Fallback>
                      <p:oleObj name="Equation" r:id="rId14" imgW="243840" imgH="320040" progId="Equation.3">
                        <p:embed/>
                        <p:pic>
                          <p:nvPicPr>
                            <p:cNvPr id="42016" name="Object 2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15" y="3135"/>
                              <a:ext cx="134" cy="17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42000" name="Line 22"/>
            <p:cNvSpPr>
              <a:spLocks noChangeShapeType="1"/>
            </p:cNvSpPr>
            <p:nvPr/>
          </p:nvSpPr>
          <p:spPr bwMode="auto">
            <a:xfrm flipH="1">
              <a:off x="4176" y="1392"/>
              <a:ext cx="336" cy="24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2001" name="Object 23"/>
            <p:cNvGraphicFramePr>
              <a:graphicFrameLocks noChangeAspect="1"/>
            </p:cNvGraphicFramePr>
            <p:nvPr/>
          </p:nvGraphicFramePr>
          <p:xfrm>
            <a:off x="3936" y="1392"/>
            <a:ext cx="21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35379" imgH="373249" progId="Equation.3">
                    <p:embed/>
                  </p:oleObj>
                </mc:Choice>
                <mc:Fallback>
                  <p:oleObj name="Equation" r:id="rId16" imgW="335379" imgH="373249" progId="Equation.3">
                    <p:embed/>
                    <p:pic>
                      <p:nvPicPr>
                        <p:cNvPr id="42001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392"/>
                          <a:ext cx="21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296" name="Group 24"/>
          <p:cNvGrpSpPr>
            <a:grpSpLocks/>
          </p:cNvGrpSpPr>
          <p:nvPr/>
        </p:nvGrpSpPr>
        <p:grpSpPr bwMode="auto">
          <a:xfrm>
            <a:off x="167482" y="1346199"/>
            <a:ext cx="6019800" cy="1373188"/>
            <a:chOff x="192" y="1680"/>
            <a:chExt cx="3792" cy="865"/>
          </a:xfrm>
        </p:grpSpPr>
        <p:sp>
          <p:nvSpPr>
            <p:cNvPr id="41996" name="Text Box 25"/>
            <p:cNvSpPr txBox="1">
              <a:spLocks noChangeArrowheads="1"/>
            </p:cNvSpPr>
            <p:nvPr/>
          </p:nvSpPr>
          <p:spPr bwMode="auto">
            <a:xfrm>
              <a:off x="192" y="1680"/>
              <a:ext cx="3792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dirty="0">
                  <a:solidFill>
                    <a:schemeClr val="accent2"/>
                  </a:solidFill>
                </a:rPr>
                <a:t>当单位正电荷从电势为    的</a:t>
              </a:r>
              <a:r>
                <a:rPr lang="en-US" altLang="zh-CN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P</a:t>
              </a:r>
              <a:r>
                <a:rPr lang="en-US" altLang="zh-CN" baseline="-25000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1</a:t>
              </a:r>
              <a:r>
                <a:rPr lang="zh-CN" altLang="en-US" dirty="0">
                  <a:solidFill>
                    <a:schemeClr val="accent2"/>
                  </a:solidFill>
                </a:rPr>
                <a:t>点，沿法线方向移到电势为             的</a:t>
              </a:r>
              <a:r>
                <a:rPr lang="en-US" altLang="zh-CN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P</a:t>
              </a:r>
              <a:r>
                <a:rPr lang="en-US" altLang="zh-CN" baseline="-25000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2</a:t>
              </a:r>
              <a:r>
                <a:rPr lang="zh-CN" altLang="en-US" dirty="0">
                  <a:solidFill>
                    <a:schemeClr val="accent2"/>
                  </a:solidFill>
                </a:rPr>
                <a:t>点时，电场力对此单位正电荷所做的功为</a:t>
              </a:r>
            </a:p>
          </p:txBody>
        </p:sp>
        <p:graphicFrame>
          <p:nvGraphicFramePr>
            <p:cNvPr id="41997" name="Object 26"/>
            <p:cNvGraphicFramePr>
              <a:graphicFrameLocks noChangeAspect="1"/>
            </p:cNvGraphicFramePr>
            <p:nvPr/>
          </p:nvGraphicFramePr>
          <p:xfrm>
            <a:off x="2512" y="1768"/>
            <a:ext cx="17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274221" imgH="312551" progId="Equation.3">
                    <p:embed/>
                  </p:oleObj>
                </mc:Choice>
                <mc:Fallback>
                  <p:oleObj name="Equation" r:id="rId18" imgW="274221" imgH="312551" progId="Equation.3">
                    <p:embed/>
                    <p:pic>
                      <p:nvPicPr>
                        <p:cNvPr id="41997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2" y="1768"/>
                          <a:ext cx="17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8" name="Object 27"/>
            <p:cNvGraphicFramePr>
              <a:graphicFrameLocks noChangeAspect="1"/>
            </p:cNvGraphicFramePr>
            <p:nvPr/>
          </p:nvGraphicFramePr>
          <p:xfrm>
            <a:off x="2296" y="1988"/>
            <a:ext cx="68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074395" imgH="396109" progId="Equation.3">
                    <p:embed/>
                  </p:oleObj>
                </mc:Choice>
                <mc:Fallback>
                  <p:oleObj name="Equation" r:id="rId20" imgW="1074395" imgH="396109" progId="Equation.3">
                    <p:embed/>
                    <p:pic>
                      <p:nvPicPr>
                        <p:cNvPr id="41998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6" y="1988"/>
                          <a:ext cx="68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4300" name="Object 28"/>
          <p:cNvGraphicFramePr>
            <a:graphicFrameLocks noChangeAspect="1"/>
          </p:cNvGraphicFramePr>
          <p:nvPr/>
        </p:nvGraphicFramePr>
        <p:xfrm>
          <a:off x="2263837" y="4356014"/>
          <a:ext cx="1608138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569572" imgH="884051" progId="Equation.3">
                  <p:embed/>
                </p:oleObj>
              </mc:Choice>
              <mc:Fallback>
                <p:oleObj name="Equation" r:id="rId22" imgW="1569572" imgH="884051" progId="Equation.3">
                  <p:embed/>
                  <p:pic>
                    <p:nvPicPr>
                      <p:cNvPr id="5430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3837" y="4356014"/>
                        <a:ext cx="1608138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02" name="Object 30"/>
          <p:cNvGraphicFramePr>
            <a:graphicFrameLocks noChangeAspect="1"/>
          </p:cNvGraphicFramePr>
          <p:nvPr/>
        </p:nvGraphicFramePr>
        <p:xfrm>
          <a:off x="457200" y="5710238"/>
          <a:ext cx="3810000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211703" imgH="236089" progId="Equation.3">
                  <p:embed/>
                </p:oleObj>
              </mc:Choice>
              <mc:Fallback>
                <p:oleObj name="Equation" r:id="rId24" imgW="1211703" imgH="236089" progId="Equation.3">
                  <p:embed/>
                  <p:pic>
                    <p:nvPicPr>
                      <p:cNvPr id="54302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710238"/>
                        <a:ext cx="3810000" cy="738187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03" name="Text Box 31"/>
          <p:cNvSpPr txBox="1">
            <a:spLocks noChangeArrowheads="1"/>
          </p:cNvSpPr>
          <p:nvPr/>
        </p:nvSpPr>
        <p:spPr bwMode="auto">
          <a:xfrm>
            <a:off x="4708525" y="5562600"/>
            <a:ext cx="43592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solidFill>
                  <a:srgbClr val="CC3300"/>
                </a:solidFill>
              </a:rPr>
              <a:t>在电场中各点的电场强度等于该点电势梯度的负值。</a:t>
            </a:r>
          </a:p>
        </p:txBody>
      </p: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0" y="620713"/>
            <a:ext cx="9144000" cy="76200"/>
          </a:xfrm>
          <a:prstGeom prst="rect">
            <a:avLst/>
          </a:prstGeom>
          <a:gradFill rotWithShape="0">
            <a:gsLst>
              <a:gs pos="0">
                <a:srgbClr val="00CC99"/>
              </a:gs>
              <a:gs pos="100000">
                <a:srgbClr val="00A179"/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4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4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4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54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utoUpdateAnimBg="0"/>
      <p:bldP spid="54276" grpId="0"/>
      <p:bldP spid="54303" grpId="0" autoUpdateAnimBg="0"/>
      <p:bldP spid="32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28600" y="44624"/>
            <a:ext cx="8702675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solidFill>
                  <a:schemeClr val="accent2"/>
                </a:solidFill>
              </a:rPr>
              <a:t>例</a:t>
            </a:r>
            <a:r>
              <a:rPr kumimoji="0" lang="en-US" altLang="zh-CN" sz="2800">
                <a:solidFill>
                  <a:schemeClr val="accent2"/>
                </a:solidFill>
              </a:rPr>
              <a:t>6</a:t>
            </a:r>
            <a:r>
              <a:rPr kumimoji="0" lang="zh-CN" altLang="en-US" sz="2800">
                <a:solidFill>
                  <a:schemeClr val="accent2"/>
                </a:solidFill>
              </a:rPr>
              <a:t>：求均匀带电圆环（半径</a:t>
            </a:r>
            <a:r>
              <a:rPr kumimoji="0" lang="en-US" altLang="zh-CN" sz="2800">
                <a:solidFill>
                  <a:schemeClr val="accent2"/>
                </a:solidFill>
              </a:rPr>
              <a:t>R，</a:t>
            </a:r>
            <a:r>
              <a:rPr kumimoji="0" lang="zh-CN" altLang="en-US" sz="2800">
                <a:solidFill>
                  <a:schemeClr val="accent2"/>
                </a:solidFill>
              </a:rPr>
              <a:t>总电量</a:t>
            </a:r>
            <a:r>
              <a:rPr kumimoji="0" lang="en-US" altLang="zh-CN" sz="2800">
                <a:solidFill>
                  <a:schemeClr val="accent2"/>
                </a:solidFill>
              </a:rPr>
              <a:t>q）</a:t>
            </a:r>
            <a:r>
              <a:rPr kumimoji="0" lang="zh-CN" altLang="en-US" sz="2800">
                <a:solidFill>
                  <a:schemeClr val="accent2"/>
                </a:solidFill>
              </a:rPr>
              <a:t>轴线上一点的场强。</a:t>
            </a:r>
            <a:r>
              <a:rPr kumimoji="0" lang="en-US" altLang="zh-CN" sz="2800" i="1">
                <a:solidFill>
                  <a:schemeClr val="accent2"/>
                </a:solidFill>
              </a:rPr>
              <a:t>P</a:t>
            </a:r>
            <a:r>
              <a:rPr kumimoji="0" lang="zh-CN" altLang="en-US" sz="2800">
                <a:solidFill>
                  <a:schemeClr val="accent2"/>
                </a:solidFill>
              </a:rPr>
              <a:t>是轴线上一点，离圆心</a:t>
            </a:r>
            <a:r>
              <a:rPr kumimoji="0" lang="en-US" altLang="zh-CN" sz="2800" i="1">
                <a:solidFill>
                  <a:schemeClr val="accent2"/>
                </a:solidFill>
              </a:rPr>
              <a:t>O</a:t>
            </a:r>
            <a:r>
              <a:rPr kumimoji="0" lang="zh-CN" altLang="en-US" sz="2800">
                <a:solidFill>
                  <a:schemeClr val="accent2"/>
                </a:solidFill>
              </a:rPr>
              <a:t>的距离为</a:t>
            </a:r>
            <a:r>
              <a:rPr kumimoji="0" lang="en-US" altLang="zh-CN" sz="2800" i="1">
                <a:solidFill>
                  <a:schemeClr val="accent2"/>
                </a:solidFill>
              </a:rPr>
              <a:t>x ，</a:t>
            </a:r>
            <a:r>
              <a:rPr kumimoji="0" lang="zh-CN" altLang="en-US" sz="2800">
                <a:solidFill>
                  <a:schemeClr val="accent2"/>
                </a:solidFill>
              </a:rPr>
              <a:t>求</a:t>
            </a:r>
            <a:r>
              <a:rPr kumimoji="0" lang="en-US" altLang="zh-CN" sz="2800" i="1">
                <a:solidFill>
                  <a:schemeClr val="accent2"/>
                </a:solidFill>
              </a:rPr>
              <a:t>P</a:t>
            </a:r>
            <a:r>
              <a:rPr kumimoji="0" lang="zh-CN" altLang="en-US" sz="2800">
                <a:solidFill>
                  <a:schemeClr val="accent2"/>
                </a:solidFill>
              </a:rPr>
              <a:t>点的场强。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0" y="1365250"/>
            <a:ext cx="9144000" cy="76200"/>
          </a:xfrm>
          <a:prstGeom prst="rect">
            <a:avLst/>
          </a:prstGeom>
          <a:gradFill rotWithShape="0">
            <a:gsLst>
              <a:gs pos="0">
                <a:srgbClr val="00CC99"/>
              </a:gs>
              <a:gs pos="100000">
                <a:srgbClr val="00A179"/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800"/>
          </a:p>
        </p:txBody>
      </p:sp>
      <p:sp>
        <p:nvSpPr>
          <p:cNvPr id="16419" name="Text Box 35"/>
          <p:cNvSpPr txBox="1">
            <a:spLocks noChangeArrowheads="1"/>
          </p:cNvSpPr>
          <p:nvPr/>
        </p:nvSpPr>
        <p:spPr bwMode="auto">
          <a:xfrm>
            <a:off x="241300" y="1616075"/>
            <a:ext cx="9667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solidFill>
                  <a:schemeClr val="accent2"/>
                </a:solidFill>
              </a:rPr>
              <a:t>解：</a:t>
            </a:r>
          </a:p>
        </p:txBody>
      </p:sp>
      <p:sp>
        <p:nvSpPr>
          <p:cNvPr id="16431" name="Text Box 47"/>
          <p:cNvSpPr txBox="1">
            <a:spLocks noChangeArrowheads="1"/>
          </p:cNvSpPr>
          <p:nvPr/>
        </p:nvSpPr>
        <p:spPr bwMode="auto">
          <a:xfrm>
            <a:off x="685800" y="3581400"/>
            <a:ext cx="6475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accent2"/>
                </a:solidFill>
              </a:rPr>
              <a:t> (3) </a:t>
            </a:r>
            <a:r>
              <a:rPr lang="zh-CN" altLang="en-US" sz="2800">
                <a:solidFill>
                  <a:schemeClr val="accent2"/>
                </a:solidFill>
              </a:rPr>
              <a:t>直接积分求电势，电势梯度求电场</a:t>
            </a:r>
            <a:r>
              <a:rPr lang="en-US" altLang="zh-CN" sz="2800">
                <a:solidFill>
                  <a:schemeClr val="accent2"/>
                </a:solidFill>
              </a:rPr>
              <a:t>:</a:t>
            </a:r>
            <a:r>
              <a:rPr lang="en-US" altLang="zh-CN" sz="2400" b="0">
                <a:solidFill>
                  <a:schemeClr val="accent2"/>
                </a:solidFill>
              </a:rPr>
              <a:t>   </a:t>
            </a:r>
          </a:p>
        </p:txBody>
      </p:sp>
      <p:grpSp>
        <p:nvGrpSpPr>
          <p:cNvPr id="43014" name="Group 15"/>
          <p:cNvGrpSpPr>
            <a:grpSpLocks/>
          </p:cNvGrpSpPr>
          <p:nvPr/>
        </p:nvGrpSpPr>
        <p:grpSpPr bwMode="auto">
          <a:xfrm>
            <a:off x="5233988" y="1441450"/>
            <a:ext cx="3833812" cy="1752600"/>
            <a:chOff x="3297" y="912"/>
            <a:chExt cx="2415" cy="1104"/>
          </a:xfrm>
        </p:grpSpPr>
        <p:sp>
          <p:nvSpPr>
            <p:cNvPr id="43027" name="Text Box 15"/>
            <p:cNvSpPr txBox="1">
              <a:spLocks noChangeArrowheads="1"/>
            </p:cNvSpPr>
            <p:nvPr/>
          </p:nvSpPr>
          <p:spPr bwMode="auto">
            <a:xfrm>
              <a:off x="3408" y="912"/>
              <a:ext cx="4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accent2"/>
                  </a:solidFill>
                </a:rPr>
                <a:t>d</a:t>
              </a:r>
              <a:r>
                <a:rPr lang="en-US" altLang="zh-CN" sz="2400" i="1">
                  <a:solidFill>
                    <a:schemeClr val="accent2"/>
                  </a:solidFill>
                </a:rPr>
                <a:t>q</a:t>
              </a:r>
              <a:endParaRPr lang="en-US" altLang="zh-CN" sz="2400" b="0" i="1">
                <a:solidFill>
                  <a:schemeClr val="accent2"/>
                </a:solidFill>
              </a:endParaRPr>
            </a:p>
          </p:txBody>
        </p:sp>
        <p:sp>
          <p:nvSpPr>
            <p:cNvPr id="43028" name="Text Box 16"/>
            <p:cNvSpPr txBox="1">
              <a:spLocks noChangeArrowheads="1"/>
            </p:cNvSpPr>
            <p:nvPr/>
          </p:nvSpPr>
          <p:spPr bwMode="auto">
            <a:xfrm>
              <a:off x="4012" y="1121"/>
              <a:ext cx="1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</a:rPr>
                <a:t>r</a:t>
              </a:r>
              <a:endParaRPr lang="en-US" altLang="zh-CN" sz="2400" b="0" i="1">
                <a:solidFill>
                  <a:schemeClr val="accent2"/>
                </a:solidFill>
              </a:endParaRPr>
            </a:p>
          </p:txBody>
        </p:sp>
        <p:sp>
          <p:nvSpPr>
            <p:cNvPr id="43029" name="Freeform 17"/>
            <p:cNvSpPr>
              <a:spLocks/>
            </p:cNvSpPr>
            <p:nvPr/>
          </p:nvSpPr>
          <p:spPr bwMode="auto">
            <a:xfrm>
              <a:off x="4311" y="1484"/>
              <a:ext cx="66" cy="135"/>
            </a:xfrm>
            <a:custGeom>
              <a:avLst/>
              <a:gdLst>
                <a:gd name="T0" fmla="*/ 0 w 66"/>
                <a:gd name="T1" fmla="*/ 214313 h 135"/>
                <a:gd name="T2" fmla="*/ 28575 w 66"/>
                <a:gd name="T3" fmla="*/ 80963 h 135"/>
                <a:gd name="T4" fmla="*/ 104775 w 66"/>
                <a:gd name="T5" fmla="*/ 0 h 135"/>
                <a:gd name="T6" fmla="*/ 0 60000 65536"/>
                <a:gd name="T7" fmla="*/ 0 60000 65536"/>
                <a:gd name="T8" fmla="*/ 0 60000 65536"/>
                <a:gd name="T9" fmla="*/ 0 w 66"/>
                <a:gd name="T10" fmla="*/ 0 h 135"/>
                <a:gd name="T11" fmla="*/ 66 w 66"/>
                <a:gd name="T12" fmla="*/ 135 h 1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6" h="135">
                  <a:moveTo>
                    <a:pt x="0" y="135"/>
                  </a:moveTo>
                  <a:cubicBezTo>
                    <a:pt x="9" y="109"/>
                    <a:pt x="9" y="77"/>
                    <a:pt x="18" y="51"/>
                  </a:cubicBezTo>
                  <a:cubicBezTo>
                    <a:pt x="22" y="38"/>
                    <a:pt x="66" y="0"/>
                    <a:pt x="66" y="0"/>
                  </a:cubicBezTo>
                </a:path>
              </a:pathLst>
            </a:custGeom>
            <a:noFill/>
            <a:ln w="5715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0" name="Oval 21"/>
            <p:cNvSpPr>
              <a:spLocks noChangeArrowheads="1"/>
            </p:cNvSpPr>
            <p:nvPr/>
          </p:nvSpPr>
          <p:spPr bwMode="auto">
            <a:xfrm>
              <a:off x="3302" y="1200"/>
              <a:ext cx="384" cy="816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 b="0"/>
            </a:p>
          </p:txBody>
        </p:sp>
        <p:sp>
          <p:nvSpPr>
            <p:cNvPr id="43031" name="Freeform 22"/>
            <p:cNvSpPr>
              <a:spLocks/>
            </p:cNvSpPr>
            <p:nvPr/>
          </p:nvSpPr>
          <p:spPr bwMode="auto">
            <a:xfrm>
              <a:off x="3506" y="1220"/>
              <a:ext cx="2" cy="394"/>
            </a:xfrm>
            <a:custGeom>
              <a:avLst/>
              <a:gdLst>
                <a:gd name="T0" fmla="*/ 0 w 2"/>
                <a:gd name="T1" fmla="*/ 394 h 394"/>
                <a:gd name="T2" fmla="*/ 2 w 2"/>
                <a:gd name="T3" fmla="*/ 0 h 394"/>
                <a:gd name="T4" fmla="*/ 0 60000 65536"/>
                <a:gd name="T5" fmla="*/ 0 60000 65536"/>
                <a:gd name="T6" fmla="*/ 0 w 2"/>
                <a:gd name="T7" fmla="*/ 0 h 394"/>
                <a:gd name="T8" fmla="*/ 2 w 2"/>
                <a:gd name="T9" fmla="*/ 394 h 3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" h="394">
                  <a:moveTo>
                    <a:pt x="0" y="394"/>
                  </a:moveTo>
                  <a:lnTo>
                    <a:pt x="2" y="0"/>
                  </a:ln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2" name="Text Box 23"/>
            <p:cNvSpPr txBox="1">
              <a:spLocks noChangeArrowheads="1"/>
            </p:cNvSpPr>
            <p:nvPr/>
          </p:nvSpPr>
          <p:spPr bwMode="auto">
            <a:xfrm>
              <a:off x="3297" y="158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</a:rPr>
                <a:t>O</a:t>
              </a:r>
            </a:p>
          </p:txBody>
        </p:sp>
        <p:sp>
          <p:nvSpPr>
            <p:cNvPr id="43033" name="Freeform 24"/>
            <p:cNvSpPr>
              <a:spLocks/>
            </p:cNvSpPr>
            <p:nvPr/>
          </p:nvSpPr>
          <p:spPr bwMode="auto">
            <a:xfrm>
              <a:off x="3493" y="1612"/>
              <a:ext cx="2068" cy="29"/>
            </a:xfrm>
            <a:custGeom>
              <a:avLst/>
              <a:gdLst>
                <a:gd name="T0" fmla="*/ 0 w 1954"/>
                <a:gd name="T1" fmla="*/ 0 h 268"/>
                <a:gd name="T2" fmla="*/ 2068 w 1954"/>
                <a:gd name="T3" fmla="*/ 29 h 268"/>
                <a:gd name="T4" fmla="*/ 0 60000 65536"/>
                <a:gd name="T5" fmla="*/ 0 60000 65536"/>
                <a:gd name="T6" fmla="*/ 0 w 1954"/>
                <a:gd name="T7" fmla="*/ 0 h 268"/>
                <a:gd name="T8" fmla="*/ 1954 w 1954"/>
                <a:gd name="T9" fmla="*/ 268 h 2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954" h="268">
                  <a:moveTo>
                    <a:pt x="0" y="0"/>
                  </a:moveTo>
                  <a:lnTo>
                    <a:pt x="1954" y="268"/>
                  </a:ln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4" name="Text Box 26"/>
            <p:cNvSpPr txBox="1">
              <a:spLocks noChangeArrowheads="1"/>
            </p:cNvSpPr>
            <p:nvPr/>
          </p:nvSpPr>
          <p:spPr bwMode="auto">
            <a:xfrm>
              <a:off x="3878" y="154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</a:rPr>
                <a:t>x</a:t>
              </a:r>
            </a:p>
          </p:txBody>
        </p:sp>
        <p:sp>
          <p:nvSpPr>
            <p:cNvPr id="43035" name="Text Box 27"/>
            <p:cNvSpPr txBox="1">
              <a:spLocks noChangeArrowheads="1"/>
            </p:cNvSpPr>
            <p:nvPr/>
          </p:nvSpPr>
          <p:spPr bwMode="auto">
            <a:xfrm>
              <a:off x="3312" y="1296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</a:rPr>
                <a:t>R</a:t>
              </a:r>
            </a:p>
          </p:txBody>
        </p:sp>
        <p:sp>
          <p:nvSpPr>
            <p:cNvPr id="43036" name="Text Box 28"/>
            <p:cNvSpPr txBox="1">
              <a:spLocks noChangeArrowheads="1"/>
            </p:cNvSpPr>
            <p:nvPr/>
          </p:nvSpPr>
          <p:spPr bwMode="auto">
            <a:xfrm>
              <a:off x="5424" y="1665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</a:rPr>
                <a:t>x</a:t>
              </a:r>
            </a:p>
          </p:txBody>
        </p:sp>
        <p:sp>
          <p:nvSpPr>
            <p:cNvPr id="43037" name="Oval 31"/>
            <p:cNvSpPr>
              <a:spLocks noChangeArrowheads="1"/>
            </p:cNvSpPr>
            <p:nvPr/>
          </p:nvSpPr>
          <p:spPr bwMode="auto">
            <a:xfrm>
              <a:off x="4781" y="1600"/>
              <a:ext cx="70" cy="70"/>
            </a:xfrm>
            <a:prstGeom prst="ellipse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kumimoji="0" lang="zh-CN" altLang="en-US" sz="2800"/>
            </a:p>
          </p:txBody>
        </p:sp>
        <p:sp>
          <p:nvSpPr>
            <p:cNvPr id="43038" name="Text Box 25"/>
            <p:cNvSpPr txBox="1">
              <a:spLocks noChangeArrowheads="1"/>
            </p:cNvSpPr>
            <p:nvPr/>
          </p:nvSpPr>
          <p:spPr bwMode="auto">
            <a:xfrm>
              <a:off x="4721" y="1284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</a:rPr>
                <a:t>P</a:t>
              </a:r>
              <a:r>
                <a:rPr lang="en-US" altLang="zh-CN" sz="2400" b="0">
                  <a:solidFill>
                    <a:schemeClr val="accent2"/>
                  </a:solidFill>
                </a:rPr>
                <a:t>  </a:t>
              </a:r>
            </a:p>
          </p:txBody>
        </p:sp>
        <p:sp>
          <p:nvSpPr>
            <p:cNvPr id="43039" name="Line 14"/>
            <p:cNvSpPr>
              <a:spLocks noChangeShapeType="1"/>
            </p:cNvSpPr>
            <p:nvPr/>
          </p:nvSpPr>
          <p:spPr bwMode="auto">
            <a:xfrm>
              <a:off x="3504" y="1200"/>
              <a:ext cx="1296" cy="42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3040" name="Object 34"/>
            <p:cNvGraphicFramePr>
              <a:graphicFrameLocks noChangeAspect="1"/>
            </p:cNvGraphicFramePr>
            <p:nvPr/>
          </p:nvGraphicFramePr>
          <p:xfrm>
            <a:off x="4021" y="1413"/>
            <a:ext cx="144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43840" imgH="327529" progId="Equation.3">
                    <p:embed/>
                  </p:oleObj>
                </mc:Choice>
                <mc:Fallback>
                  <p:oleObj name="Equation" r:id="rId2" imgW="243840" imgH="327529" progId="Equation.3">
                    <p:embed/>
                    <p:pic>
                      <p:nvPicPr>
                        <p:cNvPr id="4304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1" y="1413"/>
                          <a:ext cx="144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41" name="AutoShape 52"/>
            <p:cNvSpPr>
              <a:spLocks noChangeArrowheads="1"/>
            </p:cNvSpPr>
            <p:nvPr/>
          </p:nvSpPr>
          <p:spPr bwMode="auto">
            <a:xfrm>
              <a:off x="3468" y="1178"/>
              <a:ext cx="70" cy="4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629 w 21600"/>
                <a:gd name="T13" fmla="*/ 4320 h 21600"/>
                <a:gd name="T14" fmla="*/ 16971 w 21600"/>
                <a:gd name="T15" fmla="*/ 1728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437" name="Text Box 53"/>
          <p:cNvSpPr txBox="1">
            <a:spLocks noChangeArrowheads="1"/>
          </p:cNvSpPr>
          <p:nvPr/>
        </p:nvSpPr>
        <p:spPr bwMode="auto">
          <a:xfrm>
            <a:off x="838200" y="1608138"/>
            <a:ext cx="600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solidFill>
                  <a:schemeClr val="accent2"/>
                </a:solidFill>
              </a:rPr>
              <a:t>(1)</a:t>
            </a:r>
          </a:p>
        </p:txBody>
      </p:sp>
      <p:graphicFrame>
        <p:nvGraphicFramePr>
          <p:cNvPr id="16439" name="Object 55"/>
          <p:cNvGraphicFramePr>
            <a:graphicFrameLocks noChangeAspect="1"/>
          </p:cNvGraphicFramePr>
          <p:nvPr/>
        </p:nvGraphicFramePr>
        <p:xfrm>
          <a:off x="1371600" y="2514600"/>
          <a:ext cx="19050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46908" imgH="411480" progId="Equation.DSMT4">
                  <p:embed/>
                </p:oleObj>
              </mc:Choice>
              <mc:Fallback>
                <p:oleObj name="Equation" r:id="rId4" imgW="746908" imgH="411480" progId="Equation.DSMT4">
                  <p:embed/>
                  <p:pic>
                    <p:nvPicPr>
                      <p:cNvPr id="16439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514600"/>
                        <a:ext cx="19050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40" name="Text Box 56"/>
          <p:cNvSpPr txBox="1">
            <a:spLocks noChangeArrowheads="1"/>
          </p:cNvSpPr>
          <p:nvPr/>
        </p:nvSpPr>
        <p:spPr bwMode="auto">
          <a:xfrm>
            <a:off x="771525" y="2751138"/>
            <a:ext cx="600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solidFill>
                  <a:schemeClr val="accent2"/>
                </a:solidFill>
              </a:rPr>
              <a:t>(2)</a:t>
            </a:r>
          </a:p>
        </p:txBody>
      </p:sp>
      <p:graphicFrame>
        <p:nvGraphicFramePr>
          <p:cNvPr id="16445" name="Object 61"/>
          <p:cNvGraphicFramePr>
            <a:graphicFrameLocks noChangeAspect="1"/>
          </p:cNvGraphicFramePr>
          <p:nvPr/>
        </p:nvGraphicFramePr>
        <p:xfrm>
          <a:off x="762000" y="4198938"/>
          <a:ext cx="6180138" cy="2659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346861" imgH="998351" progId="Equation.DSMT4">
                  <p:embed/>
                </p:oleObj>
              </mc:Choice>
              <mc:Fallback>
                <p:oleObj name="Equation" r:id="rId6" imgW="2346861" imgH="998351" progId="Equation.DSMT4">
                  <p:embed/>
                  <p:pic>
                    <p:nvPicPr>
                      <p:cNvPr id="16445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198938"/>
                        <a:ext cx="6180138" cy="2659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46" name="Text Box 62"/>
          <p:cNvSpPr txBox="1">
            <a:spLocks noChangeArrowheads="1"/>
          </p:cNvSpPr>
          <p:nvPr/>
        </p:nvSpPr>
        <p:spPr bwMode="auto">
          <a:xfrm>
            <a:off x="1355725" y="1616075"/>
            <a:ext cx="34448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在圆环上任意取一线元</a:t>
            </a:r>
            <a:r>
              <a:rPr kumimoji="0" lang="en-US" altLang="zh-CN" sz="2800">
                <a:solidFill>
                  <a:schemeClr val="accent2"/>
                </a:solidFill>
              </a:rPr>
              <a:t>d</a:t>
            </a:r>
            <a:r>
              <a:rPr kumimoji="0" lang="en-US" altLang="zh-CN" sz="2800" i="1">
                <a:solidFill>
                  <a:schemeClr val="accent2"/>
                </a:solidFill>
              </a:rPr>
              <a:t>l</a:t>
            </a:r>
            <a:r>
              <a:rPr kumimoji="0" lang="en-US" altLang="zh-CN" sz="2800">
                <a:solidFill>
                  <a:schemeClr val="accent2"/>
                </a:solidFill>
              </a:rPr>
              <a:t>，</a:t>
            </a:r>
            <a:r>
              <a:rPr kumimoji="0"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其带电量为</a:t>
            </a:r>
            <a:r>
              <a:rPr kumimoji="0" lang="en-US" altLang="zh-CN" sz="2800">
                <a:solidFill>
                  <a:schemeClr val="accent2"/>
                </a:solidFill>
              </a:rPr>
              <a:t>d</a:t>
            </a:r>
            <a:r>
              <a:rPr kumimoji="0" lang="en-US" altLang="zh-CN" sz="2800" i="1">
                <a:solidFill>
                  <a:schemeClr val="accent2"/>
                </a:solidFill>
              </a:rPr>
              <a:t>q</a:t>
            </a:r>
            <a:r>
              <a:rPr kumimoji="0" lang="en-US" altLang="zh-CN" sz="2800">
                <a:solidFill>
                  <a:schemeClr val="accent2"/>
                </a:solidFill>
              </a:rPr>
              <a:t>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332663" y="2074863"/>
            <a:ext cx="1223962" cy="1377950"/>
            <a:chOff x="4570" y="1455"/>
            <a:chExt cx="771" cy="868"/>
          </a:xfrm>
        </p:grpSpPr>
        <p:sp>
          <p:nvSpPr>
            <p:cNvPr id="43021" name="Line 6"/>
            <p:cNvSpPr>
              <a:spLocks noChangeShapeType="1"/>
            </p:cNvSpPr>
            <p:nvPr/>
          </p:nvSpPr>
          <p:spPr bwMode="auto">
            <a:xfrm>
              <a:off x="4750" y="1776"/>
              <a:ext cx="496" cy="172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2" name="Freeform 11"/>
            <p:cNvSpPr>
              <a:spLocks/>
            </p:cNvSpPr>
            <p:nvPr/>
          </p:nvSpPr>
          <p:spPr bwMode="auto">
            <a:xfrm rot="-180000">
              <a:off x="4774" y="1761"/>
              <a:ext cx="467" cy="29"/>
            </a:xfrm>
            <a:custGeom>
              <a:avLst/>
              <a:gdLst>
                <a:gd name="T0" fmla="*/ 0 w 528"/>
                <a:gd name="T1" fmla="*/ 0 h 72"/>
                <a:gd name="T2" fmla="*/ 741363 w 528"/>
                <a:gd name="T3" fmla="*/ 46038 h 72"/>
                <a:gd name="T4" fmla="*/ 0 60000 65536"/>
                <a:gd name="T5" fmla="*/ 0 60000 65536"/>
                <a:gd name="T6" fmla="*/ 0 w 528"/>
                <a:gd name="T7" fmla="*/ 0 h 72"/>
                <a:gd name="T8" fmla="*/ 528 w 528"/>
                <a:gd name="T9" fmla="*/ 72 h 7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28" h="72">
                  <a:moveTo>
                    <a:pt x="0" y="0"/>
                  </a:moveTo>
                  <a:lnTo>
                    <a:pt x="528" y="72"/>
                  </a:lnTo>
                </a:path>
              </a:pathLst>
            </a:cu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3" name="Freeform 9"/>
            <p:cNvSpPr>
              <a:spLocks/>
            </p:cNvSpPr>
            <p:nvPr/>
          </p:nvSpPr>
          <p:spPr bwMode="auto">
            <a:xfrm rot="-660000">
              <a:off x="4767" y="1774"/>
              <a:ext cx="29" cy="198"/>
            </a:xfrm>
            <a:custGeom>
              <a:avLst/>
              <a:gdLst>
                <a:gd name="T0" fmla="*/ 46038 w 60"/>
                <a:gd name="T1" fmla="*/ 0 h 327"/>
                <a:gd name="T2" fmla="*/ 0 w 60"/>
                <a:gd name="T3" fmla="*/ 314325 h 327"/>
                <a:gd name="T4" fmla="*/ 0 60000 65536"/>
                <a:gd name="T5" fmla="*/ 0 60000 65536"/>
                <a:gd name="T6" fmla="*/ 0 w 60"/>
                <a:gd name="T7" fmla="*/ 0 h 327"/>
                <a:gd name="T8" fmla="*/ 60 w 60"/>
                <a:gd name="T9" fmla="*/ 327 h 32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0" h="327">
                  <a:moveTo>
                    <a:pt x="60" y="0"/>
                  </a:moveTo>
                  <a:lnTo>
                    <a:pt x="0" y="327"/>
                  </a:lnTo>
                </a:path>
              </a:pathLst>
            </a:cu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3024" name="Object 29"/>
            <p:cNvGraphicFramePr>
              <a:graphicFrameLocks noChangeAspect="1"/>
            </p:cNvGraphicFramePr>
            <p:nvPr/>
          </p:nvGraphicFramePr>
          <p:xfrm>
            <a:off x="5045" y="1996"/>
            <a:ext cx="296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510565" imgH="373249" progId="Equation.3">
                    <p:embed/>
                  </p:oleObj>
                </mc:Choice>
                <mc:Fallback>
                  <p:oleObj name="公式" r:id="rId8" imgW="510565" imgH="373249" progId="Equation.3">
                    <p:embed/>
                    <p:pic>
                      <p:nvPicPr>
                        <p:cNvPr id="43024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5" y="1996"/>
                          <a:ext cx="296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25" name="Object 32"/>
            <p:cNvGraphicFramePr>
              <a:graphicFrameLocks noChangeAspect="1"/>
            </p:cNvGraphicFramePr>
            <p:nvPr/>
          </p:nvGraphicFramePr>
          <p:xfrm>
            <a:off x="4974" y="1455"/>
            <a:ext cx="367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632485" imgH="464689" progId="Equation.3">
                    <p:embed/>
                  </p:oleObj>
                </mc:Choice>
                <mc:Fallback>
                  <p:oleObj name="公式" r:id="rId10" imgW="632485" imgH="464689" progId="Equation.3">
                    <p:embed/>
                    <p:pic>
                      <p:nvPicPr>
                        <p:cNvPr id="43025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4" y="1455"/>
                          <a:ext cx="367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26" name="Object 33"/>
            <p:cNvGraphicFramePr>
              <a:graphicFrameLocks noChangeAspect="1"/>
            </p:cNvGraphicFramePr>
            <p:nvPr/>
          </p:nvGraphicFramePr>
          <p:xfrm>
            <a:off x="4570" y="2016"/>
            <a:ext cx="374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639981" imgH="464689" progId="Equation.3">
                    <p:embed/>
                  </p:oleObj>
                </mc:Choice>
                <mc:Fallback>
                  <p:oleObj name="公式" r:id="rId12" imgW="639981" imgH="464689" progId="Equation.3">
                    <p:embed/>
                    <p:pic>
                      <p:nvPicPr>
                        <p:cNvPr id="43026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0" y="2016"/>
                          <a:ext cx="374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utoUpdateAnimBg="0"/>
      <p:bldP spid="16387" grpId="0" animBg="1" autoUpdateAnimBg="0"/>
      <p:bldP spid="16419" grpId="0" autoUpdateAnimBg="0"/>
      <p:bldP spid="16431" grpId="0" autoUpdateAnimBg="0"/>
      <p:bldP spid="16437" grpId="0" autoUpdateAnimBg="0"/>
      <p:bldP spid="16440" grpId="0" autoUpdateAnimBg="0"/>
      <p:bldP spid="16446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1697" name="Text Box 17"/>
              <p:cNvSpPr txBox="1">
                <a:spLocks noChangeArrowheads="1"/>
              </p:cNvSpPr>
              <p:nvPr/>
            </p:nvSpPr>
            <p:spPr bwMode="auto">
              <a:xfrm>
                <a:off x="76201" y="44624"/>
                <a:ext cx="8744272" cy="954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901700" indent="-901700"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2800">
                    <a:solidFill>
                      <a:schemeClr val="accent2"/>
                    </a:solidFill>
                  </a:rPr>
                  <a:t>例</a:t>
                </a:r>
                <a:r>
                  <a:rPr lang="en-US" altLang="zh-CN" sz="2800">
                    <a:solidFill>
                      <a:schemeClr val="accent2"/>
                    </a:solidFill>
                  </a:rPr>
                  <a:t>7</a:t>
                </a:r>
                <a:r>
                  <a:rPr lang="zh-CN" altLang="en-US" sz="2800">
                    <a:solidFill>
                      <a:schemeClr val="accent2"/>
                    </a:solidFill>
                  </a:rPr>
                  <a:t>：求电偶极子电场中任一点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acc>
                    <m:r>
                      <a:rPr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>
                    <a:solidFill>
                      <a:schemeClr val="accent2"/>
                    </a:solidFill>
                  </a:rPr>
                  <a:t>的电势和电场强度。设偶极子长度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zh-CN" altLang="en-US" sz="2800">
                    <a:solidFill>
                      <a:schemeClr val="accent2"/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71697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1" y="44624"/>
                <a:ext cx="8744272" cy="954107"/>
              </a:xfrm>
              <a:prstGeom prst="rect">
                <a:avLst/>
              </a:prstGeom>
              <a:blipFill>
                <a:blip r:embed="rId3"/>
                <a:stretch>
                  <a:fillRect l="-1464" t="-8280" b="-146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6011863" y="1845543"/>
            <a:ext cx="2967037" cy="3095625"/>
            <a:chOff x="3733" y="709"/>
            <a:chExt cx="1869" cy="1950"/>
          </a:xfrm>
        </p:grpSpPr>
        <p:sp>
          <p:nvSpPr>
            <p:cNvPr id="44046" name="Line 19"/>
            <p:cNvSpPr>
              <a:spLocks noChangeShapeType="1"/>
            </p:cNvSpPr>
            <p:nvPr/>
          </p:nvSpPr>
          <p:spPr bwMode="auto">
            <a:xfrm>
              <a:off x="3991" y="2111"/>
              <a:ext cx="136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7" name="Line 20"/>
            <p:cNvSpPr>
              <a:spLocks noChangeShapeType="1"/>
            </p:cNvSpPr>
            <p:nvPr/>
          </p:nvSpPr>
          <p:spPr bwMode="auto">
            <a:xfrm flipV="1">
              <a:off x="4363" y="821"/>
              <a:ext cx="0" cy="129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8" name="Oval 21"/>
            <p:cNvSpPr>
              <a:spLocks noChangeArrowheads="1"/>
            </p:cNvSpPr>
            <p:nvPr/>
          </p:nvSpPr>
          <p:spPr bwMode="auto">
            <a:xfrm>
              <a:off x="3952" y="2090"/>
              <a:ext cx="39" cy="36"/>
            </a:xfrm>
            <a:prstGeom prst="ellipse">
              <a:avLst/>
            </a:prstGeom>
            <a:solidFill>
              <a:schemeClr val="accent2"/>
            </a:solidFill>
            <a:ln w="28575" algn="ctr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44049" name="Oval 22"/>
            <p:cNvSpPr>
              <a:spLocks noChangeArrowheads="1"/>
            </p:cNvSpPr>
            <p:nvPr/>
          </p:nvSpPr>
          <p:spPr bwMode="auto">
            <a:xfrm>
              <a:off x="4710" y="2089"/>
              <a:ext cx="39" cy="36"/>
            </a:xfrm>
            <a:prstGeom prst="ellipse">
              <a:avLst/>
            </a:prstGeom>
            <a:solidFill>
              <a:schemeClr val="accent2"/>
            </a:solidFill>
            <a:ln w="28575" algn="ctr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44050" name="Freeform 23"/>
            <p:cNvSpPr>
              <a:spLocks/>
            </p:cNvSpPr>
            <p:nvPr/>
          </p:nvSpPr>
          <p:spPr bwMode="auto">
            <a:xfrm>
              <a:off x="3974" y="1118"/>
              <a:ext cx="1009" cy="993"/>
            </a:xfrm>
            <a:custGeom>
              <a:avLst/>
              <a:gdLst>
                <a:gd name="T0" fmla="*/ 0 w 1464"/>
                <a:gd name="T1" fmla="*/ 17 h 1562"/>
                <a:gd name="T2" fmla="*/ 35 w 1464"/>
                <a:gd name="T3" fmla="*/ 0 h 1562"/>
                <a:gd name="T4" fmla="*/ 0 60000 65536"/>
                <a:gd name="T5" fmla="*/ 0 60000 65536"/>
                <a:gd name="T6" fmla="*/ 0 w 1464"/>
                <a:gd name="T7" fmla="*/ 0 h 1562"/>
                <a:gd name="T8" fmla="*/ 1464 w 1464"/>
                <a:gd name="T9" fmla="*/ 1562 h 156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464" h="1562">
                  <a:moveTo>
                    <a:pt x="0" y="1562"/>
                  </a:moveTo>
                  <a:lnTo>
                    <a:pt x="1464" y="0"/>
                  </a:ln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1" name="Freeform 24"/>
            <p:cNvSpPr>
              <a:spLocks/>
            </p:cNvSpPr>
            <p:nvPr/>
          </p:nvSpPr>
          <p:spPr bwMode="auto">
            <a:xfrm>
              <a:off x="4733" y="1118"/>
              <a:ext cx="250" cy="993"/>
            </a:xfrm>
            <a:custGeom>
              <a:avLst/>
              <a:gdLst>
                <a:gd name="T0" fmla="*/ 0 w 362"/>
                <a:gd name="T1" fmla="*/ 17 h 1562"/>
                <a:gd name="T2" fmla="*/ 9 w 362"/>
                <a:gd name="T3" fmla="*/ 0 h 1562"/>
                <a:gd name="T4" fmla="*/ 0 60000 65536"/>
                <a:gd name="T5" fmla="*/ 0 60000 65536"/>
                <a:gd name="T6" fmla="*/ 0 w 362"/>
                <a:gd name="T7" fmla="*/ 0 h 1562"/>
                <a:gd name="T8" fmla="*/ 362 w 362"/>
                <a:gd name="T9" fmla="*/ 1562 h 156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2" h="1562">
                  <a:moveTo>
                    <a:pt x="0" y="1562"/>
                  </a:moveTo>
                  <a:lnTo>
                    <a:pt x="362" y="0"/>
                  </a:ln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2" name="Line 25"/>
            <p:cNvSpPr>
              <a:spLocks noChangeShapeType="1"/>
            </p:cNvSpPr>
            <p:nvPr/>
          </p:nvSpPr>
          <p:spPr bwMode="auto">
            <a:xfrm flipV="1">
              <a:off x="4363" y="1118"/>
              <a:ext cx="620" cy="99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3" name="Oval 26"/>
            <p:cNvSpPr>
              <a:spLocks noChangeArrowheads="1"/>
            </p:cNvSpPr>
            <p:nvPr/>
          </p:nvSpPr>
          <p:spPr bwMode="auto">
            <a:xfrm>
              <a:off x="4960" y="1108"/>
              <a:ext cx="39" cy="36"/>
            </a:xfrm>
            <a:prstGeom prst="ellipse">
              <a:avLst/>
            </a:prstGeom>
            <a:solidFill>
              <a:schemeClr val="accent2"/>
            </a:solidFill>
            <a:ln w="28575" algn="ctr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44054" name="Line 27"/>
            <p:cNvSpPr>
              <a:spLocks noChangeShapeType="1"/>
            </p:cNvSpPr>
            <p:nvPr/>
          </p:nvSpPr>
          <p:spPr bwMode="auto">
            <a:xfrm>
              <a:off x="3991" y="2308"/>
              <a:ext cx="1" cy="16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5" name="Line 28"/>
            <p:cNvSpPr>
              <a:spLocks noChangeShapeType="1"/>
            </p:cNvSpPr>
            <p:nvPr/>
          </p:nvSpPr>
          <p:spPr bwMode="auto">
            <a:xfrm>
              <a:off x="4735" y="2308"/>
              <a:ext cx="1" cy="16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6" name="Text Box 29"/>
            <p:cNvSpPr txBox="1">
              <a:spLocks noChangeArrowheads="1"/>
            </p:cNvSpPr>
            <p:nvPr/>
          </p:nvSpPr>
          <p:spPr bwMode="auto">
            <a:xfrm>
              <a:off x="3733" y="2026"/>
              <a:ext cx="372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  <a:sym typeface="Symbol" panose="05050102010706020507" pitchFamily="18" charset="2"/>
                </a:rPr>
                <a:t></a:t>
              </a:r>
              <a:r>
                <a:rPr lang="en-US" altLang="zh-CN" sz="2400" i="1">
                  <a:solidFill>
                    <a:schemeClr val="accent2"/>
                  </a:solidFill>
                </a:rPr>
                <a:t> q</a:t>
              </a:r>
              <a:endParaRPr lang="en-US" altLang="zh-CN" sz="2400">
                <a:solidFill>
                  <a:schemeClr val="accent2"/>
                </a:solidFill>
              </a:endParaRPr>
            </a:p>
          </p:txBody>
        </p:sp>
        <p:sp>
          <p:nvSpPr>
            <p:cNvPr id="44057" name="Text Box 30"/>
            <p:cNvSpPr txBox="1">
              <a:spLocks noChangeArrowheads="1"/>
            </p:cNvSpPr>
            <p:nvPr/>
          </p:nvSpPr>
          <p:spPr bwMode="auto">
            <a:xfrm>
              <a:off x="4607" y="2069"/>
              <a:ext cx="496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</a:rPr>
                <a:t>+q</a:t>
              </a:r>
              <a:endParaRPr lang="en-US" altLang="zh-CN" sz="2400">
                <a:solidFill>
                  <a:schemeClr val="accent2"/>
                </a:solidFill>
              </a:endParaRPr>
            </a:p>
          </p:txBody>
        </p:sp>
        <p:sp>
          <p:nvSpPr>
            <p:cNvPr id="44058" name="Text Box 31"/>
            <p:cNvSpPr txBox="1">
              <a:spLocks noChangeArrowheads="1"/>
            </p:cNvSpPr>
            <p:nvPr/>
          </p:nvSpPr>
          <p:spPr bwMode="auto">
            <a:xfrm>
              <a:off x="4217" y="2054"/>
              <a:ext cx="372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</a:rPr>
                <a:t>O</a:t>
              </a:r>
              <a:endParaRPr lang="en-US" altLang="zh-CN" sz="2400">
                <a:solidFill>
                  <a:schemeClr val="accent2"/>
                </a:solidFill>
              </a:endParaRPr>
            </a:p>
          </p:txBody>
        </p:sp>
        <p:sp>
          <p:nvSpPr>
            <p:cNvPr id="44059" name="Text Box 32"/>
            <p:cNvSpPr txBox="1">
              <a:spLocks noChangeArrowheads="1"/>
            </p:cNvSpPr>
            <p:nvPr/>
          </p:nvSpPr>
          <p:spPr bwMode="auto">
            <a:xfrm>
              <a:off x="4957" y="956"/>
              <a:ext cx="372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0" i="1">
                  <a:solidFill>
                    <a:schemeClr val="accent2"/>
                  </a:solidFill>
                </a:rPr>
                <a:t>P</a:t>
              </a:r>
              <a:endParaRPr lang="en-US" altLang="zh-CN" sz="2400">
                <a:solidFill>
                  <a:schemeClr val="accent2"/>
                </a:solidFill>
              </a:endParaRPr>
            </a:p>
          </p:txBody>
        </p:sp>
        <p:sp>
          <p:nvSpPr>
            <p:cNvPr id="44060" name="Text Box 33"/>
            <p:cNvSpPr txBox="1">
              <a:spLocks noChangeArrowheads="1"/>
            </p:cNvSpPr>
            <p:nvPr/>
          </p:nvSpPr>
          <p:spPr bwMode="auto">
            <a:xfrm>
              <a:off x="5230" y="2034"/>
              <a:ext cx="372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</a:rPr>
                <a:t>x</a:t>
              </a:r>
              <a:endParaRPr lang="en-US" altLang="zh-CN" sz="2400">
                <a:solidFill>
                  <a:schemeClr val="accent2"/>
                </a:solidFill>
              </a:endParaRPr>
            </a:p>
          </p:txBody>
        </p:sp>
        <p:sp>
          <p:nvSpPr>
            <p:cNvPr id="44061" name="Text Box 34"/>
            <p:cNvSpPr txBox="1">
              <a:spLocks noChangeArrowheads="1"/>
            </p:cNvSpPr>
            <p:nvPr/>
          </p:nvSpPr>
          <p:spPr bwMode="auto">
            <a:xfrm>
              <a:off x="4156" y="709"/>
              <a:ext cx="372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0" i="1">
                  <a:solidFill>
                    <a:schemeClr val="accent2"/>
                  </a:solidFill>
                </a:rPr>
                <a:t>y</a:t>
              </a:r>
              <a:endParaRPr lang="en-US" altLang="zh-CN" sz="2400">
                <a:solidFill>
                  <a:schemeClr val="accent2"/>
                </a:solidFill>
              </a:endParaRPr>
            </a:p>
          </p:txBody>
        </p:sp>
        <p:sp>
          <p:nvSpPr>
            <p:cNvPr id="44062" name="Line 35"/>
            <p:cNvSpPr>
              <a:spLocks noChangeShapeType="1"/>
            </p:cNvSpPr>
            <p:nvPr/>
          </p:nvSpPr>
          <p:spPr bwMode="auto">
            <a:xfrm>
              <a:off x="3991" y="2407"/>
              <a:ext cx="74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3" name="Text Box 36"/>
            <p:cNvSpPr txBox="1">
              <a:spLocks noChangeArrowheads="1"/>
            </p:cNvSpPr>
            <p:nvPr/>
          </p:nvSpPr>
          <p:spPr bwMode="auto">
            <a:xfrm>
              <a:off x="4595" y="1579"/>
              <a:ext cx="372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</a:rPr>
                <a:t>r</a:t>
              </a:r>
              <a:endParaRPr lang="en-US" altLang="zh-CN" sz="2400">
                <a:solidFill>
                  <a:schemeClr val="accent2"/>
                </a:solidFill>
              </a:endParaRPr>
            </a:p>
          </p:txBody>
        </p:sp>
        <p:sp>
          <p:nvSpPr>
            <p:cNvPr id="44064" name="Text Box 37"/>
            <p:cNvSpPr txBox="1">
              <a:spLocks noChangeArrowheads="1"/>
            </p:cNvSpPr>
            <p:nvPr/>
          </p:nvSpPr>
          <p:spPr bwMode="auto">
            <a:xfrm>
              <a:off x="4830" y="1480"/>
              <a:ext cx="372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</a:rPr>
                <a:t>r</a:t>
              </a:r>
              <a:r>
                <a:rPr lang="en-US" altLang="zh-CN" sz="2400" i="1" baseline="-25000">
                  <a:solidFill>
                    <a:schemeClr val="accent2"/>
                  </a:solidFill>
                </a:rPr>
                <a:t>+</a:t>
              </a:r>
              <a:endParaRPr lang="en-US" altLang="zh-CN" sz="2400">
                <a:solidFill>
                  <a:schemeClr val="accent2"/>
                </a:solidFill>
              </a:endParaRPr>
            </a:p>
          </p:txBody>
        </p:sp>
        <p:sp>
          <p:nvSpPr>
            <p:cNvPr id="44065" name="Text Box 38"/>
            <p:cNvSpPr txBox="1">
              <a:spLocks noChangeArrowheads="1"/>
            </p:cNvSpPr>
            <p:nvPr/>
          </p:nvSpPr>
          <p:spPr bwMode="auto">
            <a:xfrm>
              <a:off x="4332" y="1207"/>
              <a:ext cx="372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</a:rPr>
                <a:t>r_</a:t>
              </a:r>
              <a:endParaRPr lang="en-US" altLang="zh-CN" sz="2400">
                <a:solidFill>
                  <a:schemeClr val="accent2"/>
                </a:solidFill>
              </a:endParaRPr>
            </a:p>
          </p:txBody>
        </p:sp>
        <p:sp>
          <p:nvSpPr>
            <p:cNvPr id="44066" name="Freeform 39"/>
            <p:cNvSpPr>
              <a:spLocks/>
            </p:cNvSpPr>
            <p:nvPr/>
          </p:nvSpPr>
          <p:spPr bwMode="auto">
            <a:xfrm>
              <a:off x="4424" y="2016"/>
              <a:ext cx="63" cy="94"/>
            </a:xfrm>
            <a:custGeom>
              <a:avLst/>
              <a:gdLst>
                <a:gd name="T0" fmla="*/ 0 w 92"/>
                <a:gd name="T1" fmla="*/ 0 h 148"/>
                <a:gd name="T2" fmla="*/ 1 w 92"/>
                <a:gd name="T3" fmla="*/ 1 h 148"/>
                <a:gd name="T4" fmla="*/ 2 w 92"/>
                <a:gd name="T5" fmla="*/ 2 h 148"/>
                <a:gd name="T6" fmla="*/ 0 60000 65536"/>
                <a:gd name="T7" fmla="*/ 0 60000 65536"/>
                <a:gd name="T8" fmla="*/ 0 60000 65536"/>
                <a:gd name="T9" fmla="*/ 0 w 92"/>
                <a:gd name="T10" fmla="*/ 0 h 148"/>
                <a:gd name="T11" fmla="*/ 92 w 92"/>
                <a:gd name="T12" fmla="*/ 148 h 1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" h="148">
                  <a:moveTo>
                    <a:pt x="0" y="0"/>
                  </a:moveTo>
                  <a:cubicBezTo>
                    <a:pt x="11" y="10"/>
                    <a:pt x="53" y="35"/>
                    <a:pt x="68" y="60"/>
                  </a:cubicBezTo>
                  <a:cubicBezTo>
                    <a:pt x="83" y="85"/>
                    <a:pt x="87" y="130"/>
                    <a:pt x="92" y="148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7" name="Text Box 40"/>
            <p:cNvSpPr txBox="1">
              <a:spLocks noChangeArrowheads="1"/>
            </p:cNvSpPr>
            <p:nvPr/>
          </p:nvSpPr>
          <p:spPr bwMode="auto">
            <a:xfrm>
              <a:off x="4438" y="1843"/>
              <a:ext cx="372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  <a:sym typeface="Symbol" panose="05050102010706020507" pitchFamily="18" charset="2"/>
                </a:rPr>
                <a:t></a:t>
              </a:r>
              <a:endParaRPr lang="en-US" altLang="zh-CN" sz="2400">
                <a:solidFill>
                  <a:schemeClr val="accent2"/>
                </a:solidFill>
              </a:endParaRPr>
            </a:p>
          </p:txBody>
        </p:sp>
        <p:sp>
          <p:nvSpPr>
            <p:cNvPr id="44068" name="Text Box 41"/>
            <p:cNvSpPr txBox="1">
              <a:spLocks noChangeArrowheads="1"/>
            </p:cNvSpPr>
            <p:nvPr/>
          </p:nvSpPr>
          <p:spPr bwMode="auto">
            <a:xfrm>
              <a:off x="4277" y="2362"/>
              <a:ext cx="372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</a:rPr>
                <a:t>l</a:t>
              </a:r>
              <a:endParaRPr lang="en-US" altLang="zh-CN" sz="2400">
                <a:solidFill>
                  <a:schemeClr val="accent2"/>
                </a:solidFill>
              </a:endParaRPr>
            </a:p>
          </p:txBody>
        </p:sp>
      </p:grpSp>
      <p:sp>
        <p:nvSpPr>
          <p:cNvPr id="71722" name="Line 42"/>
          <p:cNvSpPr>
            <a:spLocks noChangeShapeType="1"/>
          </p:cNvSpPr>
          <p:nvPr/>
        </p:nvSpPr>
        <p:spPr bwMode="auto">
          <a:xfrm flipH="1" flipV="1">
            <a:off x="6832600" y="3611984"/>
            <a:ext cx="755650" cy="43180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23" name="Text Box 43"/>
          <p:cNvSpPr txBox="1">
            <a:spLocks noChangeArrowheads="1"/>
          </p:cNvSpPr>
          <p:nvPr/>
        </p:nvSpPr>
        <p:spPr bwMode="auto">
          <a:xfrm>
            <a:off x="307975" y="1423392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</a:rPr>
              <a:t>解：</a:t>
            </a:r>
          </a:p>
        </p:txBody>
      </p:sp>
      <p:sp>
        <p:nvSpPr>
          <p:cNvPr id="71724" name="Text Box 44"/>
          <p:cNvSpPr txBox="1">
            <a:spLocks noChangeArrowheads="1"/>
          </p:cNvSpPr>
          <p:nvPr/>
        </p:nvSpPr>
        <p:spPr bwMode="auto">
          <a:xfrm>
            <a:off x="990600" y="1434505"/>
            <a:ext cx="22764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i="1">
                <a:solidFill>
                  <a:schemeClr val="accent2"/>
                </a:solidFill>
              </a:rPr>
              <a:t>P</a:t>
            </a:r>
            <a:r>
              <a:rPr lang="zh-CN" altLang="en-US" sz="2800">
                <a:solidFill>
                  <a:schemeClr val="accent2"/>
                </a:solidFill>
              </a:rPr>
              <a:t>点的电势为 </a:t>
            </a:r>
          </a:p>
        </p:txBody>
      </p:sp>
      <p:graphicFrame>
        <p:nvGraphicFramePr>
          <p:cNvPr id="71725" name="Object 45"/>
          <p:cNvGraphicFramePr>
            <a:graphicFrameLocks noChangeAspect="1"/>
          </p:cNvGraphicFramePr>
          <p:nvPr/>
        </p:nvGraphicFramePr>
        <p:xfrm>
          <a:off x="1042988" y="1988542"/>
          <a:ext cx="17780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60146" imgH="441829" progId="Equation.DSMT4">
                  <p:embed/>
                </p:oleObj>
              </mc:Choice>
              <mc:Fallback>
                <p:oleObj name="Equation" r:id="rId4" imgW="1760146" imgH="441829" progId="Equation.DSMT4">
                  <p:embed/>
                  <p:pic>
                    <p:nvPicPr>
                      <p:cNvPr id="71725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988542"/>
                        <a:ext cx="17780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6" name="Object 46"/>
          <p:cNvGraphicFramePr>
            <a:graphicFrameLocks noChangeAspect="1"/>
          </p:cNvGraphicFramePr>
          <p:nvPr/>
        </p:nvGraphicFramePr>
        <p:xfrm>
          <a:off x="1389063" y="2420342"/>
          <a:ext cx="46228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602579" imgH="975491" progId="Equation.DSMT4">
                  <p:embed/>
                </p:oleObj>
              </mc:Choice>
              <mc:Fallback>
                <p:oleObj name="Equation" r:id="rId6" imgW="4602579" imgH="975491" progId="Equation.DSMT4">
                  <p:embed/>
                  <p:pic>
                    <p:nvPicPr>
                      <p:cNvPr id="71726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9063" y="2420342"/>
                        <a:ext cx="462280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8" name="Object 48"/>
          <p:cNvGraphicFramePr>
            <a:graphicFrameLocks noChangeAspect="1"/>
          </p:cNvGraphicFramePr>
          <p:nvPr/>
        </p:nvGraphicFramePr>
        <p:xfrm>
          <a:off x="2673276" y="3861048"/>
          <a:ext cx="1282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4969" imgH="480060" progId="Equation.DSMT4">
                  <p:embed/>
                </p:oleObj>
              </mc:Choice>
              <mc:Fallback>
                <p:oleObj name="Equation" r:id="rId8" imgW="1264969" imgH="480060" progId="Equation.DSMT4">
                  <p:embed/>
                  <p:pic>
                    <p:nvPicPr>
                      <p:cNvPr id="71728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276" y="3861048"/>
                        <a:ext cx="12827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59" name="Object 43"/>
          <p:cNvGraphicFramePr>
            <a:graphicFrameLocks noChangeAspect="1"/>
          </p:cNvGraphicFramePr>
          <p:nvPr/>
        </p:nvGraphicFramePr>
        <p:xfrm>
          <a:off x="2347912" y="5855943"/>
          <a:ext cx="4783138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754880" imgH="975491" progId="Equation.DSMT4">
                  <p:embed/>
                </p:oleObj>
              </mc:Choice>
              <mc:Fallback>
                <p:oleObj name="Equation" r:id="rId10" imgW="4754880" imgH="975491" progId="Equation.DSMT4">
                  <p:embed/>
                  <p:pic>
                    <p:nvPicPr>
                      <p:cNvPr id="86059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7912" y="5855943"/>
                        <a:ext cx="4783138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0" y="1120552"/>
            <a:ext cx="9144000" cy="76200"/>
          </a:xfrm>
          <a:prstGeom prst="rect">
            <a:avLst/>
          </a:prstGeom>
          <a:gradFill rotWithShape="0">
            <a:gsLst>
              <a:gs pos="0">
                <a:srgbClr val="00CC99"/>
              </a:gs>
              <a:gs pos="100000">
                <a:srgbClr val="00A179"/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/>
          </a:p>
        </p:txBody>
      </p:sp>
      <p:graphicFrame>
        <p:nvGraphicFramePr>
          <p:cNvPr id="71727" name="Object 47"/>
          <p:cNvGraphicFramePr>
            <a:graphicFrameLocks noChangeAspect="1"/>
          </p:cNvGraphicFramePr>
          <p:nvPr/>
        </p:nvGraphicFramePr>
        <p:xfrm>
          <a:off x="1043608" y="3942010"/>
          <a:ext cx="947738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929591" imgH="320040" progId="Equation.DSMT4">
                  <p:embed/>
                </p:oleObj>
              </mc:Choice>
              <mc:Fallback>
                <p:oleObj name="Equation" r:id="rId12" imgW="929591" imgH="320040" progId="Equation.DSMT4">
                  <p:embed/>
                  <p:pic>
                    <p:nvPicPr>
                      <p:cNvPr id="71727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942010"/>
                        <a:ext cx="947738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49">
            <a:extLst>
              <a:ext uri="{FF2B5EF4-FFF2-40B4-BE49-F238E27FC236}">
                <a16:creationId xmlns:a16="http://schemas.microsoft.com/office/drawing/2014/main" id="{AC8D2533-D87C-4EE4-A30D-A3CF4745DB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2963" y="4648954"/>
          <a:ext cx="593725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743200" imgH="393480" progId="Equation.DSMT4">
                  <p:embed/>
                </p:oleObj>
              </mc:Choice>
              <mc:Fallback>
                <p:oleObj name="Equation" r:id="rId14" imgW="2743200" imgH="393480" progId="Equation.DSMT4">
                  <p:embed/>
                  <p:pic>
                    <p:nvPicPr>
                      <p:cNvPr id="38" name="Object 49">
                        <a:extLst>
                          <a:ext uri="{FF2B5EF4-FFF2-40B4-BE49-F238E27FC236}">
                            <a16:creationId xmlns:a16="http://schemas.microsoft.com/office/drawing/2014/main" id="{AC8D2533-D87C-4EE4-A30D-A3CF4745DB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3" y="4648954"/>
                        <a:ext cx="593725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1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1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1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1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6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7" grpId="0" autoUpdateAnimBg="0"/>
      <p:bldP spid="71722" grpId="0" animBg="1"/>
      <p:bldP spid="71723" grpId="0" autoUpdateAnimBg="0"/>
      <p:bldP spid="71724" grpId="0" autoUpdateAnimBg="0"/>
      <p:bldP spid="69634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Group 4"/>
          <p:cNvGrpSpPr>
            <a:grpSpLocks/>
          </p:cNvGrpSpPr>
          <p:nvPr/>
        </p:nvGrpSpPr>
        <p:grpSpPr bwMode="auto">
          <a:xfrm>
            <a:off x="6176963" y="1828800"/>
            <a:ext cx="2967037" cy="3095625"/>
            <a:chOff x="3733" y="709"/>
            <a:chExt cx="1869" cy="1950"/>
          </a:xfrm>
        </p:grpSpPr>
        <p:sp>
          <p:nvSpPr>
            <p:cNvPr id="45071" name="Line 5"/>
            <p:cNvSpPr>
              <a:spLocks noChangeShapeType="1"/>
            </p:cNvSpPr>
            <p:nvPr/>
          </p:nvSpPr>
          <p:spPr bwMode="auto">
            <a:xfrm>
              <a:off x="3991" y="2111"/>
              <a:ext cx="136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2" name="Line 6"/>
            <p:cNvSpPr>
              <a:spLocks noChangeShapeType="1"/>
            </p:cNvSpPr>
            <p:nvPr/>
          </p:nvSpPr>
          <p:spPr bwMode="auto">
            <a:xfrm flipV="1">
              <a:off x="4363" y="821"/>
              <a:ext cx="0" cy="129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3" name="Oval 7"/>
            <p:cNvSpPr>
              <a:spLocks noChangeArrowheads="1"/>
            </p:cNvSpPr>
            <p:nvPr/>
          </p:nvSpPr>
          <p:spPr bwMode="auto">
            <a:xfrm>
              <a:off x="3952" y="2090"/>
              <a:ext cx="39" cy="36"/>
            </a:xfrm>
            <a:prstGeom prst="ellipse">
              <a:avLst/>
            </a:prstGeom>
            <a:solidFill>
              <a:schemeClr val="accent2"/>
            </a:solidFill>
            <a:ln w="28575" algn="ctr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45074" name="Oval 8"/>
            <p:cNvSpPr>
              <a:spLocks noChangeArrowheads="1"/>
            </p:cNvSpPr>
            <p:nvPr/>
          </p:nvSpPr>
          <p:spPr bwMode="auto">
            <a:xfrm>
              <a:off x="4710" y="2089"/>
              <a:ext cx="39" cy="36"/>
            </a:xfrm>
            <a:prstGeom prst="ellipse">
              <a:avLst/>
            </a:prstGeom>
            <a:solidFill>
              <a:schemeClr val="accent2"/>
            </a:solidFill>
            <a:ln w="28575" algn="ctr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45075" name="Freeform 9"/>
            <p:cNvSpPr>
              <a:spLocks/>
            </p:cNvSpPr>
            <p:nvPr/>
          </p:nvSpPr>
          <p:spPr bwMode="auto">
            <a:xfrm>
              <a:off x="3974" y="1118"/>
              <a:ext cx="1009" cy="993"/>
            </a:xfrm>
            <a:custGeom>
              <a:avLst/>
              <a:gdLst>
                <a:gd name="T0" fmla="*/ 0 w 1464"/>
                <a:gd name="T1" fmla="*/ 17 h 1562"/>
                <a:gd name="T2" fmla="*/ 35 w 1464"/>
                <a:gd name="T3" fmla="*/ 0 h 1562"/>
                <a:gd name="T4" fmla="*/ 0 60000 65536"/>
                <a:gd name="T5" fmla="*/ 0 60000 65536"/>
                <a:gd name="T6" fmla="*/ 0 w 1464"/>
                <a:gd name="T7" fmla="*/ 0 h 1562"/>
                <a:gd name="T8" fmla="*/ 1464 w 1464"/>
                <a:gd name="T9" fmla="*/ 1562 h 156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464" h="1562">
                  <a:moveTo>
                    <a:pt x="0" y="1562"/>
                  </a:moveTo>
                  <a:lnTo>
                    <a:pt x="1464" y="0"/>
                  </a:ln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6" name="Freeform 10"/>
            <p:cNvSpPr>
              <a:spLocks/>
            </p:cNvSpPr>
            <p:nvPr/>
          </p:nvSpPr>
          <p:spPr bwMode="auto">
            <a:xfrm>
              <a:off x="4733" y="1118"/>
              <a:ext cx="250" cy="993"/>
            </a:xfrm>
            <a:custGeom>
              <a:avLst/>
              <a:gdLst>
                <a:gd name="T0" fmla="*/ 0 w 362"/>
                <a:gd name="T1" fmla="*/ 17 h 1562"/>
                <a:gd name="T2" fmla="*/ 9 w 362"/>
                <a:gd name="T3" fmla="*/ 0 h 1562"/>
                <a:gd name="T4" fmla="*/ 0 60000 65536"/>
                <a:gd name="T5" fmla="*/ 0 60000 65536"/>
                <a:gd name="T6" fmla="*/ 0 w 362"/>
                <a:gd name="T7" fmla="*/ 0 h 1562"/>
                <a:gd name="T8" fmla="*/ 362 w 362"/>
                <a:gd name="T9" fmla="*/ 1562 h 156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2" h="1562">
                  <a:moveTo>
                    <a:pt x="0" y="1562"/>
                  </a:moveTo>
                  <a:lnTo>
                    <a:pt x="362" y="0"/>
                  </a:ln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7" name="Line 11"/>
            <p:cNvSpPr>
              <a:spLocks noChangeShapeType="1"/>
            </p:cNvSpPr>
            <p:nvPr/>
          </p:nvSpPr>
          <p:spPr bwMode="auto">
            <a:xfrm flipV="1">
              <a:off x="4363" y="1118"/>
              <a:ext cx="620" cy="99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8" name="Oval 12"/>
            <p:cNvSpPr>
              <a:spLocks noChangeArrowheads="1"/>
            </p:cNvSpPr>
            <p:nvPr/>
          </p:nvSpPr>
          <p:spPr bwMode="auto">
            <a:xfrm>
              <a:off x="4960" y="1108"/>
              <a:ext cx="39" cy="36"/>
            </a:xfrm>
            <a:prstGeom prst="ellipse">
              <a:avLst/>
            </a:prstGeom>
            <a:solidFill>
              <a:schemeClr val="accent2"/>
            </a:solidFill>
            <a:ln w="28575" algn="ctr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45079" name="Line 13"/>
            <p:cNvSpPr>
              <a:spLocks noChangeShapeType="1"/>
            </p:cNvSpPr>
            <p:nvPr/>
          </p:nvSpPr>
          <p:spPr bwMode="auto">
            <a:xfrm>
              <a:off x="3991" y="2308"/>
              <a:ext cx="1" cy="16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0" name="Line 14"/>
            <p:cNvSpPr>
              <a:spLocks noChangeShapeType="1"/>
            </p:cNvSpPr>
            <p:nvPr/>
          </p:nvSpPr>
          <p:spPr bwMode="auto">
            <a:xfrm>
              <a:off x="4735" y="2308"/>
              <a:ext cx="1" cy="16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1" name="Text Box 15"/>
            <p:cNvSpPr txBox="1">
              <a:spLocks noChangeArrowheads="1"/>
            </p:cNvSpPr>
            <p:nvPr/>
          </p:nvSpPr>
          <p:spPr bwMode="auto">
            <a:xfrm>
              <a:off x="3733" y="2026"/>
              <a:ext cx="372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  <a:sym typeface="Symbol" panose="05050102010706020507" pitchFamily="18" charset="2"/>
                </a:rPr>
                <a:t></a:t>
              </a:r>
              <a:r>
                <a:rPr lang="en-US" altLang="zh-CN" sz="2400" i="1">
                  <a:solidFill>
                    <a:schemeClr val="accent2"/>
                  </a:solidFill>
                </a:rPr>
                <a:t> q</a:t>
              </a:r>
              <a:endParaRPr lang="en-US" altLang="zh-CN" sz="2400">
                <a:solidFill>
                  <a:schemeClr val="accent2"/>
                </a:solidFill>
              </a:endParaRPr>
            </a:p>
          </p:txBody>
        </p:sp>
        <p:sp>
          <p:nvSpPr>
            <p:cNvPr id="45082" name="Text Box 16"/>
            <p:cNvSpPr txBox="1">
              <a:spLocks noChangeArrowheads="1"/>
            </p:cNvSpPr>
            <p:nvPr/>
          </p:nvSpPr>
          <p:spPr bwMode="auto">
            <a:xfrm>
              <a:off x="4607" y="2069"/>
              <a:ext cx="496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</a:rPr>
                <a:t>+q</a:t>
              </a:r>
              <a:endParaRPr lang="en-US" altLang="zh-CN" sz="2400">
                <a:solidFill>
                  <a:schemeClr val="accent2"/>
                </a:solidFill>
              </a:endParaRPr>
            </a:p>
          </p:txBody>
        </p:sp>
        <p:sp>
          <p:nvSpPr>
            <p:cNvPr id="45083" name="Text Box 17"/>
            <p:cNvSpPr txBox="1">
              <a:spLocks noChangeArrowheads="1"/>
            </p:cNvSpPr>
            <p:nvPr/>
          </p:nvSpPr>
          <p:spPr bwMode="auto">
            <a:xfrm>
              <a:off x="4217" y="2054"/>
              <a:ext cx="372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</a:rPr>
                <a:t>O</a:t>
              </a:r>
              <a:endParaRPr lang="en-US" altLang="zh-CN" sz="2400">
                <a:solidFill>
                  <a:schemeClr val="accent2"/>
                </a:solidFill>
              </a:endParaRPr>
            </a:p>
          </p:txBody>
        </p:sp>
        <p:sp>
          <p:nvSpPr>
            <p:cNvPr id="45084" name="Text Box 18"/>
            <p:cNvSpPr txBox="1">
              <a:spLocks noChangeArrowheads="1"/>
            </p:cNvSpPr>
            <p:nvPr/>
          </p:nvSpPr>
          <p:spPr bwMode="auto">
            <a:xfrm>
              <a:off x="4957" y="956"/>
              <a:ext cx="372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0" i="1">
                  <a:solidFill>
                    <a:schemeClr val="accent2"/>
                  </a:solidFill>
                </a:rPr>
                <a:t>P</a:t>
              </a:r>
              <a:endParaRPr lang="en-US" altLang="zh-CN" sz="2400">
                <a:solidFill>
                  <a:schemeClr val="accent2"/>
                </a:solidFill>
              </a:endParaRPr>
            </a:p>
          </p:txBody>
        </p:sp>
        <p:sp>
          <p:nvSpPr>
            <p:cNvPr id="45085" name="Text Box 19"/>
            <p:cNvSpPr txBox="1">
              <a:spLocks noChangeArrowheads="1"/>
            </p:cNvSpPr>
            <p:nvPr/>
          </p:nvSpPr>
          <p:spPr bwMode="auto">
            <a:xfrm>
              <a:off x="5230" y="2034"/>
              <a:ext cx="372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</a:rPr>
                <a:t>x</a:t>
              </a:r>
              <a:endParaRPr lang="en-US" altLang="zh-CN" sz="2400">
                <a:solidFill>
                  <a:schemeClr val="accent2"/>
                </a:solidFill>
              </a:endParaRPr>
            </a:p>
          </p:txBody>
        </p:sp>
        <p:sp>
          <p:nvSpPr>
            <p:cNvPr id="45086" name="Text Box 20"/>
            <p:cNvSpPr txBox="1">
              <a:spLocks noChangeArrowheads="1"/>
            </p:cNvSpPr>
            <p:nvPr/>
          </p:nvSpPr>
          <p:spPr bwMode="auto">
            <a:xfrm>
              <a:off x="4156" y="709"/>
              <a:ext cx="372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0" i="1">
                  <a:solidFill>
                    <a:schemeClr val="accent2"/>
                  </a:solidFill>
                </a:rPr>
                <a:t>y</a:t>
              </a:r>
              <a:endParaRPr lang="en-US" altLang="zh-CN" sz="2400">
                <a:solidFill>
                  <a:schemeClr val="accent2"/>
                </a:solidFill>
              </a:endParaRPr>
            </a:p>
          </p:txBody>
        </p:sp>
        <p:sp>
          <p:nvSpPr>
            <p:cNvPr id="45087" name="Line 21"/>
            <p:cNvSpPr>
              <a:spLocks noChangeShapeType="1"/>
            </p:cNvSpPr>
            <p:nvPr/>
          </p:nvSpPr>
          <p:spPr bwMode="auto">
            <a:xfrm>
              <a:off x="3991" y="2407"/>
              <a:ext cx="74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8" name="Text Box 22"/>
            <p:cNvSpPr txBox="1">
              <a:spLocks noChangeArrowheads="1"/>
            </p:cNvSpPr>
            <p:nvPr/>
          </p:nvSpPr>
          <p:spPr bwMode="auto">
            <a:xfrm>
              <a:off x="4595" y="1579"/>
              <a:ext cx="372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</a:rPr>
                <a:t>r</a:t>
              </a:r>
              <a:endParaRPr lang="en-US" altLang="zh-CN" sz="2400">
                <a:solidFill>
                  <a:schemeClr val="accent2"/>
                </a:solidFill>
              </a:endParaRPr>
            </a:p>
          </p:txBody>
        </p:sp>
        <p:sp>
          <p:nvSpPr>
            <p:cNvPr id="45089" name="Text Box 23"/>
            <p:cNvSpPr txBox="1">
              <a:spLocks noChangeArrowheads="1"/>
            </p:cNvSpPr>
            <p:nvPr/>
          </p:nvSpPr>
          <p:spPr bwMode="auto">
            <a:xfrm>
              <a:off x="4830" y="1480"/>
              <a:ext cx="372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</a:rPr>
                <a:t>r</a:t>
              </a:r>
              <a:r>
                <a:rPr lang="en-US" altLang="zh-CN" sz="2400" i="1" baseline="-25000">
                  <a:solidFill>
                    <a:schemeClr val="accent2"/>
                  </a:solidFill>
                </a:rPr>
                <a:t>+</a:t>
              </a:r>
              <a:endParaRPr lang="en-US" altLang="zh-CN" sz="2400">
                <a:solidFill>
                  <a:schemeClr val="accent2"/>
                </a:solidFill>
              </a:endParaRPr>
            </a:p>
          </p:txBody>
        </p:sp>
        <p:sp>
          <p:nvSpPr>
            <p:cNvPr id="45090" name="Text Box 24"/>
            <p:cNvSpPr txBox="1">
              <a:spLocks noChangeArrowheads="1"/>
            </p:cNvSpPr>
            <p:nvPr/>
          </p:nvSpPr>
          <p:spPr bwMode="auto">
            <a:xfrm>
              <a:off x="4332" y="1207"/>
              <a:ext cx="372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</a:rPr>
                <a:t>r_</a:t>
              </a:r>
              <a:endParaRPr lang="en-US" altLang="zh-CN" sz="2400">
                <a:solidFill>
                  <a:schemeClr val="accent2"/>
                </a:solidFill>
              </a:endParaRPr>
            </a:p>
          </p:txBody>
        </p:sp>
        <p:sp>
          <p:nvSpPr>
            <p:cNvPr id="45091" name="Freeform 25"/>
            <p:cNvSpPr>
              <a:spLocks/>
            </p:cNvSpPr>
            <p:nvPr/>
          </p:nvSpPr>
          <p:spPr bwMode="auto">
            <a:xfrm>
              <a:off x="4424" y="2016"/>
              <a:ext cx="63" cy="94"/>
            </a:xfrm>
            <a:custGeom>
              <a:avLst/>
              <a:gdLst>
                <a:gd name="T0" fmla="*/ 0 w 92"/>
                <a:gd name="T1" fmla="*/ 0 h 148"/>
                <a:gd name="T2" fmla="*/ 1 w 92"/>
                <a:gd name="T3" fmla="*/ 1 h 148"/>
                <a:gd name="T4" fmla="*/ 2 w 92"/>
                <a:gd name="T5" fmla="*/ 2 h 148"/>
                <a:gd name="T6" fmla="*/ 0 60000 65536"/>
                <a:gd name="T7" fmla="*/ 0 60000 65536"/>
                <a:gd name="T8" fmla="*/ 0 60000 65536"/>
                <a:gd name="T9" fmla="*/ 0 w 92"/>
                <a:gd name="T10" fmla="*/ 0 h 148"/>
                <a:gd name="T11" fmla="*/ 92 w 92"/>
                <a:gd name="T12" fmla="*/ 148 h 1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" h="148">
                  <a:moveTo>
                    <a:pt x="0" y="0"/>
                  </a:moveTo>
                  <a:cubicBezTo>
                    <a:pt x="11" y="10"/>
                    <a:pt x="53" y="35"/>
                    <a:pt x="68" y="60"/>
                  </a:cubicBezTo>
                  <a:cubicBezTo>
                    <a:pt x="83" y="85"/>
                    <a:pt x="87" y="130"/>
                    <a:pt x="92" y="148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92" name="Text Box 26"/>
            <p:cNvSpPr txBox="1">
              <a:spLocks noChangeArrowheads="1"/>
            </p:cNvSpPr>
            <p:nvPr/>
          </p:nvSpPr>
          <p:spPr bwMode="auto">
            <a:xfrm>
              <a:off x="4413" y="1797"/>
              <a:ext cx="372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  <a:sym typeface="Symbol" panose="05050102010706020507" pitchFamily="18" charset="2"/>
                </a:rPr>
                <a:t></a:t>
              </a:r>
              <a:endParaRPr lang="en-US" altLang="zh-CN" sz="2400">
                <a:solidFill>
                  <a:schemeClr val="accent2"/>
                </a:solidFill>
              </a:endParaRPr>
            </a:p>
          </p:txBody>
        </p:sp>
        <p:sp>
          <p:nvSpPr>
            <p:cNvPr id="45093" name="Text Box 27"/>
            <p:cNvSpPr txBox="1">
              <a:spLocks noChangeArrowheads="1"/>
            </p:cNvSpPr>
            <p:nvPr/>
          </p:nvSpPr>
          <p:spPr bwMode="auto">
            <a:xfrm>
              <a:off x="4277" y="2362"/>
              <a:ext cx="372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</a:rPr>
                <a:t>l</a:t>
              </a:r>
              <a:endParaRPr lang="en-US" altLang="zh-CN" sz="2400">
                <a:solidFill>
                  <a:schemeClr val="accent2"/>
                </a:solidFill>
              </a:endParaRPr>
            </a:p>
          </p:txBody>
        </p:sp>
      </p:grpSp>
      <p:sp>
        <p:nvSpPr>
          <p:cNvPr id="86044" name="Text Box 28"/>
          <p:cNvSpPr txBox="1">
            <a:spLocks noChangeArrowheads="1"/>
          </p:cNvSpPr>
          <p:nvPr/>
        </p:nvSpPr>
        <p:spPr bwMode="auto">
          <a:xfrm>
            <a:off x="711200" y="692150"/>
            <a:ext cx="57610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</a:rPr>
              <a:t>对任一点  </a:t>
            </a:r>
            <a:r>
              <a:rPr lang="en-US" altLang="zh-CN" sz="2800" i="1">
                <a:solidFill>
                  <a:schemeClr val="accent2"/>
                </a:solidFill>
              </a:rPr>
              <a:t>P</a:t>
            </a:r>
            <a:r>
              <a:rPr lang="zh-CN" altLang="en-US" sz="2800">
                <a:solidFill>
                  <a:schemeClr val="accent2"/>
                </a:solidFill>
              </a:rPr>
              <a:t>（</a:t>
            </a:r>
            <a:r>
              <a:rPr lang="en-US" altLang="zh-CN" sz="2800" i="1">
                <a:solidFill>
                  <a:schemeClr val="accent2"/>
                </a:solidFill>
              </a:rPr>
              <a:t>x</a:t>
            </a:r>
            <a:r>
              <a:rPr lang="zh-CN" altLang="en-US" sz="2800">
                <a:solidFill>
                  <a:schemeClr val="accent2"/>
                </a:solidFill>
              </a:rPr>
              <a:t>，</a:t>
            </a:r>
            <a:r>
              <a:rPr lang="en-US" altLang="zh-CN" sz="2800" i="1">
                <a:solidFill>
                  <a:schemeClr val="accent2"/>
                </a:solidFill>
              </a:rPr>
              <a:t>y</a:t>
            </a:r>
            <a:r>
              <a:rPr lang="zh-CN" altLang="en-US" sz="2800">
                <a:solidFill>
                  <a:schemeClr val="accent2"/>
                </a:solidFill>
              </a:rPr>
              <a:t>，</a:t>
            </a:r>
            <a:r>
              <a:rPr lang="en-US" altLang="zh-CN" sz="2800" i="1">
                <a:solidFill>
                  <a:schemeClr val="accent2"/>
                </a:solidFill>
              </a:rPr>
              <a:t>z</a:t>
            </a:r>
            <a:r>
              <a:rPr lang="zh-CN" altLang="en-US" sz="2800">
                <a:solidFill>
                  <a:schemeClr val="accent2"/>
                </a:solidFill>
              </a:rPr>
              <a:t>） </a:t>
            </a:r>
          </a:p>
        </p:txBody>
      </p: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/>
          </a:p>
        </p:txBody>
      </p:sp>
      <p:graphicFrame>
        <p:nvGraphicFramePr>
          <p:cNvPr id="86045" name="Object 29"/>
          <p:cNvGraphicFramePr>
            <a:graphicFrameLocks noChangeAspect="1"/>
          </p:cNvGraphicFramePr>
          <p:nvPr/>
        </p:nvGraphicFramePr>
        <p:xfrm>
          <a:off x="2086487" y="1484784"/>
          <a:ext cx="2485513" cy="56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41120" imgH="228600" progId="Equation.DSMT4">
                  <p:embed/>
                </p:oleObj>
              </mc:Choice>
              <mc:Fallback>
                <p:oleObj name="Equation" r:id="rId2" imgW="1041120" imgH="228600" progId="Equation.DSMT4">
                  <p:embed/>
                  <p:pic>
                    <p:nvPicPr>
                      <p:cNvPr id="86045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6487" y="1484784"/>
                        <a:ext cx="2485513" cy="56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2" name="Rectangle 32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/>
          </a:p>
        </p:txBody>
      </p:sp>
      <p:graphicFrame>
        <p:nvGraphicFramePr>
          <p:cNvPr id="86047" name="Object 31"/>
          <p:cNvGraphicFramePr>
            <a:graphicFrameLocks noChangeAspect="1"/>
          </p:cNvGraphicFramePr>
          <p:nvPr/>
        </p:nvGraphicFramePr>
        <p:xfrm>
          <a:off x="887413" y="2262188"/>
          <a:ext cx="4189412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77680" imgH="419040" progId="Equation.DSMT4">
                  <p:embed/>
                </p:oleObj>
              </mc:Choice>
              <mc:Fallback>
                <p:oleObj name="Equation" r:id="rId4" imgW="1777680" imgH="419040" progId="Equation.DSMT4">
                  <p:embed/>
                  <p:pic>
                    <p:nvPicPr>
                      <p:cNvPr id="8604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413" y="2262188"/>
                        <a:ext cx="4189412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4" name="Rectangle 34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/>
          </a:p>
        </p:txBody>
      </p:sp>
      <p:graphicFrame>
        <p:nvGraphicFramePr>
          <p:cNvPr id="86049" name="Object 33"/>
          <p:cNvGraphicFramePr>
            <a:graphicFrameLocks noChangeAspect="1"/>
          </p:cNvGraphicFramePr>
          <p:nvPr/>
        </p:nvGraphicFramePr>
        <p:xfrm>
          <a:off x="1460500" y="5149850"/>
          <a:ext cx="4624388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12800" imgH="431640" progId="Equation.DSMT4">
                  <p:embed/>
                </p:oleObj>
              </mc:Choice>
              <mc:Fallback>
                <p:oleObj name="Equation" r:id="rId6" imgW="1612800" imgH="431640" progId="Equation.DSMT4">
                  <p:embed/>
                  <p:pic>
                    <p:nvPicPr>
                      <p:cNvPr id="86049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5149850"/>
                        <a:ext cx="4624388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6" name="Rectangle 36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/>
          </a:p>
        </p:txBody>
      </p:sp>
      <p:sp>
        <p:nvSpPr>
          <p:cNvPr id="45067" name="Rectangle 38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/>
          </a:p>
        </p:txBody>
      </p:sp>
      <p:sp>
        <p:nvSpPr>
          <p:cNvPr id="45068" name="Rectangle 40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/>
          </a:p>
        </p:txBody>
      </p:sp>
      <p:sp>
        <p:nvSpPr>
          <p:cNvPr id="86058" name="Text Box 42"/>
          <p:cNvSpPr txBox="1">
            <a:spLocks noChangeArrowheads="1"/>
          </p:cNvSpPr>
          <p:nvPr/>
        </p:nvSpPr>
        <p:spPr bwMode="auto">
          <a:xfrm>
            <a:off x="539750" y="4797425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</a:rPr>
              <a:t>所以</a:t>
            </a:r>
          </a:p>
        </p:txBody>
      </p:sp>
      <p:graphicFrame>
        <p:nvGraphicFramePr>
          <p:cNvPr id="37" name="Object 33"/>
          <p:cNvGraphicFramePr>
            <a:graphicFrameLocks noChangeAspect="1"/>
          </p:cNvGraphicFramePr>
          <p:nvPr/>
        </p:nvGraphicFramePr>
        <p:xfrm>
          <a:off x="971550" y="3689350"/>
          <a:ext cx="42037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12800" imgH="228600" progId="Equation.DSMT4">
                  <p:embed/>
                </p:oleObj>
              </mc:Choice>
              <mc:Fallback>
                <p:oleObj name="Equation" r:id="rId8" imgW="1612800" imgH="228600" progId="Equation.DSMT4">
                  <p:embed/>
                  <p:pic>
                    <p:nvPicPr>
                      <p:cNvPr id="37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689350"/>
                        <a:ext cx="420370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43"/>
          <p:cNvGraphicFramePr>
            <a:graphicFrameLocks noChangeAspect="1"/>
          </p:cNvGraphicFramePr>
          <p:nvPr/>
        </p:nvGraphicFramePr>
        <p:xfrm>
          <a:off x="6516216" y="208438"/>
          <a:ext cx="1955846" cy="1132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49160" imgH="431640" progId="Equation.DSMT4">
                  <p:embed/>
                </p:oleObj>
              </mc:Choice>
              <mc:Fallback>
                <p:oleObj name="Equation" r:id="rId10" imgW="749160" imgH="431640" progId="Equation.DSMT4">
                  <p:embed/>
                  <p:pic>
                    <p:nvPicPr>
                      <p:cNvPr id="38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216" y="208438"/>
                        <a:ext cx="1955846" cy="11323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6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6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6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44" grpId="0" autoUpdateAnimBg="0"/>
      <p:bldP spid="86058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2" name="Group 4"/>
          <p:cNvGrpSpPr>
            <a:grpSpLocks/>
          </p:cNvGrpSpPr>
          <p:nvPr/>
        </p:nvGrpSpPr>
        <p:grpSpPr bwMode="auto">
          <a:xfrm>
            <a:off x="6069013" y="1076325"/>
            <a:ext cx="2967037" cy="3095625"/>
            <a:chOff x="3733" y="709"/>
            <a:chExt cx="1869" cy="1950"/>
          </a:xfrm>
        </p:grpSpPr>
        <p:sp>
          <p:nvSpPr>
            <p:cNvPr id="46092" name="Line 5"/>
            <p:cNvSpPr>
              <a:spLocks noChangeShapeType="1"/>
            </p:cNvSpPr>
            <p:nvPr/>
          </p:nvSpPr>
          <p:spPr bwMode="auto">
            <a:xfrm>
              <a:off x="3991" y="2111"/>
              <a:ext cx="136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3" name="Line 6"/>
            <p:cNvSpPr>
              <a:spLocks noChangeShapeType="1"/>
            </p:cNvSpPr>
            <p:nvPr/>
          </p:nvSpPr>
          <p:spPr bwMode="auto">
            <a:xfrm flipV="1">
              <a:off x="4363" y="821"/>
              <a:ext cx="0" cy="129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4" name="Oval 7"/>
            <p:cNvSpPr>
              <a:spLocks noChangeArrowheads="1"/>
            </p:cNvSpPr>
            <p:nvPr/>
          </p:nvSpPr>
          <p:spPr bwMode="auto">
            <a:xfrm>
              <a:off x="3952" y="2090"/>
              <a:ext cx="39" cy="36"/>
            </a:xfrm>
            <a:prstGeom prst="ellipse">
              <a:avLst/>
            </a:prstGeom>
            <a:solidFill>
              <a:schemeClr val="accent2"/>
            </a:solidFill>
            <a:ln w="28575" algn="ctr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46095" name="Oval 8"/>
            <p:cNvSpPr>
              <a:spLocks noChangeArrowheads="1"/>
            </p:cNvSpPr>
            <p:nvPr/>
          </p:nvSpPr>
          <p:spPr bwMode="auto">
            <a:xfrm>
              <a:off x="4710" y="2089"/>
              <a:ext cx="39" cy="36"/>
            </a:xfrm>
            <a:prstGeom prst="ellipse">
              <a:avLst/>
            </a:prstGeom>
            <a:solidFill>
              <a:schemeClr val="accent2"/>
            </a:solidFill>
            <a:ln w="28575" algn="ctr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46096" name="Freeform 9"/>
            <p:cNvSpPr>
              <a:spLocks/>
            </p:cNvSpPr>
            <p:nvPr/>
          </p:nvSpPr>
          <p:spPr bwMode="auto">
            <a:xfrm>
              <a:off x="3974" y="1118"/>
              <a:ext cx="1009" cy="993"/>
            </a:xfrm>
            <a:custGeom>
              <a:avLst/>
              <a:gdLst>
                <a:gd name="T0" fmla="*/ 0 w 1464"/>
                <a:gd name="T1" fmla="*/ 17 h 1562"/>
                <a:gd name="T2" fmla="*/ 35 w 1464"/>
                <a:gd name="T3" fmla="*/ 0 h 1562"/>
                <a:gd name="T4" fmla="*/ 0 60000 65536"/>
                <a:gd name="T5" fmla="*/ 0 60000 65536"/>
                <a:gd name="T6" fmla="*/ 0 w 1464"/>
                <a:gd name="T7" fmla="*/ 0 h 1562"/>
                <a:gd name="T8" fmla="*/ 1464 w 1464"/>
                <a:gd name="T9" fmla="*/ 1562 h 156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464" h="1562">
                  <a:moveTo>
                    <a:pt x="0" y="1562"/>
                  </a:moveTo>
                  <a:lnTo>
                    <a:pt x="1464" y="0"/>
                  </a:ln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7" name="Freeform 10"/>
            <p:cNvSpPr>
              <a:spLocks/>
            </p:cNvSpPr>
            <p:nvPr/>
          </p:nvSpPr>
          <p:spPr bwMode="auto">
            <a:xfrm>
              <a:off x="4733" y="1118"/>
              <a:ext cx="250" cy="993"/>
            </a:xfrm>
            <a:custGeom>
              <a:avLst/>
              <a:gdLst>
                <a:gd name="T0" fmla="*/ 0 w 362"/>
                <a:gd name="T1" fmla="*/ 17 h 1562"/>
                <a:gd name="T2" fmla="*/ 9 w 362"/>
                <a:gd name="T3" fmla="*/ 0 h 1562"/>
                <a:gd name="T4" fmla="*/ 0 60000 65536"/>
                <a:gd name="T5" fmla="*/ 0 60000 65536"/>
                <a:gd name="T6" fmla="*/ 0 w 362"/>
                <a:gd name="T7" fmla="*/ 0 h 1562"/>
                <a:gd name="T8" fmla="*/ 362 w 362"/>
                <a:gd name="T9" fmla="*/ 1562 h 156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2" h="1562">
                  <a:moveTo>
                    <a:pt x="0" y="1562"/>
                  </a:moveTo>
                  <a:lnTo>
                    <a:pt x="362" y="0"/>
                  </a:ln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8" name="Line 11"/>
            <p:cNvSpPr>
              <a:spLocks noChangeShapeType="1"/>
            </p:cNvSpPr>
            <p:nvPr/>
          </p:nvSpPr>
          <p:spPr bwMode="auto">
            <a:xfrm flipV="1">
              <a:off x="4363" y="1118"/>
              <a:ext cx="620" cy="99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9" name="Oval 12"/>
            <p:cNvSpPr>
              <a:spLocks noChangeArrowheads="1"/>
            </p:cNvSpPr>
            <p:nvPr/>
          </p:nvSpPr>
          <p:spPr bwMode="auto">
            <a:xfrm>
              <a:off x="4960" y="1108"/>
              <a:ext cx="39" cy="36"/>
            </a:xfrm>
            <a:prstGeom prst="ellipse">
              <a:avLst/>
            </a:prstGeom>
            <a:solidFill>
              <a:schemeClr val="accent2"/>
            </a:solidFill>
            <a:ln w="28575" algn="ctr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46100" name="Line 13"/>
            <p:cNvSpPr>
              <a:spLocks noChangeShapeType="1"/>
            </p:cNvSpPr>
            <p:nvPr/>
          </p:nvSpPr>
          <p:spPr bwMode="auto">
            <a:xfrm>
              <a:off x="3991" y="2308"/>
              <a:ext cx="1" cy="16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1" name="Line 14"/>
            <p:cNvSpPr>
              <a:spLocks noChangeShapeType="1"/>
            </p:cNvSpPr>
            <p:nvPr/>
          </p:nvSpPr>
          <p:spPr bwMode="auto">
            <a:xfrm>
              <a:off x="4735" y="2308"/>
              <a:ext cx="1" cy="16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2" name="Text Box 15"/>
            <p:cNvSpPr txBox="1">
              <a:spLocks noChangeArrowheads="1"/>
            </p:cNvSpPr>
            <p:nvPr/>
          </p:nvSpPr>
          <p:spPr bwMode="auto">
            <a:xfrm>
              <a:off x="3733" y="2026"/>
              <a:ext cx="372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  <a:sym typeface="Symbol" panose="05050102010706020507" pitchFamily="18" charset="2"/>
                </a:rPr>
                <a:t></a:t>
              </a:r>
              <a:r>
                <a:rPr lang="en-US" altLang="zh-CN" sz="2400" i="1">
                  <a:solidFill>
                    <a:schemeClr val="accent2"/>
                  </a:solidFill>
                </a:rPr>
                <a:t> q</a:t>
              </a:r>
              <a:endParaRPr lang="en-US" altLang="zh-CN" sz="2400">
                <a:solidFill>
                  <a:schemeClr val="accent2"/>
                </a:solidFill>
              </a:endParaRPr>
            </a:p>
          </p:txBody>
        </p:sp>
        <p:sp>
          <p:nvSpPr>
            <p:cNvPr id="46103" name="Text Box 16"/>
            <p:cNvSpPr txBox="1">
              <a:spLocks noChangeArrowheads="1"/>
            </p:cNvSpPr>
            <p:nvPr/>
          </p:nvSpPr>
          <p:spPr bwMode="auto">
            <a:xfrm>
              <a:off x="4607" y="2069"/>
              <a:ext cx="496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</a:rPr>
                <a:t>+q</a:t>
              </a:r>
              <a:endParaRPr lang="en-US" altLang="zh-CN" sz="2400">
                <a:solidFill>
                  <a:schemeClr val="accent2"/>
                </a:solidFill>
              </a:endParaRPr>
            </a:p>
          </p:txBody>
        </p:sp>
        <p:sp>
          <p:nvSpPr>
            <p:cNvPr id="46104" name="Text Box 17"/>
            <p:cNvSpPr txBox="1">
              <a:spLocks noChangeArrowheads="1"/>
            </p:cNvSpPr>
            <p:nvPr/>
          </p:nvSpPr>
          <p:spPr bwMode="auto">
            <a:xfrm>
              <a:off x="4217" y="2054"/>
              <a:ext cx="372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</a:rPr>
                <a:t>O</a:t>
              </a:r>
              <a:endParaRPr lang="en-US" altLang="zh-CN" sz="2400">
                <a:solidFill>
                  <a:schemeClr val="accent2"/>
                </a:solidFill>
              </a:endParaRPr>
            </a:p>
          </p:txBody>
        </p:sp>
        <p:sp>
          <p:nvSpPr>
            <p:cNvPr id="46105" name="Text Box 18"/>
            <p:cNvSpPr txBox="1">
              <a:spLocks noChangeArrowheads="1"/>
            </p:cNvSpPr>
            <p:nvPr/>
          </p:nvSpPr>
          <p:spPr bwMode="auto">
            <a:xfrm>
              <a:off x="4957" y="956"/>
              <a:ext cx="372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0" i="1">
                  <a:solidFill>
                    <a:schemeClr val="accent2"/>
                  </a:solidFill>
                </a:rPr>
                <a:t>P</a:t>
              </a:r>
              <a:endParaRPr lang="en-US" altLang="zh-CN" sz="2400">
                <a:solidFill>
                  <a:schemeClr val="accent2"/>
                </a:solidFill>
              </a:endParaRPr>
            </a:p>
          </p:txBody>
        </p:sp>
        <p:sp>
          <p:nvSpPr>
            <p:cNvPr id="46106" name="Text Box 19"/>
            <p:cNvSpPr txBox="1">
              <a:spLocks noChangeArrowheads="1"/>
            </p:cNvSpPr>
            <p:nvPr/>
          </p:nvSpPr>
          <p:spPr bwMode="auto">
            <a:xfrm>
              <a:off x="5230" y="2034"/>
              <a:ext cx="372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</a:rPr>
                <a:t>x</a:t>
              </a:r>
              <a:endParaRPr lang="en-US" altLang="zh-CN" sz="2400">
                <a:solidFill>
                  <a:schemeClr val="accent2"/>
                </a:solidFill>
              </a:endParaRPr>
            </a:p>
          </p:txBody>
        </p:sp>
        <p:sp>
          <p:nvSpPr>
            <p:cNvPr id="46107" name="Text Box 20"/>
            <p:cNvSpPr txBox="1">
              <a:spLocks noChangeArrowheads="1"/>
            </p:cNvSpPr>
            <p:nvPr/>
          </p:nvSpPr>
          <p:spPr bwMode="auto">
            <a:xfrm>
              <a:off x="4156" y="709"/>
              <a:ext cx="372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0" i="1">
                  <a:solidFill>
                    <a:schemeClr val="accent2"/>
                  </a:solidFill>
                </a:rPr>
                <a:t>y</a:t>
              </a:r>
              <a:endParaRPr lang="en-US" altLang="zh-CN" sz="2400">
                <a:solidFill>
                  <a:schemeClr val="accent2"/>
                </a:solidFill>
              </a:endParaRPr>
            </a:p>
          </p:txBody>
        </p:sp>
        <p:sp>
          <p:nvSpPr>
            <p:cNvPr id="46108" name="Line 21"/>
            <p:cNvSpPr>
              <a:spLocks noChangeShapeType="1"/>
            </p:cNvSpPr>
            <p:nvPr/>
          </p:nvSpPr>
          <p:spPr bwMode="auto">
            <a:xfrm>
              <a:off x="3991" y="2407"/>
              <a:ext cx="74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9" name="Text Box 22"/>
            <p:cNvSpPr txBox="1">
              <a:spLocks noChangeArrowheads="1"/>
            </p:cNvSpPr>
            <p:nvPr/>
          </p:nvSpPr>
          <p:spPr bwMode="auto">
            <a:xfrm>
              <a:off x="4595" y="1579"/>
              <a:ext cx="372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</a:rPr>
                <a:t>r</a:t>
              </a:r>
              <a:endParaRPr lang="en-US" altLang="zh-CN" sz="2400">
                <a:solidFill>
                  <a:schemeClr val="accent2"/>
                </a:solidFill>
              </a:endParaRPr>
            </a:p>
          </p:txBody>
        </p:sp>
        <p:sp>
          <p:nvSpPr>
            <p:cNvPr id="46110" name="Text Box 23"/>
            <p:cNvSpPr txBox="1">
              <a:spLocks noChangeArrowheads="1"/>
            </p:cNvSpPr>
            <p:nvPr/>
          </p:nvSpPr>
          <p:spPr bwMode="auto">
            <a:xfrm>
              <a:off x="4830" y="1480"/>
              <a:ext cx="372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</a:rPr>
                <a:t>r</a:t>
              </a:r>
              <a:r>
                <a:rPr lang="en-US" altLang="zh-CN" sz="2400" i="1" baseline="-25000">
                  <a:solidFill>
                    <a:schemeClr val="accent2"/>
                  </a:solidFill>
                </a:rPr>
                <a:t>+</a:t>
              </a:r>
              <a:endParaRPr lang="en-US" altLang="zh-CN" sz="2400">
                <a:solidFill>
                  <a:schemeClr val="accent2"/>
                </a:solidFill>
              </a:endParaRPr>
            </a:p>
          </p:txBody>
        </p:sp>
        <p:sp>
          <p:nvSpPr>
            <p:cNvPr id="46111" name="Text Box 24"/>
            <p:cNvSpPr txBox="1">
              <a:spLocks noChangeArrowheads="1"/>
            </p:cNvSpPr>
            <p:nvPr/>
          </p:nvSpPr>
          <p:spPr bwMode="auto">
            <a:xfrm>
              <a:off x="4332" y="1207"/>
              <a:ext cx="372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</a:rPr>
                <a:t>r_</a:t>
              </a:r>
              <a:endParaRPr lang="en-US" altLang="zh-CN" sz="2400">
                <a:solidFill>
                  <a:schemeClr val="accent2"/>
                </a:solidFill>
              </a:endParaRPr>
            </a:p>
          </p:txBody>
        </p:sp>
        <p:sp>
          <p:nvSpPr>
            <p:cNvPr id="46112" name="Freeform 25"/>
            <p:cNvSpPr>
              <a:spLocks/>
            </p:cNvSpPr>
            <p:nvPr/>
          </p:nvSpPr>
          <p:spPr bwMode="auto">
            <a:xfrm>
              <a:off x="4424" y="2016"/>
              <a:ext cx="63" cy="94"/>
            </a:xfrm>
            <a:custGeom>
              <a:avLst/>
              <a:gdLst>
                <a:gd name="T0" fmla="*/ 0 w 92"/>
                <a:gd name="T1" fmla="*/ 0 h 148"/>
                <a:gd name="T2" fmla="*/ 1 w 92"/>
                <a:gd name="T3" fmla="*/ 1 h 148"/>
                <a:gd name="T4" fmla="*/ 2 w 92"/>
                <a:gd name="T5" fmla="*/ 2 h 148"/>
                <a:gd name="T6" fmla="*/ 0 60000 65536"/>
                <a:gd name="T7" fmla="*/ 0 60000 65536"/>
                <a:gd name="T8" fmla="*/ 0 60000 65536"/>
                <a:gd name="T9" fmla="*/ 0 w 92"/>
                <a:gd name="T10" fmla="*/ 0 h 148"/>
                <a:gd name="T11" fmla="*/ 92 w 92"/>
                <a:gd name="T12" fmla="*/ 148 h 1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" h="148">
                  <a:moveTo>
                    <a:pt x="0" y="0"/>
                  </a:moveTo>
                  <a:cubicBezTo>
                    <a:pt x="11" y="10"/>
                    <a:pt x="53" y="35"/>
                    <a:pt x="68" y="60"/>
                  </a:cubicBezTo>
                  <a:cubicBezTo>
                    <a:pt x="83" y="85"/>
                    <a:pt x="87" y="130"/>
                    <a:pt x="92" y="148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3" name="Text Box 26"/>
            <p:cNvSpPr txBox="1">
              <a:spLocks noChangeArrowheads="1"/>
            </p:cNvSpPr>
            <p:nvPr/>
          </p:nvSpPr>
          <p:spPr bwMode="auto">
            <a:xfrm>
              <a:off x="4413" y="1797"/>
              <a:ext cx="372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  <a:sym typeface="Symbol" panose="05050102010706020507" pitchFamily="18" charset="2"/>
                </a:rPr>
                <a:t></a:t>
              </a:r>
              <a:endParaRPr lang="en-US" altLang="zh-CN" sz="2400">
                <a:solidFill>
                  <a:schemeClr val="accent2"/>
                </a:solidFill>
              </a:endParaRPr>
            </a:p>
          </p:txBody>
        </p:sp>
        <p:sp>
          <p:nvSpPr>
            <p:cNvPr id="46114" name="Text Box 27"/>
            <p:cNvSpPr txBox="1">
              <a:spLocks noChangeArrowheads="1"/>
            </p:cNvSpPr>
            <p:nvPr/>
          </p:nvSpPr>
          <p:spPr bwMode="auto">
            <a:xfrm>
              <a:off x="4277" y="2362"/>
              <a:ext cx="372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</a:rPr>
                <a:t>l</a:t>
              </a:r>
              <a:endParaRPr lang="en-US" altLang="zh-CN" sz="2400">
                <a:solidFill>
                  <a:schemeClr val="accent2"/>
                </a:solidFill>
              </a:endParaRPr>
            </a:p>
          </p:txBody>
        </p:sp>
      </p:grpSp>
      <p:graphicFrame>
        <p:nvGraphicFramePr>
          <p:cNvPr id="88064" name="Object 0"/>
          <p:cNvGraphicFramePr>
            <a:graphicFrameLocks noChangeAspect="1"/>
          </p:cNvGraphicFramePr>
          <p:nvPr/>
        </p:nvGraphicFramePr>
        <p:xfrm>
          <a:off x="395288" y="900113"/>
          <a:ext cx="5110162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58920" imgH="457200" progId="Equation.DSMT4">
                  <p:embed/>
                </p:oleObj>
              </mc:Choice>
              <mc:Fallback>
                <p:oleObj name="Equation" r:id="rId2" imgW="2158920" imgH="457200" progId="Equation.DSMT4">
                  <p:embed/>
                  <p:pic>
                    <p:nvPicPr>
                      <p:cNvPr id="88064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900113"/>
                        <a:ext cx="5110162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5" name="Object 1"/>
          <p:cNvGraphicFramePr>
            <a:graphicFrameLocks noChangeAspect="1"/>
          </p:cNvGraphicFramePr>
          <p:nvPr/>
        </p:nvGraphicFramePr>
        <p:xfrm>
          <a:off x="398463" y="2114550"/>
          <a:ext cx="5110162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58920" imgH="431640" progId="Equation.DSMT4">
                  <p:embed/>
                </p:oleObj>
              </mc:Choice>
              <mc:Fallback>
                <p:oleObj name="Equation" r:id="rId4" imgW="2158920" imgH="431640" progId="Equation.DSMT4">
                  <p:embed/>
                  <p:pic>
                    <p:nvPicPr>
                      <p:cNvPr id="8806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3" y="2114550"/>
                        <a:ext cx="5110162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6" name="Object 2"/>
          <p:cNvGraphicFramePr>
            <a:graphicFrameLocks noChangeAspect="1"/>
          </p:cNvGraphicFramePr>
          <p:nvPr/>
        </p:nvGraphicFramePr>
        <p:xfrm>
          <a:off x="2741613" y="5707063"/>
          <a:ext cx="3797300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779520" imgH="975491" progId="Equation.DSMT4">
                  <p:embed/>
                </p:oleObj>
              </mc:Choice>
              <mc:Fallback>
                <p:oleObj name="Equation" r:id="rId6" imgW="3779520" imgH="975491" progId="Equation.DSMT4">
                  <p:embed/>
                  <p:pic>
                    <p:nvPicPr>
                      <p:cNvPr id="8806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1613" y="5707063"/>
                        <a:ext cx="3797300" cy="98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71" name="Text Box 31"/>
          <p:cNvSpPr txBox="1">
            <a:spLocks noChangeArrowheads="1"/>
          </p:cNvSpPr>
          <p:nvPr/>
        </p:nvSpPr>
        <p:spPr bwMode="auto">
          <a:xfrm>
            <a:off x="3182938" y="4926013"/>
            <a:ext cx="26844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</a:rPr>
              <a:t>用矢量式表示为</a:t>
            </a:r>
          </a:p>
        </p:txBody>
      </p:sp>
      <p:sp>
        <p:nvSpPr>
          <p:cNvPr id="87072" name="Text Box 32"/>
          <p:cNvSpPr txBox="1">
            <a:spLocks noChangeArrowheads="1"/>
          </p:cNvSpPr>
          <p:nvPr/>
        </p:nvSpPr>
        <p:spPr bwMode="auto">
          <a:xfrm>
            <a:off x="663575" y="352425"/>
            <a:ext cx="541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</a:rPr>
              <a:t>则</a:t>
            </a:r>
          </a:p>
        </p:txBody>
      </p: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5164138" y="179388"/>
            <a:ext cx="2133600" cy="762000"/>
            <a:chOff x="3024" y="192"/>
            <a:chExt cx="1344" cy="480"/>
          </a:xfrm>
        </p:grpSpPr>
        <p:graphicFrame>
          <p:nvGraphicFramePr>
            <p:cNvPr id="46090" name="Object 32"/>
            <p:cNvGraphicFramePr>
              <a:graphicFrameLocks noChangeAspect="1"/>
            </p:cNvGraphicFramePr>
            <p:nvPr/>
          </p:nvGraphicFramePr>
          <p:xfrm>
            <a:off x="3456" y="192"/>
            <a:ext cx="912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487680" imgH="182880" progId="Equation.DSMT4">
                    <p:embed/>
                  </p:oleObj>
                </mc:Choice>
                <mc:Fallback>
                  <p:oleObj name="Equation" r:id="rId8" imgW="487680" imgH="182880" progId="Equation.DSMT4">
                    <p:embed/>
                    <p:pic>
                      <p:nvPicPr>
                        <p:cNvPr id="4609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92"/>
                          <a:ext cx="912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91" name="Line 33"/>
            <p:cNvSpPr>
              <a:spLocks noChangeShapeType="1"/>
            </p:cNvSpPr>
            <p:nvPr/>
          </p:nvSpPr>
          <p:spPr bwMode="auto">
            <a:xfrm flipV="1">
              <a:off x="3024" y="480"/>
              <a:ext cx="384" cy="19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7" name="Object 1"/>
          <p:cNvGraphicFramePr>
            <a:graphicFrameLocks noChangeAspect="1"/>
          </p:cNvGraphicFramePr>
          <p:nvPr/>
        </p:nvGraphicFramePr>
        <p:xfrm>
          <a:off x="482600" y="3275013"/>
          <a:ext cx="5078413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145960" imgH="431640" progId="Equation.DSMT4">
                  <p:embed/>
                </p:oleObj>
              </mc:Choice>
              <mc:Fallback>
                <p:oleObj name="Equation" r:id="rId10" imgW="2145960" imgH="431640" progId="Equation.DSMT4">
                  <p:embed/>
                  <p:pic>
                    <p:nvPicPr>
                      <p:cNvPr id="3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" y="3275013"/>
                        <a:ext cx="5078413" cy="101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8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7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8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71" grpId="0" autoUpdateAnimBg="0"/>
      <p:bldP spid="87072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A9C9E5E-6F74-CD79-9A25-018D306AB1D5}"/>
              </a:ext>
            </a:extLst>
          </p:cNvPr>
          <p:cNvSpPr txBox="1"/>
          <p:nvPr/>
        </p:nvSpPr>
        <p:spPr>
          <a:xfrm>
            <a:off x="142041" y="850943"/>
            <a:ext cx="4145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微软雅黑" panose="020B0503020204020204" pitchFamily="34" charset="-122"/>
              </a:rPr>
              <a:t>第四次作业：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152DE9-B736-DF33-3F01-6104BF9C8FBB}"/>
              </a:ext>
            </a:extLst>
          </p:cNvPr>
          <p:cNvSpPr txBox="1"/>
          <p:nvPr/>
        </p:nvSpPr>
        <p:spPr>
          <a:xfrm>
            <a:off x="756485" y="2228671"/>
            <a:ext cx="7952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0" dirty="0">
                <a:solidFill>
                  <a:srgbClr val="FF0000"/>
                </a:solidFill>
                <a:ea typeface="微软雅黑" panose="020B0503020204020204" pitchFamily="34" charset="-122"/>
              </a:rPr>
              <a:t>第三卷 第一章 习题 </a:t>
            </a:r>
            <a:r>
              <a:rPr lang="en-US" altLang="zh-CN" sz="3600" b="0" dirty="0">
                <a:solidFill>
                  <a:srgbClr val="FF0000"/>
                </a:solidFill>
                <a:ea typeface="微软雅黑" panose="020B0503020204020204" pitchFamily="34" charset="-122"/>
              </a:rPr>
              <a:t>1-22,</a:t>
            </a:r>
            <a:r>
              <a:rPr lang="zh-CN" altLang="en-US" sz="3600" b="0" dirty="0">
                <a:solidFill>
                  <a:srgbClr val="FF0000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3600" b="0" dirty="0">
                <a:solidFill>
                  <a:srgbClr val="FF0000"/>
                </a:solidFill>
                <a:ea typeface="微软雅黑" panose="020B0503020204020204" pitchFamily="34" charset="-122"/>
              </a:rPr>
              <a:t>24,</a:t>
            </a:r>
            <a:r>
              <a:rPr lang="zh-CN" altLang="en-US" sz="3600" b="0" dirty="0">
                <a:solidFill>
                  <a:srgbClr val="FF0000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3600" b="0" dirty="0">
                <a:solidFill>
                  <a:srgbClr val="FF0000"/>
                </a:solidFill>
                <a:ea typeface="微软雅黑" panose="020B0503020204020204" pitchFamily="34" charset="-122"/>
              </a:rPr>
              <a:t>25,</a:t>
            </a:r>
            <a:r>
              <a:rPr lang="zh-CN" altLang="en-US" sz="3600" b="0" dirty="0">
                <a:solidFill>
                  <a:srgbClr val="FF0000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3600" b="0" dirty="0">
                <a:solidFill>
                  <a:srgbClr val="FF0000"/>
                </a:solidFill>
                <a:ea typeface="微软雅黑" panose="020B0503020204020204" pitchFamily="34" charset="-122"/>
              </a:rPr>
              <a:t>27,</a:t>
            </a:r>
            <a:r>
              <a:rPr lang="zh-CN" altLang="en-US" sz="3600" b="0" dirty="0">
                <a:solidFill>
                  <a:srgbClr val="FF0000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3600" b="0" dirty="0">
                <a:solidFill>
                  <a:srgbClr val="FF0000"/>
                </a:solidFill>
                <a:ea typeface="微软雅黑" panose="020B0503020204020204" pitchFamily="34" charset="-122"/>
              </a:rPr>
              <a:t>28</a:t>
            </a:r>
          </a:p>
          <a:p>
            <a:pPr algn="ctr"/>
            <a:r>
              <a:rPr lang="zh-CN" altLang="en-US" sz="3600" b="0" dirty="0">
                <a:solidFill>
                  <a:srgbClr val="FF0000"/>
                </a:solidFill>
                <a:ea typeface="微软雅黑" panose="020B0503020204020204" pitchFamily="34" charset="-122"/>
              </a:rPr>
              <a:t>活页 练习二 </a:t>
            </a:r>
            <a:r>
              <a:rPr lang="en-US" altLang="zh-CN" sz="3600" b="0" dirty="0">
                <a:solidFill>
                  <a:srgbClr val="FF0000"/>
                </a:solidFill>
                <a:ea typeface="微软雅黑" panose="020B0503020204020204" pitchFamily="34" charset="-122"/>
              </a:rPr>
              <a:t>2-13, 14, 15, 16</a:t>
            </a:r>
            <a:endParaRPr lang="zh-CN" altLang="en-US" sz="3600" b="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81C098-283C-BD97-0ED7-CA36C050CF86}"/>
              </a:ext>
            </a:extLst>
          </p:cNvPr>
          <p:cNvSpPr txBox="1"/>
          <p:nvPr/>
        </p:nvSpPr>
        <p:spPr>
          <a:xfrm>
            <a:off x="142041" y="5069541"/>
            <a:ext cx="7247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ea typeface="微软雅黑" panose="020B0503020204020204" pitchFamily="34" charset="-122"/>
              </a:rPr>
              <a:t>SPOC1</a:t>
            </a:r>
            <a:r>
              <a:rPr lang="zh-CN" altLang="en-US" sz="3600" dirty="0">
                <a:ea typeface="微软雅黑" panose="020B0503020204020204" pitchFamily="34" charset="-122"/>
              </a:rPr>
              <a:t>第二周单元测试</a:t>
            </a:r>
            <a:endParaRPr lang="en-US" altLang="zh-CN" sz="3600" dirty="0">
              <a:ea typeface="微软雅黑" panose="020B0503020204020204" pitchFamily="34" charset="-122"/>
            </a:endParaRPr>
          </a:p>
          <a:p>
            <a:r>
              <a:rPr lang="en-US" altLang="zh-CN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                   (9</a:t>
            </a:r>
            <a:r>
              <a:rPr lang="zh-CN" altLang="en-US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月</a:t>
            </a:r>
            <a:r>
              <a:rPr lang="en-US" altLang="zh-CN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29</a:t>
            </a:r>
            <a:r>
              <a:rPr lang="zh-CN" altLang="en-US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日</a:t>
            </a:r>
            <a:r>
              <a:rPr lang="en-US" altLang="zh-CN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23:30</a:t>
            </a:r>
            <a:r>
              <a:rPr lang="zh-CN" altLang="en-US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前完成</a:t>
            </a:r>
            <a:r>
              <a:rPr lang="en-US" altLang="zh-CN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)</a:t>
            </a:r>
            <a:endParaRPr lang="zh-CN" altLang="en-US" sz="3600" b="0" dirty="0">
              <a:solidFill>
                <a:schemeClr val="bg1">
                  <a:lumMod val="5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AAE431B-23F9-B398-CABD-8A195ECD1782}"/>
              </a:ext>
            </a:extLst>
          </p:cNvPr>
          <p:cNvSpPr txBox="1"/>
          <p:nvPr/>
        </p:nvSpPr>
        <p:spPr>
          <a:xfrm>
            <a:off x="948475" y="3771614"/>
            <a:ext cx="77605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(10</a:t>
            </a:r>
            <a:r>
              <a:rPr lang="zh-CN" altLang="en-US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月</a:t>
            </a:r>
            <a:r>
              <a:rPr lang="en-US" altLang="zh-CN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10</a:t>
            </a:r>
            <a:r>
              <a:rPr lang="zh-CN" altLang="en-US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日</a:t>
            </a:r>
            <a:r>
              <a:rPr lang="en-US" altLang="zh-CN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23:59</a:t>
            </a:r>
            <a:r>
              <a:rPr lang="zh-CN" altLang="en-US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前电子版提交到乐学</a:t>
            </a:r>
            <a:r>
              <a:rPr lang="en-US" altLang="zh-CN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)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89600637"/>
      </p:ext>
    </p:extLst>
  </p:cSld>
  <p:clrMapOvr>
    <a:masterClrMapping/>
  </p:clrMapOvr>
  <p:transition>
    <p:zoom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02" name="Object 58"/>
          <p:cNvGraphicFramePr>
            <a:graphicFrameLocks noChangeAspect="1"/>
          </p:cNvGraphicFramePr>
          <p:nvPr/>
        </p:nvGraphicFramePr>
        <p:xfrm>
          <a:off x="457200" y="1724025"/>
          <a:ext cx="5846763" cy="242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32833" imgH="944749" progId="Equation.DSMT4">
                  <p:embed/>
                </p:oleObj>
              </mc:Choice>
              <mc:Fallback>
                <p:oleObj name="Equation" r:id="rId2" imgW="2232833" imgH="944749" progId="Equation.DSMT4">
                  <p:embed/>
                  <p:pic>
                    <p:nvPicPr>
                      <p:cNvPr id="6202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724025"/>
                        <a:ext cx="5846763" cy="242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290513" y="576263"/>
            <a:ext cx="790098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</a:rPr>
              <a:t>三 </a:t>
            </a:r>
            <a:r>
              <a:rPr lang="zh-CN" altLang="en-US">
                <a:solidFill>
                  <a:schemeClr val="accent2"/>
                </a:solidFill>
              </a:rPr>
              <a:t>、</a:t>
            </a:r>
            <a:r>
              <a:rPr lang="zh-CN" altLang="en-US" sz="2800">
                <a:solidFill>
                  <a:schemeClr val="accent2"/>
                </a:solidFill>
              </a:rPr>
              <a:t>所有静电场都是保守场（点电荷电场叠加）</a:t>
            </a:r>
          </a:p>
        </p:txBody>
      </p:sp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228600" y="4719638"/>
            <a:ext cx="83058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</a:rPr>
              <a:t>试验电荷在</a:t>
            </a:r>
            <a:r>
              <a:rPr lang="zh-CN" altLang="en-US" sz="2800">
                <a:solidFill>
                  <a:srgbClr val="CC3300"/>
                </a:solidFill>
              </a:rPr>
              <a:t>任何静电场</a:t>
            </a:r>
            <a:r>
              <a:rPr lang="zh-CN" altLang="en-US" sz="2800">
                <a:solidFill>
                  <a:schemeClr val="accent2"/>
                </a:solidFill>
              </a:rPr>
              <a:t>中移动时，电场力所做的功只与路径的起点和终点的位置有关，而与路径无关</a:t>
            </a:r>
            <a:r>
              <a:rPr lang="zh-CN" altLang="en-US" sz="2400" b="0">
                <a:solidFill>
                  <a:schemeClr val="accent2"/>
                </a:solidFill>
              </a:rPr>
              <a:t>。</a:t>
            </a:r>
            <a:r>
              <a:rPr lang="zh-CN" altLang="en-US" sz="2800">
                <a:solidFill>
                  <a:srgbClr val="CC3300"/>
                </a:solidFill>
              </a:rPr>
              <a:t>静电力是保守力，静电力场是保守力场。</a:t>
            </a:r>
          </a:p>
        </p:txBody>
      </p:sp>
      <p:grpSp>
        <p:nvGrpSpPr>
          <p:cNvPr id="6149" name="组合 3"/>
          <p:cNvGrpSpPr>
            <a:grpSpLocks/>
          </p:cNvGrpSpPr>
          <p:nvPr/>
        </p:nvGrpSpPr>
        <p:grpSpPr bwMode="auto">
          <a:xfrm>
            <a:off x="6443663" y="1876425"/>
            <a:ext cx="2684462" cy="2195513"/>
            <a:chOff x="6705601" y="1876425"/>
            <a:chExt cx="2684463" cy="2195513"/>
          </a:xfrm>
        </p:grpSpPr>
        <p:sp>
          <p:nvSpPr>
            <p:cNvPr id="6150" name="任意多边形 2"/>
            <p:cNvSpPr>
              <a:spLocks/>
            </p:cNvSpPr>
            <p:nvPr/>
          </p:nvSpPr>
          <p:spPr bwMode="auto">
            <a:xfrm>
              <a:off x="6964680" y="2377440"/>
              <a:ext cx="1595120" cy="1301712"/>
            </a:xfrm>
            <a:custGeom>
              <a:avLst/>
              <a:gdLst>
                <a:gd name="T0" fmla="*/ 0 w 1595120"/>
                <a:gd name="T1" fmla="*/ 1280160 h 1301712"/>
                <a:gd name="T2" fmla="*/ 1148080 w 1595120"/>
                <a:gd name="T3" fmla="*/ 1127760 h 1301712"/>
                <a:gd name="T4" fmla="*/ 1595120 w 1595120"/>
                <a:gd name="T5" fmla="*/ 0 h 13017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95120" h="1301712">
                  <a:moveTo>
                    <a:pt x="0" y="1280160"/>
                  </a:moveTo>
                  <a:cubicBezTo>
                    <a:pt x="441113" y="1310640"/>
                    <a:pt x="882227" y="1341120"/>
                    <a:pt x="1148080" y="1127760"/>
                  </a:cubicBezTo>
                  <a:cubicBezTo>
                    <a:pt x="1413933" y="914400"/>
                    <a:pt x="1504526" y="457200"/>
                    <a:pt x="1595120" y="0"/>
                  </a:cubicBezTo>
                </a:path>
              </a:pathLst>
            </a:custGeom>
            <a:noFill/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151" name="Group 35"/>
            <p:cNvGrpSpPr>
              <a:grpSpLocks/>
            </p:cNvGrpSpPr>
            <p:nvPr/>
          </p:nvGrpSpPr>
          <p:grpSpPr bwMode="auto">
            <a:xfrm>
              <a:off x="6705601" y="1876425"/>
              <a:ext cx="2684463" cy="2195513"/>
              <a:chOff x="4224" y="1996"/>
              <a:chExt cx="1691" cy="1383"/>
            </a:xfrm>
          </p:grpSpPr>
          <p:grpSp>
            <p:nvGrpSpPr>
              <p:cNvPr id="6152" name="Group 56"/>
              <p:cNvGrpSpPr>
                <a:grpSpLocks/>
              </p:cNvGrpSpPr>
              <p:nvPr/>
            </p:nvGrpSpPr>
            <p:grpSpPr bwMode="auto">
              <a:xfrm>
                <a:off x="4224" y="1996"/>
                <a:ext cx="1344" cy="1383"/>
                <a:chOff x="4224" y="681"/>
                <a:chExt cx="1344" cy="1383"/>
              </a:xfrm>
            </p:grpSpPr>
            <p:sp>
              <p:nvSpPr>
                <p:cNvPr id="6160" name="Oval 36"/>
                <p:cNvSpPr>
                  <a:spLocks noChangeArrowheads="1"/>
                </p:cNvSpPr>
                <p:nvPr/>
              </p:nvSpPr>
              <p:spPr bwMode="auto">
                <a:xfrm>
                  <a:off x="4368" y="1776"/>
                  <a:ext cx="48" cy="48"/>
                </a:xfrm>
                <a:prstGeom prst="ellipse">
                  <a:avLst/>
                </a:prstGeom>
                <a:solidFill>
                  <a:srgbClr val="CC3300"/>
                </a:solidFill>
                <a:ln w="9525">
                  <a:solidFill>
                    <a:srgbClr val="CC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zh-CN" altLang="en-US" sz="2800"/>
                </a:p>
              </p:txBody>
            </p:sp>
            <p:sp>
              <p:nvSpPr>
                <p:cNvPr id="6161" name="Oval 37"/>
                <p:cNvSpPr>
                  <a:spLocks noChangeArrowheads="1"/>
                </p:cNvSpPr>
                <p:nvPr/>
              </p:nvSpPr>
              <p:spPr bwMode="auto">
                <a:xfrm>
                  <a:off x="5376" y="960"/>
                  <a:ext cx="48" cy="48"/>
                </a:xfrm>
                <a:prstGeom prst="ellipse">
                  <a:avLst/>
                </a:prstGeom>
                <a:solidFill>
                  <a:srgbClr val="CC3300"/>
                </a:solidFill>
                <a:ln w="9525">
                  <a:solidFill>
                    <a:srgbClr val="CC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zh-CN" altLang="en-US" sz="2800"/>
                </a:p>
              </p:txBody>
            </p:sp>
            <p:sp>
              <p:nvSpPr>
                <p:cNvPr id="6162" name="Freeform 38"/>
                <p:cNvSpPr>
                  <a:spLocks/>
                </p:cNvSpPr>
                <p:nvPr/>
              </p:nvSpPr>
              <p:spPr bwMode="auto">
                <a:xfrm>
                  <a:off x="5144" y="1511"/>
                  <a:ext cx="148" cy="163"/>
                </a:xfrm>
                <a:custGeom>
                  <a:avLst/>
                  <a:gdLst>
                    <a:gd name="T0" fmla="*/ 0 w 54"/>
                    <a:gd name="T1" fmla="*/ 163 h 216"/>
                    <a:gd name="T2" fmla="*/ 148 w 54"/>
                    <a:gd name="T3" fmla="*/ 0 h 216"/>
                    <a:gd name="T4" fmla="*/ 0 60000 65536"/>
                    <a:gd name="T5" fmla="*/ 0 60000 65536"/>
                    <a:gd name="T6" fmla="*/ 0 w 54"/>
                    <a:gd name="T7" fmla="*/ 0 h 216"/>
                    <a:gd name="T8" fmla="*/ 54 w 54"/>
                    <a:gd name="T9" fmla="*/ 216 h 21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54" h="216">
                      <a:moveTo>
                        <a:pt x="0" y="216"/>
                      </a:moveTo>
                      <a:lnTo>
                        <a:pt x="54" y="0"/>
                      </a:lnTo>
                    </a:path>
                  </a:pathLst>
                </a:custGeom>
                <a:noFill/>
                <a:ln w="28575">
                  <a:solidFill>
                    <a:srgbClr val="CC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63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4224" y="1737"/>
                  <a:ext cx="228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800" i="1">
                      <a:solidFill>
                        <a:schemeClr val="accent2"/>
                      </a:solidFill>
                    </a:rPr>
                    <a:t>a</a:t>
                  </a:r>
                </a:p>
              </p:txBody>
            </p:sp>
            <p:sp>
              <p:nvSpPr>
                <p:cNvPr id="6164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5340" y="681"/>
                  <a:ext cx="228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800" i="1">
                      <a:solidFill>
                        <a:schemeClr val="accent2"/>
                      </a:solidFill>
                    </a:rPr>
                    <a:t>b</a:t>
                  </a:r>
                </a:p>
              </p:txBody>
            </p:sp>
            <p:sp>
              <p:nvSpPr>
                <p:cNvPr id="6165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5184" y="1593"/>
                  <a:ext cx="330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800" i="1">
                      <a:solidFill>
                        <a:schemeClr val="accent2"/>
                      </a:solidFill>
                    </a:rPr>
                    <a:t>L</a:t>
                  </a:r>
                  <a:r>
                    <a:rPr lang="en-US" altLang="zh-CN" sz="2800" baseline="-25000">
                      <a:solidFill>
                        <a:schemeClr val="accent2"/>
                      </a:solidFill>
                    </a:rPr>
                    <a:t>1</a:t>
                  </a:r>
                </a:p>
              </p:txBody>
            </p:sp>
            <p:sp>
              <p:nvSpPr>
                <p:cNvPr id="6166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4834" y="1064"/>
                  <a:ext cx="343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800" i="1"/>
                    <a:t>…</a:t>
                  </a:r>
                  <a:endParaRPr lang="en-US" altLang="zh-CN" sz="2800" baseline="-25000"/>
                </a:p>
              </p:txBody>
            </p:sp>
          </p:grpSp>
          <p:grpSp>
            <p:nvGrpSpPr>
              <p:cNvPr id="6153" name="Group 34"/>
              <p:cNvGrpSpPr>
                <a:grpSpLocks/>
              </p:cNvGrpSpPr>
              <p:nvPr/>
            </p:nvGrpSpPr>
            <p:grpSpPr bwMode="auto">
              <a:xfrm>
                <a:off x="4512" y="2064"/>
                <a:ext cx="1403" cy="903"/>
                <a:chOff x="4512" y="2064"/>
                <a:chExt cx="1403" cy="903"/>
              </a:xfrm>
            </p:grpSpPr>
            <p:sp>
              <p:nvSpPr>
                <p:cNvPr id="6154" name="Oval 28"/>
                <p:cNvSpPr>
                  <a:spLocks noChangeArrowheads="1"/>
                </p:cNvSpPr>
                <p:nvPr/>
              </p:nvSpPr>
              <p:spPr bwMode="auto">
                <a:xfrm>
                  <a:off x="4704" y="2352"/>
                  <a:ext cx="48" cy="48"/>
                </a:xfrm>
                <a:prstGeom prst="ellipse">
                  <a:avLst/>
                </a:prstGeom>
                <a:solidFill>
                  <a:srgbClr val="CC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zh-CN" altLang="en-US" sz="2800"/>
                </a:p>
              </p:txBody>
            </p:sp>
            <p:sp>
              <p:nvSpPr>
                <p:cNvPr id="6155" name="Oval 29"/>
                <p:cNvSpPr>
                  <a:spLocks noChangeArrowheads="1"/>
                </p:cNvSpPr>
                <p:nvPr/>
              </p:nvSpPr>
              <p:spPr bwMode="auto">
                <a:xfrm>
                  <a:off x="5568" y="2770"/>
                  <a:ext cx="48" cy="48"/>
                </a:xfrm>
                <a:prstGeom prst="ellipse">
                  <a:avLst/>
                </a:prstGeom>
                <a:solidFill>
                  <a:srgbClr val="CC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FontTx/>
                    <a:buNone/>
                  </a:pPr>
                  <a:endParaRPr lang="zh-CN" altLang="en-US" sz="2800"/>
                </a:p>
              </p:txBody>
            </p:sp>
            <p:sp>
              <p:nvSpPr>
                <p:cNvPr id="6156" name="Oval 30"/>
                <p:cNvSpPr>
                  <a:spLocks noChangeArrowheads="1"/>
                </p:cNvSpPr>
                <p:nvPr/>
              </p:nvSpPr>
              <p:spPr bwMode="auto">
                <a:xfrm>
                  <a:off x="4512" y="2880"/>
                  <a:ext cx="48" cy="48"/>
                </a:xfrm>
                <a:prstGeom prst="ellipse">
                  <a:avLst/>
                </a:prstGeom>
                <a:solidFill>
                  <a:srgbClr val="CC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FontTx/>
                    <a:buNone/>
                  </a:pPr>
                  <a:endParaRPr lang="zh-CN" altLang="en-US" sz="2800"/>
                </a:p>
              </p:txBody>
            </p:sp>
            <p:sp>
              <p:nvSpPr>
                <p:cNvPr id="6157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4656" y="2064"/>
                  <a:ext cx="432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800" i="1"/>
                    <a:t>q</a:t>
                  </a:r>
                  <a:r>
                    <a:rPr lang="en-US" altLang="zh-CN" sz="2800" baseline="-25000"/>
                    <a:t>1</a:t>
                  </a:r>
                </a:p>
              </p:txBody>
            </p:sp>
            <p:sp>
              <p:nvSpPr>
                <p:cNvPr id="6158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5483" y="2434"/>
                  <a:ext cx="432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800" i="1"/>
                    <a:t>q</a:t>
                  </a:r>
                  <a:r>
                    <a:rPr lang="en-US" altLang="zh-CN" sz="2800" baseline="-25000"/>
                    <a:t>2</a:t>
                  </a:r>
                </a:p>
              </p:txBody>
            </p:sp>
            <p:sp>
              <p:nvSpPr>
                <p:cNvPr id="6159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4512" y="2640"/>
                  <a:ext cx="432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800" i="1"/>
                    <a:t>q</a:t>
                  </a:r>
                  <a:r>
                    <a:rPr lang="en-US" altLang="zh-CN" sz="2800" i="1" baseline="-25000"/>
                    <a:t>n</a:t>
                  </a:r>
                </a:p>
              </p:txBody>
            </p:sp>
          </p:grpSp>
        </p:grpSp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9" grpId="0" autoUpdateAnimBg="0"/>
      <p:bldP spid="513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2" name="Text Box 12"/>
          <p:cNvSpPr txBox="1">
            <a:spLocks noChangeArrowheads="1"/>
          </p:cNvSpPr>
          <p:nvPr/>
        </p:nvSpPr>
        <p:spPr bwMode="auto">
          <a:xfrm>
            <a:off x="1784350" y="1265238"/>
            <a:ext cx="18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zh-CN" altLang="en-US" sz="2800">
              <a:solidFill>
                <a:srgbClr val="CC3300"/>
              </a:solidFill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258763" y="304800"/>
            <a:ext cx="38560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chemeClr val="accent2"/>
                </a:solidFill>
              </a:rPr>
              <a:t>四、静电场环路定理</a:t>
            </a:r>
            <a:endParaRPr lang="zh-CN" altLang="en-US" b="0">
              <a:solidFill>
                <a:schemeClr val="accent2"/>
              </a:solidFill>
            </a:endParaRP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939800" y="2692400"/>
            <a:ext cx="431958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</a:rPr>
              <a:t>试验电荷在电场中运动经过闭合路径回到原来位置时，电场力做功为零</a:t>
            </a:r>
            <a:endParaRPr lang="en-US" altLang="zh-CN" sz="2800" b="0">
              <a:solidFill>
                <a:schemeClr val="accent2"/>
              </a:solidFill>
            </a:endParaRPr>
          </a:p>
        </p:txBody>
      </p:sp>
      <p:sp>
        <p:nvSpPr>
          <p:cNvPr id="6191" name="Text Box 47"/>
          <p:cNvSpPr txBox="1">
            <a:spLocks noChangeArrowheads="1"/>
          </p:cNvSpPr>
          <p:nvPr/>
        </p:nvSpPr>
        <p:spPr bwMode="auto">
          <a:xfrm>
            <a:off x="730250" y="4494213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</a:rPr>
              <a:t>即</a:t>
            </a:r>
            <a:endParaRPr lang="zh-CN" altLang="en-US" sz="2800" b="0">
              <a:solidFill>
                <a:schemeClr val="accent2"/>
              </a:solidFill>
            </a:endParaRPr>
          </a:p>
        </p:txBody>
      </p:sp>
      <p:sp>
        <p:nvSpPr>
          <p:cNvPr id="6192" name="Text Box 48"/>
          <p:cNvSpPr txBox="1">
            <a:spLocks noChangeArrowheads="1"/>
          </p:cNvSpPr>
          <p:nvPr/>
        </p:nvSpPr>
        <p:spPr bwMode="auto">
          <a:xfrm>
            <a:off x="684213" y="5435600"/>
            <a:ext cx="4679950" cy="946150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CC3300"/>
                </a:solidFill>
              </a:rPr>
              <a:t>在静电场中，场强沿任意闭合路径的线积分等于零。</a:t>
            </a:r>
          </a:p>
        </p:txBody>
      </p:sp>
      <p:sp>
        <p:nvSpPr>
          <p:cNvPr id="6199" name="Text Box 55"/>
          <p:cNvSpPr txBox="1">
            <a:spLocks noChangeArrowheads="1"/>
          </p:cNvSpPr>
          <p:nvPr/>
        </p:nvSpPr>
        <p:spPr bwMode="auto">
          <a:xfrm>
            <a:off x="5786438" y="5068888"/>
            <a:ext cx="273843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</a:rPr>
              <a:t>静电场是保守场（无旋场）的另一种说法</a:t>
            </a:r>
          </a:p>
        </p:txBody>
      </p:sp>
      <p:graphicFrame>
        <p:nvGraphicFramePr>
          <p:cNvPr id="6202" name="Object 58"/>
          <p:cNvGraphicFramePr>
            <a:graphicFrameLocks noChangeAspect="1"/>
          </p:cNvGraphicFramePr>
          <p:nvPr/>
        </p:nvGraphicFramePr>
        <p:xfrm>
          <a:off x="457200" y="1057275"/>
          <a:ext cx="8224838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147035" imgH="670429" progId="Equation.DSMT4">
                  <p:embed/>
                </p:oleObj>
              </mc:Choice>
              <mc:Fallback>
                <p:oleObj name="Equation" r:id="rId3" imgW="3147035" imgH="670429" progId="Equation.DSMT4">
                  <p:embed/>
                  <p:pic>
                    <p:nvPicPr>
                      <p:cNvPr id="6202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057275"/>
                        <a:ext cx="8224838" cy="172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78" name="组合 1"/>
          <p:cNvGrpSpPr>
            <a:grpSpLocks/>
          </p:cNvGrpSpPr>
          <p:nvPr/>
        </p:nvGrpSpPr>
        <p:grpSpPr bwMode="auto">
          <a:xfrm>
            <a:off x="6011863" y="2420938"/>
            <a:ext cx="3101975" cy="2195512"/>
            <a:chOff x="6012160" y="2420888"/>
            <a:chExt cx="3101975" cy="2195513"/>
          </a:xfrm>
        </p:grpSpPr>
        <p:grpSp>
          <p:nvGrpSpPr>
            <p:cNvPr id="7180" name="Group 35"/>
            <p:cNvGrpSpPr>
              <a:grpSpLocks/>
            </p:cNvGrpSpPr>
            <p:nvPr/>
          </p:nvGrpSpPr>
          <p:grpSpPr bwMode="auto">
            <a:xfrm>
              <a:off x="6012160" y="2420888"/>
              <a:ext cx="3101975" cy="2195513"/>
              <a:chOff x="4032" y="1996"/>
              <a:chExt cx="1954" cy="1383"/>
            </a:xfrm>
          </p:grpSpPr>
          <p:grpSp>
            <p:nvGrpSpPr>
              <p:cNvPr id="7182" name="Group 56"/>
              <p:cNvGrpSpPr>
                <a:grpSpLocks/>
              </p:cNvGrpSpPr>
              <p:nvPr/>
            </p:nvGrpSpPr>
            <p:grpSpPr bwMode="auto">
              <a:xfrm>
                <a:off x="4032" y="1996"/>
                <a:ext cx="1536" cy="1383"/>
                <a:chOff x="4032" y="681"/>
                <a:chExt cx="1536" cy="1383"/>
              </a:xfrm>
            </p:grpSpPr>
            <p:sp>
              <p:nvSpPr>
                <p:cNvPr id="7190" name="Freeform 35"/>
                <p:cNvSpPr>
                  <a:spLocks/>
                </p:cNvSpPr>
                <p:nvPr/>
              </p:nvSpPr>
              <p:spPr bwMode="auto">
                <a:xfrm>
                  <a:off x="4273" y="712"/>
                  <a:ext cx="1246" cy="1207"/>
                </a:xfrm>
                <a:custGeom>
                  <a:avLst/>
                  <a:gdLst>
                    <a:gd name="T0" fmla="*/ 295 w 1246"/>
                    <a:gd name="T1" fmla="*/ 128 h 1207"/>
                    <a:gd name="T2" fmla="*/ 1151 w 1246"/>
                    <a:gd name="T3" fmla="*/ 296 h 1207"/>
                    <a:gd name="T4" fmla="*/ 863 w 1246"/>
                    <a:gd name="T5" fmla="*/ 984 h 1207"/>
                    <a:gd name="T6" fmla="*/ 95 w 1246"/>
                    <a:gd name="T7" fmla="*/ 1064 h 1207"/>
                    <a:gd name="T8" fmla="*/ 295 w 1246"/>
                    <a:gd name="T9" fmla="*/ 128 h 120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46"/>
                    <a:gd name="T16" fmla="*/ 0 h 1207"/>
                    <a:gd name="T17" fmla="*/ 1246 w 1246"/>
                    <a:gd name="T18" fmla="*/ 1207 h 120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46" h="1207">
                      <a:moveTo>
                        <a:pt x="295" y="128"/>
                      </a:moveTo>
                      <a:cubicBezTo>
                        <a:pt x="471" y="0"/>
                        <a:pt x="1056" y="153"/>
                        <a:pt x="1151" y="296"/>
                      </a:cubicBezTo>
                      <a:cubicBezTo>
                        <a:pt x="1246" y="439"/>
                        <a:pt x="1039" y="856"/>
                        <a:pt x="863" y="984"/>
                      </a:cubicBezTo>
                      <a:cubicBezTo>
                        <a:pt x="687" y="1112"/>
                        <a:pt x="190" y="1207"/>
                        <a:pt x="95" y="1064"/>
                      </a:cubicBezTo>
                      <a:cubicBezTo>
                        <a:pt x="0" y="921"/>
                        <a:pt x="119" y="256"/>
                        <a:pt x="295" y="128"/>
                      </a:cubicBezTo>
                      <a:close/>
                    </a:path>
                  </a:pathLst>
                </a:cu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91" name="Oval 36"/>
                <p:cNvSpPr>
                  <a:spLocks noChangeArrowheads="1"/>
                </p:cNvSpPr>
                <p:nvPr/>
              </p:nvSpPr>
              <p:spPr bwMode="auto">
                <a:xfrm>
                  <a:off x="4368" y="1776"/>
                  <a:ext cx="48" cy="48"/>
                </a:xfrm>
                <a:prstGeom prst="ellipse">
                  <a:avLst/>
                </a:prstGeom>
                <a:solidFill>
                  <a:srgbClr val="CC3300"/>
                </a:solidFill>
                <a:ln w="9525">
                  <a:solidFill>
                    <a:srgbClr val="CC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zh-CN" altLang="en-US" sz="2800"/>
                </a:p>
              </p:txBody>
            </p:sp>
            <p:sp>
              <p:nvSpPr>
                <p:cNvPr id="7192" name="Oval 37"/>
                <p:cNvSpPr>
                  <a:spLocks noChangeArrowheads="1"/>
                </p:cNvSpPr>
                <p:nvPr/>
              </p:nvSpPr>
              <p:spPr bwMode="auto">
                <a:xfrm>
                  <a:off x="5376" y="960"/>
                  <a:ext cx="48" cy="48"/>
                </a:xfrm>
                <a:prstGeom prst="ellipse">
                  <a:avLst/>
                </a:prstGeom>
                <a:solidFill>
                  <a:srgbClr val="CC3300"/>
                </a:solidFill>
                <a:ln w="9525">
                  <a:solidFill>
                    <a:srgbClr val="CC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zh-CN" altLang="en-US" sz="2800"/>
                </a:p>
              </p:txBody>
            </p:sp>
            <p:sp>
              <p:nvSpPr>
                <p:cNvPr id="7193" name="Freeform 38"/>
                <p:cNvSpPr>
                  <a:spLocks/>
                </p:cNvSpPr>
                <p:nvPr/>
              </p:nvSpPr>
              <p:spPr bwMode="auto">
                <a:xfrm>
                  <a:off x="4362" y="1104"/>
                  <a:ext cx="54" cy="216"/>
                </a:xfrm>
                <a:custGeom>
                  <a:avLst/>
                  <a:gdLst>
                    <a:gd name="T0" fmla="*/ 0 w 54"/>
                    <a:gd name="T1" fmla="*/ 216 h 216"/>
                    <a:gd name="T2" fmla="*/ 54 w 54"/>
                    <a:gd name="T3" fmla="*/ 0 h 216"/>
                    <a:gd name="T4" fmla="*/ 0 60000 65536"/>
                    <a:gd name="T5" fmla="*/ 0 60000 65536"/>
                    <a:gd name="T6" fmla="*/ 0 w 54"/>
                    <a:gd name="T7" fmla="*/ 0 h 216"/>
                    <a:gd name="T8" fmla="*/ 54 w 54"/>
                    <a:gd name="T9" fmla="*/ 216 h 21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54" h="216">
                      <a:moveTo>
                        <a:pt x="0" y="216"/>
                      </a:moveTo>
                      <a:lnTo>
                        <a:pt x="54" y="0"/>
                      </a:lnTo>
                    </a:path>
                  </a:pathLst>
                </a:custGeom>
                <a:noFill/>
                <a:ln w="28575">
                  <a:solidFill>
                    <a:srgbClr val="CC3300"/>
                  </a:solidFill>
                  <a:round/>
                  <a:headEnd type="triangl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94" name="Freeform 39"/>
                <p:cNvSpPr>
                  <a:spLocks/>
                </p:cNvSpPr>
                <p:nvPr/>
              </p:nvSpPr>
              <p:spPr bwMode="auto">
                <a:xfrm>
                  <a:off x="5139" y="1494"/>
                  <a:ext cx="168" cy="192"/>
                </a:xfrm>
                <a:custGeom>
                  <a:avLst/>
                  <a:gdLst>
                    <a:gd name="T0" fmla="*/ 168 w 168"/>
                    <a:gd name="T1" fmla="*/ 0 h 192"/>
                    <a:gd name="T2" fmla="*/ 120 w 168"/>
                    <a:gd name="T3" fmla="*/ 81 h 192"/>
                    <a:gd name="T4" fmla="*/ 0 w 168"/>
                    <a:gd name="T5" fmla="*/ 192 h 192"/>
                    <a:gd name="T6" fmla="*/ 0 60000 65536"/>
                    <a:gd name="T7" fmla="*/ 0 60000 65536"/>
                    <a:gd name="T8" fmla="*/ 0 60000 65536"/>
                    <a:gd name="T9" fmla="*/ 0 w 168"/>
                    <a:gd name="T10" fmla="*/ 0 h 192"/>
                    <a:gd name="T11" fmla="*/ 168 w 168"/>
                    <a:gd name="T12" fmla="*/ 192 h 19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8" h="192">
                      <a:moveTo>
                        <a:pt x="168" y="0"/>
                      </a:moveTo>
                      <a:lnTo>
                        <a:pt x="120" y="81"/>
                      </a:lnTo>
                      <a:lnTo>
                        <a:pt x="0" y="192"/>
                      </a:lnTo>
                    </a:path>
                  </a:pathLst>
                </a:custGeom>
                <a:noFill/>
                <a:ln w="28575">
                  <a:solidFill>
                    <a:srgbClr val="CC3300"/>
                  </a:solidFill>
                  <a:round/>
                  <a:headEnd type="triangl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95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4224" y="1737"/>
                  <a:ext cx="228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800" i="1">
                      <a:solidFill>
                        <a:schemeClr val="accent2"/>
                      </a:solidFill>
                    </a:rPr>
                    <a:t>a</a:t>
                  </a:r>
                </a:p>
              </p:txBody>
            </p:sp>
            <p:sp>
              <p:nvSpPr>
                <p:cNvPr id="7196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5340" y="681"/>
                  <a:ext cx="228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800" i="1">
                      <a:solidFill>
                        <a:schemeClr val="accent2"/>
                      </a:solidFill>
                    </a:rPr>
                    <a:t>b</a:t>
                  </a:r>
                </a:p>
              </p:txBody>
            </p:sp>
            <p:sp>
              <p:nvSpPr>
                <p:cNvPr id="7197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4032" y="906"/>
                  <a:ext cx="330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800" i="1">
                      <a:solidFill>
                        <a:schemeClr val="accent2"/>
                      </a:solidFill>
                    </a:rPr>
                    <a:t>L</a:t>
                  </a:r>
                  <a:r>
                    <a:rPr lang="en-US" altLang="zh-CN" sz="2800" baseline="-25000">
                      <a:solidFill>
                        <a:schemeClr val="accent2"/>
                      </a:solidFill>
                    </a:rPr>
                    <a:t>2</a:t>
                  </a:r>
                </a:p>
              </p:txBody>
            </p:sp>
            <p:sp>
              <p:nvSpPr>
                <p:cNvPr id="7198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5184" y="1593"/>
                  <a:ext cx="330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800" i="1">
                      <a:solidFill>
                        <a:schemeClr val="accent2"/>
                      </a:solidFill>
                    </a:rPr>
                    <a:t>L</a:t>
                  </a:r>
                  <a:r>
                    <a:rPr lang="en-US" altLang="zh-CN" sz="2800" baseline="-25000">
                      <a:solidFill>
                        <a:schemeClr val="accent2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7183" name="Group 34"/>
              <p:cNvGrpSpPr>
                <a:grpSpLocks/>
              </p:cNvGrpSpPr>
              <p:nvPr/>
            </p:nvGrpSpPr>
            <p:grpSpPr bwMode="auto">
              <a:xfrm>
                <a:off x="4512" y="2064"/>
                <a:ext cx="1474" cy="903"/>
                <a:chOff x="4512" y="2064"/>
                <a:chExt cx="1474" cy="903"/>
              </a:xfrm>
            </p:grpSpPr>
            <p:sp>
              <p:nvSpPr>
                <p:cNvPr id="7184" name="Oval 28"/>
                <p:cNvSpPr>
                  <a:spLocks noChangeArrowheads="1"/>
                </p:cNvSpPr>
                <p:nvPr/>
              </p:nvSpPr>
              <p:spPr bwMode="auto">
                <a:xfrm>
                  <a:off x="4704" y="2352"/>
                  <a:ext cx="48" cy="48"/>
                </a:xfrm>
                <a:prstGeom prst="ellipse">
                  <a:avLst/>
                </a:prstGeom>
                <a:solidFill>
                  <a:srgbClr val="CC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zh-CN" altLang="en-US" sz="2800"/>
                </a:p>
              </p:txBody>
            </p:sp>
            <p:sp>
              <p:nvSpPr>
                <p:cNvPr id="7185" name="Oval 29"/>
                <p:cNvSpPr>
                  <a:spLocks noChangeArrowheads="1"/>
                </p:cNvSpPr>
                <p:nvPr/>
              </p:nvSpPr>
              <p:spPr bwMode="auto">
                <a:xfrm>
                  <a:off x="5597" y="2741"/>
                  <a:ext cx="48" cy="48"/>
                </a:xfrm>
                <a:prstGeom prst="ellipse">
                  <a:avLst/>
                </a:prstGeom>
                <a:solidFill>
                  <a:srgbClr val="CC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FontTx/>
                    <a:buNone/>
                  </a:pPr>
                  <a:endParaRPr lang="zh-CN" altLang="en-US" sz="2800"/>
                </a:p>
              </p:txBody>
            </p:sp>
            <p:sp>
              <p:nvSpPr>
                <p:cNvPr id="7186" name="Oval 30"/>
                <p:cNvSpPr>
                  <a:spLocks noChangeArrowheads="1"/>
                </p:cNvSpPr>
                <p:nvPr/>
              </p:nvSpPr>
              <p:spPr bwMode="auto">
                <a:xfrm>
                  <a:off x="4512" y="2880"/>
                  <a:ext cx="48" cy="48"/>
                </a:xfrm>
                <a:prstGeom prst="ellipse">
                  <a:avLst/>
                </a:prstGeom>
                <a:solidFill>
                  <a:srgbClr val="CC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FontTx/>
                    <a:buNone/>
                  </a:pPr>
                  <a:endParaRPr lang="zh-CN" altLang="en-US" sz="2800"/>
                </a:p>
              </p:txBody>
            </p:sp>
            <p:sp>
              <p:nvSpPr>
                <p:cNvPr id="7187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4656" y="2064"/>
                  <a:ext cx="432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800" i="1"/>
                    <a:t>q</a:t>
                  </a:r>
                  <a:r>
                    <a:rPr lang="en-US" altLang="zh-CN" sz="2800" baseline="-25000"/>
                    <a:t>1</a:t>
                  </a:r>
                </a:p>
              </p:txBody>
            </p:sp>
            <p:sp>
              <p:nvSpPr>
                <p:cNvPr id="7188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5554" y="2370"/>
                  <a:ext cx="432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800" i="1"/>
                    <a:t>q</a:t>
                  </a:r>
                  <a:r>
                    <a:rPr lang="en-US" altLang="zh-CN" sz="2800" baseline="-25000"/>
                    <a:t>2</a:t>
                  </a:r>
                </a:p>
              </p:txBody>
            </p:sp>
            <p:sp>
              <p:nvSpPr>
                <p:cNvPr id="7189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4512" y="2640"/>
                  <a:ext cx="432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800" i="1"/>
                    <a:t>q</a:t>
                  </a:r>
                  <a:r>
                    <a:rPr lang="en-US" altLang="zh-CN" sz="2800" i="1" baseline="-25000"/>
                    <a:t>n</a:t>
                  </a:r>
                </a:p>
              </p:txBody>
            </p:sp>
          </p:grpSp>
        </p:grpSp>
        <p:sp>
          <p:nvSpPr>
            <p:cNvPr id="7181" name="Text Box 43"/>
            <p:cNvSpPr txBox="1">
              <a:spLocks noChangeArrowheads="1"/>
            </p:cNvSpPr>
            <p:nvPr/>
          </p:nvSpPr>
          <p:spPr bwMode="auto">
            <a:xfrm>
              <a:off x="7339855" y="3031282"/>
              <a:ext cx="544513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i="1"/>
                <a:t>…</a:t>
              </a:r>
              <a:endParaRPr lang="en-US" altLang="zh-CN" sz="2800" baseline="-25000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15555341-E51A-41F4-9513-BCE2D488EFF3}"/>
              </a:ext>
            </a:extLst>
          </p:cNvPr>
          <p:cNvGrpSpPr/>
          <p:nvPr/>
        </p:nvGrpSpPr>
        <p:grpSpPr>
          <a:xfrm>
            <a:off x="1666875" y="4311649"/>
            <a:ext cx="2743200" cy="912813"/>
            <a:chOff x="1666875" y="4311649"/>
            <a:chExt cx="2743200" cy="9128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20" name="Object 28"/>
                <p:cNvSpPr txBox="1"/>
                <p:nvPr/>
              </p:nvSpPr>
              <p:spPr bwMode="auto">
                <a:xfrm>
                  <a:off x="1968500" y="4311649"/>
                  <a:ext cx="2441575" cy="91281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∮"/>
                            <m:supHide m:val="on"/>
                            <m:ctrlPr>
                              <a:rPr lang="zh-CN" altLang="en-US" i="1">
                                <a:solidFill>
                                  <a:srgbClr val="CC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i="1">
                                <a:solidFill>
                                  <a:srgbClr val="CC33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  <m:sup/>
                          <m:e>
                            <m:acc>
                              <m:accPr>
                                <m:chr m:val="⃗"/>
                                <m:ctrlPr>
                                  <a:rPr lang="zh-CN" altLang="en-US" i="1">
                                    <a:solidFill>
                                      <a:srgbClr val="CC33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solidFill>
                                      <a:srgbClr val="CC33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  <m:r>
                              <a:rPr lang="zh-CN" altLang="en-US" i="1">
                                <a:solidFill>
                                  <a:srgbClr val="CC33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m:rPr>
                                <m:sty m:val="p"/>
                              </m:rPr>
                              <a:rPr lang="zh-CN" altLang="en-US" i="0">
                                <a:solidFill>
                                  <a:srgbClr val="CC330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  <m:acc>
                              <m:accPr>
                                <m:chr m:val="⃗"/>
                                <m:ctrlPr>
                                  <a:rPr lang="zh-CN" altLang="en-US" i="1">
                                    <a:solidFill>
                                      <a:srgbClr val="CC33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solidFill>
                                      <a:srgbClr val="CC330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acc>
                          </m:e>
                        </m:nary>
                        <m:r>
                          <a:rPr lang="zh-CN" altLang="en-US" i="1">
                            <a:solidFill>
                              <a:srgbClr val="CC33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dirty="0">
                    <a:latin typeface="Arial Black" panose="020B0A04020102020204" pitchFamily="34" charset="0"/>
                  </a:endParaRPr>
                </a:p>
              </p:txBody>
            </p:sp>
          </mc:Choice>
          <mc:Fallback xmlns="">
            <p:sp>
              <p:nvSpPr>
                <p:cNvPr id="8220" name="Object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500" y="4311649"/>
                  <a:ext cx="2441575" cy="912813"/>
                </a:xfrm>
                <a:prstGeom prst="rect">
                  <a:avLst/>
                </a:prstGeom>
                <a:blipFill>
                  <a:blip r:embed="rId6"/>
                  <a:stretch>
                    <a:fillRect b="-667"/>
                  </a:stretch>
                </a:blipFill>
                <a:ln>
                  <a:noFill/>
                </a:ln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2" name="Object 28"/>
                <p:cNvGraphicFramePr>
                  <a:graphicFrameLocks noChangeAspect="1"/>
                </p:cNvGraphicFramePr>
                <p:nvPr/>
              </p:nvGraphicFramePr>
              <p:xfrm>
                <a:off x="1666875" y="4365625"/>
                <a:ext cx="495300" cy="68421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7" imgW="164880" imgH="228600" progId="Equation.DSMT4">
                        <p:embed/>
                      </p:oleObj>
                    </mc:Choice>
                    <mc:Fallback>
                      <p:oleObj name="Equation" r:id="rId7" imgW="164880" imgH="228600" progId="Equation.DSMT4">
                        <p:embed/>
                        <p:pic>
                          <p:nvPicPr>
                            <p:cNvPr id="32" name="Object 2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666875" y="4365625"/>
                              <a:ext cx="495300" cy="68421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32" name="Object 2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785892596"/>
                    </p:ext>
                  </p:extLst>
                </p:nvPr>
              </p:nvGraphicFramePr>
              <p:xfrm>
                <a:off x="1666875" y="4365625"/>
                <a:ext cx="495300" cy="68421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7273" name="Equation" r:id="rId9" imgW="164880" imgH="228600" progId="Equation.DSMT4">
                        <p:embed/>
                      </p:oleObj>
                    </mc:Choice>
                    <mc:Fallback>
                      <p:oleObj name="Equation" r:id="rId9" imgW="164880" imgH="228600" progId="Equation.DSMT4">
                        <p:embed/>
                        <p:pic>
                          <p:nvPicPr>
                            <p:cNvPr id="0" name="Object 2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666875" y="4365625"/>
                              <a:ext cx="495300" cy="68421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2" grpId="0" autoUpdateAnimBg="0"/>
      <p:bldP spid="6148" grpId="0" autoUpdateAnimBg="0"/>
      <p:bldP spid="6149" grpId="0" autoUpdateAnimBg="0"/>
      <p:bldP spid="6191" grpId="0"/>
      <p:bldP spid="6192" grpId="0" animBg="1" autoUpdateAnimBg="0"/>
      <p:bldP spid="619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84436" y="186244"/>
            <a:ext cx="696376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accent2"/>
                </a:solidFill>
              </a:rPr>
              <a:t>1.4.2  </a:t>
            </a:r>
            <a:r>
              <a:rPr lang="zh-CN" altLang="en-US">
                <a:solidFill>
                  <a:schemeClr val="accent2"/>
                </a:solidFill>
              </a:rPr>
              <a:t>静电势能</a:t>
            </a:r>
            <a:r>
              <a:rPr lang="en-US" altLang="zh-CN" sz="2800">
                <a:solidFill>
                  <a:schemeClr val="accent2"/>
                </a:solidFill>
              </a:rPr>
              <a:t>(Electric Potential Energy)</a:t>
            </a:r>
          </a:p>
        </p:txBody>
      </p:sp>
      <p:graphicFrame>
        <p:nvGraphicFramePr>
          <p:cNvPr id="25628" name="Object 28"/>
          <p:cNvGraphicFramePr>
            <a:graphicFrameLocks noChangeAspect="1"/>
          </p:cNvGraphicFramePr>
          <p:nvPr/>
        </p:nvGraphicFramePr>
        <p:xfrm>
          <a:off x="2138363" y="2838450"/>
          <a:ext cx="6034087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806391" imgH="716149" progId="Equation.DSMT4">
                  <p:embed/>
                </p:oleObj>
              </mc:Choice>
              <mc:Fallback>
                <p:oleObj name="Equation" r:id="rId3" imgW="5806391" imgH="716149" progId="Equation.DSMT4">
                  <p:embed/>
                  <p:pic>
                    <p:nvPicPr>
                      <p:cNvPr id="25628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8363" y="2838450"/>
                        <a:ext cx="6034087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8" name="Rectangle 16"/>
          <p:cNvSpPr>
            <a:spLocks noChangeArrowheads="1"/>
          </p:cNvSpPr>
          <p:nvPr/>
        </p:nvSpPr>
        <p:spPr bwMode="auto">
          <a:xfrm>
            <a:off x="0" y="838200"/>
            <a:ext cx="9144000" cy="76200"/>
          </a:xfrm>
          <a:prstGeom prst="rect">
            <a:avLst/>
          </a:prstGeom>
          <a:gradFill rotWithShape="0">
            <a:gsLst>
              <a:gs pos="0">
                <a:srgbClr val="00CC99"/>
              </a:gs>
              <a:gs pos="100000">
                <a:srgbClr val="00A179"/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/>
          </a:p>
        </p:txBody>
      </p:sp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457200" y="1254125"/>
            <a:ext cx="731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accent2"/>
                </a:solidFill>
              </a:rPr>
              <a:t>1. </a:t>
            </a:r>
            <a:r>
              <a:rPr lang="zh-CN" altLang="en-US" sz="2800">
                <a:solidFill>
                  <a:schemeClr val="accent2"/>
                </a:solidFill>
              </a:rPr>
              <a:t>静电力是保守力，可引入</a:t>
            </a:r>
            <a:r>
              <a:rPr lang="zh-CN" altLang="en-US" sz="2800">
                <a:solidFill>
                  <a:srgbClr val="CC3300"/>
                </a:solidFill>
              </a:rPr>
              <a:t>电势能</a:t>
            </a:r>
            <a:r>
              <a:rPr lang="zh-CN" altLang="en-US" sz="2800">
                <a:solidFill>
                  <a:schemeClr val="accent2"/>
                </a:solidFill>
              </a:rPr>
              <a:t>的概念。</a:t>
            </a:r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468313" y="2100263"/>
            <a:ext cx="3743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accent2"/>
                </a:solidFill>
              </a:rPr>
              <a:t>2. </a:t>
            </a:r>
            <a:r>
              <a:rPr lang="zh-CN" altLang="en-US" sz="2800">
                <a:solidFill>
                  <a:schemeClr val="accent2"/>
                </a:solidFill>
              </a:rPr>
              <a:t>静电力</a:t>
            </a:r>
            <a:r>
              <a:rPr lang="en-US" altLang="zh-CN" sz="2800">
                <a:solidFill>
                  <a:schemeClr val="accent2"/>
                </a:solidFill>
              </a:rPr>
              <a:t>(</a:t>
            </a:r>
            <a:r>
              <a:rPr lang="zh-CN" altLang="en-US" sz="2800">
                <a:solidFill>
                  <a:schemeClr val="accent2"/>
                </a:solidFill>
              </a:rPr>
              <a:t>保守力</a:t>
            </a:r>
            <a:r>
              <a:rPr lang="en-US" altLang="zh-CN" sz="2800">
                <a:solidFill>
                  <a:schemeClr val="accent2"/>
                </a:solidFill>
              </a:rPr>
              <a:t>)</a:t>
            </a:r>
            <a:r>
              <a:rPr lang="zh-CN" altLang="en-US" sz="2800">
                <a:solidFill>
                  <a:schemeClr val="accent2"/>
                </a:solidFill>
              </a:rPr>
              <a:t>做功</a:t>
            </a:r>
          </a:p>
        </p:txBody>
      </p:sp>
      <p:sp>
        <p:nvSpPr>
          <p:cNvPr id="8213" name="Text Box 21"/>
          <p:cNvSpPr txBox="1">
            <a:spLocks noChangeArrowheads="1"/>
          </p:cNvSpPr>
          <p:nvPr/>
        </p:nvSpPr>
        <p:spPr bwMode="auto">
          <a:xfrm>
            <a:off x="3595688" y="3871790"/>
            <a:ext cx="5368925" cy="997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CC3300"/>
                </a:solidFill>
              </a:rPr>
              <a:t>电场力做正功，电势能减少</a:t>
            </a:r>
            <a:endParaRPr lang="en-US" altLang="zh-CN" sz="2800">
              <a:solidFill>
                <a:srgbClr val="CC3300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CC3300"/>
                </a:solidFill>
              </a:rPr>
              <a:t>电场力做负功，电势能增加</a:t>
            </a:r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533400" y="5103813"/>
            <a:ext cx="1254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chemeClr val="accent2"/>
                </a:solidFill>
              </a:rPr>
              <a:t>3. </a:t>
            </a:r>
            <a:r>
              <a:rPr lang="zh-CN" altLang="en-US" sz="2800">
                <a:solidFill>
                  <a:schemeClr val="accent2"/>
                </a:solidFill>
              </a:rPr>
              <a:t>单位</a:t>
            </a:r>
          </a:p>
        </p:txBody>
      </p:sp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3200400" y="5118100"/>
            <a:ext cx="2960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chemeClr val="accent2"/>
                </a:solidFill>
              </a:rPr>
              <a:t>SI</a:t>
            </a:r>
            <a:r>
              <a:rPr lang="zh-CN" altLang="en-US" sz="2800">
                <a:solidFill>
                  <a:schemeClr val="accent2"/>
                </a:solidFill>
              </a:rPr>
              <a:t>单位：焦</a:t>
            </a:r>
            <a:r>
              <a:rPr lang="en-US" altLang="zh-CN" sz="2800">
                <a:solidFill>
                  <a:schemeClr val="accent2"/>
                </a:solidFill>
              </a:rPr>
              <a:t>[</a:t>
            </a:r>
            <a:r>
              <a:rPr lang="zh-CN" altLang="en-US" sz="2800">
                <a:solidFill>
                  <a:schemeClr val="accent2"/>
                </a:solidFill>
              </a:rPr>
              <a:t>耳</a:t>
            </a:r>
            <a:r>
              <a:rPr lang="en-US" altLang="zh-CN" sz="2800">
                <a:solidFill>
                  <a:schemeClr val="accent2"/>
                </a:solidFill>
              </a:rPr>
              <a:t>](J)</a:t>
            </a: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2514600" y="5789613"/>
            <a:ext cx="4765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</a:rPr>
              <a:t>其它常用单位：电子伏特</a:t>
            </a:r>
            <a:r>
              <a:rPr lang="en-US" altLang="zh-CN" sz="2800">
                <a:solidFill>
                  <a:schemeClr val="accent2"/>
                </a:solidFill>
              </a:rPr>
              <a:t>(eV)</a:t>
            </a:r>
          </a:p>
        </p:txBody>
      </p:sp>
      <p:graphicFrame>
        <p:nvGraphicFramePr>
          <p:cNvPr id="11" name="Object 28"/>
          <p:cNvGraphicFramePr>
            <a:graphicFrameLocks noChangeAspect="1"/>
          </p:cNvGraphicFramePr>
          <p:nvPr/>
        </p:nvGraphicFramePr>
        <p:xfrm>
          <a:off x="708025" y="2990850"/>
          <a:ext cx="1271588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20560" imgH="177480" progId="Equation.DSMT4">
                  <p:embed/>
                </p:oleObj>
              </mc:Choice>
              <mc:Fallback>
                <p:oleObj name="Equation" r:id="rId5" imgW="520560" imgH="177480" progId="Equation.DSMT4">
                  <p:embed/>
                  <p:pic>
                    <p:nvPicPr>
                      <p:cNvPr id="11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025" y="2990850"/>
                        <a:ext cx="1271588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74675" y="3789363"/>
            <a:ext cx="3382963" cy="1044575"/>
            <a:chOff x="574094" y="3789040"/>
            <a:chExt cx="3384124" cy="1044964"/>
          </a:xfrm>
        </p:grpSpPr>
        <p:sp>
          <p:nvSpPr>
            <p:cNvPr id="9230" name="Text Box 25"/>
            <p:cNvSpPr txBox="1">
              <a:spLocks noChangeArrowheads="1"/>
            </p:cNvSpPr>
            <p:nvPr/>
          </p:nvSpPr>
          <p:spPr bwMode="auto">
            <a:xfrm>
              <a:off x="1309736" y="3789040"/>
              <a:ext cx="264848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>
                  <a:solidFill>
                    <a:schemeClr val="accent2"/>
                  </a:solidFill>
                </a:rPr>
                <a:t>: </a:t>
              </a:r>
              <a:r>
                <a:rPr lang="zh-CN" altLang="en-US" sz="2800">
                  <a:solidFill>
                    <a:schemeClr val="accent2"/>
                  </a:solidFill>
                </a:rPr>
                <a:t>电势能的变化 </a:t>
              </a:r>
              <a:endParaRPr lang="en-US" altLang="zh-CN" sz="2800">
                <a:solidFill>
                  <a:schemeClr val="accent2"/>
                </a:solidFill>
              </a:endParaRPr>
            </a:p>
          </p:txBody>
        </p:sp>
        <p:sp>
          <p:nvSpPr>
            <p:cNvPr id="9231" name="Text Box 25"/>
            <p:cNvSpPr txBox="1">
              <a:spLocks noChangeArrowheads="1"/>
            </p:cNvSpPr>
            <p:nvPr/>
          </p:nvSpPr>
          <p:spPr bwMode="auto">
            <a:xfrm>
              <a:off x="574094" y="4310784"/>
              <a:ext cx="300755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solidFill>
                    <a:schemeClr val="accent2"/>
                  </a:solidFill>
                </a:rPr>
                <a:t>变化</a:t>
              </a:r>
              <a:r>
                <a:rPr lang="en-US" altLang="zh-CN" sz="2800">
                  <a:solidFill>
                    <a:schemeClr val="accent2"/>
                  </a:solidFill>
                </a:rPr>
                <a:t>: </a:t>
              </a:r>
              <a:r>
                <a:rPr lang="zh-CN" altLang="en-US" sz="2800">
                  <a:solidFill>
                    <a:schemeClr val="accent2"/>
                  </a:solidFill>
                </a:rPr>
                <a:t>末态 </a:t>
              </a:r>
              <a:r>
                <a:rPr lang="en-US" altLang="zh-CN" sz="2800">
                  <a:solidFill>
                    <a:schemeClr val="accent2"/>
                  </a:solidFill>
                </a:rPr>
                <a:t> </a:t>
              </a:r>
              <a:r>
                <a:rPr lang="zh-CN" altLang="en-US" sz="2800">
                  <a:solidFill>
                    <a:schemeClr val="accent2"/>
                  </a:solidFill>
                </a:rPr>
                <a:t>  初态 </a:t>
              </a:r>
              <a:endParaRPr lang="en-US" altLang="zh-CN" sz="2800">
                <a:solidFill>
                  <a:schemeClr val="accent2"/>
                </a:solidFill>
              </a:endParaRPr>
            </a:p>
          </p:txBody>
        </p:sp>
        <p:graphicFrame>
          <p:nvGraphicFramePr>
            <p:cNvPr id="9232" name="Object 28"/>
            <p:cNvGraphicFramePr>
              <a:graphicFrameLocks noChangeAspect="1"/>
            </p:cNvGraphicFramePr>
            <p:nvPr/>
          </p:nvGraphicFramePr>
          <p:xfrm>
            <a:off x="2327101" y="4521646"/>
            <a:ext cx="339725" cy="244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39680" imgH="101520" progId="Equation.DSMT4">
                    <p:embed/>
                  </p:oleObj>
                </mc:Choice>
                <mc:Fallback>
                  <p:oleObj name="Equation" r:id="rId7" imgW="139680" imgH="101520" progId="Equation.DSMT4">
                    <p:embed/>
                    <p:pic>
                      <p:nvPicPr>
                        <p:cNvPr id="9232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7101" y="4521646"/>
                          <a:ext cx="339725" cy="244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3" name="Object 28"/>
            <p:cNvGraphicFramePr>
              <a:graphicFrameLocks noChangeAspect="1"/>
            </p:cNvGraphicFramePr>
            <p:nvPr/>
          </p:nvGraphicFramePr>
          <p:xfrm>
            <a:off x="683568" y="3856956"/>
            <a:ext cx="742950" cy="427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304560" imgH="177480" progId="Equation.DSMT4">
                    <p:embed/>
                  </p:oleObj>
                </mc:Choice>
                <mc:Fallback>
                  <p:oleObj name="Equation" r:id="rId9" imgW="304560" imgH="177480" progId="Equation.DSMT4">
                    <p:embed/>
                    <p:pic>
                      <p:nvPicPr>
                        <p:cNvPr id="9233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3568" y="3856956"/>
                          <a:ext cx="742950" cy="4270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4067175" y="2112963"/>
            <a:ext cx="3365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>
                <a:solidFill>
                  <a:schemeClr val="accent2"/>
                </a:solidFill>
              </a:rPr>
              <a:t>= </a:t>
            </a:r>
            <a:r>
              <a:rPr lang="zh-CN" altLang="en-US">
                <a:solidFill>
                  <a:schemeClr val="accent2"/>
                </a:solidFill>
              </a:rPr>
              <a:t>电势能变化的负值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utoUpdateAnimBg="0"/>
      <p:bldP spid="8208" grpId="0" animBg="1" autoUpdateAnimBg="0"/>
      <p:bldP spid="8209" grpId="0" autoUpdateAnimBg="0"/>
      <p:bldP spid="8210" grpId="0" autoUpdateAnimBg="0"/>
      <p:bldP spid="8213" grpId="0" autoUpdateAnimBg="0"/>
      <p:bldP spid="8214" grpId="0" autoUpdateAnimBg="0"/>
      <p:bldP spid="8215" grpId="0" autoUpdateAnimBg="0"/>
      <p:bldP spid="8217" grpId="0" autoUpdateAnimBg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 Box 1027"/>
          <p:cNvSpPr txBox="1">
            <a:spLocks noChangeArrowheads="1"/>
          </p:cNvSpPr>
          <p:nvPr/>
        </p:nvSpPr>
        <p:spPr bwMode="auto">
          <a:xfrm>
            <a:off x="2124075" y="1295400"/>
            <a:ext cx="22367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chemeClr val="accent2"/>
                </a:solidFill>
              </a:rPr>
              <a:t>1.</a:t>
            </a:r>
            <a:r>
              <a:rPr lang="zh-CN" altLang="en-US" sz="2800">
                <a:solidFill>
                  <a:srgbClr val="CC3300"/>
                </a:solidFill>
              </a:rPr>
              <a:t>电势能零点</a:t>
            </a:r>
            <a:endParaRPr lang="zh-CN" altLang="en-US" sz="2800" b="0">
              <a:solidFill>
                <a:srgbClr val="CC3300"/>
              </a:solidFill>
            </a:endParaRPr>
          </a:p>
        </p:txBody>
      </p:sp>
      <p:grpSp>
        <p:nvGrpSpPr>
          <p:cNvPr id="2" name="Group 1035"/>
          <p:cNvGrpSpPr>
            <a:grpSpLocks/>
          </p:cNvGrpSpPr>
          <p:nvPr/>
        </p:nvGrpSpPr>
        <p:grpSpPr bwMode="auto">
          <a:xfrm>
            <a:off x="381000" y="1066800"/>
            <a:ext cx="1524000" cy="1066800"/>
            <a:chOff x="384" y="2783"/>
            <a:chExt cx="960" cy="672"/>
          </a:xfrm>
        </p:grpSpPr>
        <p:sp>
          <p:nvSpPr>
            <p:cNvPr id="11281" name="AutoShape 1036"/>
            <p:cNvSpPr>
              <a:spLocks noChangeArrowheads="1"/>
            </p:cNvSpPr>
            <p:nvPr/>
          </p:nvSpPr>
          <p:spPr bwMode="auto">
            <a:xfrm>
              <a:off x="384" y="2783"/>
              <a:ext cx="864" cy="672"/>
            </a:xfrm>
            <a:prstGeom prst="irregularSeal1">
              <a:avLst/>
            </a:prstGeom>
            <a:solidFill>
              <a:srgbClr val="FF9900"/>
            </a:solidFill>
            <a:ln w="12699">
              <a:solidFill>
                <a:srgbClr val="99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11282" name="Text Box 1037"/>
            <p:cNvSpPr txBox="1">
              <a:spLocks noChangeArrowheads="1"/>
            </p:cNvSpPr>
            <p:nvPr/>
          </p:nvSpPr>
          <p:spPr bwMode="auto">
            <a:xfrm>
              <a:off x="480" y="2927"/>
              <a:ext cx="8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solidFill>
                    <a:srgbClr val="3333CC"/>
                  </a:solidFill>
                  <a:latin typeface="宋体" panose="02010600030101010101" pitchFamily="2" charset="-122"/>
                </a:rPr>
                <a:t>讨论</a:t>
              </a:r>
            </a:p>
          </p:txBody>
        </p:sp>
      </p:grpSp>
      <p:grpSp>
        <p:nvGrpSpPr>
          <p:cNvPr id="3" name="Group 1051"/>
          <p:cNvGrpSpPr>
            <a:grpSpLocks/>
          </p:cNvGrpSpPr>
          <p:nvPr/>
        </p:nvGrpSpPr>
        <p:grpSpPr bwMode="auto">
          <a:xfrm>
            <a:off x="1002829" y="2117799"/>
            <a:ext cx="5513387" cy="519113"/>
            <a:chOff x="480" y="1584"/>
            <a:chExt cx="3473" cy="327"/>
          </a:xfrm>
        </p:grpSpPr>
        <p:sp>
          <p:nvSpPr>
            <p:cNvPr id="11279" name="Text Box 1029"/>
            <p:cNvSpPr txBox="1">
              <a:spLocks noChangeArrowheads="1"/>
            </p:cNvSpPr>
            <p:nvPr/>
          </p:nvSpPr>
          <p:spPr bwMode="auto">
            <a:xfrm>
              <a:off x="480" y="1584"/>
              <a:ext cx="27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CC3300"/>
                </a:buClr>
                <a:buSzPct val="130000"/>
                <a:buFont typeface="Wingdings" panose="05000000000000000000" pitchFamily="2" charset="2"/>
                <a:buChar char="Ø"/>
              </a:pPr>
              <a:r>
                <a:rPr lang="zh-CN" altLang="en-US" sz="2800">
                  <a:solidFill>
                    <a:schemeClr val="accent2"/>
                  </a:solidFill>
                </a:rPr>
                <a:t>选择</a:t>
              </a:r>
              <a:r>
                <a:rPr lang="en-US" altLang="zh-CN" sz="2800" i="1">
                  <a:solidFill>
                    <a:schemeClr val="accent2"/>
                  </a:solidFill>
                </a:rPr>
                <a:t>b</a:t>
              </a:r>
              <a:r>
                <a:rPr lang="zh-CN" altLang="en-US" sz="2800">
                  <a:solidFill>
                    <a:schemeClr val="accent2"/>
                  </a:solidFill>
                </a:rPr>
                <a:t>为电势能零点，即</a:t>
              </a:r>
              <a:endParaRPr lang="zh-CN" altLang="en-US" sz="2400" b="0">
                <a:solidFill>
                  <a:schemeClr val="accent2"/>
                </a:solidFill>
              </a:endParaRPr>
            </a:p>
          </p:txBody>
        </p:sp>
        <p:graphicFrame>
          <p:nvGraphicFramePr>
            <p:cNvPr id="11280" name="Object 25"/>
            <p:cNvGraphicFramePr>
              <a:graphicFrameLocks noChangeAspect="1"/>
            </p:cNvGraphicFramePr>
            <p:nvPr/>
          </p:nvGraphicFramePr>
          <p:xfrm>
            <a:off x="3264" y="1603"/>
            <a:ext cx="68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044014" imgH="441829" progId="Equation.3">
                    <p:embed/>
                  </p:oleObj>
                </mc:Choice>
                <mc:Fallback>
                  <p:oleObj name="Equation" r:id="rId3" imgW="1044014" imgH="441829" progId="Equation.3">
                    <p:embed/>
                    <p:pic>
                      <p:nvPicPr>
                        <p:cNvPr id="1128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1603"/>
                          <a:ext cx="689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619" name="Rectangle 1043"/>
          <p:cNvSpPr>
            <a:spLocks noChangeArrowheads="1"/>
          </p:cNvSpPr>
          <p:nvPr/>
        </p:nvSpPr>
        <p:spPr bwMode="auto">
          <a:xfrm>
            <a:off x="0" y="838200"/>
            <a:ext cx="9144000" cy="76200"/>
          </a:xfrm>
          <a:prstGeom prst="rect">
            <a:avLst/>
          </a:prstGeom>
          <a:gradFill rotWithShape="0">
            <a:gsLst>
              <a:gs pos="0">
                <a:srgbClr val="00CC99"/>
              </a:gs>
              <a:gs pos="100000">
                <a:srgbClr val="00A179"/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/>
          </a:p>
        </p:txBody>
      </p:sp>
      <p:grpSp>
        <p:nvGrpSpPr>
          <p:cNvPr id="4" name="Group 1050"/>
          <p:cNvGrpSpPr>
            <a:grpSpLocks/>
          </p:cNvGrpSpPr>
          <p:nvPr/>
        </p:nvGrpSpPr>
        <p:grpSpPr bwMode="auto">
          <a:xfrm>
            <a:off x="2243138" y="2667000"/>
            <a:ext cx="4114800" cy="736600"/>
            <a:chOff x="1094" y="1920"/>
            <a:chExt cx="2592" cy="464"/>
          </a:xfrm>
        </p:grpSpPr>
        <p:graphicFrame>
          <p:nvGraphicFramePr>
            <p:cNvPr id="11277" name="Object 24"/>
            <p:cNvGraphicFramePr>
              <a:graphicFrameLocks noChangeAspect="1"/>
            </p:cNvGraphicFramePr>
            <p:nvPr/>
          </p:nvGraphicFramePr>
          <p:xfrm>
            <a:off x="2100" y="1920"/>
            <a:ext cx="1586" cy="4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2453788" imgH="716149" progId="Equation.3">
                    <p:embed/>
                  </p:oleObj>
                </mc:Choice>
                <mc:Fallback>
                  <p:oleObj name="公式" r:id="rId5" imgW="2453788" imgH="716149" progId="Equation.3">
                    <p:embed/>
                    <p:pic>
                      <p:nvPicPr>
                        <p:cNvPr id="11277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0" y="1920"/>
                          <a:ext cx="1586" cy="4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8" name="Text Box 1044"/>
            <p:cNvSpPr txBox="1">
              <a:spLocks noChangeArrowheads="1"/>
            </p:cNvSpPr>
            <p:nvPr/>
          </p:nvSpPr>
          <p:spPr bwMode="auto">
            <a:xfrm>
              <a:off x="1094" y="1989"/>
              <a:ext cx="3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solidFill>
                    <a:schemeClr val="accent2"/>
                  </a:solidFill>
                </a:rPr>
                <a:t>则</a:t>
              </a:r>
            </a:p>
          </p:txBody>
        </p:sp>
      </p:grpSp>
      <p:sp>
        <p:nvSpPr>
          <p:cNvPr id="25621" name="Text Box 1045"/>
          <p:cNvSpPr txBox="1">
            <a:spLocks noChangeArrowheads="1"/>
          </p:cNvSpPr>
          <p:nvPr/>
        </p:nvSpPr>
        <p:spPr bwMode="auto">
          <a:xfrm>
            <a:off x="1066800" y="3581400"/>
            <a:ext cx="78486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3300"/>
              </a:buClr>
              <a:buSzPct val="130000"/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accent2"/>
                </a:solidFill>
              </a:rPr>
              <a:t>电势能零点的选取，原则上任意，兼顾方便。当场源电荷分布在有限区域时，把电势能零点选择在无限远处。</a:t>
            </a:r>
          </a:p>
        </p:txBody>
      </p:sp>
      <p:graphicFrame>
        <p:nvGraphicFramePr>
          <p:cNvPr id="10262" name="Object 22"/>
          <p:cNvGraphicFramePr>
            <a:graphicFrameLocks noChangeAspect="1"/>
          </p:cNvGraphicFramePr>
          <p:nvPr/>
        </p:nvGraphicFramePr>
        <p:xfrm>
          <a:off x="2667000" y="4876800"/>
          <a:ext cx="3602038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3459529" imgH="716149" progId="Equation.3">
                  <p:embed/>
                </p:oleObj>
              </mc:Choice>
              <mc:Fallback>
                <p:oleObj name="公式" r:id="rId7" imgW="3459529" imgH="716149" progId="Equation.3">
                  <p:embed/>
                  <p:pic>
                    <p:nvPicPr>
                      <p:cNvPr id="10262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876800"/>
                        <a:ext cx="3602038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049"/>
          <p:cNvGrpSpPr>
            <a:grpSpLocks/>
          </p:cNvGrpSpPr>
          <p:nvPr/>
        </p:nvGrpSpPr>
        <p:grpSpPr bwMode="auto">
          <a:xfrm>
            <a:off x="822325" y="76200"/>
            <a:ext cx="6292850" cy="735013"/>
            <a:chOff x="518" y="96"/>
            <a:chExt cx="3964" cy="463"/>
          </a:xfrm>
        </p:grpSpPr>
        <p:graphicFrame>
          <p:nvGraphicFramePr>
            <p:cNvPr id="11275" name="Object 23"/>
            <p:cNvGraphicFramePr>
              <a:graphicFrameLocks noChangeAspect="1"/>
            </p:cNvGraphicFramePr>
            <p:nvPr/>
          </p:nvGraphicFramePr>
          <p:xfrm>
            <a:off x="1751" y="96"/>
            <a:ext cx="2731" cy="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9" imgW="4160668" imgH="716149" progId="Equation.3">
                    <p:embed/>
                  </p:oleObj>
                </mc:Choice>
                <mc:Fallback>
                  <p:oleObj name="公式" r:id="rId9" imgW="4160668" imgH="716149" progId="Equation.3">
                    <p:embed/>
                    <p:pic>
                      <p:nvPicPr>
                        <p:cNvPr id="11275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1" y="96"/>
                          <a:ext cx="2731" cy="4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6" name="Text Box 1047"/>
            <p:cNvSpPr txBox="1">
              <a:spLocks noChangeArrowheads="1"/>
            </p:cNvSpPr>
            <p:nvPr/>
          </p:nvSpPr>
          <p:spPr bwMode="auto">
            <a:xfrm>
              <a:off x="518" y="153"/>
              <a:ext cx="10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solidFill>
                    <a:srgbClr val="CC3300"/>
                  </a:solidFill>
                </a:rPr>
                <a:t>电势能差</a:t>
              </a:r>
            </a:p>
          </p:txBody>
        </p:sp>
      </p:grpSp>
      <p:sp>
        <p:nvSpPr>
          <p:cNvPr id="25624" name="Text Box 1048"/>
          <p:cNvSpPr txBox="1">
            <a:spLocks noChangeArrowheads="1"/>
          </p:cNvSpPr>
          <p:nvPr/>
        </p:nvSpPr>
        <p:spPr bwMode="auto">
          <a:xfrm>
            <a:off x="762000" y="5638800"/>
            <a:ext cx="8382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714375" indent="-71437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</a:rPr>
              <a:t>即：</a:t>
            </a:r>
            <a:r>
              <a:rPr lang="zh-CN" altLang="en-US" sz="2800">
                <a:solidFill>
                  <a:srgbClr val="CC3300"/>
                </a:solidFill>
              </a:rPr>
              <a:t>把电荷从该点沿任意路径移动到电势能零点（这里是无穷远），静电场力所做的功</a:t>
            </a:r>
            <a:r>
              <a:rPr lang="zh-CN" altLang="en-US" sz="2800">
                <a:solidFill>
                  <a:schemeClr val="accent2"/>
                </a:solidFill>
              </a:rPr>
              <a:t>。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2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56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6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autoUpdateAnimBg="0"/>
      <p:bldP spid="25619" grpId="0" animBg="1" autoUpdateAnimBg="0"/>
      <p:bldP spid="25621" grpId="0" autoUpdateAnimBg="0"/>
      <p:bldP spid="2562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979613" y="2074863"/>
            <a:ext cx="5835650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190500" indent="-1905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5000"/>
              </a:spcBef>
              <a:buFontTx/>
              <a:buNone/>
            </a:pPr>
            <a:r>
              <a:rPr lang="en-US" altLang="zh-CN" sz="2800">
                <a:solidFill>
                  <a:schemeClr val="accent2"/>
                </a:solidFill>
              </a:rPr>
              <a:t>2. </a:t>
            </a:r>
            <a:r>
              <a:rPr lang="zh-CN" altLang="en-US" sz="2800">
                <a:solidFill>
                  <a:schemeClr val="accent2"/>
                </a:solidFill>
              </a:rPr>
              <a:t>沿电场线方向，电场力所做的功有正（斥力场）有负（引力场），所以</a:t>
            </a:r>
            <a:r>
              <a:rPr lang="zh-CN" altLang="en-US" sz="2800">
                <a:solidFill>
                  <a:srgbClr val="CC3300"/>
                </a:solidFill>
              </a:rPr>
              <a:t>电势能 有正有负</a:t>
            </a:r>
            <a:r>
              <a:rPr lang="zh-CN" altLang="en-US" sz="2800">
                <a:solidFill>
                  <a:schemeClr val="accent2"/>
                </a:solidFill>
              </a:rPr>
              <a:t>。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979613" y="3798992"/>
            <a:ext cx="6553200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5000"/>
              </a:spcBef>
              <a:buFontTx/>
              <a:buNone/>
            </a:pPr>
            <a:r>
              <a:rPr lang="en-US" altLang="zh-CN" sz="2800">
                <a:solidFill>
                  <a:schemeClr val="accent2"/>
                </a:solidFill>
              </a:rPr>
              <a:t>3. </a:t>
            </a:r>
            <a:r>
              <a:rPr lang="zh-CN" altLang="en-US" sz="2800">
                <a:solidFill>
                  <a:schemeClr val="accent2"/>
                </a:solidFill>
              </a:rPr>
              <a:t>电势能是属于电荷</a:t>
            </a:r>
            <a:r>
              <a:rPr lang="en-US" altLang="zh-CN" sz="2800" i="1">
                <a:solidFill>
                  <a:schemeClr val="accent2"/>
                </a:solidFill>
              </a:rPr>
              <a:t>q</a:t>
            </a:r>
            <a:r>
              <a:rPr lang="en-US" altLang="zh-CN" sz="2800" baseline="-25000">
                <a:solidFill>
                  <a:schemeClr val="accent2"/>
                </a:solidFill>
              </a:rPr>
              <a:t>0</a:t>
            </a:r>
            <a:r>
              <a:rPr lang="zh-CN" altLang="en-US" sz="2800">
                <a:solidFill>
                  <a:schemeClr val="accent2"/>
                </a:solidFill>
              </a:rPr>
              <a:t>和产生电场的电荷</a:t>
            </a:r>
          </a:p>
          <a:p>
            <a:pPr eaLnBrk="1" hangingPunct="1">
              <a:spcBef>
                <a:spcPct val="25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</a:rPr>
              <a:t>    系所共有的。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970088" y="5219700"/>
            <a:ext cx="6705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chemeClr val="accent2"/>
                </a:solidFill>
              </a:rPr>
              <a:t>4. </a:t>
            </a:r>
            <a:r>
              <a:rPr lang="zh-CN" altLang="en-US" sz="2800">
                <a:solidFill>
                  <a:schemeClr val="accent2"/>
                </a:solidFill>
              </a:rPr>
              <a:t>电势能和试验电荷有关，不能单独用来描述电场。</a:t>
            </a:r>
            <a:endParaRPr lang="zh-CN" altLang="en-US" sz="2800" b="0">
              <a:solidFill>
                <a:schemeClr val="accent2"/>
              </a:solidFill>
            </a:endParaRPr>
          </a:p>
        </p:txBody>
      </p:sp>
      <p:grpSp>
        <p:nvGrpSpPr>
          <p:cNvPr id="13317" name="Group 15"/>
          <p:cNvGrpSpPr>
            <a:grpSpLocks/>
          </p:cNvGrpSpPr>
          <p:nvPr/>
        </p:nvGrpSpPr>
        <p:grpSpPr bwMode="auto">
          <a:xfrm>
            <a:off x="381000" y="1898650"/>
            <a:ext cx="1524000" cy="1066800"/>
            <a:chOff x="384" y="2783"/>
            <a:chExt cx="960" cy="672"/>
          </a:xfrm>
        </p:grpSpPr>
        <p:sp>
          <p:nvSpPr>
            <p:cNvPr id="13322" name="AutoShape 16"/>
            <p:cNvSpPr>
              <a:spLocks noChangeArrowheads="1"/>
            </p:cNvSpPr>
            <p:nvPr/>
          </p:nvSpPr>
          <p:spPr bwMode="auto">
            <a:xfrm>
              <a:off x="384" y="2783"/>
              <a:ext cx="864" cy="672"/>
            </a:xfrm>
            <a:prstGeom prst="irregularSeal1">
              <a:avLst/>
            </a:prstGeom>
            <a:solidFill>
              <a:srgbClr val="FF9900"/>
            </a:solidFill>
            <a:ln w="12699">
              <a:solidFill>
                <a:srgbClr val="99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13323" name="Text Box 17"/>
            <p:cNvSpPr txBox="1">
              <a:spLocks noChangeArrowheads="1"/>
            </p:cNvSpPr>
            <p:nvPr/>
          </p:nvSpPr>
          <p:spPr bwMode="auto">
            <a:xfrm>
              <a:off x="480" y="2927"/>
              <a:ext cx="8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solidFill>
                    <a:srgbClr val="3333CC"/>
                  </a:solidFill>
                  <a:latin typeface="宋体" panose="02010600030101010101" pitchFamily="2" charset="-122"/>
                </a:rPr>
                <a:t>讨论</a:t>
              </a: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1143000" y="501650"/>
            <a:ext cx="5489575" cy="808038"/>
            <a:chOff x="720" y="192"/>
            <a:chExt cx="3458" cy="509"/>
          </a:xfrm>
        </p:grpSpPr>
        <p:graphicFrame>
          <p:nvGraphicFramePr>
            <p:cNvPr id="13320" name="Object 2"/>
            <p:cNvGraphicFramePr>
              <a:graphicFrameLocks noChangeAspect="1"/>
            </p:cNvGraphicFramePr>
            <p:nvPr/>
          </p:nvGraphicFramePr>
          <p:xfrm>
            <a:off x="2018" y="192"/>
            <a:ext cx="2160" cy="5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356508" imgH="320040" progId="Equation.DSMT4">
                    <p:embed/>
                  </p:oleObj>
                </mc:Choice>
                <mc:Fallback>
                  <p:oleObj name="Equation" r:id="rId2" imgW="1356508" imgH="320040" progId="Equation.DSMT4">
                    <p:embed/>
                    <p:pic>
                      <p:nvPicPr>
                        <p:cNvPr id="1332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8" y="192"/>
                          <a:ext cx="2160" cy="5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1" name="Text Box 19"/>
            <p:cNvSpPr txBox="1">
              <a:spLocks noChangeArrowheads="1"/>
            </p:cNvSpPr>
            <p:nvPr/>
          </p:nvSpPr>
          <p:spPr bwMode="auto">
            <a:xfrm>
              <a:off x="720" y="288"/>
              <a:ext cx="7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solidFill>
                    <a:srgbClr val="CC3300"/>
                  </a:solidFill>
                </a:rPr>
                <a:t>电势能</a:t>
              </a:r>
            </a:p>
          </p:txBody>
        </p:sp>
      </p:grpSp>
      <p:sp>
        <p:nvSpPr>
          <p:cNvPr id="13319" name="矩形 1"/>
          <p:cNvSpPr>
            <a:spLocks noChangeArrowheads="1"/>
          </p:cNvSpPr>
          <p:nvPr/>
        </p:nvSpPr>
        <p:spPr bwMode="auto">
          <a:xfrm>
            <a:off x="2973388" y="365125"/>
            <a:ext cx="4119562" cy="1047750"/>
          </a:xfrm>
          <a:prstGeom prst="rect">
            <a:avLst/>
          </a:prstGeom>
          <a:noFill/>
          <a:ln w="19050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5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utoUpdateAnimBg="0"/>
      <p:bldP spid="10243" grpId="0" autoUpdateAnimBg="0"/>
      <p:bldP spid="1024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3486150" y="3500438"/>
          <a:ext cx="2849563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758391" imgH="716149" progId="Equation.3">
                  <p:embed/>
                </p:oleObj>
              </mc:Choice>
              <mc:Fallback>
                <p:oleObj name="公式" r:id="rId2" imgW="2758391" imgH="716149" progId="Equation.3">
                  <p:embed/>
                  <p:pic>
                    <p:nvPicPr>
                      <p:cNvPr id="112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6150" y="3500438"/>
                        <a:ext cx="2849563" cy="76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152400" y="5080000"/>
            <a:ext cx="89154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chemeClr val="accent2"/>
                </a:solidFill>
              </a:rPr>
              <a:t>2. </a:t>
            </a:r>
            <a:r>
              <a:rPr lang="zh-CN" altLang="en-US" sz="2800">
                <a:solidFill>
                  <a:schemeClr val="accent2"/>
                </a:solidFill>
              </a:rPr>
              <a:t>电场中任意两点</a:t>
            </a:r>
            <a:r>
              <a:rPr lang="en-US" altLang="zh-CN" sz="2800" i="1">
                <a:solidFill>
                  <a:schemeClr val="accent2"/>
                </a:solidFill>
              </a:rPr>
              <a:t>a</a:t>
            </a:r>
            <a:r>
              <a:rPr lang="zh-CN" altLang="en-US" sz="2800">
                <a:solidFill>
                  <a:schemeClr val="accent2"/>
                </a:solidFill>
              </a:rPr>
              <a:t>、</a:t>
            </a:r>
            <a:r>
              <a:rPr lang="en-US" altLang="zh-CN" sz="2800" i="1">
                <a:solidFill>
                  <a:schemeClr val="accent2"/>
                </a:solidFill>
              </a:rPr>
              <a:t>b</a:t>
            </a:r>
            <a:r>
              <a:rPr lang="zh-CN" altLang="en-US" sz="2800">
                <a:solidFill>
                  <a:schemeClr val="accent2"/>
                </a:solidFill>
              </a:rPr>
              <a:t>的</a:t>
            </a:r>
            <a:r>
              <a:rPr lang="zh-CN" altLang="en-US" sz="2800">
                <a:solidFill>
                  <a:srgbClr val="CC3300"/>
                </a:solidFill>
              </a:rPr>
              <a:t>电势差</a:t>
            </a:r>
            <a:r>
              <a:rPr lang="zh-CN" altLang="en-US" sz="2800">
                <a:solidFill>
                  <a:schemeClr val="accent2"/>
                </a:solidFill>
              </a:rPr>
              <a:t>，等于把</a:t>
            </a:r>
            <a:r>
              <a:rPr lang="zh-CN" altLang="en-US" sz="2800">
                <a:solidFill>
                  <a:srgbClr val="CC3300"/>
                </a:solidFill>
              </a:rPr>
              <a:t>单位正电荷</a:t>
            </a:r>
            <a:r>
              <a:rPr lang="zh-CN" altLang="en-US" sz="2800">
                <a:solidFill>
                  <a:schemeClr val="accent2"/>
                </a:solidFill>
              </a:rPr>
              <a:t>从</a:t>
            </a:r>
            <a:r>
              <a:rPr lang="en-US" altLang="zh-CN" sz="2800" i="1">
                <a:solidFill>
                  <a:schemeClr val="accent2"/>
                </a:solidFill>
              </a:rPr>
              <a:t>a</a:t>
            </a:r>
            <a:r>
              <a:rPr lang="zh-CN" altLang="en-US" sz="2800">
                <a:solidFill>
                  <a:schemeClr val="accent2"/>
                </a:solidFill>
              </a:rPr>
              <a:t>点沿任意路径移动到</a:t>
            </a:r>
            <a:r>
              <a:rPr lang="en-US" altLang="zh-CN" sz="2800" i="1">
                <a:solidFill>
                  <a:schemeClr val="accent2"/>
                </a:solidFill>
              </a:rPr>
              <a:t>b</a:t>
            </a:r>
            <a:r>
              <a:rPr lang="zh-CN" altLang="en-US" sz="2800">
                <a:solidFill>
                  <a:schemeClr val="accent2"/>
                </a:solidFill>
              </a:rPr>
              <a:t>点静电场力所做的功，等于场强沿任意路径从</a:t>
            </a:r>
            <a:r>
              <a:rPr lang="en-US" altLang="zh-CN" sz="2800" i="1">
                <a:solidFill>
                  <a:schemeClr val="accent2"/>
                </a:solidFill>
              </a:rPr>
              <a:t>a</a:t>
            </a:r>
            <a:r>
              <a:rPr lang="zh-CN" altLang="en-US" sz="2800">
                <a:solidFill>
                  <a:schemeClr val="accent2"/>
                </a:solidFill>
              </a:rPr>
              <a:t>点到</a:t>
            </a:r>
            <a:r>
              <a:rPr lang="en-US" altLang="zh-CN" sz="2800" i="1">
                <a:solidFill>
                  <a:schemeClr val="accent2"/>
                </a:solidFill>
              </a:rPr>
              <a:t>b</a:t>
            </a:r>
            <a:r>
              <a:rPr lang="zh-CN" altLang="en-US" sz="2800">
                <a:solidFill>
                  <a:schemeClr val="accent2"/>
                </a:solidFill>
              </a:rPr>
              <a:t>点的线积分。</a:t>
            </a: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304800" y="165607"/>
            <a:ext cx="357982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accent2"/>
                </a:solidFill>
              </a:rPr>
              <a:t>1.4.3 </a:t>
            </a:r>
            <a:r>
              <a:rPr lang="zh-CN" altLang="en-US">
                <a:solidFill>
                  <a:schemeClr val="accent2"/>
                </a:solidFill>
              </a:rPr>
              <a:t>电势和电势差</a:t>
            </a:r>
            <a:endParaRPr lang="zh-CN" altLang="en-US" b="0">
              <a:solidFill>
                <a:schemeClr val="accent2"/>
              </a:solidFill>
            </a:endParaRPr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179388" y="1008063"/>
            <a:ext cx="77057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2"/>
              </a:buClr>
              <a:buSzPct val="130000"/>
              <a:buFontTx/>
              <a:buNone/>
            </a:pPr>
            <a:r>
              <a:rPr lang="zh-CN" altLang="en-US">
                <a:solidFill>
                  <a:schemeClr val="accent2"/>
                </a:solidFill>
              </a:rPr>
              <a:t>一、电势差</a:t>
            </a:r>
            <a:r>
              <a:rPr lang="en-US" altLang="zh-CN">
                <a:solidFill>
                  <a:schemeClr val="accent2"/>
                </a:solidFill>
              </a:rPr>
              <a:t>(Electric Potential Difference)                </a:t>
            </a:r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0" y="819150"/>
            <a:ext cx="9144000" cy="76200"/>
          </a:xfrm>
          <a:prstGeom prst="rect">
            <a:avLst/>
          </a:prstGeom>
          <a:gradFill rotWithShape="0">
            <a:gsLst>
              <a:gs pos="0">
                <a:srgbClr val="00CC99"/>
              </a:gs>
              <a:gs pos="100000">
                <a:srgbClr val="00A179"/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/>
          </a:p>
        </p:txBody>
      </p:sp>
      <p:graphicFrame>
        <p:nvGraphicFramePr>
          <p:cNvPr id="11278" name="Object 14"/>
          <p:cNvGraphicFramePr>
            <a:graphicFrameLocks noChangeAspect="1"/>
          </p:cNvGraphicFramePr>
          <p:nvPr/>
        </p:nvGraphicFramePr>
        <p:xfrm>
          <a:off x="2868613" y="2765425"/>
          <a:ext cx="4333875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4160668" imgH="716149" progId="Equation.3">
                  <p:embed/>
                </p:oleObj>
              </mc:Choice>
              <mc:Fallback>
                <p:oleObj name="公式" r:id="rId4" imgW="4160668" imgH="716149" progId="Equation.3">
                  <p:embed/>
                  <p:pic>
                    <p:nvPicPr>
                      <p:cNvPr id="1127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613" y="2765425"/>
                        <a:ext cx="4333875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914400" y="2855913"/>
            <a:ext cx="16273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</a:rPr>
              <a:t>电势能差</a:t>
            </a:r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1143000" y="3651250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CC3300"/>
                </a:solidFill>
              </a:rPr>
              <a:t>电势差</a:t>
            </a:r>
            <a:endParaRPr lang="en-US" altLang="zh-CN" sz="2800">
              <a:solidFill>
                <a:srgbClr val="CC3300"/>
              </a:solidFill>
            </a:endParaRPr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1295400" y="4356100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CC3300"/>
                </a:solidFill>
              </a:rPr>
              <a:t>电压</a:t>
            </a:r>
            <a:endParaRPr lang="en-US" altLang="zh-CN" sz="2800">
              <a:solidFill>
                <a:srgbClr val="CC3300"/>
              </a:solidFill>
            </a:endParaRPr>
          </a:p>
        </p:txBody>
      </p:sp>
      <p:graphicFrame>
        <p:nvGraphicFramePr>
          <p:cNvPr id="11282" name="Object 18"/>
          <p:cNvGraphicFramePr>
            <a:graphicFrameLocks noChangeAspect="1"/>
          </p:cNvGraphicFramePr>
          <p:nvPr/>
        </p:nvGraphicFramePr>
        <p:xfrm>
          <a:off x="3733800" y="4333875"/>
          <a:ext cx="2078038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03986" imgH="441829" progId="Equation.3">
                  <p:embed/>
                </p:oleObj>
              </mc:Choice>
              <mc:Fallback>
                <p:oleObj name="Equation" r:id="rId6" imgW="2003986" imgH="441829" progId="Equation.3">
                  <p:embed/>
                  <p:pic>
                    <p:nvPicPr>
                      <p:cNvPr id="1128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333875"/>
                        <a:ext cx="2078038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3" name="Text Box 19"/>
          <p:cNvSpPr txBox="1">
            <a:spLocks noChangeArrowheads="1"/>
          </p:cNvSpPr>
          <p:nvPr/>
        </p:nvSpPr>
        <p:spPr bwMode="auto">
          <a:xfrm>
            <a:off x="179388" y="1628775"/>
            <a:ext cx="8888412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339850" indent="-133985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CN" sz="2800">
                <a:solidFill>
                  <a:schemeClr val="accent2"/>
                </a:solidFill>
              </a:rPr>
              <a:t>1.</a:t>
            </a:r>
            <a:r>
              <a:rPr lang="zh-CN" altLang="en-US" sz="2800">
                <a:solidFill>
                  <a:schemeClr val="accent2"/>
                </a:solidFill>
              </a:rPr>
              <a:t>定义：静电场中</a:t>
            </a:r>
            <a:r>
              <a:rPr lang="zh-CN" altLang="en-US" sz="2800">
                <a:solidFill>
                  <a:srgbClr val="FF9900"/>
                </a:solidFill>
              </a:rPr>
              <a:t>单位正电荷</a:t>
            </a:r>
            <a:r>
              <a:rPr lang="zh-CN" altLang="en-US" sz="2800">
                <a:solidFill>
                  <a:schemeClr val="accent2"/>
                </a:solidFill>
              </a:rPr>
              <a:t>在</a:t>
            </a:r>
            <a:r>
              <a:rPr lang="en-US" altLang="zh-CN" sz="2800" i="1">
                <a:solidFill>
                  <a:schemeClr val="accent2"/>
                </a:solidFill>
              </a:rPr>
              <a:t>a</a:t>
            </a:r>
            <a:r>
              <a:rPr lang="zh-CN" altLang="en-US" sz="2800">
                <a:solidFill>
                  <a:schemeClr val="accent2"/>
                </a:solidFill>
              </a:rPr>
              <a:t>、</a:t>
            </a:r>
            <a:r>
              <a:rPr lang="en-US" altLang="zh-CN" sz="2800" i="1">
                <a:solidFill>
                  <a:schemeClr val="accent2"/>
                </a:solidFill>
              </a:rPr>
              <a:t>b</a:t>
            </a:r>
            <a:r>
              <a:rPr lang="zh-CN" altLang="en-US" sz="2800">
                <a:solidFill>
                  <a:schemeClr val="accent2"/>
                </a:solidFill>
              </a:rPr>
              <a:t>两点的电势能之差称为</a:t>
            </a:r>
            <a:r>
              <a:rPr lang="en-US" altLang="zh-CN" sz="2800" i="1">
                <a:solidFill>
                  <a:schemeClr val="accent2"/>
                </a:solidFill>
              </a:rPr>
              <a:t>a</a:t>
            </a:r>
            <a:r>
              <a:rPr lang="zh-CN" altLang="en-US" sz="2800">
                <a:solidFill>
                  <a:schemeClr val="accent2"/>
                </a:solidFill>
              </a:rPr>
              <a:t>、</a:t>
            </a:r>
            <a:r>
              <a:rPr lang="en-US" altLang="zh-CN" sz="2800" i="1">
                <a:solidFill>
                  <a:schemeClr val="accent2"/>
                </a:solidFill>
              </a:rPr>
              <a:t>b</a:t>
            </a:r>
            <a:r>
              <a:rPr lang="zh-CN" altLang="en-US" sz="2800">
                <a:solidFill>
                  <a:schemeClr val="accent2"/>
                </a:solidFill>
              </a:rPr>
              <a:t>两点的</a:t>
            </a:r>
            <a:r>
              <a:rPr lang="zh-CN" altLang="en-US" sz="2800">
                <a:solidFill>
                  <a:srgbClr val="CC3300"/>
                </a:solidFill>
              </a:rPr>
              <a:t>电势差</a:t>
            </a:r>
            <a:r>
              <a:rPr lang="zh-CN" altLang="en-US" sz="2800">
                <a:solidFill>
                  <a:schemeClr val="accent2"/>
                </a:solidFill>
              </a:rPr>
              <a:t>（</a:t>
            </a:r>
            <a:r>
              <a:rPr lang="zh-CN" altLang="en-US" sz="2800">
                <a:solidFill>
                  <a:srgbClr val="CC3300"/>
                </a:solidFill>
              </a:rPr>
              <a:t>电压</a:t>
            </a:r>
            <a:r>
              <a:rPr lang="zh-CN" altLang="en-US" sz="2800">
                <a:solidFill>
                  <a:schemeClr val="accent2"/>
                </a:solidFill>
              </a:rPr>
              <a:t>）。</a:t>
            </a:r>
            <a:endParaRPr lang="zh-CN" altLang="en-US" sz="280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1" grpId="0" autoUpdateAnimBg="0"/>
      <p:bldP spid="11275" grpId="0" autoUpdateAnimBg="0"/>
      <p:bldP spid="11276" grpId="0" autoUpdateAnimBg="0"/>
      <p:bldP spid="11277" grpId="0" animBg="1"/>
      <p:bldP spid="11279" grpId="0" autoUpdateAnimBg="0"/>
      <p:bldP spid="11280" grpId="0" autoUpdateAnimBg="0"/>
      <p:bldP spid="11281" grpId="0" autoUpdateAnimBg="0"/>
      <p:bldP spid="11283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第二节 20240912-电场和电场强度" id="{31A34FD1-D6CC-4A83-A7CC-ACC52CDA780E}" vid="{4B3E695F-41C6-4F5D-A814-6721AEA0A69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</Template>
  <TotalTime>37</TotalTime>
  <Words>1991</Words>
  <Application>Microsoft Office PowerPoint</Application>
  <PresentationFormat>全屏显示(4:3)</PresentationFormat>
  <Paragraphs>321</Paragraphs>
  <Slides>36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48" baseType="lpstr">
      <vt:lpstr>等线</vt:lpstr>
      <vt:lpstr>宋体</vt:lpstr>
      <vt:lpstr>微软雅黑</vt:lpstr>
      <vt:lpstr>Arial Black</vt:lpstr>
      <vt:lpstr>Bookman Old Style</vt:lpstr>
      <vt:lpstr>Cambria Math</vt:lpstr>
      <vt:lpstr>Symbol</vt:lpstr>
      <vt:lpstr>Times New Roman</vt:lpstr>
      <vt:lpstr>Wingdings</vt:lpstr>
      <vt:lpstr>Default Design</vt:lpstr>
      <vt:lpstr>Equation</vt:lpstr>
      <vt:lpstr>公式</vt:lpstr>
      <vt:lpstr>1.4  静电场的环路定理、电势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jiabin qiao</dc:creator>
  <cp:lastModifiedBy>jiabin qiao</cp:lastModifiedBy>
  <cp:revision>10</cp:revision>
  <dcterms:created xsi:type="dcterms:W3CDTF">2024-09-10T06:08:35Z</dcterms:created>
  <dcterms:modified xsi:type="dcterms:W3CDTF">2024-09-22T01:42:09Z</dcterms:modified>
</cp:coreProperties>
</file>