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76" r:id="rId2"/>
    <p:sldId id="289" r:id="rId3"/>
    <p:sldId id="256" r:id="rId4"/>
    <p:sldId id="257" r:id="rId5"/>
    <p:sldId id="282" r:id="rId6"/>
    <p:sldId id="267" r:id="rId7"/>
    <p:sldId id="270" r:id="rId8"/>
    <p:sldId id="269" r:id="rId9"/>
    <p:sldId id="275" r:id="rId10"/>
    <p:sldId id="273" r:id="rId11"/>
    <p:sldId id="271" r:id="rId12"/>
    <p:sldId id="274" r:id="rId13"/>
    <p:sldId id="290" r:id="rId14"/>
    <p:sldId id="259" r:id="rId15"/>
    <p:sldId id="260" r:id="rId16"/>
    <p:sldId id="261" r:id="rId17"/>
    <p:sldId id="262" r:id="rId18"/>
    <p:sldId id="277" r:id="rId19"/>
    <p:sldId id="278" r:id="rId20"/>
    <p:sldId id="263" r:id="rId21"/>
    <p:sldId id="264" r:id="rId22"/>
    <p:sldId id="265" r:id="rId23"/>
    <p:sldId id="284" r:id="rId24"/>
    <p:sldId id="285" r:id="rId25"/>
    <p:sldId id="286" r:id="rId26"/>
    <p:sldId id="287" r:id="rId27"/>
    <p:sldId id="266" r:id="rId28"/>
    <p:sldId id="279" r:id="rId29"/>
    <p:sldId id="280" r:id="rId30"/>
    <p:sldId id="288" r:id="rId31"/>
    <p:sldId id="281" r:id="rId32"/>
    <p:sldId id="329" r:id="rId3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525" autoAdjust="0"/>
  </p:normalViewPr>
  <p:slideViewPr>
    <p:cSldViewPr snapToGrid="0">
      <p:cViewPr varScale="1">
        <p:scale>
          <a:sx n="100" d="100"/>
          <a:sy n="100" d="100"/>
        </p:scale>
        <p:origin x="17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8B64D-8000-426E-9A1B-5323BC363C8D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F1C5C9-BA0B-4CB9-8F25-5BCE125C00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88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image" Target="../media/image1.wmf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CBF985-4A83-4CBB-A0DE-04D99A72B07A}" type="slidenum">
              <a:rPr lang="en-US" altLang="zh-CN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62243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124AD-29AB-4938-8840-DF771F9FB5F5}" type="slidenum">
              <a:rPr lang="en-US" altLang="zh-CN"/>
              <a:pPr>
                <a:spcBef>
                  <a:spcPct val="0"/>
                </a:spcBef>
              </a:pPr>
              <a:t>12</a:t>
            </a:fld>
            <a:endParaRPr lang="en-US" altLang="zh-CN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1.</a:t>
            </a:r>
            <a:r>
              <a:rPr lang="zh-CN" altLang="en-US">
                <a:solidFill>
                  <a:schemeClr val="accent2"/>
                </a:solidFill>
              </a:rPr>
              <a:t>导体空腔内部有电荷，作高斯面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可以证明空腔内壁带电为－</a:t>
            </a:r>
            <a:r>
              <a:rPr lang="en-US" altLang="zh-CN" i="1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由于导体本身不带电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zh-CN" altLang="en-US">
                <a:solidFill>
                  <a:schemeClr val="accent2"/>
                </a:solidFill>
              </a:rPr>
              <a:t>因此其外表面必带电量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会在外部产生电场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而起不到屏蔽效果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2.</a:t>
            </a:r>
            <a:r>
              <a:rPr lang="zh-CN" altLang="en-US">
                <a:solidFill>
                  <a:schemeClr val="accent2"/>
                </a:solidFill>
              </a:rPr>
              <a:t>如果将导体接地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导体外表面的电荷就会沿导线移走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使外部场强为</a:t>
            </a:r>
            <a:r>
              <a:rPr lang="en-US" altLang="zh-CN">
                <a:solidFill>
                  <a:schemeClr val="accent2"/>
                </a:solidFill>
              </a:rPr>
              <a:t>0,</a:t>
            </a:r>
            <a:r>
              <a:rPr lang="zh-CN" altLang="en-US">
                <a:solidFill>
                  <a:schemeClr val="accent2"/>
                </a:solidFill>
              </a:rPr>
              <a:t>因而接地空腔导体可保护腔外空间不受腔内带电体的影响，起到屏蔽作用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  <a:endParaRPr lang="en-US" altLang="zh-CN">
              <a:solidFill>
                <a:srgbClr val="009900"/>
              </a:solidFill>
            </a:endParaRP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563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72124AD-29AB-4938-8840-DF771F9FB5F5}" type="slidenum">
              <a:rPr lang="en-US" altLang="zh-CN"/>
              <a:pPr>
                <a:spcBef>
                  <a:spcPct val="0"/>
                </a:spcBef>
              </a:pPr>
              <a:t>13</a:t>
            </a:fld>
            <a:endParaRPr lang="en-US" altLang="zh-CN"/>
          </a:p>
        </p:txBody>
      </p:sp>
      <p:sp>
        <p:nvSpPr>
          <p:cNvPr id="2355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1.</a:t>
            </a:r>
            <a:r>
              <a:rPr lang="zh-CN" altLang="en-US">
                <a:solidFill>
                  <a:schemeClr val="accent2"/>
                </a:solidFill>
              </a:rPr>
              <a:t>导体空腔内部有电荷，作高斯面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可以证明空腔内壁带电为－</a:t>
            </a:r>
            <a:r>
              <a:rPr lang="en-US" altLang="zh-CN" i="1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由于导体本身不带电</a:t>
            </a:r>
            <a:r>
              <a:rPr lang="en-US" altLang="zh-CN">
                <a:solidFill>
                  <a:schemeClr val="accent2"/>
                </a:solidFill>
              </a:rPr>
              <a:t>, </a:t>
            </a:r>
            <a:r>
              <a:rPr lang="zh-CN" altLang="en-US">
                <a:solidFill>
                  <a:schemeClr val="accent2"/>
                </a:solidFill>
              </a:rPr>
              <a:t>因此其外表面必带电量</a:t>
            </a:r>
            <a:r>
              <a:rPr lang="en-US" altLang="zh-CN">
                <a:solidFill>
                  <a:schemeClr val="accent2"/>
                </a:solidFill>
              </a:rPr>
              <a:t>+</a:t>
            </a:r>
            <a:r>
              <a:rPr lang="en-US" altLang="zh-CN" i="1">
                <a:solidFill>
                  <a:schemeClr val="accent2"/>
                </a:solidFill>
              </a:rPr>
              <a:t>q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会在外部产生电场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而起不到屏蔽效果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>
                <a:solidFill>
                  <a:schemeClr val="accent2"/>
                </a:solidFill>
              </a:rPr>
              <a:t>2.</a:t>
            </a:r>
            <a:r>
              <a:rPr lang="zh-CN" altLang="en-US">
                <a:solidFill>
                  <a:schemeClr val="accent2"/>
                </a:solidFill>
              </a:rPr>
              <a:t>如果将导体接地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导体外表面的电荷就会沿导线移走</a:t>
            </a:r>
            <a:r>
              <a:rPr lang="en-US" altLang="zh-CN">
                <a:solidFill>
                  <a:schemeClr val="accent2"/>
                </a:solidFill>
              </a:rPr>
              <a:t>,</a:t>
            </a:r>
            <a:r>
              <a:rPr lang="zh-CN" altLang="en-US">
                <a:solidFill>
                  <a:schemeClr val="accent2"/>
                </a:solidFill>
              </a:rPr>
              <a:t>使外部场强为</a:t>
            </a:r>
            <a:r>
              <a:rPr lang="en-US" altLang="zh-CN">
                <a:solidFill>
                  <a:schemeClr val="accent2"/>
                </a:solidFill>
              </a:rPr>
              <a:t>0,</a:t>
            </a:r>
            <a:r>
              <a:rPr lang="zh-CN" altLang="en-US">
                <a:solidFill>
                  <a:schemeClr val="accent2"/>
                </a:solidFill>
              </a:rPr>
              <a:t>因而接地空腔导体可保护腔外空间不受腔内带电体的影响，起到屏蔽作用</a:t>
            </a:r>
            <a:r>
              <a:rPr lang="en-US" altLang="zh-CN">
                <a:solidFill>
                  <a:schemeClr val="accent2"/>
                </a:solidFill>
              </a:rPr>
              <a:t>.</a:t>
            </a:r>
            <a:endParaRPr lang="en-US" altLang="zh-CN">
              <a:solidFill>
                <a:srgbClr val="009900"/>
              </a:solidFill>
            </a:endParaRPr>
          </a:p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1598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61B4487-8FE1-47F8-92DF-1A34417E0A95}" type="slidenum">
              <a:rPr lang="en-US" altLang="zh-CN"/>
              <a:pPr>
                <a:spcBef>
                  <a:spcPct val="0"/>
                </a:spcBef>
              </a:pPr>
              <a:t>14</a:t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4750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7DC2651-420E-4184-BCB5-43B78256C0BC}" type="slidenum">
              <a:rPr lang="en-US" altLang="zh-CN"/>
              <a:pPr>
                <a:spcBef>
                  <a:spcPct val="0"/>
                </a:spcBef>
              </a:pPr>
              <a:t>15</a:t>
            </a:fld>
            <a:endParaRPr lang="en-US" altLang="zh-CN"/>
          </a:p>
        </p:txBody>
      </p:sp>
      <p:sp>
        <p:nvSpPr>
          <p:cNvPr id="2867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12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FEA4964-D8F4-4B3A-B3F8-CF97C050C9F3}" type="slidenum">
              <a:rPr lang="en-US" altLang="zh-CN"/>
              <a:pPr>
                <a:spcBef>
                  <a:spcPct val="0"/>
                </a:spcBef>
              </a:pPr>
              <a:t>16</a:t>
            </a:fld>
            <a:endParaRPr lang="en-US" altLang="zh-CN"/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92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F0A7A3C-2C23-44AE-8A87-6A4320ACADAB}" type="slidenum">
              <a:rPr lang="en-US" altLang="zh-CN"/>
              <a:pPr>
                <a:spcBef>
                  <a:spcPct val="0"/>
                </a:spcBef>
              </a:pPr>
              <a:t>17</a:t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356" y="4715907"/>
            <a:ext cx="5287081" cy="521231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/>
              <a:t>Sigma4=0 </a:t>
            </a:r>
            <a:r>
              <a:rPr lang="zh-CN" altLang="en-US"/>
              <a:t>用面电荷密度和曲率的关系解释不严谨，因为该关系只对孤立体系成立</a:t>
            </a:r>
            <a:endParaRPr lang="en-US" altLang="zh-CN"/>
          </a:p>
          <a:p>
            <a:pPr eaLnBrk="1" hangingPunct="1"/>
            <a:r>
              <a:rPr lang="zh-CN" altLang="en-US"/>
              <a:t>然而这里接地的导体板并不孤立，其左侧有带电的另一导体板，从而无法解释为什么 </a:t>
            </a:r>
            <a:r>
              <a:rPr lang="en-US" altLang="zh-CN"/>
              <a:t>sigma3 </a:t>
            </a:r>
            <a:r>
              <a:rPr lang="zh-CN" altLang="en-US"/>
              <a:t>不等于零。</a:t>
            </a:r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719496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1C468D9-9A27-4264-B86D-054A40B43953}" type="slidenum">
              <a:rPr lang="en-US" altLang="zh-CN"/>
              <a:pPr>
                <a:spcBef>
                  <a:spcPct val="0"/>
                </a:spcBef>
              </a:pPr>
              <a:t>20</a:t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5357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C6E4549-A291-49A9-83E1-EE17B3D3852C}" type="slidenum">
              <a:rPr lang="en-US" altLang="zh-CN"/>
              <a:pPr>
                <a:spcBef>
                  <a:spcPct val="0"/>
                </a:spcBef>
              </a:pPr>
              <a:t>21</a:t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4291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233B7D-967B-4655-9610-F89CFCCEE536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8744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0BD7926-E0E2-4A40-840D-88D27ABE1DB5}" type="slidenum">
              <a:rPr lang="en-US" altLang="zh-CN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2466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6738658-6506-4D6A-BA00-10CC5F223779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graphicFrame>
        <p:nvGraphicFramePr>
          <p:cNvPr id="7173" name="Object 4"/>
          <p:cNvGraphicFramePr>
            <a:graphicFrameLocks noChangeAspect="1"/>
          </p:cNvGraphicFramePr>
          <p:nvPr/>
        </p:nvGraphicFramePr>
        <p:xfrm>
          <a:off x="3342190" y="4846905"/>
          <a:ext cx="111722" cy="232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4151" imgH="215619" progId="Equation.3">
                  <p:embed/>
                </p:oleObj>
              </mc:Choice>
              <mc:Fallback>
                <p:oleObj name="公式" r:id="rId3" imgW="114151" imgH="215619" progId="Equation.3">
                  <p:embed/>
                  <p:pic>
                    <p:nvPicPr>
                      <p:cNvPr id="717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2190" y="4846905"/>
                        <a:ext cx="111722" cy="232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6972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413895F-3D2D-4F42-A81D-E7BF9D1165C5}" type="slidenum">
              <a:rPr lang="en-US" altLang="zh-CN"/>
              <a:pPr>
                <a:spcBef>
                  <a:spcPct val="0"/>
                </a:spcBef>
              </a:pPr>
              <a:t>4</a:t>
            </a:fld>
            <a:endParaRPr lang="en-US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7156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B8691C5-0142-4B04-8C0F-325DDA00053F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98528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7937665F-1D15-455A-BD7B-6209487AD33E}" type="slidenum">
              <a:rPr lang="en-US" altLang="zh-CN"/>
              <a:pPr>
                <a:spcBef>
                  <a:spcPct val="0"/>
                </a:spcBef>
              </a:pPr>
              <a:t>7</a:t>
            </a:fld>
            <a:endParaRPr lang="en-US" altLang="zh-CN"/>
          </a:p>
        </p:txBody>
      </p:sp>
      <p:sp>
        <p:nvSpPr>
          <p:cNvPr id="143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导体表面只要有电荷就要有电场（因为已知一侧没有电场，那另一侧就肯定有电场），高斯定理，</a:t>
            </a:r>
            <a:r>
              <a:rPr lang="en-US" altLang="zh-CN"/>
              <a:t>E=sigma/epsilon0</a:t>
            </a:r>
          </a:p>
          <a:p>
            <a:pPr eaLnBrk="1" hangingPunct="1"/>
            <a:r>
              <a:rPr lang="zh-CN" altLang="en-US"/>
              <a:t>有电场就要有电场线，且不能在没有电荷的腔内中断，那只能终止到腔内表面的另一点，那么电场线两端就形成电势差，与等势体矛盾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4511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020AFC-45C4-462F-83DD-D3C21B8B97DB}" type="slidenum">
              <a:rPr lang="en-US" altLang="zh-CN"/>
              <a:pPr>
                <a:spcBef>
                  <a:spcPct val="0"/>
                </a:spcBef>
              </a:pPr>
              <a:t>8</a:t>
            </a:fld>
            <a:endParaRPr lang="en-US" altLang="zh-CN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66330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如果导体不是孤立的，则并不满足这个关系。</a:t>
            </a:r>
            <a:endParaRPr lang="en-US" altLang="zh-CN"/>
          </a:p>
          <a:p>
            <a:r>
              <a:rPr lang="zh-CN" altLang="en-US"/>
              <a:t>比如一个带电导体球，如果不存在其他电荷时，导体球表面的电荷时均匀分布的，与球面各处的曲率一样相一致。</a:t>
            </a:r>
            <a:endParaRPr lang="en-US" altLang="zh-CN"/>
          </a:p>
          <a:p>
            <a:r>
              <a:rPr lang="zh-CN" altLang="en-US"/>
              <a:t>但是当导体球附近有一个点电荷时，球上的电荷分布显然就不再均匀了，但球面曲率却没有变。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DB27B-A03D-4EA9-821E-DE081C60E849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1927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5B1D588-7E5D-4F57-B9D7-96ACA74B4383}" type="slidenum">
              <a:rPr lang="en-US" altLang="zh-CN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41375" y="909638"/>
            <a:ext cx="4964113" cy="372427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54644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BCC129D-1F67-4F96-87F1-F30C6EF108EE}" type="slidenum">
              <a:rPr lang="en-US" altLang="zh-CN"/>
              <a:pPr>
                <a:spcBef>
                  <a:spcPct val="0"/>
                </a:spcBef>
              </a:pPr>
              <a:t>11</a:t>
            </a:fld>
            <a:endParaRPr lang="en-US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974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497713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90531"/>
      </p:ext>
    </p:extLst>
  </p:cSld>
  <p:clrMapOvr>
    <a:masterClrMapping/>
  </p:clrMapOvr>
  <p:transition>
    <p:zoom dir="in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576509"/>
      </p:ext>
    </p:extLst>
  </p:cSld>
  <p:clrMapOvr>
    <a:masterClrMapping/>
  </p:clrMapOvr>
  <p:transition>
    <p:zoom dir="in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393453"/>
      </p:ext>
    </p:extLst>
  </p:cSld>
  <p:clrMapOvr>
    <a:masterClrMapping/>
  </p:clrMapOvr>
  <p:transition>
    <p:zoom dir="in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208787"/>
      </p:ext>
    </p:extLst>
  </p:cSld>
  <p:clrMapOvr>
    <a:masterClrMapping/>
  </p:clrMapOvr>
  <p:transition>
    <p:zoom dir="in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391408"/>
      </p:ext>
    </p:extLst>
  </p:cSld>
  <p:clrMapOvr>
    <a:masterClrMapping/>
  </p:clrMapOvr>
  <p:transition>
    <p:zoom dir="in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93011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935270"/>
      </p:ext>
    </p:extLst>
  </p:cSld>
  <p:clrMapOvr>
    <a:masterClrMapping/>
  </p:clrMapOvr>
  <p:transition>
    <p:zoom dir="in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911667"/>
      </p:ext>
    </p:extLst>
  </p:cSld>
  <p:clrMapOvr>
    <a:masterClrMapping/>
  </p:clrMapOvr>
  <p:transition>
    <p:zoom dir="in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107326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0739224"/>
      </p:ext>
    </p:extLst>
  </p:cSld>
  <p:clrMapOvr>
    <a:masterClrMapping/>
  </p:clrMapOvr>
  <p:transition>
    <p:zoom dir="in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rgbClr val="FFFFF5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altLang="zh-CN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788" b="0">
                <a:ea typeface="宋体" pitchFamily="2" charset="-122"/>
              </a:defRPr>
            </a:lvl1pPr>
          </a:lstStyle>
          <a:p>
            <a:fld id="{5B32681D-8841-44A2-BB38-F5839BE02DFC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788" b="0"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788" b="0">
                <a:ea typeface="宋体" panose="02010600030101010101" pitchFamily="2" charset="-122"/>
              </a:defRPr>
            </a:lvl1pPr>
          </a:lstStyle>
          <a:p>
            <a:fld id="{666C7FAB-02AB-4A5F-B062-01B75C1E2F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1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zoom dir="in"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75" baseline="0">
          <a:solidFill>
            <a:schemeClr val="tx2"/>
          </a:solidFill>
          <a:latin typeface="微软雅黑" panose="020B0503020204020204" pitchFamily="34" charset="-122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475">
          <a:solidFill>
            <a:schemeClr val="tx2"/>
          </a:solidFill>
          <a:latin typeface="Times New Roman" pitchFamily="18" charset="0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Char char="•"/>
        <a:defRPr sz="1800" baseline="0">
          <a:solidFill>
            <a:schemeClr val="tx1"/>
          </a:solidFill>
          <a:latin typeface="微软雅黑" panose="020B0503020204020204" pitchFamily="34" charset="-122"/>
          <a:ea typeface="+mn-ea"/>
          <a:cs typeface="+mn-cs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Char char="–"/>
        <a:defRPr sz="1575" baseline="0">
          <a:solidFill>
            <a:schemeClr val="tx1"/>
          </a:solidFill>
          <a:latin typeface="微软雅黑" panose="020B0503020204020204" pitchFamily="34" charset="-122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Char char="•"/>
        <a:defRPr sz="1350" baseline="0">
          <a:solidFill>
            <a:schemeClr val="tx1"/>
          </a:solidFill>
          <a:latin typeface="微软雅黑" panose="020B0503020204020204" pitchFamily="34" charset="-122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Char char="–"/>
        <a:defRPr sz="1125" baseline="0">
          <a:solidFill>
            <a:schemeClr val="tx1"/>
          </a:solidFill>
          <a:latin typeface="微软雅黑" panose="020B0503020204020204" pitchFamily="34" charset="-122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 baseline="0">
          <a:solidFill>
            <a:schemeClr val="tx1"/>
          </a:solidFill>
          <a:latin typeface="微软雅黑" panose="020B0503020204020204" pitchFamily="34" charset="-122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125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13" Type="http://schemas.openxmlformats.org/officeDocument/2006/relationships/oleObject" Target="../embeddings/oleObject39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40.emf"/><Relationship Id="rId17" Type="http://schemas.openxmlformats.org/officeDocument/2006/relationships/oleObject" Target="../embeddings/oleObject41.bin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4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39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4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8.emf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9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image" Target="../media/image51.e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0.bin"/><Relationship Id="rId9" Type="http://schemas.openxmlformats.org/officeDocument/2006/relationships/image" Target="../media/image5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image" Target="../media/image51.e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52.e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emf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6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oleObject" Target="../embeddings/oleObject66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4.bin"/><Relationship Id="rId14" Type="http://schemas.openxmlformats.org/officeDocument/2006/relationships/image" Target="../media/image64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6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0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image" Target="../media/image71.emf"/><Relationship Id="rId7" Type="http://schemas.openxmlformats.org/officeDocument/2006/relationships/image" Target="../media/image73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72.e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74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0.emf"/><Relationship Id="rId3" Type="http://schemas.openxmlformats.org/officeDocument/2006/relationships/image" Target="../media/image75.emf"/><Relationship Id="rId7" Type="http://schemas.openxmlformats.org/officeDocument/2006/relationships/image" Target="../media/image77.emf"/><Relationship Id="rId12" Type="http://schemas.openxmlformats.org/officeDocument/2006/relationships/oleObject" Target="../embeddings/oleObject82.bin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79.emf"/><Relationship Id="rId5" Type="http://schemas.openxmlformats.org/officeDocument/2006/relationships/image" Target="../media/image76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8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3" Type="http://schemas.openxmlformats.org/officeDocument/2006/relationships/image" Target="../media/image81.emf"/><Relationship Id="rId7" Type="http://schemas.openxmlformats.org/officeDocument/2006/relationships/image" Target="../media/image83.emf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85.emf"/><Relationship Id="rId5" Type="http://schemas.openxmlformats.org/officeDocument/2006/relationships/image" Target="../media/image82.emf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4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7" Type="http://schemas.openxmlformats.org/officeDocument/2006/relationships/image" Target="../media/image88.e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5" Type="http://schemas.openxmlformats.org/officeDocument/2006/relationships/image" Target="../media/image87.emf"/><Relationship Id="rId4" Type="http://schemas.openxmlformats.org/officeDocument/2006/relationships/oleObject" Target="../embeddings/oleObject8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e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0" Type="http://schemas.openxmlformats.org/officeDocument/2006/relationships/image" Target="../media/image92.emf"/><Relationship Id="rId4" Type="http://schemas.openxmlformats.org/officeDocument/2006/relationships/image" Target="../media/image89.emf"/><Relationship Id="rId9" Type="http://schemas.openxmlformats.org/officeDocument/2006/relationships/oleObject" Target="../embeddings/oleObject94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9.bin"/><Relationship Id="rId13" Type="http://schemas.openxmlformats.org/officeDocument/2006/relationships/image" Target="../media/image99.emf"/><Relationship Id="rId3" Type="http://schemas.openxmlformats.org/officeDocument/2006/relationships/image" Target="../media/image94.emf"/><Relationship Id="rId7" Type="http://schemas.openxmlformats.org/officeDocument/2006/relationships/image" Target="../media/image96.emf"/><Relationship Id="rId12" Type="http://schemas.openxmlformats.org/officeDocument/2006/relationships/oleObject" Target="../embeddings/oleObject101.bin"/><Relationship Id="rId2" Type="http://schemas.openxmlformats.org/officeDocument/2006/relationships/oleObject" Target="../embeddings/oleObject9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8.bin"/><Relationship Id="rId11" Type="http://schemas.openxmlformats.org/officeDocument/2006/relationships/image" Target="../media/image98.emf"/><Relationship Id="rId5" Type="http://schemas.openxmlformats.org/officeDocument/2006/relationships/image" Target="../media/image95.emf"/><Relationship Id="rId15" Type="http://schemas.openxmlformats.org/officeDocument/2006/relationships/image" Target="../media/image100.emf"/><Relationship Id="rId10" Type="http://schemas.openxmlformats.org/officeDocument/2006/relationships/oleObject" Target="../embeddings/oleObject100.bin"/><Relationship Id="rId4" Type="http://schemas.openxmlformats.org/officeDocument/2006/relationships/oleObject" Target="../embeddings/oleObject97.bin"/><Relationship Id="rId9" Type="http://schemas.openxmlformats.org/officeDocument/2006/relationships/image" Target="../media/image97.emf"/><Relationship Id="rId14" Type="http://schemas.openxmlformats.org/officeDocument/2006/relationships/oleObject" Target="../embeddings/oleObject10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4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13" Type="http://schemas.openxmlformats.org/officeDocument/2006/relationships/image" Target="../media/image110.emf"/><Relationship Id="rId3" Type="http://schemas.openxmlformats.org/officeDocument/2006/relationships/image" Target="../media/image105.wmf"/><Relationship Id="rId7" Type="http://schemas.openxmlformats.org/officeDocument/2006/relationships/image" Target="../media/image107.emf"/><Relationship Id="rId12" Type="http://schemas.openxmlformats.org/officeDocument/2006/relationships/oleObject" Target="../embeddings/oleObject112.bin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11" Type="http://schemas.openxmlformats.org/officeDocument/2006/relationships/image" Target="../media/image109.e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8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9.e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6.emf"/><Relationship Id="rId17" Type="http://schemas.openxmlformats.org/officeDocument/2006/relationships/oleObject" Target="../embeddings/oleObject19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8.emf"/><Relationship Id="rId20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2.e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10" Type="http://schemas.openxmlformats.org/officeDocument/2006/relationships/image" Target="../media/image15.e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2.e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7.emf"/><Relationship Id="rId22" Type="http://schemas.openxmlformats.org/officeDocument/2006/relationships/image" Target="../media/image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7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026"/>
          <p:cNvSpPr txBox="1">
            <a:spLocks noChangeArrowheads="1"/>
          </p:cNvSpPr>
          <p:nvPr/>
        </p:nvSpPr>
        <p:spPr bwMode="auto">
          <a:xfrm>
            <a:off x="1066800" y="2133600"/>
            <a:ext cx="7162800" cy="393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2.1    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静电场中的导体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学时）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2.2    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静电场中的电介质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学时）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2.3</a:t>
            </a:r>
            <a:r>
              <a:rPr lang="en-US" altLang="zh-CN" sz="36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有介质时的高斯定理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学时）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2.4</a:t>
            </a:r>
            <a:r>
              <a:rPr lang="en-US" altLang="zh-CN" sz="3600" dirty="0">
                <a:solidFill>
                  <a:schemeClr val="accent2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电容、电容器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学时）</a:t>
            </a:r>
            <a:endParaRPr lang="zh-CN" altLang="en-US" sz="3600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chemeClr val="accent2"/>
                </a:solidFill>
              </a:rPr>
              <a:t>2.5     </a:t>
            </a:r>
            <a:r>
              <a:rPr lang="zh-CN" altLang="en-US" sz="3600" dirty="0">
                <a:solidFill>
                  <a:schemeClr val="accent2"/>
                </a:solidFill>
              </a:rPr>
              <a:t>静电场的能量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3600" dirty="0">
                <a:solidFill>
                  <a:srgbClr val="CC33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3600" dirty="0">
                <a:solidFill>
                  <a:srgbClr val="CC3300"/>
                </a:solidFill>
                <a:latin typeface="宋体" panose="02010600030101010101" pitchFamily="2" charset="-122"/>
              </a:rPr>
              <a:t>学时）</a:t>
            </a:r>
          </a:p>
        </p:txBody>
      </p:sp>
      <p:sp>
        <p:nvSpPr>
          <p:cNvPr id="3075" name="Text Box 1027"/>
          <p:cNvSpPr txBox="1">
            <a:spLocks noChangeArrowheads="1"/>
          </p:cNvSpPr>
          <p:nvPr/>
        </p:nvSpPr>
        <p:spPr bwMode="auto">
          <a:xfrm>
            <a:off x="1355725" y="7302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76672"/>
            <a:ext cx="7772400" cy="11430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第二章   静电场中的导体</a:t>
            </a:r>
            <a:b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</a:b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和电介质（</a:t>
            </a:r>
            <a:r>
              <a:rPr lang="en-US" altLang="zh-CN" sz="4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8</a:t>
            </a:r>
            <a:r>
              <a:rPr lang="zh-CN" altLang="en-US" sz="4000" b="1">
                <a:solidFill>
                  <a:srgbClr val="CC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学时）</a:t>
            </a:r>
            <a:endParaRPr lang="zh-CN" altLang="en-US" sz="40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685800" y="44450"/>
            <a:ext cx="5167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CC33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solidFill>
                  <a:schemeClr val="accent2"/>
                </a:solidFill>
              </a:rPr>
              <a:t>尖端放电</a:t>
            </a:r>
            <a:r>
              <a:rPr lang="en-US" altLang="zh-CN">
                <a:solidFill>
                  <a:schemeClr val="accent2"/>
                </a:solidFill>
              </a:rPr>
              <a:t>(Point Discharge)</a:t>
            </a:r>
            <a:endParaRPr lang="en-US" altLang="zh-CN"/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2424113" y="930274"/>
            <a:ext cx="1938338" cy="990600"/>
            <a:chOff x="1104" y="960"/>
            <a:chExt cx="1221" cy="624"/>
          </a:xfrm>
        </p:grpSpPr>
        <p:sp>
          <p:nvSpPr>
            <p:cNvPr id="18464" name="Line 11"/>
            <p:cNvSpPr>
              <a:spLocks noChangeShapeType="1"/>
            </p:cNvSpPr>
            <p:nvPr/>
          </p:nvSpPr>
          <p:spPr bwMode="auto">
            <a:xfrm>
              <a:off x="1104" y="1200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5" name="Line 12"/>
            <p:cNvSpPr>
              <a:spLocks noChangeShapeType="1"/>
            </p:cNvSpPr>
            <p:nvPr/>
          </p:nvSpPr>
          <p:spPr bwMode="auto">
            <a:xfrm>
              <a:off x="1104" y="1392"/>
              <a:ext cx="57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6" name="Line 13"/>
            <p:cNvSpPr>
              <a:spLocks noChangeShapeType="1"/>
            </p:cNvSpPr>
            <p:nvPr/>
          </p:nvSpPr>
          <p:spPr bwMode="auto">
            <a:xfrm>
              <a:off x="1680" y="1200"/>
              <a:ext cx="48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7" name="Line 14"/>
            <p:cNvSpPr>
              <a:spLocks noChangeShapeType="1"/>
            </p:cNvSpPr>
            <p:nvPr/>
          </p:nvSpPr>
          <p:spPr bwMode="auto">
            <a:xfrm flipV="1">
              <a:off x="1680" y="1296"/>
              <a:ext cx="480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68" name="Text Box 15"/>
            <p:cNvSpPr txBox="1">
              <a:spLocks noChangeArrowheads="1"/>
            </p:cNvSpPr>
            <p:nvPr/>
          </p:nvSpPr>
          <p:spPr bwMode="auto">
            <a:xfrm>
              <a:off x="1430" y="96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69" name="Text Box 16"/>
            <p:cNvSpPr txBox="1">
              <a:spLocks noChangeArrowheads="1"/>
            </p:cNvSpPr>
            <p:nvPr/>
          </p:nvSpPr>
          <p:spPr bwMode="auto">
            <a:xfrm>
              <a:off x="1803" y="124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0" name="Text Box 17"/>
            <p:cNvSpPr txBox="1">
              <a:spLocks noChangeArrowheads="1"/>
            </p:cNvSpPr>
            <p:nvPr/>
          </p:nvSpPr>
          <p:spPr bwMode="auto">
            <a:xfrm>
              <a:off x="1622" y="129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1" name="Text Box 18"/>
            <p:cNvSpPr txBox="1">
              <a:spLocks noChangeArrowheads="1"/>
            </p:cNvSpPr>
            <p:nvPr/>
          </p:nvSpPr>
          <p:spPr bwMode="auto">
            <a:xfrm>
              <a:off x="1632" y="96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2" name="Text Box 19"/>
            <p:cNvSpPr txBox="1">
              <a:spLocks noChangeArrowheads="1"/>
            </p:cNvSpPr>
            <p:nvPr/>
          </p:nvSpPr>
          <p:spPr bwMode="auto">
            <a:xfrm>
              <a:off x="1803" y="1008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3" name="Text Box 20"/>
            <p:cNvSpPr txBox="1">
              <a:spLocks noChangeArrowheads="1"/>
            </p:cNvSpPr>
            <p:nvPr/>
          </p:nvSpPr>
          <p:spPr bwMode="auto">
            <a:xfrm>
              <a:off x="1910" y="105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4" name="Text Box 21"/>
            <p:cNvSpPr txBox="1">
              <a:spLocks noChangeArrowheads="1"/>
            </p:cNvSpPr>
            <p:nvPr/>
          </p:nvSpPr>
          <p:spPr bwMode="auto">
            <a:xfrm>
              <a:off x="2006" y="105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5" name="Text Box 22"/>
            <p:cNvSpPr txBox="1">
              <a:spLocks noChangeArrowheads="1"/>
            </p:cNvSpPr>
            <p:nvPr/>
          </p:nvSpPr>
          <p:spPr bwMode="auto">
            <a:xfrm>
              <a:off x="2112" y="1152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6" name="Text Box 23"/>
            <p:cNvSpPr txBox="1">
              <a:spLocks noChangeArrowheads="1"/>
            </p:cNvSpPr>
            <p:nvPr/>
          </p:nvSpPr>
          <p:spPr bwMode="auto">
            <a:xfrm>
              <a:off x="1440" y="1296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7" name="Text Box 24"/>
            <p:cNvSpPr txBox="1">
              <a:spLocks noChangeArrowheads="1"/>
            </p:cNvSpPr>
            <p:nvPr/>
          </p:nvSpPr>
          <p:spPr bwMode="auto">
            <a:xfrm>
              <a:off x="1920" y="120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18478" name="Text Box 25"/>
            <p:cNvSpPr txBox="1">
              <a:spLocks noChangeArrowheads="1"/>
            </p:cNvSpPr>
            <p:nvPr/>
          </p:nvSpPr>
          <p:spPr bwMode="auto">
            <a:xfrm>
              <a:off x="2016" y="1200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3" name="Group 68"/>
          <p:cNvGrpSpPr>
            <a:grpSpLocks/>
          </p:cNvGrpSpPr>
          <p:nvPr/>
        </p:nvGrpSpPr>
        <p:grpSpPr bwMode="auto">
          <a:xfrm>
            <a:off x="5167313" y="1006474"/>
            <a:ext cx="744538" cy="838200"/>
            <a:chOff x="2832" y="1008"/>
            <a:chExt cx="469" cy="528"/>
          </a:xfrm>
        </p:grpSpPr>
        <p:sp>
          <p:nvSpPr>
            <p:cNvPr id="18456" name="Text Box 29"/>
            <p:cNvSpPr txBox="1">
              <a:spLocks noChangeArrowheads="1"/>
            </p:cNvSpPr>
            <p:nvPr/>
          </p:nvSpPr>
          <p:spPr bwMode="auto">
            <a:xfrm>
              <a:off x="2832" y="1209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2832" y="100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dirty="0">
                  <a:solidFill>
                    <a:srgbClr val="CC3300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18458" name="Text Box 40"/>
            <p:cNvSpPr txBox="1">
              <a:spLocks noChangeArrowheads="1"/>
            </p:cNvSpPr>
            <p:nvPr/>
          </p:nvSpPr>
          <p:spPr bwMode="auto">
            <a:xfrm>
              <a:off x="3072" y="100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8459" name="Text Box 44"/>
            <p:cNvSpPr txBox="1">
              <a:spLocks noChangeArrowheads="1"/>
            </p:cNvSpPr>
            <p:nvPr/>
          </p:nvSpPr>
          <p:spPr bwMode="auto">
            <a:xfrm>
              <a:off x="3072" y="1209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18460" name="Oval 28"/>
            <p:cNvSpPr>
              <a:spLocks noChangeArrowheads="1"/>
            </p:cNvSpPr>
            <p:nvPr/>
          </p:nvSpPr>
          <p:spPr bwMode="auto">
            <a:xfrm>
              <a:off x="2869" y="1305"/>
              <a:ext cx="144" cy="14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8461" name="Oval 37"/>
            <p:cNvSpPr>
              <a:spLocks noChangeArrowheads="1"/>
            </p:cNvSpPr>
            <p:nvPr/>
          </p:nvSpPr>
          <p:spPr bwMode="auto">
            <a:xfrm>
              <a:off x="2869" y="1113"/>
              <a:ext cx="144" cy="14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8462" name="Oval 39"/>
            <p:cNvSpPr>
              <a:spLocks noChangeArrowheads="1"/>
            </p:cNvSpPr>
            <p:nvPr/>
          </p:nvSpPr>
          <p:spPr bwMode="auto">
            <a:xfrm>
              <a:off x="3109" y="1104"/>
              <a:ext cx="144" cy="14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8463" name="Oval 43"/>
            <p:cNvSpPr>
              <a:spLocks noChangeArrowheads="1"/>
            </p:cNvSpPr>
            <p:nvPr/>
          </p:nvSpPr>
          <p:spPr bwMode="auto">
            <a:xfrm>
              <a:off x="3109" y="1305"/>
              <a:ext cx="144" cy="14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</p:grpSp>
      <p:grpSp>
        <p:nvGrpSpPr>
          <p:cNvPr id="4" name="Group 65"/>
          <p:cNvGrpSpPr>
            <a:grpSpLocks/>
          </p:cNvGrpSpPr>
          <p:nvPr/>
        </p:nvGrpSpPr>
        <p:grpSpPr bwMode="auto">
          <a:xfrm>
            <a:off x="4481513" y="1311274"/>
            <a:ext cx="762000" cy="304800"/>
            <a:chOff x="2400" y="1200"/>
            <a:chExt cx="480" cy="192"/>
          </a:xfrm>
        </p:grpSpPr>
        <p:sp>
          <p:nvSpPr>
            <p:cNvPr id="18454" name="Line 45"/>
            <p:cNvSpPr>
              <a:spLocks noChangeShapeType="1"/>
            </p:cNvSpPr>
            <p:nvPr/>
          </p:nvSpPr>
          <p:spPr bwMode="auto">
            <a:xfrm flipH="1">
              <a:off x="2400" y="1200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5" name="Line 46"/>
            <p:cNvSpPr>
              <a:spLocks noChangeShapeType="1"/>
            </p:cNvSpPr>
            <p:nvPr/>
          </p:nvSpPr>
          <p:spPr bwMode="auto">
            <a:xfrm flipH="1">
              <a:off x="2400" y="1392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5853113" y="1311274"/>
            <a:ext cx="762000" cy="304800"/>
            <a:chOff x="3264" y="1200"/>
            <a:chExt cx="480" cy="192"/>
          </a:xfrm>
        </p:grpSpPr>
        <p:sp>
          <p:nvSpPr>
            <p:cNvPr id="18452" name="Line 47"/>
            <p:cNvSpPr>
              <a:spLocks noChangeShapeType="1"/>
            </p:cNvSpPr>
            <p:nvPr/>
          </p:nvSpPr>
          <p:spPr bwMode="auto">
            <a:xfrm>
              <a:off x="3264" y="1200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453" name="Line 48"/>
            <p:cNvSpPr>
              <a:spLocks noChangeShapeType="1"/>
            </p:cNvSpPr>
            <p:nvPr/>
          </p:nvSpPr>
          <p:spPr bwMode="auto">
            <a:xfrm>
              <a:off x="3264" y="1392"/>
              <a:ext cx="480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804" name="Text Box 60"/>
          <p:cNvSpPr txBox="1">
            <a:spLocks noChangeArrowheads="1"/>
          </p:cNvSpPr>
          <p:nvPr/>
        </p:nvSpPr>
        <p:spPr bwMode="auto">
          <a:xfrm>
            <a:off x="6804248" y="1672267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  <a:latin typeface="宋体" panose="02010600030101010101" pitchFamily="2" charset="-122"/>
              </a:rPr>
              <a:t>电风</a:t>
            </a:r>
            <a:endParaRPr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31815" name="Rectangle 71"/>
          <p:cNvSpPr>
            <a:spLocks noChangeArrowheads="1"/>
          </p:cNvSpPr>
          <p:nvPr/>
        </p:nvSpPr>
        <p:spPr bwMode="auto">
          <a:xfrm>
            <a:off x="0" y="77946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8207" name="Text Box 73"/>
          <p:cNvSpPr txBox="1">
            <a:spLocks noChangeArrowheads="1"/>
          </p:cNvSpPr>
          <p:nvPr/>
        </p:nvSpPr>
        <p:spPr bwMode="auto">
          <a:xfrm>
            <a:off x="228600" y="6096000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CC3300"/>
                </a:solidFill>
                <a:latin typeface="宋体" panose="02010600030101010101" pitchFamily="2" charset="-122"/>
              </a:rPr>
              <a:t>预防</a:t>
            </a:r>
            <a:r>
              <a:rPr lang="zh-CN" altLang="en-US" sz="2800" dirty="0">
                <a:latin typeface="宋体" panose="02010600030101010101" pitchFamily="2" charset="-122"/>
              </a:rPr>
              <a:t>和</a:t>
            </a:r>
            <a:r>
              <a:rPr lang="zh-CN" altLang="en-US" sz="2800" dirty="0">
                <a:solidFill>
                  <a:srgbClr val="CC3300"/>
                </a:solidFill>
                <a:latin typeface="宋体" panose="02010600030101010101" pitchFamily="2" charset="-122"/>
              </a:rPr>
              <a:t>利用</a:t>
            </a:r>
            <a:r>
              <a:rPr lang="zh-CN" altLang="en-US" sz="2800" dirty="0">
                <a:latin typeface="宋体" panose="02010600030101010101" pitchFamily="2" charset="-122"/>
              </a:rPr>
              <a:t>静电放电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660BADF-7C8F-49CC-A725-1B87B137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2248427"/>
            <a:ext cx="3841983" cy="3757829"/>
          </a:xfrm>
          <a:prstGeom prst="rect">
            <a:avLst/>
          </a:prstGeom>
        </p:spPr>
      </p:pic>
      <p:pic>
        <p:nvPicPr>
          <p:cNvPr id="51202" name="Picture 2" descr="https://mp.ofweek.com/Upload/News/Img/member3802/201812/wx_article_20181202082657_3mHwqg.jpg">
            <a:extLst>
              <a:ext uri="{FF2B5EF4-FFF2-40B4-BE49-F238E27FC236}">
                <a16:creationId xmlns:a16="http://schemas.microsoft.com/office/drawing/2014/main" id="{FB79A986-5631-4889-8A8D-64FC76ACB90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865" y="2239905"/>
            <a:ext cx="5012183" cy="375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3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804" grpId="0" autoUpdateAnimBg="0"/>
      <p:bldP spid="31815" grpId="0" animBg="1"/>
      <p:bldP spid="820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9750" y="333375"/>
            <a:ext cx="7874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CC3300"/>
                </a:solidFill>
              </a:rPr>
              <a:t>2.1.3  </a:t>
            </a:r>
            <a:r>
              <a:rPr lang="zh-CN" altLang="en-US" sz="3600">
                <a:solidFill>
                  <a:srgbClr val="CC3300"/>
                </a:solidFill>
              </a:rPr>
              <a:t>静电屏蔽</a:t>
            </a:r>
            <a:r>
              <a:rPr lang="en-US" altLang="zh-CN" sz="3600">
                <a:solidFill>
                  <a:srgbClr val="CC3300"/>
                </a:solidFill>
              </a:rPr>
              <a:t>(Electrostatic Shielding)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25425" y="1417638"/>
            <a:ext cx="8751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一、空腔导体可以</a:t>
            </a:r>
            <a:r>
              <a:rPr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屏蔽外电场（外电场进不去）</a:t>
            </a:r>
            <a:endParaRPr lang="zh-CN" altLang="en-US">
              <a:latin typeface="宋体" panose="02010600030101010101" pitchFamily="2" charset="-122"/>
            </a:endParaRPr>
          </a:p>
        </p:txBody>
      </p:sp>
      <p:graphicFrame>
        <p:nvGraphicFramePr>
          <p:cNvPr id="27724" name="Object 76"/>
          <p:cNvGraphicFramePr>
            <a:graphicFrameLocks noChangeAspect="1"/>
          </p:cNvGraphicFramePr>
          <p:nvPr/>
        </p:nvGraphicFramePr>
        <p:xfrm>
          <a:off x="5270500" y="4178300"/>
          <a:ext cx="10922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81892" imgH="487549" progId="Equation.3">
                  <p:embed/>
                </p:oleObj>
              </mc:Choice>
              <mc:Fallback>
                <p:oleObj name="Equation" r:id="rId3" imgW="1081892" imgH="487549" progId="Equation.3">
                  <p:embed/>
                  <p:pic>
                    <p:nvPicPr>
                      <p:cNvPr id="27724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4178300"/>
                        <a:ext cx="10922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27" name="Rectangle 79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" name="Group 81"/>
          <p:cNvGrpSpPr>
            <a:grpSpLocks/>
          </p:cNvGrpSpPr>
          <p:nvPr/>
        </p:nvGrpSpPr>
        <p:grpSpPr bwMode="auto">
          <a:xfrm>
            <a:off x="0" y="2384425"/>
            <a:ext cx="8153400" cy="3379788"/>
            <a:chOff x="0" y="1502"/>
            <a:chExt cx="5136" cy="2129"/>
          </a:xfrm>
        </p:grpSpPr>
        <p:sp>
          <p:nvSpPr>
            <p:cNvPr id="20487" name="Oval 11"/>
            <p:cNvSpPr>
              <a:spLocks noChangeArrowheads="1"/>
            </p:cNvSpPr>
            <p:nvPr/>
          </p:nvSpPr>
          <p:spPr bwMode="auto">
            <a:xfrm>
              <a:off x="0" y="2169"/>
              <a:ext cx="1824" cy="720"/>
            </a:xfrm>
            <a:prstGeom prst="ellipse">
              <a:avLst/>
            </a:prstGeom>
            <a:gradFill rotWithShape="0">
              <a:gsLst>
                <a:gs pos="0">
                  <a:srgbClr val="00CC99"/>
                </a:gs>
                <a:gs pos="100000">
                  <a:srgbClr val="4CDBB7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0488" name="Oval 5"/>
            <p:cNvSpPr>
              <a:spLocks noChangeArrowheads="1"/>
            </p:cNvSpPr>
            <p:nvPr/>
          </p:nvSpPr>
          <p:spPr bwMode="auto">
            <a:xfrm>
              <a:off x="2928" y="1795"/>
              <a:ext cx="1488" cy="52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0489" name="Oval 6"/>
            <p:cNvSpPr>
              <a:spLocks noChangeArrowheads="1"/>
            </p:cNvSpPr>
            <p:nvPr/>
          </p:nvSpPr>
          <p:spPr bwMode="auto">
            <a:xfrm>
              <a:off x="2928" y="2611"/>
              <a:ext cx="1488" cy="528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0490" name="Line 7"/>
            <p:cNvSpPr>
              <a:spLocks noChangeShapeType="1"/>
            </p:cNvSpPr>
            <p:nvPr/>
          </p:nvSpPr>
          <p:spPr bwMode="auto">
            <a:xfrm>
              <a:off x="2928" y="2083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1" name="Line 8"/>
            <p:cNvSpPr>
              <a:spLocks noChangeShapeType="1"/>
            </p:cNvSpPr>
            <p:nvPr/>
          </p:nvSpPr>
          <p:spPr bwMode="auto">
            <a:xfrm>
              <a:off x="4416" y="2083"/>
              <a:ext cx="0" cy="8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2" name="Rectangle 12"/>
            <p:cNvSpPr>
              <a:spLocks noChangeArrowheads="1"/>
            </p:cNvSpPr>
            <p:nvPr/>
          </p:nvSpPr>
          <p:spPr bwMode="auto">
            <a:xfrm>
              <a:off x="0" y="2025"/>
              <a:ext cx="955" cy="1104"/>
            </a:xfrm>
            <a:prstGeom prst="rect">
              <a:avLst/>
            </a:prstGeom>
            <a:gradFill rotWithShape="0">
              <a:gsLst>
                <a:gs pos="0">
                  <a:srgbClr val="FFFFF5"/>
                </a:gs>
                <a:gs pos="100000">
                  <a:srgbClr val="FFFFF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0493" name="Freeform 16"/>
            <p:cNvSpPr>
              <a:spLocks/>
            </p:cNvSpPr>
            <p:nvPr/>
          </p:nvSpPr>
          <p:spPr bwMode="auto">
            <a:xfrm>
              <a:off x="1680" y="1993"/>
              <a:ext cx="1248" cy="330"/>
            </a:xfrm>
            <a:custGeom>
              <a:avLst/>
              <a:gdLst>
                <a:gd name="T0" fmla="*/ 0 w 1248"/>
                <a:gd name="T1" fmla="*/ 330 h 330"/>
                <a:gd name="T2" fmla="*/ 144 w 1248"/>
                <a:gd name="T3" fmla="*/ 183 h 330"/>
                <a:gd name="T4" fmla="*/ 293 w 1248"/>
                <a:gd name="T5" fmla="*/ 95 h 330"/>
                <a:gd name="T6" fmla="*/ 403 w 1248"/>
                <a:gd name="T7" fmla="*/ 37 h 330"/>
                <a:gd name="T8" fmla="*/ 499 w 1248"/>
                <a:gd name="T9" fmla="*/ 13 h 330"/>
                <a:gd name="T10" fmla="*/ 614 w 1248"/>
                <a:gd name="T11" fmla="*/ 4 h 330"/>
                <a:gd name="T12" fmla="*/ 738 w 1248"/>
                <a:gd name="T13" fmla="*/ 4 h 330"/>
                <a:gd name="T14" fmla="*/ 879 w 1248"/>
                <a:gd name="T15" fmla="*/ 28 h 330"/>
                <a:gd name="T16" fmla="*/ 998 w 1248"/>
                <a:gd name="T17" fmla="*/ 61 h 330"/>
                <a:gd name="T18" fmla="*/ 1078 w 1248"/>
                <a:gd name="T19" fmla="*/ 100 h 330"/>
                <a:gd name="T20" fmla="*/ 1152 w 1248"/>
                <a:gd name="T21" fmla="*/ 152 h 330"/>
                <a:gd name="T22" fmla="*/ 1248 w 1248"/>
                <a:gd name="T23" fmla="*/ 234 h 33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48"/>
                <a:gd name="T37" fmla="*/ 0 h 330"/>
                <a:gd name="T38" fmla="*/ 1248 w 1248"/>
                <a:gd name="T39" fmla="*/ 330 h 33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48" h="330">
                  <a:moveTo>
                    <a:pt x="0" y="330"/>
                  </a:moveTo>
                  <a:cubicBezTo>
                    <a:pt x="24" y="305"/>
                    <a:pt x="95" y="222"/>
                    <a:pt x="144" y="183"/>
                  </a:cubicBezTo>
                  <a:cubicBezTo>
                    <a:pt x="193" y="144"/>
                    <a:pt x="250" y="119"/>
                    <a:pt x="293" y="95"/>
                  </a:cubicBezTo>
                  <a:cubicBezTo>
                    <a:pt x="336" y="71"/>
                    <a:pt x="369" y="51"/>
                    <a:pt x="403" y="37"/>
                  </a:cubicBezTo>
                  <a:cubicBezTo>
                    <a:pt x="437" y="23"/>
                    <a:pt x="464" y="18"/>
                    <a:pt x="499" y="13"/>
                  </a:cubicBezTo>
                  <a:cubicBezTo>
                    <a:pt x="534" y="8"/>
                    <a:pt x="574" y="5"/>
                    <a:pt x="614" y="4"/>
                  </a:cubicBezTo>
                  <a:cubicBezTo>
                    <a:pt x="654" y="3"/>
                    <a:pt x="695" y="0"/>
                    <a:pt x="738" y="4"/>
                  </a:cubicBezTo>
                  <a:cubicBezTo>
                    <a:pt x="782" y="8"/>
                    <a:pt x="835" y="18"/>
                    <a:pt x="879" y="28"/>
                  </a:cubicBezTo>
                  <a:cubicBezTo>
                    <a:pt x="922" y="38"/>
                    <a:pt x="965" y="49"/>
                    <a:pt x="998" y="61"/>
                  </a:cubicBezTo>
                  <a:cubicBezTo>
                    <a:pt x="1032" y="73"/>
                    <a:pt x="1052" y="85"/>
                    <a:pt x="1078" y="100"/>
                  </a:cubicBezTo>
                  <a:cubicBezTo>
                    <a:pt x="1104" y="115"/>
                    <a:pt x="1124" y="130"/>
                    <a:pt x="1152" y="152"/>
                  </a:cubicBezTo>
                  <a:cubicBezTo>
                    <a:pt x="1180" y="174"/>
                    <a:pt x="1228" y="217"/>
                    <a:pt x="1248" y="234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4" name="Freeform 18"/>
            <p:cNvSpPr>
              <a:spLocks/>
            </p:cNvSpPr>
            <p:nvPr/>
          </p:nvSpPr>
          <p:spPr bwMode="auto">
            <a:xfrm>
              <a:off x="1440" y="1651"/>
              <a:ext cx="1574" cy="576"/>
            </a:xfrm>
            <a:custGeom>
              <a:avLst/>
              <a:gdLst>
                <a:gd name="T0" fmla="*/ 0 w 1574"/>
                <a:gd name="T1" fmla="*/ 576 h 576"/>
                <a:gd name="T2" fmla="*/ 163 w 1574"/>
                <a:gd name="T3" fmla="*/ 403 h 576"/>
                <a:gd name="T4" fmla="*/ 344 w 1574"/>
                <a:gd name="T5" fmla="*/ 229 h 576"/>
                <a:gd name="T6" fmla="*/ 504 w 1574"/>
                <a:gd name="T7" fmla="*/ 125 h 576"/>
                <a:gd name="T8" fmla="*/ 691 w 1574"/>
                <a:gd name="T9" fmla="*/ 38 h 576"/>
                <a:gd name="T10" fmla="*/ 859 w 1574"/>
                <a:gd name="T11" fmla="*/ 5 h 576"/>
                <a:gd name="T12" fmla="*/ 998 w 1574"/>
                <a:gd name="T13" fmla="*/ 10 h 576"/>
                <a:gd name="T14" fmla="*/ 1123 w 1574"/>
                <a:gd name="T15" fmla="*/ 19 h 576"/>
                <a:gd name="T16" fmla="*/ 1267 w 1574"/>
                <a:gd name="T17" fmla="*/ 77 h 576"/>
                <a:gd name="T18" fmla="*/ 1373 w 1574"/>
                <a:gd name="T19" fmla="*/ 144 h 576"/>
                <a:gd name="T20" fmla="*/ 1488 w 1574"/>
                <a:gd name="T21" fmla="*/ 240 h 576"/>
                <a:gd name="T22" fmla="*/ 1574 w 1574"/>
                <a:gd name="T23" fmla="*/ 322 h 57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574"/>
                <a:gd name="T37" fmla="*/ 0 h 576"/>
                <a:gd name="T38" fmla="*/ 1574 w 1574"/>
                <a:gd name="T39" fmla="*/ 576 h 57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574" h="576">
                  <a:moveTo>
                    <a:pt x="0" y="576"/>
                  </a:moveTo>
                  <a:cubicBezTo>
                    <a:pt x="27" y="547"/>
                    <a:pt x="106" y="461"/>
                    <a:pt x="163" y="403"/>
                  </a:cubicBezTo>
                  <a:cubicBezTo>
                    <a:pt x="220" y="345"/>
                    <a:pt x="287" y="275"/>
                    <a:pt x="344" y="229"/>
                  </a:cubicBezTo>
                  <a:cubicBezTo>
                    <a:pt x="401" y="183"/>
                    <a:pt x="446" y="157"/>
                    <a:pt x="504" y="125"/>
                  </a:cubicBezTo>
                  <a:cubicBezTo>
                    <a:pt x="562" y="93"/>
                    <a:pt x="632" y="58"/>
                    <a:pt x="691" y="38"/>
                  </a:cubicBezTo>
                  <a:cubicBezTo>
                    <a:pt x="750" y="18"/>
                    <a:pt x="808" y="10"/>
                    <a:pt x="859" y="5"/>
                  </a:cubicBezTo>
                  <a:cubicBezTo>
                    <a:pt x="910" y="0"/>
                    <a:pt x="954" y="8"/>
                    <a:pt x="998" y="10"/>
                  </a:cubicBezTo>
                  <a:cubicBezTo>
                    <a:pt x="1042" y="12"/>
                    <a:pt x="1078" y="8"/>
                    <a:pt x="1123" y="19"/>
                  </a:cubicBezTo>
                  <a:cubicBezTo>
                    <a:pt x="1168" y="30"/>
                    <a:pt x="1225" y="56"/>
                    <a:pt x="1267" y="77"/>
                  </a:cubicBezTo>
                  <a:cubicBezTo>
                    <a:pt x="1309" y="98"/>
                    <a:pt x="1336" y="117"/>
                    <a:pt x="1373" y="144"/>
                  </a:cubicBezTo>
                  <a:cubicBezTo>
                    <a:pt x="1410" y="171"/>
                    <a:pt x="1454" y="210"/>
                    <a:pt x="1488" y="240"/>
                  </a:cubicBezTo>
                  <a:cubicBezTo>
                    <a:pt x="1522" y="270"/>
                    <a:pt x="1556" y="305"/>
                    <a:pt x="1574" y="322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5" name="Freeform 19"/>
            <p:cNvSpPr>
              <a:spLocks/>
            </p:cNvSpPr>
            <p:nvPr/>
          </p:nvSpPr>
          <p:spPr bwMode="auto">
            <a:xfrm>
              <a:off x="1824" y="2389"/>
              <a:ext cx="1104" cy="116"/>
            </a:xfrm>
            <a:custGeom>
              <a:avLst/>
              <a:gdLst>
                <a:gd name="T0" fmla="*/ 0 w 1056"/>
                <a:gd name="T1" fmla="*/ 71 h 126"/>
                <a:gd name="T2" fmla="*/ 58 w 1056"/>
                <a:gd name="T3" fmla="*/ 58 h 126"/>
                <a:gd name="T4" fmla="*/ 131 w 1056"/>
                <a:gd name="T5" fmla="*/ 50 h 126"/>
                <a:gd name="T6" fmla="*/ 230 w 1056"/>
                <a:gd name="T7" fmla="*/ 36 h 126"/>
                <a:gd name="T8" fmla="*/ 341 w 1056"/>
                <a:gd name="T9" fmla="*/ 25 h 126"/>
                <a:gd name="T10" fmla="*/ 473 w 1056"/>
                <a:gd name="T11" fmla="*/ 12 h 126"/>
                <a:gd name="T12" fmla="*/ 656 w 1056"/>
                <a:gd name="T13" fmla="*/ 6 h 126"/>
                <a:gd name="T14" fmla="*/ 812 w 1056"/>
                <a:gd name="T15" fmla="*/ 1 h 126"/>
                <a:gd name="T16" fmla="*/ 877 w 1056"/>
                <a:gd name="T17" fmla="*/ 1 h 126"/>
                <a:gd name="T18" fmla="*/ 989 w 1056"/>
                <a:gd name="T19" fmla="*/ 6 h 126"/>
                <a:gd name="T20" fmla="*/ 1081 w 1056"/>
                <a:gd name="T21" fmla="*/ 9 h 126"/>
                <a:gd name="T22" fmla="*/ 1179 w 1056"/>
                <a:gd name="T23" fmla="*/ 17 h 126"/>
                <a:gd name="T24" fmla="*/ 1296 w 1056"/>
                <a:gd name="T25" fmla="*/ 33 h 126"/>
                <a:gd name="T26" fmla="*/ 1376 w 1056"/>
                <a:gd name="T27" fmla="*/ 44 h 126"/>
                <a:gd name="T28" fmla="*/ 1441 w 1056"/>
                <a:gd name="T29" fmla="*/ 54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6"/>
                <a:gd name="T46" fmla="*/ 0 h 126"/>
                <a:gd name="T47" fmla="*/ 1056 w 1056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6" h="126">
                  <a:moveTo>
                    <a:pt x="0" y="126"/>
                  </a:moveTo>
                  <a:cubicBezTo>
                    <a:pt x="7" y="122"/>
                    <a:pt x="27" y="108"/>
                    <a:pt x="43" y="102"/>
                  </a:cubicBezTo>
                  <a:cubicBezTo>
                    <a:pt x="59" y="96"/>
                    <a:pt x="75" y="94"/>
                    <a:pt x="96" y="88"/>
                  </a:cubicBezTo>
                  <a:cubicBezTo>
                    <a:pt x="117" y="82"/>
                    <a:pt x="142" y="71"/>
                    <a:pt x="168" y="64"/>
                  </a:cubicBezTo>
                  <a:cubicBezTo>
                    <a:pt x="194" y="57"/>
                    <a:pt x="220" y="51"/>
                    <a:pt x="250" y="44"/>
                  </a:cubicBezTo>
                  <a:cubicBezTo>
                    <a:pt x="280" y="37"/>
                    <a:pt x="308" y="26"/>
                    <a:pt x="346" y="20"/>
                  </a:cubicBezTo>
                  <a:cubicBezTo>
                    <a:pt x="384" y="14"/>
                    <a:pt x="439" y="9"/>
                    <a:pt x="480" y="6"/>
                  </a:cubicBezTo>
                  <a:cubicBezTo>
                    <a:pt x="521" y="3"/>
                    <a:pt x="568" y="2"/>
                    <a:pt x="595" y="1"/>
                  </a:cubicBezTo>
                  <a:cubicBezTo>
                    <a:pt x="622" y="0"/>
                    <a:pt x="621" y="0"/>
                    <a:pt x="643" y="1"/>
                  </a:cubicBezTo>
                  <a:cubicBezTo>
                    <a:pt x="665" y="2"/>
                    <a:pt x="700" y="4"/>
                    <a:pt x="725" y="6"/>
                  </a:cubicBezTo>
                  <a:cubicBezTo>
                    <a:pt x="750" y="8"/>
                    <a:pt x="769" y="12"/>
                    <a:pt x="792" y="16"/>
                  </a:cubicBezTo>
                  <a:cubicBezTo>
                    <a:pt x="815" y="20"/>
                    <a:pt x="838" y="23"/>
                    <a:pt x="864" y="30"/>
                  </a:cubicBezTo>
                  <a:cubicBezTo>
                    <a:pt x="890" y="37"/>
                    <a:pt x="926" y="51"/>
                    <a:pt x="950" y="59"/>
                  </a:cubicBezTo>
                  <a:cubicBezTo>
                    <a:pt x="974" y="67"/>
                    <a:pt x="991" y="72"/>
                    <a:pt x="1008" y="78"/>
                  </a:cubicBezTo>
                  <a:cubicBezTo>
                    <a:pt x="1025" y="84"/>
                    <a:pt x="1046" y="93"/>
                    <a:pt x="1056" y="97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6" name="Freeform 20"/>
            <p:cNvSpPr>
              <a:spLocks/>
            </p:cNvSpPr>
            <p:nvPr/>
          </p:nvSpPr>
          <p:spPr bwMode="auto">
            <a:xfrm>
              <a:off x="1450" y="2839"/>
              <a:ext cx="1524" cy="435"/>
            </a:xfrm>
            <a:custGeom>
              <a:avLst/>
              <a:gdLst>
                <a:gd name="T0" fmla="*/ 0 w 1524"/>
                <a:gd name="T1" fmla="*/ 0 h 435"/>
                <a:gd name="T2" fmla="*/ 190 w 1524"/>
                <a:gd name="T3" fmla="*/ 143 h 435"/>
                <a:gd name="T4" fmla="*/ 394 w 1524"/>
                <a:gd name="T5" fmla="*/ 255 h 435"/>
                <a:gd name="T6" fmla="*/ 564 w 1524"/>
                <a:gd name="T7" fmla="*/ 343 h 435"/>
                <a:gd name="T8" fmla="*/ 771 w 1524"/>
                <a:gd name="T9" fmla="*/ 416 h 435"/>
                <a:gd name="T10" fmla="*/ 958 w 1524"/>
                <a:gd name="T11" fmla="*/ 433 h 435"/>
                <a:gd name="T12" fmla="*/ 1075 w 1524"/>
                <a:gd name="T13" fmla="*/ 401 h 435"/>
                <a:gd name="T14" fmla="*/ 1200 w 1524"/>
                <a:gd name="T15" fmla="*/ 363 h 435"/>
                <a:gd name="T16" fmla="*/ 1333 w 1524"/>
                <a:gd name="T17" fmla="*/ 282 h 435"/>
                <a:gd name="T18" fmla="*/ 1426 w 1524"/>
                <a:gd name="T19" fmla="*/ 198 h 435"/>
                <a:gd name="T20" fmla="*/ 1524 w 1524"/>
                <a:gd name="T21" fmla="*/ 84 h 4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524"/>
                <a:gd name="T34" fmla="*/ 0 h 435"/>
                <a:gd name="T35" fmla="*/ 1524 w 1524"/>
                <a:gd name="T36" fmla="*/ 435 h 4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524" h="435">
                  <a:moveTo>
                    <a:pt x="0" y="0"/>
                  </a:moveTo>
                  <a:cubicBezTo>
                    <a:pt x="32" y="24"/>
                    <a:pt x="124" y="101"/>
                    <a:pt x="190" y="143"/>
                  </a:cubicBezTo>
                  <a:cubicBezTo>
                    <a:pt x="256" y="186"/>
                    <a:pt x="332" y="222"/>
                    <a:pt x="394" y="255"/>
                  </a:cubicBezTo>
                  <a:cubicBezTo>
                    <a:pt x="457" y="288"/>
                    <a:pt x="502" y="316"/>
                    <a:pt x="564" y="343"/>
                  </a:cubicBezTo>
                  <a:cubicBezTo>
                    <a:pt x="627" y="370"/>
                    <a:pt x="705" y="401"/>
                    <a:pt x="771" y="416"/>
                  </a:cubicBezTo>
                  <a:cubicBezTo>
                    <a:pt x="837" y="431"/>
                    <a:pt x="907" y="435"/>
                    <a:pt x="958" y="433"/>
                  </a:cubicBezTo>
                  <a:cubicBezTo>
                    <a:pt x="1009" y="431"/>
                    <a:pt x="1035" y="413"/>
                    <a:pt x="1075" y="401"/>
                  </a:cubicBezTo>
                  <a:cubicBezTo>
                    <a:pt x="1115" y="389"/>
                    <a:pt x="1157" y="383"/>
                    <a:pt x="1200" y="363"/>
                  </a:cubicBezTo>
                  <a:cubicBezTo>
                    <a:pt x="1243" y="343"/>
                    <a:pt x="1295" y="309"/>
                    <a:pt x="1333" y="282"/>
                  </a:cubicBezTo>
                  <a:cubicBezTo>
                    <a:pt x="1371" y="254"/>
                    <a:pt x="1394" y="231"/>
                    <a:pt x="1426" y="198"/>
                  </a:cubicBezTo>
                  <a:cubicBezTo>
                    <a:pt x="1458" y="165"/>
                    <a:pt x="1508" y="103"/>
                    <a:pt x="1524" y="84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7" name="Freeform 21"/>
            <p:cNvSpPr>
              <a:spLocks/>
            </p:cNvSpPr>
            <p:nvPr/>
          </p:nvSpPr>
          <p:spPr bwMode="auto">
            <a:xfrm>
              <a:off x="1728" y="2644"/>
              <a:ext cx="1207" cy="170"/>
            </a:xfrm>
            <a:custGeom>
              <a:avLst/>
              <a:gdLst>
                <a:gd name="T0" fmla="*/ 0 w 1140"/>
                <a:gd name="T1" fmla="*/ 34 h 170"/>
                <a:gd name="T2" fmla="*/ 157 w 1140"/>
                <a:gd name="T3" fmla="*/ 91 h 170"/>
                <a:gd name="T4" fmla="*/ 465 w 1140"/>
                <a:gd name="T5" fmla="*/ 149 h 170"/>
                <a:gd name="T6" fmla="*/ 602 w 1140"/>
                <a:gd name="T7" fmla="*/ 159 h 170"/>
                <a:gd name="T8" fmla="*/ 731 w 1140"/>
                <a:gd name="T9" fmla="*/ 169 h 170"/>
                <a:gd name="T10" fmla="*/ 916 w 1140"/>
                <a:gd name="T11" fmla="*/ 164 h 170"/>
                <a:gd name="T12" fmla="*/ 1110 w 1140"/>
                <a:gd name="T13" fmla="*/ 145 h 170"/>
                <a:gd name="T14" fmla="*/ 1275 w 1140"/>
                <a:gd name="T15" fmla="*/ 119 h 170"/>
                <a:gd name="T16" fmla="*/ 1520 w 1140"/>
                <a:gd name="T17" fmla="*/ 63 h 170"/>
                <a:gd name="T18" fmla="*/ 1622 w 1140"/>
                <a:gd name="T19" fmla="*/ 34 h 170"/>
                <a:gd name="T20" fmla="*/ 1692 w 1140"/>
                <a:gd name="T21" fmla="*/ 5 h 170"/>
                <a:gd name="T22" fmla="*/ 1681 w 1140"/>
                <a:gd name="T23" fmla="*/ 1 h 17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140"/>
                <a:gd name="T37" fmla="*/ 0 h 170"/>
                <a:gd name="T38" fmla="*/ 1140 w 1140"/>
                <a:gd name="T39" fmla="*/ 170 h 17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140" h="170">
                  <a:moveTo>
                    <a:pt x="0" y="34"/>
                  </a:moveTo>
                  <a:cubicBezTo>
                    <a:pt x="19" y="43"/>
                    <a:pt x="53" y="72"/>
                    <a:pt x="105" y="91"/>
                  </a:cubicBezTo>
                  <a:cubicBezTo>
                    <a:pt x="157" y="110"/>
                    <a:pt x="262" y="138"/>
                    <a:pt x="312" y="149"/>
                  </a:cubicBezTo>
                  <a:cubicBezTo>
                    <a:pt x="362" y="160"/>
                    <a:pt x="373" y="156"/>
                    <a:pt x="403" y="159"/>
                  </a:cubicBezTo>
                  <a:cubicBezTo>
                    <a:pt x="433" y="162"/>
                    <a:pt x="455" y="168"/>
                    <a:pt x="490" y="169"/>
                  </a:cubicBezTo>
                  <a:cubicBezTo>
                    <a:pt x="525" y="170"/>
                    <a:pt x="573" y="168"/>
                    <a:pt x="615" y="164"/>
                  </a:cubicBezTo>
                  <a:cubicBezTo>
                    <a:pt x="657" y="160"/>
                    <a:pt x="704" y="153"/>
                    <a:pt x="744" y="145"/>
                  </a:cubicBezTo>
                  <a:cubicBezTo>
                    <a:pt x="784" y="137"/>
                    <a:pt x="809" y="133"/>
                    <a:pt x="855" y="119"/>
                  </a:cubicBezTo>
                  <a:cubicBezTo>
                    <a:pt x="901" y="105"/>
                    <a:pt x="981" y="77"/>
                    <a:pt x="1020" y="63"/>
                  </a:cubicBezTo>
                  <a:cubicBezTo>
                    <a:pt x="1059" y="49"/>
                    <a:pt x="1068" y="44"/>
                    <a:pt x="1087" y="34"/>
                  </a:cubicBezTo>
                  <a:cubicBezTo>
                    <a:pt x="1106" y="24"/>
                    <a:pt x="1126" y="10"/>
                    <a:pt x="1133" y="5"/>
                  </a:cubicBezTo>
                  <a:cubicBezTo>
                    <a:pt x="1140" y="0"/>
                    <a:pt x="1129" y="2"/>
                    <a:pt x="1128" y="1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8" name="Freeform 23"/>
            <p:cNvSpPr>
              <a:spLocks/>
            </p:cNvSpPr>
            <p:nvPr/>
          </p:nvSpPr>
          <p:spPr bwMode="auto">
            <a:xfrm>
              <a:off x="1310" y="2865"/>
              <a:ext cx="1008" cy="696"/>
            </a:xfrm>
            <a:custGeom>
              <a:avLst/>
              <a:gdLst>
                <a:gd name="T0" fmla="*/ 0 w 1008"/>
                <a:gd name="T1" fmla="*/ 0 h 696"/>
                <a:gd name="T2" fmla="*/ 66 w 1008"/>
                <a:gd name="T3" fmla="*/ 119 h 696"/>
                <a:gd name="T4" fmla="*/ 173 w 1008"/>
                <a:gd name="T5" fmla="*/ 269 h 696"/>
                <a:gd name="T6" fmla="*/ 260 w 1008"/>
                <a:gd name="T7" fmla="*/ 365 h 696"/>
                <a:gd name="T8" fmla="*/ 394 w 1008"/>
                <a:gd name="T9" fmla="*/ 485 h 696"/>
                <a:gd name="T10" fmla="*/ 591 w 1008"/>
                <a:gd name="T11" fmla="*/ 600 h 696"/>
                <a:gd name="T12" fmla="*/ 812 w 1008"/>
                <a:gd name="T13" fmla="*/ 668 h 696"/>
                <a:gd name="T14" fmla="*/ 936 w 1008"/>
                <a:gd name="T15" fmla="*/ 687 h 696"/>
                <a:gd name="T16" fmla="*/ 1008 w 1008"/>
                <a:gd name="T17" fmla="*/ 696 h 6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008"/>
                <a:gd name="T28" fmla="*/ 0 h 696"/>
                <a:gd name="T29" fmla="*/ 1008 w 1008"/>
                <a:gd name="T30" fmla="*/ 696 h 6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008" h="696">
                  <a:moveTo>
                    <a:pt x="0" y="0"/>
                  </a:moveTo>
                  <a:cubicBezTo>
                    <a:pt x="11" y="20"/>
                    <a:pt x="37" y="74"/>
                    <a:pt x="66" y="119"/>
                  </a:cubicBezTo>
                  <a:cubicBezTo>
                    <a:pt x="95" y="164"/>
                    <a:pt x="141" y="228"/>
                    <a:pt x="173" y="269"/>
                  </a:cubicBezTo>
                  <a:cubicBezTo>
                    <a:pt x="205" y="310"/>
                    <a:pt x="223" y="329"/>
                    <a:pt x="260" y="365"/>
                  </a:cubicBezTo>
                  <a:cubicBezTo>
                    <a:pt x="297" y="401"/>
                    <a:pt x="339" y="446"/>
                    <a:pt x="394" y="485"/>
                  </a:cubicBezTo>
                  <a:cubicBezTo>
                    <a:pt x="449" y="524"/>
                    <a:pt x="521" y="570"/>
                    <a:pt x="591" y="600"/>
                  </a:cubicBezTo>
                  <a:cubicBezTo>
                    <a:pt x="661" y="630"/>
                    <a:pt x="755" y="654"/>
                    <a:pt x="812" y="668"/>
                  </a:cubicBezTo>
                  <a:cubicBezTo>
                    <a:pt x="869" y="682"/>
                    <a:pt x="903" y="682"/>
                    <a:pt x="936" y="687"/>
                  </a:cubicBezTo>
                  <a:cubicBezTo>
                    <a:pt x="969" y="692"/>
                    <a:pt x="993" y="694"/>
                    <a:pt x="1008" y="69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499" name="Freeform 24"/>
            <p:cNvSpPr>
              <a:spLocks/>
            </p:cNvSpPr>
            <p:nvPr/>
          </p:nvSpPr>
          <p:spPr bwMode="auto">
            <a:xfrm>
              <a:off x="1208" y="2878"/>
              <a:ext cx="416" cy="697"/>
            </a:xfrm>
            <a:custGeom>
              <a:avLst/>
              <a:gdLst>
                <a:gd name="T0" fmla="*/ 0 w 416"/>
                <a:gd name="T1" fmla="*/ 0 h 697"/>
                <a:gd name="T2" fmla="*/ 12 w 416"/>
                <a:gd name="T3" fmla="*/ 82 h 697"/>
                <a:gd name="T4" fmla="*/ 47 w 416"/>
                <a:gd name="T5" fmla="*/ 243 h 697"/>
                <a:gd name="T6" fmla="*/ 79 w 416"/>
                <a:gd name="T7" fmla="*/ 333 h 697"/>
                <a:gd name="T8" fmla="*/ 171 w 416"/>
                <a:gd name="T9" fmla="*/ 517 h 697"/>
                <a:gd name="T10" fmla="*/ 277 w 416"/>
                <a:gd name="T11" fmla="*/ 619 h 697"/>
                <a:gd name="T12" fmla="*/ 416 w 416"/>
                <a:gd name="T13" fmla="*/ 697 h 6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16"/>
                <a:gd name="T22" fmla="*/ 0 h 697"/>
                <a:gd name="T23" fmla="*/ 416 w 416"/>
                <a:gd name="T24" fmla="*/ 697 h 69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16" h="697">
                  <a:moveTo>
                    <a:pt x="0" y="0"/>
                  </a:moveTo>
                  <a:cubicBezTo>
                    <a:pt x="1" y="13"/>
                    <a:pt x="4" y="42"/>
                    <a:pt x="12" y="82"/>
                  </a:cubicBezTo>
                  <a:cubicBezTo>
                    <a:pt x="20" y="122"/>
                    <a:pt x="36" y="201"/>
                    <a:pt x="47" y="243"/>
                  </a:cubicBezTo>
                  <a:cubicBezTo>
                    <a:pt x="58" y="285"/>
                    <a:pt x="58" y="287"/>
                    <a:pt x="79" y="333"/>
                  </a:cubicBezTo>
                  <a:cubicBezTo>
                    <a:pt x="100" y="379"/>
                    <a:pt x="138" y="469"/>
                    <a:pt x="171" y="517"/>
                  </a:cubicBezTo>
                  <a:cubicBezTo>
                    <a:pt x="204" y="565"/>
                    <a:pt x="236" y="589"/>
                    <a:pt x="277" y="619"/>
                  </a:cubicBezTo>
                  <a:cubicBezTo>
                    <a:pt x="318" y="649"/>
                    <a:pt x="393" y="684"/>
                    <a:pt x="416" y="697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0" name="Freeform 25"/>
            <p:cNvSpPr>
              <a:spLocks/>
            </p:cNvSpPr>
            <p:nvPr/>
          </p:nvSpPr>
          <p:spPr bwMode="auto">
            <a:xfrm>
              <a:off x="1046" y="2893"/>
              <a:ext cx="210" cy="738"/>
            </a:xfrm>
            <a:custGeom>
              <a:avLst/>
              <a:gdLst>
                <a:gd name="T0" fmla="*/ 28 w 210"/>
                <a:gd name="T1" fmla="*/ 0 h 738"/>
                <a:gd name="T2" fmla="*/ 16 w 210"/>
                <a:gd name="T3" fmla="*/ 72 h 738"/>
                <a:gd name="T4" fmla="*/ 2 w 210"/>
                <a:gd name="T5" fmla="*/ 218 h 738"/>
                <a:gd name="T6" fmla="*/ 6 w 210"/>
                <a:gd name="T7" fmla="*/ 360 h 738"/>
                <a:gd name="T8" fmla="*/ 38 w 210"/>
                <a:gd name="T9" fmla="*/ 493 h 738"/>
                <a:gd name="T10" fmla="*/ 105 w 210"/>
                <a:gd name="T11" fmla="*/ 619 h 738"/>
                <a:gd name="T12" fmla="*/ 210 w 210"/>
                <a:gd name="T13" fmla="*/ 738 h 7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0"/>
                <a:gd name="T22" fmla="*/ 0 h 738"/>
                <a:gd name="T23" fmla="*/ 210 w 210"/>
                <a:gd name="T24" fmla="*/ 738 h 7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0" h="738">
                  <a:moveTo>
                    <a:pt x="28" y="0"/>
                  </a:moveTo>
                  <a:cubicBezTo>
                    <a:pt x="25" y="12"/>
                    <a:pt x="20" y="36"/>
                    <a:pt x="16" y="72"/>
                  </a:cubicBezTo>
                  <a:cubicBezTo>
                    <a:pt x="12" y="108"/>
                    <a:pt x="4" y="170"/>
                    <a:pt x="2" y="218"/>
                  </a:cubicBezTo>
                  <a:cubicBezTo>
                    <a:pt x="0" y="266"/>
                    <a:pt x="0" y="314"/>
                    <a:pt x="6" y="360"/>
                  </a:cubicBezTo>
                  <a:cubicBezTo>
                    <a:pt x="12" y="406"/>
                    <a:pt x="22" y="450"/>
                    <a:pt x="38" y="493"/>
                  </a:cubicBezTo>
                  <a:cubicBezTo>
                    <a:pt x="54" y="536"/>
                    <a:pt x="76" y="578"/>
                    <a:pt x="105" y="619"/>
                  </a:cubicBezTo>
                  <a:cubicBezTo>
                    <a:pt x="134" y="660"/>
                    <a:pt x="193" y="718"/>
                    <a:pt x="210" y="738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1" name="Freeform 26"/>
            <p:cNvSpPr>
              <a:spLocks/>
            </p:cNvSpPr>
            <p:nvPr/>
          </p:nvSpPr>
          <p:spPr bwMode="auto">
            <a:xfrm rot="19851937" flipV="1">
              <a:off x="960" y="1603"/>
              <a:ext cx="624" cy="480"/>
            </a:xfrm>
            <a:custGeom>
              <a:avLst/>
              <a:gdLst>
                <a:gd name="T0" fmla="*/ 0 w 1008"/>
                <a:gd name="T1" fmla="*/ 0 h 696"/>
                <a:gd name="T2" fmla="*/ 1 w 1008"/>
                <a:gd name="T3" fmla="*/ 7 h 696"/>
                <a:gd name="T4" fmla="*/ 4 w 1008"/>
                <a:gd name="T5" fmla="*/ 15 h 696"/>
                <a:gd name="T6" fmla="*/ 6 w 1008"/>
                <a:gd name="T7" fmla="*/ 20 h 696"/>
                <a:gd name="T8" fmla="*/ 9 w 1008"/>
                <a:gd name="T9" fmla="*/ 27 h 696"/>
                <a:gd name="T10" fmla="*/ 11 w 1008"/>
                <a:gd name="T11" fmla="*/ 32 h 696"/>
                <a:gd name="T12" fmla="*/ 14 w 1008"/>
                <a:gd name="T13" fmla="*/ 36 h 696"/>
                <a:gd name="T14" fmla="*/ 17 w 1008"/>
                <a:gd name="T15" fmla="*/ 41 h 696"/>
                <a:gd name="T16" fmla="*/ 20 w 1008"/>
                <a:gd name="T17" fmla="*/ 45 h 696"/>
                <a:gd name="T18" fmla="*/ 24 w 1008"/>
                <a:gd name="T19" fmla="*/ 48 h 696"/>
                <a:gd name="T20" fmla="*/ 28 w 1008"/>
                <a:gd name="T21" fmla="*/ 50 h 696"/>
                <a:gd name="T22" fmla="*/ 33 w 1008"/>
                <a:gd name="T23" fmla="*/ 51 h 696"/>
                <a:gd name="T24" fmla="*/ 35 w 1008"/>
                <a:gd name="T25" fmla="*/ 51 h 6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08"/>
                <a:gd name="T40" fmla="*/ 0 h 696"/>
                <a:gd name="T41" fmla="*/ 1008 w 1008"/>
                <a:gd name="T42" fmla="*/ 696 h 6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08" h="696">
                  <a:moveTo>
                    <a:pt x="0" y="0"/>
                  </a:moveTo>
                  <a:cubicBezTo>
                    <a:pt x="8" y="15"/>
                    <a:pt x="32" y="58"/>
                    <a:pt x="53" y="92"/>
                  </a:cubicBezTo>
                  <a:cubicBezTo>
                    <a:pt x="74" y="126"/>
                    <a:pt x="105" y="173"/>
                    <a:pt x="125" y="202"/>
                  </a:cubicBezTo>
                  <a:cubicBezTo>
                    <a:pt x="145" y="231"/>
                    <a:pt x="150" y="242"/>
                    <a:pt x="173" y="269"/>
                  </a:cubicBezTo>
                  <a:cubicBezTo>
                    <a:pt x="196" y="296"/>
                    <a:pt x="237" y="339"/>
                    <a:pt x="260" y="365"/>
                  </a:cubicBezTo>
                  <a:cubicBezTo>
                    <a:pt x="283" y="391"/>
                    <a:pt x="290" y="408"/>
                    <a:pt x="312" y="428"/>
                  </a:cubicBezTo>
                  <a:cubicBezTo>
                    <a:pt x="334" y="448"/>
                    <a:pt x="366" y="464"/>
                    <a:pt x="394" y="485"/>
                  </a:cubicBezTo>
                  <a:cubicBezTo>
                    <a:pt x="422" y="506"/>
                    <a:pt x="447" y="533"/>
                    <a:pt x="480" y="552"/>
                  </a:cubicBezTo>
                  <a:cubicBezTo>
                    <a:pt x="513" y="571"/>
                    <a:pt x="556" y="586"/>
                    <a:pt x="591" y="600"/>
                  </a:cubicBezTo>
                  <a:cubicBezTo>
                    <a:pt x="626" y="614"/>
                    <a:pt x="650" y="628"/>
                    <a:pt x="687" y="639"/>
                  </a:cubicBezTo>
                  <a:cubicBezTo>
                    <a:pt x="724" y="650"/>
                    <a:pt x="771" y="660"/>
                    <a:pt x="812" y="668"/>
                  </a:cubicBezTo>
                  <a:cubicBezTo>
                    <a:pt x="853" y="676"/>
                    <a:pt x="903" y="682"/>
                    <a:pt x="936" y="687"/>
                  </a:cubicBezTo>
                  <a:cubicBezTo>
                    <a:pt x="969" y="692"/>
                    <a:pt x="993" y="694"/>
                    <a:pt x="1008" y="69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2" name="Freeform 27"/>
            <p:cNvSpPr>
              <a:spLocks/>
            </p:cNvSpPr>
            <p:nvPr/>
          </p:nvSpPr>
          <p:spPr bwMode="auto">
            <a:xfrm>
              <a:off x="1241" y="1502"/>
              <a:ext cx="617" cy="717"/>
            </a:xfrm>
            <a:custGeom>
              <a:avLst/>
              <a:gdLst>
                <a:gd name="T0" fmla="*/ 0 w 617"/>
                <a:gd name="T1" fmla="*/ 717 h 717"/>
                <a:gd name="T2" fmla="*/ 79 w 617"/>
                <a:gd name="T3" fmla="*/ 522 h 717"/>
                <a:gd name="T4" fmla="*/ 159 w 617"/>
                <a:gd name="T5" fmla="*/ 386 h 717"/>
                <a:gd name="T6" fmla="*/ 271 w 617"/>
                <a:gd name="T7" fmla="*/ 258 h 717"/>
                <a:gd name="T8" fmla="*/ 410 w 617"/>
                <a:gd name="T9" fmla="*/ 130 h 717"/>
                <a:gd name="T10" fmla="*/ 516 w 617"/>
                <a:gd name="T11" fmla="*/ 43 h 717"/>
                <a:gd name="T12" fmla="*/ 617 w 617"/>
                <a:gd name="T13" fmla="*/ 0 h 7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17"/>
                <a:gd name="T22" fmla="*/ 0 h 717"/>
                <a:gd name="T23" fmla="*/ 617 w 617"/>
                <a:gd name="T24" fmla="*/ 717 h 71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17" h="717">
                  <a:moveTo>
                    <a:pt x="0" y="717"/>
                  </a:moveTo>
                  <a:cubicBezTo>
                    <a:pt x="13" y="684"/>
                    <a:pt x="53" y="577"/>
                    <a:pt x="79" y="522"/>
                  </a:cubicBezTo>
                  <a:cubicBezTo>
                    <a:pt x="105" y="467"/>
                    <a:pt x="127" y="430"/>
                    <a:pt x="159" y="386"/>
                  </a:cubicBezTo>
                  <a:cubicBezTo>
                    <a:pt x="191" y="342"/>
                    <a:pt x="229" y="301"/>
                    <a:pt x="271" y="258"/>
                  </a:cubicBezTo>
                  <a:cubicBezTo>
                    <a:pt x="313" y="215"/>
                    <a:pt x="369" y="166"/>
                    <a:pt x="410" y="130"/>
                  </a:cubicBezTo>
                  <a:cubicBezTo>
                    <a:pt x="451" y="94"/>
                    <a:pt x="482" y="65"/>
                    <a:pt x="516" y="43"/>
                  </a:cubicBezTo>
                  <a:cubicBezTo>
                    <a:pt x="550" y="21"/>
                    <a:pt x="600" y="7"/>
                    <a:pt x="617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3" name="Freeform 29"/>
            <p:cNvSpPr>
              <a:spLocks/>
            </p:cNvSpPr>
            <p:nvPr/>
          </p:nvSpPr>
          <p:spPr bwMode="auto">
            <a:xfrm rot="-1511448">
              <a:off x="4368" y="2707"/>
              <a:ext cx="624" cy="576"/>
            </a:xfrm>
            <a:custGeom>
              <a:avLst/>
              <a:gdLst>
                <a:gd name="T0" fmla="*/ 0 w 1008"/>
                <a:gd name="T1" fmla="*/ 0 h 696"/>
                <a:gd name="T2" fmla="*/ 1 w 1008"/>
                <a:gd name="T3" fmla="*/ 25 h 696"/>
                <a:gd name="T4" fmla="*/ 4 w 1008"/>
                <a:gd name="T5" fmla="*/ 54 h 696"/>
                <a:gd name="T6" fmla="*/ 6 w 1008"/>
                <a:gd name="T7" fmla="*/ 72 h 696"/>
                <a:gd name="T8" fmla="*/ 9 w 1008"/>
                <a:gd name="T9" fmla="*/ 98 h 696"/>
                <a:gd name="T10" fmla="*/ 11 w 1008"/>
                <a:gd name="T11" fmla="*/ 113 h 696"/>
                <a:gd name="T12" fmla="*/ 12 w 1008"/>
                <a:gd name="T13" fmla="*/ 127 h 696"/>
                <a:gd name="T14" fmla="*/ 15 w 1008"/>
                <a:gd name="T15" fmla="*/ 137 h 696"/>
                <a:gd name="T16" fmla="*/ 17 w 1008"/>
                <a:gd name="T17" fmla="*/ 146 h 696"/>
                <a:gd name="T18" fmla="*/ 20 w 1008"/>
                <a:gd name="T19" fmla="*/ 160 h 696"/>
                <a:gd name="T20" fmla="*/ 24 w 1008"/>
                <a:gd name="T21" fmla="*/ 170 h 696"/>
                <a:gd name="T22" fmla="*/ 28 w 1008"/>
                <a:gd name="T23" fmla="*/ 178 h 696"/>
                <a:gd name="T24" fmla="*/ 33 w 1008"/>
                <a:gd name="T25" fmla="*/ 183 h 696"/>
                <a:gd name="T26" fmla="*/ 35 w 1008"/>
                <a:gd name="T27" fmla="*/ 185 h 6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08"/>
                <a:gd name="T43" fmla="*/ 0 h 696"/>
                <a:gd name="T44" fmla="*/ 1008 w 1008"/>
                <a:gd name="T45" fmla="*/ 696 h 6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08" h="696">
                  <a:moveTo>
                    <a:pt x="0" y="0"/>
                  </a:moveTo>
                  <a:cubicBezTo>
                    <a:pt x="8" y="15"/>
                    <a:pt x="32" y="58"/>
                    <a:pt x="53" y="92"/>
                  </a:cubicBezTo>
                  <a:cubicBezTo>
                    <a:pt x="74" y="126"/>
                    <a:pt x="105" y="173"/>
                    <a:pt x="125" y="202"/>
                  </a:cubicBezTo>
                  <a:cubicBezTo>
                    <a:pt x="145" y="231"/>
                    <a:pt x="150" y="242"/>
                    <a:pt x="173" y="269"/>
                  </a:cubicBezTo>
                  <a:cubicBezTo>
                    <a:pt x="196" y="296"/>
                    <a:pt x="237" y="339"/>
                    <a:pt x="260" y="365"/>
                  </a:cubicBezTo>
                  <a:cubicBezTo>
                    <a:pt x="283" y="391"/>
                    <a:pt x="294" y="410"/>
                    <a:pt x="312" y="428"/>
                  </a:cubicBezTo>
                  <a:cubicBezTo>
                    <a:pt x="330" y="446"/>
                    <a:pt x="351" y="461"/>
                    <a:pt x="370" y="475"/>
                  </a:cubicBezTo>
                  <a:cubicBezTo>
                    <a:pt x="389" y="489"/>
                    <a:pt x="409" y="501"/>
                    <a:pt x="427" y="514"/>
                  </a:cubicBezTo>
                  <a:cubicBezTo>
                    <a:pt x="445" y="527"/>
                    <a:pt x="453" y="538"/>
                    <a:pt x="480" y="552"/>
                  </a:cubicBezTo>
                  <a:cubicBezTo>
                    <a:pt x="507" y="566"/>
                    <a:pt x="556" y="586"/>
                    <a:pt x="591" y="600"/>
                  </a:cubicBezTo>
                  <a:cubicBezTo>
                    <a:pt x="626" y="614"/>
                    <a:pt x="650" y="628"/>
                    <a:pt x="687" y="639"/>
                  </a:cubicBezTo>
                  <a:cubicBezTo>
                    <a:pt x="724" y="650"/>
                    <a:pt x="771" y="660"/>
                    <a:pt x="812" y="668"/>
                  </a:cubicBezTo>
                  <a:cubicBezTo>
                    <a:pt x="853" y="676"/>
                    <a:pt x="903" y="682"/>
                    <a:pt x="936" y="687"/>
                  </a:cubicBezTo>
                  <a:cubicBezTo>
                    <a:pt x="969" y="692"/>
                    <a:pt x="993" y="694"/>
                    <a:pt x="1008" y="69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 rot="-2752375">
              <a:off x="4476" y="2463"/>
              <a:ext cx="586" cy="528"/>
            </a:xfrm>
            <a:custGeom>
              <a:avLst/>
              <a:gdLst>
                <a:gd name="T0" fmla="*/ 0 w 1008"/>
                <a:gd name="T1" fmla="*/ 0 h 696"/>
                <a:gd name="T2" fmla="*/ 1 w 1008"/>
                <a:gd name="T3" fmla="*/ 13 h 696"/>
                <a:gd name="T4" fmla="*/ 3 w 1008"/>
                <a:gd name="T5" fmla="*/ 30 h 696"/>
                <a:gd name="T6" fmla="*/ 4 w 1008"/>
                <a:gd name="T7" fmla="*/ 39 h 696"/>
                <a:gd name="T8" fmla="*/ 6 w 1008"/>
                <a:gd name="T9" fmla="*/ 53 h 696"/>
                <a:gd name="T10" fmla="*/ 7 w 1008"/>
                <a:gd name="T11" fmla="*/ 62 h 696"/>
                <a:gd name="T12" fmla="*/ 8 w 1008"/>
                <a:gd name="T13" fmla="*/ 68 h 696"/>
                <a:gd name="T14" fmla="*/ 9 w 1008"/>
                <a:gd name="T15" fmla="*/ 75 h 696"/>
                <a:gd name="T16" fmla="*/ 11 w 1008"/>
                <a:gd name="T17" fmla="*/ 80 h 696"/>
                <a:gd name="T18" fmla="*/ 13 w 1008"/>
                <a:gd name="T19" fmla="*/ 87 h 696"/>
                <a:gd name="T20" fmla="*/ 15 w 1008"/>
                <a:gd name="T21" fmla="*/ 93 h 696"/>
                <a:gd name="T22" fmla="*/ 18 w 1008"/>
                <a:gd name="T23" fmla="*/ 96 h 696"/>
                <a:gd name="T24" fmla="*/ 21 w 1008"/>
                <a:gd name="T25" fmla="*/ 99 h 696"/>
                <a:gd name="T26" fmla="*/ 23 w 1008"/>
                <a:gd name="T27" fmla="*/ 101 h 69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008"/>
                <a:gd name="T43" fmla="*/ 0 h 696"/>
                <a:gd name="T44" fmla="*/ 1008 w 1008"/>
                <a:gd name="T45" fmla="*/ 696 h 69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008" h="696">
                  <a:moveTo>
                    <a:pt x="0" y="0"/>
                  </a:moveTo>
                  <a:cubicBezTo>
                    <a:pt x="8" y="15"/>
                    <a:pt x="32" y="58"/>
                    <a:pt x="53" y="92"/>
                  </a:cubicBezTo>
                  <a:cubicBezTo>
                    <a:pt x="74" y="126"/>
                    <a:pt x="105" y="173"/>
                    <a:pt x="125" y="202"/>
                  </a:cubicBezTo>
                  <a:cubicBezTo>
                    <a:pt x="145" y="231"/>
                    <a:pt x="150" y="242"/>
                    <a:pt x="173" y="269"/>
                  </a:cubicBezTo>
                  <a:cubicBezTo>
                    <a:pt x="196" y="296"/>
                    <a:pt x="237" y="339"/>
                    <a:pt x="260" y="365"/>
                  </a:cubicBezTo>
                  <a:cubicBezTo>
                    <a:pt x="283" y="391"/>
                    <a:pt x="294" y="410"/>
                    <a:pt x="312" y="428"/>
                  </a:cubicBezTo>
                  <a:cubicBezTo>
                    <a:pt x="330" y="446"/>
                    <a:pt x="351" y="461"/>
                    <a:pt x="370" y="475"/>
                  </a:cubicBezTo>
                  <a:cubicBezTo>
                    <a:pt x="389" y="489"/>
                    <a:pt x="409" y="501"/>
                    <a:pt x="427" y="514"/>
                  </a:cubicBezTo>
                  <a:cubicBezTo>
                    <a:pt x="445" y="527"/>
                    <a:pt x="453" y="538"/>
                    <a:pt x="480" y="552"/>
                  </a:cubicBezTo>
                  <a:cubicBezTo>
                    <a:pt x="507" y="566"/>
                    <a:pt x="556" y="586"/>
                    <a:pt x="591" y="600"/>
                  </a:cubicBezTo>
                  <a:cubicBezTo>
                    <a:pt x="626" y="614"/>
                    <a:pt x="650" y="628"/>
                    <a:pt x="687" y="639"/>
                  </a:cubicBezTo>
                  <a:cubicBezTo>
                    <a:pt x="724" y="650"/>
                    <a:pt x="771" y="660"/>
                    <a:pt x="812" y="668"/>
                  </a:cubicBezTo>
                  <a:cubicBezTo>
                    <a:pt x="853" y="676"/>
                    <a:pt x="903" y="682"/>
                    <a:pt x="936" y="687"/>
                  </a:cubicBezTo>
                  <a:cubicBezTo>
                    <a:pt x="969" y="692"/>
                    <a:pt x="993" y="694"/>
                    <a:pt x="1008" y="69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5" name="Freeform 31"/>
            <p:cNvSpPr>
              <a:spLocks/>
            </p:cNvSpPr>
            <p:nvPr/>
          </p:nvSpPr>
          <p:spPr bwMode="auto">
            <a:xfrm>
              <a:off x="4416" y="2485"/>
              <a:ext cx="720" cy="68"/>
            </a:xfrm>
            <a:custGeom>
              <a:avLst/>
              <a:gdLst>
                <a:gd name="T0" fmla="*/ 0 w 1056"/>
                <a:gd name="T1" fmla="*/ 2 h 126"/>
                <a:gd name="T2" fmla="*/ 3 w 1056"/>
                <a:gd name="T3" fmla="*/ 2 h 126"/>
                <a:gd name="T4" fmla="*/ 7 w 1056"/>
                <a:gd name="T5" fmla="*/ 1 h 126"/>
                <a:gd name="T6" fmla="*/ 12 w 1056"/>
                <a:gd name="T7" fmla="*/ 1 h 126"/>
                <a:gd name="T8" fmla="*/ 17 w 1056"/>
                <a:gd name="T9" fmla="*/ 1 h 126"/>
                <a:gd name="T10" fmla="*/ 24 w 1056"/>
                <a:gd name="T11" fmla="*/ 1 h 126"/>
                <a:gd name="T12" fmla="*/ 33 w 1056"/>
                <a:gd name="T13" fmla="*/ 1 h 126"/>
                <a:gd name="T14" fmla="*/ 41 w 1056"/>
                <a:gd name="T15" fmla="*/ 1 h 126"/>
                <a:gd name="T16" fmla="*/ 44 w 1056"/>
                <a:gd name="T17" fmla="*/ 1 h 126"/>
                <a:gd name="T18" fmla="*/ 50 w 1056"/>
                <a:gd name="T19" fmla="*/ 1 h 126"/>
                <a:gd name="T20" fmla="*/ 55 w 1056"/>
                <a:gd name="T21" fmla="*/ 1 h 126"/>
                <a:gd name="T22" fmla="*/ 59 w 1056"/>
                <a:gd name="T23" fmla="*/ 1 h 126"/>
                <a:gd name="T24" fmla="*/ 65 w 1056"/>
                <a:gd name="T25" fmla="*/ 1 h 126"/>
                <a:gd name="T26" fmla="*/ 69 w 1056"/>
                <a:gd name="T27" fmla="*/ 1 h 126"/>
                <a:gd name="T28" fmla="*/ 72 w 1056"/>
                <a:gd name="T29" fmla="*/ 1 h 12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056"/>
                <a:gd name="T46" fmla="*/ 0 h 126"/>
                <a:gd name="T47" fmla="*/ 1056 w 1056"/>
                <a:gd name="T48" fmla="*/ 126 h 12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056" h="126">
                  <a:moveTo>
                    <a:pt x="0" y="126"/>
                  </a:moveTo>
                  <a:cubicBezTo>
                    <a:pt x="7" y="122"/>
                    <a:pt x="27" y="108"/>
                    <a:pt x="43" y="102"/>
                  </a:cubicBezTo>
                  <a:cubicBezTo>
                    <a:pt x="59" y="96"/>
                    <a:pt x="75" y="94"/>
                    <a:pt x="96" y="88"/>
                  </a:cubicBezTo>
                  <a:cubicBezTo>
                    <a:pt x="117" y="82"/>
                    <a:pt x="142" y="71"/>
                    <a:pt x="168" y="64"/>
                  </a:cubicBezTo>
                  <a:cubicBezTo>
                    <a:pt x="194" y="57"/>
                    <a:pt x="220" y="51"/>
                    <a:pt x="250" y="44"/>
                  </a:cubicBezTo>
                  <a:cubicBezTo>
                    <a:pt x="280" y="37"/>
                    <a:pt x="308" y="26"/>
                    <a:pt x="346" y="20"/>
                  </a:cubicBezTo>
                  <a:cubicBezTo>
                    <a:pt x="384" y="14"/>
                    <a:pt x="439" y="9"/>
                    <a:pt x="480" y="6"/>
                  </a:cubicBezTo>
                  <a:cubicBezTo>
                    <a:pt x="521" y="3"/>
                    <a:pt x="568" y="2"/>
                    <a:pt x="595" y="1"/>
                  </a:cubicBezTo>
                  <a:cubicBezTo>
                    <a:pt x="622" y="0"/>
                    <a:pt x="621" y="0"/>
                    <a:pt x="643" y="1"/>
                  </a:cubicBezTo>
                  <a:cubicBezTo>
                    <a:pt x="665" y="2"/>
                    <a:pt x="700" y="4"/>
                    <a:pt x="725" y="6"/>
                  </a:cubicBezTo>
                  <a:cubicBezTo>
                    <a:pt x="750" y="8"/>
                    <a:pt x="769" y="12"/>
                    <a:pt x="792" y="16"/>
                  </a:cubicBezTo>
                  <a:cubicBezTo>
                    <a:pt x="815" y="20"/>
                    <a:pt x="838" y="23"/>
                    <a:pt x="864" y="30"/>
                  </a:cubicBezTo>
                  <a:cubicBezTo>
                    <a:pt x="890" y="37"/>
                    <a:pt x="926" y="51"/>
                    <a:pt x="950" y="59"/>
                  </a:cubicBezTo>
                  <a:cubicBezTo>
                    <a:pt x="974" y="67"/>
                    <a:pt x="991" y="72"/>
                    <a:pt x="1008" y="78"/>
                  </a:cubicBezTo>
                  <a:cubicBezTo>
                    <a:pt x="1025" y="84"/>
                    <a:pt x="1046" y="93"/>
                    <a:pt x="1056" y="97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6" name="Freeform 32"/>
            <p:cNvSpPr>
              <a:spLocks/>
            </p:cNvSpPr>
            <p:nvPr/>
          </p:nvSpPr>
          <p:spPr bwMode="auto">
            <a:xfrm rot="2283801">
              <a:off x="4518" y="1925"/>
              <a:ext cx="467" cy="562"/>
            </a:xfrm>
            <a:custGeom>
              <a:avLst/>
              <a:gdLst>
                <a:gd name="T0" fmla="*/ 0 w 689"/>
                <a:gd name="T1" fmla="*/ 116 h 731"/>
                <a:gd name="T2" fmla="*/ 2 w 689"/>
                <a:gd name="T3" fmla="*/ 104 h 731"/>
                <a:gd name="T4" fmla="*/ 5 w 689"/>
                <a:gd name="T5" fmla="*/ 90 h 731"/>
                <a:gd name="T6" fmla="*/ 7 w 689"/>
                <a:gd name="T7" fmla="*/ 81 h 731"/>
                <a:gd name="T8" fmla="*/ 10 w 689"/>
                <a:gd name="T9" fmla="*/ 68 h 731"/>
                <a:gd name="T10" fmla="*/ 12 w 689"/>
                <a:gd name="T11" fmla="*/ 60 h 731"/>
                <a:gd name="T12" fmla="*/ 15 w 689"/>
                <a:gd name="T13" fmla="*/ 53 h 731"/>
                <a:gd name="T14" fmla="*/ 17 w 689"/>
                <a:gd name="T15" fmla="*/ 48 h 731"/>
                <a:gd name="T16" fmla="*/ 19 w 689"/>
                <a:gd name="T17" fmla="*/ 40 h 731"/>
                <a:gd name="T18" fmla="*/ 22 w 689"/>
                <a:gd name="T19" fmla="*/ 31 h 731"/>
                <a:gd name="T20" fmla="*/ 26 w 689"/>
                <a:gd name="T21" fmla="*/ 22 h 731"/>
                <a:gd name="T22" fmla="*/ 30 w 689"/>
                <a:gd name="T23" fmla="*/ 17 h 731"/>
                <a:gd name="T24" fmla="*/ 34 w 689"/>
                <a:gd name="T25" fmla="*/ 9 h 731"/>
                <a:gd name="T26" fmla="*/ 38 w 689"/>
                <a:gd name="T27" fmla="*/ 5 h 731"/>
                <a:gd name="T28" fmla="*/ 41 w 689"/>
                <a:gd name="T29" fmla="*/ 2 h 731"/>
                <a:gd name="T30" fmla="*/ 45 w 689"/>
                <a:gd name="T31" fmla="*/ 0 h 7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9"/>
                <a:gd name="T49" fmla="*/ 0 h 731"/>
                <a:gd name="T50" fmla="*/ 689 w 689"/>
                <a:gd name="T51" fmla="*/ 731 h 7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9" h="731">
                  <a:moveTo>
                    <a:pt x="0" y="731"/>
                  </a:moveTo>
                  <a:cubicBezTo>
                    <a:pt x="5" y="719"/>
                    <a:pt x="21" y="683"/>
                    <a:pt x="34" y="656"/>
                  </a:cubicBezTo>
                  <a:cubicBezTo>
                    <a:pt x="48" y="628"/>
                    <a:pt x="68" y="589"/>
                    <a:pt x="81" y="566"/>
                  </a:cubicBezTo>
                  <a:cubicBezTo>
                    <a:pt x="94" y="542"/>
                    <a:pt x="100" y="532"/>
                    <a:pt x="112" y="510"/>
                  </a:cubicBezTo>
                  <a:cubicBezTo>
                    <a:pt x="124" y="488"/>
                    <a:pt x="143" y="454"/>
                    <a:pt x="156" y="432"/>
                  </a:cubicBezTo>
                  <a:cubicBezTo>
                    <a:pt x="169" y="410"/>
                    <a:pt x="177" y="395"/>
                    <a:pt x="189" y="379"/>
                  </a:cubicBezTo>
                  <a:cubicBezTo>
                    <a:pt x="201" y="363"/>
                    <a:pt x="217" y="350"/>
                    <a:pt x="228" y="336"/>
                  </a:cubicBezTo>
                  <a:cubicBezTo>
                    <a:pt x="239" y="322"/>
                    <a:pt x="247" y="311"/>
                    <a:pt x="257" y="297"/>
                  </a:cubicBezTo>
                  <a:cubicBezTo>
                    <a:pt x="267" y="283"/>
                    <a:pt x="275" y="271"/>
                    <a:pt x="290" y="254"/>
                  </a:cubicBezTo>
                  <a:cubicBezTo>
                    <a:pt x="305" y="237"/>
                    <a:pt x="328" y="215"/>
                    <a:pt x="348" y="197"/>
                  </a:cubicBezTo>
                  <a:cubicBezTo>
                    <a:pt x="368" y="179"/>
                    <a:pt x="393" y="159"/>
                    <a:pt x="410" y="144"/>
                  </a:cubicBezTo>
                  <a:cubicBezTo>
                    <a:pt x="427" y="129"/>
                    <a:pt x="435" y="120"/>
                    <a:pt x="453" y="105"/>
                  </a:cubicBezTo>
                  <a:cubicBezTo>
                    <a:pt x="471" y="90"/>
                    <a:pt x="496" y="69"/>
                    <a:pt x="516" y="57"/>
                  </a:cubicBezTo>
                  <a:cubicBezTo>
                    <a:pt x="536" y="45"/>
                    <a:pt x="556" y="40"/>
                    <a:pt x="573" y="33"/>
                  </a:cubicBezTo>
                  <a:cubicBezTo>
                    <a:pt x="590" y="26"/>
                    <a:pt x="598" y="19"/>
                    <a:pt x="617" y="14"/>
                  </a:cubicBezTo>
                  <a:cubicBezTo>
                    <a:pt x="636" y="9"/>
                    <a:pt x="674" y="3"/>
                    <a:pt x="689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7" name="Freeform 33"/>
            <p:cNvSpPr>
              <a:spLocks/>
            </p:cNvSpPr>
            <p:nvPr/>
          </p:nvSpPr>
          <p:spPr bwMode="auto">
            <a:xfrm rot="2283801">
              <a:off x="4365" y="1552"/>
              <a:ext cx="576" cy="682"/>
            </a:xfrm>
            <a:custGeom>
              <a:avLst/>
              <a:gdLst>
                <a:gd name="T0" fmla="*/ 0 w 689"/>
                <a:gd name="T1" fmla="*/ 449 h 731"/>
                <a:gd name="T2" fmla="*/ 9 w 689"/>
                <a:gd name="T3" fmla="*/ 404 h 731"/>
                <a:gd name="T4" fmla="*/ 23 w 689"/>
                <a:gd name="T5" fmla="*/ 348 h 731"/>
                <a:gd name="T6" fmla="*/ 32 w 689"/>
                <a:gd name="T7" fmla="*/ 313 h 731"/>
                <a:gd name="T8" fmla="*/ 45 w 689"/>
                <a:gd name="T9" fmla="*/ 266 h 731"/>
                <a:gd name="T10" fmla="*/ 54 w 689"/>
                <a:gd name="T11" fmla="*/ 233 h 731"/>
                <a:gd name="T12" fmla="*/ 66 w 689"/>
                <a:gd name="T13" fmla="*/ 206 h 731"/>
                <a:gd name="T14" fmla="*/ 73 w 689"/>
                <a:gd name="T15" fmla="*/ 183 h 731"/>
                <a:gd name="T16" fmla="*/ 83 w 689"/>
                <a:gd name="T17" fmla="*/ 156 h 731"/>
                <a:gd name="T18" fmla="*/ 99 w 689"/>
                <a:gd name="T19" fmla="*/ 121 h 731"/>
                <a:gd name="T20" fmla="*/ 117 w 689"/>
                <a:gd name="T21" fmla="*/ 89 h 731"/>
                <a:gd name="T22" fmla="*/ 130 w 689"/>
                <a:gd name="T23" fmla="*/ 64 h 731"/>
                <a:gd name="T24" fmla="*/ 147 w 689"/>
                <a:gd name="T25" fmla="*/ 35 h 731"/>
                <a:gd name="T26" fmla="*/ 163 w 689"/>
                <a:gd name="T27" fmla="*/ 20 h 731"/>
                <a:gd name="T28" fmla="*/ 176 w 689"/>
                <a:gd name="T29" fmla="*/ 7 h 731"/>
                <a:gd name="T30" fmla="*/ 197 w 689"/>
                <a:gd name="T31" fmla="*/ 0 h 731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89"/>
                <a:gd name="T49" fmla="*/ 0 h 731"/>
                <a:gd name="T50" fmla="*/ 689 w 689"/>
                <a:gd name="T51" fmla="*/ 731 h 731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89" h="731">
                  <a:moveTo>
                    <a:pt x="0" y="731"/>
                  </a:moveTo>
                  <a:cubicBezTo>
                    <a:pt x="5" y="719"/>
                    <a:pt x="21" y="683"/>
                    <a:pt x="34" y="656"/>
                  </a:cubicBezTo>
                  <a:cubicBezTo>
                    <a:pt x="48" y="628"/>
                    <a:pt x="68" y="589"/>
                    <a:pt x="81" y="566"/>
                  </a:cubicBezTo>
                  <a:cubicBezTo>
                    <a:pt x="94" y="542"/>
                    <a:pt x="100" y="532"/>
                    <a:pt x="112" y="510"/>
                  </a:cubicBezTo>
                  <a:cubicBezTo>
                    <a:pt x="124" y="488"/>
                    <a:pt x="143" y="454"/>
                    <a:pt x="156" y="432"/>
                  </a:cubicBezTo>
                  <a:cubicBezTo>
                    <a:pt x="169" y="410"/>
                    <a:pt x="177" y="395"/>
                    <a:pt x="189" y="379"/>
                  </a:cubicBezTo>
                  <a:cubicBezTo>
                    <a:pt x="201" y="363"/>
                    <a:pt x="217" y="350"/>
                    <a:pt x="228" y="336"/>
                  </a:cubicBezTo>
                  <a:cubicBezTo>
                    <a:pt x="239" y="322"/>
                    <a:pt x="247" y="311"/>
                    <a:pt x="257" y="297"/>
                  </a:cubicBezTo>
                  <a:cubicBezTo>
                    <a:pt x="267" y="283"/>
                    <a:pt x="275" y="271"/>
                    <a:pt x="290" y="254"/>
                  </a:cubicBezTo>
                  <a:cubicBezTo>
                    <a:pt x="305" y="237"/>
                    <a:pt x="328" y="215"/>
                    <a:pt x="348" y="197"/>
                  </a:cubicBezTo>
                  <a:cubicBezTo>
                    <a:pt x="368" y="179"/>
                    <a:pt x="393" y="159"/>
                    <a:pt x="410" y="144"/>
                  </a:cubicBezTo>
                  <a:cubicBezTo>
                    <a:pt x="427" y="129"/>
                    <a:pt x="435" y="120"/>
                    <a:pt x="453" y="105"/>
                  </a:cubicBezTo>
                  <a:cubicBezTo>
                    <a:pt x="471" y="90"/>
                    <a:pt x="496" y="69"/>
                    <a:pt x="516" y="57"/>
                  </a:cubicBezTo>
                  <a:cubicBezTo>
                    <a:pt x="536" y="45"/>
                    <a:pt x="556" y="40"/>
                    <a:pt x="573" y="33"/>
                  </a:cubicBezTo>
                  <a:cubicBezTo>
                    <a:pt x="590" y="26"/>
                    <a:pt x="598" y="19"/>
                    <a:pt x="617" y="14"/>
                  </a:cubicBezTo>
                  <a:cubicBezTo>
                    <a:pt x="636" y="9"/>
                    <a:pt x="674" y="3"/>
                    <a:pt x="689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508" name="Text Box 59"/>
            <p:cNvSpPr txBox="1">
              <a:spLocks noChangeArrowheads="1"/>
            </p:cNvSpPr>
            <p:nvPr/>
          </p:nvSpPr>
          <p:spPr bwMode="auto">
            <a:xfrm>
              <a:off x="1067" y="206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09" name="Text Box 60"/>
            <p:cNvSpPr txBox="1">
              <a:spLocks noChangeArrowheads="1"/>
            </p:cNvSpPr>
            <p:nvPr/>
          </p:nvSpPr>
          <p:spPr bwMode="auto">
            <a:xfrm>
              <a:off x="1488" y="221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0" name="Text Box 61"/>
            <p:cNvSpPr txBox="1">
              <a:spLocks noChangeArrowheads="1"/>
            </p:cNvSpPr>
            <p:nvPr/>
          </p:nvSpPr>
          <p:spPr bwMode="auto">
            <a:xfrm>
              <a:off x="1344" y="260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1" name="Text Box 62"/>
            <p:cNvSpPr txBox="1">
              <a:spLocks noChangeArrowheads="1"/>
            </p:cNvSpPr>
            <p:nvPr/>
          </p:nvSpPr>
          <p:spPr bwMode="auto">
            <a:xfrm>
              <a:off x="1499" y="2553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2" name="Text Box 63"/>
            <p:cNvSpPr txBox="1">
              <a:spLocks noChangeArrowheads="1"/>
            </p:cNvSpPr>
            <p:nvPr/>
          </p:nvSpPr>
          <p:spPr bwMode="auto">
            <a:xfrm>
              <a:off x="1595" y="244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3" name="Text Box 64"/>
            <p:cNvSpPr txBox="1">
              <a:spLocks noChangeArrowheads="1"/>
            </p:cNvSpPr>
            <p:nvPr/>
          </p:nvSpPr>
          <p:spPr bwMode="auto">
            <a:xfrm>
              <a:off x="1595" y="2265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4" name="Text Box 65"/>
            <p:cNvSpPr txBox="1">
              <a:spLocks noChangeArrowheads="1"/>
            </p:cNvSpPr>
            <p:nvPr/>
          </p:nvSpPr>
          <p:spPr bwMode="auto">
            <a:xfrm>
              <a:off x="1643" y="236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5" name="Text Box 66"/>
            <p:cNvSpPr txBox="1">
              <a:spLocks noChangeArrowheads="1"/>
            </p:cNvSpPr>
            <p:nvPr/>
          </p:nvSpPr>
          <p:spPr bwMode="auto">
            <a:xfrm>
              <a:off x="1115" y="264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6" name="Text Box 67"/>
            <p:cNvSpPr txBox="1">
              <a:spLocks noChangeArrowheads="1"/>
            </p:cNvSpPr>
            <p:nvPr/>
          </p:nvSpPr>
          <p:spPr bwMode="auto">
            <a:xfrm>
              <a:off x="1296" y="211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7" name="Text Box 68"/>
            <p:cNvSpPr txBox="1">
              <a:spLocks noChangeArrowheads="1"/>
            </p:cNvSpPr>
            <p:nvPr/>
          </p:nvSpPr>
          <p:spPr bwMode="auto">
            <a:xfrm>
              <a:off x="864" y="206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8" name="Text Box 69"/>
            <p:cNvSpPr txBox="1">
              <a:spLocks noChangeArrowheads="1"/>
            </p:cNvSpPr>
            <p:nvPr/>
          </p:nvSpPr>
          <p:spPr bwMode="auto">
            <a:xfrm>
              <a:off x="864" y="2649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19" name="Text Box 70"/>
            <p:cNvSpPr txBox="1">
              <a:spLocks noChangeArrowheads="1"/>
            </p:cNvSpPr>
            <p:nvPr/>
          </p:nvSpPr>
          <p:spPr bwMode="auto">
            <a:xfrm>
              <a:off x="4080" y="182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20" name="Text Box 71"/>
            <p:cNvSpPr txBox="1">
              <a:spLocks noChangeArrowheads="1"/>
            </p:cNvSpPr>
            <p:nvPr/>
          </p:nvSpPr>
          <p:spPr bwMode="auto">
            <a:xfrm>
              <a:off x="4235" y="221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21" name="Text Box 72"/>
            <p:cNvSpPr txBox="1">
              <a:spLocks noChangeArrowheads="1"/>
            </p:cNvSpPr>
            <p:nvPr/>
          </p:nvSpPr>
          <p:spPr bwMode="auto">
            <a:xfrm>
              <a:off x="4043" y="264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0522" name="Text Box 73"/>
            <p:cNvSpPr txBox="1">
              <a:spLocks noChangeArrowheads="1"/>
            </p:cNvSpPr>
            <p:nvPr/>
          </p:nvSpPr>
          <p:spPr bwMode="auto">
            <a:xfrm>
              <a:off x="2928" y="2400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523" name="Text Box 74"/>
            <p:cNvSpPr txBox="1">
              <a:spLocks noChangeArrowheads="1"/>
            </p:cNvSpPr>
            <p:nvPr/>
          </p:nvSpPr>
          <p:spPr bwMode="auto">
            <a:xfrm>
              <a:off x="2976" y="1881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  <p:sp>
          <p:nvSpPr>
            <p:cNvPr id="20524" name="Text Box 80"/>
            <p:cNvSpPr txBox="1">
              <a:spLocks noChangeArrowheads="1"/>
            </p:cNvSpPr>
            <p:nvPr/>
          </p:nvSpPr>
          <p:spPr bwMode="auto">
            <a:xfrm>
              <a:off x="2976" y="2697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-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7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/>
      <p:bldP spid="27651" grpId="0" autoUpdateAnimBg="0"/>
      <p:bldP spid="277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42925" y="212725"/>
            <a:ext cx="692467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二、接地的空腔导体可以</a:t>
            </a:r>
            <a:r>
              <a:rPr lang="zh-CN" altLang="en-US">
                <a:solidFill>
                  <a:srgbClr val="0000CC"/>
                </a:solidFill>
                <a:latin typeface="宋体" panose="02010600030101010101" pitchFamily="2" charset="-122"/>
              </a:rPr>
              <a:t>屏蔽内电场（内电场出不来）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</a:p>
        </p:txBody>
      </p:sp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5181600" y="2362200"/>
            <a:ext cx="3581400" cy="3352800"/>
            <a:chOff x="3312" y="1488"/>
            <a:chExt cx="2160" cy="2112"/>
          </a:xfrm>
        </p:grpSpPr>
        <p:sp>
          <p:nvSpPr>
            <p:cNvPr id="22574" name="Oval 25"/>
            <p:cNvSpPr>
              <a:spLocks noChangeArrowheads="1"/>
            </p:cNvSpPr>
            <p:nvPr/>
          </p:nvSpPr>
          <p:spPr bwMode="auto">
            <a:xfrm>
              <a:off x="3312" y="1488"/>
              <a:ext cx="1872" cy="192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73" name="Oval 24"/>
            <p:cNvSpPr>
              <a:spLocks noChangeArrowheads="1"/>
            </p:cNvSpPr>
            <p:nvPr/>
          </p:nvSpPr>
          <p:spPr bwMode="auto">
            <a:xfrm>
              <a:off x="3608" y="1762"/>
              <a:ext cx="1280" cy="1337"/>
            </a:xfrm>
            <a:prstGeom prst="ellipse">
              <a:avLst/>
            </a:prstGeom>
            <a:solidFill>
              <a:schemeClr val="accent3">
                <a:lumMod val="90000"/>
              </a:schemeClr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71" name="Oval 22"/>
            <p:cNvSpPr>
              <a:spLocks noChangeArrowheads="1"/>
            </p:cNvSpPr>
            <p:nvPr/>
          </p:nvSpPr>
          <p:spPr bwMode="auto">
            <a:xfrm>
              <a:off x="4100" y="2284"/>
              <a:ext cx="263" cy="27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72" name="Text Box 23"/>
            <p:cNvSpPr txBox="1">
              <a:spLocks noChangeArrowheads="1"/>
            </p:cNvSpPr>
            <p:nvPr/>
          </p:nvSpPr>
          <p:spPr bwMode="auto">
            <a:xfrm>
              <a:off x="4052" y="2083"/>
              <a:ext cx="343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75" name="Line 26"/>
            <p:cNvSpPr>
              <a:spLocks noChangeShapeType="1"/>
            </p:cNvSpPr>
            <p:nvPr/>
          </p:nvSpPr>
          <p:spPr bwMode="auto">
            <a:xfrm flipV="1">
              <a:off x="4232" y="1762"/>
              <a:ext cx="0" cy="5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6" name="Line 27"/>
            <p:cNvSpPr>
              <a:spLocks noChangeShapeType="1"/>
            </p:cNvSpPr>
            <p:nvPr/>
          </p:nvSpPr>
          <p:spPr bwMode="auto">
            <a:xfrm>
              <a:off x="4232" y="2551"/>
              <a:ext cx="0" cy="54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7" name="Line 28"/>
            <p:cNvSpPr>
              <a:spLocks noChangeShapeType="1"/>
            </p:cNvSpPr>
            <p:nvPr/>
          </p:nvSpPr>
          <p:spPr bwMode="auto">
            <a:xfrm>
              <a:off x="4363" y="2414"/>
              <a:ext cx="525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8" name="Line 29"/>
            <p:cNvSpPr>
              <a:spLocks noChangeShapeType="1"/>
            </p:cNvSpPr>
            <p:nvPr/>
          </p:nvSpPr>
          <p:spPr bwMode="auto">
            <a:xfrm flipH="1">
              <a:off x="3608" y="2414"/>
              <a:ext cx="49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79" name="Line 30"/>
            <p:cNvSpPr>
              <a:spLocks noChangeShapeType="1"/>
            </p:cNvSpPr>
            <p:nvPr/>
          </p:nvSpPr>
          <p:spPr bwMode="auto">
            <a:xfrm>
              <a:off x="4330" y="2517"/>
              <a:ext cx="361" cy="37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0" name="Line 31"/>
            <p:cNvSpPr>
              <a:spLocks noChangeShapeType="1"/>
            </p:cNvSpPr>
            <p:nvPr/>
          </p:nvSpPr>
          <p:spPr bwMode="auto">
            <a:xfrm flipH="1" flipV="1">
              <a:off x="3805" y="1968"/>
              <a:ext cx="328" cy="3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1" name="Line 32"/>
            <p:cNvSpPr>
              <a:spLocks noChangeShapeType="1"/>
            </p:cNvSpPr>
            <p:nvPr/>
          </p:nvSpPr>
          <p:spPr bwMode="auto">
            <a:xfrm flipH="1">
              <a:off x="3772" y="2517"/>
              <a:ext cx="361" cy="37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2" name="Line 33"/>
            <p:cNvSpPr>
              <a:spLocks noChangeShapeType="1"/>
            </p:cNvSpPr>
            <p:nvPr/>
          </p:nvSpPr>
          <p:spPr bwMode="auto">
            <a:xfrm flipV="1">
              <a:off x="4330" y="1934"/>
              <a:ext cx="361" cy="37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583" name="Group 54"/>
            <p:cNvGrpSpPr>
              <a:grpSpLocks/>
            </p:cNvGrpSpPr>
            <p:nvPr/>
          </p:nvGrpSpPr>
          <p:grpSpPr bwMode="auto">
            <a:xfrm>
              <a:off x="3423" y="1497"/>
              <a:ext cx="1659" cy="1815"/>
              <a:chOff x="724" y="1536"/>
              <a:chExt cx="1659" cy="1815"/>
            </a:xfrm>
          </p:grpSpPr>
          <p:sp>
            <p:nvSpPr>
              <p:cNvPr id="22589" name="Text Box 55"/>
              <p:cNvSpPr txBox="1">
                <a:spLocks noChangeArrowheads="1"/>
              </p:cNvSpPr>
              <p:nvPr/>
            </p:nvSpPr>
            <p:spPr bwMode="auto">
              <a:xfrm>
                <a:off x="2164" y="2256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0" name="Text Box 56"/>
              <p:cNvSpPr txBox="1">
                <a:spLocks noChangeArrowheads="1"/>
              </p:cNvSpPr>
              <p:nvPr/>
            </p:nvSpPr>
            <p:spPr bwMode="auto">
              <a:xfrm>
                <a:off x="915" y="2784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1" name="Text Box 57"/>
              <p:cNvSpPr txBox="1">
                <a:spLocks noChangeArrowheads="1"/>
              </p:cNvSpPr>
              <p:nvPr/>
            </p:nvSpPr>
            <p:spPr bwMode="auto">
              <a:xfrm>
                <a:off x="1972" y="1776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2" name="Text Box 58"/>
              <p:cNvSpPr txBox="1">
                <a:spLocks noChangeArrowheads="1"/>
              </p:cNvSpPr>
              <p:nvPr/>
            </p:nvSpPr>
            <p:spPr bwMode="auto">
              <a:xfrm>
                <a:off x="1444" y="1536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3" name="Text Box 59"/>
              <p:cNvSpPr txBox="1">
                <a:spLocks noChangeArrowheads="1"/>
              </p:cNvSpPr>
              <p:nvPr/>
            </p:nvSpPr>
            <p:spPr bwMode="auto">
              <a:xfrm>
                <a:off x="1454" y="3024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4" name="Text Box 60"/>
              <p:cNvSpPr txBox="1">
                <a:spLocks noChangeArrowheads="1"/>
              </p:cNvSpPr>
              <p:nvPr/>
            </p:nvSpPr>
            <p:spPr bwMode="auto">
              <a:xfrm>
                <a:off x="724" y="2256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5" name="Text Box 61"/>
              <p:cNvSpPr txBox="1">
                <a:spLocks noChangeArrowheads="1"/>
              </p:cNvSpPr>
              <p:nvPr/>
            </p:nvSpPr>
            <p:spPr bwMode="auto">
              <a:xfrm>
                <a:off x="1973" y="2793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96" name="Text Box 62"/>
              <p:cNvSpPr txBox="1">
                <a:spLocks noChangeArrowheads="1"/>
              </p:cNvSpPr>
              <p:nvPr/>
            </p:nvSpPr>
            <p:spPr bwMode="auto">
              <a:xfrm>
                <a:off x="927" y="1785"/>
                <a:ext cx="2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</p:grpSp>
        <p:sp>
          <p:nvSpPr>
            <p:cNvPr id="22584" name="Line 70"/>
            <p:cNvSpPr>
              <a:spLocks noChangeShapeType="1"/>
            </p:cNvSpPr>
            <p:nvPr/>
          </p:nvSpPr>
          <p:spPr bwMode="auto">
            <a:xfrm>
              <a:off x="4896" y="3120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5" name="Line 71"/>
            <p:cNvSpPr>
              <a:spLocks noChangeShapeType="1"/>
            </p:cNvSpPr>
            <p:nvPr/>
          </p:nvSpPr>
          <p:spPr bwMode="auto">
            <a:xfrm>
              <a:off x="5280" y="3120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6" name="Line 72"/>
            <p:cNvSpPr>
              <a:spLocks noChangeShapeType="1"/>
            </p:cNvSpPr>
            <p:nvPr/>
          </p:nvSpPr>
          <p:spPr bwMode="auto">
            <a:xfrm>
              <a:off x="5088" y="3504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7" name="Line 73"/>
            <p:cNvSpPr>
              <a:spLocks noChangeShapeType="1"/>
            </p:cNvSpPr>
            <p:nvPr/>
          </p:nvSpPr>
          <p:spPr bwMode="auto">
            <a:xfrm>
              <a:off x="5136" y="3552"/>
              <a:ext cx="28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88" name="Line 74"/>
            <p:cNvSpPr>
              <a:spLocks noChangeShapeType="1"/>
            </p:cNvSpPr>
            <p:nvPr/>
          </p:nvSpPr>
          <p:spPr bwMode="auto">
            <a:xfrm>
              <a:off x="5232" y="3600"/>
              <a:ext cx="14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304800" y="1905000"/>
            <a:ext cx="4267200" cy="4191000"/>
            <a:chOff x="192" y="1200"/>
            <a:chExt cx="2688" cy="2640"/>
          </a:xfrm>
        </p:grpSpPr>
        <p:sp>
          <p:nvSpPr>
            <p:cNvPr id="22536" name="Oval 6"/>
            <p:cNvSpPr>
              <a:spLocks noChangeArrowheads="1"/>
            </p:cNvSpPr>
            <p:nvPr/>
          </p:nvSpPr>
          <p:spPr bwMode="auto">
            <a:xfrm>
              <a:off x="576" y="1488"/>
              <a:ext cx="1968" cy="196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62" name="Oval 77"/>
            <p:cNvSpPr>
              <a:spLocks noChangeArrowheads="1"/>
            </p:cNvSpPr>
            <p:nvPr/>
          </p:nvSpPr>
          <p:spPr bwMode="auto">
            <a:xfrm>
              <a:off x="887" y="1776"/>
              <a:ext cx="1346" cy="1371"/>
            </a:xfrm>
            <a:prstGeom prst="ellipse">
              <a:avLst/>
            </a:prstGeom>
            <a:solidFill>
              <a:schemeClr val="accent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34" name="Oval 3"/>
            <p:cNvSpPr>
              <a:spLocks noChangeArrowheads="1"/>
            </p:cNvSpPr>
            <p:nvPr/>
          </p:nvSpPr>
          <p:spPr bwMode="auto">
            <a:xfrm>
              <a:off x="1404" y="2304"/>
              <a:ext cx="277" cy="281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2535" name="Text Box 4"/>
            <p:cNvSpPr txBox="1">
              <a:spLocks noChangeArrowheads="1"/>
            </p:cNvSpPr>
            <p:nvPr/>
          </p:nvSpPr>
          <p:spPr bwMode="auto">
            <a:xfrm>
              <a:off x="1356" y="2107"/>
              <a:ext cx="358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60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  <a:endParaRPr lang="en-US" altLang="zh-CN" sz="2800">
                <a:solidFill>
                  <a:srgbClr val="CC33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 flipV="1">
              <a:off x="1543" y="1769"/>
              <a:ext cx="0" cy="5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543" y="2577"/>
              <a:ext cx="0" cy="56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39" name="Line 10"/>
            <p:cNvSpPr>
              <a:spLocks noChangeShapeType="1"/>
            </p:cNvSpPr>
            <p:nvPr/>
          </p:nvSpPr>
          <p:spPr bwMode="auto">
            <a:xfrm>
              <a:off x="1681" y="2437"/>
              <a:ext cx="55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0" name="Line 11"/>
            <p:cNvSpPr>
              <a:spLocks noChangeShapeType="1"/>
            </p:cNvSpPr>
            <p:nvPr/>
          </p:nvSpPr>
          <p:spPr bwMode="auto">
            <a:xfrm flipH="1">
              <a:off x="887" y="2437"/>
              <a:ext cx="51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646" y="2542"/>
              <a:ext cx="380" cy="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2" name="Line 16"/>
            <p:cNvSpPr>
              <a:spLocks noChangeShapeType="1"/>
            </p:cNvSpPr>
            <p:nvPr/>
          </p:nvSpPr>
          <p:spPr bwMode="auto">
            <a:xfrm flipH="1" flipV="1">
              <a:off x="1094" y="1980"/>
              <a:ext cx="345" cy="35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3" name="Line 17"/>
            <p:cNvSpPr>
              <a:spLocks noChangeShapeType="1"/>
            </p:cNvSpPr>
            <p:nvPr/>
          </p:nvSpPr>
          <p:spPr bwMode="auto">
            <a:xfrm flipH="1">
              <a:off x="1059" y="2542"/>
              <a:ext cx="380" cy="38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4" name="Line 18"/>
            <p:cNvSpPr>
              <a:spLocks noChangeShapeType="1"/>
            </p:cNvSpPr>
            <p:nvPr/>
          </p:nvSpPr>
          <p:spPr bwMode="auto">
            <a:xfrm flipV="1">
              <a:off x="1646" y="1945"/>
              <a:ext cx="380" cy="38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5" name="Line 35"/>
            <p:cNvSpPr>
              <a:spLocks noChangeShapeType="1"/>
            </p:cNvSpPr>
            <p:nvPr/>
          </p:nvSpPr>
          <p:spPr bwMode="auto">
            <a:xfrm flipV="1">
              <a:off x="1536" y="1200"/>
              <a:ext cx="0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6" name="Line 36"/>
            <p:cNvSpPr>
              <a:spLocks noChangeShapeType="1"/>
            </p:cNvSpPr>
            <p:nvPr/>
          </p:nvSpPr>
          <p:spPr bwMode="auto">
            <a:xfrm>
              <a:off x="2544" y="2448"/>
              <a:ext cx="336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7" name="Line 37"/>
            <p:cNvSpPr>
              <a:spLocks noChangeShapeType="1"/>
            </p:cNvSpPr>
            <p:nvPr/>
          </p:nvSpPr>
          <p:spPr bwMode="auto">
            <a:xfrm>
              <a:off x="1584" y="3456"/>
              <a:ext cx="0" cy="38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8" name="Line 38"/>
            <p:cNvSpPr>
              <a:spLocks noChangeShapeType="1"/>
            </p:cNvSpPr>
            <p:nvPr/>
          </p:nvSpPr>
          <p:spPr bwMode="auto">
            <a:xfrm flipH="1">
              <a:off x="192" y="2448"/>
              <a:ext cx="384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49" name="Line 39"/>
            <p:cNvSpPr>
              <a:spLocks noChangeShapeType="1"/>
            </p:cNvSpPr>
            <p:nvPr/>
          </p:nvSpPr>
          <p:spPr bwMode="auto">
            <a:xfrm flipV="1">
              <a:off x="2256" y="1488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0" name="Line 40"/>
            <p:cNvSpPr>
              <a:spLocks noChangeShapeType="1"/>
            </p:cNvSpPr>
            <p:nvPr/>
          </p:nvSpPr>
          <p:spPr bwMode="auto">
            <a:xfrm>
              <a:off x="2304" y="3120"/>
              <a:ext cx="240" cy="2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1" name="Line 41"/>
            <p:cNvSpPr>
              <a:spLocks noChangeShapeType="1"/>
            </p:cNvSpPr>
            <p:nvPr/>
          </p:nvSpPr>
          <p:spPr bwMode="auto">
            <a:xfrm flipH="1">
              <a:off x="576" y="3168"/>
              <a:ext cx="288" cy="28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552" name="Line 42"/>
            <p:cNvSpPr>
              <a:spLocks noChangeShapeType="1"/>
            </p:cNvSpPr>
            <p:nvPr/>
          </p:nvSpPr>
          <p:spPr bwMode="auto">
            <a:xfrm flipH="1" flipV="1">
              <a:off x="624" y="1392"/>
              <a:ext cx="288" cy="33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2553" name="Group 53"/>
            <p:cNvGrpSpPr>
              <a:grpSpLocks/>
            </p:cNvGrpSpPr>
            <p:nvPr/>
          </p:nvGrpSpPr>
          <p:grpSpPr bwMode="auto">
            <a:xfrm>
              <a:off x="672" y="1536"/>
              <a:ext cx="1747" cy="1795"/>
              <a:chOff x="726" y="1534"/>
              <a:chExt cx="1656" cy="1819"/>
            </a:xfrm>
          </p:grpSpPr>
          <p:sp>
            <p:nvSpPr>
              <p:cNvPr id="22563" name="Text Box 44"/>
              <p:cNvSpPr txBox="1">
                <a:spLocks noChangeArrowheads="1"/>
              </p:cNvSpPr>
              <p:nvPr/>
            </p:nvSpPr>
            <p:spPr bwMode="auto">
              <a:xfrm>
                <a:off x="2165" y="2253"/>
                <a:ext cx="21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4" name="Text Box 45"/>
              <p:cNvSpPr txBox="1">
                <a:spLocks noChangeArrowheads="1"/>
              </p:cNvSpPr>
              <p:nvPr/>
            </p:nvSpPr>
            <p:spPr bwMode="auto">
              <a:xfrm>
                <a:off x="918" y="2781"/>
                <a:ext cx="218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5" name="Text Box 46"/>
              <p:cNvSpPr txBox="1">
                <a:spLocks noChangeArrowheads="1"/>
              </p:cNvSpPr>
              <p:nvPr/>
            </p:nvSpPr>
            <p:spPr bwMode="auto">
              <a:xfrm>
                <a:off x="1975" y="1774"/>
                <a:ext cx="21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6" name="Text Box 47"/>
              <p:cNvSpPr txBox="1">
                <a:spLocks noChangeArrowheads="1"/>
              </p:cNvSpPr>
              <p:nvPr/>
            </p:nvSpPr>
            <p:spPr bwMode="auto">
              <a:xfrm>
                <a:off x="1446" y="1534"/>
                <a:ext cx="218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7" name="Text Box 48"/>
              <p:cNvSpPr txBox="1">
                <a:spLocks noChangeArrowheads="1"/>
              </p:cNvSpPr>
              <p:nvPr/>
            </p:nvSpPr>
            <p:spPr bwMode="auto">
              <a:xfrm>
                <a:off x="1457" y="3022"/>
                <a:ext cx="217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8" name="Text Box 49"/>
              <p:cNvSpPr txBox="1">
                <a:spLocks noChangeArrowheads="1"/>
              </p:cNvSpPr>
              <p:nvPr/>
            </p:nvSpPr>
            <p:spPr bwMode="auto">
              <a:xfrm>
                <a:off x="726" y="2254"/>
                <a:ext cx="217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69" name="Text Box 50"/>
              <p:cNvSpPr txBox="1">
                <a:spLocks noChangeArrowheads="1"/>
              </p:cNvSpPr>
              <p:nvPr/>
            </p:nvSpPr>
            <p:spPr bwMode="auto">
              <a:xfrm>
                <a:off x="1975" y="2792"/>
                <a:ext cx="217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22570" name="Text Box 51"/>
              <p:cNvSpPr txBox="1">
                <a:spLocks noChangeArrowheads="1"/>
              </p:cNvSpPr>
              <p:nvPr/>
            </p:nvSpPr>
            <p:spPr bwMode="auto">
              <a:xfrm>
                <a:off x="929" y="1782"/>
                <a:ext cx="217" cy="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</p:grpSp>
        <p:sp>
          <p:nvSpPr>
            <p:cNvPr id="22554" name="Text Box 52"/>
            <p:cNvSpPr txBox="1">
              <a:spLocks noChangeArrowheads="1"/>
            </p:cNvSpPr>
            <p:nvPr/>
          </p:nvSpPr>
          <p:spPr bwMode="auto">
            <a:xfrm>
              <a:off x="2352" y="2265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55" name="Text Box 63"/>
            <p:cNvSpPr txBox="1">
              <a:spLocks noChangeArrowheads="1"/>
            </p:cNvSpPr>
            <p:nvPr/>
          </p:nvSpPr>
          <p:spPr bwMode="auto">
            <a:xfrm>
              <a:off x="2160" y="2889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56" name="Text Box 64"/>
            <p:cNvSpPr txBox="1">
              <a:spLocks noChangeArrowheads="1"/>
            </p:cNvSpPr>
            <p:nvPr/>
          </p:nvSpPr>
          <p:spPr bwMode="auto">
            <a:xfrm>
              <a:off x="1440" y="321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57" name="Text Box 65"/>
            <p:cNvSpPr txBox="1">
              <a:spLocks noChangeArrowheads="1"/>
            </p:cNvSpPr>
            <p:nvPr/>
          </p:nvSpPr>
          <p:spPr bwMode="auto">
            <a:xfrm>
              <a:off x="2112" y="1689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58" name="Text Box 66"/>
            <p:cNvSpPr txBox="1">
              <a:spLocks noChangeArrowheads="1"/>
            </p:cNvSpPr>
            <p:nvPr/>
          </p:nvSpPr>
          <p:spPr bwMode="auto">
            <a:xfrm>
              <a:off x="528" y="2256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59" name="Text Box 67"/>
            <p:cNvSpPr txBox="1">
              <a:spLocks noChangeArrowheads="1"/>
            </p:cNvSpPr>
            <p:nvPr/>
          </p:nvSpPr>
          <p:spPr bwMode="auto">
            <a:xfrm>
              <a:off x="768" y="2928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60" name="Text Box 68"/>
            <p:cNvSpPr txBox="1">
              <a:spLocks noChangeArrowheads="1"/>
            </p:cNvSpPr>
            <p:nvPr/>
          </p:nvSpPr>
          <p:spPr bwMode="auto">
            <a:xfrm>
              <a:off x="1403" y="1392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  <p:sp>
          <p:nvSpPr>
            <p:cNvPr id="22561" name="Text Box 69"/>
            <p:cNvSpPr txBox="1">
              <a:spLocks noChangeArrowheads="1"/>
            </p:cNvSpPr>
            <p:nvPr/>
          </p:nvSpPr>
          <p:spPr bwMode="auto">
            <a:xfrm>
              <a:off x="875" y="1584"/>
              <a:ext cx="2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rPr>
                <a:t>+</a:t>
              </a:r>
            </a:p>
          </p:txBody>
        </p:sp>
      </p:grpSp>
      <p:sp>
        <p:nvSpPr>
          <p:cNvPr id="40016" name="Rectangle 80"/>
          <p:cNvSpPr>
            <a:spLocks noChangeArrowheads="1"/>
          </p:cNvSpPr>
          <p:nvPr/>
        </p:nvSpPr>
        <p:spPr bwMode="auto">
          <a:xfrm>
            <a:off x="0" y="1295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92080" y="5643245"/>
            <a:ext cx="36725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外表面电荷 和</a:t>
            </a:r>
            <a:br>
              <a:rPr lang="en-US" altLang="zh-CN"/>
            </a:br>
            <a:r>
              <a:rPr lang="zh-CN" altLang="en-US"/>
              <a:t>腔外电场如何变化？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B79B1B-F348-44C3-BF13-9A1D8577E3CF}"/>
              </a:ext>
            </a:extLst>
          </p:cNvPr>
          <p:cNvSpPr/>
          <p:nvPr/>
        </p:nvSpPr>
        <p:spPr>
          <a:xfrm>
            <a:off x="1422381" y="6252105"/>
            <a:ext cx="30700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71500" indent="-571500" eaLnBrk="1" hangingPunct="1">
              <a:spcBef>
                <a:spcPct val="500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精密仪器加金属罩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40016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-8802" y="1340768"/>
            <a:ext cx="9144000" cy="5544616"/>
            <a:chOff x="-1196426" y="1340768"/>
            <a:chExt cx="9144000" cy="5544616"/>
          </a:xfrm>
        </p:grpSpPr>
        <p:grpSp>
          <p:nvGrpSpPr>
            <p:cNvPr id="6" name="组合 5"/>
            <p:cNvGrpSpPr/>
            <p:nvPr/>
          </p:nvGrpSpPr>
          <p:grpSpPr>
            <a:xfrm>
              <a:off x="2786894" y="1340768"/>
              <a:ext cx="3873338" cy="4623502"/>
              <a:chOff x="2786894" y="1340768"/>
              <a:chExt cx="3873338" cy="4623502"/>
            </a:xfrm>
          </p:grpSpPr>
          <p:sp>
            <p:nvSpPr>
              <p:cNvPr id="5" name="同心圆 4"/>
              <p:cNvSpPr>
                <a:spLocks noChangeAspect="1"/>
              </p:cNvSpPr>
              <p:nvPr/>
            </p:nvSpPr>
            <p:spPr bwMode="auto">
              <a:xfrm>
                <a:off x="2786894" y="1340768"/>
                <a:ext cx="3613016" cy="3552528"/>
              </a:xfrm>
              <a:prstGeom prst="donut">
                <a:avLst>
                  <a:gd name="adj" fmla="val 207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 w="19050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22571" name="Oval 22"/>
              <p:cNvSpPr>
                <a:spLocks noChangeArrowheads="1"/>
              </p:cNvSpPr>
              <p:nvPr/>
            </p:nvSpPr>
            <p:spPr bwMode="auto">
              <a:xfrm>
                <a:off x="4366379" y="2892452"/>
                <a:ext cx="436069" cy="434976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22572" name="Text Box 23"/>
              <p:cNvSpPr txBox="1">
                <a:spLocks noChangeArrowheads="1"/>
              </p:cNvSpPr>
              <p:nvPr/>
            </p:nvSpPr>
            <p:spPr bwMode="auto">
              <a:xfrm>
                <a:off x="4286792" y="2573364"/>
                <a:ext cx="568713" cy="10064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60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  <a:endParaRPr lang="en-US" altLang="zh-CN" sz="2800">
                  <a:solidFill>
                    <a:srgbClr val="CC33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22575" name="Line 26"/>
              <p:cNvSpPr>
                <a:spLocks noChangeShapeType="1"/>
              </p:cNvSpPr>
              <p:nvPr/>
            </p:nvSpPr>
            <p:spPr bwMode="auto">
              <a:xfrm flipV="1">
                <a:off x="4585242" y="2063776"/>
                <a:ext cx="0" cy="817564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6" name="Line 27"/>
              <p:cNvSpPr>
                <a:spLocks noChangeShapeType="1"/>
              </p:cNvSpPr>
              <p:nvPr/>
            </p:nvSpPr>
            <p:spPr bwMode="auto">
              <a:xfrm>
                <a:off x="4585242" y="3316315"/>
                <a:ext cx="0" cy="869952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7" name="Line 28"/>
              <p:cNvSpPr>
                <a:spLocks noChangeShapeType="1"/>
              </p:cNvSpPr>
              <p:nvPr/>
            </p:nvSpPr>
            <p:spPr bwMode="auto">
              <a:xfrm>
                <a:off x="4802447" y="3098828"/>
                <a:ext cx="870479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8" name="Line 29"/>
              <p:cNvSpPr>
                <a:spLocks noChangeShapeType="1"/>
              </p:cNvSpPr>
              <p:nvPr/>
            </p:nvSpPr>
            <p:spPr bwMode="auto">
              <a:xfrm flipH="1">
                <a:off x="3550615" y="3098828"/>
                <a:ext cx="81576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9" name="Line 30"/>
              <p:cNvSpPr>
                <a:spLocks noChangeShapeType="1"/>
              </p:cNvSpPr>
              <p:nvPr/>
            </p:nvSpPr>
            <p:spPr bwMode="auto">
              <a:xfrm>
                <a:off x="4747731" y="3262340"/>
                <a:ext cx="598558" cy="5984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80" name="Line 31"/>
              <p:cNvSpPr>
                <a:spLocks noChangeShapeType="1"/>
              </p:cNvSpPr>
              <p:nvPr/>
            </p:nvSpPr>
            <p:spPr bwMode="auto">
              <a:xfrm flipH="1" flipV="1">
                <a:off x="3877252" y="2390801"/>
                <a:ext cx="543842" cy="544513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81" name="Line 32"/>
              <p:cNvSpPr>
                <a:spLocks noChangeShapeType="1"/>
              </p:cNvSpPr>
              <p:nvPr/>
            </p:nvSpPr>
            <p:spPr bwMode="auto">
              <a:xfrm flipH="1">
                <a:off x="3822536" y="3262340"/>
                <a:ext cx="598558" cy="5984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82" name="Line 33"/>
              <p:cNvSpPr>
                <a:spLocks noChangeShapeType="1"/>
              </p:cNvSpPr>
              <p:nvPr/>
            </p:nvSpPr>
            <p:spPr bwMode="auto">
              <a:xfrm flipV="1">
                <a:off x="4747731" y="2336826"/>
                <a:ext cx="598558" cy="598489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22583" name="Group 54"/>
              <p:cNvGrpSpPr>
                <a:grpSpLocks/>
              </p:cNvGrpSpPr>
              <p:nvPr/>
            </p:nvGrpSpPr>
            <p:grpSpPr bwMode="auto">
              <a:xfrm>
                <a:off x="3243875" y="1643088"/>
                <a:ext cx="2750714" cy="2881317"/>
                <a:chOff x="724" y="1536"/>
                <a:chExt cx="1659" cy="1815"/>
              </a:xfrm>
            </p:grpSpPr>
            <p:sp>
              <p:nvSpPr>
                <p:cNvPr id="2258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2164" y="2256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0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915" y="2784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1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1972" y="1776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2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444" y="1536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3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1454" y="3024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4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724" y="2256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1973" y="2793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  <p:sp>
              <p:nvSpPr>
                <p:cNvPr id="22596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927" y="1785"/>
                  <a:ext cx="219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rgbClr val="CC3300"/>
                      </a:solidFill>
                      <a:latin typeface="宋体" panose="02010600030101010101" pitchFamily="2" charset="-122"/>
                    </a:rPr>
                    <a:t>-</a:t>
                  </a:r>
                </a:p>
              </p:txBody>
            </p:sp>
          </p:grpSp>
          <p:sp>
            <p:nvSpPr>
              <p:cNvPr id="22584" name="Line 70"/>
              <p:cNvSpPr>
                <a:spLocks noChangeShapeType="1"/>
              </p:cNvSpPr>
              <p:nvPr/>
            </p:nvSpPr>
            <p:spPr bwMode="auto">
              <a:xfrm>
                <a:off x="6023539" y="4219604"/>
                <a:ext cx="636693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85" name="Line 71"/>
              <p:cNvSpPr>
                <a:spLocks noChangeShapeType="1"/>
              </p:cNvSpPr>
              <p:nvPr/>
            </p:nvSpPr>
            <p:spPr bwMode="auto">
              <a:xfrm>
                <a:off x="6660232" y="4229129"/>
                <a:ext cx="0" cy="1735141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" name="矩形 2"/>
            <p:cNvSpPr/>
            <p:nvPr/>
          </p:nvSpPr>
          <p:spPr bwMode="auto">
            <a:xfrm>
              <a:off x="-1196426" y="5932146"/>
              <a:ext cx="9144000" cy="953238"/>
            </a:xfrm>
            <a:prstGeom prst="rect">
              <a:avLst/>
            </a:prstGeom>
            <a:pattFill prst="wdUpDiag">
              <a:fgClr>
                <a:schemeClr val="accent2"/>
              </a:fgClr>
              <a:bgClr>
                <a:schemeClr val="bg1"/>
              </a:bgClr>
            </a:pattFill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701577" y="44624"/>
            <a:ext cx="7758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</a:rPr>
              <a:t>如果有电荷，只能分布在导体腔外壁和大地表面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4872359" y="6218147"/>
                <a:ext cx="2004844" cy="523221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</a:rPr>
                  <a:t>大地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359" y="6218147"/>
                <a:ext cx="2004844" cy="52322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246563" y="4264848"/>
                <a:ext cx="1192121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zh-CN" altLang="en-US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zh-CN" altLang="en-US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563" y="4264848"/>
                <a:ext cx="119212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组合 24"/>
          <p:cNvGrpSpPr/>
          <p:nvPr/>
        </p:nvGrpSpPr>
        <p:grpSpPr>
          <a:xfrm>
            <a:off x="4056065" y="2284403"/>
            <a:ext cx="701543" cy="728736"/>
            <a:chOff x="4056065" y="2284403"/>
            <a:chExt cx="701543" cy="728736"/>
          </a:xfrm>
        </p:grpSpPr>
        <p:sp>
          <p:nvSpPr>
            <p:cNvPr id="10" name="流程图: 联系 9"/>
            <p:cNvSpPr/>
            <p:nvPr/>
          </p:nvSpPr>
          <p:spPr bwMode="auto">
            <a:xfrm rot="1274808">
              <a:off x="4056065" y="2284403"/>
              <a:ext cx="72008" cy="462756"/>
            </a:xfrm>
            <a:prstGeom prst="flowChartConnector">
              <a:avLst/>
            </a:prstGeom>
            <a:solidFill>
              <a:srgbClr val="FF0000"/>
            </a:solidFill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4171784" y="2378894"/>
              <a:ext cx="585824" cy="634245"/>
              <a:chOff x="1323251" y="3121203"/>
              <a:chExt cx="708847" cy="69767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椭圆形标注 11"/>
                  <p:cNvSpPr/>
                  <p:nvPr/>
                </p:nvSpPr>
                <p:spPr bwMode="auto">
                  <a:xfrm>
                    <a:off x="1373205" y="3254541"/>
                    <a:ext cx="610115" cy="564333"/>
                  </a:xfrm>
                  <a:prstGeom prst="wedgeEllipseCallout">
                    <a:avLst>
                      <a:gd name="adj1" fmla="val -64887"/>
                      <a:gd name="adj2" fmla="val -51021"/>
                    </a:avLst>
                  </a:prstGeom>
                  <a:noFill/>
                  <a:ln w="19050" cap="flat" cmpd="sng" algn="ctr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numCol="1" rtlCol="0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0" marR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</a:pPr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kumimoji="1" lang="en-US" altLang="zh-CN" sz="3600" b="1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宋体" pitchFamily="2" charset="-122"/>
                            </a:rPr>
                            <m:t>  </m:t>
                          </m:r>
                        </m:oMath>
                      </m:oMathPara>
                    </a14:m>
                    <a:endParaRPr kumimoji="1" lang="zh-CN" altLang="en-US" sz="3600" b="1" i="0" u="none" strike="noStrike" cap="none" normalizeH="0" baseline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ea typeface="宋体" pitchFamily="2" charset="-122"/>
                    </a:endParaRPr>
                  </a:p>
                </p:txBody>
              </p:sp>
            </mc:Choice>
            <mc:Fallback xmlns="">
              <p:sp>
                <p:nvSpPr>
                  <p:cNvPr id="12" name="椭圆形标注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73205" y="3254541"/>
                    <a:ext cx="610115" cy="564333"/>
                  </a:xfrm>
                  <a:prstGeom prst="wedgeEllipseCallout">
                    <a:avLst>
                      <a:gd name="adj1" fmla="val -64887"/>
                      <a:gd name="adj2" fmla="val -51021"/>
                    </a:avLst>
                  </a:prstGeom>
                  <a:blipFill rotWithShape="0">
                    <a:blip r:embed="rId5"/>
                    <a:stretch>
                      <a:fillRect/>
                    </a:stretch>
                  </a:blipFill>
                  <a:ln w="19050" cap="flat" cmpd="sng" algn="ctr">
                    <a:solidFill>
                      <a:srgbClr val="CC33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/>
                  <p:cNvSpPr/>
                  <p:nvPr/>
                </p:nvSpPr>
                <p:spPr>
                  <a:xfrm>
                    <a:off x="1323251" y="3121203"/>
                    <a:ext cx="708847" cy="646329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36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oMath>
                      </m:oMathPara>
                    </a14:m>
                    <a:endParaRPr lang="zh-CN" altLang="en-US" sz="3600"/>
                  </a:p>
                </p:txBody>
              </p:sp>
            </mc:Choice>
            <mc:Fallback xmlns="">
              <p:sp>
                <p:nvSpPr>
                  <p:cNvPr id="13" name="矩形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3251" y="3121203"/>
                    <a:ext cx="708847" cy="64632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9" name="组合 28"/>
          <p:cNvGrpSpPr/>
          <p:nvPr/>
        </p:nvGrpSpPr>
        <p:grpSpPr>
          <a:xfrm>
            <a:off x="2766832" y="1397204"/>
            <a:ext cx="1827360" cy="1083653"/>
            <a:chOff x="2766832" y="1397204"/>
            <a:chExt cx="1827360" cy="10836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2766832" y="1397204"/>
                  <a:ext cx="18273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  <m:r>
                          <a:rPr lang="en-US" altLang="zh-CN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𝜺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>
                    <a:solidFill>
                      <a:schemeClr val="accent2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6832" y="1397204"/>
                  <a:ext cx="1827360" cy="52322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3700289" y="2346075"/>
              <a:ext cx="358853" cy="134782"/>
            </a:xfrm>
            <a:prstGeom prst="straightConnector1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92" name="文本框 91"/>
          <p:cNvSpPr txBox="1"/>
          <p:nvPr/>
        </p:nvSpPr>
        <p:spPr>
          <a:xfrm>
            <a:off x="709841" y="559733"/>
            <a:ext cx="6676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电场线不能在无电荷处中断，止于何处？</a:t>
            </a:r>
          </a:p>
        </p:txBody>
      </p:sp>
      <p:sp>
        <p:nvSpPr>
          <p:cNvPr id="24" name="矩形标注 23"/>
          <p:cNvSpPr/>
          <p:nvPr/>
        </p:nvSpPr>
        <p:spPr bwMode="auto">
          <a:xfrm>
            <a:off x="35496" y="1700808"/>
            <a:ext cx="1150904" cy="2308324"/>
          </a:xfrm>
          <a:prstGeom prst="wedgeRectCallout">
            <a:avLst>
              <a:gd name="adj1" fmla="val -47317"/>
              <a:gd name="adj2" fmla="val -77347"/>
            </a:avLst>
          </a:prstGeom>
          <a:noFill/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400" b="1" i="0" u="none" strike="noStrike" cap="none" normalizeH="0" baseline="0">
                <a:ln>
                  <a:noFill/>
                </a:ln>
                <a:solidFill>
                  <a:schemeClr val="accent2"/>
                </a:solidFill>
                <a:effectLst/>
                <a:latin typeface="宋体" pitchFamily="2" charset="-122"/>
                <a:ea typeface="宋体" pitchFamily="2" charset="-122"/>
              </a:rPr>
              <a:t>无穷远与大地等势，因大地延伸到无穷远</a:t>
            </a:r>
          </a:p>
        </p:txBody>
      </p:sp>
      <p:grpSp>
        <p:nvGrpSpPr>
          <p:cNvPr id="94" name="Group 52"/>
          <p:cNvGrpSpPr>
            <a:grpSpLocks/>
          </p:cNvGrpSpPr>
          <p:nvPr/>
        </p:nvGrpSpPr>
        <p:grpSpPr bwMode="auto">
          <a:xfrm>
            <a:off x="2578926" y="4149080"/>
            <a:ext cx="426085" cy="357814"/>
            <a:chOff x="945" y="1764"/>
            <a:chExt cx="244" cy="300"/>
          </a:xfrm>
        </p:grpSpPr>
        <p:sp>
          <p:nvSpPr>
            <p:cNvPr id="95" name="Line 53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Line 54"/>
            <p:cNvSpPr>
              <a:spLocks noChangeShapeType="1"/>
            </p:cNvSpPr>
            <p:nvPr/>
          </p:nvSpPr>
          <p:spPr bwMode="auto">
            <a:xfrm rot="6841252" flipH="1">
              <a:off x="1032" y="1798"/>
              <a:ext cx="69" cy="2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7" name="Group 52"/>
          <p:cNvGrpSpPr>
            <a:grpSpLocks/>
          </p:cNvGrpSpPr>
          <p:nvPr/>
        </p:nvGrpSpPr>
        <p:grpSpPr bwMode="auto">
          <a:xfrm>
            <a:off x="1133077" y="4149080"/>
            <a:ext cx="426085" cy="357814"/>
            <a:chOff x="945" y="1764"/>
            <a:chExt cx="244" cy="300"/>
          </a:xfrm>
        </p:grpSpPr>
        <p:sp>
          <p:nvSpPr>
            <p:cNvPr id="98" name="Line 53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54"/>
            <p:cNvSpPr>
              <a:spLocks noChangeShapeType="1"/>
            </p:cNvSpPr>
            <p:nvPr/>
          </p:nvSpPr>
          <p:spPr bwMode="auto">
            <a:xfrm rot="6841252" flipH="1">
              <a:off x="1032" y="1798"/>
              <a:ext cx="69" cy="2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0" name="Group 52"/>
          <p:cNvGrpSpPr>
            <a:grpSpLocks/>
          </p:cNvGrpSpPr>
          <p:nvPr/>
        </p:nvGrpSpPr>
        <p:grpSpPr bwMode="auto">
          <a:xfrm>
            <a:off x="1745635" y="1683571"/>
            <a:ext cx="426085" cy="357814"/>
            <a:chOff x="945" y="1764"/>
            <a:chExt cx="244" cy="300"/>
          </a:xfrm>
        </p:grpSpPr>
        <p:sp>
          <p:nvSpPr>
            <p:cNvPr id="101" name="Line 53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54"/>
            <p:cNvSpPr>
              <a:spLocks noChangeShapeType="1"/>
            </p:cNvSpPr>
            <p:nvPr/>
          </p:nvSpPr>
          <p:spPr bwMode="auto">
            <a:xfrm rot="6841252" flipH="1">
              <a:off x="1032" y="1798"/>
              <a:ext cx="69" cy="2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3" name="Group 52"/>
          <p:cNvGrpSpPr>
            <a:grpSpLocks/>
          </p:cNvGrpSpPr>
          <p:nvPr/>
        </p:nvGrpSpPr>
        <p:grpSpPr bwMode="auto">
          <a:xfrm>
            <a:off x="4019350" y="2327620"/>
            <a:ext cx="426085" cy="357814"/>
            <a:chOff x="945" y="1764"/>
            <a:chExt cx="244" cy="300"/>
          </a:xfrm>
        </p:grpSpPr>
        <p:sp>
          <p:nvSpPr>
            <p:cNvPr id="104" name="Line 53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" name="Line 54"/>
            <p:cNvSpPr>
              <a:spLocks noChangeShapeType="1"/>
            </p:cNvSpPr>
            <p:nvPr/>
          </p:nvSpPr>
          <p:spPr bwMode="auto">
            <a:xfrm rot="6841252" flipH="1">
              <a:off x="1032" y="1798"/>
              <a:ext cx="69" cy="24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7" name="文本框 106"/>
          <p:cNvSpPr txBox="1"/>
          <p:nvPr/>
        </p:nvSpPr>
        <p:spPr>
          <a:xfrm>
            <a:off x="7308304" y="921447"/>
            <a:ext cx="17533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都与等势体矛盾</a:t>
            </a:r>
          </a:p>
        </p:txBody>
      </p:sp>
      <p:sp>
        <p:nvSpPr>
          <p:cNvPr id="108" name="文本框 107"/>
          <p:cNvSpPr txBox="1"/>
          <p:nvPr/>
        </p:nvSpPr>
        <p:spPr>
          <a:xfrm>
            <a:off x="7668344" y="2190343"/>
            <a:ext cx="13289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solidFill>
                  <a:srgbClr val="C00000"/>
                </a:solidFill>
              </a:rPr>
              <a:t>外表面无电荷</a:t>
            </a:r>
            <a:endParaRPr lang="en-US" altLang="zh-CN">
              <a:solidFill>
                <a:srgbClr val="C00000"/>
              </a:solidFill>
            </a:endParaRPr>
          </a:p>
          <a:p>
            <a:pPr algn="ctr"/>
            <a:endParaRPr lang="en-US" altLang="zh-CN">
              <a:solidFill>
                <a:srgbClr val="C00000"/>
              </a:solidFill>
            </a:endParaRPr>
          </a:p>
          <a:p>
            <a:pPr algn="ctr"/>
            <a:r>
              <a:rPr lang="zh-CN" altLang="en-US">
                <a:solidFill>
                  <a:srgbClr val="C00000"/>
                </a:solidFill>
              </a:rPr>
              <a:t>腔外无电场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2340344" y="2310380"/>
            <a:ext cx="2678696" cy="3065886"/>
            <a:chOff x="2340344" y="2310380"/>
            <a:chExt cx="2678696" cy="3065886"/>
          </a:xfrm>
        </p:grpSpPr>
        <p:sp>
          <p:nvSpPr>
            <p:cNvPr id="21" name="任意多边形 20"/>
            <p:cNvSpPr/>
            <p:nvPr/>
          </p:nvSpPr>
          <p:spPr bwMode="auto">
            <a:xfrm>
              <a:off x="2715618" y="2310380"/>
              <a:ext cx="2303422" cy="3065886"/>
            </a:xfrm>
            <a:custGeom>
              <a:avLst/>
              <a:gdLst>
                <a:gd name="connsiteX0" fmla="*/ 982622 w 2303422"/>
                <a:gd name="connsiteY0" fmla="*/ 46740 h 3065886"/>
                <a:gd name="connsiteX1" fmla="*/ 677822 w 2303422"/>
                <a:gd name="connsiteY1" fmla="*/ 16260 h 3065886"/>
                <a:gd name="connsiteX2" fmla="*/ 301902 w 2303422"/>
                <a:gd name="connsiteY2" fmla="*/ 270260 h 3065886"/>
                <a:gd name="connsiteX3" fmla="*/ 7262 w 2303422"/>
                <a:gd name="connsiteY3" fmla="*/ 971300 h 3065886"/>
                <a:gd name="connsiteX4" fmla="*/ 190142 w 2303422"/>
                <a:gd name="connsiteY4" fmla="*/ 2424180 h 3065886"/>
                <a:gd name="connsiteX5" fmla="*/ 1195982 w 2303422"/>
                <a:gd name="connsiteY5" fmla="*/ 3043940 h 3065886"/>
                <a:gd name="connsiteX6" fmla="*/ 1988462 w 2303422"/>
                <a:gd name="connsiteY6" fmla="*/ 2881380 h 3065886"/>
                <a:gd name="connsiteX7" fmla="*/ 2303422 w 2303422"/>
                <a:gd name="connsiteY7" fmla="*/ 2444500 h 3065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03422" h="3065886">
                  <a:moveTo>
                    <a:pt x="982622" y="46740"/>
                  </a:moveTo>
                  <a:cubicBezTo>
                    <a:pt x="886948" y="12873"/>
                    <a:pt x="791275" y="-20993"/>
                    <a:pt x="677822" y="16260"/>
                  </a:cubicBezTo>
                  <a:cubicBezTo>
                    <a:pt x="564369" y="53513"/>
                    <a:pt x="413662" y="111087"/>
                    <a:pt x="301902" y="270260"/>
                  </a:cubicBezTo>
                  <a:cubicBezTo>
                    <a:pt x="190142" y="429433"/>
                    <a:pt x="25889" y="612313"/>
                    <a:pt x="7262" y="971300"/>
                  </a:cubicBezTo>
                  <a:cubicBezTo>
                    <a:pt x="-11365" y="1330287"/>
                    <a:pt x="-7978" y="2078740"/>
                    <a:pt x="190142" y="2424180"/>
                  </a:cubicBezTo>
                  <a:cubicBezTo>
                    <a:pt x="388262" y="2769620"/>
                    <a:pt x="896262" y="2967740"/>
                    <a:pt x="1195982" y="3043940"/>
                  </a:cubicBezTo>
                  <a:cubicBezTo>
                    <a:pt x="1495702" y="3120140"/>
                    <a:pt x="1803889" y="2981287"/>
                    <a:pt x="1988462" y="2881380"/>
                  </a:cubicBezTo>
                  <a:cubicBezTo>
                    <a:pt x="2173035" y="2781473"/>
                    <a:pt x="2238228" y="2612986"/>
                    <a:pt x="2303422" y="2444500"/>
                  </a:cubicBezTo>
                </a:path>
              </a:pathLst>
            </a:cu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9" name="文本框 108"/>
            <p:cNvSpPr txBox="1"/>
            <p:nvPr/>
          </p:nvSpPr>
          <p:spPr>
            <a:xfrm>
              <a:off x="2340344" y="3341309"/>
              <a:ext cx="9361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>
                  <a:solidFill>
                    <a:srgbClr val="C00000"/>
                  </a:solidFill>
                </a:rPr>
                <a:t>？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115616" y="2259822"/>
            <a:ext cx="2552144" cy="3663458"/>
            <a:chOff x="1115616" y="2259822"/>
            <a:chExt cx="2552144" cy="3663458"/>
          </a:xfrm>
        </p:grpSpPr>
        <p:sp>
          <p:nvSpPr>
            <p:cNvPr id="18" name="任意多边形 17"/>
            <p:cNvSpPr/>
            <p:nvPr/>
          </p:nvSpPr>
          <p:spPr bwMode="auto">
            <a:xfrm>
              <a:off x="1299606" y="2259822"/>
              <a:ext cx="2368154" cy="3663458"/>
            </a:xfrm>
            <a:custGeom>
              <a:avLst/>
              <a:gdLst>
                <a:gd name="connsiteX0" fmla="*/ 2368154 w 2368154"/>
                <a:gd name="connsiteY0" fmla="*/ 87138 h 3663458"/>
                <a:gd name="connsiteX1" fmla="*/ 1880474 w 2368154"/>
                <a:gd name="connsiteY1" fmla="*/ 5858 h 3663458"/>
                <a:gd name="connsiteX2" fmla="*/ 1199754 w 2368154"/>
                <a:gd name="connsiteY2" fmla="*/ 229378 h 3663458"/>
                <a:gd name="connsiteX3" fmla="*/ 193914 w 2368154"/>
                <a:gd name="connsiteY3" fmla="*/ 1275858 h 3663458"/>
                <a:gd name="connsiteX4" fmla="*/ 874 w 2368154"/>
                <a:gd name="connsiteY4" fmla="*/ 3663458 h 366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68154" h="3663458">
                  <a:moveTo>
                    <a:pt x="2368154" y="87138"/>
                  </a:moveTo>
                  <a:cubicBezTo>
                    <a:pt x="2221680" y="34644"/>
                    <a:pt x="2075207" y="-17849"/>
                    <a:pt x="1880474" y="5858"/>
                  </a:cubicBezTo>
                  <a:cubicBezTo>
                    <a:pt x="1685741" y="29565"/>
                    <a:pt x="1480847" y="17711"/>
                    <a:pt x="1199754" y="229378"/>
                  </a:cubicBezTo>
                  <a:cubicBezTo>
                    <a:pt x="918661" y="441045"/>
                    <a:pt x="393727" y="703511"/>
                    <a:pt x="193914" y="1275858"/>
                  </a:cubicBezTo>
                  <a:cubicBezTo>
                    <a:pt x="-5899" y="1848205"/>
                    <a:pt x="-2513" y="2755831"/>
                    <a:pt x="874" y="3663458"/>
                  </a:cubicBezTo>
                </a:path>
              </a:pathLst>
            </a:cu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0" name="文本框 109"/>
            <p:cNvSpPr txBox="1"/>
            <p:nvPr/>
          </p:nvSpPr>
          <p:spPr>
            <a:xfrm>
              <a:off x="1115616" y="3307631"/>
              <a:ext cx="9361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>
                  <a:solidFill>
                    <a:srgbClr val="C00000"/>
                  </a:solidFill>
                </a:rPr>
                <a:t>？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-10160" y="974276"/>
            <a:ext cx="3688080" cy="1362524"/>
            <a:chOff x="-10160" y="974276"/>
            <a:chExt cx="3688080" cy="1362524"/>
          </a:xfrm>
        </p:grpSpPr>
        <p:sp>
          <p:nvSpPr>
            <p:cNvPr id="23" name="任意多边形 22"/>
            <p:cNvSpPr/>
            <p:nvPr/>
          </p:nvSpPr>
          <p:spPr bwMode="auto">
            <a:xfrm>
              <a:off x="-10160" y="974276"/>
              <a:ext cx="3688080" cy="1362524"/>
            </a:xfrm>
            <a:custGeom>
              <a:avLst/>
              <a:gdLst>
                <a:gd name="connsiteX0" fmla="*/ 3688080 w 3688080"/>
                <a:gd name="connsiteY0" fmla="*/ 1362524 h 1362524"/>
                <a:gd name="connsiteX1" fmla="*/ 2753360 w 3688080"/>
                <a:gd name="connsiteY1" fmla="*/ 1118684 h 1362524"/>
                <a:gd name="connsiteX2" fmla="*/ 1696720 w 3688080"/>
                <a:gd name="connsiteY2" fmla="*/ 773244 h 1362524"/>
                <a:gd name="connsiteX3" fmla="*/ 284480 w 3688080"/>
                <a:gd name="connsiteY3" fmla="*/ 123004 h 1362524"/>
                <a:gd name="connsiteX4" fmla="*/ 0 w 3688080"/>
                <a:gd name="connsiteY4" fmla="*/ 1084 h 136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8080" h="1362524">
                  <a:moveTo>
                    <a:pt x="3688080" y="1362524"/>
                  </a:moveTo>
                  <a:cubicBezTo>
                    <a:pt x="3386666" y="1289710"/>
                    <a:pt x="3085253" y="1216897"/>
                    <a:pt x="2753360" y="1118684"/>
                  </a:cubicBezTo>
                  <a:cubicBezTo>
                    <a:pt x="2421467" y="1020471"/>
                    <a:pt x="2108200" y="939191"/>
                    <a:pt x="1696720" y="773244"/>
                  </a:cubicBezTo>
                  <a:cubicBezTo>
                    <a:pt x="1285240" y="607297"/>
                    <a:pt x="567267" y="251697"/>
                    <a:pt x="284480" y="123004"/>
                  </a:cubicBezTo>
                  <a:cubicBezTo>
                    <a:pt x="1693" y="-5689"/>
                    <a:pt x="846" y="-2303"/>
                    <a:pt x="0" y="1084"/>
                  </a:cubicBezTo>
                </a:path>
              </a:pathLst>
            </a:cu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187624" y="1268760"/>
              <a:ext cx="936104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>
                  <a:solidFill>
                    <a:srgbClr val="C00000"/>
                  </a:solidFill>
                </a:rPr>
                <a:t>？</a:t>
              </a:r>
            </a:p>
          </p:txBody>
        </p:sp>
      </p:grpSp>
      <p:sp>
        <p:nvSpPr>
          <p:cNvPr id="116" name="Text Box 2"/>
          <p:cNvSpPr txBox="1">
            <a:spLocks noChangeArrowheads="1"/>
          </p:cNvSpPr>
          <p:nvPr/>
        </p:nvSpPr>
        <p:spPr bwMode="auto">
          <a:xfrm>
            <a:off x="485332" y="6165304"/>
            <a:ext cx="8212545" cy="584775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marL="762000" indent="-762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</a:rPr>
              <a:t>接地空腔导体可以屏蔽内电场</a:t>
            </a:r>
            <a:r>
              <a:rPr lang="en-US" altLang="zh-CN">
                <a:solidFill>
                  <a:srgbClr val="C00000"/>
                </a:solidFill>
                <a:latin typeface="宋体" panose="02010600030101010101" pitchFamily="2" charset="-122"/>
              </a:rPr>
              <a:t>(</a:t>
            </a:r>
            <a:r>
              <a:rPr lang="zh-CN" altLang="en-US">
                <a:solidFill>
                  <a:srgbClr val="C00000"/>
                </a:solidFill>
                <a:latin typeface="宋体" panose="02010600030101010101" pitchFamily="2" charset="-122"/>
              </a:rPr>
              <a:t>内电场出不来</a:t>
            </a:r>
            <a:r>
              <a:rPr lang="en-US" altLang="zh-CN">
                <a:solidFill>
                  <a:srgbClr val="C00000"/>
                </a:solidFill>
                <a:latin typeface="宋体" panose="02010600030101010101" pitchFamily="2" charset="-122"/>
              </a:rPr>
              <a:t>)</a:t>
            </a:r>
            <a:endParaRPr lang="zh-CN" altLang="en-US">
              <a:solidFill>
                <a:srgbClr val="C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121651"/>
      </p:ext>
    </p:extLst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2" grpId="0"/>
      <p:bldP spid="24" grpId="0" animBg="1"/>
      <p:bldP spid="107" grpId="0"/>
      <p:bldP spid="108" grpId="0"/>
      <p:bldP spid="1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79388" y="260350"/>
            <a:ext cx="87630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</a:rPr>
              <a:t>：一块无限大金属板，面积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zh-CN" altLang="en-US" sz="2800">
                <a:solidFill>
                  <a:schemeClr val="accent2"/>
                </a:solidFill>
              </a:rPr>
              <a:t>，带电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zh-CN" altLang="en-US" sz="2800">
                <a:solidFill>
                  <a:schemeClr val="accent2"/>
                </a:solidFill>
              </a:rPr>
              <a:t>，在其近旁再放一块平行大金属板，不带电。</a:t>
            </a: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求静电平衡时，金属板上的电荷分布及周围空间的电场分布。</a:t>
            </a:r>
            <a:r>
              <a:rPr lang="en-US" altLang="zh-CN" sz="2800">
                <a:solidFill>
                  <a:schemeClr val="accent2"/>
                </a:solidFill>
              </a:rPr>
              <a:t>(2) </a:t>
            </a:r>
            <a:r>
              <a:rPr lang="zh-CN" altLang="en-US" sz="2800">
                <a:solidFill>
                  <a:schemeClr val="accent2"/>
                </a:solidFill>
              </a:rPr>
              <a:t>如果把第二块金属板接地，最后情况又如何？（忽略金属板的边缘效应。）</a:t>
            </a:r>
            <a:endParaRPr lang="zh-CN" altLang="en-US" sz="2400" b="0">
              <a:solidFill>
                <a:schemeClr val="accent2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7772400" y="3238500"/>
            <a:ext cx="381000" cy="25908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" name="Group 69"/>
          <p:cNvGrpSpPr>
            <a:grpSpLocks/>
          </p:cNvGrpSpPr>
          <p:nvPr/>
        </p:nvGrpSpPr>
        <p:grpSpPr bwMode="auto">
          <a:xfrm>
            <a:off x="5851525" y="3314700"/>
            <a:ext cx="2835275" cy="457200"/>
            <a:chOff x="3542" y="2352"/>
            <a:chExt cx="1786" cy="288"/>
          </a:xfrm>
        </p:grpSpPr>
        <p:sp>
          <p:nvSpPr>
            <p:cNvPr id="25613" name="Text Box 42"/>
            <p:cNvSpPr txBox="1">
              <a:spLocks noChangeArrowheads="1"/>
            </p:cNvSpPr>
            <p:nvPr/>
          </p:nvSpPr>
          <p:spPr bwMode="auto">
            <a:xfrm>
              <a:off x="3542" y="2352"/>
              <a:ext cx="44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25614" name="Text Box 43"/>
            <p:cNvSpPr txBox="1">
              <a:spLocks noChangeArrowheads="1"/>
            </p:cNvSpPr>
            <p:nvPr/>
          </p:nvSpPr>
          <p:spPr bwMode="auto">
            <a:xfrm>
              <a:off x="4042" y="2352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25615" name="Text Box 44"/>
            <p:cNvSpPr txBox="1">
              <a:spLocks noChangeArrowheads="1"/>
            </p:cNvSpPr>
            <p:nvPr/>
          </p:nvSpPr>
          <p:spPr bwMode="auto">
            <a:xfrm>
              <a:off x="4426" y="2352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25616" name="Text Box 45"/>
            <p:cNvSpPr txBox="1">
              <a:spLocks noChangeArrowheads="1"/>
            </p:cNvSpPr>
            <p:nvPr/>
          </p:nvSpPr>
          <p:spPr bwMode="auto">
            <a:xfrm>
              <a:off x="4954" y="2352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宋体" panose="02010600030101010101" pitchFamily="2" charset="-122"/>
                </a:rPr>
                <a:t>σ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4</a:t>
              </a:r>
            </a:p>
          </p:txBody>
        </p:sp>
      </p:grp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228600" y="3162300"/>
            <a:ext cx="51816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6750" indent="-6667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解：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1)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无限大，电场垂直平板。电荷分布在四个表面。设电荷密度分别为</a:t>
            </a:r>
            <a:r>
              <a:rPr lang="en-US" altLang="zh-CN" sz="2800" i="1">
                <a:solidFill>
                  <a:schemeClr val="accent2"/>
                </a:solidFill>
              </a:rPr>
              <a:t>σ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i="1">
                <a:solidFill>
                  <a:schemeClr val="accent2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  <a:latin typeface="宋体" panose="02010600030101010101" pitchFamily="2" charset="-122"/>
              </a:rPr>
              <a:t>σ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</a:p>
        </p:txBody>
      </p:sp>
      <p:sp>
        <p:nvSpPr>
          <p:cNvPr id="25606" name="Text Box 63"/>
          <p:cNvSpPr txBox="1">
            <a:spLocks noChangeArrowheads="1"/>
          </p:cNvSpPr>
          <p:nvPr/>
        </p:nvSpPr>
        <p:spPr bwMode="auto">
          <a:xfrm>
            <a:off x="1279525" y="122238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9281" name="Rectangle 65"/>
          <p:cNvSpPr>
            <a:spLocks noChangeArrowheads="1"/>
          </p:cNvSpPr>
          <p:nvPr/>
        </p:nvSpPr>
        <p:spPr bwMode="auto">
          <a:xfrm>
            <a:off x="-11113" y="2708275"/>
            <a:ext cx="9144001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3" name="Group 72"/>
          <p:cNvGrpSpPr>
            <a:grpSpLocks/>
          </p:cNvGrpSpPr>
          <p:nvPr/>
        </p:nvGrpSpPr>
        <p:grpSpPr bwMode="auto">
          <a:xfrm>
            <a:off x="6324600" y="2781300"/>
            <a:ext cx="457200" cy="3048000"/>
            <a:chOff x="3840" y="2016"/>
            <a:chExt cx="288" cy="1920"/>
          </a:xfrm>
        </p:grpSpPr>
        <p:grpSp>
          <p:nvGrpSpPr>
            <p:cNvPr id="25609" name="Group 70"/>
            <p:cNvGrpSpPr>
              <a:grpSpLocks/>
            </p:cNvGrpSpPr>
            <p:nvPr/>
          </p:nvGrpSpPr>
          <p:grpSpPr bwMode="auto">
            <a:xfrm>
              <a:off x="3840" y="2016"/>
              <a:ext cx="288" cy="1920"/>
              <a:chOff x="3840" y="2016"/>
              <a:chExt cx="288" cy="1920"/>
            </a:xfrm>
          </p:grpSpPr>
          <p:sp>
            <p:nvSpPr>
              <p:cNvPr id="25611" name="Rectangle 3"/>
              <p:cNvSpPr>
                <a:spLocks noChangeArrowheads="1"/>
              </p:cNvSpPr>
              <p:nvPr/>
            </p:nvSpPr>
            <p:spPr bwMode="auto">
              <a:xfrm>
                <a:off x="3888" y="2304"/>
                <a:ext cx="240" cy="16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25612" name="Text Box 46"/>
              <p:cNvSpPr txBox="1">
                <a:spLocks noChangeArrowheads="1"/>
              </p:cNvSpPr>
              <p:nvPr/>
            </p:nvSpPr>
            <p:spPr bwMode="auto">
              <a:xfrm>
                <a:off x="3840" y="2016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Q</a:t>
                </a:r>
                <a:endParaRPr lang="en-US" altLang="zh-CN" sz="2400" b="0" i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5610" name="Text Box 71"/>
            <p:cNvSpPr txBox="1">
              <a:spLocks noChangeArrowheads="1"/>
            </p:cNvSpPr>
            <p:nvPr/>
          </p:nvSpPr>
          <p:spPr bwMode="auto">
            <a:xfrm>
              <a:off x="3887" y="292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S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0" autoUpdateAnimBg="0"/>
      <p:bldP spid="9220" grpId="0" animBg="1"/>
      <p:bldP spid="9278" grpId="0" autoUpdateAnimBg="0"/>
      <p:bldP spid="928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1" name="Text Box 47"/>
          <p:cNvSpPr txBox="1">
            <a:spLocks noChangeArrowheads="1"/>
          </p:cNvSpPr>
          <p:nvPr/>
        </p:nvSpPr>
        <p:spPr bwMode="auto">
          <a:xfrm>
            <a:off x="898525" y="425450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由电荷守恒定律可知：</a:t>
            </a:r>
            <a:endParaRPr lang="zh-CN" altLang="en-US" sz="1200">
              <a:latin typeface="宋体" panose="02010600030101010101" pitchFamily="2" charset="-122"/>
            </a:endParaRPr>
          </a:p>
        </p:txBody>
      </p:sp>
      <p:graphicFrame>
        <p:nvGraphicFramePr>
          <p:cNvPr id="11313" name="Object 49"/>
          <p:cNvGraphicFramePr>
            <a:graphicFrameLocks noChangeAspect="1"/>
          </p:cNvGraphicFramePr>
          <p:nvPr/>
        </p:nvGraphicFramePr>
        <p:xfrm>
          <a:off x="1574800" y="914400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51685" imgH="868680" progId="Equation.3">
                  <p:embed/>
                </p:oleObj>
              </mc:Choice>
              <mc:Fallback>
                <p:oleObj name="Equation" r:id="rId3" imgW="1851685" imgH="868680" progId="Equation.3">
                  <p:embed/>
                  <p:pic>
                    <p:nvPicPr>
                      <p:cNvPr id="1131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914400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14" name="Object 50"/>
          <p:cNvGraphicFramePr>
            <a:graphicFrameLocks noChangeAspect="1"/>
          </p:cNvGraphicFramePr>
          <p:nvPr/>
        </p:nvGraphicFramePr>
        <p:xfrm>
          <a:off x="1581150" y="1822450"/>
          <a:ext cx="1765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45153" imgH="441829" progId="Equation.3">
                  <p:embed/>
                </p:oleObj>
              </mc:Choice>
              <mc:Fallback>
                <p:oleObj name="Equation" r:id="rId5" imgW="1745153" imgH="441829" progId="Equation.3">
                  <p:embed/>
                  <p:pic>
                    <p:nvPicPr>
                      <p:cNvPr id="1131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1822450"/>
                        <a:ext cx="1765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51"/>
          <p:cNvSpPr txBox="1">
            <a:spLocks noChangeArrowheads="1"/>
          </p:cNvSpPr>
          <p:nvPr/>
        </p:nvSpPr>
        <p:spPr bwMode="auto">
          <a:xfrm>
            <a:off x="533400" y="3429000"/>
            <a:ext cx="861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选如图高斯面，电通量为零。</a:t>
            </a:r>
          </a:p>
        </p:txBody>
      </p: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533400" y="4800600"/>
            <a:ext cx="82296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板内任一点</a:t>
            </a:r>
            <a:r>
              <a:rPr lang="en-US" altLang="zh-CN" sz="2800" i="1">
                <a:solidFill>
                  <a:srgbClr val="0000CC"/>
                </a:solidFill>
              </a:rPr>
              <a:t>P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的场强是</a:t>
            </a:r>
            <a:r>
              <a:rPr lang="en-US" altLang="zh-CN" sz="2800">
                <a:solidFill>
                  <a:srgbClr val="0000CC"/>
                </a:solidFill>
              </a:rPr>
              <a:t>4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个带电平面的电场的叠加，并且为零，所以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1320" name="Object 56"/>
          <p:cNvGraphicFramePr>
            <a:graphicFrameLocks noChangeAspect="1"/>
          </p:cNvGraphicFramePr>
          <p:nvPr/>
        </p:nvGraphicFramePr>
        <p:xfrm>
          <a:off x="4146550" y="5403850"/>
          <a:ext cx="38989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78555" imgH="1013329" progId="Equation.3">
                  <p:embed/>
                </p:oleObj>
              </mc:Choice>
              <mc:Fallback>
                <p:oleObj name="Equation" r:id="rId7" imgW="3878555" imgH="1013329" progId="Equation.3">
                  <p:embed/>
                  <p:pic>
                    <p:nvPicPr>
                      <p:cNvPr id="1132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5403850"/>
                        <a:ext cx="38989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26" name="Rectangle 62"/>
          <p:cNvSpPr>
            <a:spLocks noChangeArrowheads="1"/>
          </p:cNvSpPr>
          <p:nvPr/>
        </p:nvSpPr>
        <p:spPr bwMode="auto">
          <a:xfrm>
            <a:off x="6324600" y="1447800"/>
            <a:ext cx="1447800" cy="914400"/>
          </a:xfrm>
          <a:prstGeom prst="rect">
            <a:avLst/>
          </a:prstGeom>
          <a:noFill/>
          <a:ln w="28575">
            <a:solidFill>
              <a:srgbClr val="CC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7657" name="Group 116"/>
          <p:cNvGrpSpPr>
            <a:grpSpLocks/>
          </p:cNvGrpSpPr>
          <p:nvPr/>
        </p:nvGrpSpPr>
        <p:grpSpPr bwMode="auto">
          <a:xfrm>
            <a:off x="5622925" y="152400"/>
            <a:ext cx="2835275" cy="3048000"/>
            <a:chOff x="3542" y="96"/>
            <a:chExt cx="1786" cy="1920"/>
          </a:xfrm>
        </p:grpSpPr>
        <p:grpSp>
          <p:nvGrpSpPr>
            <p:cNvPr id="27662" name="Group 114"/>
            <p:cNvGrpSpPr>
              <a:grpSpLocks/>
            </p:cNvGrpSpPr>
            <p:nvPr/>
          </p:nvGrpSpPr>
          <p:grpSpPr bwMode="auto">
            <a:xfrm>
              <a:off x="3542" y="96"/>
              <a:ext cx="1786" cy="1920"/>
              <a:chOff x="3542" y="96"/>
              <a:chExt cx="1786" cy="1920"/>
            </a:xfrm>
          </p:grpSpPr>
          <p:sp>
            <p:nvSpPr>
              <p:cNvPr id="27664" name="Rectangle 105"/>
              <p:cNvSpPr>
                <a:spLocks noChangeArrowheads="1"/>
              </p:cNvSpPr>
              <p:nvPr/>
            </p:nvSpPr>
            <p:spPr bwMode="auto">
              <a:xfrm>
                <a:off x="4752" y="384"/>
                <a:ext cx="240" cy="16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grpSp>
            <p:nvGrpSpPr>
              <p:cNvPr id="27665" name="Group 106"/>
              <p:cNvGrpSpPr>
                <a:grpSpLocks/>
              </p:cNvGrpSpPr>
              <p:nvPr/>
            </p:nvGrpSpPr>
            <p:grpSpPr bwMode="auto">
              <a:xfrm>
                <a:off x="3542" y="432"/>
                <a:ext cx="1786" cy="288"/>
                <a:chOff x="3542" y="2352"/>
                <a:chExt cx="1786" cy="288"/>
              </a:xfrm>
            </p:grpSpPr>
            <p:sp>
              <p:nvSpPr>
                <p:cNvPr id="27669" name="Text Box 107"/>
                <p:cNvSpPr txBox="1">
                  <a:spLocks noChangeArrowheads="1"/>
                </p:cNvSpPr>
                <p:nvPr/>
              </p:nvSpPr>
              <p:spPr bwMode="auto">
                <a:xfrm>
                  <a:off x="3542" y="2352"/>
                  <a:ext cx="44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宋体" panose="02010600030101010101" pitchFamily="2" charset="-122"/>
                    </a:rPr>
                    <a:t>σ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1</a:t>
                  </a:r>
                </a:p>
              </p:txBody>
            </p:sp>
            <p:sp>
              <p:nvSpPr>
                <p:cNvPr id="27670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4042" y="2352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宋体" panose="02010600030101010101" pitchFamily="2" charset="-122"/>
                    </a:rPr>
                    <a:t>σ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2</a:t>
                  </a:r>
                </a:p>
              </p:txBody>
            </p:sp>
            <p:sp>
              <p:nvSpPr>
                <p:cNvPr id="27671" name="Text Box 109"/>
                <p:cNvSpPr txBox="1">
                  <a:spLocks noChangeArrowheads="1"/>
                </p:cNvSpPr>
                <p:nvPr/>
              </p:nvSpPr>
              <p:spPr bwMode="auto">
                <a:xfrm>
                  <a:off x="4426" y="2352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宋体" panose="02010600030101010101" pitchFamily="2" charset="-122"/>
                    </a:rPr>
                    <a:t>σ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3</a:t>
                  </a:r>
                </a:p>
              </p:txBody>
            </p:sp>
            <p:sp>
              <p:nvSpPr>
                <p:cNvPr id="27672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4954" y="2352"/>
                  <a:ext cx="374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  <a:latin typeface="宋体" panose="02010600030101010101" pitchFamily="2" charset="-122"/>
                    </a:rPr>
                    <a:t>σ</a:t>
                  </a:r>
                  <a:r>
                    <a:rPr lang="en-US" altLang="zh-CN" sz="2400" baseline="-25000">
                      <a:solidFill>
                        <a:schemeClr val="accent2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7666" name="Group 111"/>
              <p:cNvGrpSpPr>
                <a:grpSpLocks/>
              </p:cNvGrpSpPr>
              <p:nvPr/>
            </p:nvGrpSpPr>
            <p:grpSpPr bwMode="auto">
              <a:xfrm>
                <a:off x="3840" y="96"/>
                <a:ext cx="288" cy="1920"/>
                <a:chOff x="3840" y="2016"/>
                <a:chExt cx="288" cy="1920"/>
              </a:xfrm>
            </p:grpSpPr>
            <p:sp>
              <p:nvSpPr>
                <p:cNvPr id="27667" name="Rectangle 112"/>
                <p:cNvSpPr>
                  <a:spLocks noChangeArrowheads="1"/>
                </p:cNvSpPr>
                <p:nvPr/>
              </p:nvSpPr>
              <p:spPr bwMode="auto">
                <a:xfrm>
                  <a:off x="3888" y="2304"/>
                  <a:ext cx="240" cy="1632"/>
                </a:xfrm>
                <a:prstGeom prst="rect">
                  <a:avLst/>
                </a:prstGeom>
                <a:noFill/>
                <a:ln w="28575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27668" name="Text Box 113"/>
                <p:cNvSpPr txBox="1">
                  <a:spLocks noChangeArrowheads="1"/>
                </p:cNvSpPr>
                <p:nvPr/>
              </p:nvSpPr>
              <p:spPr bwMode="auto">
                <a:xfrm>
                  <a:off x="3840" y="2016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Q</a:t>
                  </a:r>
                  <a:endParaRPr lang="en-US" altLang="zh-CN" sz="2400" b="0" i="1">
                    <a:solidFill>
                      <a:schemeClr val="accent2"/>
                    </a:solidFill>
                  </a:endParaRPr>
                </a:p>
              </p:txBody>
            </p:sp>
          </p:grpSp>
        </p:grpSp>
        <p:sp>
          <p:nvSpPr>
            <p:cNvPr id="27663" name="Text Box 115"/>
            <p:cNvSpPr txBox="1">
              <a:spLocks noChangeArrowheads="1"/>
            </p:cNvSpPr>
            <p:nvPr/>
          </p:nvSpPr>
          <p:spPr bwMode="auto">
            <a:xfrm>
              <a:off x="3888" y="48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S</a:t>
              </a:r>
            </a:p>
          </p:txBody>
        </p:sp>
      </p:grpSp>
      <p:graphicFrame>
        <p:nvGraphicFramePr>
          <p:cNvPr id="11382" name="Object 118"/>
          <p:cNvGraphicFramePr>
            <a:graphicFrameLocks noChangeAspect="1"/>
          </p:cNvGraphicFramePr>
          <p:nvPr/>
        </p:nvGraphicFramePr>
        <p:xfrm>
          <a:off x="3200400" y="4114800"/>
          <a:ext cx="1765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45153" imgH="441829" progId="Equation.3">
                  <p:embed/>
                </p:oleObj>
              </mc:Choice>
              <mc:Fallback>
                <p:oleObj name="Equation" r:id="rId9" imgW="1745153" imgH="441829" progId="Equation.3">
                  <p:embed/>
                  <p:pic>
                    <p:nvPicPr>
                      <p:cNvPr id="11382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114800"/>
                        <a:ext cx="1765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95" name="Oval 131"/>
          <p:cNvSpPr>
            <a:spLocks noChangeArrowheads="1"/>
          </p:cNvSpPr>
          <p:nvPr/>
        </p:nvSpPr>
        <p:spPr bwMode="auto">
          <a:xfrm>
            <a:off x="7696200" y="2590800"/>
            <a:ext cx="76200" cy="76200"/>
          </a:xfrm>
          <a:prstGeom prst="ellipse">
            <a:avLst/>
          </a:prstGeom>
          <a:solidFill>
            <a:srgbClr val="CC3300"/>
          </a:solidFill>
          <a:ln w="1905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1396" name="Text Box 132"/>
          <p:cNvSpPr txBox="1">
            <a:spLocks noChangeArrowheads="1"/>
          </p:cNvSpPr>
          <p:nvPr/>
        </p:nvSpPr>
        <p:spPr bwMode="auto">
          <a:xfrm>
            <a:off x="7558088" y="261143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sp>
        <p:nvSpPr>
          <p:cNvPr id="15373" name="Text Box 27"/>
          <p:cNvSpPr txBox="1">
            <a:spLocks noChangeArrowheads="1"/>
          </p:cNvSpPr>
          <p:nvPr/>
        </p:nvSpPr>
        <p:spPr bwMode="auto">
          <a:xfrm>
            <a:off x="457200" y="2667000"/>
            <a:ext cx="502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板内电场为零，选如图高斯面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3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11" grpId="0" autoUpdateAnimBg="0"/>
      <p:bldP spid="15365" grpId="0"/>
      <p:bldP spid="11319" grpId="0" autoUpdateAnimBg="0"/>
      <p:bldP spid="11326" grpId="0" animBg="1" autoUpdateAnimBg="0"/>
      <p:bldP spid="11395" grpId="0" animBg="1" autoUpdateAnimBg="0"/>
      <p:bldP spid="11396" grpId="0" autoUpdateAnimBg="0"/>
      <p:bldP spid="1537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06413" y="1524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即：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344613" y="228600"/>
          <a:ext cx="3251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231077" imgH="441829" progId="Equation.3">
                  <p:embed/>
                </p:oleObj>
              </mc:Choice>
              <mc:Fallback>
                <p:oleObj name="Equation" r:id="rId3" imgW="3231077" imgH="441829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228600"/>
                        <a:ext cx="32512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06413" y="852488"/>
            <a:ext cx="2684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联立求解可得：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1268413" y="1295400"/>
          <a:ext cx="3011487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94734" imgH="1889891" progId="Equation.3">
                  <p:embed/>
                </p:oleObj>
              </mc:Choice>
              <mc:Fallback>
                <p:oleObj name="Equation" r:id="rId5" imgW="2994734" imgH="1889891" progId="Equation.3">
                  <p:embed/>
                  <p:pic>
                    <p:nvPicPr>
                      <p:cNvPr id="122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1295400"/>
                        <a:ext cx="3011487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658813" y="3214688"/>
            <a:ext cx="2806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电场的分布为：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1023938" y="38100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Ⅰ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区，</a:t>
            </a: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963613" y="4724400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0">
                <a:solidFill>
                  <a:schemeClr val="accent2"/>
                </a:solidFill>
                <a:latin typeface="宋体" panose="02010600030101010101" pitchFamily="2" charset="-122"/>
              </a:rPr>
              <a:t>Ⅱ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区，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039813" y="5638800"/>
            <a:ext cx="161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0">
                <a:solidFill>
                  <a:schemeClr val="accent2"/>
                </a:solidFill>
                <a:latin typeface="宋体" panose="02010600030101010101" pitchFamily="2" charset="-122"/>
              </a:rPr>
              <a:t>Ⅲ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区，</a:t>
            </a:r>
          </a:p>
        </p:txBody>
      </p:sp>
      <p:sp>
        <p:nvSpPr>
          <p:cNvPr id="12299" name="Text Box 11"/>
          <p:cNvSpPr txBox="1">
            <a:spLocks noChangeArrowheads="1"/>
          </p:cNvSpPr>
          <p:nvPr/>
        </p:nvSpPr>
        <p:spPr bwMode="auto">
          <a:xfrm>
            <a:off x="4849813" y="3810000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方向向左</a:t>
            </a:r>
          </a:p>
        </p:txBody>
      </p:sp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4849813" y="47386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方向向右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4913313" y="5653088"/>
            <a:ext cx="1612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方向向右</a:t>
            </a:r>
          </a:p>
        </p:txBody>
      </p:sp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2776538" y="3575050"/>
            <a:ext cx="1692275" cy="990600"/>
            <a:chOff x="1766" y="2252"/>
            <a:chExt cx="1066" cy="624"/>
          </a:xfrm>
        </p:grpSpPr>
        <p:graphicFrame>
          <p:nvGraphicFramePr>
            <p:cNvPr id="29767" name="Object 14"/>
            <p:cNvGraphicFramePr>
              <a:graphicFrameLocks noChangeAspect="1"/>
            </p:cNvGraphicFramePr>
            <p:nvPr/>
          </p:nvGraphicFramePr>
          <p:xfrm>
            <a:off x="2112" y="2252"/>
            <a:ext cx="72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27661" imgH="975491" progId="Equation.3">
                    <p:embed/>
                  </p:oleObj>
                </mc:Choice>
                <mc:Fallback>
                  <p:oleObj name="Equation" r:id="rId7" imgW="1127661" imgH="975491" progId="Equation.3">
                    <p:embed/>
                    <p:pic>
                      <p:nvPicPr>
                        <p:cNvPr id="2976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252"/>
                          <a:ext cx="72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8" name="Text Box 15"/>
            <p:cNvSpPr txBox="1">
              <a:spLocks noChangeArrowheads="1"/>
            </p:cNvSpPr>
            <p:nvPr/>
          </p:nvSpPr>
          <p:spPr bwMode="auto">
            <a:xfrm>
              <a:off x="1872" y="2516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宋体" panose="02010600030101010101" pitchFamily="2" charset="-122"/>
                </a:rPr>
                <a:t>Ⅰ</a:t>
              </a:r>
              <a:endPara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69" name="Text Box 18"/>
            <p:cNvSpPr txBox="1">
              <a:spLocks noChangeArrowheads="1"/>
            </p:cNvSpPr>
            <p:nvPr/>
          </p:nvSpPr>
          <p:spPr bwMode="auto">
            <a:xfrm>
              <a:off x="1766" y="239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2792413" y="4489450"/>
            <a:ext cx="1720850" cy="990600"/>
            <a:chOff x="1776" y="2828"/>
            <a:chExt cx="1084" cy="624"/>
          </a:xfrm>
        </p:grpSpPr>
        <p:sp>
          <p:nvSpPr>
            <p:cNvPr id="29764" name="Text Box 16"/>
            <p:cNvSpPr txBox="1">
              <a:spLocks noChangeArrowheads="1"/>
            </p:cNvSpPr>
            <p:nvPr/>
          </p:nvSpPr>
          <p:spPr bwMode="auto">
            <a:xfrm>
              <a:off x="1900" y="3073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Ⅱ</a:t>
              </a:r>
              <a:endParaRPr lang="en-US" altLang="zh-CN" sz="24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65" name="Text Box 19"/>
            <p:cNvSpPr txBox="1">
              <a:spLocks noChangeArrowheads="1"/>
            </p:cNvSpPr>
            <p:nvPr/>
          </p:nvSpPr>
          <p:spPr bwMode="auto">
            <a:xfrm>
              <a:off x="1776" y="2968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9766" name="Object 21"/>
            <p:cNvGraphicFramePr>
              <a:graphicFrameLocks noChangeAspect="1"/>
            </p:cNvGraphicFramePr>
            <p:nvPr/>
          </p:nvGraphicFramePr>
          <p:xfrm>
            <a:off x="2140" y="2828"/>
            <a:ext cx="72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27661" imgH="975491" progId="Equation.3">
                    <p:embed/>
                  </p:oleObj>
                </mc:Choice>
                <mc:Fallback>
                  <p:oleObj name="Equation" r:id="rId9" imgW="1127661" imgH="975491" progId="Equation.3">
                    <p:embed/>
                    <p:pic>
                      <p:nvPicPr>
                        <p:cNvPr id="2976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0" y="2828"/>
                          <a:ext cx="72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2792413" y="5410200"/>
            <a:ext cx="1752600" cy="990600"/>
            <a:chOff x="1776" y="3408"/>
            <a:chExt cx="1104" cy="624"/>
          </a:xfrm>
        </p:grpSpPr>
        <p:sp>
          <p:nvSpPr>
            <p:cNvPr id="29761" name="Text Box 17"/>
            <p:cNvSpPr txBox="1">
              <a:spLocks noChangeArrowheads="1"/>
            </p:cNvSpPr>
            <p:nvPr/>
          </p:nvSpPr>
          <p:spPr bwMode="auto">
            <a:xfrm>
              <a:off x="1920" y="3657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Ⅲ</a:t>
              </a:r>
              <a:endParaRPr lang="en-US" altLang="zh-CN" sz="24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29762" name="Text Box 20"/>
            <p:cNvSpPr txBox="1">
              <a:spLocks noChangeArrowheads="1"/>
            </p:cNvSpPr>
            <p:nvPr/>
          </p:nvSpPr>
          <p:spPr bwMode="auto">
            <a:xfrm>
              <a:off x="1776" y="355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29763" name="Object 22"/>
            <p:cNvGraphicFramePr>
              <a:graphicFrameLocks noChangeAspect="1"/>
            </p:cNvGraphicFramePr>
            <p:nvPr/>
          </p:nvGraphicFramePr>
          <p:xfrm>
            <a:off x="2160" y="3408"/>
            <a:ext cx="72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127661" imgH="975491" progId="Equation.3">
                    <p:embed/>
                  </p:oleObj>
                </mc:Choice>
                <mc:Fallback>
                  <p:oleObj name="Equation" r:id="rId11" imgW="1127661" imgH="975491" progId="Equation.3">
                    <p:embed/>
                    <p:pic>
                      <p:nvPicPr>
                        <p:cNvPr id="29763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3408"/>
                          <a:ext cx="720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5383213" y="762000"/>
            <a:ext cx="914400" cy="2133600"/>
            <a:chOff x="3312" y="480"/>
            <a:chExt cx="576" cy="1344"/>
          </a:xfrm>
        </p:grpSpPr>
        <p:sp>
          <p:nvSpPr>
            <p:cNvPr id="29753" name="Line 27"/>
            <p:cNvSpPr>
              <a:spLocks noChangeShapeType="1"/>
            </p:cNvSpPr>
            <p:nvPr/>
          </p:nvSpPr>
          <p:spPr bwMode="auto">
            <a:xfrm flipH="1">
              <a:off x="3312" y="480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4" name="Line 28"/>
            <p:cNvSpPr>
              <a:spLocks noChangeShapeType="1"/>
            </p:cNvSpPr>
            <p:nvPr/>
          </p:nvSpPr>
          <p:spPr bwMode="auto">
            <a:xfrm flipH="1">
              <a:off x="3312" y="672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5" name="Line 29"/>
            <p:cNvSpPr>
              <a:spLocks noChangeShapeType="1"/>
            </p:cNvSpPr>
            <p:nvPr/>
          </p:nvSpPr>
          <p:spPr bwMode="auto">
            <a:xfrm flipH="1">
              <a:off x="3312" y="864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6" name="Line 30"/>
            <p:cNvSpPr>
              <a:spLocks noChangeShapeType="1"/>
            </p:cNvSpPr>
            <p:nvPr/>
          </p:nvSpPr>
          <p:spPr bwMode="auto">
            <a:xfrm flipH="1">
              <a:off x="3312" y="1056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7" name="Line 31"/>
            <p:cNvSpPr>
              <a:spLocks noChangeShapeType="1"/>
            </p:cNvSpPr>
            <p:nvPr/>
          </p:nvSpPr>
          <p:spPr bwMode="auto">
            <a:xfrm flipH="1">
              <a:off x="3312" y="1248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8" name="Line 32"/>
            <p:cNvSpPr>
              <a:spLocks noChangeShapeType="1"/>
            </p:cNvSpPr>
            <p:nvPr/>
          </p:nvSpPr>
          <p:spPr bwMode="auto">
            <a:xfrm flipH="1">
              <a:off x="3312" y="1440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9" name="Line 33"/>
            <p:cNvSpPr>
              <a:spLocks noChangeShapeType="1"/>
            </p:cNvSpPr>
            <p:nvPr/>
          </p:nvSpPr>
          <p:spPr bwMode="auto">
            <a:xfrm flipH="1">
              <a:off x="3312" y="1632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60" name="Line 34"/>
            <p:cNvSpPr>
              <a:spLocks noChangeShapeType="1"/>
            </p:cNvSpPr>
            <p:nvPr/>
          </p:nvSpPr>
          <p:spPr bwMode="auto">
            <a:xfrm flipH="1">
              <a:off x="3312" y="1824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6678613" y="762000"/>
            <a:ext cx="990600" cy="2133600"/>
            <a:chOff x="4128" y="480"/>
            <a:chExt cx="624" cy="1344"/>
          </a:xfrm>
        </p:grpSpPr>
        <p:sp>
          <p:nvSpPr>
            <p:cNvPr id="29745" name="Line 36"/>
            <p:cNvSpPr>
              <a:spLocks noChangeShapeType="1"/>
            </p:cNvSpPr>
            <p:nvPr/>
          </p:nvSpPr>
          <p:spPr bwMode="auto">
            <a:xfrm>
              <a:off x="4128" y="480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6" name="Line 37"/>
            <p:cNvSpPr>
              <a:spLocks noChangeShapeType="1"/>
            </p:cNvSpPr>
            <p:nvPr/>
          </p:nvSpPr>
          <p:spPr bwMode="auto">
            <a:xfrm>
              <a:off x="4128" y="67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7" name="Line 38"/>
            <p:cNvSpPr>
              <a:spLocks noChangeShapeType="1"/>
            </p:cNvSpPr>
            <p:nvPr/>
          </p:nvSpPr>
          <p:spPr bwMode="auto">
            <a:xfrm>
              <a:off x="4128" y="864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8" name="Line 39"/>
            <p:cNvSpPr>
              <a:spLocks noChangeShapeType="1"/>
            </p:cNvSpPr>
            <p:nvPr/>
          </p:nvSpPr>
          <p:spPr bwMode="auto">
            <a:xfrm>
              <a:off x="4128" y="1056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9" name="Line 40"/>
            <p:cNvSpPr>
              <a:spLocks noChangeShapeType="1"/>
            </p:cNvSpPr>
            <p:nvPr/>
          </p:nvSpPr>
          <p:spPr bwMode="auto">
            <a:xfrm>
              <a:off x="4128" y="1248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0" name="Line 41"/>
            <p:cNvSpPr>
              <a:spLocks noChangeShapeType="1"/>
            </p:cNvSpPr>
            <p:nvPr/>
          </p:nvSpPr>
          <p:spPr bwMode="auto">
            <a:xfrm>
              <a:off x="4128" y="1440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1" name="Line 42"/>
            <p:cNvSpPr>
              <a:spLocks noChangeShapeType="1"/>
            </p:cNvSpPr>
            <p:nvPr/>
          </p:nvSpPr>
          <p:spPr bwMode="auto">
            <a:xfrm>
              <a:off x="4128" y="163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52" name="Line 43"/>
            <p:cNvSpPr>
              <a:spLocks noChangeShapeType="1"/>
            </p:cNvSpPr>
            <p:nvPr/>
          </p:nvSpPr>
          <p:spPr bwMode="auto">
            <a:xfrm>
              <a:off x="4128" y="1824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8050213" y="762000"/>
            <a:ext cx="914400" cy="2133600"/>
            <a:chOff x="4992" y="480"/>
            <a:chExt cx="576" cy="1344"/>
          </a:xfrm>
        </p:grpSpPr>
        <p:sp>
          <p:nvSpPr>
            <p:cNvPr id="29737" name="Line 45"/>
            <p:cNvSpPr>
              <a:spLocks noChangeShapeType="1"/>
            </p:cNvSpPr>
            <p:nvPr/>
          </p:nvSpPr>
          <p:spPr bwMode="auto">
            <a:xfrm>
              <a:off x="4992" y="480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8" name="Line 46"/>
            <p:cNvSpPr>
              <a:spLocks noChangeShapeType="1"/>
            </p:cNvSpPr>
            <p:nvPr/>
          </p:nvSpPr>
          <p:spPr bwMode="auto">
            <a:xfrm>
              <a:off x="4992" y="672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39" name="Line 47"/>
            <p:cNvSpPr>
              <a:spLocks noChangeShapeType="1"/>
            </p:cNvSpPr>
            <p:nvPr/>
          </p:nvSpPr>
          <p:spPr bwMode="auto">
            <a:xfrm>
              <a:off x="4992" y="864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0" name="Line 48"/>
            <p:cNvSpPr>
              <a:spLocks noChangeShapeType="1"/>
            </p:cNvSpPr>
            <p:nvPr/>
          </p:nvSpPr>
          <p:spPr bwMode="auto">
            <a:xfrm>
              <a:off x="4992" y="1056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1" name="Line 49"/>
            <p:cNvSpPr>
              <a:spLocks noChangeShapeType="1"/>
            </p:cNvSpPr>
            <p:nvPr/>
          </p:nvSpPr>
          <p:spPr bwMode="auto">
            <a:xfrm>
              <a:off x="4992" y="1248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2" name="Line 50"/>
            <p:cNvSpPr>
              <a:spLocks noChangeShapeType="1"/>
            </p:cNvSpPr>
            <p:nvPr/>
          </p:nvSpPr>
          <p:spPr bwMode="auto">
            <a:xfrm>
              <a:off x="4992" y="1440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3" name="Line 51"/>
            <p:cNvSpPr>
              <a:spLocks noChangeShapeType="1"/>
            </p:cNvSpPr>
            <p:nvPr/>
          </p:nvSpPr>
          <p:spPr bwMode="auto">
            <a:xfrm>
              <a:off x="4992" y="1632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44" name="Line 52"/>
            <p:cNvSpPr>
              <a:spLocks noChangeShapeType="1"/>
            </p:cNvSpPr>
            <p:nvPr/>
          </p:nvSpPr>
          <p:spPr bwMode="auto">
            <a:xfrm>
              <a:off x="4992" y="1824"/>
              <a:ext cx="57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341" name="Text Box 53"/>
          <p:cNvSpPr txBox="1">
            <a:spLocks noChangeArrowheads="1"/>
          </p:cNvSpPr>
          <p:nvPr/>
        </p:nvSpPr>
        <p:spPr bwMode="auto">
          <a:xfrm>
            <a:off x="5688013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rPr>
              <a:t>Ⅰ</a:t>
            </a:r>
          </a:p>
        </p:txBody>
      </p:sp>
      <p:sp>
        <p:nvSpPr>
          <p:cNvPr id="12342" name="Text Box 54"/>
          <p:cNvSpPr txBox="1">
            <a:spLocks noChangeArrowheads="1"/>
          </p:cNvSpPr>
          <p:nvPr/>
        </p:nvSpPr>
        <p:spPr bwMode="auto">
          <a:xfrm>
            <a:off x="6983413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rPr>
              <a:t>Ⅱ</a:t>
            </a:r>
          </a:p>
        </p:txBody>
      </p:sp>
      <p:sp>
        <p:nvSpPr>
          <p:cNvPr id="12343" name="Text Box 55"/>
          <p:cNvSpPr txBox="1">
            <a:spLocks noChangeArrowheads="1"/>
          </p:cNvSpPr>
          <p:nvPr/>
        </p:nvSpPr>
        <p:spPr bwMode="auto">
          <a:xfrm>
            <a:off x="8278813" y="289560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rPr>
              <a:t>Ⅲ</a:t>
            </a:r>
          </a:p>
        </p:txBody>
      </p: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5764213" y="2316163"/>
            <a:ext cx="457200" cy="427037"/>
            <a:chOff x="3504" y="3408"/>
            <a:chExt cx="288" cy="269"/>
          </a:xfrm>
        </p:grpSpPr>
        <p:graphicFrame>
          <p:nvGraphicFramePr>
            <p:cNvPr id="29735" name="Object 57"/>
            <p:cNvGraphicFramePr>
              <a:graphicFrameLocks noChangeAspect="1"/>
            </p:cNvGraphicFramePr>
            <p:nvPr/>
          </p:nvGraphicFramePr>
          <p:xfrm>
            <a:off x="3504" y="3408"/>
            <a:ext cx="216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27487" imgH="365760" progId="Equation.3">
                    <p:embed/>
                  </p:oleObj>
                </mc:Choice>
                <mc:Fallback>
                  <p:oleObj name="Equation" r:id="rId13" imgW="327487" imgH="365760" progId="Equation.3">
                    <p:embed/>
                    <p:pic>
                      <p:nvPicPr>
                        <p:cNvPr id="29735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08"/>
                          <a:ext cx="216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6" name="Text Box 58"/>
            <p:cNvSpPr txBox="1">
              <a:spLocks noChangeArrowheads="1"/>
            </p:cNvSpPr>
            <p:nvPr/>
          </p:nvSpPr>
          <p:spPr bwMode="auto">
            <a:xfrm>
              <a:off x="3552" y="3504"/>
              <a:ext cx="2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  <a:latin typeface="宋体" panose="02010600030101010101" pitchFamily="2" charset="-122"/>
                </a:rPr>
                <a:t>Ⅰ</a:t>
              </a:r>
              <a:endPara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6983413" y="2286000"/>
            <a:ext cx="569912" cy="427038"/>
            <a:chOff x="4345" y="3408"/>
            <a:chExt cx="359" cy="269"/>
          </a:xfrm>
        </p:grpSpPr>
        <p:graphicFrame>
          <p:nvGraphicFramePr>
            <p:cNvPr id="29733" name="Object 60"/>
            <p:cNvGraphicFramePr>
              <a:graphicFrameLocks noChangeAspect="1"/>
            </p:cNvGraphicFramePr>
            <p:nvPr/>
          </p:nvGraphicFramePr>
          <p:xfrm>
            <a:off x="4345" y="3408"/>
            <a:ext cx="21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27487" imgH="365760" progId="Equation.3">
                    <p:embed/>
                  </p:oleObj>
                </mc:Choice>
                <mc:Fallback>
                  <p:oleObj name="Equation" r:id="rId15" imgW="327487" imgH="365760" progId="Equation.3">
                    <p:embed/>
                    <p:pic>
                      <p:nvPicPr>
                        <p:cNvPr id="29733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3408"/>
                          <a:ext cx="21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4" name="Text Box 61"/>
            <p:cNvSpPr txBox="1">
              <a:spLocks noChangeArrowheads="1"/>
            </p:cNvSpPr>
            <p:nvPr/>
          </p:nvSpPr>
          <p:spPr bwMode="auto">
            <a:xfrm>
              <a:off x="4396" y="3504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  <a:latin typeface="宋体" panose="02010600030101010101" pitchFamily="2" charset="-122"/>
                </a:rPr>
                <a:t>Ⅱ</a:t>
              </a:r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8228013" y="2286000"/>
            <a:ext cx="584200" cy="427038"/>
            <a:chOff x="5152" y="3408"/>
            <a:chExt cx="368" cy="269"/>
          </a:xfrm>
        </p:grpSpPr>
        <p:graphicFrame>
          <p:nvGraphicFramePr>
            <p:cNvPr id="29731" name="Object 63"/>
            <p:cNvGraphicFramePr>
              <a:graphicFrameLocks noChangeAspect="1"/>
            </p:cNvGraphicFramePr>
            <p:nvPr/>
          </p:nvGraphicFramePr>
          <p:xfrm>
            <a:off x="5152" y="3408"/>
            <a:ext cx="21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27487" imgH="365760" progId="Equation.3">
                    <p:embed/>
                  </p:oleObj>
                </mc:Choice>
                <mc:Fallback>
                  <p:oleObj name="Equation" r:id="rId17" imgW="327487" imgH="365760" progId="Equation.3">
                    <p:embed/>
                    <p:pic>
                      <p:nvPicPr>
                        <p:cNvPr id="29731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2" y="3408"/>
                          <a:ext cx="21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2" name="Text Box 64"/>
            <p:cNvSpPr txBox="1">
              <a:spLocks noChangeArrowheads="1"/>
            </p:cNvSpPr>
            <p:nvPr/>
          </p:nvSpPr>
          <p:spPr bwMode="auto">
            <a:xfrm>
              <a:off x="5212" y="3504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  <a:latin typeface="宋体" panose="02010600030101010101" pitchFamily="2" charset="-122"/>
                </a:rPr>
                <a:t>Ⅲ</a:t>
              </a:r>
              <a:endParaRPr lang="en-US" altLang="zh-CN" sz="2400" b="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</p:grpSp>
      <p:grpSp>
        <p:nvGrpSpPr>
          <p:cNvPr id="29721" name="Group 65"/>
          <p:cNvGrpSpPr>
            <a:grpSpLocks/>
          </p:cNvGrpSpPr>
          <p:nvPr/>
        </p:nvGrpSpPr>
        <p:grpSpPr bwMode="auto">
          <a:xfrm>
            <a:off x="5748338" y="76200"/>
            <a:ext cx="2835275" cy="3048000"/>
            <a:chOff x="3542" y="48"/>
            <a:chExt cx="1786" cy="1920"/>
          </a:xfrm>
        </p:grpSpPr>
        <p:sp>
          <p:nvSpPr>
            <p:cNvPr id="29722" name="Rectangle 66"/>
            <p:cNvSpPr>
              <a:spLocks noChangeArrowheads="1"/>
            </p:cNvSpPr>
            <p:nvPr/>
          </p:nvSpPr>
          <p:spPr bwMode="auto">
            <a:xfrm>
              <a:off x="3888" y="336"/>
              <a:ext cx="240" cy="163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29723" name="Rectangle 67"/>
            <p:cNvSpPr>
              <a:spLocks noChangeArrowheads="1"/>
            </p:cNvSpPr>
            <p:nvPr/>
          </p:nvSpPr>
          <p:spPr bwMode="auto">
            <a:xfrm>
              <a:off x="4752" y="336"/>
              <a:ext cx="240" cy="163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grpSp>
          <p:nvGrpSpPr>
            <p:cNvPr id="29724" name="Group 68"/>
            <p:cNvGrpSpPr>
              <a:grpSpLocks/>
            </p:cNvGrpSpPr>
            <p:nvPr/>
          </p:nvGrpSpPr>
          <p:grpSpPr bwMode="auto">
            <a:xfrm>
              <a:off x="3542" y="384"/>
              <a:ext cx="1786" cy="288"/>
              <a:chOff x="3542" y="2352"/>
              <a:chExt cx="1786" cy="288"/>
            </a:xfrm>
          </p:grpSpPr>
          <p:sp>
            <p:nvSpPr>
              <p:cNvPr id="29727" name="Text Box 69"/>
              <p:cNvSpPr txBox="1">
                <a:spLocks noChangeArrowheads="1"/>
              </p:cNvSpPr>
              <p:nvPr/>
            </p:nvSpPr>
            <p:spPr bwMode="auto">
              <a:xfrm>
                <a:off x="3542" y="235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29728" name="Text Box 70"/>
              <p:cNvSpPr txBox="1">
                <a:spLocks noChangeArrowheads="1"/>
              </p:cNvSpPr>
              <p:nvPr/>
            </p:nvSpPr>
            <p:spPr bwMode="auto">
              <a:xfrm>
                <a:off x="4042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29729" name="Text Box 71"/>
              <p:cNvSpPr txBox="1">
                <a:spLocks noChangeArrowheads="1"/>
              </p:cNvSpPr>
              <p:nvPr/>
            </p:nvSpPr>
            <p:spPr bwMode="auto">
              <a:xfrm>
                <a:off x="4426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29730" name="Text Box 72"/>
              <p:cNvSpPr txBox="1">
                <a:spLocks noChangeArrowheads="1"/>
              </p:cNvSpPr>
              <p:nvPr/>
            </p:nvSpPr>
            <p:spPr bwMode="auto">
              <a:xfrm>
                <a:off x="4954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</p:grpSp>
        <p:sp>
          <p:nvSpPr>
            <p:cNvPr id="29725" name="Text Box 73"/>
            <p:cNvSpPr txBox="1">
              <a:spLocks noChangeArrowheads="1"/>
            </p:cNvSpPr>
            <p:nvPr/>
          </p:nvSpPr>
          <p:spPr bwMode="auto">
            <a:xfrm>
              <a:off x="3840" y="4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endParaRPr lang="en-US" altLang="zh-CN" sz="2400" b="0" i="1">
                <a:solidFill>
                  <a:schemeClr val="accent2"/>
                </a:solidFill>
              </a:endParaRPr>
            </a:p>
          </p:txBody>
        </p:sp>
        <p:sp>
          <p:nvSpPr>
            <p:cNvPr id="29726" name="Text Box 74"/>
            <p:cNvSpPr txBox="1">
              <a:spLocks noChangeArrowheads="1"/>
            </p:cNvSpPr>
            <p:nvPr/>
          </p:nvSpPr>
          <p:spPr bwMode="auto">
            <a:xfrm>
              <a:off x="3888" y="432"/>
              <a:ext cx="2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  <a:latin typeface="宋体" panose="02010600030101010101" pitchFamily="2" charset="-122"/>
                </a:rPr>
                <a:t>S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utoUpdateAnimBg="0"/>
      <p:bldP spid="12292" grpId="0" autoUpdateAnimBg="0"/>
      <p:bldP spid="12294" grpId="0" autoUpdateAnimBg="0"/>
      <p:bldP spid="12295" grpId="0" autoUpdateAnimBg="0"/>
      <p:bldP spid="12297" grpId="0" autoUpdateAnimBg="0"/>
      <p:bldP spid="12298" grpId="0" autoUpdateAnimBg="0"/>
      <p:bldP spid="12299" grpId="0" autoUpdateAnimBg="0"/>
      <p:bldP spid="12300" grpId="0" autoUpdateAnimBg="0"/>
      <p:bldP spid="12301" grpId="0" autoUpdateAnimBg="0"/>
      <p:bldP spid="12341" grpId="0" autoUpdateAnimBg="0"/>
      <p:bldP spid="12342" grpId="0" autoUpdateAnimBg="0"/>
      <p:bldP spid="1234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2"/>
          <p:cNvGrpSpPr>
            <a:grpSpLocks/>
          </p:cNvGrpSpPr>
          <p:nvPr/>
        </p:nvGrpSpPr>
        <p:grpSpPr bwMode="auto">
          <a:xfrm>
            <a:off x="6908800" y="685800"/>
            <a:ext cx="990600" cy="2209800"/>
            <a:chOff x="4348" y="432"/>
            <a:chExt cx="624" cy="1392"/>
          </a:xfrm>
        </p:grpSpPr>
        <p:sp>
          <p:nvSpPr>
            <p:cNvPr id="31793" name="Line 51"/>
            <p:cNvSpPr>
              <a:spLocks noChangeShapeType="1"/>
            </p:cNvSpPr>
            <p:nvPr/>
          </p:nvSpPr>
          <p:spPr bwMode="auto">
            <a:xfrm>
              <a:off x="4348" y="43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4" name="Line 52"/>
            <p:cNvSpPr>
              <a:spLocks noChangeShapeType="1"/>
            </p:cNvSpPr>
            <p:nvPr/>
          </p:nvSpPr>
          <p:spPr bwMode="auto">
            <a:xfrm>
              <a:off x="4348" y="624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5" name="Line 53"/>
            <p:cNvSpPr>
              <a:spLocks noChangeShapeType="1"/>
            </p:cNvSpPr>
            <p:nvPr/>
          </p:nvSpPr>
          <p:spPr bwMode="auto">
            <a:xfrm>
              <a:off x="4348" y="816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6" name="Line 54"/>
            <p:cNvSpPr>
              <a:spLocks noChangeShapeType="1"/>
            </p:cNvSpPr>
            <p:nvPr/>
          </p:nvSpPr>
          <p:spPr bwMode="auto">
            <a:xfrm>
              <a:off x="4348" y="1008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7" name="Line 55"/>
            <p:cNvSpPr>
              <a:spLocks noChangeShapeType="1"/>
            </p:cNvSpPr>
            <p:nvPr/>
          </p:nvSpPr>
          <p:spPr bwMode="auto">
            <a:xfrm>
              <a:off x="4348" y="1200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8" name="Line 56"/>
            <p:cNvSpPr>
              <a:spLocks noChangeShapeType="1"/>
            </p:cNvSpPr>
            <p:nvPr/>
          </p:nvSpPr>
          <p:spPr bwMode="auto">
            <a:xfrm>
              <a:off x="4348" y="139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799" name="Line 57"/>
            <p:cNvSpPr>
              <a:spLocks noChangeShapeType="1"/>
            </p:cNvSpPr>
            <p:nvPr/>
          </p:nvSpPr>
          <p:spPr bwMode="auto">
            <a:xfrm>
              <a:off x="4348" y="1632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800" name="Line 58"/>
            <p:cNvSpPr>
              <a:spLocks noChangeShapeType="1"/>
            </p:cNvSpPr>
            <p:nvPr/>
          </p:nvSpPr>
          <p:spPr bwMode="auto">
            <a:xfrm>
              <a:off x="4348" y="1824"/>
              <a:ext cx="624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394" name="Text Box 82"/>
          <p:cNvSpPr txBox="1">
            <a:spLocks noChangeArrowheads="1"/>
          </p:cNvSpPr>
          <p:nvPr/>
        </p:nvSpPr>
        <p:spPr bwMode="auto">
          <a:xfrm>
            <a:off x="600075" y="273050"/>
            <a:ext cx="527367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zh-CN" sz="2800">
                <a:solidFill>
                  <a:srgbClr val="0000CC"/>
                </a:solidFill>
              </a:rPr>
              <a:t>(2)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如果把第二块金属板接地，电势为零，其右表面上将不带电荷（</a:t>
            </a:r>
            <a:r>
              <a:rPr lang="zh-CN" altLang="en-US" sz="2800">
                <a:solidFill>
                  <a:srgbClr val="C00000"/>
                </a:solidFill>
                <a:latin typeface="宋体" panose="02010600030101010101" pitchFamily="2" charset="-122"/>
              </a:rPr>
              <a:t>否则右侧有电场，将不能保持与无穷远同电势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）</a:t>
            </a:r>
          </a:p>
        </p:txBody>
      </p:sp>
      <p:graphicFrame>
        <p:nvGraphicFramePr>
          <p:cNvPr id="13395" name="Object 83"/>
          <p:cNvGraphicFramePr>
            <a:graphicFrameLocks noChangeAspect="1"/>
          </p:cNvGraphicFramePr>
          <p:nvPr/>
        </p:nvGraphicFramePr>
        <p:xfrm>
          <a:off x="3568700" y="1916832"/>
          <a:ext cx="1003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82857" imgH="441829" progId="Equation.3">
                  <p:embed/>
                </p:oleObj>
              </mc:Choice>
              <mc:Fallback>
                <p:oleObj name="Equation" r:id="rId3" imgW="982857" imgH="441829" progId="Equation.3">
                  <p:embed/>
                  <p:pic>
                    <p:nvPicPr>
                      <p:cNvPr id="13395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8700" y="1916832"/>
                        <a:ext cx="1003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615950" y="2514848"/>
            <a:ext cx="5602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第一块金属板上的电荷守恒仍给出</a:t>
            </a:r>
          </a:p>
        </p:txBody>
      </p:sp>
      <p:graphicFrame>
        <p:nvGraphicFramePr>
          <p:cNvPr id="13397" name="Object 85"/>
          <p:cNvGraphicFramePr>
            <a:graphicFrameLocks noChangeAspect="1"/>
          </p:cNvGraphicFramePr>
          <p:nvPr/>
        </p:nvGraphicFramePr>
        <p:xfrm>
          <a:off x="2419350" y="2972048"/>
          <a:ext cx="186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51685" imgH="868680" progId="Equation.3">
                  <p:embed/>
                </p:oleObj>
              </mc:Choice>
              <mc:Fallback>
                <p:oleObj name="Equation" r:id="rId5" imgW="1851685" imgH="868680" progId="Equation.3">
                  <p:embed/>
                  <p:pic>
                    <p:nvPicPr>
                      <p:cNvPr id="13397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972048"/>
                        <a:ext cx="186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600075" y="3896568"/>
            <a:ext cx="3043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由高斯定理仍可得</a:t>
            </a:r>
          </a:p>
        </p:txBody>
      </p:sp>
      <p:graphicFrame>
        <p:nvGraphicFramePr>
          <p:cNvPr id="13399" name="Object 87"/>
          <p:cNvGraphicFramePr>
            <a:graphicFrameLocks noChangeAspect="1"/>
          </p:cNvGraphicFramePr>
          <p:nvPr/>
        </p:nvGraphicFramePr>
        <p:xfrm>
          <a:off x="3949700" y="3921968"/>
          <a:ext cx="17653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45153" imgH="441829" progId="Equation.3">
                  <p:embed/>
                </p:oleObj>
              </mc:Choice>
              <mc:Fallback>
                <p:oleObj name="Equation" r:id="rId7" imgW="1745153" imgH="441829" progId="Equation.3">
                  <p:embed/>
                  <p:pic>
                    <p:nvPicPr>
                      <p:cNvPr id="13399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9700" y="3921968"/>
                        <a:ext cx="17653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0" name="Text Box 88"/>
          <p:cNvSpPr txBox="1">
            <a:spLocks noChangeArrowheads="1"/>
          </p:cNvSpPr>
          <p:nvPr/>
        </p:nvSpPr>
        <p:spPr bwMode="auto">
          <a:xfrm>
            <a:off x="539750" y="4461718"/>
            <a:ext cx="5105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金属板内</a:t>
            </a:r>
            <a:r>
              <a:rPr lang="en-US" altLang="zh-CN" sz="2800" i="1">
                <a:solidFill>
                  <a:srgbClr val="0000CC"/>
                </a:solidFill>
              </a:rPr>
              <a:t>P</a:t>
            </a:r>
            <a:r>
              <a:rPr lang="zh-CN" altLang="en-US" sz="2800">
                <a:solidFill>
                  <a:srgbClr val="0000CC"/>
                </a:solidFill>
              </a:rPr>
              <a:t>点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的场强为零，所以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13401" name="Object 89"/>
          <p:cNvGraphicFramePr>
            <a:graphicFrameLocks noChangeAspect="1"/>
          </p:cNvGraphicFramePr>
          <p:nvPr/>
        </p:nvGraphicFramePr>
        <p:xfrm>
          <a:off x="5689600" y="4455368"/>
          <a:ext cx="25019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491666" imgH="441829" progId="Equation.3">
                  <p:embed/>
                </p:oleObj>
              </mc:Choice>
              <mc:Fallback>
                <p:oleObj name="Equation" r:id="rId9" imgW="2491666" imgH="441829" progId="Equation.3">
                  <p:embed/>
                  <p:pic>
                    <p:nvPicPr>
                      <p:cNvPr id="13401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4455368"/>
                        <a:ext cx="25019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2" name="Text Box 90"/>
          <p:cNvSpPr txBox="1">
            <a:spLocks noChangeArrowheads="1"/>
          </p:cNvSpPr>
          <p:nvPr/>
        </p:nvSpPr>
        <p:spPr bwMode="auto">
          <a:xfrm>
            <a:off x="539750" y="5161806"/>
            <a:ext cx="2684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联立求解可得：</a:t>
            </a:r>
          </a:p>
        </p:txBody>
      </p:sp>
      <p:graphicFrame>
        <p:nvGraphicFramePr>
          <p:cNvPr id="13403" name="Object 91"/>
          <p:cNvGraphicFramePr>
            <a:graphicFrameLocks noChangeAspect="1"/>
          </p:cNvGraphicFramePr>
          <p:nvPr/>
        </p:nvGraphicFramePr>
        <p:xfrm>
          <a:off x="2978150" y="4995118"/>
          <a:ext cx="48768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61412" imgH="868680" progId="Equation.3">
                  <p:embed/>
                </p:oleObj>
              </mc:Choice>
              <mc:Fallback>
                <p:oleObj name="Equation" r:id="rId11" imgW="4861412" imgH="868680" progId="Equation.3">
                  <p:embed/>
                  <p:pic>
                    <p:nvPicPr>
                      <p:cNvPr id="13403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995118"/>
                        <a:ext cx="48768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06" name="Text Box 94"/>
          <p:cNvSpPr txBox="1">
            <a:spLocks noChangeArrowheads="1"/>
          </p:cNvSpPr>
          <p:nvPr/>
        </p:nvSpPr>
        <p:spPr bwMode="auto">
          <a:xfrm>
            <a:off x="615950" y="5909518"/>
            <a:ext cx="31702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电场的分布为：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3" name="Group 125"/>
          <p:cNvGrpSpPr>
            <a:grpSpLocks/>
          </p:cNvGrpSpPr>
          <p:nvPr/>
        </p:nvGrpSpPr>
        <p:grpSpPr bwMode="auto">
          <a:xfrm>
            <a:off x="3359150" y="5750768"/>
            <a:ext cx="4124325" cy="990600"/>
            <a:chOff x="2112" y="3500"/>
            <a:chExt cx="2598" cy="624"/>
          </a:xfrm>
        </p:grpSpPr>
        <p:sp>
          <p:nvSpPr>
            <p:cNvPr id="31783" name="Text Box 97"/>
            <p:cNvSpPr txBox="1">
              <a:spLocks noChangeArrowheads="1"/>
            </p:cNvSpPr>
            <p:nvPr/>
          </p:nvSpPr>
          <p:spPr bwMode="auto">
            <a:xfrm>
              <a:off x="2218" y="3764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600">
                  <a:solidFill>
                    <a:schemeClr val="accent2"/>
                  </a:solidFill>
                  <a:latin typeface="宋体" panose="02010600030101010101" pitchFamily="2" charset="-122"/>
                </a:rPr>
                <a:t>Ⅰ</a:t>
              </a:r>
              <a:endParaRPr lang="en-US" altLang="zh-CN" sz="24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784" name="Text Box 98"/>
            <p:cNvSpPr txBox="1">
              <a:spLocks noChangeArrowheads="1"/>
            </p:cNvSpPr>
            <p:nvPr/>
          </p:nvSpPr>
          <p:spPr bwMode="auto">
            <a:xfrm>
              <a:off x="2112" y="364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  <p:sp>
          <p:nvSpPr>
            <p:cNvPr id="31785" name="Text Box 99"/>
            <p:cNvSpPr txBox="1">
              <a:spLocks noChangeArrowheads="1"/>
            </p:cNvSpPr>
            <p:nvPr/>
          </p:nvSpPr>
          <p:spPr bwMode="auto">
            <a:xfrm>
              <a:off x="2352" y="3609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=0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，</a:t>
              </a:r>
            </a:p>
          </p:txBody>
        </p:sp>
        <p:sp>
          <p:nvSpPr>
            <p:cNvPr id="31786" name="Text Box 101"/>
            <p:cNvSpPr txBox="1">
              <a:spLocks noChangeArrowheads="1"/>
            </p:cNvSpPr>
            <p:nvPr/>
          </p:nvSpPr>
          <p:spPr bwMode="auto">
            <a:xfrm>
              <a:off x="2956" y="3745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Ⅱ</a:t>
              </a:r>
              <a:endParaRPr lang="en-US" altLang="zh-CN" sz="24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787" name="Text Box 102"/>
            <p:cNvSpPr txBox="1">
              <a:spLocks noChangeArrowheads="1"/>
            </p:cNvSpPr>
            <p:nvPr/>
          </p:nvSpPr>
          <p:spPr bwMode="auto">
            <a:xfrm>
              <a:off x="2832" y="364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1788" name="Object 103"/>
            <p:cNvGraphicFramePr>
              <a:graphicFrameLocks noChangeAspect="1"/>
            </p:cNvGraphicFramePr>
            <p:nvPr/>
          </p:nvGraphicFramePr>
          <p:xfrm>
            <a:off x="3168" y="3500"/>
            <a:ext cx="59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929591" imgH="975491" progId="Equation.3">
                    <p:embed/>
                  </p:oleObj>
                </mc:Choice>
                <mc:Fallback>
                  <p:oleObj name="公式" r:id="rId13" imgW="929591" imgH="975491" progId="Equation.3">
                    <p:embed/>
                    <p:pic>
                      <p:nvPicPr>
                        <p:cNvPr id="31788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500"/>
                          <a:ext cx="59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9" name="Text Box 104"/>
            <p:cNvSpPr txBox="1">
              <a:spLocks noChangeArrowheads="1"/>
            </p:cNvSpPr>
            <p:nvPr/>
          </p:nvSpPr>
          <p:spPr bwMode="auto">
            <a:xfrm>
              <a:off x="3792" y="365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，</a:t>
              </a:r>
            </a:p>
          </p:txBody>
        </p:sp>
        <p:sp>
          <p:nvSpPr>
            <p:cNvPr id="31790" name="Text Box 106"/>
            <p:cNvSpPr txBox="1">
              <a:spLocks noChangeArrowheads="1"/>
            </p:cNvSpPr>
            <p:nvPr/>
          </p:nvSpPr>
          <p:spPr bwMode="auto">
            <a:xfrm>
              <a:off x="4176" y="3705"/>
              <a:ext cx="3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>
                  <a:solidFill>
                    <a:schemeClr val="accent2"/>
                  </a:solidFill>
                  <a:latin typeface="宋体" panose="02010600030101010101" pitchFamily="2" charset="-122"/>
                </a:rPr>
                <a:t>Ⅲ</a:t>
              </a:r>
              <a:endParaRPr lang="en-US" altLang="zh-CN" sz="2400">
                <a:solidFill>
                  <a:schemeClr val="accent2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31791" name="Text Box 107"/>
            <p:cNvSpPr txBox="1">
              <a:spLocks noChangeArrowheads="1"/>
            </p:cNvSpPr>
            <p:nvPr/>
          </p:nvSpPr>
          <p:spPr bwMode="auto">
            <a:xfrm>
              <a:off x="4032" y="3600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E</a:t>
              </a:r>
              <a:endParaRPr lang="en-US" altLang="zh-CN" sz="2400" i="1">
                <a:solidFill>
                  <a:schemeClr val="accent2"/>
                </a:solidFill>
              </a:endParaRPr>
            </a:p>
          </p:txBody>
        </p:sp>
        <p:sp>
          <p:nvSpPr>
            <p:cNvPr id="31792" name="Text Box 109"/>
            <p:cNvSpPr txBox="1">
              <a:spLocks noChangeArrowheads="1"/>
            </p:cNvSpPr>
            <p:nvPr/>
          </p:nvSpPr>
          <p:spPr bwMode="auto">
            <a:xfrm>
              <a:off x="4368" y="3600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=0</a:t>
              </a:r>
            </a:p>
          </p:txBody>
        </p:sp>
      </p:grpSp>
      <p:grpSp>
        <p:nvGrpSpPr>
          <p:cNvPr id="4" name="Group 113"/>
          <p:cNvGrpSpPr>
            <a:grpSpLocks/>
          </p:cNvGrpSpPr>
          <p:nvPr/>
        </p:nvGrpSpPr>
        <p:grpSpPr bwMode="auto">
          <a:xfrm>
            <a:off x="7208838" y="2286000"/>
            <a:ext cx="569912" cy="427038"/>
            <a:chOff x="4345" y="3408"/>
            <a:chExt cx="359" cy="269"/>
          </a:xfrm>
        </p:grpSpPr>
        <p:graphicFrame>
          <p:nvGraphicFramePr>
            <p:cNvPr id="31781" name="Object 114"/>
            <p:cNvGraphicFramePr>
              <a:graphicFrameLocks noChangeAspect="1"/>
            </p:cNvGraphicFramePr>
            <p:nvPr/>
          </p:nvGraphicFramePr>
          <p:xfrm>
            <a:off x="4345" y="3408"/>
            <a:ext cx="21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27487" imgH="365760" progId="Equation.3">
                    <p:embed/>
                  </p:oleObj>
                </mc:Choice>
                <mc:Fallback>
                  <p:oleObj name="Equation" r:id="rId15" imgW="327487" imgH="365760" progId="Equation.3">
                    <p:embed/>
                    <p:pic>
                      <p:nvPicPr>
                        <p:cNvPr id="31781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5" y="3408"/>
                          <a:ext cx="215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2" name="Text Box 115"/>
            <p:cNvSpPr txBox="1">
              <a:spLocks noChangeArrowheads="1"/>
            </p:cNvSpPr>
            <p:nvPr/>
          </p:nvSpPr>
          <p:spPr bwMode="auto">
            <a:xfrm>
              <a:off x="4396" y="3504"/>
              <a:ext cx="3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200">
                  <a:solidFill>
                    <a:schemeClr val="accent2"/>
                  </a:solidFill>
                  <a:latin typeface="宋体" panose="02010600030101010101" pitchFamily="2" charset="-122"/>
                </a:rPr>
                <a:t>Ⅱ</a:t>
              </a:r>
            </a:p>
          </p:txBody>
        </p:sp>
      </p:grpSp>
      <p:grpSp>
        <p:nvGrpSpPr>
          <p:cNvPr id="31760" name="Group 122"/>
          <p:cNvGrpSpPr>
            <a:grpSpLocks/>
          </p:cNvGrpSpPr>
          <p:nvPr/>
        </p:nvGrpSpPr>
        <p:grpSpPr bwMode="auto">
          <a:xfrm>
            <a:off x="5918200" y="457200"/>
            <a:ext cx="3079750" cy="2971800"/>
            <a:chOff x="3724" y="288"/>
            <a:chExt cx="1940" cy="1872"/>
          </a:xfrm>
        </p:grpSpPr>
        <p:grpSp>
          <p:nvGrpSpPr>
            <p:cNvPr id="31763" name="Group 111"/>
            <p:cNvGrpSpPr>
              <a:grpSpLocks/>
            </p:cNvGrpSpPr>
            <p:nvPr/>
          </p:nvGrpSpPr>
          <p:grpSpPr bwMode="auto">
            <a:xfrm>
              <a:off x="3724" y="288"/>
              <a:ext cx="1940" cy="1872"/>
              <a:chOff x="3724" y="288"/>
              <a:chExt cx="1940" cy="1872"/>
            </a:xfrm>
          </p:grpSpPr>
          <p:sp>
            <p:nvSpPr>
              <p:cNvPr id="31770" name="Rectangle 48"/>
              <p:cNvSpPr>
                <a:spLocks noChangeArrowheads="1"/>
              </p:cNvSpPr>
              <p:nvPr/>
            </p:nvSpPr>
            <p:spPr bwMode="auto">
              <a:xfrm>
                <a:off x="4108" y="288"/>
                <a:ext cx="240" cy="16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31771" name="Rectangle 49"/>
              <p:cNvSpPr>
                <a:spLocks noChangeArrowheads="1"/>
              </p:cNvSpPr>
              <p:nvPr/>
            </p:nvSpPr>
            <p:spPr bwMode="auto">
              <a:xfrm>
                <a:off x="4972" y="288"/>
                <a:ext cx="240" cy="1632"/>
              </a:xfrm>
              <a:prstGeom prst="rect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31772" name="Text Box 59"/>
              <p:cNvSpPr txBox="1">
                <a:spLocks noChangeArrowheads="1"/>
              </p:cNvSpPr>
              <p:nvPr/>
            </p:nvSpPr>
            <p:spPr bwMode="auto">
              <a:xfrm>
                <a:off x="3724" y="177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Ⅰ</a:t>
                </a:r>
              </a:p>
            </p:txBody>
          </p:sp>
          <p:sp>
            <p:nvSpPr>
              <p:cNvPr id="31773" name="Text Box 60"/>
              <p:cNvSpPr txBox="1">
                <a:spLocks noChangeArrowheads="1"/>
              </p:cNvSpPr>
              <p:nvPr/>
            </p:nvSpPr>
            <p:spPr bwMode="auto">
              <a:xfrm>
                <a:off x="4530" y="177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Ⅱ</a:t>
                </a:r>
              </a:p>
            </p:txBody>
          </p:sp>
          <p:sp>
            <p:nvSpPr>
              <p:cNvPr id="31774" name="Text Box 74"/>
              <p:cNvSpPr txBox="1">
                <a:spLocks noChangeArrowheads="1"/>
              </p:cNvSpPr>
              <p:nvPr/>
            </p:nvSpPr>
            <p:spPr bwMode="auto">
              <a:xfrm>
                <a:off x="5356" y="177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b="0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Ⅲ</a:t>
                </a:r>
              </a:p>
            </p:txBody>
          </p:sp>
          <p:grpSp>
            <p:nvGrpSpPr>
              <p:cNvPr id="31775" name="Group 92"/>
              <p:cNvGrpSpPr>
                <a:grpSpLocks/>
              </p:cNvGrpSpPr>
              <p:nvPr/>
            </p:nvGrpSpPr>
            <p:grpSpPr bwMode="auto">
              <a:xfrm>
                <a:off x="5164" y="1728"/>
                <a:ext cx="336" cy="432"/>
                <a:chOff x="5164" y="1728"/>
                <a:chExt cx="336" cy="432"/>
              </a:xfrm>
            </p:grpSpPr>
            <p:sp>
              <p:nvSpPr>
                <p:cNvPr id="31776" name="Line 76"/>
                <p:cNvSpPr>
                  <a:spLocks noChangeShapeType="1"/>
                </p:cNvSpPr>
                <p:nvPr/>
              </p:nvSpPr>
              <p:spPr bwMode="auto">
                <a:xfrm>
                  <a:off x="5212" y="1728"/>
                  <a:ext cx="96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7" name="Line 77"/>
                <p:cNvSpPr>
                  <a:spLocks noChangeShapeType="1"/>
                </p:cNvSpPr>
                <p:nvPr/>
              </p:nvSpPr>
              <p:spPr bwMode="auto">
                <a:xfrm>
                  <a:off x="5308" y="172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8" name="Line 78"/>
                <p:cNvSpPr>
                  <a:spLocks noChangeShapeType="1"/>
                </p:cNvSpPr>
                <p:nvPr/>
              </p:nvSpPr>
              <p:spPr bwMode="auto">
                <a:xfrm>
                  <a:off x="5164" y="2064"/>
                  <a:ext cx="336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79" name="Line 79"/>
                <p:cNvSpPr>
                  <a:spLocks noChangeShapeType="1"/>
                </p:cNvSpPr>
                <p:nvPr/>
              </p:nvSpPr>
              <p:spPr bwMode="auto">
                <a:xfrm>
                  <a:off x="5212" y="2112"/>
                  <a:ext cx="240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780" name="Line 80"/>
                <p:cNvSpPr>
                  <a:spLocks noChangeShapeType="1"/>
                </p:cNvSpPr>
                <p:nvPr/>
              </p:nvSpPr>
              <p:spPr bwMode="auto">
                <a:xfrm>
                  <a:off x="5260" y="2160"/>
                  <a:ext cx="144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1764" name="Group 116"/>
            <p:cNvGrpSpPr>
              <a:grpSpLocks/>
            </p:cNvGrpSpPr>
            <p:nvPr/>
          </p:nvGrpSpPr>
          <p:grpSpPr bwMode="auto">
            <a:xfrm>
              <a:off x="3744" y="336"/>
              <a:ext cx="1786" cy="288"/>
              <a:chOff x="3542" y="2352"/>
              <a:chExt cx="1786" cy="288"/>
            </a:xfrm>
          </p:grpSpPr>
          <p:sp>
            <p:nvSpPr>
              <p:cNvPr id="31766" name="Text Box 117"/>
              <p:cNvSpPr txBox="1">
                <a:spLocks noChangeArrowheads="1"/>
              </p:cNvSpPr>
              <p:nvPr/>
            </p:nvSpPr>
            <p:spPr bwMode="auto">
              <a:xfrm>
                <a:off x="3542" y="2352"/>
                <a:ext cx="44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1</a:t>
                </a:r>
              </a:p>
            </p:txBody>
          </p:sp>
          <p:sp>
            <p:nvSpPr>
              <p:cNvPr id="31767" name="Text Box 118"/>
              <p:cNvSpPr txBox="1">
                <a:spLocks noChangeArrowheads="1"/>
              </p:cNvSpPr>
              <p:nvPr/>
            </p:nvSpPr>
            <p:spPr bwMode="auto">
              <a:xfrm>
                <a:off x="4042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2</a:t>
                </a:r>
              </a:p>
            </p:txBody>
          </p:sp>
          <p:sp>
            <p:nvSpPr>
              <p:cNvPr id="31768" name="Text Box 119"/>
              <p:cNvSpPr txBox="1">
                <a:spLocks noChangeArrowheads="1"/>
              </p:cNvSpPr>
              <p:nvPr/>
            </p:nvSpPr>
            <p:spPr bwMode="auto">
              <a:xfrm>
                <a:off x="4426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3</a:t>
                </a:r>
              </a:p>
            </p:txBody>
          </p:sp>
          <p:sp>
            <p:nvSpPr>
              <p:cNvPr id="31769" name="Text Box 120"/>
              <p:cNvSpPr txBox="1">
                <a:spLocks noChangeArrowheads="1"/>
              </p:cNvSpPr>
              <p:nvPr/>
            </p:nvSpPr>
            <p:spPr bwMode="auto">
              <a:xfrm>
                <a:off x="4954" y="2352"/>
                <a:ext cx="37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  <a:latin typeface="宋体" panose="02010600030101010101" pitchFamily="2" charset="-122"/>
                  </a:rPr>
                  <a:t>σ</a:t>
                </a:r>
                <a:r>
                  <a:rPr lang="en-US" altLang="zh-CN" sz="2400" baseline="-25000">
                    <a:solidFill>
                      <a:schemeClr val="accent2"/>
                    </a:solidFill>
                  </a:rPr>
                  <a:t>4</a:t>
                </a:r>
              </a:p>
            </p:txBody>
          </p:sp>
        </p:grpSp>
        <p:sp>
          <p:nvSpPr>
            <p:cNvPr id="31765" name="Text Box 121"/>
            <p:cNvSpPr txBox="1">
              <a:spLocks noChangeArrowheads="1"/>
            </p:cNvSpPr>
            <p:nvPr/>
          </p:nvSpPr>
          <p:spPr bwMode="auto">
            <a:xfrm>
              <a:off x="4122" y="398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</a:rPr>
                <a:t>S</a:t>
              </a:r>
            </a:p>
          </p:txBody>
        </p:sp>
      </p:grpSp>
      <p:sp>
        <p:nvSpPr>
          <p:cNvPr id="13435" name="Oval 123"/>
          <p:cNvSpPr>
            <a:spLocks noChangeArrowheads="1"/>
          </p:cNvSpPr>
          <p:nvPr/>
        </p:nvSpPr>
        <p:spPr bwMode="auto">
          <a:xfrm>
            <a:off x="8020050" y="2438400"/>
            <a:ext cx="76200" cy="76200"/>
          </a:xfrm>
          <a:prstGeom prst="ellipse">
            <a:avLst/>
          </a:prstGeom>
          <a:solidFill>
            <a:srgbClr val="CC3300"/>
          </a:solidFill>
          <a:ln w="19050">
            <a:solidFill>
              <a:srgbClr val="CC3300"/>
            </a:solidFill>
            <a:round/>
            <a:headEnd/>
            <a:tailEnd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3436" name="Text Box 124"/>
          <p:cNvSpPr txBox="1">
            <a:spLocks noChangeArrowheads="1"/>
          </p:cNvSpPr>
          <p:nvPr/>
        </p:nvSpPr>
        <p:spPr bwMode="auto">
          <a:xfrm>
            <a:off x="7881938" y="2459038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P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94" grpId="0" autoUpdateAnimBg="0"/>
      <p:bldP spid="13396" grpId="0" autoUpdateAnimBg="0"/>
      <p:bldP spid="13398" grpId="0" autoUpdateAnimBg="0"/>
      <p:bldP spid="13400" grpId="0" autoUpdateAnimBg="0"/>
      <p:bldP spid="13402" grpId="0" autoUpdateAnimBg="0"/>
      <p:bldP spid="13406" grpId="0" autoUpdateAnimBg="0"/>
      <p:bldP spid="13435" grpId="0" animBg="1"/>
      <p:bldP spid="13436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19088" y="2366963"/>
            <a:ext cx="6124575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解一：导体表面某处的面元 </a:t>
            </a:r>
            <a:r>
              <a:rPr lang="en-US" altLang="zh-CN" sz="2800">
                <a:solidFill>
                  <a:srgbClr val="CC3300"/>
                </a:solidFill>
              </a:rPr>
              <a:t>d</a:t>
            </a:r>
            <a:r>
              <a:rPr lang="en-US" altLang="zh-CN" sz="2800" i="1">
                <a:solidFill>
                  <a:srgbClr val="CC3300"/>
                </a:solidFill>
              </a:rPr>
              <a:t>S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处的面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电荷</a:t>
            </a:r>
            <a:r>
              <a:rPr lang="zh-CN" altLang="en-US" sz="2800">
                <a:solidFill>
                  <a:schemeClr val="accent2"/>
                </a:solidFill>
              </a:rPr>
              <a:t>密度为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zh-CN" altLang="en-US" sz="2800">
                <a:solidFill>
                  <a:schemeClr val="accent2"/>
                </a:solidFill>
              </a:rPr>
              <a:t>，它在其两侧紧邻处的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场强大小为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 =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/2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0  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79388" y="115888"/>
            <a:ext cx="88360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例</a:t>
            </a:r>
            <a:r>
              <a:rPr lang="en-US" altLang="zh-CN" sz="2800" dirty="0">
                <a:solidFill>
                  <a:schemeClr val="accent2"/>
                </a:solidFill>
              </a:rPr>
              <a:t>2</a:t>
            </a:r>
            <a:r>
              <a:rPr lang="zh-CN" altLang="en-US" sz="2800" dirty="0">
                <a:solidFill>
                  <a:schemeClr val="accent2"/>
                </a:solidFill>
              </a:rPr>
              <a:t>：电荷面密度为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zh-CN" altLang="en-US" sz="2800" dirty="0">
                <a:solidFill>
                  <a:schemeClr val="accent2"/>
                </a:solidFill>
              </a:rPr>
              <a:t>的无限大均匀带电平面，其两侧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zh-CN" altLang="en-US" sz="2800" dirty="0">
                <a:solidFill>
                  <a:schemeClr val="accent2"/>
                </a:solidFill>
              </a:rPr>
              <a:t>或有限大均匀带电面两侧紧邻处）的场强为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/ 2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静电平衡的导体表面某处面电荷密度为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chemeClr val="accent2"/>
                </a:solidFill>
              </a:rPr>
              <a:t>, </a:t>
            </a:r>
            <a:r>
              <a:rPr lang="zh-CN" altLang="en-US" sz="2800" dirty="0">
                <a:solidFill>
                  <a:schemeClr val="accent2"/>
                </a:solidFill>
              </a:rPr>
              <a:t>在表面外紧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邻处的场强为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en-US" altLang="zh-CN" sz="2800" dirty="0">
                <a:solidFill>
                  <a:schemeClr val="accent2"/>
                </a:solidFill>
                <a:cs typeface="Times New Roman" panose="02020603050405020304" pitchFamily="18" charset="0"/>
              </a:rPr>
              <a:t> /</a:t>
            </a:r>
            <a:r>
              <a:rPr lang="en-US" altLang="zh-CN" sz="2800" i="1" dirty="0">
                <a:solidFill>
                  <a:schemeClr val="accent2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baseline="-25000" dirty="0">
                <a:solidFill>
                  <a:schemeClr val="accent2"/>
                </a:solidFill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accent2"/>
                </a:solidFill>
              </a:rPr>
              <a:t>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77000" y="2889250"/>
            <a:ext cx="1384300" cy="1854200"/>
            <a:chOff x="4389" y="2842"/>
            <a:chExt cx="872" cy="1168"/>
          </a:xfrm>
        </p:grpSpPr>
        <p:sp>
          <p:nvSpPr>
            <p:cNvPr id="33816" name="Freeform 7"/>
            <p:cNvSpPr>
              <a:spLocks/>
            </p:cNvSpPr>
            <p:nvPr/>
          </p:nvSpPr>
          <p:spPr bwMode="auto">
            <a:xfrm>
              <a:off x="4389" y="2842"/>
              <a:ext cx="872" cy="1168"/>
            </a:xfrm>
            <a:custGeom>
              <a:avLst/>
              <a:gdLst>
                <a:gd name="T0" fmla="*/ 749 w 872"/>
                <a:gd name="T1" fmla="*/ 352 h 1168"/>
                <a:gd name="T2" fmla="*/ 590 w 872"/>
                <a:gd name="T3" fmla="*/ 74 h 1168"/>
                <a:gd name="T4" fmla="*/ 273 w 872"/>
                <a:gd name="T5" fmla="*/ 19 h 1168"/>
                <a:gd name="T6" fmla="*/ 62 w 872"/>
                <a:gd name="T7" fmla="*/ 185 h 1168"/>
                <a:gd name="T8" fmla="*/ 9 w 872"/>
                <a:gd name="T9" fmla="*/ 575 h 1168"/>
                <a:gd name="T10" fmla="*/ 115 w 872"/>
                <a:gd name="T11" fmla="*/ 908 h 1168"/>
                <a:gd name="T12" fmla="*/ 379 w 872"/>
                <a:gd name="T13" fmla="*/ 1131 h 1168"/>
                <a:gd name="T14" fmla="*/ 749 w 872"/>
                <a:gd name="T15" fmla="*/ 1131 h 1168"/>
                <a:gd name="T16" fmla="*/ 854 w 872"/>
                <a:gd name="T17" fmla="*/ 908 h 1168"/>
                <a:gd name="T18" fmla="*/ 854 w 872"/>
                <a:gd name="T19" fmla="*/ 686 h 1168"/>
                <a:gd name="T20" fmla="*/ 753 w 872"/>
                <a:gd name="T21" fmla="*/ 350 h 116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72"/>
                <a:gd name="T34" fmla="*/ 0 h 1168"/>
                <a:gd name="T35" fmla="*/ 872 w 872"/>
                <a:gd name="T36" fmla="*/ 1168 h 116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72" h="1168">
                  <a:moveTo>
                    <a:pt x="749" y="352"/>
                  </a:moveTo>
                  <a:cubicBezTo>
                    <a:pt x="709" y="241"/>
                    <a:pt x="669" y="130"/>
                    <a:pt x="590" y="74"/>
                  </a:cubicBezTo>
                  <a:cubicBezTo>
                    <a:pt x="511" y="19"/>
                    <a:pt x="361" y="0"/>
                    <a:pt x="273" y="19"/>
                  </a:cubicBezTo>
                  <a:cubicBezTo>
                    <a:pt x="185" y="37"/>
                    <a:pt x="106" y="93"/>
                    <a:pt x="62" y="185"/>
                  </a:cubicBezTo>
                  <a:cubicBezTo>
                    <a:pt x="18" y="278"/>
                    <a:pt x="0" y="454"/>
                    <a:pt x="9" y="575"/>
                  </a:cubicBezTo>
                  <a:cubicBezTo>
                    <a:pt x="18" y="695"/>
                    <a:pt x="53" y="816"/>
                    <a:pt x="115" y="908"/>
                  </a:cubicBezTo>
                  <a:cubicBezTo>
                    <a:pt x="176" y="1001"/>
                    <a:pt x="273" y="1094"/>
                    <a:pt x="379" y="1131"/>
                  </a:cubicBezTo>
                  <a:cubicBezTo>
                    <a:pt x="484" y="1168"/>
                    <a:pt x="669" y="1168"/>
                    <a:pt x="749" y="1131"/>
                  </a:cubicBezTo>
                  <a:cubicBezTo>
                    <a:pt x="828" y="1094"/>
                    <a:pt x="837" y="983"/>
                    <a:pt x="854" y="908"/>
                  </a:cubicBezTo>
                  <a:cubicBezTo>
                    <a:pt x="872" y="834"/>
                    <a:pt x="871" y="779"/>
                    <a:pt x="854" y="686"/>
                  </a:cubicBezTo>
                  <a:cubicBezTo>
                    <a:pt x="837" y="593"/>
                    <a:pt x="774" y="420"/>
                    <a:pt x="753" y="350"/>
                  </a:cubicBezTo>
                </a:path>
              </a:pathLst>
            </a:custGeom>
            <a:noFill/>
            <a:ln w="28575" cap="flat" cmpd="sng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Text Box 8"/>
            <p:cNvSpPr txBox="1">
              <a:spLocks noChangeArrowheads="1"/>
            </p:cNvSpPr>
            <p:nvPr/>
          </p:nvSpPr>
          <p:spPr bwMode="auto">
            <a:xfrm>
              <a:off x="4631" y="3584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导体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802438" y="3509963"/>
            <a:ext cx="844550" cy="577850"/>
            <a:chOff x="4594" y="3233"/>
            <a:chExt cx="532" cy="364"/>
          </a:xfrm>
        </p:grpSpPr>
        <p:sp>
          <p:nvSpPr>
            <p:cNvPr id="33814" name="Line 10"/>
            <p:cNvSpPr>
              <a:spLocks noChangeShapeType="1"/>
            </p:cNvSpPr>
            <p:nvPr/>
          </p:nvSpPr>
          <p:spPr bwMode="auto">
            <a:xfrm flipH="1">
              <a:off x="4838" y="3296"/>
              <a:ext cx="288" cy="9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5" name="Object 11"/>
            <p:cNvGraphicFramePr>
              <a:graphicFrameLocks noChangeAspect="1"/>
            </p:cNvGraphicFramePr>
            <p:nvPr/>
          </p:nvGraphicFramePr>
          <p:xfrm>
            <a:off x="4594" y="3233"/>
            <a:ext cx="307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83077" imgH="221111" progId="Equation.3">
                    <p:embed/>
                  </p:oleObj>
                </mc:Choice>
                <mc:Fallback>
                  <p:oleObj name="公式" r:id="rId2" imgW="183077" imgH="221111" progId="Equation.3">
                    <p:embed/>
                    <p:pic>
                      <p:nvPicPr>
                        <p:cNvPr id="33815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4" y="3233"/>
                          <a:ext cx="307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770813" y="3419475"/>
            <a:ext cx="652462" cy="654050"/>
            <a:chOff x="5204" y="3176"/>
            <a:chExt cx="411" cy="412"/>
          </a:xfrm>
        </p:grpSpPr>
        <p:sp>
          <p:nvSpPr>
            <p:cNvPr id="33812" name="Line 13"/>
            <p:cNvSpPr>
              <a:spLocks noChangeShapeType="1"/>
            </p:cNvSpPr>
            <p:nvPr/>
          </p:nvSpPr>
          <p:spPr bwMode="auto">
            <a:xfrm flipV="1">
              <a:off x="5204" y="3176"/>
              <a:ext cx="288" cy="96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13" name="Object 14"/>
            <p:cNvGraphicFramePr>
              <a:graphicFrameLocks noChangeAspect="1"/>
            </p:cNvGraphicFramePr>
            <p:nvPr/>
          </p:nvGraphicFramePr>
          <p:xfrm>
            <a:off x="5290" y="3224"/>
            <a:ext cx="325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05567" imgH="221111" progId="Equation.3">
                    <p:embed/>
                  </p:oleObj>
                </mc:Choice>
                <mc:Fallback>
                  <p:oleObj name="公式" r:id="rId4" imgW="205567" imgH="221111" progId="Equation.3">
                    <p:embed/>
                    <p:pic>
                      <p:nvPicPr>
                        <p:cNvPr id="33813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90" y="3224"/>
                          <a:ext cx="325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119938" y="3178175"/>
            <a:ext cx="811212" cy="817563"/>
            <a:chOff x="4487" y="2002"/>
            <a:chExt cx="511" cy="515"/>
          </a:xfrm>
        </p:grpSpPr>
        <p:grpSp>
          <p:nvGrpSpPr>
            <p:cNvPr id="33808" name="Group 16"/>
            <p:cNvGrpSpPr>
              <a:grpSpLocks/>
            </p:cNvGrpSpPr>
            <p:nvPr/>
          </p:nvGrpSpPr>
          <p:grpSpPr bwMode="auto">
            <a:xfrm>
              <a:off x="4487" y="2002"/>
              <a:ext cx="390" cy="361"/>
              <a:chOff x="4796" y="3024"/>
              <a:chExt cx="390" cy="361"/>
            </a:xfrm>
          </p:grpSpPr>
          <p:sp>
            <p:nvSpPr>
              <p:cNvPr id="33810" name="Line 17"/>
              <p:cNvSpPr>
                <a:spLocks noChangeShapeType="1"/>
              </p:cNvSpPr>
              <p:nvPr/>
            </p:nvSpPr>
            <p:spPr bwMode="auto">
              <a:xfrm rot="-677198">
                <a:off x="5158" y="3177"/>
                <a:ext cx="28" cy="208"/>
              </a:xfrm>
              <a:prstGeom prst="line">
                <a:avLst/>
              </a:prstGeom>
              <a:noFill/>
              <a:ln w="50800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811" name="Text Box 18"/>
              <p:cNvSpPr txBox="1">
                <a:spLocks noChangeArrowheads="1"/>
              </p:cNvSpPr>
              <p:nvPr/>
            </p:nvSpPr>
            <p:spPr bwMode="auto">
              <a:xfrm>
                <a:off x="4796" y="3024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d</a:t>
                </a:r>
                <a:r>
                  <a:rPr lang="en-US" altLang="zh-CN" sz="2800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S</a:t>
                </a:r>
                <a:endParaRPr lang="en-US" altLang="zh-CN" sz="2800" i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33809" name="Rectangle 19"/>
            <p:cNvSpPr>
              <a:spLocks noChangeArrowheads="1"/>
            </p:cNvSpPr>
            <p:nvPr/>
          </p:nvSpPr>
          <p:spPr bwMode="auto">
            <a:xfrm>
              <a:off x="4658" y="2190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i="1">
                  <a:solidFill>
                    <a:schemeClr val="accent2"/>
                  </a:solidFill>
                  <a:cs typeface="Times New Roman" panose="02020603050405020304" pitchFamily="18" charset="0"/>
                </a:rPr>
                <a:t>σ</a:t>
              </a:r>
            </a:p>
          </p:txBody>
        </p:sp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7624767" y="3008313"/>
            <a:ext cx="1044575" cy="652462"/>
            <a:chOff x="5112" y="2917"/>
            <a:chExt cx="658" cy="411"/>
          </a:xfrm>
        </p:grpSpPr>
        <p:graphicFrame>
          <p:nvGraphicFramePr>
            <p:cNvPr id="33806" name="Object 21"/>
            <p:cNvGraphicFramePr>
              <a:graphicFrameLocks noChangeAspect="1"/>
            </p:cNvGraphicFramePr>
            <p:nvPr/>
          </p:nvGraphicFramePr>
          <p:xfrm>
            <a:off x="5445" y="2917"/>
            <a:ext cx="325" cy="4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3040" imgH="253800" progId="Equation.DSMT4">
                    <p:embed/>
                  </p:oleObj>
                </mc:Choice>
                <mc:Fallback>
                  <p:oleObj name="Equation" r:id="rId6" imgW="203040" imgH="253800" progId="Equation.DSMT4">
                    <p:embed/>
                    <p:pic>
                      <p:nvPicPr>
                        <p:cNvPr id="33806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45" y="2917"/>
                          <a:ext cx="325" cy="4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Line 22"/>
            <p:cNvSpPr>
              <a:spLocks noChangeShapeType="1"/>
            </p:cNvSpPr>
            <p:nvPr/>
          </p:nvSpPr>
          <p:spPr bwMode="auto">
            <a:xfrm flipV="1">
              <a:off x="5112" y="3162"/>
              <a:ext cx="28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7554918" y="2770191"/>
            <a:ext cx="641351" cy="669926"/>
            <a:chOff x="5068" y="2767"/>
            <a:chExt cx="404" cy="422"/>
          </a:xfrm>
        </p:grpSpPr>
        <p:sp>
          <p:nvSpPr>
            <p:cNvPr id="33804" name="Line 24"/>
            <p:cNvSpPr>
              <a:spLocks noChangeShapeType="1"/>
            </p:cNvSpPr>
            <p:nvPr/>
          </p:nvSpPr>
          <p:spPr bwMode="auto">
            <a:xfrm flipV="1">
              <a:off x="5184" y="3093"/>
              <a:ext cx="288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805" name="Object 25"/>
            <p:cNvGraphicFramePr>
              <a:graphicFrameLocks noChangeAspect="1"/>
            </p:cNvGraphicFramePr>
            <p:nvPr/>
          </p:nvGraphicFramePr>
          <p:xfrm>
            <a:off x="5068" y="2767"/>
            <a:ext cx="342" cy="4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53800" progId="Equation.DSMT4">
                    <p:embed/>
                  </p:oleObj>
                </mc:Choice>
                <mc:Fallback>
                  <p:oleObj name="Equation" r:id="rId8" imgW="203040" imgH="253800" progId="Equation.DSMT4">
                    <p:embed/>
                    <p:pic>
                      <p:nvPicPr>
                        <p:cNvPr id="33805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8" y="2767"/>
                          <a:ext cx="342" cy="4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323850" y="4148138"/>
            <a:ext cx="75692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        </a:t>
            </a:r>
            <a:r>
              <a:rPr lang="zh-CN" altLang="en-US" sz="2800">
                <a:solidFill>
                  <a:srgbClr val="CC3300"/>
                </a:solidFill>
              </a:rPr>
              <a:t>除 </a:t>
            </a:r>
            <a:r>
              <a:rPr lang="en-US" altLang="zh-CN" sz="2800">
                <a:solidFill>
                  <a:srgbClr val="CC3300"/>
                </a:solidFill>
              </a:rPr>
              <a:t>d</a:t>
            </a:r>
            <a:r>
              <a:rPr lang="en-US" altLang="zh-CN" sz="2800" i="1">
                <a:solidFill>
                  <a:srgbClr val="CC3300"/>
                </a:solidFill>
              </a:rPr>
              <a:t>S</a:t>
            </a:r>
            <a:r>
              <a:rPr lang="en-US" altLang="zh-CN" sz="2800">
                <a:solidFill>
                  <a:srgbClr val="CC3300"/>
                </a:solidFill>
              </a:rPr>
              <a:t> </a:t>
            </a:r>
            <a:r>
              <a:rPr lang="zh-CN" altLang="en-US" sz="2800">
                <a:solidFill>
                  <a:srgbClr val="CC3300"/>
                </a:solidFill>
              </a:rPr>
              <a:t>外</a:t>
            </a:r>
            <a:r>
              <a:rPr lang="zh-CN" altLang="en-US" sz="2800">
                <a:solidFill>
                  <a:schemeClr val="accent2"/>
                </a:solidFill>
              </a:rPr>
              <a:t>，导体表面</a:t>
            </a:r>
            <a:r>
              <a:rPr lang="zh-CN" altLang="en-US" sz="2800">
                <a:solidFill>
                  <a:srgbClr val="CC3300"/>
                </a:solidFill>
              </a:rPr>
              <a:t>其它电荷</a:t>
            </a:r>
            <a:r>
              <a:rPr lang="zh-CN" altLang="en-US" sz="2800">
                <a:solidFill>
                  <a:schemeClr val="accent2"/>
                </a:solidFill>
              </a:rPr>
              <a:t>在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</a:t>
            </a:r>
            <a:r>
              <a:rPr lang="en-US" altLang="zh-CN" sz="2800">
                <a:solidFill>
                  <a:schemeClr val="accent2"/>
                </a:solidFill>
              </a:rPr>
              <a:t>d</a:t>
            </a:r>
            <a:r>
              <a:rPr lang="en-US" altLang="zh-CN" sz="2800" i="1">
                <a:solidFill>
                  <a:schemeClr val="accent2"/>
                </a:solidFill>
              </a:rPr>
              <a:t>S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内侧紧邻处的场强为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</a:rPr>
              <a:t>，在外侧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紧邻处的场强为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4 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其它电荷产生的电场在</a:t>
            </a:r>
            <a:r>
              <a:rPr lang="en-US" altLang="zh-CN" sz="2800">
                <a:solidFill>
                  <a:schemeClr val="accent2"/>
                </a:solidFill>
              </a:rPr>
              <a:t>dS</a:t>
            </a:r>
            <a:r>
              <a:rPr lang="zh-CN" altLang="en-US" sz="2800">
                <a:solidFill>
                  <a:schemeClr val="accent2"/>
                </a:solidFill>
              </a:rPr>
              <a:t>处连续，故 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48155" name="Rectangle 27"/>
          <p:cNvSpPr>
            <a:spLocks noChangeArrowheads="1"/>
          </p:cNvSpPr>
          <p:nvPr/>
        </p:nvSpPr>
        <p:spPr bwMode="auto">
          <a:xfrm>
            <a:off x="9525" y="2276475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autoUpdateAnimBg="0"/>
      <p:bldP spid="48133" grpId="0"/>
      <p:bldP spid="48154" grpId="0" autoUpdateAnimBg="0"/>
      <p:bldP spid="4815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6" name="Text Box 24"/>
          <p:cNvSpPr txBox="1">
            <a:spLocks noChangeArrowheads="1"/>
          </p:cNvSpPr>
          <p:nvPr/>
        </p:nvSpPr>
        <p:spPr bwMode="auto">
          <a:xfrm>
            <a:off x="611188" y="381000"/>
            <a:ext cx="554196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由场强叠加原理和静电平衡条件得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  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zh-CN" altLang="en-US" sz="2800" baseline="-25000">
                <a:solidFill>
                  <a:schemeClr val="accent2"/>
                </a:solidFill>
              </a:rPr>
              <a:t>内</a:t>
            </a:r>
            <a:r>
              <a:rPr lang="en-US" altLang="zh-CN" sz="2800">
                <a:solidFill>
                  <a:schemeClr val="accent2"/>
                </a:solidFill>
              </a:rPr>
              <a:t>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 –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 = 0</a:t>
            </a:r>
            <a:r>
              <a:rPr lang="zh-CN" altLang="en-US" sz="2800">
                <a:solidFill>
                  <a:schemeClr val="accent2"/>
                </a:solidFill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所以  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en-US" altLang="zh-CN" sz="2800">
                <a:solidFill>
                  <a:schemeClr val="accent2"/>
                </a:solidFill>
              </a:rPr>
              <a:t> 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49177" name="Text Box 25"/>
          <p:cNvSpPr txBox="1">
            <a:spLocks noChangeArrowheads="1"/>
          </p:cNvSpPr>
          <p:nvPr/>
        </p:nvSpPr>
        <p:spPr bwMode="auto">
          <a:xfrm>
            <a:off x="755650" y="2513013"/>
            <a:ext cx="5541963" cy="163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med" len="lg"/>
                <a:tailEnd type="none" w="med" len="lg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因此由场强叠加原理得导体表面外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紧邻处的场强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        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zh-CN" altLang="en-US" sz="2800" baseline="-25000">
                <a:solidFill>
                  <a:schemeClr val="accent2"/>
                </a:solidFill>
              </a:rPr>
              <a:t>外</a:t>
            </a:r>
            <a:r>
              <a:rPr lang="en-US" altLang="zh-CN" sz="2800">
                <a:solidFill>
                  <a:schemeClr val="accent2"/>
                </a:solidFill>
              </a:rPr>
              <a:t>=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 + 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4</a:t>
            </a:r>
            <a:r>
              <a:rPr lang="en-US" altLang="zh-CN" sz="2800">
                <a:solidFill>
                  <a:schemeClr val="accent2"/>
                </a:solidFill>
              </a:rPr>
              <a:t> = 2</a:t>
            </a:r>
            <a:r>
              <a:rPr lang="en-US" altLang="zh-CN" sz="2800" i="1">
                <a:solidFill>
                  <a:schemeClr val="accent2"/>
                </a:solidFill>
              </a:rPr>
              <a:t>E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en-US" altLang="zh-CN" sz="2800">
                <a:solidFill>
                  <a:schemeClr val="accent2"/>
                </a:solidFill>
              </a:rPr>
              <a:t> =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σ</a:t>
            </a:r>
            <a:r>
              <a:rPr lang="en-US" altLang="zh-CN" sz="2800">
                <a:solidFill>
                  <a:schemeClr val="accent2"/>
                </a:solidFill>
                <a:cs typeface="Times New Roman" panose="02020603050405020304" pitchFamily="18" charset="0"/>
              </a:rPr>
              <a:t>/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ε</a:t>
            </a:r>
            <a:r>
              <a:rPr lang="en-US" altLang="zh-CN" sz="2800" baseline="-25000">
                <a:solidFill>
                  <a:schemeClr val="accent2"/>
                </a:solidFill>
                <a:cs typeface="Times New Roman" panose="02020603050405020304" pitchFamily="18" charset="0"/>
              </a:rPr>
              <a:t>0 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762000" y="47244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解二：内场为零，高斯面有效面只有一个面，面积减半，电荷数一样，场强自然加倍。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477000" y="1023693"/>
            <a:ext cx="2192342" cy="1973259"/>
            <a:chOff x="6477000" y="2770191"/>
            <a:chExt cx="2192342" cy="1973259"/>
          </a:xfrm>
        </p:grpSpPr>
        <p:grpSp>
          <p:nvGrpSpPr>
            <p:cNvPr id="26" name="Group 6"/>
            <p:cNvGrpSpPr>
              <a:grpSpLocks/>
            </p:cNvGrpSpPr>
            <p:nvPr/>
          </p:nvGrpSpPr>
          <p:grpSpPr bwMode="auto">
            <a:xfrm>
              <a:off x="6477000" y="2889250"/>
              <a:ext cx="1384300" cy="1854200"/>
              <a:chOff x="4389" y="2842"/>
              <a:chExt cx="872" cy="1168"/>
            </a:xfrm>
          </p:grpSpPr>
          <p:sp>
            <p:nvSpPr>
              <p:cNvPr id="27" name="Freeform 7"/>
              <p:cNvSpPr>
                <a:spLocks/>
              </p:cNvSpPr>
              <p:nvPr/>
            </p:nvSpPr>
            <p:spPr bwMode="auto">
              <a:xfrm>
                <a:off x="4389" y="2842"/>
                <a:ext cx="872" cy="1168"/>
              </a:xfrm>
              <a:custGeom>
                <a:avLst/>
                <a:gdLst>
                  <a:gd name="T0" fmla="*/ 749 w 872"/>
                  <a:gd name="T1" fmla="*/ 352 h 1168"/>
                  <a:gd name="T2" fmla="*/ 590 w 872"/>
                  <a:gd name="T3" fmla="*/ 74 h 1168"/>
                  <a:gd name="T4" fmla="*/ 273 w 872"/>
                  <a:gd name="T5" fmla="*/ 19 h 1168"/>
                  <a:gd name="T6" fmla="*/ 62 w 872"/>
                  <a:gd name="T7" fmla="*/ 185 h 1168"/>
                  <a:gd name="T8" fmla="*/ 9 w 872"/>
                  <a:gd name="T9" fmla="*/ 575 h 1168"/>
                  <a:gd name="T10" fmla="*/ 115 w 872"/>
                  <a:gd name="T11" fmla="*/ 908 h 1168"/>
                  <a:gd name="T12" fmla="*/ 379 w 872"/>
                  <a:gd name="T13" fmla="*/ 1131 h 1168"/>
                  <a:gd name="T14" fmla="*/ 749 w 872"/>
                  <a:gd name="T15" fmla="*/ 1131 h 1168"/>
                  <a:gd name="T16" fmla="*/ 854 w 872"/>
                  <a:gd name="T17" fmla="*/ 908 h 1168"/>
                  <a:gd name="T18" fmla="*/ 854 w 872"/>
                  <a:gd name="T19" fmla="*/ 686 h 1168"/>
                  <a:gd name="T20" fmla="*/ 753 w 872"/>
                  <a:gd name="T21" fmla="*/ 350 h 116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72"/>
                  <a:gd name="T34" fmla="*/ 0 h 1168"/>
                  <a:gd name="T35" fmla="*/ 872 w 872"/>
                  <a:gd name="T36" fmla="*/ 1168 h 116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72" h="1168">
                    <a:moveTo>
                      <a:pt x="749" y="352"/>
                    </a:moveTo>
                    <a:cubicBezTo>
                      <a:pt x="709" y="241"/>
                      <a:pt x="669" y="130"/>
                      <a:pt x="590" y="74"/>
                    </a:cubicBezTo>
                    <a:cubicBezTo>
                      <a:pt x="511" y="19"/>
                      <a:pt x="361" y="0"/>
                      <a:pt x="273" y="19"/>
                    </a:cubicBezTo>
                    <a:cubicBezTo>
                      <a:pt x="185" y="37"/>
                      <a:pt x="106" y="93"/>
                      <a:pt x="62" y="185"/>
                    </a:cubicBezTo>
                    <a:cubicBezTo>
                      <a:pt x="18" y="278"/>
                      <a:pt x="0" y="454"/>
                      <a:pt x="9" y="575"/>
                    </a:cubicBezTo>
                    <a:cubicBezTo>
                      <a:pt x="18" y="695"/>
                      <a:pt x="53" y="816"/>
                      <a:pt x="115" y="908"/>
                    </a:cubicBezTo>
                    <a:cubicBezTo>
                      <a:pt x="176" y="1001"/>
                      <a:pt x="273" y="1094"/>
                      <a:pt x="379" y="1131"/>
                    </a:cubicBezTo>
                    <a:cubicBezTo>
                      <a:pt x="484" y="1168"/>
                      <a:pt x="669" y="1168"/>
                      <a:pt x="749" y="1131"/>
                    </a:cubicBezTo>
                    <a:cubicBezTo>
                      <a:pt x="828" y="1094"/>
                      <a:pt x="837" y="983"/>
                      <a:pt x="854" y="908"/>
                    </a:cubicBezTo>
                    <a:cubicBezTo>
                      <a:pt x="872" y="834"/>
                      <a:pt x="871" y="779"/>
                      <a:pt x="854" y="686"/>
                    </a:cubicBezTo>
                    <a:cubicBezTo>
                      <a:pt x="837" y="593"/>
                      <a:pt x="774" y="420"/>
                      <a:pt x="753" y="350"/>
                    </a:cubicBezTo>
                  </a:path>
                </a:pathLst>
              </a:custGeom>
              <a:noFill/>
              <a:ln w="28575" cap="flat" cmpd="sng">
                <a:solidFill>
                  <a:srgbClr val="0000CC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4631" y="3584"/>
                <a:ext cx="56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solidFill>
                      <a:schemeClr val="accent2"/>
                    </a:solidFill>
                  </a:rPr>
                  <a:t>导体</a:t>
                </a:r>
              </a:p>
            </p:txBody>
          </p:sp>
        </p:grpSp>
        <p:grpSp>
          <p:nvGrpSpPr>
            <p:cNvPr id="29" name="Group 9"/>
            <p:cNvGrpSpPr>
              <a:grpSpLocks/>
            </p:cNvGrpSpPr>
            <p:nvPr/>
          </p:nvGrpSpPr>
          <p:grpSpPr bwMode="auto">
            <a:xfrm>
              <a:off x="6802438" y="3509963"/>
              <a:ext cx="844550" cy="577850"/>
              <a:chOff x="4594" y="3233"/>
              <a:chExt cx="532" cy="364"/>
            </a:xfrm>
          </p:grpSpPr>
          <p:sp>
            <p:nvSpPr>
              <p:cNvPr id="30" name="Line 10"/>
              <p:cNvSpPr>
                <a:spLocks noChangeShapeType="1"/>
              </p:cNvSpPr>
              <p:nvPr/>
            </p:nvSpPr>
            <p:spPr bwMode="auto">
              <a:xfrm flipH="1">
                <a:off x="4838" y="3296"/>
                <a:ext cx="288" cy="96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1" name="Object 11"/>
              <p:cNvGraphicFramePr>
                <a:graphicFrameLocks noChangeAspect="1"/>
              </p:cNvGraphicFramePr>
              <p:nvPr/>
            </p:nvGraphicFramePr>
            <p:xfrm>
              <a:off x="4594" y="3233"/>
              <a:ext cx="307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" imgW="183077" imgH="221111" progId="Equation.3">
                      <p:embed/>
                    </p:oleObj>
                  </mc:Choice>
                  <mc:Fallback>
                    <p:oleObj name="公式" r:id="rId2" imgW="183077" imgH="221111" progId="Equation.3">
                      <p:embed/>
                      <p:pic>
                        <p:nvPicPr>
                          <p:cNvPr id="31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4" y="3233"/>
                            <a:ext cx="307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7770813" y="3419475"/>
              <a:ext cx="652462" cy="654050"/>
              <a:chOff x="5204" y="3176"/>
              <a:chExt cx="411" cy="412"/>
            </a:xfrm>
          </p:grpSpPr>
          <p:sp>
            <p:nvSpPr>
              <p:cNvPr id="33" name="Line 13"/>
              <p:cNvSpPr>
                <a:spLocks noChangeShapeType="1"/>
              </p:cNvSpPr>
              <p:nvPr/>
            </p:nvSpPr>
            <p:spPr bwMode="auto">
              <a:xfrm flipV="1">
                <a:off x="5204" y="3176"/>
                <a:ext cx="288" cy="96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4" name="Object 14"/>
              <p:cNvGraphicFramePr>
                <a:graphicFrameLocks noChangeAspect="1"/>
              </p:cNvGraphicFramePr>
              <p:nvPr/>
            </p:nvGraphicFramePr>
            <p:xfrm>
              <a:off x="5290" y="3224"/>
              <a:ext cx="325" cy="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05567" imgH="221111" progId="Equation.3">
                      <p:embed/>
                    </p:oleObj>
                  </mc:Choice>
                  <mc:Fallback>
                    <p:oleObj name="公式" r:id="rId4" imgW="205567" imgH="221111" progId="Equation.3">
                      <p:embed/>
                      <p:pic>
                        <p:nvPicPr>
                          <p:cNvPr id="34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0" y="3224"/>
                            <a:ext cx="325" cy="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5" name="Group 15"/>
            <p:cNvGrpSpPr>
              <a:grpSpLocks/>
            </p:cNvGrpSpPr>
            <p:nvPr/>
          </p:nvGrpSpPr>
          <p:grpSpPr bwMode="auto">
            <a:xfrm>
              <a:off x="7119938" y="3178175"/>
              <a:ext cx="811212" cy="817563"/>
              <a:chOff x="4487" y="2002"/>
              <a:chExt cx="511" cy="515"/>
            </a:xfrm>
          </p:grpSpPr>
          <p:grpSp>
            <p:nvGrpSpPr>
              <p:cNvPr id="36" name="Group 16"/>
              <p:cNvGrpSpPr>
                <a:grpSpLocks/>
              </p:cNvGrpSpPr>
              <p:nvPr/>
            </p:nvGrpSpPr>
            <p:grpSpPr bwMode="auto">
              <a:xfrm>
                <a:off x="4487" y="2002"/>
                <a:ext cx="390" cy="361"/>
                <a:chOff x="4796" y="3024"/>
                <a:chExt cx="390" cy="361"/>
              </a:xfrm>
            </p:grpSpPr>
            <p:sp>
              <p:nvSpPr>
                <p:cNvPr id="38" name="Line 17"/>
                <p:cNvSpPr>
                  <a:spLocks noChangeShapeType="1"/>
                </p:cNvSpPr>
                <p:nvPr/>
              </p:nvSpPr>
              <p:spPr bwMode="auto">
                <a:xfrm rot="-677198">
                  <a:off x="5158" y="3177"/>
                  <a:ext cx="28" cy="208"/>
                </a:xfrm>
                <a:prstGeom prst="line">
                  <a:avLst/>
                </a:prstGeom>
                <a:noFill/>
                <a:ln w="50800">
                  <a:solidFill>
                    <a:srgbClr val="CC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796" y="3024"/>
                  <a:ext cx="36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800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d</a:t>
                  </a:r>
                  <a:r>
                    <a:rPr lang="en-US" altLang="zh-CN" sz="2800" i="1">
                      <a:solidFill>
                        <a:schemeClr val="accent2"/>
                      </a:solidFill>
                      <a:cs typeface="Times New Roman" panose="02020603050405020304" pitchFamily="18" charset="0"/>
                    </a:rPr>
                    <a:t>S</a:t>
                  </a:r>
                  <a:endParaRPr lang="en-US" altLang="zh-CN" sz="2800" i="1">
                    <a:solidFill>
                      <a:schemeClr val="accent2"/>
                    </a:solidFill>
                  </a:endParaRPr>
                </a:p>
              </p:txBody>
            </p:sp>
          </p:grpSp>
          <p:sp>
            <p:nvSpPr>
              <p:cNvPr id="37" name="Rectangle 19"/>
              <p:cNvSpPr>
                <a:spLocks noChangeArrowheads="1"/>
              </p:cNvSpPr>
              <p:nvPr/>
            </p:nvSpPr>
            <p:spPr bwMode="auto">
              <a:xfrm>
                <a:off x="4658" y="2190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 i="1">
                    <a:solidFill>
                      <a:schemeClr val="accent2"/>
                    </a:solidFill>
                    <a:cs typeface="Times New Roman" panose="02020603050405020304" pitchFamily="18" charset="0"/>
                  </a:rPr>
                  <a:t>σ</a:t>
                </a:r>
              </a:p>
            </p:txBody>
          </p:sp>
        </p:grpSp>
        <p:grpSp>
          <p:nvGrpSpPr>
            <p:cNvPr id="40" name="Group 20"/>
            <p:cNvGrpSpPr>
              <a:grpSpLocks/>
            </p:cNvGrpSpPr>
            <p:nvPr/>
          </p:nvGrpSpPr>
          <p:grpSpPr bwMode="auto">
            <a:xfrm>
              <a:off x="7624767" y="3008313"/>
              <a:ext cx="1044575" cy="652462"/>
              <a:chOff x="5112" y="2917"/>
              <a:chExt cx="658" cy="411"/>
            </a:xfrm>
          </p:grpSpPr>
          <p:graphicFrame>
            <p:nvGraphicFramePr>
              <p:cNvPr id="41" name="Object 21"/>
              <p:cNvGraphicFramePr>
                <a:graphicFrameLocks noChangeAspect="1"/>
              </p:cNvGraphicFramePr>
              <p:nvPr/>
            </p:nvGraphicFramePr>
            <p:xfrm>
              <a:off x="5445" y="2917"/>
              <a:ext cx="325" cy="4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53800" progId="Equation.DSMT4">
                      <p:embed/>
                    </p:oleObj>
                  </mc:Choice>
                  <mc:Fallback>
                    <p:oleObj name="Equation" r:id="rId6" imgW="203040" imgH="253800" progId="Equation.DSMT4">
                      <p:embed/>
                      <p:pic>
                        <p:nvPicPr>
                          <p:cNvPr id="41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45" y="2917"/>
                            <a:ext cx="325" cy="4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2" name="Line 22"/>
              <p:cNvSpPr>
                <a:spLocks noChangeShapeType="1"/>
              </p:cNvSpPr>
              <p:nvPr/>
            </p:nvSpPr>
            <p:spPr bwMode="auto">
              <a:xfrm flipV="1">
                <a:off x="5112" y="3162"/>
                <a:ext cx="28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3" name="Group 23"/>
            <p:cNvGrpSpPr>
              <a:grpSpLocks/>
            </p:cNvGrpSpPr>
            <p:nvPr/>
          </p:nvGrpSpPr>
          <p:grpSpPr bwMode="auto">
            <a:xfrm>
              <a:off x="7554918" y="2770191"/>
              <a:ext cx="641351" cy="669926"/>
              <a:chOff x="5068" y="2767"/>
              <a:chExt cx="404" cy="422"/>
            </a:xfrm>
          </p:grpSpPr>
          <p:sp>
            <p:nvSpPr>
              <p:cNvPr id="44" name="Line 24"/>
              <p:cNvSpPr>
                <a:spLocks noChangeShapeType="1"/>
              </p:cNvSpPr>
              <p:nvPr/>
            </p:nvSpPr>
            <p:spPr bwMode="auto">
              <a:xfrm flipV="1">
                <a:off x="5184" y="3093"/>
                <a:ext cx="288" cy="96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5" name="Object 25"/>
              <p:cNvGraphicFramePr>
                <a:graphicFrameLocks noChangeAspect="1"/>
              </p:cNvGraphicFramePr>
              <p:nvPr/>
            </p:nvGraphicFramePr>
            <p:xfrm>
              <a:off x="5068" y="2767"/>
              <a:ext cx="342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203040" imgH="253800" progId="Equation.DSMT4">
                      <p:embed/>
                    </p:oleObj>
                  </mc:Choice>
                  <mc:Fallback>
                    <p:oleObj name="Equation" r:id="rId8" imgW="203040" imgH="253800" progId="Equation.DSMT4">
                      <p:embed/>
                      <p:pic>
                        <p:nvPicPr>
                          <p:cNvPr id="45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68" y="2767"/>
                            <a:ext cx="342" cy="4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76" grpId="0" autoUpdateAnimBg="0"/>
      <p:bldP spid="49177" grpId="0" autoUpdateAnimBg="0"/>
      <p:bldP spid="1845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685800" y="571500"/>
            <a:ext cx="7924800" cy="504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CC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n-US" altLang="zh-CN" dirty="0">
                <a:solidFill>
                  <a:srgbClr val="CC3300"/>
                </a:solidFill>
              </a:rPr>
              <a:t>    </a:t>
            </a:r>
            <a:r>
              <a:rPr lang="zh-CN" altLang="en-US" dirty="0">
                <a:solidFill>
                  <a:srgbClr val="CC3300"/>
                </a:solidFill>
              </a:rPr>
              <a:t>在这一章里</a:t>
            </a:r>
            <a:r>
              <a:rPr lang="en-US" altLang="zh-CN" dirty="0">
                <a:solidFill>
                  <a:srgbClr val="CC3300"/>
                </a:solidFill>
              </a:rPr>
              <a:t>,</a:t>
            </a:r>
            <a:r>
              <a:rPr lang="zh-CN" altLang="en-US" dirty="0">
                <a:solidFill>
                  <a:srgbClr val="CC3300"/>
                </a:solidFill>
              </a:rPr>
              <a:t>我们要研究静电场与物质</a:t>
            </a:r>
            <a:r>
              <a:rPr lang="en-US" altLang="zh-CN" dirty="0">
                <a:solidFill>
                  <a:srgbClr val="CC3300"/>
                </a:solidFill>
              </a:rPr>
              <a:t>(</a:t>
            </a:r>
            <a:r>
              <a:rPr lang="zh-CN" altLang="en-US" dirty="0">
                <a:solidFill>
                  <a:srgbClr val="CC3300"/>
                </a:solidFill>
              </a:rPr>
              <a:t>导体</a:t>
            </a:r>
            <a:r>
              <a:rPr lang="en-US" altLang="zh-CN" dirty="0">
                <a:solidFill>
                  <a:srgbClr val="CC3300"/>
                </a:solidFill>
              </a:rPr>
              <a:t>,</a:t>
            </a:r>
            <a:r>
              <a:rPr lang="zh-CN" altLang="en-US" dirty="0">
                <a:solidFill>
                  <a:srgbClr val="CC3300"/>
                </a:solidFill>
              </a:rPr>
              <a:t>电介质</a:t>
            </a:r>
            <a:r>
              <a:rPr lang="en-US" altLang="zh-CN" dirty="0">
                <a:solidFill>
                  <a:srgbClr val="CC3300"/>
                </a:solidFill>
              </a:rPr>
              <a:t>)</a:t>
            </a:r>
            <a:r>
              <a:rPr lang="zh-CN" altLang="en-US" dirty="0">
                <a:solidFill>
                  <a:srgbClr val="CC3300"/>
                </a:solidFill>
              </a:rPr>
              <a:t>的相互作用规律</a:t>
            </a:r>
            <a:r>
              <a:rPr lang="en-US" altLang="zh-CN" dirty="0">
                <a:solidFill>
                  <a:srgbClr val="009900"/>
                </a:solidFill>
              </a:rPr>
              <a:t>.</a:t>
            </a:r>
            <a:r>
              <a:rPr lang="zh-CN" altLang="en-US" dirty="0">
                <a:solidFill>
                  <a:schemeClr val="accent2"/>
                </a:solidFill>
              </a:rPr>
              <a:t>这种作用包括两个方面：</a:t>
            </a:r>
            <a:endParaRPr lang="en-US" altLang="zh-CN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115000"/>
              </a:lnSpc>
              <a:defRPr/>
            </a:pP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一方面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由于构成一切物质的原子都由带电的电子和原子核组成</a:t>
            </a:r>
            <a:r>
              <a:rPr lang="en-US" altLang="zh-CN" dirty="0">
                <a:solidFill>
                  <a:schemeClr val="accent2"/>
                </a:solidFill>
              </a:rPr>
              <a:t>, </a:t>
            </a:r>
            <a:r>
              <a:rPr lang="zh-CN" altLang="en-US" dirty="0">
                <a:solidFill>
                  <a:schemeClr val="accent2"/>
                </a:solidFill>
              </a:rPr>
              <a:t>故物质受到电场的作用后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其带电状态会发生变化</a:t>
            </a:r>
            <a:r>
              <a:rPr lang="en-US" altLang="zh-CN" dirty="0">
                <a:solidFill>
                  <a:schemeClr val="accent2"/>
                </a:solidFill>
              </a:rPr>
              <a:t>; </a:t>
            </a:r>
          </a:p>
          <a:p>
            <a:pPr marL="457200" indent="-457200" eaLnBrk="1" hangingPunct="1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endParaRPr lang="en-US" altLang="zh-CN" dirty="0">
              <a:solidFill>
                <a:schemeClr val="accent2"/>
              </a:solidFill>
            </a:endParaRPr>
          </a:p>
          <a:p>
            <a:pPr marL="457200" indent="-457200" eaLnBrk="1" hangingPunct="1">
              <a:lnSpc>
                <a:spcPct val="115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chemeClr val="accent2"/>
                </a:solidFill>
              </a:rPr>
              <a:t>另一方面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物质的带电状态变化后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又会反过来影响静电场</a:t>
            </a:r>
            <a:r>
              <a:rPr lang="en-US" altLang="zh-CN" dirty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115000"/>
              </a:lnSpc>
              <a:defRPr/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endParaRPr lang="zh-CN" altLang="en-US" dirty="0"/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042988" y="5516563"/>
            <a:ext cx="7567612" cy="108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15000"/>
              </a:lnSpc>
            </a:pPr>
            <a:r>
              <a:rPr lang="zh-CN" altLang="en-US">
                <a:solidFill>
                  <a:srgbClr val="009900"/>
                </a:solidFill>
              </a:rPr>
              <a:t>本章先讨论导体</a:t>
            </a:r>
            <a:r>
              <a:rPr lang="en-US" altLang="zh-CN">
                <a:solidFill>
                  <a:srgbClr val="009900"/>
                </a:solidFill>
              </a:rPr>
              <a:t>,</a:t>
            </a:r>
            <a:r>
              <a:rPr lang="zh-CN" altLang="en-US">
                <a:solidFill>
                  <a:srgbClr val="009900"/>
                </a:solidFill>
              </a:rPr>
              <a:t>再讨论电介质与静电场相互作用的规律。</a:t>
            </a:r>
            <a:endParaRPr lang="zh-CN" altLang="en-US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3216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：半径为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的金属球电量为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，外面有一同心金属球壳电量为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，内外半径分别为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。求场强和电势分布。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场强积分法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72200" y="2133600"/>
            <a:ext cx="2438400" cy="2438400"/>
            <a:chOff x="3888" y="1344"/>
            <a:chExt cx="1536" cy="1536"/>
          </a:xfrm>
        </p:grpSpPr>
        <p:sp>
          <p:nvSpPr>
            <p:cNvPr id="35851" name="Oval 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5852" name="Oval 4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853" name="Oval 3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5854" name="Line 7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5" name="Line 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6" name="Line 1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5857" name="Text Box 13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35858" name="Text Box 14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5859" name="Text Box 17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5860" name="Text Box 18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5861" name="Text Box 19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17525" y="1949450"/>
            <a:ext cx="5186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解：由高斯定理可得场强分布：</a:t>
            </a:r>
          </a:p>
        </p:txBody>
      </p:sp>
      <p:graphicFrame>
        <p:nvGraphicFramePr>
          <p:cNvPr id="55296" name="Object 0"/>
          <p:cNvGraphicFramePr>
            <a:graphicFrameLocks noChangeAspect="1"/>
          </p:cNvGraphicFramePr>
          <p:nvPr/>
        </p:nvGraphicFramePr>
        <p:xfrm>
          <a:off x="2381250" y="2590800"/>
          <a:ext cx="1993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73605" imgH="464689" progId="Equation.3">
                  <p:embed/>
                </p:oleObj>
              </mc:Choice>
              <mc:Fallback>
                <p:oleObj name="Equation" r:id="rId3" imgW="1973605" imgH="464689" progId="Equation.3">
                  <p:embed/>
                  <p:pic>
                    <p:nvPicPr>
                      <p:cNvPr id="5529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590800"/>
                        <a:ext cx="19939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1562100" y="3346450"/>
          <a:ext cx="4025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007972" imgH="975491" progId="Equation.3">
                  <p:embed/>
                </p:oleObj>
              </mc:Choice>
              <mc:Fallback>
                <p:oleObj name="公式" r:id="rId5" imgW="4007972" imgH="975491" progId="Equation.3">
                  <p:embed/>
                  <p:pic>
                    <p:nvPicPr>
                      <p:cNvPr id="552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346450"/>
                        <a:ext cx="4025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993900" y="4572000"/>
          <a:ext cx="28067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796663" imgH="464689" progId="Equation.3">
                  <p:embed/>
                </p:oleObj>
              </mc:Choice>
              <mc:Fallback>
                <p:oleObj name="Equation" r:id="rId7" imgW="2796663" imgH="464689" progId="Equation.3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572000"/>
                        <a:ext cx="28067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885950" y="5334000"/>
          <a:ext cx="3251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3231077" imgH="975491" progId="Equation.3">
                  <p:embed/>
                </p:oleObj>
              </mc:Choice>
              <mc:Fallback>
                <p:oleObj name="公式" r:id="rId9" imgW="3231077" imgH="975491" progId="Equation.3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5950" y="5334000"/>
                        <a:ext cx="32512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1676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6096000" y="4921250"/>
            <a:ext cx="274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注意和前面的均匀带电球相区别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58" grpId="0" autoUpdateAnimBg="0"/>
      <p:bldP spid="14364" grpId="0" animBg="1" autoUpdateAnimBg="0"/>
      <p:bldP spid="1333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3700" y="1968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电势分布：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38375" y="228600"/>
            <a:ext cx="1974850" cy="519113"/>
            <a:chOff x="1440" y="144"/>
            <a:chExt cx="1244" cy="327"/>
          </a:xfrm>
        </p:grpSpPr>
        <p:sp>
          <p:nvSpPr>
            <p:cNvPr id="37911" name="Text Box 4"/>
            <p:cNvSpPr txBox="1">
              <a:spLocks noChangeArrowheads="1"/>
            </p:cNvSpPr>
            <p:nvPr/>
          </p:nvSpPr>
          <p:spPr bwMode="auto">
            <a:xfrm>
              <a:off x="1440" y="144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时</a:t>
              </a:r>
            </a:p>
          </p:txBody>
        </p:sp>
        <p:graphicFrame>
          <p:nvGraphicFramePr>
            <p:cNvPr id="37912" name="Object 3"/>
            <p:cNvGraphicFramePr>
              <a:graphicFrameLocks noChangeAspect="1"/>
            </p:cNvGraphicFramePr>
            <p:nvPr/>
          </p:nvGraphicFramePr>
          <p:xfrm>
            <a:off x="1728" y="179"/>
            <a:ext cx="72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937087" imgH="441829" progId="Equation.3">
                    <p:embed/>
                  </p:oleObj>
                </mc:Choice>
                <mc:Fallback>
                  <p:oleObj name="Equation" r:id="rId3" imgW="937087" imgH="441829" progId="Equation.3">
                    <p:embed/>
                    <p:pic>
                      <p:nvPicPr>
                        <p:cNvPr id="3791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9"/>
                          <a:ext cx="72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22225" y="838200"/>
          <a:ext cx="89550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938433" imgH="975491" progId="Equation.3">
                  <p:embed/>
                </p:oleObj>
              </mc:Choice>
              <mc:Fallback>
                <p:oleObj name="公式" r:id="rId5" imgW="8938433" imgH="975491" progId="Equation.3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" y="838200"/>
                        <a:ext cx="89550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34975" y="1981200"/>
          <a:ext cx="454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526428" imgH="975491" progId="Equation.3">
                  <p:embed/>
                </p:oleObj>
              </mc:Choice>
              <mc:Fallback>
                <p:oleObj name="公式" r:id="rId7" imgW="4526428" imgH="975491" progId="Equation.3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1981200"/>
                        <a:ext cx="454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61975" y="3505200"/>
            <a:ext cx="2692400" cy="525463"/>
            <a:chOff x="384" y="2208"/>
            <a:chExt cx="1696" cy="331"/>
          </a:xfrm>
        </p:grpSpPr>
        <p:sp>
          <p:nvSpPr>
            <p:cNvPr id="37909" name="Text Box 8"/>
            <p:cNvSpPr txBox="1">
              <a:spLocks noChangeArrowheads="1"/>
            </p:cNvSpPr>
            <p:nvPr/>
          </p:nvSpPr>
          <p:spPr bwMode="auto">
            <a:xfrm>
              <a:off x="384" y="2208"/>
              <a:ext cx="1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   时</a:t>
              </a:r>
            </a:p>
          </p:txBody>
        </p:sp>
        <p:graphicFrame>
          <p:nvGraphicFramePr>
            <p:cNvPr id="37910" name="Object 7"/>
            <p:cNvGraphicFramePr>
              <a:graphicFrameLocks noChangeAspect="1"/>
            </p:cNvGraphicFramePr>
            <p:nvPr/>
          </p:nvGraphicFramePr>
          <p:xfrm>
            <a:off x="704" y="2252"/>
            <a:ext cx="109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722268" imgH="441829" progId="Equation.3">
                    <p:embed/>
                  </p:oleObj>
                </mc:Choice>
                <mc:Fallback>
                  <p:oleObj name="Equation" r:id="rId9" imgW="1722268" imgH="441829" progId="Equation.3">
                    <p:embed/>
                    <p:pic>
                      <p:nvPicPr>
                        <p:cNvPr id="3791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252"/>
                          <a:ext cx="109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650875" y="4343400"/>
          <a:ext cx="7545388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528659" imgH="975491" progId="Equation.3">
                  <p:embed/>
                </p:oleObj>
              </mc:Choice>
              <mc:Fallback>
                <p:oleObj name="公式" r:id="rId11" imgW="7528659" imgH="975491" progId="Equation.3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4343400"/>
                        <a:ext cx="7545388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1076325" y="5410200"/>
          <a:ext cx="4330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4312969" imgH="975491" progId="Equation.3">
                  <p:embed/>
                </p:oleObj>
              </mc:Choice>
              <mc:Fallback>
                <p:oleObj name="公式" r:id="rId13" imgW="4312969" imgH="975491" progId="Equation.3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5410200"/>
                        <a:ext cx="4330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897" name="Group 14"/>
          <p:cNvGrpSpPr>
            <a:grpSpLocks/>
          </p:cNvGrpSpPr>
          <p:nvPr/>
        </p:nvGrpSpPr>
        <p:grpSpPr bwMode="auto">
          <a:xfrm>
            <a:off x="6124575" y="1752600"/>
            <a:ext cx="2438400" cy="2438400"/>
            <a:chOff x="3888" y="1344"/>
            <a:chExt cx="1536" cy="1536"/>
          </a:xfrm>
        </p:grpSpPr>
        <p:sp>
          <p:nvSpPr>
            <p:cNvPr id="37898" name="Oval 1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7899" name="Oval 16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7900" name="Oval 17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7901" name="Line 18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2" name="Line 1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3" name="Line 2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904" name="Text Box 21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37905" name="Text Box 22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7906" name="Text Box 23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7907" name="Text Box 24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7908" name="Text Box 25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85800" y="457200"/>
            <a:ext cx="2692400" cy="525463"/>
            <a:chOff x="432" y="288"/>
            <a:chExt cx="1696" cy="331"/>
          </a:xfrm>
        </p:grpSpPr>
        <p:sp>
          <p:nvSpPr>
            <p:cNvPr id="39958" name="Text Box 2"/>
            <p:cNvSpPr txBox="1">
              <a:spLocks noChangeArrowheads="1"/>
            </p:cNvSpPr>
            <p:nvPr/>
          </p:nvSpPr>
          <p:spPr bwMode="auto">
            <a:xfrm>
              <a:off x="432" y="288"/>
              <a:ext cx="1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   时</a:t>
              </a:r>
            </a:p>
          </p:txBody>
        </p:sp>
        <p:graphicFrame>
          <p:nvGraphicFramePr>
            <p:cNvPr id="39959" name="Object 4"/>
            <p:cNvGraphicFramePr>
              <a:graphicFrameLocks noChangeAspect="1"/>
            </p:cNvGraphicFramePr>
            <p:nvPr/>
          </p:nvGraphicFramePr>
          <p:xfrm>
            <a:off x="736" y="332"/>
            <a:ext cx="11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45153" imgH="441829" progId="Equation.3">
                    <p:embed/>
                  </p:oleObj>
                </mc:Choice>
                <mc:Fallback>
                  <p:oleObj name="Equation" r:id="rId3" imgW="1745153" imgH="441829" progId="Equation.3">
                    <p:embed/>
                    <p:pic>
                      <p:nvPicPr>
                        <p:cNvPr id="39959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32"/>
                          <a:ext cx="11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524000" y="1219200"/>
          <a:ext cx="5448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33134" imgH="975491" progId="Equation.DSMT4">
                  <p:embed/>
                </p:oleObj>
              </mc:Choice>
              <mc:Fallback>
                <p:oleObj name="Equation" r:id="rId5" imgW="5433134" imgH="975491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219200"/>
                        <a:ext cx="5448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892300" y="2279650"/>
          <a:ext cx="15113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493421" imgH="975491" progId="Equation.3">
                  <p:embed/>
                </p:oleObj>
              </mc:Choice>
              <mc:Fallback>
                <p:oleObj name="公式" r:id="rId7" imgW="1493421" imgH="975491" progId="Equation.3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79650"/>
                        <a:ext cx="15113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96950" y="3824288"/>
            <a:ext cx="1974850" cy="519112"/>
            <a:chOff x="628" y="2409"/>
            <a:chExt cx="1244" cy="327"/>
          </a:xfrm>
        </p:grpSpPr>
        <p:sp>
          <p:nvSpPr>
            <p:cNvPr id="39956" name="Text Box 7"/>
            <p:cNvSpPr txBox="1">
              <a:spLocks noChangeArrowheads="1"/>
            </p:cNvSpPr>
            <p:nvPr/>
          </p:nvSpPr>
          <p:spPr bwMode="auto">
            <a:xfrm>
              <a:off x="628" y="2409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时</a:t>
              </a:r>
            </a:p>
          </p:txBody>
        </p:sp>
        <p:graphicFrame>
          <p:nvGraphicFramePr>
            <p:cNvPr id="39957" name="Object 9"/>
            <p:cNvGraphicFramePr>
              <a:graphicFrameLocks noChangeAspect="1"/>
            </p:cNvGraphicFramePr>
            <p:nvPr/>
          </p:nvGraphicFramePr>
          <p:xfrm>
            <a:off x="940" y="2444"/>
            <a:ext cx="6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67863" imgH="441829" progId="Equation.3">
                    <p:embed/>
                  </p:oleObj>
                </mc:Choice>
                <mc:Fallback>
                  <p:oleObj name="Equation" r:id="rId9" imgW="967863" imgH="441829" progId="Equation.3">
                    <p:embed/>
                    <p:pic>
                      <p:nvPicPr>
                        <p:cNvPr id="3995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2444"/>
                          <a:ext cx="6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2184400" y="4565650"/>
          <a:ext cx="39751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3954706" imgH="975491" progId="Equation.3">
                  <p:embed/>
                </p:oleObj>
              </mc:Choice>
              <mc:Fallback>
                <p:oleObj name="公式" r:id="rId11" imgW="3954706" imgH="975491" progId="Equation.3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4565650"/>
                        <a:ext cx="39751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11"/>
          <p:cNvGraphicFramePr>
            <a:graphicFrameLocks noChangeAspect="1"/>
          </p:cNvGraphicFramePr>
          <p:nvPr/>
        </p:nvGraphicFramePr>
        <p:xfrm>
          <a:off x="2590800" y="5480050"/>
          <a:ext cx="1371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356508" imgH="975491" progId="Equation.3">
                  <p:embed/>
                </p:oleObj>
              </mc:Choice>
              <mc:Fallback>
                <p:oleObj name="公式" r:id="rId13" imgW="1356508" imgH="975491" progId="Equation.3">
                  <p:embed/>
                  <p:pic>
                    <p:nvPicPr>
                      <p:cNvPr id="2049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480050"/>
                        <a:ext cx="1371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44" name="Group 14"/>
          <p:cNvGrpSpPr>
            <a:grpSpLocks/>
          </p:cNvGrpSpPr>
          <p:nvPr/>
        </p:nvGrpSpPr>
        <p:grpSpPr bwMode="auto">
          <a:xfrm>
            <a:off x="6172200" y="2209800"/>
            <a:ext cx="2438400" cy="2438400"/>
            <a:chOff x="3888" y="1344"/>
            <a:chExt cx="1536" cy="1536"/>
          </a:xfrm>
        </p:grpSpPr>
        <p:sp>
          <p:nvSpPr>
            <p:cNvPr id="39945" name="Oval 1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39946" name="Oval 16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9947" name="Oval 17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39948" name="Line 18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49" name="Line 1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0" name="Line 2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951" name="Text Box 21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39952" name="Text Box 22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39953" name="Text Box 23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9954" name="Text Box 24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39955" name="Text Box 25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3216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：半径为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的金属球电量为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，外面有一同心金属球壳电量为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，内外半径分别为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3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。求场强和电势分布。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电势叠加法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6172200" y="2133600"/>
            <a:ext cx="2438400" cy="2438400"/>
            <a:chOff x="3888" y="1344"/>
            <a:chExt cx="1536" cy="1536"/>
          </a:xfrm>
        </p:grpSpPr>
        <p:sp>
          <p:nvSpPr>
            <p:cNvPr id="41994" name="Oval 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1995" name="Oval 4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1996" name="Oval 3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1997" name="Line 7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8" name="Line 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999" name="Line 1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000" name="Text Box 13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42001" name="Text Box 14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002" name="Text Box 17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03" name="Text Box 18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004" name="Text Box 19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  <p:sp>
        <p:nvSpPr>
          <p:cNvPr id="14358" name="Text Box 22"/>
          <p:cNvSpPr txBox="1">
            <a:spLocks noChangeArrowheads="1"/>
          </p:cNvSpPr>
          <p:nvPr/>
        </p:nvSpPr>
        <p:spPr bwMode="auto">
          <a:xfrm>
            <a:off x="533400" y="198120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解：</a:t>
            </a:r>
          </a:p>
        </p:txBody>
      </p:sp>
      <p:graphicFrame>
        <p:nvGraphicFramePr>
          <p:cNvPr id="55296" name="Object 0"/>
          <p:cNvGraphicFramePr>
            <a:graphicFrameLocks noChangeAspect="1"/>
          </p:cNvGraphicFramePr>
          <p:nvPr/>
        </p:nvGraphicFramePr>
        <p:xfrm>
          <a:off x="1295400" y="1981200"/>
          <a:ext cx="26670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7280" imgH="213229" progId="Equation.DSMT4">
                  <p:embed/>
                </p:oleObj>
              </mc:Choice>
              <mc:Fallback>
                <p:oleObj name="Equation" r:id="rId2" imgW="1097280" imgH="213229" progId="Equation.DSMT4">
                  <p:embed/>
                  <p:pic>
                    <p:nvPicPr>
                      <p:cNvPr id="55296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66700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7" name="Object 1"/>
          <p:cNvGraphicFramePr>
            <a:graphicFrameLocks noChangeAspect="1"/>
          </p:cNvGraphicFramePr>
          <p:nvPr/>
        </p:nvGraphicFramePr>
        <p:xfrm>
          <a:off x="304800" y="2895600"/>
          <a:ext cx="5410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6861" imgH="213229" progId="Equation.DSMT4">
                  <p:embed/>
                </p:oleObj>
              </mc:Choice>
              <mc:Fallback>
                <p:oleObj name="Equation" r:id="rId4" imgW="2346861" imgH="213229" progId="Equation.DSMT4">
                  <p:embed/>
                  <p:pic>
                    <p:nvPicPr>
                      <p:cNvPr id="552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5410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04800" y="3657600"/>
          <a:ext cx="5638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29939" imgH="213229" progId="Equation.DSMT4">
                  <p:embed/>
                </p:oleObj>
              </mc:Choice>
              <mc:Fallback>
                <p:oleObj name="Equation" r:id="rId6" imgW="2529939" imgH="213229" progId="Equation.DSMT4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657600"/>
                        <a:ext cx="5638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457200" y="5067300"/>
          <a:ext cx="62484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59355" imgH="182880" progId="Equation.DSMT4">
                  <p:embed/>
                </p:oleObj>
              </mc:Choice>
              <mc:Fallback>
                <p:oleObj name="Equation" r:id="rId8" imgW="2659355" imgH="182880" progId="Equation.DSMT4">
                  <p:embed/>
                  <p:pic>
                    <p:nvPicPr>
                      <p:cNvPr id="55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067300"/>
                        <a:ext cx="62484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1676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5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58" grpId="0" autoUpdateAnimBg="0"/>
      <p:bldP spid="1436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93700" y="196850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电势分布：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209800" y="228600"/>
            <a:ext cx="1974850" cy="519113"/>
            <a:chOff x="1440" y="144"/>
            <a:chExt cx="1244" cy="327"/>
          </a:xfrm>
        </p:grpSpPr>
        <p:sp>
          <p:nvSpPr>
            <p:cNvPr id="43031" name="Text Box 4"/>
            <p:cNvSpPr txBox="1">
              <a:spLocks noChangeArrowheads="1"/>
            </p:cNvSpPr>
            <p:nvPr/>
          </p:nvSpPr>
          <p:spPr bwMode="auto">
            <a:xfrm>
              <a:off x="1440" y="144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时</a:t>
              </a:r>
            </a:p>
          </p:txBody>
        </p:sp>
        <p:graphicFrame>
          <p:nvGraphicFramePr>
            <p:cNvPr id="43032" name="Object 3"/>
            <p:cNvGraphicFramePr>
              <a:graphicFrameLocks noChangeAspect="1"/>
            </p:cNvGraphicFramePr>
            <p:nvPr/>
          </p:nvGraphicFramePr>
          <p:xfrm>
            <a:off x="1728" y="179"/>
            <a:ext cx="72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7087" imgH="441829" progId="Equation.3">
                    <p:embed/>
                  </p:oleObj>
                </mc:Choice>
                <mc:Fallback>
                  <p:oleObj name="Equation" r:id="rId2" imgW="937087" imgH="441829" progId="Equation.3">
                    <p:embed/>
                    <p:pic>
                      <p:nvPicPr>
                        <p:cNvPr id="4303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9"/>
                          <a:ext cx="72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460375" y="1066800"/>
          <a:ext cx="41878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45153" imgH="213229" progId="Equation.DSMT4">
                  <p:embed/>
                </p:oleObj>
              </mc:Choice>
              <mc:Fallback>
                <p:oleObj name="Equation" r:id="rId4" imgW="1745153" imgH="213229" progId="Equation.DSMT4">
                  <p:embed/>
                  <p:pic>
                    <p:nvPicPr>
                      <p:cNvPr id="194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75" y="1066800"/>
                        <a:ext cx="41878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990600" y="1828800"/>
          <a:ext cx="4546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26428" imgH="975491" progId="Equation.DSMT4">
                  <p:embed/>
                </p:oleObj>
              </mc:Choice>
              <mc:Fallback>
                <p:oleObj name="Equation" r:id="rId6" imgW="4526428" imgH="975491" progId="Equation.DSMT4">
                  <p:embed/>
                  <p:pic>
                    <p:nvPicPr>
                      <p:cNvPr id="19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828800"/>
                        <a:ext cx="45466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33400" y="3581400"/>
            <a:ext cx="2692400" cy="525463"/>
            <a:chOff x="384" y="2208"/>
            <a:chExt cx="1696" cy="331"/>
          </a:xfrm>
        </p:grpSpPr>
        <p:sp>
          <p:nvSpPr>
            <p:cNvPr id="43029" name="Text Box 8"/>
            <p:cNvSpPr txBox="1">
              <a:spLocks noChangeArrowheads="1"/>
            </p:cNvSpPr>
            <p:nvPr/>
          </p:nvSpPr>
          <p:spPr bwMode="auto">
            <a:xfrm>
              <a:off x="384" y="2208"/>
              <a:ext cx="1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   时</a:t>
              </a:r>
            </a:p>
          </p:txBody>
        </p:sp>
        <p:graphicFrame>
          <p:nvGraphicFramePr>
            <p:cNvPr id="43030" name="Object 7"/>
            <p:cNvGraphicFramePr>
              <a:graphicFrameLocks noChangeAspect="1"/>
            </p:cNvGraphicFramePr>
            <p:nvPr/>
          </p:nvGraphicFramePr>
          <p:xfrm>
            <a:off x="704" y="2252"/>
            <a:ext cx="109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722268" imgH="441829" progId="Equation.3">
                    <p:embed/>
                  </p:oleObj>
                </mc:Choice>
                <mc:Fallback>
                  <p:oleObj name="Equation" r:id="rId8" imgW="1722268" imgH="441829" progId="Equation.3">
                    <p:embed/>
                    <p:pic>
                      <p:nvPicPr>
                        <p:cNvPr id="4303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252"/>
                          <a:ext cx="109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466" name="Object 10"/>
          <p:cNvGraphicFramePr>
            <a:graphicFrameLocks noChangeAspect="1"/>
          </p:cNvGraphicFramePr>
          <p:nvPr/>
        </p:nvGraphicFramePr>
        <p:xfrm>
          <a:off x="990600" y="4495800"/>
          <a:ext cx="563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93595" imgH="213229" progId="Equation.DSMT4">
                  <p:embed/>
                </p:oleObj>
              </mc:Choice>
              <mc:Fallback>
                <p:oleObj name="Equation" r:id="rId10" imgW="2293595" imgH="213229" progId="Equation.DSMT4">
                  <p:embed/>
                  <p:pic>
                    <p:nvPicPr>
                      <p:cNvPr id="1946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95800"/>
                        <a:ext cx="5638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1"/>
          <p:cNvGraphicFramePr>
            <a:graphicFrameLocks noChangeAspect="1"/>
          </p:cNvGraphicFramePr>
          <p:nvPr/>
        </p:nvGraphicFramePr>
        <p:xfrm>
          <a:off x="838200" y="5334000"/>
          <a:ext cx="4330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4312969" imgH="975491" progId="Equation.3">
                  <p:embed/>
                </p:oleObj>
              </mc:Choice>
              <mc:Fallback>
                <p:oleObj name="公式" r:id="rId12" imgW="4312969" imgH="975491" progId="Equation.3">
                  <p:embed/>
                  <p:pic>
                    <p:nvPicPr>
                      <p:cNvPr id="19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334000"/>
                        <a:ext cx="43307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017" name="Group 14"/>
          <p:cNvGrpSpPr>
            <a:grpSpLocks/>
          </p:cNvGrpSpPr>
          <p:nvPr/>
        </p:nvGrpSpPr>
        <p:grpSpPr bwMode="auto">
          <a:xfrm>
            <a:off x="6248400" y="762000"/>
            <a:ext cx="2438400" cy="2438400"/>
            <a:chOff x="3888" y="1344"/>
            <a:chExt cx="1536" cy="1536"/>
          </a:xfrm>
        </p:grpSpPr>
        <p:sp>
          <p:nvSpPr>
            <p:cNvPr id="43018" name="Oval 1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3019" name="Oval 16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3020" name="Oval 17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3021" name="Line 18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2" name="Line 1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3" name="Line 2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024" name="Text Box 21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43025" name="Text Box 22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3026" name="Text Box 23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3027" name="Text Box 24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3028" name="Text Box 25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85800" y="457200"/>
            <a:ext cx="2692400" cy="525463"/>
            <a:chOff x="432" y="288"/>
            <a:chExt cx="1696" cy="331"/>
          </a:xfrm>
        </p:grpSpPr>
        <p:sp>
          <p:nvSpPr>
            <p:cNvPr id="44053" name="Text Box 2"/>
            <p:cNvSpPr txBox="1">
              <a:spLocks noChangeArrowheads="1"/>
            </p:cNvSpPr>
            <p:nvPr/>
          </p:nvSpPr>
          <p:spPr bwMode="auto">
            <a:xfrm>
              <a:off x="432" y="288"/>
              <a:ext cx="1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   时</a:t>
              </a:r>
            </a:p>
          </p:txBody>
        </p:sp>
        <p:graphicFrame>
          <p:nvGraphicFramePr>
            <p:cNvPr id="44054" name="Object 4"/>
            <p:cNvGraphicFramePr>
              <a:graphicFrameLocks noChangeAspect="1"/>
            </p:cNvGraphicFramePr>
            <p:nvPr/>
          </p:nvGraphicFramePr>
          <p:xfrm>
            <a:off x="736" y="332"/>
            <a:ext cx="1112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45153" imgH="441829" progId="Equation.3">
                    <p:embed/>
                  </p:oleObj>
                </mc:Choice>
                <mc:Fallback>
                  <p:oleObj name="Equation" r:id="rId2" imgW="1745153" imgH="441829" progId="Equation.3">
                    <p:embed/>
                    <p:pic>
                      <p:nvPicPr>
                        <p:cNvPr id="4405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332"/>
                          <a:ext cx="1112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85" name="Object 5"/>
          <p:cNvGraphicFramePr>
            <a:graphicFrameLocks noChangeAspect="1"/>
          </p:cNvGraphicFramePr>
          <p:nvPr/>
        </p:nvGraphicFramePr>
        <p:xfrm>
          <a:off x="1066800" y="1357313"/>
          <a:ext cx="7848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63388" imgH="213229" progId="Equation.DSMT4">
                  <p:embed/>
                </p:oleObj>
              </mc:Choice>
              <mc:Fallback>
                <p:oleObj name="Equation" r:id="rId4" imgW="3063388" imgH="213229" progId="Equation.DSMT4">
                  <p:embed/>
                  <p:pic>
                    <p:nvPicPr>
                      <p:cNvPr id="204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357313"/>
                        <a:ext cx="7848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143000" y="2133600"/>
          <a:ext cx="3025775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81892" imgH="411480" progId="Equation.DSMT4">
                  <p:embed/>
                </p:oleObj>
              </mc:Choice>
              <mc:Fallback>
                <p:oleObj name="Equation" r:id="rId6" imgW="1081892" imgH="411480" progId="Equation.DSMT4">
                  <p:embed/>
                  <p:pic>
                    <p:nvPicPr>
                      <p:cNvPr id="204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3025775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990600" y="3810000"/>
            <a:ext cx="1974850" cy="519113"/>
            <a:chOff x="628" y="2409"/>
            <a:chExt cx="1244" cy="327"/>
          </a:xfrm>
        </p:grpSpPr>
        <p:sp>
          <p:nvSpPr>
            <p:cNvPr id="44051" name="Text Box 7"/>
            <p:cNvSpPr txBox="1">
              <a:spLocks noChangeArrowheads="1"/>
            </p:cNvSpPr>
            <p:nvPr/>
          </p:nvSpPr>
          <p:spPr bwMode="auto">
            <a:xfrm>
              <a:off x="628" y="2409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时</a:t>
              </a:r>
            </a:p>
          </p:txBody>
        </p:sp>
        <p:graphicFrame>
          <p:nvGraphicFramePr>
            <p:cNvPr id="44052" name="Object 9"/>
            <p:cNvGraphicFramePr>
              <a:graphicFrameLocks noChangeAspect="1"/>
            </p:cNvGraphicFramePr>
            <p:nvPr/>
          </p:nvGraphicFramePr>
          <p:xfrm>
            <a:off x="940" y="2444"/>
            <a:ext cx="61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67863" imgH="441829" progId="Equation.3">
                    <p:embed/>
                  </p:oleObj>
                </mc:Choice>
                <mc:Fallback>
                  <p:oleObj name="Equation" r:id="rId8" imgW="967863" imgH="441829" progId="Equation.3">
                    <p:embed/>
                    <p:pic>
                      <p:nvPicPr>
                        <p:cNvPr id="44052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2444"/>
                          <a:ext cx="61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490" name="Object 10"/>
          <p:cNvGraphicFramePr>
            <a:graphicFrameLocks noChangeAspect="1"/>
          </p:cNvGraphicFramePr>
          <p:nvPr/>
        </p:nvGraphicFramePr>
        <p:xfrm>
          <a:off x="1143000" y="4953000"/>
          <a:ext cx="4267200" cy="122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93421" imgH="411480" progId="Equation.DSMT4">
                  <p:embed/>
                </p:oleObj>
              </mc:Choice>
              <mc:Fallback>
                <p:oleObj name="Equation" r:id="rId10" imgW="1493421" imgH="411480" progId="Equation.DSMT4">
                  <p:embed/>
                  <p:pic>
                    <p:nvPicPr>
                      <p:cNvPr id="204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953000"/>
                        <a:ext cx="4267200" cy="122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039" name="Group 14"/>
          <p:cNvGrpSpPr>
            <a:grpSpLocks/>
          </p:cNvGrpSpPr>
          <p:nvPr/>
        </p:nvGrpSpPr>
        <p:grpSpPr bwMode="auto">
          <a:xfrm>
            <a:off x="6172200" y="2438400"/>
            <a:ext cx="2438400" cy="2438400"/>
            <a:chOff x="3888" y="1344"/>
            <a:chExt cx="1536" cy="1536"/>
          </a:xfrm>
        </p:grpSpPr>
        <p:sp>
          <p:nvSpPr>
            <p:cNvPr id="44040" name="Oval 15"/>
            <p:cNvSpPr>
              <a:spLocks noChangeArrowheads="1"/>
            </p:cNvSpPr>
            <p:nvPr/>
          </p:nvSpPr>
          <p:spPr bwMode="auto">
            <a:xfrm>
              <a:off x="3888" y="1344"/>
              <a:ext cx="1536" cy="1536"/>
            </a:xfrm>
            <a:prstGeom prst="ellipse">
              <a:avLst/>
            </a:prstGeom>
            <a:gradFill rotWithShape="0">
              <a:gsLst>
                <a:gs pos="0">
                  <a:srgbClr val="FF9900"/>
                </a:gs>
                <a:gs pos="100000">
                  <a:srgbClr val="DB8300"/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4041" name="Oval 16"/>
            <p:cNvSpPr>
              <a:spLocks noChangeArrowheads="1"/>
            </p:cNvSpPr>
            <p:nvPr/>
          </p:nvSpPr>
          <p:spPr bwMode="auto">
            <a:xfrm>
              <a:off x="4080" y="1536"/>
              <a:ext cx="1152" cy="1152"/>
            </a:xfrm>
            <a:prstGeom prst="ellipse">
              <a:avLst/>
            </a:prstGeom>
            <a:solidFill>
              <a:srgbClr val="FFFFCC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4042" name="Oval 17"/>
            <p:cNvSpPr>
              <a:spLocks noChangeArrowheads="1"/>
            </p:cNvSpPr>
            <p:nvPr/>
          </p:nvSpPr>
          <p:spPr bwMode="auto">
            <a:xfrm>
              <a:off x="4368" y="1824"/>
              <a:ext cx="576" cy="576"/>
            </a:xfrm>
            <a:prstGeom prst="ellipse">
              <a:avLst/>
            </a:prstGeom>
            <a:solidFill>
              <a:srgbClr val="FFA623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44043" name="Line 18"/>
            <p:cNvSpPr>
              <a:spLocks noChangeShapeType="1"/>
            </p:cNvSpPr>
            <p:nvPr/>
          </p:nvSpPr>
          <p:spPr bwMode="auto">
            <a:xfrm>
              <a:off x="4656" y="2112"/>
              <a:ext cx="288" cy="4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4" name="Line 19"/>
            <p:cNvSpPr>
              <a:spLocks noChangeShapeType="1"/>
            </p:cNvSpPr>
            <p:nvPr/>
          </p:nvSpPr>
          <p:spPr bwMode="auto">
            <a:xfrm flipH="1">
              <a:off x="3936" y="2112"/>
              <a:ext cx="720" cy="24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5" name="Line 20"/>
            <p:cNvSpPr>
              <a:spLocks noChangeShapeType="1"/>
            </p:cNvSpPr>
            <p:nvPr/>
          </p:nvSpPr>
          <p:spPr bwMode="auto">
            <a:xfrm flipH="1" flipV="1">
              <a:off x="4080" y="1968"/>
              <a:ext cx="576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46" name="Text Box 21"/>
            <p:cNvSpPr txBox="1">
              <a:spLocks noChangeArrowheads="1"/>
            </p:cNvSpPr>
            <p:nvPr/>
          </p:nvSpPr>
          <p:spPr bwMode="auto">
            <a:xfrm>
              <a:off x="4176" y="2208"/>
              <a:ext cx="3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  <a:latin typeface="宋体" panose="02010600030101010101" pitchFamily="2" charset="-122"/>
                </a:rPr>
                <a:t>3</a:t>
              </a:r>
            </a:p>
          </p:txBody>
        </p:sp>
        <p:sp>
          <p:nvSpPr>
            <p:cNvPr id="44047" name="Text Box 22"/>
            <p:cNvSpPr txBox="1">
              <a:spLocks noChangeArrowheads="1"/>
            </p:cNvSpPr>
            <p:nvPr/>
          </p:nvSpPr>
          <p:spPr bwMode="auto">
            <a:xfrm>
              <a:off x="4128" y="1766"/>
              <a:ext cx="3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4048" name="Text Box 23"/>
            <p:cNvSpPr txBox="1">
              <a:spLocks noChangeArrowheads="1"/>
            </p:cNvSpPr>
            <p:nvPr/>
          </p:nvSpPr>
          <p:spPr bwMode="auto">
            <a:xfrm>
              <a:off x="4656" y="18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4049" name="Text Box 24"/>
            <p:cNvSpPr txBox="1">
              <a:spLocks noChangeArrowheads="1"/>
            </p:cNvSpPr>
            <p:nvPr/>
          </p:nvSpPr>
          <p:spPr bwMode="auto">
            <a:xfrm>
              <a:off x="4646" y="230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4050" name="Text Box 25"/>
            <p:cNvSpPr txBox="1">
              <a:spLocks noChangeArrowheads="1"/>
            </p:cNvSpPr>
            <p:nvPr/>
          </p:nvSpPr>
          <p:spPr bwMode="auto">
            <a:xfrm>
              <a:off x="5078" y="2592"/>
              <a:ext cx="34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  <a:r>
                <a:rPr lang="en-US" altLang="zh-CN" sz="2400" baseline="-25000">
                  <a:solidFill>
                    <a:schemeClr val="accent2"/>
                  </a:solidFill>
                </a:rPr>
                <a:t>2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04800" y="150813"/>
            <a:ext cx="832167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宋体" panose="02010600030101010101" pitchFamily="2" charset="-122"/>
              </a:rPr>
              <a:t>课堂测验：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如果把内球换成点电荷呢？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点电荷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，外面有一同心金属球壳电量为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，内外半径分别为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。求场强和电势分布。</a:t>
            </a:r>
            <a:endParaRPr lang="en-US" altLang="zh-CN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0" y="16764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45060" name="Oval 15"/>
          <p:cNvSpPr>
            <a:spLocks noChangeArrowheads="1"/>
          </p:cNvSpPr>
          <p:nvPr/>
        </p:nvSpPr>
        <p:spPr bwMode="auto">
          <a:xfrm>
            <a:off x="6172200" y="2209800"/>
            <a:ext cx="2438400" cy="2438400"/>
          </a:xfrm>
          <a:prstGeom prst="ellipse">
            <a:avLst/>
          </a:prstGeom>
          <a:gradFill rotWithShape="0">
            <a:gsLst>
              <a:gs pos="0">
                <a:srgbClr val="FF9900"/>
              </a:gs>
              <a:gs pos="100000">
                <a:srgbClr val="DB8300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45061" name="Oval 16"/>
          <p:cNvSpPr>
            <a:spLocks noChangeArrowheads="1"/>
          </p:cNvSpPr>
          <p:nvPr/>
        </p:nvSpPr>
        <p:spPr bwMode="auto">
          <a:xfrm>
            <a:off x="6477000" y="2514600"/>
            <a:ext cx="1828800" cy="1828800"/>
          </a:xfrm>
          <a:prstGeom prst="ellipse">
            <a:avLst/>
          </a:prstGeom>
          <a:solidFill>
            <a:srgbClr val="FFFFCC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45062" name="Oval 17"/>
          <p:cNvSpPr>
            <a:spLocks noChangeArrowheads="1"/>
          </p:cNvSpPr>
          <p:nvPr/>
        </p:nvSpPr>
        <p:spPr bwMode="auto">
          <a:xfrm flipV="1">
            <a:off x="7391400" y="3429000"/>
            <a:ext cx="76200" cy="76200"/>
          </a:xfrm>
          <a:prstGeom prst="ellipse">
            <a:avLst/>
          </a:prstGeom>
          <a:solidFill>
            <a:srgbClr val="FFA623"/>
          </a:solidFill>
          <a:ln w="28575">
            <a:solidFill>
              <a:schemeClr val="accent2"/>
            </a:solidFill>
            <a:round/>
            <a:headEnd/>
            <a:tailEnd/>
          </a:ln>
        </p:spPr>
        <p:txBody>
          <a:bodyPr rot="10800000"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zh-CN" sz="2800">
              <a:latin typeface="宋体" panose="02010600030101010101" pitchFamily="2" charset="-122"/>
            </a:endParaRPr>
          </a:p>
        </p:txBody>
      </p:sp>
      <p:sp>
        <p:nvSpPr>
          <p:cNvPr id="45063" name="Line 18"/>
          <p:cNvSpPr>
            <a:spLocks noChangeShapeType="1"/>
          </p:cNvSpPr>
          <p:nvPr/>
        </p:nvSpPr>
        <p:spPr bwMode="auto">
          <a:xfrm>
            <a:off x="7391400" y="3429000"/>
            <a:ext cx="457200" cy="762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4" name="Line 19"/>
          <p:cNvSpPr>
            <a:spLocks noChangeShapeType="1"/>
          </p:cNvSpPr>
          <p:nvPr/>
        </p:nvSpPr>
        <p:spPr bwMode="auto">
          <a:xfrm flipH="1">
            <a:off x="6248400" y="3429000"/>
            <a:ext cx="1143000" cy="3810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5" name="Line 20"/>
          <p:cNvSpPr>
            <a:spLocks noChangeShapeType="1"/>
          </p:cNvSpPr>
          <p:nvPr/>
        </p:nvSpPr>
        <p:spPr bwMode="auto">
          <a:xfrm flipH="1" flipV="1">
            <a:off x="6477000" y="3200400"/>
            <a:ext cx="914400" cy="228600"/>
          </a:xfrm>
          <a:prstGeom prst="line">
            <a:avLst/>
          </a:prstGeom>
          <a:noFill/>
          <a:ln w="28575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5066" name="Text Box 21"/>
          <p:cNvSpPr txBox="1">
            <a:spLocks noChangeArrowheads="1"/>
          </p:cNvSpPr>
          <p:nvPr/>
        </p:nvSpPr>
        <p:spPr bwMode="auto">
          <a:xfrm>
            <a:off x="6629400" y="3581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R</a:t>
            </a:r>
            <a:r>
              <a:rPr lang="en-US" altLang="zh-CN" sz="2400" baseline="-2500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</a:p>
        </p:txBody>
      </p:sp>
      <p:sp>
        <p:nvSpPr>
          <p:cNvPr id="45067" name="Text Box 22"/>
          <p:cNvSpPr txBox="1">
            <a:spLocks noChangeArrowheads="1"/>
          </p:cNvSpPr>
          <p:nvPr/>
        </p:nvSpPr>
        <p:spPr bwMode="auto">
          <a:xfrm>
            <a:off x="6553200" y="2879725"/>
            <a:ext cx="625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R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068" name="Text Box 24"/>
          <p:cNvSpPr txBox="1">
            <a:spLocks noChangeArrowheads="1"/>
          </p:cNvSpPr>
          <p:nvPr/>
        </p:nvSpPr>
        <p:spPr bwMode="auto">
          <a:xfrm>
            <a:off x="7315200" y="2971800"/>
            <a:ext cx="473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q</a:t>
            </a:r>
            <a:r>
              <a:rPr lang="en-US" altLang="zh-CN" sz="2400" baseline="-250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5069" name="Text Box 25"/>
          <p:cNvSpPr txBox="1">
            <a:spLocks noChangeArrowheads="1"/>
          </p:cNvSpPr>
          <p:nvPr/>
        </p:nvSpPr>
        <p:spPr bwMode="auto">
          <a:xfrm>
            <a:off x="8061325" y="4191000"/>
            <a:ext cx="549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q</a:t>
            </a:r>
            <a:r>
              <a:rPr lang="en-US" altLang="zh-CN" sz="2400" baseline="-25000">
                <a:solidFill>
                  <a:schemeClr val="accent2"/>
                </a:solidFill>
              </a:rPr>
              <a:t>2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1143000" y="2514600"/>
            <a:ext cx="1974850" cy="519113"/>
            <a:chOff x="1440" y="144"/>
            <a:chExt cx="1244" cy="327"/>
          </a:xfrm>
        </p:grpSpPr>
        <p:sp>
          <p:nvSpPr>
            <p:cNvPr id="45077" name="Text Box 4"/>
            <p:cNvSpPr txBox="1">
              <a:spLocks noChangeArrowheads="1"/>
            </p:cNvSpPr>
            <p:nvPr/>
          </p:nvSpPr>
          <p:spPr bwMode="auto">
            <a:xfrm>
              <a:off x="1440" y="144"/>
              <a:ext cx="12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时</a:t>
              </a:r>
            </a:p>
          </p:txBody>
        </p:sp>
        <p:graphicFrame>
          <p:nvGraphicFramePr>
            <p:cNvPr id="45078" name="Object 3"/>
            <p:cNvGraphicFramePr>
              <a:graphicFrameLocks noChangeAspect="1"/>
            </p:cNvGraphicFramePr>
            <p:nvPr/>
          </p:nvGraphicFramePr>
          <p:xfrm>
            <a:off x="1728" y="179"/>
            <a:ext cx="720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37087" imgH="441829" progId="Equation.3">
                    <p:embed/>
                  </p:oleObj>
                </mc:Choice>
                <mc:Fallback>
                  <p:oleObj name="Equation" r:id="rId2" imgW="937087" imgH="441829" progId="Equation.3">
                    <p:embed/>
                    <p:pic>
                      <p:nvPicPr>
                        <p:cNvPr id="45078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9"/>
                          <a:ext cx="720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685800" y="3581400"/>
            <a:ext cx="2692400" cy="525463"/>
            <a:chOff x="384" y="2208"/>
            <a:chExt cx="1696" cy="331"/>
          </a:xfrm>
        </p:grpSpPr>
        <p:sp>
          <p:nvSpPr>
            <p:cNvPr id="45075" name="Text Box 8"/>
            <p:cNvSpPr txBox="1">
              <a:spLocks noChangeArrowheads="1"/>
            </p:cNvSpPr>
            <p:nvPr/>
          </p:nvSpPr>
          <p:spPr bwMode="auto">
            <a:xfrm>
              <a:off x="384" y="2208"/>
              <a:ext cx="16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   时</a:t>
              </a:r>
            </a:p>
          </p:txBody>
        </p:sp>
        <p:graphicFrame>
          <p:nvGraphicFramePr>
            <p:cNvPr id="45076" name="Object 7"/>
            <p:cNvGraphicFramePr>
              <a:graphicFrameLocks noChangeAspect="1"/>
            </p:cNvGraphicFramePr>
            <p:nvPr/>
          </p:nvGraphicFramePr>
          <p:xfrm>
            <a:off x="704" y="2252"/>
            <a:ext cx="1096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722268" imgH="441829" progId="Equation.3">
                    <p:embed/>
                  </p:oleObj>
                </mc:Choice>
                <mc:Fallback>
                  <p:oleObj name="Equation" r:id="rId4" imgW="1722268" imgH="441829" progId="Equation.3">
                    <p:embed/>
                    <p:pic>
                      <p:nvPicPr>
                        <p:cNvPr id="45076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4" y="2252"/>
                          <a:ext cx="1096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5"/>
          <p:cNvGrpSpPr>
            <a:grpSpLocks/>
          </p:cNvGrpSpPr>
          <p:nvPr/>
        </p:nvGrpSpPr>
        <p:grpSpPr bwMode="auto">
          <a:xfrm>
            <a:off x="1219200" y="4572000"/>
            <a:ext cx="2154238" cy="685800"/>
            <a:chOff x="768" y="2880"/>
            <a:chExt cx="1357" cy="432"/>
          </a:xfrm>
        </p:grpSpPr>
        <p:sp>
          <p:nvSpPr>
            <p:cNvPr id="45073" name="Text Box 7"/>
            <p:cNvSpPr txBox="1">
              <a:spLocks noChangeArrowheads="1"/>
            </p:cNvSpPr>
            <p:nvPr/>
          </p:nvSpPr>
          <p:spPr bwMode="auto">
            <a:xfrm>
              <a:off x="768" y="2928"/>
              <a:ext cx="13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当       时</a:t>
              </a:r>
            </a:p>
          </p:txBody>
        </p:sp>
        <p:graphicFrame>
          <p:nvGraphicFramePr>
            <p:cNvPr id="45074" name="Object 9"/>
            <p:cNvGraphicFramePr>
              <a:graphicFrameLocks noChangeAspect="1"/>
            </p:cNvGraphicFramePr>
            <p:nvPr/>
          </p:nvGraphicFramePr>
          <p:xfrm>
            <a:off x="1056" y="2880"/>
            <a:ext cx="76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6141" imgH="213229" progId="Equation.DSMT4">
                    <p:embed/>
                  </p:oleObj>
                </mc:Choice>
                <mc:Fallback>
                  <p:oleObj name="Equation" r:id="rId6" imgW="396141" imgH="213229" progId="Equation.DSMT4">
                    <p:embed/>
                    <p:pic>
                      <p:nvPicPr>
                        <p:cNvPr id="4507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880"/>
                          <a:ext cx="76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6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38125" y="304800"/>
            <a:ext cx="86868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857250" indent="-857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4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：两同心导体球面，半径分别为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，电量分别为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1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en-US" altLang="zh-CN" sz="2800" baseline="-25000">
                <a:solidFill>
                  <a:schemeClr val="accent2"/>
                </a:solidFill>
              </a:rPr>
              <a:t>2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。当把内球接地时，内球带电多少？</a:t>
            </a: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52400" y="2514600"/>
          <a:ext cx="6477000" cy="224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59355" imgH="906911" progId="Equation.DSMT4">
                  <p:embed/>
                </p:oleObj>
              </mc:Choice>
              <mc:Fallback>
                <p:oleObj name="Equation" r:id="rId3" imgW="2659355" imgH="906911" progId="Equation.DSMT4">
                  <p:embed/>
                  <p:pic>
                    <p:nvPicPr>
                      <p:cNvPr id="21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514600"/>
                        <a:ext cx="6477000" cy="224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3200400" y="49530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97454" imgH="960120" progId="Equation.DSMT4">
                  <p:embed/>
                </p:oleObj>
              </mc:Choice>
              <mc:Fallback>
                <p:oleObj name="Equation" r:id="rId5" imgW="1897454" imgH="96012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9530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527050" y="1716088"/>
            <a:ext cx="6670675" cy="528637"/>
            <a:chOff x="326" y="1081"/>
            <a:chExt cx="4202" cy="333"/>
          </a:xfrm>
        </p:grpSpPr>
        <p:sp>
          <p:nvSpPr>
            <p:cNvPr id="46097" name="Text Box 3"/>
            <p:cNvSpPr txBox="1">
              <a:spLocks noChangeArrowheads="1"/>
            </p:cNvSpPr>
            <p:nvPr/>
          </p:nvSpPr>
          <p:spPr bwMode="auto">
            <a:xfrm>
              <a:off x="326" y="1084"/>
              <a:ext cx="397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解：</a:t>
              </a:r>
              <a:r>
                <a:rPr lang="zh-CN" altLang="en-US" sz="2800">
                  <a:solidFill>
                    <a:srgbClr val="FF0000"/>
                  </a:solidFill>
                  <a:latin typeface="宋体" panose="02010600030101010101" pitchFamily="2" charset="-122"/>
                </a:rPr>
                <a:t>内球接地，电势为零</a:t>
              </a: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，设其电量为</a:t>
              </a:r>
            </a:p>
          </p:txBody>
        </p:sp>
        <p:graphicFrame>
          <p:nvGraphicFramePr>
            <p:cNvPr id="46098" name="Object 13"/>
            <p:cNvGraphicFramePr>
              <a:graphicFrameLocks noChangeAspect="1"/>
            </p:cNvGraphicFramePr>
            <p:nvPr/>
          </p:nvGraphicFramePr>
          <p:xfrm>
            <a:off x="4280" y="1081"/>
            <a:ext cx="24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73257" imgH="480060" progId="Equation.3">
                    <p:embed/>
                  </p:oleObj>
                </mc:Choice>
                <mc:Fallback>
                  <p:oleObj name="Equation" r:id="rId7" imgW="373257" imgH="480060" progId="Equation.3">
                    <p:embed/>
                    <p:pic>
                      <p:nvPicPr>
                        <p:cNvPr id="46098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0" y="1081"/>
                          <a:ext cx="24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20" name="Rectangle 16"/>
          <p:cNvSpPr>
            <a:spLocks noChangeArrowheads="1"/>
          </p:cNvSpPr>
          <p:nvPr/>
        </p:nvSpPr>
        <p:spPr bwMode="auto">
          <a:xfrm>
            <a:off x="9525" y="13716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46087" name="Group 34"/>
          <p:cNvGrpSpPr>
            <a:grpSpLocks/>
          </p:cNvGrpSpPr>
          <p:nvPr/>
        </p:nvGrpSpPr>
        <p:grpSpPr bwMode="auto">
          <a:xfrm>
            <a:off x="6248400" y="2590800"/>
            <a:ext cx="2819400" cy="3276600"/>
            <a:chOff x="3792" y="1632"/>
            <a:chExt cx="1776" cy="2064"/>
          </a:xfrm>
        </p:grpSpPr>
        <p:sp>
          <p:nvSpPr>
            <p:cNvPr id="46088" name="Oval 7"/>
            <p:cNvSpPr>
              <a:spLocks noChangeArrowheads="1"/>
            </p:cNvSpPr>
            <p:nvPr/>
          </p:nvSpPr>
          <p:spPr bwMode="auto">
            <a:xfrm>
              <a:off x="3792" y="1920"/>
              <a:ext cx="1776" cy="177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6089" name="Oval 6"/>
            <p:cNvSpPr>
              <a:spLocks noChangeArrowheads="1"/>
            </p:cNvSpPr>
            <p:nvPr/>
          </p:nvSpPr>
          <p:spPr bwMode="auto">
            <a:xfrm>
              <a:off x="4176" y="2308"/>
              <a:ext cx="1056" cy="100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6090" name="Line 8"/>
            <p:cNvSpPr>
              <a:spLocks noChangeShapeType="1"/>
            </p:cNvSpPr>
            <p:nvPr/>
          </p:nvSpPr>
          <p:spPr bwMode="auto">
            <a:xfrm flipH="1">
              <a:off x="4896" y="2788"/>
              <a:ext cx="33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1" name="Line 9"/>
            <p:cNvSpPr>
              <a:spLocks noChangeShapeType="1"/>
            </p:cNvSpPr>
            <p:nvPr/>
          </p:nvSpPr>
          <p:spPr bwMode="auto">
            <a:xfrm>
              <a:off x="4896" y="2788"/>
              <a:ext cx="0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2" name="Line 10"/>
            <p:cNvSpPr>
              <a:spLocks noChangeShapeType="1"/>
            </p:cNvSpPr>
            <p:nvPr/>
          </p:nvSpPr>
          <p:spPr bwMode="auto">
            <a:xfrm>
              <a:off x="4800" y="2932"/>
              <a:ext cx="192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3" name="Line 11"/>
            <p:cNvSpPr>
              <a:spLocks noChangeShapeType="1"/>
            </p:cNvSpPr>
            <p:nvPr/>
          </p:nvSpPr>
          <p:spPr bwMode="auto">
            <a:xfrm>
              <a:off x="4848" y="3028"/>
              <a:ext cx="9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094" name="Line 12"/>
            <p:cNvSpPr>
              <a:spLocks noChangeShapeType="1"/>
            </p:cNvSpPr>
            <p:nvPr/>
          </p:nvSpPr>
          <p:spPr bwMode="auto">
            <a:xfrm>
              <a:off x="4848" y="2980"/>
              <a:ext cx="96" cy="0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6095" name="Object 15"/>
            <p:cNvGraphicFramePr>
              <a:graphicFrameLocks noChangeAspect="1"/>
            </p:cNvGraphicFramePr>
            <p:nvPr/>
          </p:nvGraphicFramePr>
          <p:xfrm>
            <a:off x="4848" y="1632"/>
            <a:ext cx="255" cy="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96141" imgH="441829" progId="Equation.3">
                    <p:embed/>
                  </p:oleObj>
                </mc:Choice>
                <mc:Fallback>
                  <p:oleObj name="Equation" r:id="rId9" imgW="396141" imgH="441829" progId="Equation.3">
                    <p:embed/>
                    <p:pic>
                      <p:nvPicPr>
                        <p:cNvPr id="46095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632"/>
                          <a:ext cx="255" cy="2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6" name="Object 17"/>
            <p:cNvGraphicFramePr>
              <a:graphicFrameLocks noChangeAspect="1"/>
            </p:cNvGraphicFramePr>
            <p:nvPr/>
          </p:nvGraphicFramePr>
          <p:xfrm>
            <a:off x="4560" y="2352"/>
            <a:ext cx="248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73257" imgH="480060" progId="Equation.3">
                    <p:embed/>
                  </p:oleObj>
                </mc:Choice>
                <mc:Fallback>
                  <p:oleObj name="Equation" r:id="rId11" imgW="373257" imgH="480060" progId="Equation.3">
                    <p:embed/>
                    <p:pic>
                      <p:nvPicPr>
                        <p:cNvPr id="46096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352"/>
                          <a:ext cx="248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5496" y="6165304"/>
            <a:ext cx="46085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857250" indent="-85725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事实上内球接地无法操作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utoUpdateAnimBg="0"/>
      <p:bldP spid="21520" grpId="0" animBg="1" autoUpdateAnimBg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25413" y="69850"/>
            <a:ext cx="8983662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5</a:t>
            </a:r>
            <a:r>
              <a:rPr lang="zh-CN" altLang="en-US" sz="2800">
                <a:solidFill>
                  <a:schemeClr val="accent2"/>
                </a:solidFill>
              </a:rPr>
              <a:t>：一个不带电的金属球接近点电荷</a:t>
            </a:r>
            <a:r>
              <a:rPr lang="en-US" altLang="zh-CN" sz="2800">
                <a:solidFill>
                  <a:schemeClr val="accent2"/>
                </a:solidFill>
              </a:rPr>
              <a:t>+</a:t>
            </a:r>
            <a:r>
              <a:rPr lang="en-US" altLang="zh-CN" sz="2800" i="1">
                <a:solidFill>
                  <a:schemeClr val="accent2"/>
                </a:solidFill>
              </a:rPr>
              <a:t>q</a:t>
            </a:r>
            <a:r>
              <a:rPr lang="zh-CN" altLang="en-US" sz="2800">
                <a:solidFill>
                  <a:schemeClr val="accent2"/>
                </a:solidFill>
              </a:rPr>
              <a:t>，当距离为</a:t>
            </a:r>
            <a:r>
              <a:rPr lang="en-US" altLang="zh-CN" sz="2800" i="1">
                <a:solidFill>
                  <a:schemeClr val="accent2"/>
                </a:solidFill>
              </a:rPr>
              <a:t>r</a:t>
            </a:r>
            <a:r>
              <a:rPr lang="zh-CN" altLang="en-US" sz="2800">
                <a:solidFill>
                  <a:schemeClr val="accent2"/>
                </a:solidFill>
              </a:rPr>
              <a:t>时，求： </a:t>
            </a:r>
            <a:r>
              <a:rPr lang="en-US" altLang="zh-CN" sz="2800">
                <a:solidFill>
                  <a:schemeClr val="accent2"/>
                </a:solidFill>
              </a:rPr>
              <a:t>(1) </a:t>
            </a:r>
            <a:r>
              <a:rPr lang="zh-CN" altLang="en-US" sz="2800">
                <a:solidFill>
                  <a:schemeClr val="accent2"/>
                </a:solidFill>
              </a:rPr>
              <a:t>感应电荷在球心的电场强度</a:t>
            </a:r>
            <a:r>
              <a:rPr lang="en-US" altLang="zh-CN" sz="2800">
                <a:solidFill>
                  <a:schemeClr val="accent2"/>
                </a:solidFill>
              </a:rPr>
              <a:t>, </a:t>
            </a:r>
            <a:r>
              <a:rPr lang="zh-CN" altLang="en-US" sz="2800">
                <a:solidFill>
                  <a:schemeClr val="accent2"/>
                </a:solidFill>
              </a:rPr>
              <a:t>点电荷和感应电荷在球心的总电势；</a:t>
            </a:r>
            <a:r>
              <a:rPr lang="en-US" altLang="zh-CN" sz="2800">
                <a:solidFill>
                  <a:schemeClr val="accent2"/>
                </a:solidFill>
              </a:rPr>
              <a:t>(2) </a:t>
            </a:r>
            <a:r>
              <a:rPr lang="zh-CN" altLang="en-US" sz="2800">
                <a:solidFill>
                  <a:schemeClr val="accent2"/>
                </a:solidFill>
              </a:rPr>
              <a:t>若将金属球接地，球上的净电荷。</a:t>
            </a:r>
          </a:p>
        </p:txBody>
      </p:sp>
      <p:sp>
        <p:nvSpPr>
          <p:cNvPr id="50181" name="Oval 5"/>
          <p:cNvSpPr>
            <a:spLocks noChangeArrowheads="1"/>
          </p:cNvSpPr>
          <p:nvPr/>
        </p:nvSpPr>
        <p:spPr bwMode="auto">
          <a:xfrm>
            <a:off x="6691313" y="1981200"/>
            <a:ext cx="1752600" cy="1752600"/>
          </a:xfrm>
          <a:prstGeom prst="ellipse">
            <a:avLst/>
          </a:prstGeom>
          <a:solidFill>
            <a:srgbClr val="FFA623"/>
          </a:solidFill>
          <a:ln w="25400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956175" y="2365375"/>
            <a:ext cx="508000" cy="573088"/>
            <a:chOff x="3122" y="1490"/>
            <a:chExt cx="320" cy="361"/>
          </a:xfrm>
        </p:grpSpPr>
        <p:sp>
          <p:nvSpPr>
            <p:cNvPr id="48178" name="Oval 7"/>
            <p:cNvSpPr>
              <a:spLocks noChangeArrowheads="1"/>
            </p:cNvSpPr>
            <p:nvPr/>
          </p:nvSpPr>
          <p:spPr bwMode="auto">
            <a:xfrm>
              <a:off x="3246" y="175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8179" name="Text Box 8"/>
            <p:cNvSpPr txBox="1">
              <a:spLocks noChangeArrowheads="1"/>
            </p:cNvSpPr>
            <p:nvPr/>
          </p:nvSpPr>
          <p:spPr bwMode="auto">
            <a:xfrm>
              <a:off x="3122" y="1490"/>
              <a:ext cx="3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solidFill>
                    <a:schemeClr val="accent2"/>
                  </a:solidFill>
                </a:rPr>
                <a:t>+</a:t>
              </a:r>
              <a:r>
                <a:rPr lang="en-US" altLang="zh-CN" sz="2400" i="1">
                  <a:solidFill>
                    <a:schemeClr val="accent2"/>
                  </a:solidFill>
                </a:rPr>
                <a:t>q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7375525" y="2146300"/>
            <a:ext cx="735013" cy="1171575"/>
            <a:chOff x="4646" y="1352"/>
            <a:chExt cx="463" cy="738"/>
          </a:xfrm>
        </p:grpSpPr>
        <p:grpSp>
          <p:nvGrpSpPr>
            <p:cNvPr id="48174" name="Group 10"/>
            <p:cNvGrpSpPr>
              <a:grpSpLocks/>
            </p:cNvGrpSpPr>
            <p:nvPr/>
          </p:nvGrpSpPr>
          <p:grpSpPr bwMode="auto">
            <a:xfrm>
              <a:off x="4755" y="1352"/>
              <a:ext cx="354" cy="448"/>
              <a:chOff x="4755" y="1352"/>
              <a:chExt cx="354" cy="448"/>
            </a:xfrm>
          </p:grpSpPr>
          <p:sp>
            <p:nvSpPr>
              <p:cNvPr id="48176" name="Freeform 11"/>
              <p:cNvSpPr>
                <a:spLocks/>
              </p:cNvSpPr>
              <p:nvPr/>
            </p:nvSpPr>
            <p:spPr bwMode="auto">
              <a:xfrm>
                <a:off x="4776" y="1368"/>
                <a:ext cx="333" cy="432"/>
              </a:xfrm>
              <a:custGeom>
                <a:avLst/>
                <a:gdLst>
                  <a:gd name="T0" fmla="*/ 0 w 333"/>
                  <a:gd name="T1" fmla="*/ 432 h 432"/>
                  <a:gd name="T2" fmla="*/ 333 w 333"/>
                  <a:gd name="T3" fmla="*/ 0 h 432"/>
                  <a:gd name="T4" fmla="*/ 0 60000 65536"/>
                  <a:gd name="T5" fmla="*/ 0 60000 65536"/>
                  <a:gd name="T6" fmla="*/ 0 w 333"/>
                  <a:gd name="T7" fmla="*/ 0 h 432"/>
                  <a:gd name="T8" fmla="*/ 333 w 333"/>
                  <a:gd name="T9" fmla="*/ 432 h 43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33" h="432">
                    <a:moveTo>
                      <a:pt x="0" y="432"/>
                    </a:moveTo>
                    <a:lnTo>
                      <a:pt x="333" y="0"/>
                    </a:lnTo>
                  </a:path>
                </a:pathLst>
              </a:custGeom>
              <a:noFill/>
              <a:ln w="25400">
                <a:solidFill>
                  <a:srgbClr val="0000CC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77" name="Text Box 12"/>
              <p:cNvSpPr txBox="1">
                <a:spLocks noChangeArrowheads="1"/>
              </p:cNvSpPr>
              <p:nvPr/>
            </p:nvSpPr>
            <p:spPr bwMode="auto">
              <a:xfrm>
                <a:off x="4755" y="1352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R</a:t>
                </a:r>
              </a:p>
            </p:txBody>
          </p:sp>
        </p:grpSp>
        <p:sp>
          <p:nvSpPr>
            <p:cNvPr id="48175" name="Text Box 13"/>
            <p:cNvSpPr txBox="1">
              <a:spLocks noChangeArrowheads="1"/>
            </p:cNvSpPr>
            <p:nvPr/>
          </p:nvSpPr>
          <p:spPr bwMode="auto">
            <a:xfrm>
              <a:off x="4646" y="180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</a:t>
              </a:r>
            </a:p>
          </p:txBody>
        </p:sp>
      </p:grpSp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6462713" y="2209800"/>
            <a:ext cx="461962" cy="1295400"/>
            <a:chOff x="4071" y="1392"/>
            <a:chExt cx="291" cy="816"/>
          </a:xfrm>
        </p:grpSpPr>
        <p:sp>
          <p:nvSpPr>
            <p:cNvPr id="48169" name="Line 15"/>
            <p:cNvSpPr>
              <a:spLocks noChangeShapeType="1"/>
            </p:cNvSpPr>
            <p:nvPr/>
          </p:nvSpPr>
          <p:spPr bwMode="auto">
            <a:xfrm>
              <a:off x="4266" y="1392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0" name="Line 16"/>
            <p:cNvSpPr>
              <a:spLocks noChangeShapeType="1"/>
            </p:cNvSpPr>
            <p:nvPr/>
          </p:nvSpPr>
          <p:spPr bwMode="auto">
            <a:xfrm>
              <a:off x="4119" y="1968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1" name="Line 17"/>
            <p:cNvSpPr>
              <a:spLocks noChangeShapeType="1"/>
            </p:cNvSpPr>
            <p:nvPr/>
          </p:nvSpPr>
          <p:spPr bwMode="auto">
            <a:xfrm>
              <a:off x="4260" y="2208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2" name="Line 18"/>
            <p:cNvSpPr>
              <a:spLocks noChangeShapeType="1"/>
            </p:cNvSpPr>
            <p:nvPr/>
          </p:nvSpPr>
          <p:spPr bwMode="auto">
            <a:xfrm>
              <a:off x="4119" y="1605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73" name="Line 19"/>
            <p:cNvSpPr>
              <a:spLocks noChangeShapeType="1"/>
            </p:cNvSpPr>
            <p:nvPr/>
          </p:nvSpPr>
          <p:spPr bwMode="auto">
            <a:xfrm>
              <a:off x="4071" y="1776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8062913" y="1981200"/>
            <a:ext cx="609600" cy="1752600"/>
            <a:chOff x="5079" y="1248"/>
            <a:chExt cx="384" cy="1104"/>
          </a:xfrm>
        </p:grpSpPr>
        <p:sp>
          <p:nvSpPr>
            <p:cNvPr id="48159" name="Line 21"/>
            <p:cNvSpPr>
              <a:spLocks noChangeShapeType="1"/>
            </p:cNvSpPr>
            <p:nvPr/>
          </p:nvSpPr>
          <p:spPr bwMode="auto">
            <a:xfrm>
              <a:off x="5100" y="1296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0" name="Line 22"/>
            <p:cNvSpPr>
              <a:spLocks noChangeShapeType="1"/>
            </p:cNvSpPr>
            <p:nvPr/>
          </p:nvSpPr>
          <p:spPr bwMode="auto">
            <a:xfrm rot="-5400000">
              <a:off x="5101" y="1295"/>
              <a:ext cx="96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1" name="Line 23"/>
            <p:cNvSpPr>
              <a:spLocks noChangeShapeType="1"/>
            </p:cNvSpPr>
            <p:nvPr/>
          </p:nvSpPr>
          <p:spPr bwMode="auto">
            <a:xfrm>
              <a:off x="5319" y="1536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2" name="Line 24"/>
            <p:cNvSpPr>
              <a:spLocks noChangeShapeType="1"/>
            </p:cNvSpPr>
            <p:nvPr/>
          </p:nvSpPr>
          <p:spPr bwMode="auto">
            <a:xfrm rot="-5400000">
              <a:off x="5320" y="1535"/>
              <a:ext cx="96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3" name="Line 25"/>
            <p:cNvSpPr>
              <a:spLocks noChangeShapeType="1"/>
            </p:cNvSpPr>
            <p:nvPr/>
          </p:nvSpPr>
          <p:spPr bwMode="auto">
            <a:xfrm>
              <a:off x="5319" y="2064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4" name="Line 26"/>
            <p:cNvSpPr>
              <a:spLocks noChangeShapeType="1"/>
            </p:cNvSpPr>
            <p:nvPr/>
          </p:nvSpPr>
          <p:spPr bwMode="auto">
            <a:xfrm rot="-5400000">
              <a:off x="5320" y="2063"/>
              <a:ext cx="96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5" name="Line 27"/>
            <p:cNvSpPr>
              <a:spLocks noChangeShapeType="1"/>
            </p:cNvSpPr>
            <p:nvPr/>
          </p:nvSpPr>
          <p:spPr bwMode="auto">
            <a:xfrm>
              <a:off x="5367" y="1824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6" name="Line 28"/>
            <p:cNvSpPr>
              <a:spLocks noChangeShapeType="1"/>
            </p:cNvSpPr>
            <p:nvPr/>
          </p:nvSpPr>
          <p:spPr bwMode="auto">
            <a:xfrm rot="-5400000">
              <a:off x="5368" y="1823"/>
              <a:ext cx="96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7" name="Line 29"/>
            <p:cNvSpPr>
              <a:spLocks noChangeShapeType="1"/>
            </p:cNvSpPr>
            <p:nvPr/>
          </p:nvSpPr>
          <p:spPr bwMode="auto">
            <a:xfrm>
              <a:off x="5079" y="2304"/>
              <a:ext cx="96" cy="0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68" name="Line 30"/>
            <p:cNvSpPr>
              <a:spLocks noChangeShapeType="1"/>
            </p:cNvSpPr>
            <p:nvPr/>
          </p:nvSpPr>
          <p:spPr bwMode="auto">
            <a:xfrm rot="-5400000">
              <a:off x="5080" y="2303"/>
              <a:ext cx="96" cy="1"/>
            </a:xfrm>
            <a:prstGeom prst="line">
              <a:avLst/>
            </a:prstGeom>
            <a:noFill/>
            <a:ln w="25400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5305425" y="2789238"/>
            <a:ext cx="2286000" cy="457200"/>
            <a:chOff x="3342" y="1757"/>
            <a:chExt cx="1440" cy="288"/>
          </a:xfrm>
        </p:grpSpPr>
        <p:sp>
          <p:nvSpPr>
            <p:cNvPr id="48157" name="Line 32"/>
            <p:cNvSpPr>
              <a:spLocks noChangeShapeType="1"/>
            </p:cNvSpPr>
            <p:nvPr/>
          </p:nvSpPr>
          <p:spPr bwMode="auto">
            <a:xfrm flipV="1">
              <a:off x="3342" y="1803"/>
              <a:ext cx="1440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58" name="Text Box 33"/>
            <p:cNvSpPr txBox="1">
              <a:spLocks noChangeArrowheads="1"/>
            </p:cNvSpPr>
            <p:nvPr/>
          </p:nvSpPr>
          <p:spPr bwMode="auto">
            <a:xfrm>
              <a:off x="3840" y="1757"/>
              <a:ext cx="1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r</a:t>
              </a:r>
            </a:p>
          </p:txBody>
        </p:sp>
      </p:grpSp>
      <p:grpSp>
        <p:nvGrpSpPr>
          <p:cNvPr id="8" name="Group 34"/>
          <p:cNvGrpSpPr>
            <a:grpSpLocks/>
          </p:cNvGrpSpPr>
          <p:nvPr/>
        </p:nvGrpSpPr>
        <p:grpSpPr bwMode="auto">
          <a:xfrm>
            <a:off x="5562600" y="2257425"/>
            <a:ext cx="744538" cy="457200"/>
            <a:chOff x="3504" y="1422"/>
            <a:chExt cx="469" cy="288"/>
          </a:xfrm>
        </p:grpSpPr>
        <p:sp>
          <p:nvSpPr>
            <p:cNvPr id="48155" name="Line 35"/>
            <p:cNvSpPr>
              <a:spLocks noChangeShapeType="1"/>
            </p:cNvSpPr>
            <p:nvPr/>
          </p:nvSpPr>
          <p:spPr bwMode="auto">
            <a:xfrm>
              <a:off x="3504" y="1710"/>
              <a:ext cx="469" cy="0"/>
            </a:xfrm>
            <a:prstGeom prst="line">
              <a:avLst/>
            </a:prstGeom>
            <a:noFill/>
            <a:ln w="25400">
              <a:solidFill>
                <a:srgbClr val="0000CC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56" name="Object 36"/>
            <p:cNvGraphicFramePr>
              <a:graphicFrameLocks noChangeAspect="1"/>
            </p:cNvGraphicFramePr>
            <p:nvPr/>
          </p:nvGraphicFramePr>
          <p:xfrm>
            <a:off x="3618" y="1422"/>
            <a:ext cx="18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06532" imgH="144649" progId="Equation.3">
                    <p:embed/>
                  </p:oleObj>
                </mc:Choice>
                <mc:Fallback>
                  <p:oleObj name="公式" r:id="rId2" imgW="106532" imgH="144649" progId="Equation.3">
                    <p:embed/>
                    <p:pic>
                      <p:nvPicPr>
                        <p:cNvPr id="48156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8" y="1422"/>
                          <a:ext cx="18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7"/>
          <p:cNvGrpSpPr>
            <a:grpSpLocks/>
          </p:cNvGrpSpPr>
          <p:nvPr/>
        </p:nvGrpSpPr>
        <p:grpSpPr bwMode="auto">
          <a:xfrm>
            <a:off x="338138" y="1836738"/>
            <a:ext cx="4167187" cy="604837"/>
            <a:chOff x="213" y="1157"/>
            <a:chExt cx="2625" cy="381"/>
          </a:xfrm>
        </p:grpSpPr>
        <p:sp>
          <p:nvSpPr>
            <p:cNvPr id="48153" name="Text Box 38"/>
            <p:cNvSpPr txBox="1">
              <a:spLocks noChangeArrowheads="1"/>
            </p:cNvSpPr>
            <p:nvPr/>
          </p:nvSpPr>
          <p:spPr bwMode="auto">
            <a:xfrm>
              <a:off x="213" y="1157"/>
              <a:ext cx="2625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解：</a:t>
              </a:r>
              <a:r>
                <a:rPr lang="en-US" altLang="zh-CN" sz="2800">
                  <a:solidFill>
                    <a:schemeClr val="accent2"/>
                  </a:solidFill>
                  <a:sym typeface="Wingdings" panose="05000000000000000000" pitchFamily="2" charset="2"/>
                </a:rPr>
                <a:t>(1) </a:t>
              </a:r>
              <a:r>
                <a:rPr lang="zh-CN" altLang="en-US" sz="2800">
                  <a:solidFill>
                    <a:schemeClr val="accent2"/>
                  </a:solidFill>
                  <a:sym typeface="Wingdings" panose="05000000000000000000" pitchFamily="2" charset="2"/>
                </a:rPr>
                <a:t>球心电场           ，</a:t>
              </a:r>
            </a:p>
          </p:txBody>
        </p:sp>
        <p:graphicFrame>
          <p:nvGraphicFramePr>
            <p:cNvPr id="48154" name="Object 39"/>
            <p:cNvGraphicFramePr>
              <a:graphicFrameLocks noChangeAspect="1"/>
            </p:cNvGraphicFramePr>
            <p:nvPr/>
          </p:nvGraphicFramePr>
          <p:xfrm>
            <a:off x="1969" y="1176"/>
            <a:ext cx="605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73257" imgH="198251" progId="Equation.3">
                    <p:embed/>
                  </p:oleObj>
                </mc:Choice>
                <mc:Fallback>
                  <p:oleObj name="公式" r:id="rId4" imgW="373257" imgH="198251" progId="Equation.3">
                    <p:embed/>
                    <p:pic>
                      <p:nvPicPr>
                        <p:cNvPr id="48154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1176"/>
                          <a:ext cx="605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381000" y="3836988"/>
            <a:ext cx="7969250" cy="1073150"/>
            <a:chOff x="240" y="2417"/>
            <a:chExt cx="5020" cy="676"/>
          </a:xfrm>
        </p:grpSpPr>
        <p:sp>
          <p:nvSpPr>
            <p:cNvPr id="48150" name="Text Box 41"/>
            <p:cNvSpPr txBox="1">
              <a:spLocks noChangeArrowheads="1"/>
            </p:cNvSpPr>
            <p:nvPr/>
          </p:nvSpPr>
          <p:spPr bwMode="auto">
            <a:xfrm>
              <a:off x="240" y="2544"/>
              <a:ext cx="5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由</a:t>
              </a:r>
              <a:r>
                <a:rPr lang="zh-CN" altLang="en-US" sz="2800" b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得感应电荷电场</a:t>
              </a:r>
              <a:r>
                <a:rPr lang="zh-CN" altLang="en-US" sz="2800" b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   。</a:t>
              </a:r>
            </a:p>
          </p:txBody>
        </p:sp>
        <p:graphicFrame>
          <p:nvGraphicFramePr>
            <p:cNvPr id="48151" name="Object 42"/>
            <p:cNvGraphicFramePr>
              <a:graphicFrameLocks noChangeAspect="1"/>
            </p:cNvGraphicFramePr>
            <p:nvPr/>
          </p:nvGraphicFramePr>
          <p:xfrm>
            <a:off x="528" y="2513"/>
            <a:ext cx="1220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784786" imgH="221111" progId="Equation.3">
                    <p:embed/>
                  </p:oleObj>
                </mc:Choice>
                <mc:Fallback>
                  <p:oleObj name="公式" r:id="rId6" imgW="784786" imgH="221111" progId="Equation.3">
                    <p:embed/>
                    <p:pic>
                      <p:nvPicPr>
                        <p:cNvPr id="48151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513"/>
                          <a:ext cx="1220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52" name="Object 43"/>
            <p:cNvGraphicFramePr>
              <a:graphicFrameLocks noChangeAspect="1"/>
            </p:cNvGraphicFramePr>
            <p:nvPr/>
          </p:nvGraphicFramePr>
          <p:xfrm>
            <a:off x="3456" y="2417"/>
            <a:ext cx="1603" cy="6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44014" imgH="426851" progId="Equation.3">
                    <p:embed/>
                  </p:oleObj>
                </mc:Choice>
                <mc:Fallback>
                  <p:oleObj name="公式" r:id="rId8" imgW="1044014" imgH="426851" progId="Equation.3">
                    <p:embed/>
                    <p:pic>
                      <p:nvPicPr>
                        <p:cNvPr id="48152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417"/>
                          <a:ext cx="1603" cy="6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44"/>
          <p:cNvGrpSpPr>
            <a:grpSpLocks/>
          </p:cNvGrpSpPr>
          <p:nvPr/>
        </p:nvGrpSpPr>
        <p:grpSpPr bwMode="auto">
          <a:xfrm>
            <a:off x="250825" y="4695825"/>
            <a:ext cx="8242300" cy="1063625"/>
            <a:chOff x="158" y="2958"/>
            <a:chExt cx="5192" cy="670"/>
          </a:xfrm>
        </p:grpSpPr>
        <p:graphicFrame>
          <p:nvGraphicFramePr>
            <p:cNvPr id="48148" name="Object 45"/>
            <p:cNvGraphicFramePr>
              <a:graphicFrameLocks noChangeAspect="1"/>
            </p:cNvGraphicFramePr>
            <p:nvPr/>
          </p:nvGraphicFramePr>
          <p:xfrm>
            <a:off x="439" y="2958"/>
            <a:ext cx="4596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032612" imgH="426851" progId="Equation.3">
                    <p:embed/>
                  </p:oleObj>
                </mc:Choice>
                <mc:Fallback>
                  <p:oleObj name="公式" r:id="rId10" imgW="3032612" imgH="426851" progId="Equation.3">
                    <p:embed/>
                    <p:pic>
                      <p:nvPicPr>
                        <p:cNvPr id="4814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2958"/>
                          <a:ext cx="4596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9" name="Text Box 46"/>
            <p:cNvSpPr txBox="1">
              <a:spLocks noChangeArrowheads="1"/>
            </p:cNvSpPr>
            <p:nvPr/>
          </p:nvSpPr>
          <p:spPr bwMode="auto">
            <a:xfrm>
              <a:off x="158" y="3113"/>
              <a:ext cx="519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由 </a:t>
              </a:r>
              <a:r>
                <a:rPr lang="zh-CN" altLang="en-US" sz="2800" b="0">
                  <a:solidFill>
                    <a:schemeClr val="accent2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                                                              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得</a:t>
              </a:r>
            </a:p>
          </p:txBody>
        </p:sp>
      </p:grpSp>
      <p:grpSp>
        <p:nvGrpSpPr>
          <p:cNvPr id="12" name="Group 47"/>
          <p:cNvGrpSpPr>
            <a:grpSpLocks/>
          </p:cNvGrpSpPr>
          <p:nvPr/>
        </p:nvGrpSpPr>
        <p:grpSpPr bwMode="auto">
          <a:xfrm>
            <a:off x="346075" y="5648325"/>
            <a:ext cx="5003800" cy="1063625"/>
            <a:chOff x="218" y="3594"/>
            <a:chExt cx="3152" cy="670"/>
          </a:xfrm>
        </p:grpSpPr>
        <p:sp>
          <p:nvSpPr>
            <p:cNvPr id="48146" name="Text Box 48"/>
            <p:cNvSpPr txBox="1">
              <a:spLocks noChangeArrowheads="1"/>
            </p:cNvSpPr>
            <p:nvPr/>
          </p:nvSpPr>
          <p:spPr bwMode="auto">
            <a:xfrm>
              <a:off x="218" y="3685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球心总电势</a:t>
              </a:r>
            </a:p>
          </p:txBody>
        </p:sp>
        <p:graphicFrame>
          <p:nvGraphicFramePr>
            <p:cNvPr id="48147" name="Object 49"/>
            <p:cNvGraphicFramePr>
              <a:graphicFrameLocks noChangeAspect="1"/>
            </p:cNvGraphicFramePr>
            <p:nvPr/>
          </p:nvGraphicFramePr>
          <p:xfrm>
            <a:off x="1416" y="3594"/>
            <a:ext cx="1954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280357" imgH="426851" progId="Equation.3">
                    <p:embed/>
                  </p:oleObj>
                </mc:Choice>
                <mc:Fallback>
                  <p:oleObj name="公式" r:id="rId12" imgW="1280357" imgH="426851" progId="Equation.3">
                    <p:embed/>
                    <p:pic>
                      <p:nvPicPr>
                        <p:cNvPr id="48147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3594"/>
                          <a:ext cx="1954" cy="6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50"/>
          <p:cNvGrpSpPr>
            <a:grpSpLocks/>
          </p:cNvGrpSpPr>
          <p:nvPr/>
        </p:nvGrpSpPr>
        <p:grpSpPr bwMode="auto">
          <a:xfrm>
            <a:off x="365125" y="2360613"/>
            <a:ext cx="3511550" cy="1587500"/>
            <a:chOff x="230" y="1487"/>
            <a:chExt cx="2212" cy="1000"/>
          </a:xfrm>
        </p:grpSpPr>
        <p:graphicFrame>
          <p:nvGraphicFramePr>
            <p:cNvPr id="48144" name="Object 51"/>
            <p:cNvGraphicFramePr>
              <a:graphicFrameLocks noChangeAspect="1"/>
            </p:cNvGraphicFramePr>
            <p:nvPr/>
          </p:nvGraphicFramePr>
          <p:xfrm>
            <a:off x="856" y="1815"/>
            <a:ext cx="1402" cy="6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906706" imgH="426851" progId="Equation.3">
                    <p:embed/>
                  </p:oleObj>
                </mc:Choice>
                <mc:Fallback>
                  <p:oleObj name="公式" r:id="rId14" imgW="906706" imgH="426851" progId="Equation.3">
                    <p:embed/>
                    <p:pic>
                      <p:nvPicPr>
                        <p:cNvPr id="48144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6" y="1815"/>
                          <a:ext cx="1402" cy="6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5" name="Text Box 52"/>
            <p:cNvSpPr txBox="1">
              <a:spLocks noChangeArrowheads="1"/>
            </p:cNvSpPr>
            <p:nvPr/>
          </p:nvSpPr>
          <p:spPr bwMode="auto">
            <a:xfrm>
              <a:off x="230" y="1487"/>
              <a:ext cx="2212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 type="none" w="med" len="lg"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sym typeface="Wingdings" panose="05000000000000000000" pitchFamily="2" charset="2"/>
                </a:rPr>
                <a:t>+</a:t>
              </a:r>
              <a:r>
                <a:rPr lang="en-US" altLang="zh-CN" sz="2800" i="1">
                  <a:solidFill>
                    <a:schemeClr val="accent2"/>
                  </a:solidFill>
                  <a:sym typeface="Wingdings" panose="05000000000000000000" pitchFamily="2" charset="2"/>
                </a:rPr>
                <a:t>q </a:t>
              </a:r>
              <a:r>
                <a:rPr lang="zh-CN" altLang="en-US" sz="2800">
                  <a:solidFill>
                    <a:schemeClr val="accent2"/>
                  </a:solidFill>
                  <a:sym typeface="Wingdings" panose="05000000000000000000" pitchFamily="2" charset="2"/>
                </a:rPr>
                <a:t>在球心处的电场为</a:t>
              </a:r>
              <a:endParaRPr lang="zh-CN" altLang="en-US" sz="2800">
                <a:solidFill>
                  <a:schemeClr val="accent2"/>
                </a:solidFill>
              </a:endParaRPr>
            </a:p>
          </p:txBody>
        </p:sp>
      </p:grpSp>
      <p:sp>
        <p:nvSpPr>
          <p:cNvPr id="50278" name="Rectangle 102"/>
          <p:cNvSpPr>
            <a:spLocks noChangeArrowheads="1"/>
          </p:cNvSpPr>
          <p:nvPr/>
        </p:nvSpPr>
        <p:spPr bwMode="auto">
          <a:xfrm>
            <a:off x="9525" y="170021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0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 autoUpdateAnimBg="0"/>
      <p:bldP spid="50181" grpId="0" animBg="1" autoUpdateAnimBg="0"/>
      <p:bldP spid="5027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474663" y="115888"/>
            <a:ext cx="7862887" cy="1549400"/>
            <a:chOff x="299" y="176"/>
            <a:chExt cx="4953" cy="976"/>
          </a:xfrm>
        </p:grpSpPr>
        <p:sp>
          <p:nvSpPr>
            <p:cNvPr id="49189" name="Text Box 25"/>
            <p:cNvSpPr txBox="1">
              <a:spLocks noChangeArrowheads="1"/>
            </p:cNvSpPr>
            <p:nvPr/>
          </p:nvSpPr>
          <p:spPr bwMode="auto">
            <a:xfrm>
              <a:off x="299" y="176"/>
              <a:ext cx="4953" cy="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(2) </a:t>
              </a:r>
              <a:r>
                <a:rPr lang="zh-CN" altLang="en-US" sz="2800">
                  <a:solidFill>
                    <a:schemeClr val="accent2"/>
                  </a:solidFill>
                </a:rPr>
                <a:t>设金属球接地后有净电荷 </a:t>
              </a:r>
              <a:r>
                <a:rPr lang="en-US" altLang="zh-CN" sz="2800" i="1">
                  <a:solidFill>
                    <a:schemeClr val="accent2"/>
                  </a:solidFill>
                </a:rPr>
                <a:t>q</a:t>
              </a:r>
              <a:r>
                <a:rPr lang="en-US" altLang="zh-CN" sz="2800" baseline="-250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（位于表面），则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总电势为</a:t>
              </a:r>
            </a:p>
          </p:txBody>
        </p:sp>
        <p:graphicFrame>
          <p:nvGraphicFramePr>
            <p:cNvPr id="49190" name="Object 26"/>
            <p:cNvGraphicFramePr>
              <a:graphicFrameLocks noChangeAspect="1"/>
            </p:cNvGraphicFramePr>
            <p:nvPr/>
          </p:nvGraphicFramePr>
          <p:xfrm>
            <a:off x="1249" y="492"/>
            <a:ext cx="3166" cy="6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118409" imgH="426851" progId="Equation.3">
                    <p:embed/>
                  </p:oleObj>
                </mc:Choice>
                <mc:Fallback>
                  <p:oleObj name="公式" r:id="rId2" imgW="2118409" imgH="426851" progId="Equation.3">
                    <p:embed/>
                    <p:pic>
                      <p:nvPicPr>
                        <p:cNvPr id="4919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492"/>
                          <a:ext cx="3166" cy="6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474663" y="1412875"/>
            <a:ext cx="4491037" cy="969963"/>
            <a:chOff x="299" y="1026"/>
            <a:chExt cx="2829" cy="611"/>
          </a:xfrm>
        </p:grpSpPr>
        <p:sp>
          <p:nvSpPr>
            <p:cNvPr id="49187" name="Text Box 28"/>
            <p:cNvSpPr txBox="1">
              <a:spLocks noChangeArrowheads="1"/>
            </p:cNvSpPr>
            <p:nvPr/>
          </p:nvSpPr>
          <p:spPr bwMode="auto">
            <a:xfrm>
              <a:off x="299" y="118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所以</a:t>
              </a:r>
            </a:p>
          </p:txBody>
        </p:sp>
        <p:graphicFrame>
          <p:nvGraphicFramePr>
            <p:cNvPr id="49188" name="Object 29"/>
            <p:cNvGraphicFramePr>
              <a:graphicFrameLocks noChangeAspect="1"/>
            </p:cNvGraphicFramePr>
            <p:nvPr/>
          </p:nvGraphicFramePr>
          <p:xfrm>
            <a:off x="911" y="1026"/>
            <a:ext cx="2217" cy="6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455543" imgH="388620" progId="Equation.3">
                    <p:embed/>
                  </p:oleObj>
                </mc:Choice>
                <mc:Fallback>
                  <p:oleObj name="公式" r:id="rId4" imgW="1455543" imgH="388620" progId="Equation.3">
                    <p:embed/>
                    <p:pic>
                      <p:nvPicPr>
                        <p:cNvPr id="49188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1" y="1026"/>
                          <a:ext cx="2217" cy="6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228600" y="2914650"/>
            <a:ext cx="7847013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例</a:t>
            </a:r>
            <a:r>
              <a:rPr lang="en-US" altLang="zh-CN" sz="2800">
                <a:solidFill>
                  <a:schemeClr val="accent2"/>
                </a:solidFill>
              </a:rPr>
              <a:t>6   </a:t>
            </a:r>
            <a:r>
              <a:rPr lang="zh-CN" altLang="en-US" sz="2800">
                <a:solidFill>
                  <a:schemeClr val="accent2"/>
                </a:solidFill>
              </a:rPr>
              <a:t>不带电的无穷长有限厚导体板，一侧接地，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另一侧放置半无限长带电直线，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</a:rPr>
              <a:t>求板面 </a:t>
            </a:r>
            <a:r>
              <a:rPr lang="en-US" altLang="zh-CN" sz="2800" i="1">
                <a:solidFill>
                  <a:schemeClr val="accent2"/>
                </a:solidFill>
              </a:rPr>
              <a:t>O</a:t>
            </a:r>
            <a:r>
              <a:rPr lang="en-US" altLang="zh-CN" sz="2800">
                <a:solidFill>
                  <a:schemeClr val="accent2"/>
                </a:solidFill>
              </a:rPr>
              <a:t> </a:t>
            </a:r>
            <a:r>
              <a:rPr lang="zh-CN" altLang="en-US" sz="2800">
                <a:solidFill>
                  <a:schemeClr val="accent2"/>
                </a:solidFill>
              </a:rPr>
              <a:t>点处感应电荷面密度</a:t>
            </a:r>
            <a:r>
              <a:rPr lang="en-US" altLang="zh-CN" sz="2800" i="1">
                <a:solidFill>
                  <a:schemeClr val="accent2"/>
                </a:solidFill>
                <a:cs typeface="Times New Roman" panose="02020603050405020304" pitchFamily="18" charset="0"/>
              </a:rPr>
              <a:t>σ 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</a:p>
        </p:txBody>
      </p:sp>
      <p:sp>
        <p:nvSpPr>
          <p:cNvPr id="51249" name="Rectangle 49"/>
          <p:cNvSpPr>
            <a:spLocks noChangeArrowheads="1"/>
          </p:cNvSpPr>
          <p:nvPr/>
        </p:nvSpPr>
        <p:spPr bwMode="auto">
          <a:xfrm>
            <a:off x="9525" y="2420938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527800" y="4941888"/>
            <a:ext cx="2149475" cy="492125"/>
            <a:chOff x="4032" y="2903"/>
            <a:chExt cx="1354" cy="310"/>
          </a:xfrm>
        </p:grpSpPr>
        <p:sp>
          <p:nvSpPr>
            <p:cNvPr id="49185" name="Line 32"/>
            <p:cNvSpPr>
              <a:spLocks noChangeShapeType="1"/>
            </p:cNvSpPr>
            <p:nvPr/>
          </p:nvSpPr>
          <p:spPr bwMode="auto">
            <a:xfrm>
              <a:off x="4032" y="3213"/>
              <a:ext cx="1344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186" name="Text Box 33"/>
            <p:cNvSpPr txBox="1">
              <a:spLocks noChangeArrowheads="1"/>
            </p:cNvSpPr>
            <p:nvPr/>
          </p:nvSpPr>
          <p:spPr bwMode="auto">
            <a:xfrm>
              <a:off x="5174" y="290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x</a:t>
              </a:r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6070600" y="4197350"/>
            <a:ext cx="506413" cy="457200"/>
            <a:chOff x="3753" y="2426"/>
            <a:chExt cx="319" cy="288"/>
          </a:xfrm>
        </p:grpSpPr>
        <p:sp>
          <p:nvSpPr>
            <p:cNvPr id="49183" name="Oval 35"/>
            <p:cNvSpPr>
              <a:spLocks noChangeArrowheads="1"/>
            </p:cNvSpPr>
            <p:nvPr/>
          </p:nvSpPr>
          <p:spPr bwMode="auto">
            <a:xfrm>
              <a:off x="3936" y="2637"/>
              <a:ext cx="48" cy="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49184" name="Text Box 36"/>
            <p:cNvSpPr txBox="1">
              <a:spLocks noChangeArrowheads="1"/>
            </p:cNvSpPr>
            <p:nvPr/>
          </p:nvSpPr>
          <p:spPr bwMode="auto">
            <a:xfrm>
              <a:off x="3753" y="242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O’</a:t>
              </a:r>
            </a:p>
          </p:txBody>
        </p:sp>
      </p:grpSp>
      <p:sp>
        <p:nvSpPr>
          <p:cNvPr id="20554" name="Text Box 74"/>
          <p:cNvSpPr txBox="1">
            <a:spLocks noChangeArrowheads="1"/>
          </p:cNvSpPr>
          <p:nvPr/>
        </p:nvSpPr>
        <p:spPr bwMode="auto">
          <a:xfrm>
            <a:off x="228600" y="4371975"/>
            <a:ext cx="5257800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感应过程：带电直线电场，吸引导体板内自由负电荷到右表面，排斥正电荷到无穷远（大地），因此只有右表面有感应电荷。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5635625" y="3741738"/>
            <a:ext cx="3051175" cy="2011362"/>
            <a:chOff x="5635625" y="3741738"/>
            <a:chExt cx="3051175" cy="2011362"/>
          </a:xfrm>
        </p:grpSpPr>
        <p:grpSp>
          <p:nvGrpSpPr>
            <p:cNvPr id="49162" name="Group 4"/>
            <p:cNvGrpSpPr>
              <a:grpSpLocks/>
            </p:cNvGrpSpPr>
            <p:nvPr/>
          </p:nvGrpSpPr>
          <p:grpSpPr bwMode="auto">
            <a:xfrm>
              <a:off x="5635625" y="3741738"/>
              <a:ext cx="3051175" cy="2011362"/>
              <a:chOff x="3504" y="2138"/>
              <a:chExt cx="1922" cy="1267"/>
            </a:xfrm>
          </p:grpSpPr>
          <p:sp>
            <p:nvSpPr>
              <p:cNvPr id="49164" name="Rectangle 5"/>
              <p:cNvSpPr>
                <a:spLocks noChangeArrowheads="1"/>
              </p:cNvSpPr>
              <p:nvPr/>
            </p:nvSpPr>
            <p:spPr bwMode="auto">
              <a:xfrm>
                <a:off x="3792" y="2157"/>
                <a:ext cx="240" cy="1248"/>
              </a:xfrm>
              <a:prstGeom prst="rect">
                <a:avLst/>
              </a:prstGeom>
              <a:solidFill>
                <a:srgbClr val="FFA62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zh-CN" sz="28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49165" name="Line 6"/>
              <p:cNvSpPr>
                <a:spLocks noChangeShapeType="1"/>
              </p:cNvSpPr>
              <p:nvPr/>
            </p:nvSpPr>
            <p:spPr bwMode="auto">
              <a:xfrm>
                <a:off x="3792" y="2157"/>
                <a:ext cx="0" cy="124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6" name="Line 7"/>
              <p:cNvSpPr>
                <a:spLocks noChangeShapeType="1"/>
              </p:cNvSpPr>
              <p:nvPr/>
            </p:nvSpPr>
            <p:spPr bwMode="auto">
              <a:xfrm>
                <a:off x="4032" y="2154"/>
                <a:ext cx="0" cy="1248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7" name="Oval 8"/>
              <p:cNvSpPr>
                <a:spLocks noChangeArrowheads="1"/>
              </p:cNvSpPr>
              <p:nvPr/>
            </p:nvSpPr>
            <p:spPr bwMode="auto">
              <a:xfrm>
                <a:off x="4008" y="2637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49168" name="Line 9"/>
              <p:cNvSpPr>
                <a:spLocks noChangeShapeType="1"/>
              </p:cNvSpPr>
              <p:nvPr/>
            </p:nvSpPr>
            <p:spPr bwMode="auto">
              <a:xfrm>
                <a:off x="4416" y="2637"/>
                <a:ext cx="960" cy="0"/>
              </a:xfrm>
              <a:prstGeom prst="line">
                <a:avLst/>
              </a:pr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69" name="Line 10"/>
              <p:cNvSpPr>
                <a:spLocks noChangeShapeType="1"/>
              </p:cNvSpPr>
              <p:nvPr/>
            </p:nvSpPr>
            <p:spPr bwMode="auto">
              <a:xfrm flipV="1">
                <a:off x="4416" y="2253"/>
                <a:ext cx="0" cy="288"/>
              </a:xfrm>
              <a:prstGeom prst="line">
                <a:avLst/>
              </a:prstGeom>
              <a:noFill/>
              <a:ln w="28575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0" name="Line 11"/>
              <p:cNvSpPr>
                <a:spLocks noChangeShapeType="1"/>
              </p:cNvSpPr>
              <p:nvPr/>
            </p:nvSpPr>
            <p:spPr bwMode="auto">
              <a:xfrm>
                <a:off x="4032" y="2397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 type="triangle" w="med" len="lg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1" name="Line 12"/>
              <p:cNvSpPr>
                <a:spLocks noChangeShapeType="1"/>
              </p:cNvSpPr>
              <p:nvPr/>
            </p:nvSpPr>
            <p:spPr bwMode="auto">
              <a:xfrm>
                <a:off x="4992" y="2541"/>
                <a:ext cx="384" cy="0"/>
              </a:xfrm>
              <a:prstGeom prst="line">
                <a:avLst/>
              </a:prstGeom>
              <a:noFill/>
              <a:ln w="19050">
                <a:solidFill>
                  <a:srgbClr val="0000CC"/>
                </a:solidFill>
                <a:round/>
                <a:headEnd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2" name="Line 13"/>
              <p:cNvSpPr>
                <a:spLocks noChangeShapeType="1"/>
              </p:cNvSpPr>
              <p:nvPr/>
            </p:nvSpPr>
            <p:spPr bwMode="auto">
              <a:xfrm flipH="1">
                <a:off x="3600" y="3117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3" name="Line 14"/>
              <p:cNvSpPr>
                <a:spLocks noChangeShapeType="1"/>
              </p:cNvSpPr>
              <p:nvPr/>
            </p:nvSpPr>
            <p:spPr bwMode="auto">
              <a:xfrm>
                <a:off x="3600" y="3111"/>
                <a:ext cx="0" cy="96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4" name="Line 15"/>
              <p:cNvSpPr>
                <a:spLocks noChangeShapeType="1"/>
              </p:cNvSpPr>
              <p:nvPr/>
            </p:nvSpPr>
            <p:spPr bwMode="auto">
              <a:xfrm>
                <a:off x="3504" y="3213"/>
                <a:ext cx="192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5" name="Line 16"/>
              <p:cNvSpPr>
                <a:spLocks noChangeShapeType="1"/>
              </p:cNvSpPr>
              <p:nvPr/>
            </p:nvSpPr>
            <p:spPr bwMode="auto">
              <a:xfrm>
                <a:off x="3552" y="3309"/>
                <a:ext cx="96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6" name="Line 17"/>
              <p:cNvSpPr>
                <a:spLocks noChangeShapeType="1"/>
              </p:cNvSpPr>
              <p:nvPr/>
            </p:nvSpPr>
            <p:spPr bwMode="auto">
              <a:xfrm>
                <a:off x="3531" y="3261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9177" name="Text Box 18"/>
              <p:cNvSpPr txBox="1">
                <a:spLocks noChangeArrowheads="1"/>
              </p:cNvSpPr>
              <p:nvPr/>
            </p:nvSpPr>
            <p:spPr bwMode="auto">
              <a:xfrm>
                <a:off x="4004" y="251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O</a:t>
                </a:r>
              </a:p>
            </p:txBody>
          </p:sp>
          <p:graphicFrame>
            <p:nvGraphicFramePr>
              <p:cNvPr id="49178" name="Object 19"/>
              <p:cNvGraphicFramePr>
                <a:graphicFrameLocks noChangeAspect="1"/>
              </p:cNvGraphicFramePr>
              <p:nvPr/>
            </p:nvGraphicFramePr>
            <p:xfrm>
              <a:off x="5147" y="2333"/>
              <a:ext cx="2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144805" imgH="106811" progId="Equation.3">
                      <p:embed/>
                    </p:oleObj>
                  </mc:Choice>
                  <mc:Fallback>
                    <p:oleObj name="公式" r:id="rId6" imgW="144805" imgH="106811" progId="Equation.3">
                      <p:embed/>
                      <p:pic>
                        <p:nvPicPr>
                          <p:cNvPr id="49178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47" y="2333"/>
                            <a:ext cx="26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79" name="Text Box 20"/>
              <p:cNvSpPr txBox="1">
                <a:spLocks noChangeArrowheads="1"/>
              </p:cNvSpPr>
              <p:nvPr/>
            </p:nvSpPr>
            <p:spPr bwMode="auto">
              <a:xfrm>
                <a:off x="4988" y="2644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accent2"/>
                    </a:solidFill>
                  </a:rPr>
                  <a:t>直线</a:t>
                </a:r>
              </a:p>
            </p:txBody>
          </p:sp>
          <p:sp>
            <p:nvSpPr>
              <p:cNvPr id="49180" name="Text Box 21"/>
              <p:cNvSpPr txBox="1">
                <a:spLocks noChangeArrowheads="1"/>
              </p:cNvSpPr>
              <p:nvPr/>
            </p:nvSpPr>
            <p:spPr bwMode="auto">
              <a:xfrm>
                <a:off x="4421" y="2619"/>
                <a:ext cx="11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sz="2800" b="0" i="1">
                  <a:solidFill>
                    <a:schemeClr val="accent2"/>
                  </a:solidFill>
                  <a:latin typeface="Symbol" panose="05050102010706020507" pitchFamily="18" charset="2"/>
                </a:endParaRPr>
              </a:p>
            </p:txBody>
          </p:sp>
          <p:sp>
            <p:nvSpPr>
              <p:cNvPr id="49181" name="Text Box 22"/>
              <p:cNvSpPr txBox="1">
                <a:spLocks noChangeArrowheads="1"/>
              </p:cNvSpPr>
              <p:nvPr/>
            </p:nvSpPr>
            <p:spPr bwMode="auto">
              <a:xfrm>
                <a:off x="4112" y="213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d</a:t>
                </a:r>
              </a:p>
            </p:txBody>
          </p:sp>
          <p:sp>
            <p:nvSpPr>
              <p:cNvPr id="49182" name="Text Box 23"/>
              <p:cNvSpPr txBox="1">
                <a:spLocks noChangeArrowheads="1"/>
              </p:cNvSpPr>
              <p:nvPr/>
            </p:nvSpPr>
            <p:spPr bwMode="auto">
              <a:xfrm>
                <a:off x="3774" y="2819"/>
                <a:ext cx="277" cy="5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accent2"/>
                    </a:solidFill>
                  </a:rPr>
                  <a:t>导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accent2"/>
                    </a:solidFill>
                  </a:rPr>
                  <a:t>体</a:t>
                </a:r>
              </a:p>
              <a:p>
                <a:pPr eaLnBrk="1" hangingPunct="1">
                  <a:lnSpc>
                    <a:spcPct val="90000"/>
                  </a:lnSpc>
                  <a:spcBef>
                    <a:spcPct val="0"/>
                  </a:spcBef>
                  <a:buFontTx/>
                  <a:buNone/>
                </a:pPr>
                <a:r>
                  <a:rPr lang="zh-CN" altLang="en-US" sz="2000">
                    <a:solidFill>
                      <a:schemeClr val="accent2"/>
                    </a:solidFill>
                  </a:rPr>
                  <a:t>板</a:t>
                </a:r>
              </a:p>
            </p:txBody>
          </p:sp>
        </p:grpSp>
        <p:graphicFrame>
          <p:nvGraphicFramePr>
            <p:cNvPr id="49163" name="Object 29"/>
            <p:cNvGraphicFramePr>
              <a:graphicFrameLocks noChangeAspect="1"/>
            </p:cNvGraphicFramePr>
            <p:nvPr/>
          </p:nvGraphicFramePr>
          <p:xfrm>
            <a:off x="7333381" y="4582963"/>
            <a:ext cx="334963" cy="430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9680" imgH="177480" progId="Equation.DSMT4">
                    <p:embed/>
                  </p:oleObj>
                </mc:Choice>
                <mc:Fallback>
                  <p:oleObj name="Equation" r:id="rId8" imgW="139680" imgH="177480" progId="Equation.DSMT4">
                    <p:embed/>
                    <p:pic>
                      <p:nvPicPr>
                        <p:cNvPr id="49163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3381" y="4582963"/>
                          <a:ext cx="334963" cy="430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51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1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0" grpId="0"/>
      <p:bldP spid="51249" grpId="0" animBg="1"/>
      <p:bldP spid="2055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250825" y="1125538"/>
            <a:ext cx="54006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chemeClr val="accent2"/>
                </a:solidFill>
              </a:rPr>
              <a:t>2.1.1  </a:t>
            </a:r>
            <a:r>
              <a:rPr lang="zh-CN" altLang="en-US">
                <a:solidFill>
                  <a:schemeClr val="accent2"/>
                </a:solidFill>
              </a:rPr>
              <a:t>导体的静电平衡条件</a:t>
            </a:r>
          </a:p>
        </p:txBody>
      </p:sp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179388" y="1773238"/>
            <a:ext cx="34480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一、所研究的导体</a:t>
            </a:r>
            <a:endParaRPr lang="zh-CN" altLang="en-US" sz="2400" b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755650" y="2549525"/>
            <a:ext cx="5322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1 . </a:t>
            </a:r>
            <a:r>
              <a:rPr lang="zh-CN" altLang="en-US" sz="2800">
                <a:solidFill>
                  <a:srgbClr val="CC3300"/>
                </a:solidFill>
              </a:rPr>
              <a:t>各向同性的均匀</a:t>
            </a:r>
            <a:r>
              <a:rPr lang="zh-CN" altLang="en-US" sz="2800">
                <a:solidFill>
                  <a:srgbClr val="0000CC"/>
                </a:solidFill>
              </a:rPr>
              <a:t>的金属导体</a:t>
            </a:r>
            <a:r>
              <a:rPr lang="zh-CN" altLang="en-US" sz="2800">
                <a:solidFill>
                  <a:schemeClr val="accent2"/>
                </a:solidFill>
              </a:rPr>
              <a:t>。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2057" name="Text Box 9"/>
          <p:cNvSpPr txBox="1">
            <a:spLocks noChangeArrowheads="1"/>
          </p:cNvSpPr>
          <p:nvPr/>
        </p:nvSpPr>
        <p:spPr bwMode="auto">
          <a:xfrm>
            <a:off x="762000" y="3352800"/>
            <a:ext cx="7026275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chemeClr val="accent2"/>
                </a:solidFill>
              </a:rPr>
              <a:t>金属导体的电结构特征：</a:t>
            </a:r>
            <a:r>
              <a:rPr lang="zh-CN" altLang="en-US" sz="2800">
                <a:solidFill>
                  <a:srgbClr val="CC3300"/>
                </a:solidFill>
              </a:rPr>
              <a:t>带负电的自由电子和带正电的晶体点阵。</a:t>
            </a:r>
            <a:endParaRPr lang="zh-CN" altLang="en-US" sz="2800" b="0">
              <a:solidFill>
                <a:srgbClr val="CC3300"/>
              </a:solidFill>
            </a:endParaRP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28600" y="4505325"/>
            <a:ext cx="6172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二、导体的静电平衡状态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90805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611188" y="5229225"/>
            <a:ext cx="8064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当导体放到电场中后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导体中的自由电荷在电场力的作用下就要发生移动</a:t>
            </a:r>
            <a:r>
              <a:rPr lang="en-US" altLang="zh-CN" sz="2800" dirty="0">
                <a:solidFill>
                  <a:schemeClr val="accent2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直到</a:t>
            </a:r>
            <a:r>
              <a:rPr lang="zh-CN" altLang="en-US" sz="2800" dirty="0">
                <a:solidFill>
                  <a:srgbClr val="0000CC"/>
                </a:solidFill>
              </a:rPr>
              <a:t>内部和表面都</a:t>
            </a:r>
            <a:r>
              <a:rPr lang="zh-CN" altLang="en-US" sz="2800" dirty="0">
                <a:solidFill>
                  <a:srgbClr val="CC3300"/>
                </a:solidFill>
              </a:rPr>
              <a:t>不再有电荷的定向移动</a:t>
            </a:r>
            <a:r>
              <a:rPr lang="zh-CN" altLang="en-US" sz="2800" dirty="0">
                <a:solidFill>
                  <a:srgbClr val="3333CC"/>
                </a:solidFill>
              </a:rPr>
              <a:t>，称该状态为</a:t>
            </a:r>
            <a:r>
              <a:rPr lang="zh-CN" altLang="en-US" sz="2800" dirty="0">
                <a:solidFill>
                  <a:srgbClr val="CC3300"/>
                </a:solidFill>
              </a:rPr>
              <a:t>静电平衡状态。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709714"/>
          </a:xfrm>
        </p:spPr>
        <p:txBody>
          <a:bodyPr/>
          <a:lstStyle/>
          <a:p>
            <a:r>
              <a:rPr lang="en-US" altLang="zh-CN" sz="3600" b="1">
                <a:solidFill>
                  <a:srgbClr val="CC3300"/>
                </a:solidFill>
              </a:rPr>
              <a:t>2.1</a:t>
            </a:r>
            <a:r>
              <a:rPr lang="en-US" altLang="zh-CN" sz="3600" b="1">
                <a:solidFill>
                  <a:srgbClr val="CC33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3600" b="1">
                <a:solidFill>
                  <a:srgbClr val="CC3300"/>
                </a:solidFill>
                <a:latin typeface="宋体" panose="02010600030101010101" pitchFamily="2" charset="-122"/>
              </a:rPr>
              <a:t>静电场中的导体</a:t>
            </a:r>
            <a:r>
              <a:rPr lang="en-US" altLang="zh-CN" sz="3600" b="1">
                <a:solidFill>
                  <a:srgbClr val="CC3300"/>
                </a:solidFill>
              </a:rPr>
              <a:t>(Conductors)</a:t>
            </a:r>
            <a:endParaRPr lang="zh-CN" altLang="en-US" sz="3600" b="1"/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5" grpId="0" autoUpdateAnimBg="0"/>
      <p:bldP spid="2056" grpId="0" autoUpdateAnimBg="0"/>
      <p:bldP spid="2057" grpId="0" autoUpdateAnimBg="0"/>
      <p:bldP spid="2060" grpId="0" autoUpdateAnimBg="0"/>
      <p:bldP spid="2061" grpId="0" animBg="1"/>
      <p:bldP spid="206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377826" y="4068763"/>
            <a:ext cx="5634047" cy="1089025"/>
            <a:chOff x="361" y="2392"/>
            <a:chExt cx="3549" cy="686"/>
          </a:xfrm>
        </p:grpSpPr>
        <p:graphicFrame>
          <p:nvGraphicFramePr>
            <p:cNvPr id="50212" name="Object 39"/>
            <p:cNvGraphicFramePr>
              <a:graphicFrameLocks noChangeAspect="1"/>
            </p:cNvGraphicFramePr>
            <p:nvPr/>
          </p:nvGraphicFramePr>
          <p:xfrm>
            <a:off x="1551" y="2397"/>
            <a:ext cx="2359" cy="6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640" imgH="431640" progId="Equation.DSMT4">
                    <p:embed/>
                  </p:oleObj>
                </mc:Choice>
                <mc:Fallback>
                  <p:oleObj name="Equation" r:id="rId2" imgW="1574640" imgH="431640" progId="Equation.DSMT4">
                    <p:embed/>
                    <p:pic>
                      <p:nvPicPr>
                        <p:cNvPr id="50212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1" y="2397"/>
                          <a:ext cx="2359" cy="6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13" name="Object 42"/>
            <p:cNvGraphicFramePr>
              <a:graphicFrameLocks noChangeAspect="1"/>
            </p:cNvGraphicFramePr>
            <p:nvPr/>
          </p:nvGraphicFramePr>
          <p:xfrm>
            <a:off x="361" y="2392"/>
            <a:ext cx="918" cy="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83920" imgH="431640" progId="Equation.DSMT4">
                    <p:embed/>
                  </p:oleObj>
                </mc:Choice>
                <mc:Fallback>
                  <p:oleObj name="Equation" r:id="rId4" imgW="583920" imgH="431640" progId="Equation.DSMT4">
                    <p:embed/>
                    <p:pic>
                      <p:nvPicPr>
                        <p:cNvPr id="50213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" y="2392"/>
                          <a:ext cx="918" cy="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42"/>
          <p:cNvGrpSpPr>
            <a:grpSpLocks/>
          </p:cNvGrpSpPr>
          <p:nvPr/>
        </p:nvGrpSpPr>
        <p:grpSpPr bwMode="auto">
          <a:xfrm>
            <a:off x="395288" y="5289550"/>
            <a:ext cx="4983162" cy="1025525"/>
            <a:chOff x="793" y="3353"/>
            <a:chExt cx="3139" cy="646"/>
          </a:xfrm>
        </p:grpSpPr>
        <p:graphicFrame>
          <p:nvGraphicFramePr>
            <p:cNvPr id="50208" name="Object 45"/>
            <p:cNvGraphicFramePr>
              <a:graphicFrameLocks noChangeAspect="1"/>
            </p:cNvGraphicFramePr>
            <p:nvPr/>
          </p:nvGraphicFramePr>
          <p:xfrm>
            <a:off x="793" y="3521"/>
            <a:ext cx="1663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440" imgH="228600" progId="Equation.DSMT4">
                    <p:embed/>
                  </p:oleObj>
                </mc:Choice>
                <mc:Fallback>
                  <p:oleObj name="Equation" r:id="rId6" imgW="1117440" imgH="228600" progId="Equation.DSMT4">
                    <p:embed/>
                    <p:pic>
                      <p:nvPicPr>
                        <p:cNvPr id="50208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3521"/>
                          <a:ext cx="1663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0209" name="Group 46"/>
            <p:cNvGrpSpPr>
              <a:grpSpLocks/>
            </p:cNvGrpSpPr>
            <p:nvPr/>
          </p:nvGrpSpPr>
          <p:grpSpPr bwMode="auto">
            <a:xfrm>
              <a:off x="2496" y="3353"/>
              <a:ext cx="1436" cy="646"/>
              <a:chOff x="3965" y="3490"/>
              <a:chExt cx="1436" cy="646"/>
            </a:xfrm>
          </p:grpSpPr>
          <p:graphicFrame>
            <p:nvGraphicFramePr>
              <p:cNvPr id="50210" name="Object 47"/>
              <p:cNvGraphicFramePr>
                <a:graphicFrameLocks noChangeAspect="1"/>
              </p:cNvGraphicFramePr>
              <p:nvPr/>
            </p:nvGraphicFramePr>
            <p:xfrm>
              <a:off x="4356" y="3490"/>
              <a:ext cx="1045" cy="6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678254" imgH="411480" progId="Equation.3">
                      <p:embed/>
                    </p:oleObj>
                  </mc:Choice>
                  <mc:Fallback>
                    <p:oleObj name="公式" r:id="rId8" imgW="678254" imgH="411480" progId="Equation.3">
                      <p:embed/>
                      <p:pic>
                        <p:nvPicPr>
                          <p:cNvPr id="50210" name="Object 4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56" y="3490"/>
                            <a:ext cx="1045" cy="64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211" name="Text Box 48"/>
              <p:cNvSpPr txBox="1">
                <a:spLocks noChangeArrowheads="1"/>
              </p:cNvSpPr>
              <p:nvPr/>
            </p:nvSpPr>
            <p:spPr bwMode="auto">
              <a:xfrm>
                <a:off x="3965" y="3658"/>
                <a:ext cx="3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 type="none" w="med" len="lg"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800">
                    <a:solidFill>
                      <a:schemeClr val="accent2"/>
                    </a:solidFill>
                  </a:rPr>
                  <a:t>得</a:t>
                </a: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6034088" y="188913"/>
            <a:ext cx="184150" cy="9540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 altLang="zh-CN" dirty="0">
              <a:latin typeface="+mj-lt"/>
            </a:endParaRPr>
          </a:p>
          <a:p>
            <a:pPr algn="ctr" eaLnBrk="1" hangingPunct="1">
              <a:defRPr/>
            </a:pP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36538" y="211138"/>
            <a:ext cx="8531225" cy="209232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600" dirty="0">
                <a:solidFill>
                  <a:srgbClr val="3333CC"/>
                </a:solidFill>
              </a:rPr>
              <a:t>设 </a:t>
            </a:r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zh-CN" altLang="en-US" sz="2600" dirty="0">
                <a:solidFill>
                  <a:srgbClr val="3333CC"/>
                </a:solidFill>
              </a:rPr>
              <a:t>点面电荷密度为 𝜎，导体内部紧邻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zh-CN" altLang="en-US" sz="2600" dirty="0">
                <a:solidFill>
                  <a:srgbClr val="3333CC"/>
                </a:solidFill>
              </a:rPr>
              <a:t>点的 </a:t>
            </a:r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′</a:t>
            </a:r>
            <a:r>
              <a:rPr lang="zh-CN" altLang="en-US" sz="2600" dirty="0">
                <a:solidFill>
                  <a:srgbClr val="3333CC"/>
                </a:solidFill>
              </a:rPr>
              <a:t>点，电场为零。</a:t>
            </a:r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′</a:t>
            </a:r>
            <a:r>
              <a:rPr lang="zh-CN" altLang="en-US" sz="2600" dirty="0">
                <a:solidFill>
                  <a:srgbClr val="3333CC"/>
                </a:solidFill>
              </a:rPr>
              <a:t>点的电场由三部分电荷贡献：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en-US" altLang="zh-CN" sz="2600" i="1" dirty="0">
                <a:solidFill>
                  <a:srgbClr val="3333CC"/>
                </a:solidFill>
              </a:rPr>
              <a:t>O </a:t>
            </a:r>
            <a:r>
              <a:rPr lang="zh-CN" altLang="en-US" sz="2600" dirty="0">
                <a:solidFill>
                  <a:srgbClr val="3333CC"/>
                </a:solidFill>
              </a:rPr>
              <a:t>点处的微小面元内的感应电荷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2600" dirty="0">
                <a:solidFill>
                  <a:srgbClr val="3333CC"/>
                </a:solidFill>
              </a:rPr>
              <a:t>除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zh-CN" altLang="en-US" sz="2600" dirty="0">
                <a:solidFill>
                  <a:srgbClr val="3333CC"/>
                </a:solidFill>
              </a:rPr>
              <a:t>点以外右表面上的其他感应电荷</a:t>
            </a:r>
            <a:endParaRPr lang="en-US" altLang="zh-CN" sz="2600" dirty="0">
              <a:solidFill>
                <a:srgbClr val="3333CC"/>
              </a:solidFill>
            </a:endParaRPr>
          </a:p>
          <a:p>
            <a:pPr marL="514350" indent="-514350" eaLnBrk="1" hangingPunct="1">
              <a:buFontTx/>
              <a:buAutoNum type="arabicPeriod"/>
              <a:defRPr/>
            </a:pPr>
            <a:r>
              <a:rPr lang="zh-CN" altLang="en-US" sz="2600" dirty="0">
                <a:solidFill>
                  <a:srgbClr val="3333CC"/>
                </a:solidFill>
              </a:rPr>
              <a:t>半无限长直带电线</a:t>
            </a:r>
            <a:endParaRPr lang="en-US" altLang="zh-CN" sz="2600" dirty="0">
              <a:solidFill>
                <a:srgbClr val="3333CC"/>
              </a:solidFill>
            </a:endParaRPr>
          </a:p>
        </p:txBody>
      </p:sp>
      <p:sp>
        <p:nvSpPr>
          <p:cNvPr id="50182" name="矩形 6"/>
          <p:cNvSpPr>
            <a:spLocks noChangeArrowheads="1"/>
          </p:cNvSpPr>
          <p:nvPr/>
        </p:nvSpPr>
        <p:spPr bwMode="auto">
          <a:xfrm>
            <a:off x="212725" y="2424113"/>
            <a:ext cx="8478838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algn="ctr"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en-US" altLang="zh-CN" sz="2600" i="1" dirty="0">
                <a:solidFill>
                  <a:srgbClr val="3333CC"/>
                </a:solidFill>
              </a:rPr>
              <a:t>O</a:t>
            </a:r>
            <a:r>
              <a:rPr lang="en-US" altLang="zh-CN" sz="2600" dirty="0">
                <a:solidFill>
                  <a:srgbClr val="3333CC"/>
                </a:solidFill>
              </a:rPr>
              <a:t> </a:t>
            </a:r>
            <a:r>
              <a:rPr lang="zh-CN" altLang="en-US" sz="2600" dirty="0">
                <a:solidFill>
                  <a:srgbClr val="3333CC"/>
                </a:solidFill>
              </a:rPr>
              <a:t>点可看作无穷大带电板的中心点，第</a:t>
            </a:r>
            <a:r>
              <a:rPr lang="en-US" altLang="zh-CN" sz="2600" dirty="0">
                <a:solidFill>
                  <a:srgbClr val="3333CC"/>
                </a:solidFill>
              </a:rPr>
              <a:t>2</a:t>
            </a:r>
            <a:r>
              <a:rPr lang="zh-CN" altLang="en-US" sz="2600" dirty="0">
                <a:solidFill>
                  <a:srgbClr val="3333CC"/>
                </a:solidFill>
              </a:rPr>
              <a:t>部分电荷贡献的电场抵消为零。第</a:t>
            </a:r>
            <a:r>
              <a:rPr lang="en-US" altLang="zh-CN" sz="2600" dirty="0">
                <a:solidFill>
                  <a:srgbClr val="3333CC"/>
                </a:solidFill>
              </a:rPr>
              <a:t>1</a:t>
            </a:r>
            <a:r>
              <a:rPr lang="zh-CN" altLang="en-US" sz="2600" dirty="0">
                <a:solidFill>
                  <a:srgbClr val="3333CC"/>
                </a:solidFill>
              </a:rPr>
              <a:t>、</a:t>
            </a:r>
            <a:r>
              <a:rPr lang="en-US" altLang="zh-CN" sz="2600" dirty="0">
                <a:solidFill>
                  <a:srgbClr val="3333CC"/>
                </a:solidFill>
              </a:rPr>
              <a:t>3</a:t>
            </a:r>
            <a:r>
              <a:rPr lang="zh-CN" altLang="en-US" sz="2600" dirty="0">
                <a:solidFill>
                  <a:srgbClr val="3333CC"/>
                </a:solidFill>
              </a:rPr>
              <a:t>部分电荷贡献的合场强 𝐸</a:t>
            </a:r>
            <a:r>
              <a:rPr lang="en-US" altLang="zh-CN" sz="2600" baseline="-25000" dirty="0">
                <a:solidFill>
                  <a:srgbClr val="3333CC"/>
                </a:solidFill>
              </a:rPr>
              <a:t>1</a:t>
            </a:r>
            <a:r>
              <a:rPr lang="en-US" altLang="zh-CN" sz="2600" dirty="0">
                <a:solidFill>
                  <a:srgbClr val="3333CC"/>
                </a:solidFill>
              </a:rPr>
              <a:t>+</a:t>
            </a:r>
            <a:r>
              <a:rPr lang="zh-CN" altLang="en-US" sz="2600" dirty="0">
                <a:solidFill>
                  <a:srgbClr val="3333CC"/>
                </a:solidFill>
              </a:rPr>
              <a:t>𝐸</a:t>
            </a:r>
            <a:r>
              <a:rPr lang="en-US" altLang="zh-CN" sz="2600" baseline="-25000" dirty="0">
                <a:solidFill>
                  <a:srgbClr val="3333CC"/>
                </a:solidFill>
              </a:rPr>
              <a:t>3</a:t>
            </a:r>
            <a:r>
              <a:rPr lang="en-US" altLang="zh-CN" sz="2600" dirty="0">
                <a:solidFill>
                  <a:srgbClr val="3333CC"/>
                </a:solidFill>
              </a:rPr>
              <a:t>=0</a:t>
            </a:r>
            <a:r>
              <a:rPr lang="zh-CN" altLang="en-US" sz="2600" dirty="0">
                <a:solidFill>
                  <a:srgbClr val="3333CC"/>
                </a:solidFill>
              </a:rPr>
              <a:t>（导体内部电场为零）</a:t>
            </a:r>
          </a:p>
        </p:txBody>
      </p:sp>
      <p:grpSp>
        <p:nvGrpSpPr>
          <p:cNvPr id="50183" name="组合 7"/>
          <p:cNvGrpSpPr>
            <a:grpSpLocks/>
          </p:cNvGrpSpPr>
          <p:nvPr/>
        </p:nvGrpSpPr>
        <p:grpSpPr bwMode="auto">
          <a:xfrm>
            <a:off x="6372225" y="3938588"/>
            <a:ext cx="2474913" cy="2011362"/>
            <a:chOff x="6372200" y="3937918"/>
            <a:chExt cx="2474913" cy="2011362"/>
          </a:xfrm>
        </p:grpSpPr>
        <p:grpSp>
          <p:nvGrpSpPr>
            <p:cNvPr id="50184" name="组合 20"/>
            <p:cNvGrpSpPr>
              <a:grpSpLocks/>
            </p:cNvGrpSpPr>
            <p:nvPr/>
          </p:nvGrpSpPr>
          <p:grpSpPr bwMode="auto">
            <a:xfrm>
              <a:off x="6372200" y="3937918"/>
              <a:ext cx="2474913" cy="2011362"/>
              <a:chOff x="5635626" y="3741738"/>
              <a:chExt cx="2474913" cy="2011362"/>
            </a:xfrm>
          </p:grpSpPr>
          <p:grpSp>
            <p:nvGrpSpPr>
              <p:cNvPr id="50188" name="Group 4"/>
              <p:cNvGrpSpPr>
                <a:grpSpLocks/>
              </p:cNvGrpSpPr>
              <p:nvPr/>
            </p:nvGrpSpPr>
            <p:grpSpPr bwMode="auto">
              <a:xfrm>
                <a:off x="5635626" y="3741738"/>
                <a:ext cx="2474913" cy="2011362"/>
                <a:chOff x="3504" y="2138"/>
                <a:chExt cx="1559" cy="1267"/>
              </a:xfrm>
            </p:grpSpPr>
            <p:sp>
              <p:nvSpPr>
                <p:cNvPr id="50190" name="Rectangle 5"/>
                <p:cNvSpPr>
                  <a:spLocks noChangeArrowheads="1"/>
                </p:cNvSpPr>
                <p:nvPr/>
              </p:nvSpPr>
              <p:spPr bwMode="auto">
                <a:xfrm>
                  <a:off x="3792" y="2157"/>
                  <a:ext cx="240" cy="1248"/>
                </a:xfrm>
                <a:prstGeom prst="rect">
                  <a:avLst/>
                </a:prstGeom>
                <a:solidFill>
                  <a:srgbClr val="FFA62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zh-CN" sz="2800">
                    <a:solidFill>
                      <a:schemeClr val="accent2"/>
                    </a:solidFill>
                  </a:endParaRPr>
                </a:p>
              </p:txBody>
            </p:sp>
            <p:sp>
              <p:nvSpPr>
                <p:cNvPr id="50191" name="Line 6"/>
                <p:cNvSpPr>
                  <a:spLocks noChangeShapeType="1"/>
                </p:cNvSpPr>
                <p:nvPr/>
              </p:nvSpPr>
              <p:spPr bwMode="auto">
                <a:xfrm>
                  <a:off x="3792" y="2157"/>
                  <a:ext cx="0" cy="1248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2" name="Line 7"/>
                <p:cNvSpPr>
                  <a:spLocks noChangeShapeType="1"/>
                </p:cNvSpPr>
                <p:nvPr/>
              </p:nvSpPr>
              <p:spPr bwMode="auto">
                <a:xfrm>
                  <a:off x="4032" y="2154"/>
                  <a:ext cx="0" cy="1248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3" name="Oval 8"/>
                <p:cNvSpPr>
                  <a:spLocks noChangeArrowheads="1"/>
                </p:cNvSpPr>
                <p:nvPr/>
              </p:nvSpPr>
              <p:spPr bwMode="auto">
                <a:xfrm>
                  <a:off x="4008" y="2637"/>
                  <a:ext cx="48" cy="4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2800">
                    <a:latin typeface="宋体" panose="02010600030101010101" pitchFamily="2" charset="-122"/>
                  </a:endParaRPr>
                </a:p>
              </p:txBody>
            </p:sp>
            <p:sp>
              <p:nvSpPr>
                <p:cNvPr id="50194" name="Line 9"/>
                <p:cNvSpPr>
                  <a:spLocks noChangeShapeType="1"/>
                </p:cNvSpPr>
                <p:nvPr/>
              </p:nvSpPr>
              <p:spPr bwMode="auto">
                <a:xfrm>
                  <a:off x="4428" y="2637"/>
                  <a:ext cx="596" cy="0"/>
                </a:xfrm>
                <a:prstGeom prst="line">
                  <a:avLst/>
                </a:prstGeom>
                <a:noFill/>
                <a:ln w="25400">
                  <a:solidFill>
                    <a:srgbClr val="0000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5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416" y="2253"/>
                  <a:ext cx="0" cy="288"/>
                </a:xfrm>
                <a:prstGeom prst="line">
                  <a:avLst/>
                </a:prstGeom>
                <a:noFill/>
                <a:ln w="285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6" name="Line 11"/>
                <p:cNvSpPr>
                  <a:spLocks noChangeShapeType="1"/>
                </p:cNvSpPr>
                <p:nvPr/>
              </p:nvSpPr>
              <p:spPr bwMode="auto">
                <a:xfrm>
                  <a:off x="4032" y="2397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 type="triangle" w="med" len="lg"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7" name="Line 12"/>
                <p:cNvSpPr>
                  <a:spLocks noChangeShapeType="1"/>
                </p:cNvSpPr>
                <p:nvPr/>
              </p:nvSpPr>
              <p:spPr bwMode="auto">
                <a:xfrm>
                  <a:off x="4648" y="2541"/>
                  <a:ext cx="384" cy="0"/>
                </a:xfrm>
                <a:prstGeom prst="line">
                  <a:avLst/>
                </a:prstGeom>
                <a:noFill/>
                <a:ln w="19050">
                  <a:solidFill>
                    <a:srgbClr val="0000CC"/>
                  </a:solidFill>
                  <a:round/>
                  <a:headEnd/>
                  <a:tailEnd type="triangle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8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3600" y="3117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199" name="Line 14"/>
                <p:cNvSpPr>
                  <a:spLocks noChangeShapeType="1"/>
                </p:cNvSpPr>
                <p:nvPr/>
              </p:nvSpPr>
              <p:spPr bwMode="auto">
                <a:xfrm>
                  <a:off x="3600" y="3111"/>
                  <a:ext cx="0" cy="96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0" name="Line 15"/>
                <p:cNvSpPr>
                  <a:spLocks noChangeShapeType="1"/>
                </p:cNvSpPr>
                <p:nvPr/>
              </p:nvSpPr>
              <p:spPr bwMode="auto">
                <a:xfrm>
                  <a:off x="3504" y="3213"/>
                  <a:ext cx="192" cy="0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1" name="Line 16"/>
                <p:cNvSpPr>
                  <a:spLocks noChangeShapeType="1"/>
                </p:cNvSpPr>
                <p:nvPr/>
              </p:nvSpPr>
              <p:spPr bwMode="auto">
                <a:xfrm>
                  <a:off x="3552" y="3309"/>
                  <a:ext cx="96" cy="0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2" name="Line 17"/>
                <p:cNvSpPr>
                  <a:spLocks noChangeShapeType="1"/>
                </p:cNvSpPr>
                <p:nvPr/>
              </p:nvSpPr>
              <p:spPr bwMode="auto">
                <a:xfrm>
                  <a:off x="3531" y="3261"/>
                  <a:ext cx="144" cy="0"/>
                </a:xfrm>
                <a:prstGeom prst="line">
                  <a:avLst/>
                </a:prstGeom>
                <a:noFill/>
                <a:ln w="25400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020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4004" y="2519"/>
                  <a:ext cx="25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O</a:t>
                  </a:r>
                </a:p>
              </p:txBody>
            </p:sp>
            <p:graphicFrame>
              <p:nvGraphicFramePr>
                <p:cNvPr id="50204" name="Object 19"/>
                <p:cNvGraphicFramePr>
                  <a:graphicFrameLocks noChangeAspect="1"/>
                </p:cNvGraphicFramePr>
                <p:nvPr/>
              </p:nvGraphicFramePr>
              <p:xfrm>
                <a:off x="4803" y="2333"/>
                <a:ext cx="26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0" imgW="144805" imgH="106811" progId="Equation.3">
                        <p:embed/>
                      </p:oleObj>
                    </mc:Choice>
                    <mc:Fallback>
                      <p:oleObj name="公式" r:id="rId10" imgW="144805" imgH="106811" progId="Equation.3">
                        <p:embed/>
                        <p:pic>
                          <p:nvPicPr>
                            <p:cNvPr id="50204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03" y="2333"/>
                              <a:ext cx="260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020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4421" y="2619"/>
                  <a:ext cx="116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2800" b="0" i="1">
                    <a:solidFill>
                      <a:schemeClr val="accent2"/>
                    </a:solidFill>
                    <a:latin typeface="Symbol" panose="05050102010706020507" pitchFamily="18" charset="2"/>
                  </a:endParaRPr>
                </a:p>
              </p:txBody>
            </p:sp>
            <p:sp>
              <p:nvSpPr>
                <p:cNvPr id="50206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112" y="2138"/>
                  <a:ext cx="212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i="1">
                      <a:solidFill>
                        <a:schemeClr val="accent2"/>
                      </a:solidFill>
                    </a:rPr>
                    <a:t>d</a:t>
                  </a:r>
                </a:p>
              </p:txBody>
            </p:sp>
            <p:sp>
              <p:nvSpPr>
                <p:cNvPr id="50207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774" y="2819"/>
                  <a:ext cx="277" cy="57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 type="none" w="med" len="lg"/>
                      <a:tailEnd type="none" w="med" len="lg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chemeClr val="accent2"/>
                      </a:solidFill>
                    </a:rPr>
                    <a:t>导</a:t>
                  </a:r>
                </a:p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chemeClr val="accent2"/>
                      </a:solidFill>
                    </a:rPr>
                    <a:t>体</a:t>
                  </a:r>
                </a:p>
                <a:p>
                  <a:pPr eaLnBrk="1" hangingPunct="1">
                    <a:lnSpc>
                      <a:spcPct val="90000"/>
                    </a:lnSpc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000">
                      <a:solidFill>
                        <a:schemeClr val="accent2"/>
                      </a:solidFill>
                    </a:rPr>
                    <a:t>板</a:t>
                  </a:r>
                </a:p>
              </p:txBody>
            </p:sp>
          </p:grpSp>
          <p:graphicFrame>
            <p:nvGraphicFramePr>
              <p:cNvPr id="50189" name="Object 29"/>
              <p:cNvGraphicFramePr>
                <a:graphicFrameLocks noChangeAspect="1"/>
              </p:cNvGraphicFramePr>
              <p:nvPr/>
            </p:nvGraphicFramePr>
            <p:xfrm>
              <a:off x="7333381" y="4582963"/>
              <a:ext cx="334963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39680" imgH="177480" progId="Equation.DSMT4">
                      <p:embed/>
                    </p:oleObj>
                  </mc:Choice>
                  <mc:Fallback>
                    <p:oleObj name="Equation" r:id="rId12" imgW="139680" imgH="177480" progId="Equation.DSMT4">
                      <p:embed/>
                      <p:pic>
                        <p:nvPicPr>
                          <p:cNvPr id="50189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33381" y="4582963"/>
                            <a:ext cx="334963" cy="4302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0185" name="Group 34"/>
            <p:cNvGrpSpPr>
              <a:grpSpLocks/>
            </p:cNvGrpSpPr>
            <p:nvPr/>
          </p:nvGrpSpPr>
          <p:grpSpPr bwMode="auto">
            <a:xfrm>
              <a:off x="6763791" y="4365104"/>
              <a:ext cx="506413" cy="457200"/>
              <a:chOff x="3729" y="2426"/>
              <a:chExt cx="319" cy="288"/>
            </a:xfrm>
          </p:grpSpPr>
          <p:sp>
            <p:nvSpPr>
              <p:cNvPr id="50186" name="Oval 35"/>
              <p:cNvSpPr>
                <a:spLocks noChangeArrowheads="1"/>
              </p:cNvSpPr>
              <p:nvPr/>
            </p:nvSpPr>
            <p:spPr bwMode="auto">
              <a:xfrm>
                <a:off x="3936" y="2637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  <p:sp>
            <p:nvSpPr>
              <p:cNvPr id="50187" name="Text Box 36"/>
              <p:cNvSpPr txBox="1">
                <a:spLocks noChangeArrowheads="1"/>
              </p:cNvSpPr>
              <p:nvPr/>
            </p:nvSpPr>
            <p:spPr bwMode="auto">
              <a:xfrm>
                <a:off x="3729" y="2426"/>
                <a:ext cx="31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400" i="1">
                    <a:solidFill>
                      <a:schemeClr val="accent2"/>
                    </a:solidFill>
                  </a:rPr>
                  <a:t>O’</a:t>
                </a:r>
              </a:p>
            </p:txBody>
          </p:sp>
        </p:grp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827088" y="4737100"/>
            <a:ext cx="6553200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2889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2.</a:t>
            </a:r>
            <a:r>
              <a:rPr lang="zh-CN" altLang="en-US">
                <a:solidFill>
                  <a:srgbClr val="CC3300"/>
                </a:solidFill>
              </a:rPr>
              <a:t>常见导体组</a:t>
            </a:r>
            <a:r>
              <a:rPr lang="en-US" altLang="zh-CN">
                <a:solidFill>
                  <a:srgbClr val="CC3300"/>
                </a:solidFill>
              </a:rPr>
              <a:t>: </a:t>
            </a:r>
            <a:r>
              <a:rPr lang="en-US" altLang="zh-CN">
                <a:solidFill>
                  <a:schemeClr val="accent2"/>
                </a:solidFill>
              </a:rPr>
              <a:t>· </a:t>
            </a:r>
            <a:r>
              <a:rPr lang="zh-CN" altLang="en-US">
                <a:solidFill>
                  <a:schemeClr val="accent2"/>
                </a:solidFill>
              </a:rPr>
              <a:t>板状导体组</a:t>
            </a:r>
          </a:p>
          <a:p>
            <a:pPr algn="just" eaLnBrk="1" hangingPunct="1"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                         </a:t>
            </a:r>
            <a:r>
              <a:rPr lang="en-US" altLang="zh-CN">
                <a:solidFill>
                  <a:schemeClr val="accent2"/>
                </a:solidFill>
              </a:rPr>
              <a:t>· </a:t>
            </a:r>
            <a:r>
              <a:rPr lang="zh-CN" altLang="en-US">
                <a:solidFill>
                  <a:schemeClr val="accent2"/>
                </a:solidFill>
              </a:rPr>
              <a:t>球状导体组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3563938" y="2284413"/>
            <a:ext cx="5127625" cy="186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电荷守恒</a:t>
            </a: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静电平衡条件（高斯定理）</a:t>
            </a:r>
            <a:endParaRPr lang="en-US" altLang="zh-CN">
              <a:solidFill>
                <a:schemeClr val="accent2"/>
              </a:solidFill>
            </a:endParaRPr>
          </a:p>
          <a:p>
            <a:pPr eaLnBrk="1" hangingPunct="1">
              <a:spcBef>
                <a:spcPct val="3000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接地条件（电势为零）</a:t>
            </a:r>
            <a:endParaRPr lang="en-US" altLang="zh-CN">
              <a:solidFill>
                <a:schemeClr val="accent2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81000" y="228600"/>
            <a:ext cx="1524000" cy="1066800"/>
            <a:chOff x="384" y="2783"/>
            <a:chExt cx="960" cy="672"/>
          </a:xfrm>
        </p:grpSpPr>
        <p:sp>
          <p:nvSpPr>
            <p:cNvPr id="51210" name="AutoShape 7"/>
            <p:cNvSpPr>
              <a:spLocks noChangeArrowheads="1"/>
            </p:cNvSpPr>
            <p:nvPr/>
          </p:nvSpPr>
          <p:spPr bwMode="auto">
            <a:xfrm>
              <a:off x="384" y="2783"/>
              <a:ext cx="864" cy="672"/>
            </a:xfrm>
            <a:prstGeom prst="irregularSeal1">
              <a:avLst/>
            </a:prstGeom>
            <a:solidFill>
              <a:srgbClr val="FF9900"/>
            </a:solidFill>
            <a:ln w="12699">
              <a:solidFill>
                <a:srgbClr val="99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51211" name="Text Box 8"/>
            <p:cNvSpPr txBox="1">
              <a:spLocks noChangeArrowheads="1"/>
            </p:cNvSpPr>
            <p:nvPr/>
          </p:nvSpPr>
          <p:spPr bwMode="auto">
            <a:xfrm>
              <a:off x="480" y="2927"/>
              <a:ext cx="8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defTabSz="762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zh-CN" altLang="en-US" dirty="0">
                  <a:solidFill>
                    <a:srgbClr val="3333CC"/>
                  </a:solidFill>
                </a:rPr>
                <a:t>总结</a:t>
              </a:r>
            </a:p>
          </p:txBody>
        </p:sp>
      </p:grp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1939925" y="423863"/>
            <a:ext cx="63039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CC3300"/>
                </a:solidFill>
              </a:rPr>
              <a:t>有导体存在时静电场的分析与计算</a:t>
            </a: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1146175" y="1385888"/>
            <a:ext cx="2357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>
                <a:solidFill>
                  <a:srgbClr val="CC3300"/>
                </a:solidFill>
              </a:rPr>
              <a:t>1. </a:t>
            </a:r>
            <a:r>
              <a:rPr lang="zh-CN" altLang="en-US">
                <a:solidFill>
                  <a:srgbClr val="CC3300"/>
                </a:solidFill>
              </a:rPr>
              <a:t>分析方法</a:t>
            </a:r>
            <a:r>
              <a:rPr lang="en-US" altLang="zh-CN">
                <a:solidFill>
                  <a:srgbClr val="CC3300"/>
                </a:solidFill>
              </a:rPr>
              <a:t>: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116013" y="2492375"/>
            <a:ext cx="2465387" cy="1447800"/>
            <a:chOff x="919" y="1343"/>
            <a:chExt cx="1553" cy="912"/>
          </a:xfrm>
        </p:grpSpPr>
        <p:sp>
          <p:nvSpPr>
            <p:cNvPr id="51208" name="Text Box 12"/>
            <p:cNvSpPr txBox="1">
              <a:spLocks noChangeArrowheads="1"/>
            </p:cNvSpPr>
            <p:nvPr/>
          </p:nvSpPr>
          <p:spPr bwMode="auto">
            <a:xfrm>
              <a:off x="919" y="1616"/>
              <a:ext cx="14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>
                  <a:solidFill>
                    <a:schemeClr val="accent2"/>
                  </a:solidFill>
                </a:rPr>
                <a:t>三方法结合</a:t>
              </a:r>
            </a:p>
          </p:txBody>
        </p:sp>
        <p:sp>
          <p:nvSpPr>
            <p:cNvPr id="51209" name="AutoShape 13"/>
            <p:cNvSpPr>
              <a:spLocks/>
            </p:cNvSpPr>
            <p:nvPr/>
          </p:nvSpPr>
          <p:spPr bwMode="auto">
            <a:xfrm>
              <a:off x="2352" y="1343"/>
              <a:ext cx="120" cy="912"/>
            </a:xfrm>
            <a:prstGeom prst="leftBrace">
              <a:avLst>
                <a:gd name="adj1" fmla="val 63333"/>
                <a:gd name="adj2" fmla="val 50000"/>
              </a:avLst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utoUpdateAnimBg="0"/>
      <p:bldP spid="52229" grpId="0" autoUpdateAnimBg="0"/>
      <p:bldP spid="52233" grpId="0" autoUpdateAnimBg="0"/>
      <p:bldP spid="5223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A9C9E5E-6F74-CD79-9A25-018D306AB1D5}"/>
              </a:ext>
            </a:extLst>
          </p:cNvPr>
          <p:cNvSpPr txBox="1"/>
          <p:nvPr/>
        </p:nvSpPr>
        <p:spPr>
          <a:xfrm>
            <a:off x="142041" y="850943"/>
            <a:ext cx="414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ea typeface="微软雅黑" panose="020B0503020204020204" pitchFamily="34" charset="-122"/>
              </a:rPr>
              <a:t>第六次作业：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152DE9-B736-DF33-3F01-6104BF9C8FBB}"/>
              </a:ext>
            </a:extLst>
          </p:cNvPr>
          <p:cNvSpPr txBox="1"/>
          <p:nvPr/>
        </p:nvSpPr>
        <p:spPr>
          <a:xfrm>
            <a:off x="240638" y="2051391"/>
            <a:ext cx="86627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第三卷 第二章 习题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2,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5,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6, 7, 8</a:t>
            </a:r>
          </a:p>
          <a:p>
            <a:pPr algn="ctr"/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活页 练习四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9,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10,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11,</a:t>
            </a:r>
            <a:r>
              <a:rPr lang="zh-CN" altLang="en-US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3600" b="0" dirty="0">
                <a:solidFill>
                  <a:srgbClr val="FF0000"/>
                </a:solidFill>
                <a:ea typeface="微软雅黑" panose="020B0503020204020204" pitchFamily="34" charset="-122"/>
              </a:rPr>
              <a:t>12</a:t>
            </a:r>
            <a:endParaRPr lang="zh-CN" altLang="en-US" sz="3600" b="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781C098-283C-BD97-0ED7-CA36C050CF86}"/>
              </a:ext>
            </a:extLst>
          </p:cNvPr>
          <p:cNvSpPr txBox="1"/>
          <p:nvPr/>
        </p:nvSpPr>
        <p:spPr>
          <a:xfrm>
            <a:off x="142040" y="4989641"/>
            <a:ext cx="88419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ea typeface="微软雅黑" panose="020B0503020204020204" pitchFamily="34" charset="-122"/>
              </a:rPr>
              <a:t>SPOC1</a:t>
            </a:r>
            <a:r>
              <a:rPr lang="zh-CN" altLang="en-US" sz="3600" dirty="0">
                <a:ea typeface="微软雅黑" panose="020B0503020204020204" pitchFamily="34" charset="-122"/>
              </a:rPr>
              <a:t>第三周单元测试和作业，参与讨论</a:t>
            </a:r>
            <a:endParaRPr lang="en-US" altLang="zh-CN" sz="3600" dirty="0">
              <a:ea typeface="微软雅黑" panose="020B0503020204020204" pitchFamily="34" charset="-122"/>
            </a:endParaRPr>
          </a:p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                   (10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13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23:30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前完成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b="0" dirty="0">
              <a:solidFill>
                <a:schemeClr val="bg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AE431B-23F9-B398-CABD-8A195ECD1782}"/>
              </a:ext>
            </a:extLst>
          </p:cNvPr>
          <p:cNvSpPr txBox="1"/>
          <p:nvPr/>
        </p:nvSpPr>
        <p:spPr>
          <a:xfrm>
            <a:off x="771639" y="3606281"/>
            <a:ext cx="7600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(10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月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17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日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23:59</a:t>
            </a:r>
            <a:r>
              <a:rPr lang="zh-CN" altLang="en-US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前电子版提交到乐学</a:t>
            </a:r>
            <a:r>
              <a:rPr lang="en-US" altLang="zh-CN" sz="3600" b="0" dirty="0">
                <a:solidFill>
                  <a:schemeClr val="bg1">
                    <a:lumMod val="50000"/>
                  </a:schemeClr>
                </a:solidFill>
                <a:ea typeface="微软雅黑" panose="020B0503020204020204" pitchFamily="34" charset="-122"/>
              </a:rPr>
              <a:t>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81318678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0"/>
          <p:cNvGrpSpPr>
            <a:grpSpLocks/>
          </p:cNvGrpSpPr>
          <p:nvPr/>
        </p:nvGrpSpPr>
        <p:grpSpPr bwMode="auto">
          <a:xfrm>
            <a:off x="2066925" y="1752600"/>
            <a:ext cx="5427663" cy="1524000"/>
            <a:chOff x="1296" y="1344"/>
            <a:chExt cx="3419" cy="960"/>
          </a:xfrm>
        </p:grpSpPr>
        <p:sp>
          <p:nvSpPr>
            <p:cNvPr id="8246" name="Oval 121"/>
            <p:cNvSpPr>
              <a:spLocks noChangeArrowheads="1"/>
            </p:cNvSpPr>
            <p:nvPr/>
          </p:nvSpPr>
          <p:spPr bwMode="auto">
            <a:xfrm>
              <a:off x="1680" y="1440"/>
              <a:ext cx="2160" cy="76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zh-CN" sz="2800">
                <a:latin typeface="宋体" panose="02010600030101010101" pitchFamily="2" charset="-122"/>
              </a:endParaRPr>
            </a:p>
          </p:txBody>
        </p:sp>
        <p:sp>
          <p:nvSpPr>
            <p:cNvPr id="8247" name="Line 122"/>
            <p:cNvSpPr>
              <a:spLocks noChangeShapeType="1"/>
            </p:cNvSpPr>
            <p:nvPr/>
          </p:nvSpPr>
          <p:spPr bwMode="auto">
            <a:xfrm>
              <a:off x="1296" y="1344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8" name="Line 123"/>
            <p:cNvSpPr>
              <a:spLocks noChangeShapeType="1"/>
            </p:cNvSpPr>
            <p:nvPr/>
          </p:nvSpPr>
          <p:spPr bwMode="auto">
            <a:xfrm>
              <a:off x="1296" y="1536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49" name="Line 124"/>
            <p:cNvSpPr>
              <a:spLocks noChangeShapeType="1"/>
            </p:cNvSpPr>
            <p:nvPr/>
          </p:nvSpPr>
          <p:spPr bwMode="auto">
            <a:xfrm>
              <a:off x="1296" y="1728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0" name="Line 125"/>
            <p:cNvSpPr>
              <a:spLocks noChangeShapeType="1"/>
            </p:cNvSpPr>
            <p:nvPr/>
          </p:nvSpPr>
          <p:spPr bwMode="auto">
            <a:xfrm>
              <a:off x="1296" y="1920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1" name="Line 126"/>
            <p:cNvSpPr>
              <a:spLocks noChangeShapeType="1"/>
            </p:cNvSpPr>
            <p:nvPr/>
          </p:nvSpPr>
          <p:spPr bwMode="auto">
            <a:xfrm>
              <a:off x="1296" y="2112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52" name="Line 127"/>
            <p:cNvSpPr>
              <a:spLocks noChangeShapeType="1"/>
            </p:cNvSpPr>
            <p:nvPr/>
          </p:nvSpPr>
          <p:spPr bwMode="auto">
            <a:xfrm>
              <a:off x="1296" y="2304"/>
              <a:ext cx="316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8253" name="Object 128"/>
            <p:cNvGraphicFramePr>
              <a:graphicFrameLocks noChangeAspect="1"/>
            </p:cNvGraphicFramePr>
            <p:nvPr/>
          </p:nvGraphicFramePr>
          <p:xfrm>
            <a:off x="4500" y="1632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27487" imgH="365760" progId="Equation.3">
                    <p:embed/>
                  </p:oleObj>
                </mc:Choice>
                <mc:Fallback>
                  <p:oleObj name="Equation" r:id="rId3" imgW="327487" imgH="365760" progId="Equation.3">
                    <p:embed/>
                    <p:pic>
                      <p:nvPicPr>
                        <p:cNvPr id="8253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1632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49" name="Object 129"/>
          <p:cNvGraphicFramePr>
            <a:graphicFrameLocks noChangeAspect="1"/>
          </p:cNvGraphicFramePr>
          <p:nvPr/>
        </p:nvGraphicFramePr>
        <p:xfrm>
          <a:off x="5508625" y="3429000"/>
          <a:ext cx="1825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01139" imgH="236089" progId="Equation.DSMT4">
                  <p:embed/>
                </p:oleObj>
              </mc:Choice>
              <mc:Fallback>
                <p:oleObj name="Equation" r:id="rId5" imgW="701139" imgH="236089" progId="Equation.DSMT4">
                  <p:embed/>
                  <p:pic>
                    <p:nvPicPr>
                      <p:cNvPr id="5249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429000"/>
                        <a:ext cx="1825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50" name="Text Box 130"/>
          <p:cNvSpPr txBox="1">
            <a:spLocks noChangeArrowheads="1"/>
          </p:cNvSpPr>
          <p:nvPr/>
        </p:nvSpPr>
        <p:spPr bwMode="auto">
          <a:xfrm>
            <a:off x="466725" y="76200"/>
            <a:ext cx="46720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chemeClr val="accent2"/>
                </a:solidFill>
              </a:rPr>
              <a:t>三、导体的静电平衡条件</a:t>
            </a:r>
            <a:endParaRPr lang="zh-CN" altLang="en-US" sz="2400" b="0">
              <a:solidFill>
                <a:schemeClr val="accent2"/>
              </a:solidFill>
            </a:endParaRPr>
          </a:p>
        </p:txBody>
      </p:sp>
      <p:sp>
        <p:nvSpPr>
          <p:cNvPr id="5256" name="Text Box 136"/>
          <p:cNvSpPr txBox="1">
            <a:spLocks noChangeArrowheads="1"/>
          </p:cNvSpPr>
          <p:nvPr/>
        </p:nvSpPr>
        <p:spPr bwMode="auto">
          <a:xfrm>
            <a:off x="847725" y="914400"/>
            <a:ext cx="480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导体静电平衡的微观过程</a:t>
            </a:r>
          </a:p>
        </p:txBody>
      </p:sp>
      <p:grpSp>
        <p:nvGrpSpPr>
          <p:cNvPr id="3" name="Group 137"/>
          <p:cNvGrpSpPr>
            <a:grpSpLocks/>
          </p:cNvGrpSpPr>
          <p:nvPr/>
        </p:nvGrpSpPr>
        <p:grpSpPr bwMode="auto">
          <a:xfrm>
            <a:off x="3667125" y="2503488"/>
            <a:ext cx="1600200" cy="544512"/>
            <a:chOff x="2304" y="1577"/>
            <a:chExt cx="1008" cy="343"/>
          </a:xfrm>
        </p:grpSpPr>
        <p:sp>
          <p:nvSpPr>
            <p:cNvPr id="8244" name="AutoShape 138"/>
            <p:cNvSpPr>
              <a:spLocks noChangeArrowheads="1"/>
            </p:cNvSpPr>
            <p:nvPr/>
          </p:nvSpPr>
          <p:spPr bwMode="auto">
            <a:xfrm>
              <a:off x="2304" y="1577"/>
              <a:ext cx="1008" cy="96"/>
            </a:xfrm>
            <a:prstGeom prst="leftArrow">
              <a:avLst>
                <a:gd name="adj1" fmla="val 50000"/>
                <a:gd name="adj2" fmla="val 262500"/>
              </a:avLst>
            </a:prstGeom>
            <a:solidFill>
              <a:srgbClr val="CC3300"/>
            </a:solidFill>
            <a:ln w="9525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graphicFrame>
          <p:nvGraphicFramePr>
            <p:cNvPr id="8245" name="Object 139"/>
            <p:cNvGraphicFramePr>
              <a:graphicFrameLocks noChangeAspect="1"/>
            </p:cNvGraphicFramePr>
            <p:nvPr/>
          </p:nvGraphicFramePr>
          <p:xfrm>
            <a:off x="2768" y="1673"/>
            <a:ext cx="255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96141" imgH="373249" progId="Equation.3">
                    <p:embed/>
                  </p:oleObj>
                </mc:Choice>
                <mc:Fallback>
                  <p:oleObj name="Equation" r:id="rId7" imgW="396141" imgH="373249" progId="Equation.3">
                    <p:embed/>
                    <p:pic>
                      <p:nvPicPr>
                        <p:cNvPr id="8245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8" y="1673"/>
                          <a:ext cx="255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60" name="Rectangle 140"/>
          <p:cNvSpPr>
            <a:spLocks noChangeArrowheads="1"/>
          </p:cNvSpPr>
          <p:nvPr/>
        </p:nvSpPr>
        <p:spPr bwMode="auto">
          <a:xfrm>
            <a:off x="9525" y="685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4" name="Group 141"/>
          <p:cNvGrpSpPr>
            <a:grpSpLocks/>
          </p:cNvGrpSpPr>
          <p:nvPr/>
        </p:nvGrpSpPr>
        <p:grpSpPr bwMode="auto">
          <a:xfrm>
            <a:off x="2676525" y="1981200"/>
            <a:ext cx="803275" cy="1066800"/>
            <a:chOff x="299" y="2256"/>
            <a:chExt cx="506" cy="672"/>
          </a:xfrm>
        </p:grpSpPr>
        <p:grpSp>
          <p:nvGrpSpPr>
            <p:cNvPr id="8226" name="Group 142"/>
            <p:cNvGrpSpPr>
              <a:grpSpLocks/>
            </p:cNvGrpSpPr>
            <p:nvPr/>
          </p:nvGrpSpPr>
          <p:grpSpPr bwMode="auto">
            <a:xfrm>
              <a:off x="384" y="2313"/>
              <a:ext cx="229" cy="327"/>
              <a:chOff x="384" y="2313"/>
              <a:chExt cx="229" cy="327"/>
            </a:xfrm>
          </p:grpSpPr>
          <p:sp>
            <p:nvSpPr>
              <p:cNvPr id="8242" name="Text Box 143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43" name="Oval 144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27" name="Group 145"/>
            <p:cNvGrpSpPr>
              <a:grpSpLocks/>
            </p:cNvGrpSpPr>
            <p:nvPr/>
          </p:nvGrpSpPr>
          <p:grpSpPr bwMode="auto">
            <a:xfrm>
              <a:off x="539" y="2448"/>
              <a:ext cx="229" cy="327"/>
              <a:chOff x="384" y="2313"/>
              <a:chExt cx="229" cy="327"/>
            </a:xfrm>
          </p:grpSpPr>
          <p:sp>
            <p:nvSpPr>
              <p:cNvPr id="8240" name="Text Box 146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41" name="Oval 147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28" name="Group 148"/>
            <p:cNvGrpSpPr>
              <a:grpSpLocks/>
            </p:cNvGrpSpPr>
            <p:nvPr/>
          </p:nvGrpSpPr>
          <p:grpSpPr bwMode="auto">
            <a:xfrm>
              <a:off x="384" y="2553"/>
              <a:ext cx="229" cy="327"/>
              <a:chOff x="384" y="2313"/>
              <a:chExt cx="229" cy="327"/>
            </a:xfrm>
          </p:grpSpPr>
          <p:sp>
            <p:nvSpPr>
              <p:cNvPr id="8238" name="Text Box 149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39" name="Oval 150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29" name="Group 151"/>
            <p:cNvGrpSpPr>
              <a:grpSpLocks/>
            </p:cNvGrpSpPr>
            <p:nvPr/>
          </p:nvGrpSpPr>
          <p:grpSpPr bwMode="auto">
            <a:xfrm>
              <a:off x="576" y="2601"/>
              <a:ext cx="229" cy="327"/>
              <a:chOff x="384" y="2313"/>
              <a:chExt cx="229" cy="327"/>
            </a:xfrm>
          </p:grpSpPr>
          <p:sp>
            <p:nvSpPr>
              <p:cNvPr id="8236" name="Text Box 152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37" name="Oval 153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30" name="Group 154"/>
            <p:cNvGrpSpPr>
              <a:grpSpLocks/>
            </p:cNvGrpSpPr>
            <p:nvPr/>
          </p:nvGrpSpPr>
          <p:grpSpPr bwMode="auto">
            <a:xfrm>
              <a:off x="528" y="2256"/>
              <a:ext cx="229" cy="327"/>
              <a:chOff x="384" y="2313"/>
              <a:chExt cx="229" cy="327"/>
            </a:xfrm>
          </p:grpSpPr>
          <p:sp>
            <p:nvSpPr>
              <p:cNvPr id="8234" name="Text Box 155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35" name="Oval 156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31" name="Group 157"/>
            <p:cNvGrpSpPr>
              <a:grpSpLocks/>
            </p:cNvGrpSpPr>
            <p:nvPr/>
          </p:nvGrpSpPr>
          <p:grpSpPr bwMode="auto">
            <a:xfrm>
              <a:off x="299" y="2448"/>
              <a:ext cx="229" cy="327"/>
              <a:chOff x="384" y="2313"/>
              <a:chExt cx="229" cy="327"/>
            </a:xfrm>
          </p:grpSpPr>
          <p:sp>
            <p:nvSpPr>
              <p:cNvPr id="8232" name="Text Box 158"/>
              <p:cNvSpPr txBox="1">
                <a:spLocks noChangeArrowheads="1"/>
              </p:cNvSpPr>
              <p:nvPr/>
            </p:nvSpPr>
            <p:spPr bwMode="auto">
              <a:xfrm>
                <a:off x="384" y="2313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-</a:t>
                </a:r>
              </a:p>
            </p:txBody>
          </p:sp>
          <p:sp>
            <p:nvSpPr>
              <p:cNvPr id="8233" name="Oval 159"/>
              <p:cNvSpPr>
                <a:spLocks noChangeArrowheads="1"/>
              </p:cNvSpPr>
              <p:nvPr/>
            </p:nvSpPr>
            <p:spPr bwMode="auto">
              <a:xfrm>
                <a:off x="421" y="2439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1" name="Group 160"/>
          <p:cNvGrpSpPr>
            <a:grpSpLocks/>
          </p:cNvGrpSpPr>
          <p:nvPr/>
        </p:nvGrpSpPr>
        <p:grpSpPr bwMode="auto">
          <a:xfrm>
            <a:off x="5343525" y="1919288"/>
            <a:ext cx="838200" cy="1128712"/>
            <a:chOff x="3360" y="1449"/>
            <a:chExt cx="528" cy="711"/>
          </a:xfrm>
        </p:grpSpPr>
        <p:grpSp>
          <p:nvGrpSpPr>
            <p:cNvPr id="8208" name="Group 161"/>
            <p:cNvGrpSpPr>
              <a:grpSpLocks/>
            </p:cNvGrpSpPr>
            <p:nvPr/>
          </p:nvGrpSpPr>
          <p:grpSpPr bwMode="auto">
            <a:xfrm>
              <a:off x="3504" y="1545"/>
              <a:ext cx="229" cy="327"/>
              <a:chOff x="5243" y="1401"/>
              <a:chExt cx="229" cy="327"/>
            </a:xfrm>
          </p:grpSpPr>
          <p:sp>
            <p:nvSpPr>
              <p:cNvPr id="8224" name="Text Box 162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25" name="Oval 163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09" name="Group 164"/>
            <p:cNvGrpSpPr>
              <a:grpSpLocks/>
            </p:cNvGrpSpPr>
            <p:nvPr/>
          </p:nvGrpSpPr>
          <p:grpSpPr bwMode="auto">
            <a:xfrm>
              <a:off x="3371" y="1449"/>
              <a:ext cx="229" cy="327"/>
              <a:chOff x="5243" y="1401"/>
              <a:chExt cx="229" cy="327"/>
            </a:xfrm>
          </p:grpSpPr>
          <p:sp>
            <p:nvSpPr>
              <p:cNvPr id="8222" name="Text Box 165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23" name="Oval 166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10" name="Group 167"/>
            <p:cNvGrpSpPr>
              <a:grpSpLocks/>
            </p:cNvGrpSpPr>
            <p:nvPr/>
          </p:nvGrpSpPr>
          <p:grpSpPr bwMode="auto">
            <a:xfrm>
              <a:off x="3360" y="1833"/>
              <a:ext cx="229" cy="327"/>
              <a:chOff x="5243" y="1401"/>
              <a:chExt cx="229" cy="327"/>
            </a:xfrm>
          </p:grpSpPr>
          <p:sp>
            <p:nvSpPr>
              <p:cNvPr id="8220" name="Text Box 168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21" name="Oval 169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11" name="Group 170"/>
            <p:cNvGrpSpPr>
              <a:grpSpLocks/>
            </p:cNvGrpSpPr>
            <p:nvPr/>
          </p:nvGrpSpPr>
          <p:grpSpPr bwMode="auto">
            <a:xfrm>
              <a:off x="3659" y="1632"/>
              <a:ext cx="229" cy="327"/>
              <a:chOff x="5243" y="1401"/>
              <a:chExt cx="229" cy="327"/>
            </a:xfrm>
          </p:grpSpPr>
          <p:sp>
            <p:nvSpPr>
              <p:cNvPr id="8218" name="Text Box 171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19" name="Oval 172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12" name="Group 173"/>
            <p:cNvGrpSpPr>
              <a:grpSpLocks/>
            </p:cNvGrpSpPr>
            <p:nvPr/>
          </p:nvGrpSpPr>
          <p:grpSpPr bwMode="auto">
            <a:xfrm>
              <a:off x="3563" y="1737"/>
              <a:ext cx="229" cy="327"/>
              <a:chOff x="5243" y="1401"/>
              <a:chExt cx="229" cy="327"/>
            </a:xfrm>
          </p:grpSpPr>
          <p:sp>
            <p:nvSpPr>
              <p:cNvPr id="8216" name="Text Box 174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17" name="Oval 175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  <p:grpSp>
          <p:nvGrpSpPr>
            <p:cNvPr id="8213" name="Group 176"/>
            <p:cNvGrpSpPr>
              <a:grpSpLocks/>
            </p:cNvGrpSpPr>
            <p:nvPr/>
          </p:nvGrpSpPr>
          <p:grpSpPr bwMode="auto">
            <a:xfrm>
              <a:off x="3419" y="1680"/>
              <a:ext cx="229" cy="327"/>
              <a:chOff x="5243" y="1401"/>
              <a:chExt cx="229" cy="327"/>
            </a:xfrm>
          </p:grpSpPr>
          <p:sp>
            <p:nvSpPr>
              <p:cNvPr id="8214" name="Text Box 177"/>
              <p:cNvSpPr txBox="1">
                <a:spLocks noChangeArrowheads="1"/>
              </p:cNvSpPr>
              <p:nvPr/>
            </p:nvSpPr>
            <p:spPr bwMode="auto">
              <a:xfrm>
                <a:off x="5243" y="1401"/>
                <a:ext cx="2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zh-CN" sz="2800">
                    <a:solidFill>
                      <a:srgbClr val="CC3300"/>
                    </a:solidFill>
                    <a:latin typeface="宋体" panose="02010600030101010101" pitchFamily="2" charset="-122"/>
                  </a:rPr>
                  <a:t>+</a:t>
                </a:r>
              </a:p>
            </p:txBody>
          </p:sp>
          <p:sp>
            <p:nvSpPr>
              <p:cNvPr id="8215" name="Oval 178"/>
              <p:cNvSpPr>
                <a:spLocks noChangeArrowheads="1"/>
              </p:cNvSpPr>
              <p:nvPr/>
            </p:nvSpPr>
            <p:spPr bwMode="auto">
              <a:xfrm>
                <a:off x="5280" y="1536"/>
                <a:ext cx="144" cy="96"/>
              </a:xfrm>
              <a:prstGeom prst="ellipse">
                <a:avLst/>
              </a:prstGeom>
              <a:noFill/>
              <a:ln w="28575">
                <a:solidFill>
                  <a:srgbClr val="CC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>
                  <a:latin typeface="宋体" panose="02010600030101010101" pitchFamily="2" charset="-122"/>
                </a:endParaRPr>
              </a:p>
            </p:txBody>
          </p:sp>
        </p:grpSp>
      </p:grpSp>
      <p:grpSp>
        <p:nvGrpSpPr>
          <p:cNvPr id="18" name="Group 179"/>
          <p:cNvGrpSpPr>
            <a:grpSpLocks/>
          </p:cNvGrpSpPr>
          <p:nvPr/>
        </p:nvGrpSpPr>
        <p:grpSpPr bwMode="auto">
          <a:xfrm>
            <a:off x="3286125" y="2819400"/>
            <a:ext cx="2133600" cy="1371600"/>
            <a:chOff x="2064" y="1776"/>
            <a:chExt cx="1344" cy="864"/>
          </a:xfrm>
        </p:grpSpPr>
        <p:sp>
          <p:nvSpPr>
            <p:cNvPr id="8204" name="Line 180"/>
            <p:cNvSpPr>
              <a:spLocks noChangeShapeType="1"/>
            </p:cNvSpPr>
            <p:nvPr/>
          </p:nvSpPr>
          <p:spPr bwMode="auto">
            <a:xfrm>
              <a:off x="2064" y="1824"/>
              <a:ext cx="624" cy="432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5" name="Line 181"/>
            <p:cNvSpPr>
              <a:spLocks noChangeShapeType="1"/>
            </p:cNvSpPr>
            <p:nvPr/>
          </p:nvSpPr>
          <p:spPr bwMode="auto">
            <a:xfrm flipH="1">
              <a:off x="2880" y="1776"/>
              <a:ext cx="528" cy="48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06" name="AutoShape 182"/>
            <p:cNvSpPr>
              <a:spLocks noChangeArrowheads="1"/>
            </p:cNvSpPr>
            <p:nvPr/>
          </p:nvSpPr>
          <p:spPr bwMode="auto">
            <a:xfrm>
              <a:off x="2304" y="2256"/>
              <a:ext cx="1008" cy="384"/>
            </a:xfrm>
            <a:prstGeom prst="flowChartAlternateProcess">
              <a:avLst/>
            </a:prstGeom>
            <a:noFill/>
            <a:ln w="28575">
              <a:solidFill>
                <a:srgbClr val="00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8207" name="Text Box 183"/>
            <p:cNvSpPr txBox="1">
              <a:spLocks noChangeArrowheads="1"/>
            </p:cNvSpPr>
            <p:nvPr/>
          </p:nvSpPr>
          <p:spPr bwMode="auto">
            <a:xfrm>
              <a:off x="2304" y="2256"/>
              <a:ext cx="10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rgbClr val="CC3300"/>
                  </a:solidFill>
                  <a:latin typeface="宋体" panose="02010600030101010101" pitchFamily="2" charset="-122"/>
                </a:rPr>
                <a:t>感应电荷</a:t>
              </a:r>
            </a:p>
          </p:txBody>
        </p:sp>
      </p:grpSp>
      <p:sp>
        <p:nvSpPr>
          <p:cNvPr id="5307" name="Text Box 187"/>
          <p:cNvSpPr txBox="1">
            <a:spLocks noChangeArrowheads="1"/>
          </p:cNvSpPr>
          <p:nvPr/>
        </p:nvSpPr>
        <p:spPr bwMode="auto">
          <a:xfrm>
            <a:off x="762000" y="4737100"/>
            <a:ext cx="75438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内外场互相抵消，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合场强为零（等势体），表面场强垂直表面（等势面）</a:t>
            </a:r>
            <a:r>
              <a:rPr lang="zh-CN" altLang="en-US" sz="2800">
                <a:latin typeface="宋体" panose="02010600030101010101" pitchFamily="2" charset="-122"/>
              </a:rPr>
              <a:t>，电荷不再移动。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0" grpId="0" autoUpdateAnimBg="0"/>
      <p:bldP spid="5256" grpId="0" autoUpdateAnimBg="0"/>
      <p:bldP spid="5260" grpId="0" animBg="1"/>
      <p:bldP spid="530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904875" y="914400"/>
            <a:ext cx="7121525" cy="554038"/>
            <a:chOff x="570" y="576"/>
            <a:chExt cx="4486" cy="349"/>
          </a:xfrm>
        </p:grpSpPr>
        <p:sp>
          <p:nvSpPr>
            <p:cNvPr id="10266" name="Text Box 2"/>
            <p:cNvSpPr txBox="1">
              <a:spLocks noChangeArrowheads="1"/>
            </p:cNvSpPr>
            <p:nvPr/>
          </p:nvSpPr>
          <p:spPr bwMode="auto">
            <a:xfrm>
              <a:off x="570" y="598"/>
              <a:ext cx="38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</a:rPr>
                <a:t>（</a:t>
              </a:r>
              <a:r>
                <a:rPr lang="en-US" altLang="zh-CN" sz="2800">
                  <a:solidFill>
                    <a:schemeClr val="accent2"/>
                  </a:solidFill>
                </a:rPr>
                <a:t>1</a:t>
              </a:r>
              <a:r>
                <a:rPr lang="zh-CN" altLang="en-US" sz="2800">
                  <a:solidFill>
                    <a:schemeClr val="accent2"/>
                  </a:solidFill>
                </a:rPr>
                <a:t>）导体内部任何一点的场强为零。</a:t>
              </a:r>
              <a:endParaRPr lang="zh-CN" altLang="en-US" sz="2400" b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0267" name="Object 4"/>
            <p:cNvGraphicFramePr>
              <a:graphicFrameLocks noChangeAspect="1"/>
            </p:cNvGraphicFramePr>
            <p:nvPr/>
          </p:nvGraphicFramePr>
          <p:xfrm>
            <a:off x="4368" y="576"/>
            <a:ext cx="68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81892" imgH="487549" progId="Equation.DSMT4">
                    <p:embed/>
                  </p:oleObj>
                </mc:Choice>
                <mc:Fallback>
                  <p:oleObj name="Equation" r:id="rId2" imgW="1081892" imgH="487549" progId="Equation.DSMT4">
                    <p:embed/>
                    <p:pic>
                      <p:nvPicPr>
                        <p:cNvPr id="10267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576"/>
                          <a:ext cx="68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914400" y="1524001"/>
            <a:ext cx="7696200" cy="938213"/>
            <a:chOff x="576" y="960"/>
            <a:chExt cx="4848" cy="591"/>
          </a:xfrm>
        </p:grpSpPr>
        <p:sp>
          <p:nvSpPr>
            <p:cNvPr id="10264" name="Text Box 3"/>
            <p:cNvSpPr txBox="1">
              <a:spLocks noChangeArrowheads="1"/>
            </p:cNvSpPr>
            <p:nvPr/>
          </p:nvSpPr>
          <p:spPr bwMode="auto">
            <a:xfrm>
              <a:off x="576" y="960"/>
              <a:ext cx="484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1000" indent="-3810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 dirty="0">
                  <a:solidFill>
                    <a:schemeClr val="accent2"/>
                  </a:solidFill>
                </a:rPr>
                <a:t>（</a:t>
              </a:r>
              <a:r>
                <a:rPr lang="en-US" altLang="zh-CN" sz="2800" dirty="0">
                  <a:solidFill>
                    <a:schemeClr val="accent2"/>
                  </a:solidFill>
                </a:rPr>
                <a:t>2</a:t>
              </a:r>
              <a:r>
                <a:rPr lang="zh-CN" altLang="en-US" sz="2800" dirty="0">
                  <a:solidFill>
                    <a:schemeClr val="accent2"/>
                  </a:solidFill>
                </a:rPr>
                <a:t>）导体表面场强方向垂直于该点的表面。</a:t>
              </a:r>
              <a:endParaRPr lang="zh-CN" altLang="en-US" sz="2400" b="0" dirty="0">
                <a:solidFill>
                  <a:schemeClr val="accent2"/>
                </a:solidFill>
              </a:endParaRPr>
            </a:p>
          </p:txBody>
        </p:sp>
        <p:graphicFrame>
          <p:nvGraphicFramePr>
            <p:cNvPr id="10265" name="Object 5"/>
            <p:cNvGraphicFramePr>
              <a:graphicFrameLocks noChangeAspect="1"/>
            </p:cNvGraphicFramePr>
            <p:nvPr/>
          </p:nvGraphicFramePr>
          <p:xfrm>
            <a:off x="2400" y="1248"/>
            <a:ext cx="106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8607" imgH="464689" progId="Equation.DSMT4">
                    <p:embed/>
                  </p:oleObj>
                </mc:Choice>
                <mc:Fallback>
                  <p:oleObj name="Equation" r:id="rId4" imgW="1668607" imgH="464689" progId="Equation.DSMT4">
                    <p:embed/>
                    <p:pic>
                      <p:nvPicPr>
                        <p:cNvPr id="102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48"/>
                          <a:ext cx="106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71488" y="304800"/>
            <a:ext cx="5014912" cy="558800"/>
            <a:chOff x="297" y="192"/>
            <a:chExt cx="3159" cy="352"/>
          </a:xfrm>
        </p:grpSpPr>
        <p:sp>
          <p:nvSpPr>
            <p:cNvPr id="10260" name="Text Box 6"/>
            <p:cNvSpPr txBox="1">
              <a:spLocks noChangeArrowheads="1"/>
            </p:cNvSpPr>
            <p:nvPr/>
          </p:nvSpPr>
          <p:spPr bwMode="auto">
            <a:xfrm>
              <a:off x="297" y="217"/>
              <a:ext cx="16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2</a:t>
              </a: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静电平衡条件</a:t>
              </a:r>
            </a:p>
          </p:txBody>
        </p:sp>
        <p:grpSp>
          <p:nvGrpSpPr>
            <p:cNvPr id="10261" name="Group 7"/>
            <p:cNvGrpSpPr>
              <a:grpSpLocks/>
            </p:cNvGrpSpPr>
            <p:nvPr/>
          </p:nvGrpSpPr>
          <p:grpSpPr bwMode="auto">
            <a:xfrm>
              <a:off x="2016" y="192"/>
              <a:ext cx="1440" cy="327"/>
              <a:chOff x="2352" y="2681"/>
              <a:chExt cx="1440" cy="327"/>
            </a:xfrm>
          </p:grpSpPr>
          <p:sp>
            <p:nvSpPr>
              <p:cNvPr id="10262" name="Text Box 8"/>
              <p:cNvSpPr txBox="1">
                <a:spLocks noChangeArrowheads="1"/>
              </p:cNvSpPr>
              <p:nvPr/>
            </p:nvSpPr>
            <p:spPr bwMode="auto">
              <a:xfrm>
                <a:off x="2776" y="2681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chemeClr val="accent2"/>
                    </a:solidFill>
                  </a:rPr>
                  <a:t>电场表述</a:t>
                </a:r>
              </a:p>
            </p:txBody>
          </p:sp>
          <p:sp>
            <p:nvSpPr>
              <p:cNvPr id="10263" name="Line 9"/>
              <p:cNvSpPr>
                <a:spLocks noChangeShapeType="1"/>
              </p:cNvSpPr>
              <p:nvPr/>
            </p:nvSpPr>
            <p:spPr bwMode="auto">
              <a:xfrm>
                <a:off x="2352" y="2869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914400" y="3519488"/>
            <a:ext cx="784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</a:rPr>
              <a:t>静电平衡，导体是等势体，其表面是等势面。</a:t>
            </a:r>
            <a:endParaRPr lang="zh-CN" altLang="en-US" sz="2800">
              <a:solidFill>
                <a:srgbClr val="CC3300"/>
              </a:solidFill>
              <a:latin typeface="宋体" panose="02010600030101010101" pitchFamily="2" charset="-122"/>
            </a:endParaRP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533400" y="2895600"/>
            <a:ext cx="4953000" cy="533400"/>
            <a:chOff x="336" y="1824"/>
            <a:chExt cx="3120" cy="336"/>
          </a:xfrm>
        </p:grpSpPr>
        <p:sp>
          <p:nvSpPr>
            <p:cNvPr id="10256" name="Text Box 10"/>
            <p:cNvSpPr txBox="1">
              <a:spLocks noChangeArrowheads="1"/>
            </p:cNvSpPr>
            <p:nvPr/>
          </p:nvSpPr>
          <p:spPr bwMode="auto">
            <a:xfrm>
              <a:off x="336" y="1833"/>
              <a:ext cx="16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</a:rPr>
                <a:t>3. </a:t>
              </a:r>
              <a:r>
                <a:rPr lang="zh-CN" altLang="en-US" sz="2800">
                  <a:solidFill>
                    <a:schemeClr val="accent2"/>
                  </a:solidFill>
                </a:rPr>
                <a:t>静电平衡条件</a:t>
              </a:r>
            </a:p>
          </p:txBody>
        </p:sp>
        <p:grpSp>
          <p:nvGrpSpPr>
            <p:cNvPr id="10257" name="Group 12"/>
            <p:cNvGrpSpPr>
              <a:grpSpLocks/>
            </p:cNvGrpSpPr>
            <p:nvPr/>
          </p:nvGrpSpPr>
          <p:grpSpPr bwMode="auto">
            <a:xfrm>
              <a:off x="2016" y="1824"/>
              <a:ext cx="1440" cy="327"/>
              <a:chOff x="2352" y="2709"/>
              <a:chExt cx="1440" cy="327"/>
            </a:xfrm>
          </p:grpSpPr>
          <p:sp>
            <p:nvSpPr>
              <p:cNvPr id="10258" name="Text Box 13"/>
              <p:cNvSpPr txBox="1">
                <a:spLocks noChangeArrowheads="1"/>
              </p:cNvSpPr>
              <p:nvPr/>
            </p:nvSpPr>
            <p:spPr bwMode="auto">
              <a:xfrm>
                <a:off x="2776" y="2709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solidFill>
                      <a:schemeClr val="accent2"/>
                    </a:solidFill>
                  </a:rPr>
                  <a:t>电势表述</a:t>
                </a:r>
              </a:p>
            </p:txBody>
          </p:sp>
          <p:sp>
            <p:nvSpPr>
              <p:cNvPr id="10259" name="Line 14"/>
              <p:cNvSpPr>
                <a:spLocks noChangeShapeType="1"/>
              </p:cNvSpPr>
              <p:nvPr/>
            </p:nvSpPr>
            <p:spPr bwMode="auto">
              <a:xfrm>
                <a:off x="2352" y="2872"/>
                <a:ext cx="43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309563" y="5087938"/>
            <a:ext cx="3756025" cy="1465262"/>
            <a:chOff x="240" y="2544"/>
            <a:chExt cx="2366" cy="923"/>
          </a:xfrm>
        </p:grpSpPr>
        <p:sp>
          <p:nvSpPr>
            <p:cNvPr id="10253" name="Text Box 16"/>
            <p:cNvSpPr txBox="1">
              <a:spLocks noChangeArrowheads="1"/>
            </p:cNvSpPr>
            <p:nvPr/>
          </p:nvSpPr>
          <p:spPr bwMode="auto">
            <a:xfrm>
              <a:off x="240" y="2544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导体内部场强处处为零</a:t>
              </a:r>
            </a:p>
          </p:txBody>
        </p:sp>
        <p:sp>
          <p:nvSpPr>
            <p:cNvPr id="10254" name="Text Box 17"/>
            <p:cNvSpPr txBox="1">
              <a:spLocks noChangeArrowheads="1"/>
            </p:cNvSpPr>
            <p:nvPr/>
          </p:nvSpPr>
          <p:spPr bwMode="auto">
            <a:xfrm>
              <a:off x="494" y="3140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整个导体是等势体</a:t>
              </a:r>
            </a:p>
          </p:txBody>
        </p:sp>
        <p:sp>
          <p:nvSpPr>
            <p:cNvPr id="10255" name="AutoShape 18"/>
            <p:cNvSpPr>
              <a:spLocks noChangeArrowheads="1"/>
            </p:cNvSpPr>
            <p:nvPr/>
          </p:nvSpPr>
          <p:spPr bwMode="auto">
            <a:xfrm>
              <a:off x="1262" y="2900"/>
              <a:ext cx="306" cy="28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C33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4368800" y="5087938"/>
            <a:ext cx="4470400" cy="1465262"/>
            <a:chOff x="2784" y="2544"/>
            <a:chExt cx="2816" cy="923"/>
          </a:xfrm>
        </p:grpSpPr>
        <p:sp>
          <p:nvSpPr>
            <p:cNvPr id="10250" name="Text Box 20"/>
            <p:cNvSpPr txBox="1">
              <a:spLocks noChangeArrowheads="1"/>
            </p:cNvSpPr>
            <p:nvPr/>
          </p:nvSpPr>
          <p:spPr bwMode="auto">
            <a:xfrm>
              <a:off x="2784" y="2544"/>
              <a:ext cx="2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导体表面场强处处垂直表面</a:t>
              </a:r>
            </a:p>
          </p:txBody>
        </p:sp>
        <p:sp>
          <p:nvSpPr>
            <p:cNvPr id="10251" name="Text Box 21"/>
            <p:cNvSpPr txBox="1">
              <a:spLocks noChangeArrowheads="1"/>
            </p:cNvSpPr>
            <p:nvPr/>
          </p:nvSpPr>
          <p:spPr bwMode="auto">
            <a:xfrm>
              <a:off x="3226" y="3140"/>
              <a:ext cx="19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导体表面是等势面</a:t>
              </a:r>
            </a:p>
          </p:txBody>
        </p:sp>
        <p:sp>
          <p:nvSpPr>
            <p:cNvPr id="10252" name="AutoShape 22"/>
            <p:cNvSpPr>
              <a:spLocks noChangeArrowheads="1"/>
            </p:cNvSpPr>
            <p:nvPr/>
          </p:nvSpPr>
          <p:spPr bwMode="auto">
            <a:xfrm>
              <a:off x="4042" y="2852"/>
              <a:ext cx="306" cy="288"/>
            </a:xfrm>
            <a:prstGeom prst="upDownArrow">
              <a:avLst>
                <a:gd name="adj1" fmla="val 50000"/>
                <a:gd name="adj2" fmla="val 20000"/>
              </a:avLst>
            </a:prstGeom>
            <a:solidFill>
              <a:srgbClr val="CC3300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</p:grp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527050" y="4438650"/>
            <a:ext cx="5899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</a:t>
            </a:r>
            <a:r>
              <a:rPr lang="en-US" altLang="zh-CN" sz="2800">
                <a:solidFill>
                  <a:schemeClr val="accent2"/>
                </a:solidFill>
                <a:latin typeface="宋体" panose="02010600030101010101" pitchFamily="2" charset="-122"/>
              </a:rPr>
              <a:t>.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导体静电平衡条件的两种表述等效</a:t>
            </a: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9" grpId="0" autoUpdateAnimBg="0"/>
      <p:bldP spid="5327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Oval 5"/>
          <p:cNvSpPr>
            <a:spLocks noChangeArrowheads="1"/>
          </p:cNvSpPr>
          <p:nvPr/>
        </p:nvSpPr>
        <p:spPr bwMode="auto">
          <a:xfrm>
            <a:off x="5486400" y="3148013"/>
            <a:ext cx="2743200" cy="1447800"/>
          </a:xfrm>
          <a:prstGeom prst="ellipse">
            <a:avLst/>
          </a:prstGeom>
          <a:gradFill rotWithShape="0">
            <a:gsLst>
              <a:gs pos="0">
                <a:srgbClr val="00CC99"/>
              </a:gs>
              <a:gs pos="100000">
                <a:srgbClr val="00B185"/>
              </a:gs>
            </a:gsLst>
            <a:path path="shape">
              <a:fillToRect l="50000" t="50000" r="50000" b="50000"/>
            </a:path>
          </a:gradFill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893763" y="222250"/>
            <a:ext cx="7291387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CC3300"/>
                </a:solidFill>
              </a:rPr>
              <a:t>2.1.2  </a:t>
            </a:r>
            <a:r>
              <a:rPr lang="zh-CN" altLang="en-US" sz="3600">
                <a:solidFill>
                  <a:srgbClr val="CC3300"/>
                </a:solidFill>
              </a:rPr>
              <a:t>静电平衡时导体上电荷的分布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3600">
                <a:solidFill>
                  <a:srgbClr val="CC3300"/>
                </a:solidFill>
              </a:rPr>
              <a:t>(Charge Distribution)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838200" y="1700213"/>
            <a:ext cx="73914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1. 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导体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上的电荷只能分布在表面上，其内部没有净电荷。</a:t>
            </a:r>
          </a:p>
        </p:txBody>
      </p:sp>
      <p:sp>
        <p:nvSpPr>
          <p:cNvPr id="22534" name="Freeform 6"/>
          <p:cNvSpPr>
            <a:spLocks/>
          </p:cNvSpPr>
          <p:nvPr/>
        </p:nvSpPr>
        <p:spPr bwMode="auto">
          <a:xfrm>
            <a:off x="6781800" y="3757613"/>
            <a:ext cx="533400" cy="533400"/>
          </a:xfrm>
          <a:custGeom>
            <a:avLst/>
            <a:gdLst>
              <a:gd name="T0" fmla="*/ 2147483646 w 224"/>
              <a:gd name="T1" fmla="*/ 2147483646 h 264"/>
              <a:gd name="T2" fmla="*/ 2147483646 w 224"/>
              <a:gd name="T3" fmla="*/ 2147483646 h 264"/>
              <a:gd name="T4" fmla="*/ 2147483646 w 224"/>
              <a:gd name="T5" fmla="*/ 2147483646 h 264"/>
              <a:gd name="T6" fmla="*/ 2147483646 w 224"/>
              <a:gd name="T7" fmla="*/ 2147483646 h 264"/>
              <a:gd name="T8" fmla="*/ 2147483646 w 224"/>
              <a:gd name="T9" fmla="*/ 2147483646 h 264"/>
              <a:gd name="T10" fmla="*/ 2147483646 w 224"/>
              <a:gd name="T11" fmla="*/ 2147483646 h 264"/>
              <a:gd name="T12" fmla="*/ 2147483646 w 224"/>
              <a:gd name="T13" fmla="*/ 2147483646 h 264"/>
              <a:gd name="T14" fmla="*/ 2147483646 w 224"/>
              <a:gd name="T15" fmla="*/ 2147483646 h 26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24"/>
              <a:gd name="T25" fmla="*/ 0 h 264"/>
              <a:gd name="T26" fmla="*/ 224 w 224"/>
              <a:gd name="T27" fmla="*/ 264 h 26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24" h="264">
                <a:moveTo>
                  <a:pt x="24" y="112"/>
                </a:moveTo>
                <a:cubicBezTo>
                  <a:pt x="32" y="80"/>
                  <a:pt x="48" y="32"/>
                  <a:pt x="72" y="16"/>
                </a:cubicBezTo>
                <a:cubicBezTo>
                  <a:pt x="96" y="0"/>
                  <a:pt x="144" y="8"/>
                  <a:pt x="168" y="16"/>
                </a:cubicBezTo>
                <a:cubicBezTo>
                  <a:pt x="192" y="24"/>
                  <a:pt x="208" y="40"/>
                  <a:pt x="216" y="64"/>
                </a:cubicBezTo>
                <a:cubicBezTo>
                  <a:pt x="224" y="88"/>
                  <a:pt x="224" y="128"/>
                  <a:pt x="216" y="160"/>
                </a:cubicBezTo>
                <a:cubicBezTo>
                  <a:pt x="208" y="192"/>
                  <a:pt x="200" y="248"/>
                  <a:pt x="168" y="256"/>
                </a:cubicBezTo>
                <a:cubicBezTo>
                  <a:pt x="136" y="264"/>
                  <a:pt x="48" y="240"/>
                  <a:pt x="24" y="208"/>
                </a:cubicBezTo>
                <a:cubicBezTo>
                  <a:pt x="0" y="176"/>
                  <a:pt x="16" y="144"/>
                  <a:pt x="24" y="112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CC3300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36" name="Text Box 8"/>
          <p:cNvSpPr txBox="1">
            <a:spLocks noChangeArrowheads="1"/>
          </p:cNvSpPr>
          <p:nvPr/>
        </p:nvSpPr>
        <p:spPr bwMode="auto">
          <a:xfrm>
            <a:off x="6629400" y="3529013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S</a:t>
            </a:r>
          </a:p>
        </p:txBody>
      </p:sp>
      <p:sp>
        <p:nvSpPr>
          <p:cNvPr id="22535" name="Oval 7"/>
          <p:cNvSpPr>
            <a:spLocks noChangeArrowheads="1"/>
          </p:cNvSpPr>
          <p:nvPr/>
        </p:nvSpPr>
        <p:spPr bwMode="auto">
          <a:xfrm>
            <a:off x="6934200" y="3986213"/>
            <a:ext cx="76200" cy="762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7010400" y="3833813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i="1">
                <a:solidFill>
                  <a:schemeClr val="accent2"/>
                </a:solidFill>
              </a:rPr>
              <a:t>P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/>
        </p:nvGraphicFramePr>
        <p:xfrm>
          <a:off x="2000250" y="2760663"/>
          <a:ext cx="2374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54753" imgH="1280160" progId="Equation.3">
                  <p:embed/>
                </p:oleObj>
              </mc:Choice>
              <mc:Fallback>
                <p:oleObj name="公式" r:id="rId3" imgW="2354753" imgH="1280160" progId="Equation.3">
                  <p:embed/>
                  <p:pic>
                    <p:nvPicPr>
                      <p:cNvPr id="225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2760663"/>
                        <a:ext cx="2374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3"/>
          <p:cNvGraphicFramePr>
            <a:graphicFrameLocks noChangeAspect="1"/>
          </p:cNvGraphicFramePr>
          <p:nvPr/>
        </p:nvGraphicFramePr>
        <p:xfrm>
          <a:off x="2419350" y="4062413"/>
          <a:ext cx="12065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96315" imgH="373249" progId="Equation.3">
                  <p:embed/>
                </p:oleObj>
              </mc:Choice>
              <mc:Fallback>
                <p:oleObj name="Equation" r:id="rId5" imgW="1196315" imgH="373249" progId="Equation.3">
                  <p:embed/>
                  <p:pic>
                    <p:nvPicPr>
                      <p:cNvPr id="225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062413"/>
                        <a:ext cx="12065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4"/>
          <p:cNvGraphicFramePr>
            <a:graphicFrameLocks noChangeAspect="1"/>
          </p:cNvGraphicFramePr>
          <p:nvPr/>
        </p:nvGraphicFramePr>
        <p:xfrm>
          <a:off x="2006600" y="4748213"/>
          <a:ext cx="20955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080137" imgH="640080" progId="Equation.3">
                  <p:embed/>
                </p:oleObj>
              </mc:Choice>
              <mc:Fallback>
                <p:oleObj name="公式" r:id="rId7" imgW="2080137" imgH="640080" progId="Equation.3">
                  <p:embed/>
                  <p:pic>
                    <p:nvPicPr>
                      <p:cNvPr id="225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600" y="4748213"/>
                        <a:ext cx="20955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5"/>
          <p:cNvGraphicFramePr>
            <a:graphicFrameLocks noChangeAspect="1"/>
          </p:cNvGraphicFramePr>
          <p:nvPr/>
        </p:nvGraphicFramePr>
        <p:xfrm>
          <a:off x="2501900" y="5586413"/>
          <a:ext cx="1257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242085" imgH="746891" progId="Equation.3">
                  <p:embed/>
                </p:oleObj>
              </mc:Choice>
              <mc:Fallback>
                <p:oleObj name="Equation" r:id="rId9" imgW="1242085" imgH="746891" progId="Equation.3">
                  <p:embed/>
                  <p:pic>
                    <p:nvPicPr>
                      <p:cNvPr id="225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5586413"/>
                        <a:ext cx="1257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43600" y="4976813"/>
            <a:ext cx="25892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rgbClr val="CC3300"/>
                </a:solidFill>
              </a:rPr>
              <a:t>P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点任意，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高斯面任意。</a:t>
            </a: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0" y="1490663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5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animBg="1"/>
      <p:bldP spid="22530" grpId="0" autoUpdateAnimBg="0"/>
      <p:bldP spid="22531" grpId="0" autoUpdateAnimBg="0"/>
      <p:bldP spid="22534" grpId="0" animBg="1"/>
      <p:bldP spid="22536" grpId="0" autoUpdateAnimBg="0"/>
      <p:bldP spid="22535" grpId="0" animBg="1"/>
      <p:bldP spid="22537" grpId="0" autoUpdateAnimBg="0"/>
      <p:bldP spid="22544" grpId="0" autoUpdateAnimBg="0"/>
      <p:bldP spid="225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304800" y="228600"/>
            <a:ext cx="88392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2. </a:t>
            </a:r>
            <a:r>
              <a:rPr lang="zh-CN" altLang="en-US" sz="2800">
                <a:solidFill>
                  <a:srgbClr val="0000CC"/>
                </a:solidFill>
                <a:latin typeface="宋体" panose="02010600030101010101" pitchFamily="2" charset="-122"/>
              </a:rPr>
              <a:t>导体腔，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导体腔内无电荷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，则导体电荷只分布在空腔的外表面；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若</a:t>
            </a:r>
            <a:r>
              <a:rPr lang="zh-CN" altLang="en-US" sz="2800">
                <a:solidFill>
                  <a:srgbClr val="CC3300"/>
                </a:solidFill>
                <a:latin typeface="宋体" panose="02010600030101010101" pitchFamily="2" charset="-122"/>
              </a:rPr>
              <a:t>导体腔内有电荷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，则导体电荷分布在空腔的内、外表面，且内表面带电量与腔内电荷总量等值异号。</a:t>
            </a: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0" y="23622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693738" y="3321050"/>
            <a:ext cx="3733800" cy="3060700"/>
            <a:chOff x="1416" y="228"/>
            <a:chExt cx="2352" cy="1928"/>
          </a:xfrm>
        </p:grpSpPr>
        <p:sp>
          <p:nvSpPr>
            <p:cNvPr id="13369" name="Oval 28"/>
            <p:cNvSpPr>
              <a:spLocks noChangeArrowheads="1"/>
            </p:cNvSpPr>
            <p:nvPr/>
          </p:nvSpPr>
          <p:spPr bwMode="auto">
            <a:xfrm rot="1222082">
              <a:off x="1426" y="430"/>
              <a:ext cx="2316" cy="157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70" name="Oval 29"/>
            <p:cNvSpPr>
              <a:spLocks noChangeArrowheads="1"/>
            </p:cNvSpPr>
            <p:nvPr/>
          </p:nvSpPr>
          <p:spPr bwMode="auto">
            <a:xfrm>
              <a:off x="2208" y="924"/>
              <a:ext cx="1032" cy="7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71" name="Text Box 30"/>
            <p:cNvSpPr txBox="1">
              <a:spLocks noChangeArrowheads="1"/>
            </p:cNvSpPr>
            <p:nvPr/>
          </p:nvSpPr>
          <p:spPr bwMode="auto">
            <a:xfrm>
              <a:off x="1644" y="34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2" name="Text Box 31"/>
            <p:cNvSpPr txBox="1">
              <a:spLocks noChangeArrowheads="1"/>
            </p:cNvSpPr>
            <p:nvPr/>
          </p:nvSpPr>
          <p:spPr bwMode="auto">
            <a:xfrm>
              <a:off x="1536" y="117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3" name="Text Box 32"/>
            <p:cNvSpPr txBox="1">
              <a:spLocks noChangeArrowheads="1"/>
            </p:cNvSpPr>
            <p:nvPr/>
          </p:nvSpPr>
          <p:spPr bwMode="auto">
            <a:xfrm>
              <a:off x="2100" y="22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4" name="Text Box 33"/>
            <p:cNvSpPr txBox="1">
              <a:spLocks noChangeArrowheads="1"/>
            </p:cNvSpPr>
            <p:nvPr/>
          </p:nvSpPr>
          <p:spPr bwMode="auto">
            <a:xfrm>
              <a:off x="3396" y="154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5" name="Text Box 34"/>
            <p:cNvSpPr txBox="1">
              <a:spLocks noChangeArrowheads="1"/>
            </p:cNvSpPr>
            <p:nvPr/>
          </p:nvSpPr>
          <p:spPr bwMode="auto">
            <a:xfrm>
              <a:off x="3096" y="169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6" name="Text Box 35"/>
            <p:cNvSpPr txBox="1">
              <a:spLocks noChangeArrowheads="1"/>
            </p:cNvSpPr>
            <p:nvPr/>
          </p:nvSpPr>
          <p:spPr bwMode="auto">
            <a:xfrm>
              <a:off x="1416" y="73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7" name="Text Box 36"/>
            <p:cNvSpPr txBox="1">
              <a:spLocks noChangeArrowheads="1"/>
            </p:cNvSpPr>
            <p:nvPr/>
          </p:nvSpPr>
          <p:spPr bwMode="auto">
            <a:xfrm>
              <a:off x="3444" y="960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8" name="Text Box 37"/>
            <p:cNvSpPr txBox="1">
              <a:spLocks noChangeArrowheads="1"/>
            </p:cNvSpPr>
            <p:nvPr/>
          </p:nvSpPr>
          <p:spPr bwMode="auto">
            <a:xfrm>
              <a:off x="2592" y="175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79" name="Text Box 38"/>
            <p:cNvSpPr txBox="1">
              <a:spLocks noChangeArrowheads="1"/>
            </p:cNvSpPr>
            <p:nvPr/>
          </p:nvSpPr>
          <p:spPr bwMode="auto">
            <a:xfrm>
              <a:off x="2040" y="159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80" name="Text Box 39"/>
            <p:cNvSpPr txBox="1">
              <a:spLocks noChangeArrowheads="1"/>
            </p:cNvSpPr>
            <p:nvPr/>
          </p:nvSpPr>
          <p:spPr bwMode="auto">
            <a:xfrm>
              <a:off x="3132" y="57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81" name="Text Box 40"/>
            <p:cNvSpPr txBox="1">
              <a:spLocks noChangeArrowheads="1"/>
            </p:cNvSpPr>
            <p:nvPr/>
          </p:nvSpPr>
          <p:spPr bwMode="auto">
            <a:xfrm>
              <a:off x="3492" y="12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82" name="Text Box 41"/>
            <p:cNvSpPr txBox="1">
              <a:spLocks noChangeArrowheads="1"/>
            </p:cNvSpPr>
            <p:nvPr/>
          </p:nvSpPr>
          <p:spPr bwMode="auto">
            <a:xfrm>
              <a:off x="2688" y="33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26666" name="Freeform 42"/>
          <p:cNvSpPr>
            <a:spLocks/>
          </p:cNvSpPr>
          <p:nvPr/>
        </p:nvSpPr>
        <p:spPr bwMode="auto">
          <a:xfrm>
            <a:off x="1543050" y="4062413"/>
            <a:ext cx="2540000" cy="1819275"/>
          </a:xfrm>
          <a:custGeom>
            <a:avLst/>
            <a:gdLst>
              <a:gd name="T0" fmla="*/ 2147483646 w 1600"/>
              <a:gd name="T1" fmla="*/ 2147483646 h 1146"/>
              <a:gd name="T2" fmla="*/ 2147483646 w 1600"/>
              <a:gd name="T3" fmla="*/ 2147483646 h 1146"/>
              <a:gd name="T4" fmla="*/ 2147483646 w 1600"/>
              <a:gd name="T5" fmla="*/ 2147483646 h 1146"/>
              <a:gd name="T6" fmla="*/ 2147483646 w 1600"/>
              <a:gd name="T7" fmla="*/ 2147483646 h 1146"/>
              <a:gd name="T8" fmla="*/ 2147483646 w 1600"/>
              <a:gd name="T9" fmla="*/ 2147483646 h 1146"/>
              <a:gd name="T10" fmla="*/ 2147483646 w 1600"/>
              <a:gd name="T11" fmla="*/ 2147483646 h 1146"/>
              <a:gd name="T12" fmla="*/ 2147483646 w 1600"/>
              <a:gd name="T13" fmla="*/ 2147483646 h 1146"/>
              <a:gd name="T14" fmla="*/ 2147483646 w 1600"/>
              <a:gd name="T15" fmla="*/ 2147483646 h 1146"/>
              <a:gd name="T16" fmla="*/ 2147483646 w 1600"/>
              <a:gd name="T17" fmla="*/ 2147483646 h 1146"/>
              <a:gd name="T18" fmla="*/ 2147483646 w 1600"/>
              <a:gd name="T19" fmla="*/ 2147483646 h 1146"/>
              <a:gd name="T20" fmla="*/ 2147483646 w 1600"/>
              <a:gd name="T21" fmla="*/ 2147483646 h 1146"/>
              <a:gd name="T22" fmla="*/ 2147483646 w 1600"/>
              <a:gd name="T23" fmla="*/ 2147483646 h 1146"/>
              <a:gd name="T24" fmla="*/ 2147483646 w 1600"/>
              <a:gd name="T25" fmla="*/ 2147483646 h 1146"/>
              <a:gd name="T26" fmla="*/ 2147483646 w 1600"/>
              <a:gd name="T27" fmla="*/ 2147483646 h 1146"/>
              <a:gd name="T28" fmla="*/ 2147483646 w 1600"/>
              <a:gd name="T29" fmla="*/ 2147483646 h 1146"/>
              <a:gd name="T30" fmla="*/ 2147483646 w 1600"/>
              <a:gd name="T31" fmla="*/ 2147483646 h 1146"/>
              <a:gd name="T32" fmla="*/ 2147483646 w 1600"/>
              <a:gd name="T33" fmla="*/ 2147483646 h 1146"/>
              <a:gd name="T34" fmla="*/ 2147483646 w 1600"/>
              <a:gd name="T35" fmla="*/ 2147483646 h 1146"/>
              <a:gd name="T36" fmla="*/ 2147483646 w 1600"/>
              <a:gd name="T37" fmla="*/ 2147483646 h 1146"/>
              <a:gd name="T38" fmla="*/ 2147483646 w 1600"/>
              <a:gd name="T39" fmla="*/ 2147483646 h 114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600"/>
              <a:gd name="T61" fmla="*/ 0 h 1146"/>
              <a:gd name="T62" fmla="*/ 1600 w 1600"/>
              <a:gd name="T63" fmla="*/ 1146 h 114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600" h="1146">
                <a:moveTo>
                  <a:pt x="553" y="48"/>
                </a:moveTo>
                <a:cubicBezTo>
                  <a:pt x="579" y="53"/>
                  <a:pt x="608" y="53"/>
                  <a:pt x="634" y="61"/>
                </a:cubicBezTo>
                <a:cubicBezTo>
                  <a:pt x="707" y="85"/>
                  <a:pt x="848" y="137"/>
                  <a:pt x="848" y="137"/>
                </a:cubicBezTo>
                <a:cubicBezTo>
                  <a:pt x="976" y="150"/>
                  <a:pt x="1029" y="202"/>
                  <a:pt x="1160" y="272"/>
                </a:cubicBezTo>
                <a:cubicBezTo>
                  <a:pt x="1166" y="276"/>
                  <a:pt x="1262" y="312"/>
                  <a:pt x="1308" y="361"/>
                </a:cubicBezTo>
                <a:cubicBezTo>
                  <a:pt x="1354" y="410"/>
                  <a:pt x="1441" y="401"/>
                  <a:pt x="1484" y="433"/>
                </a:cubicBezTo>
                <a:cubicBezTo>
                  <a:pt x="1527" y="465"/>
                  <a:pt x="1491" y="559"/>
                  <a:pt x="1537" y="585"/>
                </a:cubicBezTo>
                <a:cubicBezTo>
                  <a:pt x="1600" y="649"/>
                  <a:pt x="1567" y="706"/>
                  <a:pt x="1542" y="787"/>
                </a:cubicBezTo>
                <a:cubicBezTo>
                  <a:pt x="1506" y="850"/>
                  <a:pt x="1485" y="929"/>
                  <a:pt x="1428" y="972"/>
                </a:cubicBezTo>
                <a:cubicBezTo>
                  <a:pt x="1314" y="1057"/>
                  <a:pt x="1399" y="997"/>
                  <a:pt x="1315" y="1024"/>
                </a:cubicBezTo>
                <a:cubicBezTo>
                  <a:pt x="1237" y="1050"/>
                  <a:pt x="1128" y="1091"/>
                  <a:pt x="1090" y="1103"/>
                </a:cubicBezTo>
                <a:cubicBezTo>
                  <a:pt x="1052" y="1115"/>
                  <a:pt x="1002" y="1146"/>
                  <a:pt x="961" y="1135"/>
                </a:cubicBezTo>
                <a:cubicBezTo>
                  <a:pt x="916" y="1122"/>
                  <a:pt x="869" y="1122"/>
                  <a:pt x="823" y="1109"/>
                </a:cubicBezTo>
                <a:cubicBezTo>
                  <a:pt x="773" y="1093"/>
                  <a:pt x="725" y="1070"/>
                  <a:pt x="675" y="1051"/>
                </a:cubicBezTo>
                <a:cubicBezTo>
                  <a:pt x="393" y="999"/>
                  <a:pt x="691" y="1093"/>
                  <a:pt x="124" y="809"/>
                </a:cubicBezTo>
                <a:cubicBezTo>
                  <a:pt x="112" y="705"/>
                  <a:pt x="0" y="672"/>
                  <a:pt x="12" y="585"/>
                </a:cubicBezTo>
                <a:cubicBezTo>
                  <a:pt x="24" y="498"/>
                  <a:pt x="9" y="423"/>
                  <a:pt x="28" y="337"/>
                </a:cubicBezTo>
                <a:cubicBezTo>
                  <a:pt x="65" y="233"/>
                  <a:pt x="165" y="18"/>
                  <a:pt x="296" y="32"/>
                </a:cubicBezTo>
                <a:cubicBezTo>
                  <a:pt x="382" y="0"/>
                  <a:pt x="401" y="27"/>
                  <a:pt x="496" y="62"/>
                </a:cubicBezTo>
                <a:cubicBezTo>
                  <a:pt x="538" y="34"/>
                  <a:pt x="520" y="33"/>
                  <a:pt x="553" y="48"/>
                </a:cubicBezTo>
                <a:close/>
              </a:path>
            </a:pathLst>
          </a:custGeom>
          <a:noFill/>
          <a:ln w="38100" cap="flat" cmpd="sng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1760538" y="4216400"/>
            <a:ext cx="647700" cy="641350"/>
            <a:chOff x="1476" y="1908"/>
            <a:chExt cx="408" cy="404"/>
          </a:xfrm>
        </p:grpSpPr>
        <p:sp>
          <p:nvSpPr>
            <p:cNvPr id="13367" name="Oval 44"/>
            <p:cNvSpPr>
              <a:spLocks noChangeArrowheads="1"/>
            </p:cNvSpPr>
            <p:nvPr/>
          </p:nvSpPr>
          <p:spPr bwMode="auto">
            <a:xfrm>
              <a:off x="1512" y="2028"/>
              <a:ext cx="204" cy="2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68" name="Text Box 45"/>
            <p:cNvSpPr txBox="1">
              <a:spLocks noChangeArrowheads="1"/>
            </p:cNvSpPr>
            <p:nvPr/>
          </p:nvSpPr>
          <p:spPr bwMode="auto">
            <a:xfrm>
              <a:off x="1476" y="1908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3475038" y="4864100"/>
            <a:ext cx="647700" cy="641350"/>
            <a:chOff x="1464" y="2052"/>
            <a:chExt cx="408" cy="404"/>
          </a:xfrm>
        </p:grpSpPr>
        <p:sp>
          <p:nvSpPr>
            <p:cNvPr id="13365" name="Oval 47"/>
            <p:cNvSpPr>
              <a:spLocks noChangeArrowheads="1"/>
            </p:cNvSpPr>
            <p:nvPr/>
          </p:nvSpPr>
          <p:spPr bwMode="auto">
            <a:xfrm>
              <a:off x="1500" y="2172"/>
              <a:ext cx="204" cy="204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66" name="Text Box 48"/>
            <p:cNvSpPr txBox="1">
              <a:spLocks noChangeArrowheads="1"/>
            </p:cNvSpPr>
            <p:nvPr/>
          </p:nvSpPr>
          <p:spPr bwMode="auto">
            <a:xfrm>
              <a:off x="1464" y="2052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</a:t>
              </a:r>
              <a:endParaRPr lang="en-US" altLang="zh-CN">
                <a:solidFill>
                  <a:schemeClr val="bg1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26679" name="Text Box 55"/>
          <p:cNvSpPr txBox="1">
            <a:spLocks noChangeArrowheads="1"/>
          </p:cNvSpPr>
          <p:nvPr/>
        </p:nvSpPr>
        <p:spPr bwMode="auto">
          <a:xfrm>
            <a:off x="1660525" y="3621088"/>
            <a:ext cx="14557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solidFill>
                  <a:srgbClr val="FF9900"/>
                </a:solidFill>
              </a:rPr>
              <a:t>等势体</a:t>
            </a:r>
          </a:p>
        </p:txBody>
      </p: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3465513" y="4959350"/>
            <a:ext cx="476250" cy="476250"/>
            <a:chOff x="918" y="1764"/>
            <a:chExt cx="300" cy="300"/>
          </a:xfrm>
        </p:grpSpPr>
        <p:sp>
          <p:nvSpPr>
            <p:cNvPr id="13363" name="Line 57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4" name="Line 58"/>
            <p:cNvSpPr>
              <a:spLocks noChangeShapeType="1"/>
            </p:cNvSpPr>
            <p:nvPr/>
          </p:nvSpPr>
          <p:spPr bwMode="auto">
            <a:xfrm rot="6841252" flipH="1">
              <a:off x="996" y="1776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59"/>
          <p:cNvGrpSpPr>
            <a:grpSpLocks/>
          </p:cNvGrpSpPr>
          <p:nvPr/>
        </p:nvGrpSpPr>
        <p:grpSpPr bwMode="auto">
          <a:xfrm>
            <a:off x="1751013" y="4311650"/>
            <a:ext cx="476250" cy="476250"/>
            <a:chOff x="918" y="1764"/>
            <a:chExt cx="300" cy="300"/>
          </a:xfrm>
        </p:grpSpPr>
        <p:sp>
          <p:nvSpPr>
            <p:cNvPr id="13361" name="Line 60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62" name="Line 61"/>
            <p:cNvSpPr>
              <a:spLocks noChangeShapeType="1"/>
            </p:cNvSpPr>
            <p:nvPr/>
          </p:nvSpPr>
          <p:spPr bwMode="auto">
            <a:xfrm rot="6841252" flipH="1">
              <a:off x="996" y="1776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63"/>
          <p:cNvGrpSpPr>
            <a:grpSpLocks/>
          </p:cNvGrpSpPr>
          <p:nvPr/>
        </p:nvGrpSpPr>
        <p:grpSpPr bwMode="auto">
          <a:xfrm>
            <a:off x="2103438" y="4711700"/>
            <a:ext cx="1428750" cy="609600"/>
            <a:chOff x="1325" y="2968"/>
            <a:chExt cx="900" cy="384"/>
          </a:xfrm>
        </p:grpSpPr>
        <p:sp>
          <p:nvSpPr>
            <p:cNvPr id="13359" name="Line 50"/>
            <p:cNvSpPr>
              <a:spLocks noChangeShapeType="1"/>
            </p:cNvSpPr>
            <p:nvPr/>
          </p:nvSpPr>
          <p:spPr bwMode="auto">
            <a:xfrm>
              <a:off x="1325" y="2968"/>
              <a:ext cx="900" cy="31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360" name="Object 62"/>
            <p:cNvGraphicFramePr>
              <a:graphicFrameLocks noChangeAspect="1"/>
            </p:cNvGraphicFramePr>
            <p:nvPr/>
          </p:nvGraphicFramePr>
          <p:xfrm>
            <a:off x="1528" y="3112"/>
            <a:ext cx="21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27487" imgH="365760" progId="Equation.3">
                    <p:embed/>
                  </p:oleObj>
                </mc:Choice>
                <mc:Fallback>
                  <p:oleObj name="公式" r:id="rId3" imgW="327487" imgH="365760" progId="Equation.3">
                    <p:embed/>
                    <p:pic>
                      <p:nvPicPr>
                        <p:cNvPr id="1336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8" y="3112"/>
                          <a:ext cx="21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2741613" y="4768850"/>
            <a:ext cx="476250" cy="476250"/>
            <a:chOff x="918" y="1764"/>
            <a:chExt cx="300" cy="300"/>
          </a:xfrm>
        </p:grpSpPr>
        <p:sp>
          <p:nvSpPr>
            <p:cNvPr id="13357" name="Line 53"/>
            <p:cNvSpPr>
              <a:spLocks noChangeShapeType="1"/>
            </p:cNvSpPr>
            <p:nvPr/>
          </p:nvSpPr>
          <p:spPr bwMode="auto">
            <a:xfrm flipH="1">
              <a:off x="984" y="1764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58" name="Line 54"/>
            <p:cNvSpPr>
              <a:spLocks noChangeShapeType="1"/>
            </p:cNvSpPr>
            <p:nvPr/>
          </p:nvSpPr>
          <p:spPr bwMode="auto">
            <a:xfrm rot="6841252" flipH="1">
              <a:off x="996" y="1776"/>
              <a:ext cx="144" cy="3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5086350" y="3213100"/>
            <a:ext cx="3733800" cy="3060700"/>
            <a:chOff x="1416" y="228"/>
            <a:chExt cx="2352" cy="1928"/>
          </a:xfrm>
        </p:grpSpPr>
        <p:sp>
          <p:nvSpPr>
            <p:cNvPr id="13343" name="Oval 65"/>
            <p:cNvSpPr>
              <a:spLocks noChangeArrowheads="1"/>
            </p:cNvSpPr>
            <p:nvPr/>
          </p:nvSpPr>
          <p:spPr bwMode="auto">
            <a:xfrm rot="1222082">
              <a:off x="1426" y="430"/>
              <a:ext cx="2316" cy="1578"/>
            </a:xfrm>
            <a:prstGeom prst="ellipse">
              <a:avLst/>
            </a:pr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44" name="Oval 66"/>
            <p:cNvSpPr>
              <a:spLocks noChangeArrowheads="1"/>
            </p:cNvSpPr>
            <p:nvPr/>
          </p:nvSpPr>
          <p:spPr bwMode="auto">
            <a:xfrm>
              <a:off x="2208" y="924"/>
              <a:ext cx="1032" cy="75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45" name="Text Box 67"/>
            <p:cNvSpPr txBox="1">
              <a:spLocks noChangeArrowheads="1"/>
            </p:cNvSpPr>
            <p:nvPr/>
          </p:nvSpPr>
          <p:spPr bwMode="auto">
            <a:xfrm>
              <a:off x="1644" y="34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46" name="Text Box 68"/>
            <p:cNvSpPr txBox="1">
              <a:spLocks noChangeArrowheads="1"/>
            </p:cNvSpPr>
            <p:nvPr/>
          </p:nvSpPr>
          <p:spPr bwMode="auto">
            <a:xfrm>
              <a:off x="1536" y="117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47" name="Text Box 69"/>
            <p:cNvSpPr txBox="1">
              <a:spLocks noChangeArrowheads="1"/>
            </p:cNvSpPr>
            <p:nvPr/>
          </p:nvSpPr>
          <p:spPr bwMode="auto">
            <a:xfrm>
              <a:off x="2100" y="22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48" name="Text Box 70"/>
            <p:cNvSpPr txBox="1">
              <a:spLocks noChangeArrowheads="1"/>
            </p:cNvSpPr>
            <p:nvPr/>
          </p:nvSpPr>
          <p:spPr bwMode="auto">
            <a:xfrm>
              <a:off x="3396" y="1548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49" name="Text Box 71"/>
            <p:cNvSpPr txBox="1">
              <a:spLocks noChangeArrowheads="1"/>
            </p:cNvSpPr>
            <p:nvPr/>
          </p:nvSpPr>
          <p:spPr bwMode="auto">
            <a:xfrm>
              <a:off x="3096" y="169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0" name="Text Box 72"/>
            <p:cNvSpPr txBox="1">
              <a:spLocks noChangeArrowheads="1"/>
            </p:cNvSpPr>
            <p:nvPr/>
          </p:nvSpPr>
          <p:spPr bwMode="auto">
            <a:xfrm>
              <a:off x="1416" y="73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1" name="Text Box 73"/>
            <p:cNvSpPr txBox="1">
              <a:spLocks noChangeArrowheads="1"/>
            </p:cNvSpPr>
            <p:nvPr/>
          </p:nvSpPr>
          <p:spPr bwMode="auto">
            <a:xfrm>
              <a:off x="3444" y="960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2" name="Text Box 74"/>
            <p:cNvSpPr txBox="1">
              <a:spLocks noChangeArrowheads="1"/>
            </p:cNvSpPr>
            <p:nvPr/>
          </p:nvSpPr>
          <p:spPr bwMode="auto">
            <a:xfrm>
              <a:off x="2592" y="175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3" name="Text Box 75"/>
            <p:cNvSpPr txBox="1">
              <a:spLocks noChangeArrowheads="1"/>
            </p:cNvSpPr>
            <p:nvPr/>
          </p:nvSpPr>
          <p:spPr bwMode="auto">
            <a:xfrm>
              <a:off x="2040" y="159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4" name="Text Box 76"/>
            <p:cNvSpPr txBox="1">
              <a:spLocks noChangeArrowheads="1"/>
            </p:cNvSpPr>
            <p:nvPr/>
          </p:nvSpPr>
          <p:spPr bwMode="auto">
            <a:xfrm>
              <a:off x="3132" y="57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5" name="Text Box 77"/>
            <p:cNvSpPr txBox="1">
              <a:spLocks noChangeArrowheads="1"/>
            </p:cNvSpPr>
            <p:nvPr/>
          </p:nvSpPr>
          <p:spPr bwMode="auto">
            <a:xfrm>
              <a:off x="3492" y="1212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56" name="Text Box 78"/>
            <p:cNvSpPr txBox="1">
              <a:spLocks noChangeArrowheads="1"/>
            </p:cNvSpPr>
            <p:nvPr/>
          </p:nvSpPr>
          <p:spPr bwMode="auto">
            <a:xfrm>
              <a:off x="2688" y="336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134100" y="4279900"/>
            <a:ext cx="2000250" cy="1276350"/>
            <a:chOff x="3972" y="1572"/>
            <a:chExt cx="1260" cy="804"/>
          </a:xfrm>
        </p:grpSpPr>
        <p:sp>
          <p:nvSpPr>
            <p:cNvPr id="13339" name="Line 80"/>
            <p:cNvSpPr>
              <a:spLocks noChangeShapeType="1"/>
            </p:cNvSpPr>
            <p:nvPr/>
          </p:nvSpPr>
          <p:spPr bwMode="auto">
            <a:xfrm flipV="1">
              <a:off x="4524" y="1572"/>
              <a:ext cx="1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0" name="Line 81"/>
            <p:cNvSpPr>
              <a:spLocks noChangeShapeType="1"/>
            </p:cNvSpPr>
            <p:nvPr/>
          </p:nvSpPr>
          <p:spPr bwMode="auto">
            <a:xfrm flipV="1">
              <a:off x="5100" y="1836"/>
              <a:ext cx="1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1" name="Line 82"/>
            <p:cNvSpPr>
              <a:spLocks noChangeShapeType="1"/>
            </p:cNvSpPr>
            <p:nvPr/>
          </p:nvSpPr>
          <p:spPr bwMode="auto">
            <a:xfrm flipV="1">
              <a:off x="4524" y="2376"/>
              <a:ext cx="1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342" name="Line 83"/>
            <p:cNvSpPr>
              <a:spLocks noChangeShapeType="1"/>
            </p:cNvSpPr>
            <p:nvPr/>
          </p:nvSpPr>
          <p:spPr bwMode="auto">
            <a:xfrm flipV="1">
              <a:off x="3972" y="1980"/>
              <a:ext cx="1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6556375" y="4262438"/>
            <a:ext cx="1104900" cy="1174750"/>
            <a:chOff x="4490" y="1125"/>
            <a:chExt cx="696" cy="740"/>
          </a:xfrm>
        </p:grpSpPr>
        <p:sp>
          <p:nvSpPr>
            <p:cNvPr id="13334" name="Oval 85"/>
            <p:cNvSpPr>
              <a:spLocks noChangeArrowheads="1"/>
            </p:cNvSpPr>
            <p:nvPr/>
          </p:nvSpPr>
          <p:spPr bwMode="auto">
            <a:xfrm>
              <a:off x="4550" y="1281"/>
              <a:ext cx="588" cy="480"/>
            </a:xfrm>
            <a:prstGeom prst="ellipse">
              <a:avLst/>
            </a:prstGeom>
            <a:solidFill>
              <a:srgbClr val="CC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3335" name="Text Box 86"/>
            <p:cNvSpPr txBox="1">
              <a:spLocks noChangeArrowheads="1"/>
            </p:cNvSpPr>
            <p:nvPr/>
          </p:nvSpPr>
          <p:spPr bwMode="auto">
            <a:xfrm>
              <a:off x="4682" y="1461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36" name="Text Box 87"/>
            <p:cNvSpPr txBox="1">
              <a:spLocks noChangeArrowheads="1"/>
            </p:cNvSpPr>
            <p:nvPr/>
          </p:nvSpPr>
          <p:spPr bwMode="auto">
            <a:xfrm>
              <a:off x="4718" y="1125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37" name="Text Box 88"/>
            <p:cNvSpPr txBox="1">
              <a:spLocks noChangeArrowheads="1"/>
            </p:cNvSpPr>
            <p:nvPr/>
          </p:nvSpPr>
          <p:spPr bwMode="auto">
            <a:xfrm>
              <a:off x="4910" y="1317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  <p:sp>
          <p:nvSpPr>
            <p:cNvPr id="13338" name="Text Box 89"/>
            <p:cNvSpPr txBox="1">
              <a:spLocks noChangeArrowheads="1"/>
            </p:cNvSpPr>
            <p:nvPr/>
          </p:nvSpPr>
          <p:spPr bwMode="auto">
            <a:xfrm>
              <a:off x="4490" y="1293"/>
              <a:ext cx="2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endParaRPr lang="en-US" altLang="zh-CN">
                <a:solidFill>
                  <a:schemeClr val="accent2"/>
                </a:solidFill>
                <a:ea typeface="黑体" panose="02010609060101010101" pitchFamily="49" charset="-122"/>
              </a:endParaRPr>
            </a:p>
          </p:txBody>
        </p:sp>
      </p:grpSp>
      <p:sp>
        <p:nvSpPr>
          <p:cNvPr id="26714" name="Freeform 90"/>
          <p:cNvSpPr>
            <a:spLocks/>
          </p:cNvSpPr>
          <p:nvPr/>
        </p:nvSpPr>
        <p:spPr bwMode="auto">
          <a:xfrm>
            <a:off x="5849938" y="3911600"/>
            <a:ext cx="2411412" cy="1863725"/>
          </a:xfrm>
          <a:custGeom>
            <a:avLst/>
            <a:gdLst>
              <a:gd name="T0" fmla="*/ 2147483646 w 1519"/>
              <a:gd name="T1" fmla="*/ 2147483646 h 1174"/>
              <a:gd name="T2" fmla="*/ 2147483646 w 1519"/>
              <a:gd name="T3" fmla="*/ 2147483646 h 1174"/>
              <a:gd name="T4" fmla="*/ 2147483646 w 1519"/>
              <a:gd name="T5" fmla="*/ 2147483646 h 1174"/>
              <a:gd name="T6" fmla="*/ 2147483646 w 1519"/>
              <a:gd name="T7" fmla="*/ 2147483646 h 1174"/>
              <a:gd name="T8" fmla="*/ 2147483646 w 1519"/>
              <a:gd name="T9" fmla="*/ 2147483646 h 1174"/>
              <a:gd name="T10" fmla="*/ 2147483646 w 1519"/>
              <a:gd name="T11" fmla="*/ 2147483646 h 1174"/>
              <a:gd name="T12" fmla="*/ 2147483646 w 1519"/>
              <a:gd name="T13" fmla="*/ 2147483646 h 1174"/>
              <a:gd name="T14" fmla="*/ 2147483646 w 1519"/>
              <a:gd name="T15" fmla="*/ 2147483646 h 1174"/>
              <a:gd name="T16" fmla="*/ 2147483646 w 1519"/>
              <a:gd name="T17" fmla="*/ 2147483646 h 1174"/>
              <a:gd name="T18" fmla="*/ 2147483646 w 1519"/>
              <a:gd name="T19" fmla="*/ 2147483646 h 1174"/>
              <a:gd name="T20" fmla="*/ 2147483646 w 1519"/>
              <a:gd name="T21" fmla="*/ 2147483646 h 1174"/>
              <a:gd name="T22" fmla="*/ 2147483646 w 1519"/>
              <a:gd name="T23" fmla="*/ 2147483646 h 1174"/>
              <a:gd name="T24" fmla="*/ 2147483646 w 1519"/>
              <a:gd name="T25" fmla="*/ 2147483646 h 1174"/>
              <a:gd name="T26" fmla="*/ 2147483646 w 1519"/>
              <a:gd name="T27" fmla="*/ 2147483646 h 1174"/>
              <a:gd name="T28" fmla="*/ 2147483646 w 1519"/>
              <a:gd name="T29" fmla="*/ 2147483646 h 1174"/>
              <a:gd name="T30" fmla="*/ 2147483646 w 1519"/>
              <a:gd name="T31" fmla="*/ 2147483646 h 1174"/>
              <a:gd name="T32" fmla="*/ 2147483646 w 1519"/>
              <a:gd name="T33" fmla="*/ 2147483646 h 1174"/>
              <a:gd name="T34" fmla="*/ 2147483646 w 1519"/>
              <a:gd name="T35" fmla="*/ 2147483646 h 1174"/>
              <a:gd name="T36" fmla="*/ 2147483646 w 1519"/>
              <a:gd name="T37" fmla="*/ 2147483646 h 1174"/>
              <a:gd name="T38" fmla="*/ 2147483646 w 1519"/>
              <a:gd name="T39" fmla="*/ 2147483646 h 1174"/>
              <a:gd name="T40" fmla="*/ 2147483646 w 1519"/>
              <a:gd name="T41" fmla="*/ 2147483646 h 1174"/>
              <a:gd name="T42" fmla="*/ 2147483646 w 1519"/>
              <a:gd name="T43" fmla="*/ 2147483646 h 1174"/>
              <a:gd name="T44" fmla="*/ 2147483646 w 1519"/>
              <a:gd name="T45" fmla="*/ 2147483646 h 1174"/>
              <a:gd name="T46" fmla="*/ 2147483646 w 1519"/>
              <a:gd name="T47" fmla="*/ 2147483646 h 1174"/>
              <a:gd name="T48" fmla="*/ 2147483646 w 1519"/>
              <a:gd name="T49" fmla="*/ 2147483646 h 1174"/>
              <a:gd name="T50" fmla="*/ 2147483646 w 1519"/>
              <a:gd name="T51" fmla="*/ 2147483646 h 1174"/>
              <a:gd name="T52" fmla="*/ 2147483646 w 1519"/>
              <a:gd name="T53" fmla="*/ 2147483646 h 1174"/>
              <a:gd name="T54" fmla="*/ 2147483646 w 1519"/>
              <a:gd name="T55" fmla="*/ 2147483646 h 1174"/>
              <a:gd name="T56" fmla="*/ 2147483646 w 1519"/>
              <a:gd name="T57" fmla="*/ 2147483646 h 1174"/>
              <a:gd name="T58" fmla="*/ 2147483646 w 1519"/>
              <a:gd name="T59" fmla="*/ 2147483646 h 1174"/>
              <a:gd name="T60" fmla="*/ 2147483646 w 1519"/>
              <a:gd name="T61" fmla="*/ 2147483646 h 1174"/>
              <a:gd name="T62" fmla="*/ 2147483646 w 1519"/>
              <a:gd name="T63" fmla="*/ 2147483646 h 1174"/>
              <a:gd name="T64" fmla="*/ 2147483646 w 1519"/>
              <a:gd name="T65" fmla="*/ 2147483646 h 1174"/>
              <a:gd name="T66" fmla="*/ 2147483646 w 1519"/>
              <a:gd name="T67" fmla="*/ 2147483646 h 1174"/>
              <a:gd name="T68" fmla="*/ 2147483646 w 1519"/>
              <a:gd name="T69" fmla="*/ 2147483646 h 1174"/>
              <a:gd name="T70" fmla="*/ 2147483646 w 1519"/>
              <a:gd name="T71" fmla="*/ 2147483646 h 1174"/>
              <a:gd name="T72" fmla="*/ 2147483646 w 1519"/>
              <a:gd name="T73" fmla="*/ 2147483646 h 1174"/>
              <a:gd name="T74" fmla="*/ 2147483646 w 1519"/>
              <a:gd name="T75" fmla="*/ 0 h 1174"/>
              <a:gd name="T76" fmla="*/ 2147483646 w 1519"/>
              <a:gd name="T77" fmla="*/ 2147483646 h 1174"/>
              <a:gd name="T78" fmla="*/ 2147483646 w 1519"/>
              <a:gd name="T79" fmla="*/ 2147483646 h 117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w 1519"/>
              <a:gd name="T121" fmla="*/ 0 h 1174"/>
              <a:gd name="T122" fmla="*/ 1519 w 1519"/>
              <a:gd name="T123" fmla="*/ 1174 h 1174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T120" t="T121" r="T122" b="T123"/>
            <a:pathLst>
              <a:path w="1519" h="1174">
                <a:moveTo>
                  <a:pt x="538" y="25"/>
                </a:moveTo>
                <a:cubicBezTo>
                  <a:pt x="486" y="31"/>
                  <a:pt x="442" y="39"/>
                  <a:pt x="392" y="51"/>
                </a:cubicBezTo>
                <a:cubicBezTo>
                  <a:pt x="370" y="62"/>
                  <a:pt x="346" y="66"/>
                  <a:pt x="324" y="77"/>
                </a:cubicBezTo>
                <a:cubicBezTo>
                  <a:pt x="317" y="81"/>
                  <a:pt x="313" y="90"/>
                  <a:pt x="306" y="94"/>
                </a:cubicBezTo>
                <a:cubicBezTo>
                  <a:pt x="298" y="99"/>
                  <a:pt x="289" y="100"/>
                  <a:pt x="281" y="103"/>
                </a:cubicBezTo>
                <a:cubicBezTo>
                  <a:pt x="255" y="127"/>
                  <a:pt x="228" y="151"/>
                  <a:pt x="195" y="163"/>
                </a:cubicBezTo>
                <a:cubicBezTo>
                  <a:pt x="157" y="199"/>
                  <a:pt x="135" y="246"/>
                  <a:pt x="100" y="283"/>
                </a:cubicBezTo>
                <a:cubicBezTo>
                  <a:pt x="80" y="304"/>
                  <a:pt x="48" y="352"/>
                  <a:pt x="48" y="352"/>
                </a:cubicBezTo>
                <a:cubicBezTo>
                  <a:pt x="40" y="378"/>
                  <a:pt x="23" y="429"/>
                  <a:pt x="23" y="429"/>
                </a:cubicBezTo>
                <a:cubicBezTo>
                  <a:pt x="0" y="585"/>
                  <a:pt x="39" y="718"/>
                  <a:pt x="160" y="816"/>
                </a:cubicBezTo>
                <a:cubicBezTo>
                  <a:pt x="201" y="850"/>
                  <a:pt x="223" y="893"/>
                  <a:pt x="272" y="920"/>
                </a:cubicBezTo>
                <a:cubicBezTo>
                  <a:pt x="288" y="929"/>
                  <a:pt x="308" y="929"/>
                  <a:pt x="324" y="937"/>
                </a:cubicBezTo>
                <a:cubicBezTo>
                  <a:pt x="333" y="942"/>
                  <a:pt x="340" y="949"/>
                  <a:pt x="349" y="954"/>
                </a:cubicBezTo>
                <a:cubicBezTo>
                  <a:pt x="360" y="960"/>
                  <a:pt x="372" y="965"/>
                  <a:pt x="384" y="971"/>
                </a:cubicBezTo>
                <a:cubicBezTo>
                  <a:pt x="415" y="1002"/>
                  <a:pt x="450" y="1033"/>
                  <a:pt x="487" y="1057"/>
                </a:cubicBezTo>
                <a:cubicBezTo>
                  <a:pt x="511" y="1093"/>
                  <a:pt x="542" y="1112"/>
                  <a:pt x="581" y="1126"/>
                </a:cubicBezTo>
                <a:cubicBezTo>
                  <a:pt x="616" y="1159"/>
                  <a:pt x="673" y="1155"/>
                  <a:pt x="719" y="1160"/>
                </a:cubicBezTo>
                <a:cubicBezTo>
                  <a:pt x="1039" y="1147"/>
                  <a:pt x="839" y="1174"/>
                  <a:pt x="943" y="1143"/>
                </a:cubicBezTo>
                <a:cubicBezTo>
                  <a:pt x="977" y="1133"/>
                  <a:pt x="1046" y="1117"/>
                  <a:pt x="1046" y="1117"/>
                </a:cubicBezTo>
                <a:cubicBezTo>
                  <a:pt x="1080" y="1094"/>
                  <a:pt x="1126" y="1074"/>
                  <a:pt x="1157" y="1048"/>
                </a:cubicBezTo>
                <a:cubicBezTo>
                  <a:pt x="1183" y="1026"/>
                  <a:pt x="1200" y="1002"/>
                  <a:pt x="1226" y="980"/>
                </a:cubicBezTo>
                <a:cubicBezTo>
                  <a:pt x="1235" y="972"/>
                  <a:pt x="1244" y="963"/>
                  <a:pt x="1252" y="954"/>
                </a:cubicBezTo>
                <a:cubicBezTo>
                  <a:pt x="1259" y="946"/>
                  <a:pt x="1261" y="935"/>
                  <a:pt x="1269" y="928"/>
                </a:cubicBezTo>
                <a:cubicBezTo>
                  <a:pt x="1287" y="912"/>
                  <a:pt x="1329" y="885"/>
                  <a:pt x="1329" y="885"/>
                </a:cubicBezTo>
                <a:cubicBezTo>
                  <a:pt x="1353" y="850"/>
                  <a:pt x="1380" y="823"/>
                  <a:pt x="1415" y="799"/>
                </a:cubicBezTo>
                <a:cubicBezTo>
                  <a:pt x="1448" y="751"/>
                  <a:pt x="1467" y="723"/>
                  <a:pt x="1484" y="670"/>
                </a:cubicBezTo>
                <a:cubicBezTo>
                  <a:pt x="1496" y="634"/>
                  <a:pt x="1499" y="624"/>
                  <a:pt x="1510" y="593"/>
                </a:cubicBezTo>
                <a:cubicBezTo>
                  <a:pt x="1513" y="584"/>
                  <a:pt x="1519" y="567"/>
                  <a:pt x="1519" y="567"/>
                </a:cubicBezTo>
                <a:cubicBezTo>
                  <a:pt x="1516" y="513"/>
                  <a:pt x="1515" y="458"/>
                  <a:pt x="1510" y="404"/>
                </a:cubicBezTo>
                <a:cubicBezTo>
                  <a:pt x="1509" y="395"/>
                  <a:pt x="1507" y="384"/>
                  <a:pt x="1501" y="378"/>
                </a:cubicBezTo>
                <a:cubicBezTo>
                  <a:pt x="1450" y="327"/>
                  <a:pt x="1466" y="356"/>
                  <a:pt x="1424" y="335"/>
                </a:cubicBezTo>
                <a:cubicBezTo>
                  <a:pt x="1376" y="311"/>
                  <a:pt x="1337" y="274"/>
                  <a:pt x="1286" y="258"/>
                </a:cubicBezTo>
                <a:cubicBezTo>
                  <a:pt x="1265" y="236"/>
                  <a:pt x="1247" y="224"/>
                  <a:pt x="1218" y="215"/>
                </a:cubicBezTo>
                <a:cubicBezTo>
                  <a:pt x="1191" y="188"/>
                  <a:pt x="1103" y="156"/>
                  <a:pt x="1063" y="137"/>
                </a:cubicBezTo>
                <a:cubicBezTo>
                  <a:pt x="1044" y="128"/>
                  <a:pt x="1029" y="130"/>
                  <a:pt x="1011" y="120"/>
                </a:cubicBezTo>
                <a:cubicBezTo>
                  <a:pt x="1000" y="114"/>
                  <a:pt x="952" y="80"/>
                  <a:pt x="934" y="68"/>
                </a:cubicBezTo>
                <a:cubicBezTo>
                  <a:pt x="919" y="58"/>
                  <a:pt x="898" y="60"/>
                  <a:pt x="882" y="51"/>
                </a:cubicBezTo>
                <a:cubicBezTo>
                  <a:pt x="837" y="26"/>
                  <a:pt x="826" y="14"/>
                  <a:pt x="779" y="0"/>
                </a:cubicBezTo>
                <a:cubicBezTo>
                  <a:pt x="707" y="3"/>
                  <a:pt x="636" y="3"/>
                  <a:pt x="564" y="8"/>
                </a:cubicBezTo>
                <a:cubicBezTo>
                  <a:pt x="535" y="10"/>
                  <a:pt x="538" y="10"/>
                  <a:pt x="538" y="25"/>
                </a:cubicBezTo>
                <a:close/>
              </a:path>
            </a:pathLst>
          </a:custGeom>
          <a:noFill/>
          <a:ln w="38100" cap="flat" cmpd="sng">
            <a:solidFill>
              <a:srgbClr val="CC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" name="Group 96"/>
          <p:cNvGrpSpPr>
            <a:grpSpLocks/>
          </p:cNvGrpSpPr>
          <p:nvPr/>
        </p:nvGrpSpPr>
        <p:grpSpPr bwMode="auto">
          <a:xfrm>
            <a:off x="5651500" y="3252788"/>
            <a:ext cx="2935288" cy="2998787"/>
            <a:chOff x="3560" y="2049"/>
            <a:chExt cx="1849" cy="1889"/>
          </a:xfrm>
        </p:grpSpPr>
        <p:sp>
          <p:nvSpPr>
            <p:cNvPr id="13330" name="Text Box 91"/>
            <p:cNvSpPr txBox="1">
              <a:spLocks noChangeArrowheads="1"/>
            </p:cNvSpPr>
            <p:nvPr/>
          </p:nvSpPr>
          <p:spPr bwMode="auto">
            <a:xfrm>
              <a:off x="4179" y="2049"/>
              <a:ext cx="2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13331" name="Text Box 92"/>
            <p:cNvSpPr txBox="1">
              <a:spLocks noChangeArrowheads="1"/>
            </p:cNvSpPr>
            <p:nvPr/>
          </p:nvSpPr>
          <p:spPr bwMode="auto">
            <a:xfrm>
              <a:off x="3560" y="3203"/>
              <a:ext cx="2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13332" name="Text Box 93"/>
            <p:cNvSpPr txBox="1">
              <a:spLocks noChangeArrowheads="1"/>
            </p:cNvSpPr>
            <p:nvPr/>
          </p:nvSpPr>
          <p:spPr bwMode="auto">
            <a:xfrm>
              <a:off x="4657" y="3534"/>
              <a:ext cx="2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  <p:sp>
          <p:nvSpPr>
            <p:cNvPr id="13333" name="Text Box 94"/>
            <p:cNvSpPr txBox="1">
              <a:spLocks noChangeArrowheads="1"/>
            </p:cNvSpPr>
            <p:nvPr/>
          </p:nvSpPr>
          <p:spPr bwMode="auto">
            <a:xfrm>
              <a:off x="5148" y="2568"/>
              <a:ext cx="26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360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</a:p>
          </p:txBody>
        </p:sp>
      </p:grp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6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autoUpdateAnimBg="0"/>
      <p:bldP spid="26647" grpId="0" animBg="1"/>
      <p:bldP spid="26666" grpId="0" animBg="1"/>
      <p:bldP spid="26679" grpId="0" autoUpdateAnimBg="0"/>
      <p:bldP spid="267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011863" y="2209800"/>
            <a:ext cx="2971800" cy="2209800"/>
            <a:chOff x="3360" y="2544"/>
            <a:chExt cx="1872" cy="1392"/>
          </a:xfrm>
        </p:grpSpPr>
        <p:sp>
          <p:nvSpPr>
            <p:cNvPr id="15390" name="Arc 3"/>
            <p:cNvSpPr>
              <a:spLocks/>
            </p:cNvSpPr>
            <p:nvPr/>
          </p:nvSpPr>
          <p:spPr bwMode="auto">
            <a:xfrm>
              <a:off x="3360" y="2544"/>
              <a:ext cx="1872" cy="139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9900"/>
            </a:solidFill>
            <a:ln w="28575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91" name="Arc 4"/>
            <p:cNvSpPr>
              <a:spLocks/>
            </p:cNvSpPr>
            <p:nvPr/>
          </p:nvSpPr>
          <p:spPr bwMode="auto">
            <a:xfrm>
              <a:off x="3360" y="2694"/>
              <a:ext cx="1764" cy="12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solidFill>
              <a:srgbClr val="FFC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15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3. 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导体表面面电荷密度决定场强（成正比）</a:t>
            </a:r>
            <a:r>
              <a:rPr lang="zh-CN" altLang="en-US">
                <a:solidFill>
                  <a:schemeClr val="accent2"/>
                </a:solidFill>
                <a:latin typeface="宋体" panose="02010600030101010101" pitchFamily="2" charset="-122"/>
              </a:rPr>
              <a:t>。</a:t>
            </a: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/>
        </p:nvGraphicFramePr>
        <p:xfrm>
          <a:off x="7002463" y="3714750"/>
          <a:ext cx="111760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97280" imgH="502920" progId="Equation.DSMT4">
                  <p:embed/>
                </p:oleObj>
              </mc:Choice>
              <mc:Fallback>
                <p:oleObj name="Equation" r:id="rId3" imgW="1097280" imgH="502920" progId="Equation.DSMT4">
                  <p:embed/>
                  <p:pic>
                    <p:nvPicPr>
                      <p:cNvPr id="245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2463" y="3714750"/>
                        <a:ext cx="1117600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6"/>
          <p:cNvGrpSpPr>
            <a:grpSpLocks/>
          </p:cNvGrpSpPr>
          <p:nvPr/>
        </p:nvGrpSpPr>
        <p:grpSpPr bwMode="auto">
          <a:xfrm>
            <a:off x="7764463" y="2528888"/>
            <a:ext cx="1227137" cy="519112"/>
            <a:chOff x="4464" y="2745"/>
            <a:chExt cx="773" cy="327"/>
          </a:xfrm>
        </p:grpSpPr>
        <p:sp>
          <p:nvSpPr>
            <p:cNvPr id="15388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528" cy="9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9" name="Text Box 16"/>
            <p:cNvSpPr txBox="1">
              <a:spLocks noChangeArrowheads="1"/>
            </p:cNvSpPr>
            <p:nvPr/>
          </p:nvSpPr>
          <p:spPr bwMode="auto">
            <a:xfrm>
              <a:off x="4896" y="2745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>
                  <a:solidFill>
                    <a:schemeClr val="accent2"/>
                  </a:solidFill>
                  <a:latin typeface="宋体" panose="02010600030101010101" pitchFamily="2" charset="-122"/>
                </a:rPr>
                <a:t>σ</a:t>
              </a:r>
            </a:p>
          </p:txBody>
        </p:sp>
      </p:grpSp>
      <p:sp>
        <p:nvSpPr>
          <p:cNvPr id="24581" name="Oval 5"/>
          <p:cNvSpPr>
            <a:spLocks noChangeArrowheads="1"/>
          </p:cNvSpPr>
          <p:nvPr/>
        </p:nvSpPr>
        <p:spPr bwMode="auto">
          <a:xfrm rot="1683596">
            <a:off x="7307263" y="1828800"/>
            <a:ext cx="1295400" cy="533400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CC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graphicFrame>
        <p:nvGraphicFramePr>
          <p:cNvPr id="24594" name="Object 18"/>
          <p:cNvGraphicFramePr>
            <a:graphicFrameLocks noChangeAspect="1"/>
          </p:cNvGraphicFramePr>
          <p:nvPr/>
        </p:nvGraphicFramePr>
        <p:xfrm>
          <a:off x="7065963" y="1295400"/>
          <a:ext cx="5191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10565" imgH="320040" progId="Equation.3">
                  <p:embed/>
                </p:oleObj>
              </mc:Choice>
              <mc:Fallback>
                <p:oleObj name="Equation" r:id="rId5" imgW="510565" imgH="320040" progId="Equation.3">
                  <p:embed/>
                  <p:pic>
                    <p:nvPicPr>
                      <p:cNvPr id="24594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1295400"/>
                        <a:ext cx="5191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21"/>
          <p:cNvGraphicFramePr>
            <a:graphicFrameLocks noChangeAspect="1"/>
          </p:cNvGraphicFramePr>
          <p:nvPr/>
        </p:nvGraphicFramePr>
        <p:xfrm>
          <a:off x="3582441" y="5300663"/>
          <a:ext cx="3725863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431640" progId="Equation.DSMT4">
                  <p:embed/>
                </p:oleObj>
              </mc:Choice>
              <mc:Fallback>
                <p:oleObj name="Equation" r:id="rId7" imgW="1231560" imgH="431640" progId="Equation.DSMT4">
                  <p:embed/>
                  <p:pic>
                    <p:nvPicPr>
                      <p:cNvPr id="245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441" y="5300663"/>
                        <a:ext cx="3725863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7993063" y="1219200"/>
            <a:ext cx="779462" cy="1111250"/>
            <a:chOff x="4608" y="1920"/>
            <a:chExt cx="491" cy="700"/>
          </a:xfrm>
        </p:grpSpPr>
        <p:sp>
          <p:nvSpPr>
            <p:cNvPr id="15385" name="Line 11"/>
            <p:cNvSpPr>
              <a:spLocks noChangeShapeType="1"/>
            </p:cNvSpPr>
            <p:nvPr/>
          </p:nvSpPr>
          <p:spPr bwMode="auto">
            <a:xfrm flipV="1">
              <a:off x="4608" y="2016"/>
              <a:ext cx="240" cy="432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6" name="Object 15"/>
            <p:cNvGraphicFramePr>
              <a:graphicFrameLocks noChangeAspect="1"/>
            </p:cNvGraphicFramePr>
            <p:nvPr/>
          </p:nvGraphicFramePr>
          <p:xfrm>
            <a:off x="4884" y="1920"/>
            <a:ext cx="2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27487" imgH="365760" progId="Equation.3">
                    <p:embed/>
                  </p:oleObj>
                </mc:Choice>
                <mc:Fallback>
                  <p:oleObj name="Equation" r:id="rId9" imgW="327487" imgH="365760" progId="Equation.3">
                    <p:embed/>
                    <p:pic>
                      <p:nvPicPr>
                        <p:cNvPr id="1538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" y="1920"/>
                          <a:ext cx="215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7" name="Text Box 24"/>
            <p:cNvSpPr txBox="1">
              <a:spLocks noChangeArrowheads="1"/>
            </p:cNvSpPr>
            <p:nvPr/>
          </p:nvSpPr>
          <p:spPr bwMode="auto">
            <a:xfrm>
              <a:off x="4608" y="2332"/>
              <a:ext cx="23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>
                  <a:solidFill>
                    <a:schemeClr val="accent2"/>
                  </a:solidFill>
                </a:rPr>
                <a:t>P</a:t>
              </a:r>
            </a:p>
          </p:txBody>
        </p:sp>
      </p:grpSp>
      <p:graphicFrame>
        <p:nvGraphicFramePr>
          <p:cNvPr id="24606" name="Object 30"/>
          <p:cNvGraphicFramePr>
            <a:graphicFrameLocks noChangeAspect="1"/>
          </p:cNvGraphicFramePr>
          <p:nvPr/>
        </p:nvGraphicFramePr>
        <p:xfrm>
          <a:off x="838200" y="1295400"/>
          <a:ext cx="23749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354753" imgH="1280160" progId="Equation.DSMT4">
                  <p:embed/>
                </p:oleObj>
              </mc:Choice>
              <mc:Fallback>
                <p:oleObj name="Equation" r:id="rId11" imgW="2354753" imgH="1280160" progId="Equation.DSMT4">
                  <p:embed/>
                  <p:pic>
                    <p:nvPicPr>
                      <p:cNvPr id="246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295400"/>
                        <a:ext cx="23749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32"/>
          <p:cNvGraphicFramePr>
            <a:graphicFrameLocks noChangeAspect="1"/>
          </p:cNvGraphicFramePr>
          <p:nvPr/>
        </p:nvGraphicFramePr>
        <p:xfrm>
          <a:off x="3581400" y="1828800"/>
          <a:ext cx="2019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03986" imgH="746891" progId="Equation.DSMT4">
                  <p:embed/>
                </p:oleObj>
              </mc:Choice>
              <mc:Fallback>
                <p:oleObj name="Equation" r:id="rId13" imgW="2003986" imgH="746891" progId="Equation.DSMT4">
                  <p:embed/>
                  <p:pic>
                    <p:nvPicPr>
                      <p:cNvPr id="2460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828800"/>
                        <a:ext cx="2019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406400" y="5638800"/>
          <a:ext cx="237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354753" imgH="960120" progId="Equation.3">
                  <p:embed/>
                </p:oleObj>
              </mc:Choice>
              <mc:Fallback>
                <p:oleObj name="Equation" r:id="rId15" imgW="2354753" imgH="960120" progId="Equation.3">
                  <p:embed/>
                  <p:pic>
                    <p:nvPicPr>
                      <p:cNvPr id="24609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400" y="5638800"/>
                        <a:ext cx="237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2"/>
          <p:cNvGrpSpPr>
            <a:grpSpLocks/>
          </p:cNvGrpSpPr>
          <p:nvPr/>
        </p:nvGrpSpPr>
        <p:grpSpPr bwMode="auto">
          <a:xfrm>
            <a:off x="762000" y="3155950"/>
            <a:ext cx="4337050" cy="1720850"/>
            <a:chOff x="428" y="1832"/>
            <a:chExt cx="2732" cy="1084"/>
          </a:xfrm>
        </p:grpSpPr>
        <p:graphicFrame>
          <p:nvGraphicFramePr>
            <p:cNvPr id="15383" name="Object 36"/>
            <p:cNvGraphicFramePr>
              <a:graphicFrameLocks noChangeAspect="1"/>
            </p:cNvGraphicFramePr>
            <p:nvPr/>
          </p:nvGraphicFramePr>
          <p:xfrm>
            <a:off x="480" y="1832"/>
            <a:ext cx="26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4236819" imgH="670429" progId="Equation.3">
                    <p:embed/>
                  </p:oleObj>
                </mc:Choice>
                <mc:Fallback>
                  <p:oleObj name="公式" r:id="rId17" imgW="4236819" imgH="670429" progId="Equation.3">
                    <p:embed/>
                    <p:pic>
                      <p:nvPicPr>
                        <p:cNvPr id="15383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1832"/>
                          <a:ext cx="26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84" name="Object 41"/>
            <p:cNvGraphicFramePr>
              <a:graphicFrameLocks noChangeAspect="1"/>
            </p:cNvGraphicFramePr>
            <p:nvPr/>
          </p:nvGraphicFramePr>
          <p:xfrm>
            <a:off x="428" y="2484"/>
            <a:ext cx="192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3032612" imgH="670429" progId="Equation.3">
                    <p:embed/>
                  </p:oleObj>
                </mc:Choice>
                <mc:Fallback>
                  <p:oleObj name="公式" r:id="rId19" imgW="3032612" imgH="670429" progId="Equation.3">
                    <p:embed/>
                    <p:pic>
                      <p:nvPicPr>
                        <p:cNvPr id="15384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2484"/>
                          <a:ext cx="192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20" name="Object 44"/>
          <p:cNvGraphicFramePr>
            <a:graphicFrameLocks noChangeAspect="1"/>
          </p:cNvGraphicFramePr>
          <p:nvPr/>
        </p:nvGraphicFramePr>
        <p:xfrm>
          <a:off x="4038600" y="4298950"/>
          <a:ext cx="1320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302847" imgH="320040" progId="Equation.DSMT4">
                  <p:embed/>
                </p:oleObj>
              </mc:Choice>
              <mc:Fallback>
                <p:oleObj name="Equation" r:id="rId21" imgW="1302847" imgH="320040" progId="Equation.DSMT4">
                  <p:embed/>
                  <p:pic>
                    <p:nvPicPr>
                      <p:cNvPr id="2462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298950"/>
                        <a:ext cx="1320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19"/>
          <p:cNvGraphicFramePr>
            <a:graphicFrameLocks noChangeAspect="1"/>
          </p:cNvGraphicFramePr>
          <p:nvPr/>
        </p:nvGraphicFramePr>
        <p:xfrm>
          <a:off x="6069013" y="2667000"/>
          <a:ext cx="596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586715" imgH="320040" progId="Equation.DSMT4">
                  <p:embed/>
                </p:oleObj>
              </mc:Choice>
              <mc:Fallback>
                <p:oleObj name="Equation" r:id="rId23" imgW="586715" imgH="320040" progId="Equation.DSMT4">
                  <p:embed/>
                  <p:pic>
                    <p:nvPicPr>
                      <p:cNvPr id="2459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9013" y="2667000"/>
                        <a:ext cx="596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6629400" y="1828800"/>
            <a:ext cx="1905000" cy="1752600"/>
            <a:chOff x="3835" y="1968"/>
            <a:chExt cx="1200" cy="1104"/>
          </a:xfrm>
        </p:grpSpPr>
        <p:sp>
          <p:nvSpPr>
            <p:cNvPr id="15378" name="Oval 6"/>
            <p:cNvSpPr>
              <a:spLocks noChangeArrowheads="1"/>
            </p:cNvSpPr>
            <p:nvPr/>
          </p:nvSpPr>
          <p:spPr bwMode="auto">
            <a:xfrm rot="1683596">
              <a:off x="3835" y="2688"/>
              <a:ext cx="816" cy="33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CC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5379" name="Line 9"/>
            <p:cNvSpPr>
              <a:spLocks noChangeShapeType="1"/>
            </p:cNvSpPr>
            <p:nvPr/>
          </p:nvSpPr>
          <p:spPr bwMode="auto">
            <a:xfrm flipV="1">
              <a:off x="4843" y="2304"/>
              <a:ext cx="192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10"/>
            <p:cNvSpPr>
              <a:spLocks noChangeShapeType="1"/>
            </p:cNvSpPr>
            <p:nvPr/>
          </p:nvSpPr>
          <p:spPr bwMode="auto">
            <a:xfrm flipV="1">
              <a:off x="4123" y="1968"/>
              <a:ext cx="192" cy="336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48"/>
            <p:cNvSpPr>
              <a:spLocks noChangeShapeType="1"/>
            </p:cNvSpPr>
            <p:nvPr/>
          </p:nvSpPr>
          <p:spPr bwMode="auto">
            <a:xfrm flipV="1">
              <a:off x="4603" y="2640"/>
              <a:ext cx="240" cy="43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49"/>
            <p:cNvSpPr>
              <a:spLocks noChangeShapeType="1"/>
            </p:cNvSpPr>
            <p:nvPr/>
          </p:nvSpPr>
          <p:spPr bwMode="auto">
            <a:xfrm flipV="1">
              <a:off x="3883" y="2304"/>
              <a:ext cx="240" cy="384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0" y="1066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6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autoUpdateAnimBg="0"/>
      <p:bldP spid="24581" grpId="0" animBg="1" autoUpdateAnimBg="0"/>
      <p:bldP spid="2463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253555" y="2627313"/>
            <a:ext cx="5489575" cy="1914525"/>
            <a:chOff x="1296" y="1488"/>
            <a:chExt cx="3458" cy="1206"/>
          </a:xfrm>
        </p:grpSpPr>
        <p:sp>
          <p:nvSpPr>
            <p:cNvPr id="17439" name="Freeform 34"/>
            <p:cNvSpPr>
              <a:spLocks/>
            </p:cNvSpPr>
            <p:nvPr/>
          </p:nvSpPr>
          <p:spPr bwMode="auto">
            <a:xfrm>
              <a:off x="1296" y="1822"/>
              <a:ext cx="336" cy="578"/>
            </a:xfrm>
            <a:custGeom>
              <a:avLst/>
              <a:gdLst>
                <a:gd name="T0" fmla="*/ 336 w 336"/>
                <a:gd name="T1" fmla="*/ 578 h 578"/>
                <a:gd name="T2" fmla="*/ 214 w 336"/>
                <a:gd name="T3" fmla="*/ 552 h 578"/>
                <a:gd name="T4" fmla="*/ 91 w 336"/>
                <a:gd name="T5" fmla="*/ 489 h 578"/>
                <a:gd name="T6" fmla="*/ 22 w 336"/>
                <a:gd name="T7" fmla="*/ 388 h 578"/>
                <a:gd name="T8" fmla="*/ 0 w 336"/>
                <a:gd name="T9" fmla="*/ 290 h 578"/>
                <a:gd name="T10" fmla="*/ 22 w 336"/>
                <a:gd name="T11" fmla="*/ 184 h 578"/>
                <a:gd name="T12" fmla="*/ 65 w 336"/>
                <a:gd name="T13" fmla="*/ 115 h 578"/>
                <a:gd name="T14" fmla="*/ 144 w 336"/>
                <a:gd name="T15" fmla="*/ 50 h 578"/>
                <a:gd name="T16" fmla="*/ 290 w 336"/>
                <a:gd name="T17" fmla="*/ 0 h 5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6"/>
                <a:gd name="T28" fmla="*/ 0 h 578"/>
                <a:gd name="T29" fmla="*/ 336 w 336"/>
                <a:gd name="T30" fmla="*/ 578 h 5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6" h="578">
                  <a:moveTo>
                    <a:pt x="336" y="578"/>
                  </a:moveTo>
                  <a:cubicBezTo>
                    <a:pt x="316" y="574"/>
                    <a:pt x="255" y="567"/>
                    <a:pt x="214" y="552"/>
                  </a:cubicBezTo>
                  <a:cubicBezTo>
                    <a:pt x="173" y="537"/>
                    <a:pt x="123" y="516"/>
                    <a:pt x="91" y="489"/>
                  </a:cubicBezTo>
                  <a:cubicBezTo>
                    <a:pt x="59" y="462"/>
                    <a:pt x="37" y="421"/>
                    <a:pt x="22" y="388"/>
                  </a:cubicBezTo>
                  <a:cubicBezTo>
                    <a:pt x="7" y="355"/>
                    <a:pt x="0" y="324"/>
                    <a:pt x="0" y="290"/>
                  </a:cubicBezTo>
                  <a:cubicBezTo>
                    <a:pt x="0" y="256"/>
                    <a:pt x="11" y="213"/>
                    <a:pt x="22" y="184"/>
                  </a:cubicBezTo>
                  <a:cubicBezTo>
                    <a:pt x="33" y="155"/>
                    <a:pt x="45" y="137"/>
                    <a:pt x="65" y="115"/>
                  </a:cubicBezTo>
                  <a:cubicBezTo>
                    <a:pt x="85" y="93"/>
                    <a:pt x="107" y="69"/>
                    <a:pt x="144" y="50"/>
                  </a:cubicBezTo>
                  <a:cubicBezTo>
                    <a:pt x="181" y="31"/>
                    <a:pt x="260" y="10"/>
                    <a:pt x="290" y="0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0" name="Freeform 35"/>
            <p:cNvSpPr>
              <a:spLocks/>
            </p:cNvSpPr>
            <p:nvPr/>
          </p:nvSpPr>
          <p:spPr bwMode="auto">
            <a:xfrm>
              <a:off x="4080" y="1488"/>
              <a:ext cx="674" cy="1206"/>
            </a:xfrm>
            <a:custGeom>
              <a:avLst/>
              <a:gdLst>
                <a:gd name="T0" fmla="*/ 46 w 674"/>
                <a:gd name="T1" fmla="*/ 1206 h 1206"/>
                <a:gd name="T2" fmla="*/ 200 w 674"/>
                <a:gd name="T3" fmla="*/ 1189 h 1206"/>
                <a:gd name="T4" fmla="*/ 365 w 674"/>
                <a:gd name="T5" fmla="*/ 1122 h 1206"/>
                <a:gd name="T6" fmla="*/ 485 w 674"/>
                <a:gd name="T7" fmla="*/ 1031 h 1206"/>
                <a:gd name="T8" fmla="*/ 579 w 674"/>
                <a:gd name="T9" fmla="*/ 918 h 1206"/>
                <a:gd name="T10" fmla="*/ 622 w 674"/>
                <a:gd name="T11" fmla="*/ 834 h 1206"/>
                <a:gd name="T12" fmla="*/ 658 w 674"/>
                <a:gd name="T13" fmla="*/ 724 h 1206"/>
                <a:gd name="T14" fmla="*/ 668 w 674"/>
                <a:gd name="T15" fmla="*/ 532 h 1206"/>
                <a:gd name="T16" fmla="*/ 624 w 674"/>
                <a:gd name="T17" fmla="*/ 380 h 1206"/>
                <a:gd name="T18" fmla="*/ 572 w 674"/>
                <a:gd name="T19" fmla="*/ 284 h 1206"/>
                <a:gd name="T20" fmla="*/ 524 w 674"/>
                <a:gd name="T21" fmla="*/ 217 h 1206"/>
                <a:gd name="T22" fmla="*/ 456 w 674"/>
                <a:gd name="T23" fmla="*/ 150 h 1206"/>
                <a:gd name="T24" fmla="*/ 382 w 674"/>
                <a:gd name="T25" fmla="*/ 102 h 1206"/>
                <a:gd name="T26" fmla="*/ 269 w 674"/>
                <a:gd name="T27" fmla="*/ 44 h 1206"/>
                <a:gd name="T28" fmla="*/ 149 w 674"/>
                <a:gd name="T29" fmla="*/ 13 h 1206"/>
                <a:gd name="T30" fmla="*/ 70 w 674"/>
                <a:gd name="T31" fmla="*/ 1 h 1206"/>
                <a:gd name="T32" fmla="*/ 0 w 674"/>
                <a:gd name="T33" fmla="*/ 6 h 12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4"/>
                <a:gd name="T52" fmla="*/ 0 h 1206"/>
                <a:gd name="T53" fmla="*/ 674 w 674"/>
                <a:gd name="T54" fmla="*/ 1206 h 12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4" h="1206">
                  <a:moveTo>
                    <a:pt x="46" y="1206"/>
                  </a:moveTo>
                  <a:cubicBezTo>
                    <a:pt x="72" y="1203"/>
                    <a:pt x="147" y="1203"/>
                    <a:pt x="200" y="1189"/>
                  </a:cubicBezTo>
                  <a:cubicBezTo>
                    <a:pt x="253" y="1175"/>
                    <a:pt x="317" y="1148"/>
                    <a:pt x="365" y="1122"/>
                  </a:cubicBezTo>
                  <a:cubicBezTo>
                    <a:pt x="413" y="1096"/>
                    <a:pt x="449" y="1065"/>
                    <a:pt x="485" y="1031"/>
                  </a:cubicBezTo>
                  <a:cubicBezTo>
                    <a:pt x="521" y="997"/>
                    <a:pt x="556" y="951"/>
                    <a:pt x="579" y="918"/>
                  </a:cubicBezTo>
                  <a:cubicBezTo>
                    <a:pt x="602" y="885"/>
                    <a:pt x="609" y="866"/>
                    <a:pt x="622" y="834"/>
                  </a:cubicBezTo>
                  <a:cubicBezTo>
                    <a:pt x="635" y="802"/>
                    <a:pt x="650" y="774"/>
                    <a:pt x="658" y="724"/>
                  </a:cubicBezTo>
                  <a:cubicBezTo>
                    <a:pt x="666" y="674"/>
                    <a:pt x="674" y="589"/>
                    <a:pt x="668" y="532"/>
                  </a:cubicBezTo>
                  <a:cubicBezTo>
                    <a:pt x="662" y="475"/>
                    <a:pt x="640" y="421"/>
                    <a:pt x="624" y="380"/>
                  </a:cubicBezTo>
                  <a:cubicBezTo>
                    <a:pt x="608" y="339"/>
                    <a:pt x="589" y="311"/>
                    <a:pt x="572" y="284"/>
                  </a:cubicBezTo>
                  <a:cubicBezTo>
                    <a:pt x="555" y="257"/>
                    <a:pt x="543" y="239"/>
                    <a:pt x="524" y="217"/>
                  </a:cubicBezTo>
                  <a:cubicBezTo>
                    <a:pt x="505" y="195"/>
                    <a:pt x="480" y="169"/>
                    <a:pt x="456" y="150"/>
                  </a:cubicBezTo>
                  <a:cubicBezTo>
                    <a:pt x="432" y="131"/>
                    <a:pt x="413" y="120"/>
                    <a:pt x="382" y="102"/>
                  </a:cubicBezTo>
                  <a:cubicBezTo>
                    <a:pt x="351" y="84"/>
                    <a:pt x="308" y="59"/>
                    <a:pt x="269" y="44"/>
                  </a:cubicBezTo>
                  <a:cubicBezTo>
                    <a:pt x="230" y="29"/>
                    <a:pt x="182" y="20"/>
                    <a:pt x="149" y="13"/>
                  </a:cubicBezTo>
                  <a:cubicBezTo>
                    <a:pt x="116" y="6"/>
                    <a:pt x="95" y="2"/>
                    <a:pt x="70" y="1"/>
                  </a:cubicBezTo>
                  <a:cubicBezTo>
                    <a:pt x="45" y="0"/>
                    <a:pt x="15" y="5"/>
                    <a:pt x="0" y="6"/>
                  </a:cubicBezTo>
                </a:path>
              </a:pathLst>
            </a:custGeom>
            <a:noFill/>
            <a:ln w="28575" cap="flat" cmpd="sng">
              <a:solidFill>
                <a:srgbClr val="CC33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1" name="Line 36"/>
            <p:cNvSpPr>
              <a:spLocks noChangeShapeType="1"/>
            </p:cNvSpPr>
            <p:nvPr/>
          </p:nvSpPr>
          <p:spPr bwMode="auto">
            <a:xfrm flipV="1">
              <a:off x="1584" y="1488"/>
              <a:ext cx="2544" cy="336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42" name="Line 37"/>
            <p:cNvSpPr>
              <a:spLocks noChangeShapeType="1"/>
            </p:cNvSpPr>
            <p:nvPr/>
          </p:nvSpPr>
          <p:spPr bwMode="auto">
            <a:xfrm>
              <a:off x="1632" y="2400"/>
              <a:ext cx="249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1253555" y="2627313"/>
            <a:ext cx="5489575" cy="1914525"/>
            <a:chOff x="1296" y="1488"/>
            <a:chExt cx="3458" cy="1206"/>
          </a:xfrm>
        </p:grpSpPr>
        <p:sp>
          <p:nvSpPr>
            <p:cNvPr id="17435" name="Freeform 39"/>
            <p:cNvSpPr>
              <a:spLocks/>
            </p:cNvSpPr>
            <p:nvPr/>
          </p:nvSpPr>
          <p:spPr bwMode="auto">
            <a:xfrm>
              <a:off x="1296" y="1822"/>
              <a:ext cx="336" cy="578"/>
            </a:xfrm>
            <a:custGeom>
              <a:avLst/>
              <a:gdLst>
                <a:gd name="T0" fmla="*/ 336 w 336"/>
                <a:gd name="T1" fmla="*/ 578 h 578"/>
                <a:gd name="T2" fmla="*/ 214 w 336"/>
                <a:gd name="T3" fmla="*/ 552 h 578"/>
                <a:gd name="T4" fmla="*/ 91 w 336"/>
                <a:gd name="T5" fmla="*/ 489 h 578"/>
                <a:gd name="T6" fmla="*/ 22 w 336"/>
                <a:gd name="T7" fmla="*/ 388 h 578"/>
                <a:gd name="T8" fmla="*/ 0 w 336"/>
                <a:gd name="T9" fmla="*/ 290 h 578"/>
                <a:gd name="T10" fmla="*/ 22 w 336"/>
                <a:gd name="T11" fmla="*/ 184 h 578"/>
                <a:gd name="T12" fmla="*/ 65 w 336"/>
                <a:gd name="T13" fmla="*/ 115 h 578"/>
                <a:gd name="T14" fmla="*/ 144 w 336"/>
                <a:gd name="T15" fmla="*/ 50 h 578"/>
                <a:gd name="T16" fmla="*/ 290 w 336"/>
                <a:gd name="T17" fmla="*/ 0 h 57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36"/>
                <a:gd name="T28" fmla="*/ 0 h 578"/>
                <a:gd name="T29" fmla="*/ 336 w 336"/>
                <a:gd name="T30" fmla="*/ 578 h 57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36" h="578">
                  <a:moveTo>
                    <a:pt x="336" y="578"/>
                  </a:moveTo>
                  <a:cubicBezTo>
                    <a:pt x="316" y="574"/>
                    <a:pt x="255" y="567"/>
                    <a:pt x="214" y="552"/>
                  </a:cubicBezTo>
                  <a:cubicBezTo>
                    <a:pt x="173" y="537"/>
                    <a:pt x="123" y="516"/>
                    <a:pt x="91" y="489"/>
                  </a:cubicBezTo>
                  <a:cubicBezTo>
                    <a:pt x="59" y="462"/>
                    <a:pt x="37" y="421"/>
                    <a:pt x="22" y="388"/>
                  </a:cubicBezTo>
                  <a:cubicBezTo>
                    <a:pt x="7" y="355"/>
                    <a:pt x="0" y="324"/>
                    <a:pt x="0" y="290"/>
                  </a:cubicBezTo>
                  <a:cubicBezTo>
                    <a:pt x="0" y="256"/>
                    <a:pt x="11" y="213"/>
                    <a:pt x="22" y="184"/>
                  </a:cubicBezTo>
                  <a:cubicBezTo>
                    <a:pt x="33" y="155"/>
                    <a:pt x="45" y="137"/>
                    <a:pt x="65" y="115"/>
                  </a:cubicBezTo>
                  <a:cubicBezTo>
                    <a:pt x="85" y="93"/>
                    <a:pt x="107" y="69"/>
                    <a:pt x="144" y="50"/>
                  </a:cubicBezTo>
                  <a:cubicBezTo>
                    <a:pt x="181" y="31"/>
                    <a:pt x="260" y="10"/>
                    <a:pt x="290" y="0"/>
                  </a:cubicBezTo>
                </a:path>
              </a:pathLst>
            </a:custGeom>
            <a:noFill/>
            <a:ln w="38100" cap="flat" cmpd="sng">
              <a:solidFill>
                <a:srgbClr val="FFFF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6" name="Freeform 40"/>
            <p:cNvSpPr>
              <a:spLocks/>
            </p:cNvSpPr>
            <p:nvPr/>
          </p:nvSpPr>
          <p:spPr bwMode="auto">
            <a:xfrm>
              <a:off x="4080" y="1488"/>
              <a:ext cx="674" cy="1206"/>
            </a:xfrm>
            <a:custGeom>
              <a:avLst/>
              <a:gdLst>
                <a:gd name="T0" fmla="*/ 46 w 674"/>
                <a:gd name="T1" fmla="*/ 1206 h 1206"/>
                <a:gd name="T2" fmla="*/ 200 w 674"/>
                <a:gd name="T3" fmla="*/ 1189 h 1206"/>
                <a:gd name="T4" fmla="*/ 365 w 674"/>
                <a:gd name="T5" fmla="*/ 1122 h 1206"/>
                <a:gd name="T6" fmla="*/ 485 w 674"/>
                <a:gd name="T7" fmla="*/ 1031 h 1206"/>
                <a:gd name="T8" fmla="*/ 579 w 674"/>
                <a:gd name="T9" fmla="*/ 918 h 1206"/>
                <a:gd name="T10" fmla="*/ 622 w 674"/>
                <a:gd name="T11" fmla="*/ 834 h 1206"/>
                <a:gd name="T12" fmla="*/ 658 w 674"/>
                <a:gd name="T13" fmla="*/ 724 h 1206"/>
                <a:gd name="T14" fmla="*/ 668 w 674"/>
                <a:gd name="T15" fmla="*/ 532 h 1206"/>
                <a:gd name="T16" fmla="*/ 624 w 674"/>
                <a:gd name="T17" fmla="*/ 380 h 1206"/>
                <a:gd name="T18" fmla="*/ 572 w 674"/>
                <a:gd name="T19" fmla="*/ 284 h 1206"/>
                <a:gd name="T20" fmla="*/ 524 w 674"/>
                <a:gd name="T21" fmla="*/ 217 h 1206"/>
                <a:gd name="T22" fmla="*/ 456 w 674"/>
                <a:gd name="T23" fmla="*/ 150 h 1206"/>
                <a:gd name="T24" fmla="*/ 382 w 674"/>
                <a:gd name="T25" fmla="*/ 102 h 1206"/>
                <a:gd name="T26" fmla="*/ 269 w 674"/>
                <a:gd name="T27" fmla="*/ 44 h 1206"/>
                <a:gd name="T28" fmla="*/ 149 w 674"/>
                <a:gd name="T29" fmla="*/ 13 h 1206"/>
                <a:gd name="T30" fmla="*/ 70 w 674"/>
                <a:gd name="T31" fmla="*/ 1 h 1206"/>
                <a:gd name="T32" fmla="*/ 0 w 674"/>
                <a:gd name="T33" fmla="*/ 6 h 120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74"/>
                <a:gd name="T52" fmla="*/ 0 h 1206"/>
                <a:gd name="T53" fmla="*/ 674 w 674"/>
                <a:gd name="T54" fmla="*/ 1206 h 120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74" h="1206">
                  <a:moveTo>
                    <a:pt x="46" y="1206"/>
                  </a:moveTo>
                  <a:cubicBezTo>
                    <a:pt x="72" y="1203"/>
                    <a:pt x="147" y="1203"/>
                    <a:pt x="200" y="1189"/>
                  </a:cubicBezTo>
                  <a:cubicBezTo>
                    <a:pt x="253" y="1175"/>
                    <a:pt x="317" y="1148"/>
                    <a:pt x="365" y="1122"/>
                  </a:cubicBezTo>
                  <a:cubicBezTo>
                    <a:pt x="413" y="1096"/>
                    <a:pt x="449" y="1065"/>
                    <a:pt x="485" y="1031"/>
                  </a:cubicBezTo>
                  <a:cubicBezTo>
                    <a:pt x="521" y="997"/>
                    <a:pt x="556" y="951"/>
                    <a:pt x="579" y="918"/>
                  </a:cubicBezTo>
                  <a:cubicBezTo>
                    <a:pt x="602" y="885"/>
                    <a:pt x="609" y="866"/>
                    <a:pt x="622" y="834"/>
                  </a:cubicBezTo>
                  <a:cubicBezTo>
                    <a:pt x="635" y="802"/>
                    <a:pt x="650" y="774"/>
                    <a:pt x="658" y="724"/>
                  </a:cubicBezTo>
                  <a:cubicBezTo>
                    <a:pt x="666" y="674"/>
                    <a:pt x="674" y="589"/>
                    <a:pt x="668" y="532"/>
                  </a:cubicBezTo>
                  <a:cubicBezTo>
                    <a:pt x="662" y="475"/>
                    <a:pt x="640" y="421"/>
                    <a:pt x="624" y="380"/>
                  </a:cubicBezTo>
                  <a:cubicBezTo>
                    <a:pt x="608" y="339"/>
                    <a:pt x="589" y="311"/>
                    <a:pt x="572" y="284"/>
                  </a:cubicBezTo>
                  <a:cubicBezTo>
                    <a:pt x="555" y="257"/>
                    <a:pt x="543" y="239"/>
                    <a:pt x="524" y="217"/>
                  </a:cubicBezTo>
                  <a:cubicBezTo>
                    <a:pt x="505" y="195"/>
                    <a:pt x="480" y="169"/>
                    <a:pt x="456" y="150"/>
                  </a:cubicBezTo>
                  <a:cubicBezTo>
                    <a:pt x="432" y="131"/>
                    <a:pt x="413" y="120"/>
                    <a:pt x="382" y="102"/>
                  </a:cubicBezTo>
                  <a:cubicBezTo>
                    <a:pt x="351" y="84"/>
                    <a:pt x="308" y="59"/>
                    <a:pt x="269" y="44"/>
                  </a:cubicBezTo>
                  <a:cubicBezTo>
                    <a:pt x="230" y="29"/>
                    <a:pt x="182" y="20"/>
                    <a:pt x="149" y="13"/>
                  </a:cubicBezTo>
                  <a:cubicBezTo>
                    <a:pt x="116" y="6"/>
                    <a:pt x="95" y="2"/>
                    <a:pt x="70" y="1"/>
                  </a:cubicBezTo>
                  <a:cubicBezTo>
                    <a:pt x="45" y="0"/>
                    <a:pt x="15" y="5"/>
                    <a:pt x="0" y="6"/>
                  </a:cubicBezTo>
                </a:path>
              </a:pathLst>
            </a:custGeom>
            <a:noFill/>
            <a:ln w="38100" cap="flat" cmpd="sng">
              <a:solidFill>
                <a:srgbClr val="FFFFE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7" name="Line 41"/>
            <p:cNvSpPr>
              <a:spLocks noChangeShapeType="1"/>
            </p:cNvSpPr>
            <p:nvPr/>
          </p:nvSpPr>
          <p:spPr bwMode="auto">
            <a:xfrm flipV="1">
              <a:off x="1584" y="1488"/>
              <a:ext cx="2544" cy="336"/>
            </a:xfrm>
            <a:prstGeom prst="line">
              <a:avLst/>
            </a:prstGeom>
            <a:noFill/>
            <a:ln w="38100">
              <a:solidFill>
                <a:srgbClr val="FFF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438" name="Line 42"/>
            <p:cNvSpPr>
              <a:spLocks noChangeShapeType="1"/>
            </p:cNvSpPr>
            <p:nvPr/>
          </p:nvSpPr>
          <p:spPr bwMode="auto">
            <a:xfrm>
              <a:off x="1632" y="2400"/>
              <a:ext cx="2496" cy="288"/>
            </a:xfrm>
            <a:prstGeom prst="line">
              <a:avLst/>
            </a:prstGeom>
            <a:noFill/>
            <a:ln w="38100">
              <a:solidFill>
                <a:srgbClr val="FFFFB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030" name="Text Box 46"/>
          <p:cNvSpPr txBox="1">
            <a:spLocks noChangeArrowheads="1"/>
          </p:cNvSpPr>
          <p:nvPr/>
        </p:nvSpPr>
        <p:spPr bwMode="auto">
          <a:xfrm>
            <a:off x="380999" y="304800"/>
            <a:ext cx="849471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81000" indent="-3810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</a:rPr>
              <a:t>4. </a:t>
            </a:r>
            <a:r>
              <a:rPr lang="zh-CN" altLang="en-US" sz="2800">
                <a:solidFill>
                  <a:srgbClr val="C00000"/>
                </a:solidFill>
              </a:rPr>
              <a:t>孤立</a:t>
            </a:r>
            <a:r>
              <a:rPr lang="zh-CN" altLang="en-US" sz="2800">
                <a:solidFill>
                  <a:schemeClr val="accent2"/>
                </a:solidFill>
              </a:rPr>
              <a:t>带电</a:t>
            </a:r>
            <a:r>
              <a:rPr lang="zh-CN" altLang="en-US" sz="2800">
                <a:solidFill>
                  <a:schemeClr val="accent2"/>
                </a:solidFill>
                <a:latin typeface="宋体" panose="02010600030101010101" pitchFamily="2" charset="-122"/>
              </a:rPr>
              <a:t>导体表面形状决定电荷密度（和曲率成正比），曲率为负（凹进去）的地方电荷面密度更小。</a:t>
            </a:r>
          </a:p>
        </p:txBody>
      </p:sp>
      <p:sp>
        <p:nvSpPr>
          <p:cNvPr id="42031" name="Text Box 47"/>
          <p:cNvSpPr txBox="1">
            <a:spLocks noChangeArrowheads="1"/>
          </p:cNvSpPr>
          <p:nvPr/>
        </p:nvSpPr>
        <p:spPr bwMode="auto">
          <a:xfrm>
            <a:off x="1558355" y="2649538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q</a:t>
            </a:r>
          </a:p>
        </p:txBody>
      </p:sp>
      <p:sp>
        <p:nvSpPr>
          <p:cNvPr id="42039" name="Text Box 55"/>
          <p:cNvSpPr txBox="1">
            <a:spLocks noChangeArrowheads="1"/>
          </p:cNvSpPr>
          <p:nvPr/>
        </p:nvSpPr>
        <p:spPr bwMode="auto">
          <a:xfrm>
            <a:off x="4758755" y="2420938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Q</a:t>
            </a:r>
          </a:p>
        </p:txBody>
      </p:sp>
      <p:graphicFrame>
        <p:nvGraphicFramePr>
          <p:cNvPr id="42043" name="Object 59"/>
          <p:cNvGraphicFramePr>
            <a:graphicFrameLocks noChangeAspect="1"/>
          </p:cNvGraphicFramePr>
          <p:nvPr/>
        </p:nvGraphicFramePr>
        <p:xfrm>
          <a:off x="788716" y="5497017"/>
          <a:ext cx="2091728" cy="6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42043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716" y="5497017"/>
                        <a:ext cx="2091728" cy="642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46" name="Object 62"/>
          <p:cNvGraphicFramePr>
            <a:graphicFrameLocks noChangeAspect="1"/>
          </p:cNvGraphicFramePr>
          <p:nvPr/>
        </p:nvGraphicFramePr>
        <p:xfrm>
          <a:off x="867644" y="6117729"/>
          <a:ext cx="1861142" cy="642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11000" imgH="241200" progId="Equation.DSMT4">
                  <p:embed/>
                </p:oleObj>
              </mc:Choice>
              <mc:Fallback>
                <p:oleObj name="Equation" r:id="rId5" imgW="711000" imgH="241200" progId="Equation.DSMT4">
                  <p:embed/>
                  <p:pic>
                    <p:nvPicPr>
                      <p:cNvPr id="42046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644" y="6117729"/>
                        <a:ext cx="1861142" cy="6423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49" name="Object 65"/>
          <p:cNvGraphicFramePr>
            <a:graphicFrameLocks noChangeAspect="1"/>
          </p:cNvGraphicFramePr>
          <p:nvPr/>
        </p:nvGraphicFramePr>
        <p:xfrm>
          <a:off x="4872290" y="5445224"/>
          <a:ext cx="1539970" cy="1250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431640" progId="Equation.DSMT4">
                  <p:embed/>
                </p:oleObj>
              </mc:Choice>
              <mc:Fallback>
                <p:oleObj name="Equation" r:id="rId7" imgW="533160" imgH="431640" progId="Equation.DSMT4">
                  <p:embed/>
                  <p:pic>
                    <p:nvPicPr>
                      <p:cNvPr id="42049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290" y="5445224"/>
                        <a:ext cx="1539970" cy="1250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6130355" y="3251200"/>
            <a:ext cx="53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R</a:t>
            </a:r>
          </a:p>
        </p:txBody>
      </p:sp>
      <p:grpSp>
        <p:nvGrpSpPr>
          <p:cNvPr id="4" name="Group 78"/>
          <p:cNvGrpSpPr>
            <a:grpSpLocks/>
          </p:cNvGrpSpPr>
          <p:nvPr/>
        </p:nvGrpSpPr>
        <p:grpSpPr bwMode="auto">
          <a:xfrm>
            <a:off x="4682555" y="2627313"/>
            <a:ext cx="2057400" cy="1905000"/>
            <a:chOff x="3456" y="1488"/>
            <a:chExt cx="1296" cy="1200"/>
          </a:xfrm>
        </p:grpSpPr>
        <p:sp>
          <p:nvSpPr>
            <p:cNvPr id="17433" name="Oval 44"/>
            <p:cNvSpPr>
              <a:spLocks noChangeArrowheads="1"/>
            </p:cNvSpPr>
            <p:nvPr/>
          </p:nvSpPr>
          <p:spPr bwMode="auto">
            <a:xfrm>
              <a:off x="3456" y="1488"/>
              <a:ext cx="1296" cy="1200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7434" name="Line 68"/>
            <p:cNvSpPr>
              <a:spLocks noChangeShapeType="1"/>
            </p:cNvSpPr>
            <p:nvPr/>
          </p:nvSpPr>
          <p:spPr bwMode="auto">
            <a:xfrm flipV="1">
              <a:off x="4128" y="1824"/>
              <a:ext cx="576" cy="288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5" name="Group 77"/>
          <p:cNvGrpSpPr>
            <a:grpSpLocks/>
          </p:cNvGrpSpPr>
          <p:nvPr/>
        </p:nvGrpSpPr>
        <p:grpSpPr bwMode="auto">
          <a:xfrm>
            <a:off x="1253555" y="3160713"/>
            <a:ext cx="990600" cy="914400"/>
            <a:chOff x="1296" y="1824"/>
            <a:chExt cx="624" cy="576"/>
          </a:xfrm>
        </p:grpSpPr>
        <p:sp>
          <p:nvSpPr>
            <p:cNvPr id="17431" name="Oval 43"/>
            <p:cNvSpPr>
              <a:spLocks noChangeArrowheads="1"/>
            </p:cNvSpPr>
            <p:nvPr/>
          </p:nvSpPr>
          <p:spPr bwMode="auto">
            <a:xfrm>
              <a:off x="1296" y="1824"/>
              <a:ext cx="624" cy="576"/>
            </a:xfrm>
            <a:prstGeom prst="ellips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en-US" sz="2800">
                <a:latin typeface="宋体" panose="02010600030101010101" pitchFamily="2" charset="-122"/>
              </a:endParaRPr>
            </a:p>
          </p:txBody>
        </p:sp>
        <p:sp>
          <p:nvSpPr>
            <p:cNvPr id="17432" name="Line 69"/>
            <p:cNvSpPr>
              <a:spLocks noChangeShapeType="1"/>
            </p:cNvSpPr>
            <p:nvPr/>
          </p:nvSpPr>
          <p:spPr bwMode="auto">
            <a:xfrm flipV="1">
              <a:off x="1584" y="1968"/>
              <a:ext cx="288" cy="144"/>
            </a:xfrm>
            <a:prstGeom prst="line">
              <a:avLst/>
            </a:prstGeom>
            <a:noFill/>
            <a:ln w="28575">
              <a:solidFill>
                <a:srgbClr val="CC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2058" name="Rectangle 74"/>
          <p:cNvSpPr>
            <a:spLocks noChangeArrowheads="1"/>
          </p:cNvSpPr>
          <p:nvPr/>
        </p:nvSpPr>
        <p:spPr bwMode="auto">
          <a:xfrm>
            <a:off x="0" y="1447800"/>
            <a:ext cx="9144000" cy="76200"/>
          </a:xfrm>
          <a:prstGeom prst="rect">
            <a:avLst/>
          </a:prstGeom>
          <a:gradFill rotWithShape="0">
            <a:gsLst>
              <a:gs pos="0">
                <a:srgbClr val="00CC99"/>
              </a:gs>
              <a:gs pos="100000">
                <a:srgbClr val="00A179"/>
              </a:gs>
            </a:gsLst>
            <a:path path="shape">
              <a:fillToRect l="50000" t="50000" r="50000" b="50000"/>
            </a:path>
          </a:gra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en-US" sz="2800">
              <a:latin typeface="宋体" panose="02010600030101010101" pitchFamily="2" charset="-122"/>
            </a:endParaRPr>
          </a:p>
        </p:txBody>
      </p:sp>
      <p:sp>
        <p:nvSpPr>
          <p:cNvPr id="42060" name="Text Box 76"/>
          <p:cNvSpPr txBox="1">
            <a:spLocks noChangeArrowheads="1"/>
          </p:cNvSpPr>
          <p:nvPr/>
        </p:nvSpPr>
        <p:spPr bwMode="auto">
          <a:xfrm>
            <a:off x="1786955" y="3389313"/>
            <a:ext cx="32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800" i="1">
                <a:solidFill>
                  <a:schemeClr val="accent2"/>
                </a:solidFill>
              </a:rPr>
              <a:t>r</a:t>
            </a:r>
          </a:p>
        </p:txBody>
      </p:sp>
      <p:graphicFrame>
        <p:nvGraphicFramePr>
          <p:cNvPr id="42063" name="Object 79"/>
          <p:cNvGraphicFramePr>
            <a:graphicFrameLocks noChangeAspect="1"/>
          </p:cNvGraphicFramePr>
          <p:nvPr/>
        </p:nvGraphicFramePr>
        <p:xfrm>
          <a:off x="795636" y="3579547"/>
          <a:ext cx="464164" cy="557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42063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36" y="3579547"/>
                        <a:ext cx="464164" cy="557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64" name="Object 80"/>
          <p:cNvGraphicFramePr>
            <a:graphicFrameLocks noChangeAspect="1"/>
          </p:cNvGraphicFramePr>
          <p:nvPr/>
        </p:nvGraphicFramePr>
        <p:xfrm>
          <a:off x="4494621" y="4111869"/>
          <a:ext cx="531543" cy="56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5640" imgH="228600" progId="Equation.DSMT4">
                  <p:embed/>
                </p:oleObj>
              </mc:Choice>
              <mc:Fallback>
                <p:oleObj name="Equation" r:id="rId11" imgW="215640" imgH="228600" progId="Equation.DSMT4">
                  <p:embed/>
                  <p:pic>
                    <p:nvPicPr>
                      <p:cNvPr id="42064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621" y="4111869"/>
                        <a:ext cx="531543" cy="56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9" name="Arc 45"/>
          <p:cNvSpPr>
            <a:spLocks/>
          </p:cNvSpPr>
          <p:nvPr/>
        </p:nvSpPr>
        <p:spPr bwMode="auto">
          <a:xfrm>
            <a:off x="1863155" y="3160713"/>
            <a:ext cx="2967038" cy="1143000"/>
          </a:xfrm>
          <a:custGeom>
            <a:avLst/>
            <a:gdLst>
              <a:gd name="T0" fmla="*/ 0 w 21029"/>
              <a:gd name="T1" fmla="*/ 0 h 21600"/>
              <a:gd name="T2" fmla="*/ 2147483646 w 21029"/>
              <a:gd name="T3" fmla="*/ 2147483646 h 21600"/>
              <a:gd name="T4" fmla="*/ 0 w 21029"/>
              <a:gd name="T5" fmla="*/ 2147483646 h 21600"/>
              <a:gd name="T6" fmla="*/ 0 60000 65536"/>
              <a:gd name="T7" fmla="*/ 0 60000 65536"/>
              <a:gd name="T8" fmla="*/ 0 60000 65536"/>
              <a:gd name="T9" fmla="*/ 0 w 21029"/>
              <a:gd name="T10" fmla="*/ 0 h 21600"/>
              <a:gd name="T11" fmla="*/ 21029 w 2102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029" h="21600" fill="none" extrusionOk="0">
                <a:moveTo>
                  <a:pt x="-1" y="0"/>
                </a:moveTo>
                <a:cubicBezTo>
                  <a:pt x="10028" y="0"/>
                  <a:pt x="18737" y="6902"/>
                  <a:pt x="21028" y="16665"/>
                </a:cubicBezTo>
              </a:path>
              <a:path w="21029" h="21600" stroke="0" extrusionOk="0">
                <a:moveTo>
                  <a:pt x="-1" y="0"/>
                </a:moveTo>
                <a:cubicBezTo>
                  <a:pt x="10028" y="0"/>
                  <a:pt x="18737" y="6902"/>
                  <a:pt x="21028" y="16665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-108520" y="4343400"/>
            <a:ext cx="3771900" cy="990600"/>
            <a:chOff x="144" y="2592"/>
            <a:chExt cx="2376" cy="624"/>
          </a:xfrm>
        </p:grpSpPr>
        <p:graphicFrame>
          <p:nvGraphicFramePr>
            <p:cNvPr id="17429" name="Object 57"/>
            <p:cNvGraphicFramePr>
              <a:graphicFrameLocks noChangeAspect="1"/>
            </p:cNvGraphicFramePr>
            <p:nvPr/>
          </p:nvGraphicFramePr>
          <p:xfrm>
            <a:off x="1008" y="2592"/>
            <a:ext cx="1512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385134" imgH="975491" progId="Equation.3">
                    <p:embed/>
                  </p:oleObj>
                </mc:Choice>
                <mc:Fallback>
                  <p:oleObj name="公式" r:id="rId13" imgW="2385134" imgH="975491" progId="Equation.3">
                    <p:embed/>
                    <p:pic>
                      <p:nvPicPr>
                        <p:cNvPr id="17429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592"/>
                          <a:ext cx="1512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0" name="Text Box 31"/>
            <p:cNvSpPr txBox="1">
              <a:spLocks noChangeArrowheads="1"/>
            </p:cNvSpPr>
            <p:nvPr/>
          </p:nvSpPr>
          <p:spPr bwMode="auto">
            <a:xfrm>
              <a:off x="144" y="2784"/>
              <a:ext cx="8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电势</a:t>
              </a:r>
            </a:p>
          </p:txBody>
        </p:sp>
      </p:grpSp>
      <p:sp>
        <p:nvSpPr>
          <p:cNvPr id="7188" name="Text Box 33"/>
          <p:cNvSpPr txBox="1">
            <a:spLocks noChangeArrowheads="1"/>
          </p:cNvSpPr>
          <p:nvPr/>
        </p:nvSpPr>
        <p:spPr bwMode="auto">
          <a:xfrm>
            <a:off x="323850" y="1773238"/>
            <a:ext cx="436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相距足够远的两个导体球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4506913" y="1778000"/>
            <a:ext cx="4368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>
                <a:latin typeface="宋体" panose="02010600030101010101" pitchFamily="2" charset="-122"/>
              </a:rPr>
              <a:t>静电平衡后为等势体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7164288" y="3068960"/>
            <a:ext cx="179117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chemeClr val="accent2"/>
                </a:solidFill>
              </a:rPr>
              <a:t>若非孤立则不成立。比如带电导体球旁有一点电荷，球上电荷不再按曲率均匀分布。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4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2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42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4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2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2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2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2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4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30" grpId="0" autoUpdateAnimBg="0"/>
      <p:bldP spid="42031" grpId="0" autoUpdateAnimBg="0"/>
      <p:bldP spid="42039" grpId="0" autoUpdateAnimBg="0"/>
      <p:bldP spid="42040" grpId="0" autoUpdateAnimBg="0"/>
      <p:bldP spid="42058" grpId="0" animBg="1" autoUpdateAnimBg="0"/>
      <p:bldP spid="42060" grpId="0" autoUpdateAnimBg="0"/>
      <p:bldP spid="42029" grpId="0" animBg="1"/>
      <p:bldP spid="7188" grpId="0"/>
      <p:bldP spid="34" grpId="0"/>
      <p:bldP spid="7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第二节 20240912-电场和电场强度" id="{31A34FD1-D6CC-4A83-A7CC-ACC52CDA780E}" vid="{4B3E695F-41C6-4F5D-A814-6721AEA0A6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课件</Template>
  <TotalTime>136</TotalTime>
  <Words>2384</Words>
  <Application>Microsoft Office PowerPoint</Application>
  <PresentationFormat>全屏显示(4:3)</PresentationFormat>
  <Paragraphs>430</Paragraphs>
  <Slides>32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等线</vt:lpstr>
      <vt:lpstr>黑体</vt:lpstr>
      <vt:lpstr>华文中宋</vt:lpstr>
      <vt:lpstr>宋体</vt:lpstr>
      <vt:lpstr>微软雅黑</vt:lpstr>
      <vt:lpstr>Cambria Math</vt:lpstr>
      <vt:lpstr>Symbol</vt:lpstr>
      <vt:lpstr>Times New Roman</vt:lpstr>
      <vt:lpstr>Wingdings</vt:lpstr>
      <vt:lpstr>Default Design</vt:lpstr>
      <vt:lpstr>公式</vt:lpstr>
      <vt:lpstr>Equation</vt:lpstr>
      <vt:lpstr>第二章   静电场中的导体      和电介质（8学时）</vt:lpstr>
      <vt:lpstr>PowerPoint 演示文稿</vt:lpstr>
      <vt:lpstr>2.1 静电场中的导体(Conductors)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qiao</dc:creator>
  <cp:lastModifiedBy>jiabin qiao</cp:lastModifiedBy>
  <cp:revision>15</cp:revision>
  <dcterms:created xsi:type="dcterms:W3CDTF">2024-09-10T06:08:35Z</dcterms:created>
  <dcterms:modified xsi:type="dcterms:W3CDTF">2024-10-10T04:32:57Z</dcterms:modified>
</cp:coreProperties>
</file>