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91" r:id="rId2"/>
    <p:sldId id="343" r:id="rId3"/>
    <p:sldId id="344" r:id="rId4"/>
    <p:sldId id="330" r:id="rId5"/>
    <p:sldId id="331" r:id="rId6"/>
    <p:sldId id="332" r:id="rId7"/>
    <p:sldId id="333" r:id="rId8"/>
    <p:sldId id="357" r:id="rId9"/>
    <p:sldId id="350" r:id="rId10"/>
    <p:sldId id="351" r:id="rId11"/>
    <p:sldId id="345" r:id="rId12"/>
    <p:sldId id="338" r:id="rId13"/>
    <p:sldId id="339" r:id="rId14"/>
    <p:sldId id="340" r:id="rId15"/>
    <p:sldId id="337" r:id="rId16"/>
    <p:sldId id="342" r:id="rId17"/>
    <p:sldId id="329" r:id="rId18"/>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8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8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8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8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12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8B64D-8000-426E-9A1B-5323BC363C8D}" type="datetimeFigureOut">
              <a:rPr lang="zh-CN" altLang="en-US" smtClean="0"/>
              <a:t>2024/11/11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1C5C9-BA0B-4CB9-8F25-5BCE125C001B}" type="slidenum">
              <a:rPr lang="zh-CN" altLang="en-US" smtClean="0"/>
              <a:t>‹#›</a:t>
            </a:fld>
            <a:endParaRPr lang="zh-CN" altLang="en-US"/>
          </a:p>
        </p:txBody>
      </p:sp>
    </p:spTree>
    <p:extLst>
      <p:ext uri="{BB962C8B-B14F-4D97-AF65-F5344CB8AC3E}">
        <p14:creationId xmlns:p14="http://schemas.microsoft.com/office/powerpoint/2010/main" val="585887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50"/>
          <p:cNvSpPr>
            <a:spLocks noGrp="1" noRot="1" noChangeAspect="1" noChangeArrowheads="1" noTextEdit="1"/>
          </p:cNvSpPr>
          <p:nvPr>
            <p:ph type="sldImg"/>
          </p:nvPr>
        </p:nvSpPr>
        <p:spPr bwMode="auto">
          <a:xfrm>
            <a:off x="1023938" y="722313"/>
            <a:ext cx="4811712" cy="3608387"/>
          </a:xfrm>
          <a:prstGeom prst="rect">
            <a:avLst/>
          </a:prstGeom>
          <a:solidFill>
            <a:srgbClr val="FFFFFF"/>
          </a:solidFill>
          <a:ln>
            <a:solidFill>
              <a:srgbClr val="000000"/>
            </a:solidFill>
            <a:miter lim="800000"/>
            <a:headEnd/>
            <a:tailEnd/>
          </a:ln>
        </p:spPr>
      </p:sp>
      <p:sp>
        <p:nvSpPr>
          <p:cNvPr id="30723" name="Rectangle 2051"/>
          <p:cNvSpPr>
            <a:spLocks noGrp="1" noChangeArrowheads="1"/>
          </p:cNvSpPr>
          <p:nvPr>
            <p:ph type="body" idx="1"/>
          </p:nvPr>
        </p:nvSpPr>
        <p:spPr bwMode="auto">
          <a:xfrm>
            <a:off x="914400" y="4570413"/>
            <a:ext cx="5029200" cy="4330700"/>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1016799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1023938" y="722313"/>
            <a:ext cx="4811712" cy="3608387"/>
          </a:xfrm>
          <a:prstGeom prst="rect">
            <a:avLst/>
          </a:prstGeom>
          <a:solidFill>
            <a:srgbClr val="FFFFFF"/>
          </a:solidFill>
          <a:ln>
            <a:solidFill>
              <a:srgbClr val="000000"/>
            </a:solidFill>
            <a:miter lim="800000"/>
            <a:headEnd/>
            <a:tailEnd/>
          </a:ln>
        </p:spPr>
      </p:sp>
      <p:sp>
        <p:nvSpPr>
          <p:cNvPr id="32771" name="Rectangle 3"/>
          <p:cNvSpPr>
            <a:spLocks noGrp="1" noChangeArrowheads="1"/>
          </p:cNvSpPr>
          <p:nvPr>
            <p:ph type="body" idx="1"/>
          </p:nvPr>
        </p:nvSpPr>
        <p:spPr bwMode="auto">
          <a:xfrm>
            <a:off x="914400" y="4570413"/>
            <a:ext cx="5029200" cy="4330700"/>
          </a:xfrm>
          <a:prstGeom prst="rect">
            <a:avLst/>
          </a:prstGeom>
          <a:solidFill>
            <a:srgbClr val="FFFFFF"/>
          </a:solidFill>
          <a:ln>
            <a:solidFill>
              <a:srgbClr val="000000"/>
            </a:solidFill>
            <a:miter lim="800000"/>
            <a:headEnd/>
            <a:tailEnd/>
          </a:ln>
        </p:spPr>
        <p:txBody>
          <a:bodyPr/>
          <a:lstStyle/>
          <a:p>
            <a:r>
              <a:rPr lang="zh-CN" altLang="en-US"/>
              <a:t>这里磁通量是通过每匝线圈的磁通量</a:t>
            </a:r>
          </a:p>
        </p:txBody>
      </p:sp>
    </p:spTree>
    <p:extLst>
      <p:ext uri="{BB962C8B-B14F-4D97-AF65-F5344CB8AC3E}">
        <p14:creationId xmlns:p14="http://schemas.microsoft.com/office/powerpoint/2010/main" val="585256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989013" y="685800"/>
            <a:ext cx="4878387" cy="365918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xfrm>
            <a:off x="914400" y="4572000"/>
            <a:ext cx="50292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510947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989013" y="685800"/>
            <a:ext cx="4878387" cy="365918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xfrm>
            <a:off x="914400" y="4572000"/>
            <a:ext cx="50292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790724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Rot="1" noChangeAspect="1" noChangeArrowheads="1" noTextEdit="1"/>
          </p:cNvSpPr>
          <p:nvPr>
            <p:ph type="sldImg"/>
          </p:nvPr>
        </p:nvSpPr>
        <p:spPr bwMode="auto">
          <a:xfrm>
            <a:off x="989013" y="685800"/>
            <a:ext cx="4878387" cy="365918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1027"/>
          <p:cNvSpPr>
            <a:spLocks noGrp="1" noChangeArrowheads="1"/>
          </p:cNvSpPr>
          <p:nvPr>
            <p:ph type="body" idx="1"/>
          </p:nvPr>
        </p:nvSpPr>
        <p:spPr bwMode="auto">
          <a:xfrm>
            <a:off x="914400" y="4572000"/>
            <a:ext cx="50292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391595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xfrm>
            <a:off x="989013" y="685800"/>
            <a:ext cx="4878387" cy="365918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noChangeArrowheads="1"/>
          </p:cNvSpPr>
          <p:nvPr>
            <p:ph type="body" idx="1"/>
          </p:nvPr>
        </p:nvSpPr>
        <p:spPr bwMode="auto">
          <a:xfrm>
            <a:off x="914400" y="4572000"/>
            <a:ext cx="50292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682307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2024/11/11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077497713"/>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2024/11/11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669490531"/>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2024/11/11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336576509"/>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2024/11/11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72393453"/>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225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2024/11/11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572208787"/>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685800" y="1981200"/>
            <a:ext cx="3810000" cy="411480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Content Placeholder 3"/>
          <p:cNvSpPr>
            <a:spLocks noGrp="1"/>
          </p:cNvSpPr>
          <p:nvPr>
            <p:ph sz="half" idx="2"/>
          </p:nvPr>
        </p:nvSpPr>
        <p:spPr>
          <a:xfrm>
            <a:off x="4648200" y="1981200"/>
            <a:ext cx="3810000" cy="411480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2024/11/11</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885391408"/>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6" name="Content Placeholder 5"/>
          <p:cNvSpPr>
            <a:spLocks noGrp="1"/>
          </p:cNvSpPr>
          <p:nvPr>
            <p:ph sz="quarter" idx="4"/>
          </p:nvPr>
        </p:nvSpPr>
        <p:spPr>
          <a:xfrm>
            <a:off x="4645027" y="2174875"/>
            <a:ext cx="4041775"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2024/11/11</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692930111"/>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2024/11/11</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160935270"/>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2024/11/11</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418911667"/>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125" b="1"/>
            </a:lvl1pPr>
          </a:lstStyle>
          <a:p>
            <a:r>
              <a:rPr lang="zh-CN" altLang="en-US"/>
              <a:t>单击此处编辑母版标题样式</a:t>
            </a:r>
          </a:p>
        </p:txBody>
      </p:sp>
      <p:sp>
        <p:nvSpPr>
          <p:cNvPr id="3" name="Content Placeholder 2"/>
          <p:cNvSpPr>
            <a:spLocks noGrp="1"/>
          </p:cNvSpPr>
          <p:nvPr>
            <p:ph idx="1"/>
          </p:nvPr>
        </p:nvSpPr>
        <p:spPr>
          <a:xfrm>
            <a:off x="3575050" y="273054"/>
            <a:ext cx="5111750"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2024/11/11</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4099107326"/>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125"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2024/11/11</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460739224"/>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100000">
              <a:srgbClr val="FFFFF5"/>
            </a:gs>
          </a:gsLst>
          <a:lin ang="27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zh-CN"/>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788" b="0">
                <a:ea typeface="宋体" pitchFamily="2" charset="-122"/>
              </a:defRPr>
            </a:lvl1pPr>
          </a:lstStyle>
          <a:p>
            <a:fld id="{5B32681D-8841-44A2-BB38-F5839BE02DFC}" type="datetimeFigureOut">
              <a:rPr lang="zh-CN" altLang="en-US" smtClean="0"/>
              <a:t>2024/11/11</a:t>
            </a:fld>
            <a:endParaRPr lang="zh-CN"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788" b="0">
                <a:ea typeface="宋体" pitchFamily="2" charset="-122"/>
              </a:defRPr>
            </a:lvl1pPr>
          </a:lstStyle>
          <a:p>
            <a:endParaRPr lang="zh-CN"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788" b="0">
                <a:ea typeface="宋体" panose="02010600030101010101" pitchFamily="2" charset="-122"/>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245717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dir="in"/>
  </p:transition>
  <p:txStyles>
    <p:titleStyle>
      <a:lvl1pPr algn="ctr" rtl="0" eaLnBrk="1" fontAlgn="base" hangingPunct="1">
        <a:spcBef>
          <a:spcPct val="0"/>
        </a:spcBef>
        <a:spcAft>
          <a:spcPct val="0"/>
        </a:spcAft>
        <a:defRPr sz="2475" baseline="0">
          <a:solidFill>
            <a:schemeClr val="tx2"/>
          </a:solidFill>
          <a:latin typeface="微软雅黑" panose="020B0503020204020204" pitchFamily="34" charset="-122"/>
          <a:ea typeface="+mj-ea"/>
          <a:cs typeface="+mj-cs"/>
        </a:defRPr>
      </a:lvl1pPr>
      <a:lvl2pPr algn="ctr" rtl="0" eaLnBrk="1" fontAlgn="base" hangingPunct="1">
        <a:spcBef>
          <a:spcPct val="0"/>
        </a:spcBef>
        <a:spcAft>
          <a:spcPct val="0"/>
        </a:spcAft>
        <a:defRPr sz="2475">
          <a:solidFill>
            <a:schemeClr val="tx2"/>
          </a:solidFill>
          <a:latin typeface="Times New Roman" pitchFamily="18" charset="0"/>
        </a:defRPr>
      </a:lvl2pPr>
      <a:lvl3pPr algn="ctr" rtl="0" eaLnBrk="1" fontAlgn="base" hangingPunct="1">
        <a:spcBef>
          <a:spcPct val="0"/>
        </a:spcBef>
        <a:spcAft>
          <a:spcPct val="0"/>
        </a:spcAft>
        <a:defRPr sz="2475">
          <a:solidFill>
            <a:schemeClr val="tx2"/>
          </a:solidFill>
          <a:latin typeface="Times New Roman" pitchFamily="18" charset="0"/>
        </a:defRPr>
      </a:lvl3pPr>
      <a:lvl4pPr algn="ctr" rtl="0" eaLnBrk="1" fontAlgn="base" hangingPunct="1">
        <a:spcBef>
          <a:spcPct val="0"/>
        </a:spcBef>
        <a:spcAft>
          <a:spcPct val="0"/>
        </a:spcAft>
        <a:defRPr sz="2475">
          <a:solidFill>
            <a:schemeClr val="tx2"/>
          </a:solidFill>
          <a:latin typeface="Times New Roman" pitchFamily="18" charset="0"/>
        </a:defRPr>
      </a:lvl4pPr>
      <a:lvl5pPr algn="ctr" rtl="0" eaLnBrk="1" fontAlgn="base" hangingPunct="1">
        <a:spcBef>
          <a:spcPct val="0"/>
        </a:spcBef>
        <a:spcAft>
          <a:spcPct val="0"/>
        </a:spcAft>
        <a:defRPr sz="2475">
          <a:solidFill>
            <a:schemeClr val="tx2"/>
          </a:solidFill>
          <a:latin typeface="Times New Roman" pitchFamily="18" charset="0"/>
        </a:defRPr>
      </a:lvl5pPr>
      <a:lvl6pPr marL="257175" algn="ctr" rtl="0" eaLnBrk="1" fontAlgn="base" hangingPunct="1">
        <a:spcBef>
          <a:spcPct val="0"/>
        </a:spcBef>
        <a:spcAft>
          <a:spcPct val="0"/>
        </a:spcAft>
        <a:defRPr sz="2475">
          <a:solidFill>
            <a:schemeClr val="tx2"/>
          </a:solidFill>
          <a:latin typeface="Times New Roman" pitchFamily="18" charset="0"/>
        </a:defRPr>
      </a:lvl6pPr>
      <a:lvl7pPr marL="514350" algn="ctr" rtl="0" eaLnBrk="1" fontAlgn="base" hangingPunct="1">
        <a:spcBef>
          <a:spcPct val="0"/>
        </a:spcBef>
        <a:spcAft>
          <a:spcPct val="0"/>
        </a:spcAft>
        <a:defRPr sz="2475">
          <a:solidFill>
            <a:schemeClr val="tx2"/>
          </a:solidFill>
          <a:latin typeface="Times New Roman" pitchFamily="18" charset="0"/>
        </a:defRPr>
      </a:lvl7pPr>
      <a:lvl8pPr marL="771525" algn="ctr" rtl="0" eaLnBrk="1" fontAlgn="base" hangingPunct="1">
        <a:spcBef>
          <a:spcPct val="0"/>
        </a:spcBef>
        <a:spcAft>
          <a:spcPct val="0"/>
        </a:spcAft>
        <a:defRPr sz="2475">
          <a:solidFill>
            <a:schemeClr val="tx2"/>
          </a:solidFill>
          <a:latin typeface="Times New Roman" pitchFamily="18" charset="0"/>
        </a:defRPr>
      </a:lvl8pPr>
      <a:lvl9pPr marL="1028700" algn="ctr" rtl="0" eaLnBrk="1" fontAlgn="base" hangingPunct="1">
        <a:spcBef>
          <a:spcPct val="0"/>
        </a:spcBef>
        <a:spcAft>
          <a:spcPct val="0"/>
        </a:spcAft>
        <a:defRPr sz="2475">
          <a:solidFill>
            <a:schemeClr val="tx2"/>
          </a:solidFill>
          <a:latin typeface="Times New Roman" pitchFamily="18" charset="0"/>
        </a:defRPr>
      </a:lvl9pPr>
    </p:titleStyle>
    <p:bodyStyle>
      <a:lvl1pPr marL="192881" indent="-192881" algn="l" rtl="0" eaLnBrk="1" fontAlgn="base" hangingPunct="1">
        <a:spcBef>
          <a:spcPct val="20000"/>
        </a:spcBef>
        <a:spcAft>
          <a:spcPct val="0"/>
        </a:spcAft>
        <a:buChar char="•"/>
        <a:defRPr sz="1800" baseline="0">
          <a:solidFill>
            <a:schemeClr val="tx1"/>
          </a:solidFill>
          <a:latin typeface="微软雅黑" panose="020B0503020204020204" pitchFamily="34" charset="-122"/>
          <a:ea typeface="+mn-ea"/>
          <a:cs typeface="+mn-cs"/>
        </a:defRPr>
      </a:lvl1pPr>
      <a:lvl2pPr marL="417910" indent="-160735" algn="l" rtl="0" eaLnBrk="1" fontAlgn="base" hangingPunct="1">
        <a:spcBef>
          <a:spcPct val="20000"/>
        </a:spcBef>
        <a:spcAft>
          <a:spcPct val="0"/>
        </a:spcAft>
        <a:buChar char="–"/>
        <a:defRPr sz="1575" baseline="0">
          <a:solidFill>
            <a:schemeClr val="tx1"/>
          </a:solidFill>
          <a:latin typeface="微软雅黑" panose="020B0503020204020204" pitchFamily="34" charset="-122"/>
        </a:defRPr>
      </a:lvl2pPr>
      <a:lvl3pPr marL="642938" indent="-128588" algn="l" rtl="0" eaLnBrk="1" fontAlgn="base" hangingPunct="1">
        <a:spcBef>
          <a:spcPct val="20000"/>
        </a:spcBef>
        <a:spcAft>
          <a:spcPct val="0"/>
        </a:spcAft>
        <a:buChar char="•"/>
        <a:defRPr sz="1350" baseline="0">
          <a:solidFill>
            <a:schemeClr val="tx1"/>
          </a:solidFill>
          <a:latin typeface="微软雅黑" panose="020B0503020204020204" pitchFamily="34" charset="-122"/>
        </a:defRPr>
      </a:lvl3pPr>
      <a:lvl4pPr marL="900113" indent="-128588" algn="l" rtl="0" eaLnBrk="1" fontAlgn="base" hangingPunct="1">
        <a:spcBef>
          <a:spcPct val="20000"/>
        </a:spcBef>
        <a:spcAft>
          <a:spcPct val="0"/>
        </a:spcAft>
        <a:buChar char="–"/>
        <a:defRPr sz="1125" baseline="0">
          <a:solidFill>
            <a:schemeClr val="tx1"/>
          </a:solidFill>
          <a:latin typeface="微软雅黑" panose="020B0503020204020204" pitchFamily="34" charset="-122"/>
        </a:defRPr>
      </a:lvl4pPr>
      <a:lvl5pPr marL="1157288" indent="-128588" algn="l" rtl="0" eaLnBrk="1" fontAlgn="base" hangingPunct="1">
        <a:spcBef>
          <a:spcPct val="20000"/>
        </a:spcBef>
        <a:spcAft>
          <a:spcPct val="0"/>
        </a:spcAft>
        <a:buChar char="»"/>
        <a:defRPr sz="1125" baseline="0">
          <a:solidFill>
            <a:schemeClr val="tx1"/>
          </a:solidFill>
          <a:latin typeface="微软雅黑" panose="020B0503020204020204" pitchFamily="34" charset="-122"/>
        </a:defRPr>
      </a:lvl5pPr>
      <a:lvl6pPr marL="1414463" indent="-128588" algn="l" rtl="0" eaLnBrk="1" fontAlgn="base" hangingPunct="1">
        <a:spcBef>
          <a:spcPct val="20000"/>
        </a:spcBef>
        <a:spcAft>
          <a:spcPct val="0"/>
        </a:spcAft>
        <a:buChar char="»"/>
        <a:defRPr sz="1125">
          <a:solidFill>
            <a:schemeClr val="tx1"/>
          </a:solidFill>
          <a:latin typeface="+mn-lt"/>
        </a:defRPr>
      </a:lvl6pPr>
      <a:lvl7pPr marL="1671638" indent="-128588" algn="l" rtl="0" eaLnBrk="1" fontAlgn="base" hangingPunct="1">
        <a:spcBef>
          <a:spcPct val="20000"/>
        </a:spcBef>
        <a:spcAft>
          <a:spcPct val="0"/>
        </a:spcAft>
        <a:buChar char="»"/>
        <a:defRPr sz="1125">
          <a:solidFill>
            <a:schemeClr val="tx1"/>
          </a:solidFill>
          <a:latin typeface="+mn-lt"/>
        </a:defRPr>
      </a:lvl7pPr>
      <a:lvl8pPr marL="1928813" indent="-128588" algn="l" rtl="0" eaLnBrk="1" fontAlgn="base" hangingPunct="1">
        <a:spcBef>
          <a:spcPct val="20000"/>
        </a:spcBef>
        <a:spcAft>
          <a:spcPct val="0"/>
        </a:spcAft>
        <a:buChar char="»"/>
        <a:defRPr sz="1125">
          <a:solidFill>
            <a:schemeClr val="tx1"/>
          </a:solidFill>
          <a:latin typeface="+mn-lt"/>
        </a:defRPr>
      </a:lvl8pPr>
      <a:lvl9pPr marL="2185988" indent="-128588" algn="l" rtl="0" eaLnBrk="1" fontAlgn="base" hangingPunct="1">
        <a:spcBef>
          <a:spcPct val="20000"/>
        </a:spcBef>
        <a:spcAft>
          <a:spcPct val="0"/>
        </a:spcAft>
        <a:buChar char="»"/>
        <a:defRPr sz="1125">
          <a:solidFill>
            <a:schemeClr val="tx1"/>
          </a:solidFill>
          <a:latin typeface="+mn-lt"/>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image" Target="../media/image40.png"/><Relationship Id="rId7" Type="http://schemas.openxmlformats.org/officeDocument/2006/relationships/image" Target="../media/image38.wmf"/><Relationship Id="rId1" Type="http://schemas.openxmlformats.org/officeDocument/2006/relationships/slideLayout" Target="../slideLayouts/slideLayout7.xml"/><Relationship Id="rId6" Type="http://schemas.openxmlformats.org/officeDocument/2006/relationships/oleObject" Target="../embeddings/oleObject39.bin"/><Relationship Id="rId5" Type="http://schemas.openxmlformats.org/officeDocument/2006/relationships/image" Target="../media/image37.wmf"/><Relationship Id="rId4" Type="http://schemas.openxmlformats.org/officeDocument/2006/relationships/oleObject" Target="../embeddings/oleObject38.bin"/><Relationship Id="rId9" Type="http://schemas.openxmlformats.org/officeDocument/2006/relationships/image" Target="../media/image39.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40.emf"/><Relationship Id="rId7" Type="http://schemas.openxmlformats.org/officeDocument/2006/relationships/image" Target="../media/image42.wmf"/><Relationship Id="rId2" Type="http://schemas.openxmlformats.org/officeDocument/2006/relationships/oleObject" Target="../embeddings/oleObject41.bin"/><Relationship Id="rId1" Type="http://schemas.openxmlformats.org/officeDocument/2006/relationships/slideLayout" Target="../slideLayouts/slideLayout7.xml"/><Relationship Id="rId6" Type="http://schemas.openxmlformats.org/officeDocument/2006/relationships/oleObject" Target="../embeddings/oleObject43.bin"/><Relationship Id="rId5" Type="http://schemas.openxmlformats.org/officeDocument/2006/relationships/image" Target="../media/image41.emf"/><Relationship Id="rId4" Type="http://schemas.openxmlformats.org/officeDocument/2006/relationships/oleObject" Target="../embeddings/oleObject42.bin"/><Relationship Id="rId9" Type="http://schemas.openxmlformats.org/officeDocument/2006/relationships/image" Target="../media/image43.wmf"/></Relationships>
</file>

<file path=ppt/slides/_rels/slide12.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48.wmf"/><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5.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8.bin"/><Relationship Id="rId14" Type="http://schemas.openxmlformats.org/officeDocument/2006/relationships/image" Target="../media/image49.emf"/></Relationships>
</file>

<file path=ppt/slides/_rels/slide13.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56.bin"/><Relationship Id="rId18" Type="http://schemas.openxmlformats.org/officeDocument/2006/relationships/image" Target="../media/image57.emf"/><Relationship Id="rId26" Type="http://schemas.openxmlformats.org/officeDocument/2006/relationships/image" Target="../media/image60.png"/><Relationship Id="rId3" Type="http://schemas.openxmlformats.org/officeDocument/2006/relationships/oleObject" Target="../embeddings/oleObject51.bin"/><Relationship Id="rId21" Type="http://schemas.openxmlformats.org/officeDocument/2006/relationships/oleObject" Target="../embeddings/oleObject60.bin"/><Relationship Id="rId7" Type="http://schemas.openxmlformats.org/officeDocument/2006/relationships/oleObject" Target="../embeddings/oleObject53.bin"/><Relationship Id="rId12" Type="http://schemas.openxmlformats.org/officeDocument/2006/relationships/image" Target="../media/image54.wmf"/><Relationship Id="rId17" Type="http://schemas.openxmlformats.org/officeDocument/2006/relationships/oleObject" Target="../embeddings/oleObject58.bin"/><Relationship Id="rId2" Type="http://schemas.openxmlformats.org/officeDocument/2006/relationships/notesSlide" Target="../notesSlides/notesSlide4.xml"/><Relationship Id="rId16" Type="http://schemas.openxmlformats.org/officeDocument/2006/relationships/image" Target="../media/image56.emf"/><Relationship Id="rId20" Type="http://schemas.openxmlformats.org/officeDocument/2006/relationships/image" Target="../media/image58.wmf"/><Relationship Id="rId1" Type="http://schemas.openxmlformats.org/officeDocument/2006/relationships/slideLayout" Target="../slideLayouts/slideLayout7.xml"/><Relationship Id="rId6" Type="http://schemas.openxmlformats.org/officeDocument/2006/relationships/image" Target="../media/image51.wmf"/><Relationship Id="rId11" Type="http://schemas.openxmlformats.org/officeDocument/2006/relationships/oleObject" Target="../embeddings/oleObject55.bin"/><Relationship Id="rId24" Type="http://schemas.openxmlformats.org/officeDocument/2006/relationships/image" Target="../media/image17.wmf"/><Relationship Id="rId5" Type="http://schemas.openxmlformats.org/officeDocument/2006/relationships/oleObject" Target="../embeddings/oleObject52.bin"/><Relationship Id="rId15" Type="http://schemas.openxmlformats.org/officeDocument/2006/relationships/oleObject" Target="../embeddings/oleObject57.bin"/><Relationship Id="rId23" Type="http://schemas.openxmlformats.org/officeDocument/2006/relationships/oleObject" Target="../embeddings/oleObject61.bin"/><Relationship Id="rId10" Type="http://schemas.openxmlformats.org/officeDocument/2006/relationships/image" Target="../media/image53.wmf"/><Relationship Id="rId19" Type="http://schemas.openxmlformats.org/officeDocument/2006/relationships/oleObject" Target="../embeddings/oleObject59.bin"/><Relationship Id="rId4" Type="http://schemas.openxmlformats.org/officeDocument/2006/relationships/image" Target="../media/image50.wmf"/><Relationship Id="rId9" Type="http://schemas.openxmlformats.org/officeDocument/2006/relationships/oleObject" Target="../embeddings/oleObject54.bin"/><Relationship Id="rId14" Type="http://schemas.openxmlformats.org/officeDocument/2006/relationships/image" Target="../media/image55.wmf"/><Relationship Id="rId22" Type="http://schemas.openxmlformats.org/officeDocument/2006/relationships/image" Target="../media/image59.wmf"/></Relationships>
</file>

<file path=ppt/slides/_rels/slide14.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4.e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1.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3.emf"/><Relationship Id="rId4" Type="http://schemas.openxmlformats.org/officeDocument/2006/relationships/image" Target="../media/image60.wmf"/><Relationship Id="rId9" Type="http://schemas.openxmlformats.org/officeDocument/2006/relationships/oleObject" Target="../embeddings/oleObject65.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audio" Target="../media/audio1.wav"/><Relationship Id="rId7" Type="http://schemas.openxmlformats.org/officeDocument/2006/relationships/image" Target="../media/image66.w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oleObject" Target="../embeddings/oleObject68.bin"/><Relationship Id="rId11" Type="http://schemas.openxmlformats.org/officeDocument/2006/relationships/image" Target="../media/image68.wmf"/><Relationship Id="rId5" Type="http://schemas.openxmlformats.org/officeDocument/2006/relationships/image" Target="../media/image65.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67.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image" Target="../media/image74.wmf"/><Relationship Id="rId18" Type="http://schemas.openxmlformats.org/officeDocument/2006/relationships/oleObject" Target="../embeddings/oleObject79.bin"/><Relationship Id="rId3" Type="http://schemas.openxmlformats.org/officeDocument/2006/relationships/image" Target="../media/image69.wmf"/><Relationship Id="rId21" Type="http://schemas.openxmlformats.org/officeDocument/2006/relationships/image" Target="../media/image77.wmf"/><Relationship Id="rId7" Type="http://schemas.openxmlformats.org/officeDocument/2006/relationships/image" Target="../media/image71.wmf"/><Relationship Id="rId12" Type="http://schemas.openxmlformats.org/officeDocument/2006/relationships/oleObject" Target="../embeddings/oleObject76.bin"/><Relationship Id="rId17" Type="http://schemas.openxmlformats.org/officeDocument/2006/relationships/image" Target="../media/image75.wmf"/><Relationship Id="rId2" Type="http://schemas.openxmlformats.org/officeDocument/2006/relationships/oleObject" Target="../embeddings/oleObject71.bin"/><Relationship Id="rId16" Type="http://schemas.openxmlformats.org/officeDocument/2006/relationships/oleObject" Target="../embeddings/oleObject78.bin"/><Relationship Id="rId20" Type="http://schemas.openxmlformats.org/officeDocument/2006/relationships/oleObject" Target="../embeddings/oleObject80.bin"/><Relationship Id="rId1" Type="http://schemas.openxmlformats.org/officeDocument/2006/relationships/slideLayout" Target="../slideLayouts/slideLayout7.xml"/><Relationship Id="rId6" Type="http://schemas.openxmlformats.org/officeDocument/2006/relationships/oleObject" Target="../embeddings/oleObject73.bin"/><Relationship Id="rId11" Type="http://schemas.openxmlformats.org/officeDocument/2006/relationships/image" Target="../media/image73.wmf"/><Relationship Id="rId5" Type="http://schemas.openxmlformats.org/officeDocument/2006/relationships/image" Target="../media/image70.wmf"/><Relationship Id="rId15" Type="http://schemas.openxmlformats.org/officeDocument/2006/relationships/image" Target="../media/image58.wmf"/><Relationship Id="rId23" Type="http://schemas.openxmlformats.org/officeDocument/2006/relationships/image" Target="../media/image78.wmf"/><Relationship Id="rId10" Type="http://schemas.openxmlformats.org/officeDocument/2006/relationships/oleObject" Target="../embeddings/oleObject75.bin"/><Relationship Id="rId19" Type="http://schemas.openxmlformats.org/officeDocument/2006/relationships/image" Target="../media/image76.wmf"/><Relationship Id="rId4" Type="http://schemas.openxmlformats.org/officeDocument/2006/relationships/oleObject" Target="../embeddings/oleObject72.bin"/><Relationship Id="rId9" Type="http://schemas.openxmlformats.org/officeDocument/2006/relationships/image" Target="../media/image72.wmf"/><Relationship Id="rId14" Type="http://schemas.openxmlformats.org/officeDocument/2006/relationships/oleObject" Target="../embeddings/oleObject77.bin"/><Relationship Id="rId22" Type="http://schemas.openxmlformats.org/officeDocument/2006/relationships/oleObject" Target="../embeddings/oleObject8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3.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oleObject" Target="../embeddings/oleObject8.bin"/><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wmf"/><Relationship Id="rId1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9.emf"/><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oleObject" Target="../embeddings/oleObject11.bin"/><Relationship Id="rId5" Type="http://schemas.openxmlformats.org/officeDocument/2006/relationships/image" Target="../media/image8.wmf"/><Relationship Id="rId4"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oleObject" Target="../embeddings/oleObject12.bin"/><Relationship Id="rId1" Type="http://schemas.openxmlformats.org/officeDocument/2006/relationships/slideLayout" Target="../slideLayouts/slideLayout7.xml"/><Relationship Id="rId6" Type="http://schemas.openxmlformats.org/officeDocument/2006/relationships/oleObject" Target="../embeddings/oleObject14.bin"/><Relationship Id="rId5" Type="http://schemas.openxmlformats.org/officeDocument/2006/relationships/image" Target="../media/image11.emf"/><Relationship Id="rId4" Type="http://schemas.openxmlformats.org/officeDocument/2006/relationships/oleObject" Target="../embeddings/oleObject13.bin"/><Relationship Id="rId9" Type="http://schemas.openxmlformats.org/officeDocument/2006/relationships/image" Target="../media/image13.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19.wmf"/><Relationship Id="rId18" Type="http://schemas.openxmlformats.org/officeDocument/2006/relationships/oleObject" Target="../embeddings/oleObject24.bin"/><Relationship Id="rId3" Type="http://schemas.openxmlformats.org/officeDocument/2006/relationships/image" Target="../media/image14.wmf"/><Relationship Id="rId7" Type="http://schemas.openxmlformats.org/officeDocument/2006/relationships/image" Target="../media/image16.wmf"/><Relationship Id="rId12" Type="http://schemas.openxmlformats.org/officeDocument/2006/relationships/oleObject" Target="../embeddings/oleObject21.bin"/><Relationship Id="rId17" Type="http://schemas.openxmlformats.org/officeDocument/2006/relationships/image" Target="../media/image21.wmf"/><Relationship Id="rId2" Type="http://schemas.openxmlformats.org/officeDocument/2006/relationships/oleObject" Target="../embeddings/oleObject16.bin"/><Relationship Id="rId16" Type="http://schemas.openxmlformats.org/officeDocument/2006/relationships/oleObject" Target="../embeddings/oleObject23.bin"/><Relationship Id="rId1" Type="http://schemas.openxmlformats.org/officeDocument/2006/relationships/slideLayout" Target="../slideLayouts/slideLayout7.xml"/><Relationship Id="rId6" Type="http://schemas.openxmlformats.org/officeDocument/2006/relationships/oleObject" Target="../embeddings/oleObject18.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17.wmf"/><Relationship Id="rId14" Type="http://schemas.openxmlformats.org/officeDocument/2006/relationships/oleObject" Target="../embeddings/oleObject22.bin"/></Relationships>
</file>

<file path=ppt/slides/_rels/slide7.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6.wmf"/><Relationship Id="rId2" Type="http://schemas.openxmlformats.org/officeDocument/2006/relationships/notesSlide" Target="../notesSlides/notesSlide2.xml"/><Relationship Id="rId16" Type="http://schemas.openxmlformats.org/officeDocument/2006/relationships/image" Target="../media/image28.wmf"/><Relationship Id="rId1" Type="http://schemas.openxmlformats.org/officeDocument/2006/relationships/slideLayout" Target="../slideLayouts/slideLayout7.xml"/><Relationship Id="rId6" Type="http://schemas.openxmlformats.org/officeDocument/2006/relationships/image" Target="../media/image23.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8.bin"/><Relationship Id="rId14" Type="http://schemas.openxmlformats.org/officeDocument/2006/relationships/image" Target="../media/image27.wmf"/></Relationships>
</file>

<file path=ppt/slides/_rels/slide8.xml.rels><?xml version="1.0" encoding="UTF-8" standalone="yes"?>
<Relationships xmlns="http://schemas.openxmlformats.org/package/2006/relationships"><Relationship Id="rId8" Type="http://schemas.openxmlformats.org/officeDocument/2006/relationships/image" Target="../media/image31.wmf"/><Relationship Id="rId7" Type="http://schemas.openxmlformats.org/officeDocument/2006/relationships/oleObject" Target="../embeddings/oleObject32.bin"/><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53.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33.bin"/><Relationship Id="rId1" Type="http://schemas.openxmlformats.org/officeDocument/2006/relationships/slideLayout" Target="../slideLayouts/slideLayout7.xml"/><Relationship Id="rId6" Type="http://schemas.openxmlformats.org/officeDocument/2006/relationships/oleObject" Target="../embeddings/oleObject35.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23528" y="1739524"/>
            <a:ext cx="8797925"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133350">
              <a:tabLst>
                <a:tab pos="114300" algn="l"/>
              </a:tabLst>
              <a:defRPr kumimoji="1" sz="2400" b="1">
                <a:solidFill>
                  <a:schemeClr val="tx1"/>
                </a:solidFill>
                <a:latin typeface="Times New Roman" panose="02020603050405020304" pitchFamily="18" charset="0"/>
                <a:ea typeface="宋体" panose="02010600030101010101" pitchFamily="2" charset="-122"/>
              </a:defRPr>
            </a:lvl1pPr>
            <a:lvl2pPr marL="742950" indent="-285750">
              <a:tabLst>
                <a:tab pos="114300" algn="l"/>
              </a:tabLst>
              <a:defRPr kumimoji="1" sz="2400" b="1">
                <a:solidFill>
                  <a:schemeClr val="tx1"/>
                </a:solidFill>
                <a:latin typeface="Times New Roman" panose="02020603050405020304" pitchFamily="18" charset="0"/>
                <a:ea typeface="宋体" panose="02010600030101010101" pitchFamily="2" charset="-122"/>
              </a:defRPr>
            </a:lvl2pPr>
            <a:lvl3pPr marL="1143000" indent="-228600">
              <a:tabLst>
                <a:tab pos="114300" algn="l"/>
              </a:tabLst>
              <a:defRPr kumimoji="1" sz="2400" b="1">
                <a:solidFill>
                  <a:schemeClr val="tx1"/>
                </a:solidFill>
                <a:latin typeface="Times New Roman" panose="02020603050405020304" pitchFamily="18" charset="0"/>
                <a:ea typeface="宋体" panose="02010600030101010101" pitchFamily="2" charset="-122"/>
              </a:defRPr>
            </a:lvl3pPr>
            <a:lvl4pPr marL="1600200" indent="-228600">
              <a:tabLst>
                <a:tab pos="114300" algn="l"/>
              </a:tabLst>
              <a:defRPr kumimoji="1" sz="2400" b="1">
                <a:solidFill>
                  <a:schemeClr val="tx1"/>
                </a:solidFill>
                <a:latin typeface="Times New Roman" panose="02020603050405020304" pitchFamily="18" charset="0"/>
                <a:ea typeface="宋体" panose="02010600030101010101" pitchFamily="2" charset="-122"/>
              </a:defRPr>
            </a:lvl4pPr>
            <a:lvl5pPr marL="2057400" indent="-228600">
              <a:tabLst>
                <a:tab pos="114300" algn="l"/>
              </a:tabLst>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114300" algn="l"/>
              </a:tabLs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114300" algn="l"/>
              </a:tabLs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114300" algn="l"/>
              </a:tabLs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114300" algn="l"/>
              </a:tabLst>
              <a:defRPr kumimoji="1" sz="2400" b="1">
                <a:solidFill>
                  <a:schemeClr val="tx1"/>
                </a:solidFill>
                <a:latin typeface="Times New Roman" panose="02020603050405020304" pitchFamily="18" charset="0"/>
                <a:ea typeface="宋体" panose="02010600030101010101" pitchFamily="2" charset="-122"/>
              </a:defRPr>
            </a:lvl9pPr>
          </a:lstStyle>
          <a:p>
            <a:pPr>
              <a:lnSpc>
                <a:spcPct val="150000"/>
              </a:lnSpc>
            </a:pPr>
            <a:r>
              <a:rPr lang="en-US" altLang="zh-CN" sz="3600" dirty="0">
                <a:solidFill>
                  <a:schemeClr val="accent2"/>
                </a:solidFill>
              </a:rPr>
              <a:t>4.1 </a:t>
            </a:r>
            <a:r>
              <a:rPr lang="zh-CN" altLang="en-US" sz="3600" dirty="0">
                <a:solidFill>
                  <a:schemeClr val="accent2"/>
                </a:solidFill>
              </a:rPr>
              <a:t>法拉第电磁感应定律</a:t>
            </a:r>
            <a:r>
              <a:rPr lang="zh-CN" altLang="en-US" sz="3600" dirty="0">
                <a:solidFill>
                  <a:srgbClr val="CC3300"/>
                </a:solidFill>
              </a:rPr>
              <a:t>（</a:t>
            </a:r>
            <a:r>
              <a:rPr lang="en-US" altLang="zh-CN" sz="3600" dirty="0">
                <a:solidFill>
                  <a:srgbClr val="CC3300"/>
                </a:solidFill>
              </a:rPr>
              <a:t>0.5</a:t>
            </a:r>
            <a:r>
              <a:rPr lang="zh-CN" altLang="en-US" sz="3600" dirty="0">
                <a:solidFill>
                  <a:srgbClr val="CC3300"/>
                </a:solidFill>
              </a:rPr>
              <a:t>学时）</a:t>
            </a:r>
          </a:p>
          <a:p>
            <a:pPr>
              <a:lnSpc>
                <a:spcPct val="150000"/>
              </a:lnSpc>
            </a:pPr>
            <a:r>
              <a:rPr lang="en-US" altLang="zh-CN" sz="3600" dirty="0">
                <a:solidFill>
                  <a:schemeClr val="accent2"/>
                </a:solidFill>
              </a:rPr>
              <a:t>4.2 </a:t>
            </a:r>
            <a:r>
              <a:rPr lang="zh-CN" altLang="en-US" sz="3600" dirty="0">
                <a:solidFill>
                  <a:schemeClr val="accent2"/>
                </a:solidFill>
              </a:rPr>
              <a:t>动生电动势和感生电动势</a:t>
            </a:r>
            <a:r>
              <a:rPr lang="zh-CN" altLang="en-US" sz="3600" dirty="0">
                <a:solidFill>
                  <a:srgbClr val="CC3300"/>
                </a:solidFill>
              </a:rPr>
              <a:t>（</a:t>
            </a:r>
            <a:r>
              <a:rPr lang="en-US" altLang="zh-CN" sz="3600" dirty="0">
                <a:solidFill>
                  <a:srgbClr val="CC3300"/>
                </a:solidFill>
              </a:rPr>
              <a:t>1.5</a:t>
            </a:r>
            <a:r>
              <a:rPr lang="zh-CN" altLang="en-US" sz="3600" dirty="0">
                <a:solidFill>
                  <a:srgbClr val="CC3300"/>
                </a:solidFill>
              </a:rPr>
              <a:t>学时）</a:t>
            </a:r>
          </a:p>
          <a:p>
            <a:pPr>
              <a:lnSpc>
                <a:spcPct val="150000"/>
              </a:lnSpc>
            </a:pPr>
            <a:r>
              <a:rPr lang="en-US" altLang="zh-CN" sz="3600" dirty="0">
                <a:solidFill>
                  <a:schemeClr val="accent2"/>
                </a:solidFill>
              </a:rPr>
              <a:t>4.3 </a:t>
            </a:r>
            <a:r>
              <a:rPr lang="zh-CN" altLang="en-US" sz="3600" dirty="0">
                <a:solidFill>
                  <a:schemeClr val="accent2"/>
                </a:solidFill>
              </a:rPr>
              <a:t>自感与互感</a:t>
            </a:r>
            <a:r>
              <a:rPr lang="zh-CN" altLang="en-US" sz="3600" dirty="0">
                <a:solidFill>
                  <a:srgbClr val="CC3300"/>
                </a:solidFill>
              </a:rPr>
              <a:t>（</a:t>
            </a:r>
            <a:r>
              <a:rPr lang="en-US" altLang="zh-CN" sz="3600" dirty="0">
                <a:solidFill>
                  <a:srgbClr val="CC3300"/>
                </a:solidFill>
              </a:rPr>
              <a:t>1.5</a:t>
            </a:r>
            <a:r>
              <a:rPr lang="zh-CN" altLang="en-US" sz="3600" dirty="0">
                <a:solidFill>
                  <a:srgbClr val="CC3300"/>
                </a:solidFill>
              </a:rPr>
              <a:t>学时）</a:t>
            </a:r>
            <a:endParaRPr lang="zh-CN" altLang="en-US" sz="3600" dirty="0">
              <a:solidFill>
                <a:schemeClr val="accent2"/>
              </a:solidFill>
            </a:endParaRPr>
          </a:p>
          <a:p>
            <a:pPr>
              <a:lnSpc>
                <a:spcPct val="150000"/>
              </a:lnSpc>
            </a:pPr>
            <a:r>
              <a:rPr lang="en-US" altLang="zh-CN" sz="3600" dirty="0">
                <a:solidFill>
                  <a:schemeClr val="accent2"/>
                </a:solidFill>
              </a:rPr>
              <a:t>4.4 </a:t>
            </a:r>
            <a:r>
              <a:rPr lang="zh-CN" altLang="en-US" sz="3600" dirty="0">
                <a:solidFill>
                  <a:schemeClr val="accent2"/>
                </a:solidFill>
              </a:rPr>
              <a:t>磁场的能量和能量密度</a:t>
            </a:r>
            <a:r>
              <a:rPr lang="zh-CN" altLang="en-US" sz="3600" dirty="0">
                <a:solidFill>
                  <a:srgbClr val="CC3300"/>
                </a:solidFill>
              </a:rPr>
              <a:t>（</a:t>
            </a:r>
            <a:r>
              <a:rPr lang="en-US" altLang="zh-CN" sz="3600" dirty="0">
                <a:solidFill>
                  <a:srgbClr val="CC3300"/>
                </a:solidFill>
              </a:rPr>
              <a:t>0.5</a:t>
            </a:r>
            <a:r>
              <a:rPr lang="zh-CN" altLang="en-US" sz="3600" dirty="0">
                <a:solidFill>
                  <a:srgbClr val="CC3300"/>
                </a:solidFill>
              </a:rPr>
              <a:t>学时）</a:t>
            </a:r>
            <a:endParaRPr lang="zh-CN" altLang="en-US" sz="3600" dirty="0">
              <a:solidFill>
                <a:schemeClr val="accent2"/>
              </a:solidFill>
            </a:endParaRPr>
          </a:p>
          <a:p>
            <a:pPr>
              <a:lnSpc>
                <a:spcPct val="150000"/>
              </a:lnSpc>
            </a:pPr>
            <a:r>
              <a:rPr lang="en-US" altLang="zh-CN" sz="3600" dirty="0">
                <a:solidFill>
                  <a:schemeClr val="accent2"/>
                </a:solidFill>
              </a:rPr>
              <a:t>4.5 </a:t>
            </a:r>
            <a:r>
              <a:rPr lang="zh-CN" altLang="en-US" sz="3600" dirty="0">
                <a:solidFill>
                  <a:schemeClr val="accent2"/>
                </a:solidFill>
              </a:rPr>
              <a:t>麦克斯韦方程组 电磁波</a:t>
            </a:r>
            <a:r>
              <a:rPr lang="zh-CN" altLang="en-US" sz="3600" dirty="0">
                <a:solidFill>
                  <a:srgbClr val="CC3300"/>
                </a:solidFill>
              </a:rPr>
              <a:t>（</a:t>
            </a:r>
            <a:r>
              <a:rPr lang="en-US" altLang="zh-CN" sz="3600" dirty="0">
                <a:solidFill>
                  <a:srgbClr val="CC3300"/>
                </a:solidFill>
              </a:rPr>
              <a:t>2</a:t>
            </a:r>
            <a:r>
              <a:rPr lang="zh-CN" altLang="en-US" sz="3600" dirty="0">
                <a:solidFill>
                  <a:srgbClr val="CC3300"/>
                </a:solidFill>
              </a:rPr>
              <a:t>学时）</a:t>
            </a:r>
          </a:p>
        </p:txBody>
      </p:sp>
      <p:sp>
        <p:nvSpPr>
          <p:cNvPr id="35844" name="Rectangle 4"/>
          <p:cNvSpPr>
            <a:spLocks noChangeArrowheads="1"/>
          </p:cNvSpPr>
          <p:nvPr/>
        </p:nvSpPr>
        <p:spPr bwMode="auto">
          <a:xfrm>
            <a:off x="34925" y="1265238"/>
            <a:ext cx="9144000" cy="76200"/>
          </a:xfrm>
          <a:prstGeom prst="rect">
            <a:avLst/>
          </a:prstGeom>
          <a:solidFill>
            <a:srgbClr val="FFCC66"/>
          </a:solidFill>
          <a:ln w="9525">
            <a:solidFill>
              <a:srgbClr val="FFCC66"/>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 name="标题 1"/>
          <p:cNvSpPr>
            <a:spLocks noGrp="1"/>
          </p:cNvSpPr>
          <p:nvPr>
            <p:ph type="title"/>
          </p:nvPr>
        </p:nvSpPr>
        <p:spPr>
          <a:xfrm>
            <a:off x="297180" y="193983"/>
            <a:ext cx="8549640" cy="858753"/>
          </a:xfrm>
        </p:spPr>
        <p:txBody>
          <a:bodyPr/>
          <a:lstStyle/>
          <a:p>
            <a:pPr lvl="0" defTabSz="914400" eaLnBrk="1" hangingPunct="1">
              <a:defRPr/>
            </a:pPr>
            <a:r>
              <a:rPr lang="zh-CN" altLang="en-US" sz="4000" b="1" kern="120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第四章  电磁感应和电磁场（</a:t>
            </a:r>
            <a:r>
              <a:rPr lang="en-US" altLang="zh-CN" sz="4000" b="1" kern="120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6</a:t>
            </a:r>
            <a:r>
              <a:rPr lang="zh-CN" altLang="en-US" sz="4000" b="1" kern="120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学时）</a:t>
            </a:r>
            <a:endParaRPr lang="zh-CN" altLang="en-US"/>
          </a:p>
        </p:txBody>
      </p:sp>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43" name="Text Box 11"/>
          <p:cNvSpPr txBox="1">
            <a:spLocks noChangeArrowheads="1"/>
          </p:cNvSpPr>
          <p:nvPr/>
        </p:nvSpPr>
        <p:spPr bwMode="auto">
          <a:xfrm>
            <a:off x="323528" y="1844824"/>
            <a:ext cx="2506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dirty="0">
                <a:solidFill>
                  <a:schemeClr val="accent2"/>
                </a:solidFill>
                <a:latin typeface="宋体" panose="02010600030101010101" pitchFamily="2" charset="-122"/>
              </a:rPr>
              <a:t>3</a:t>
            </a:r>
            <a:r>
              <a:rPr lang="zh-CN" altLang="en-US" sz="2800" dirty="0">
                <a:solidFill>
                  <a:schemeClr val="accent2"/>
                </a:solidFill>
                <a:latin typeface="宋体" panose="02010600030101010101" pitchFamily="2" charset="-122"/>
              </a:rPr>
              <a:t>、互感电动势</a:t>
            </a:r>
          </a:p>
        </p:txBody>
      </p:sp>
      <mc:AlternateContent xmlns:mc="http://schemas.openxmlformats.org/markup-compatibility/2006" xmlns:a14="http://schemas.microsoft.com/office/drawing/2010/main">
        <mc:Choice Requires="a14">
          <p:sp>
            <p:nvSpPr>
              <p:cNvPr id="172050" name="Text Box 18"/>
              <p:cNvSpPr txBox="1">
                <a:spLocks noChangeArrowheads="1"/>
              </p:cNvSpPr>
              <p:nvPr/>
            </p:nvSpPr>
            <p:spPr bwMode="auto">
              <a:xfrm>
                <a:off x="143000" y="460346"/>
                <a:ext cx="9001000" cy="95410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squar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14:m>
                  <m:oMath xmlns:m="http://schemas.openxmlformats.org/officeDocument/2006/math">
                    <m:r>
                      <a:rPr lang="en-US" altLang="zh-CN" sz="2800" i="1" dirty="0" smtClean="0">
                        <a:solidFill>
                          <a:schemeClr val="accent2"/>
                        </a:solidFill>
                        <a:latin typeface="Cambria Math" panose="02040503050406030204" pitchFamily="18" charset="0"/>
                      </a:rPr>
                      <m:t>𝑀</m:t>
                    </m:r>
                    <m:r>
                      <a:rPr lang="en-US" altLang="zh-CN" sz="2800" b="1" i="1" dirty="0" smtClean="0">
                        <a:solidFill>
                          <a:schemeClr val="accent2"/>
                        </a:solidFill>
                        <a:latin typeface="Cambria Math" panose="02040503050406030204" pitchFamily="18" charset="0"/>
                      </a:rPr>
                      <m:t> </m:t>
                    </m:r>
                  </m:oMath>
                </a14:m>
                <a:r>
                  <a:rPr lang="zh-CN" altLang="en-US" sz="2800" dirty="0">
                    <a:solidFill>
                      <a:schemeClr val="accent2"/>
                    </a:solidFill>
                  </a:rPr>
                  <a:t>取决于两线圈的形状</a:t>
                </a:r>
                <a:r>
                  <a:rPr lang="en-US" altLang="zh-CN" sz="2800" dirty="0">
                    <a:solidFill>
                      <a:schemeClr val="accent2"/>
                    </a:solidFill>
                  </a:rPr>
                  <a:t>,</a:t>
                </a:r>
                <a:r>
                  <a:rPr lang="zh-CN" altLang="en-US" sz="2800" dirty="0">
                    <a:solidFill>
                      <a:schemeClr val="accent2"/>
                    </a:solidFill>
                  </a:rPr>
                  <a:t>大小</a:t>
                </a:r>
                <a:r>
                  <a:rPr lang="en-US" altLang="zh-CN" sz="2800" dirty="0">
                    <a:solidFill>
                      <a:schemeClr val="accent2"/>
                    </a:solidFill>
                  </a:rPr>
                  <a:t>,</a:t>
                </a:r>
                <a:r>
                  <a:rPr lang="zh-CN" altLang="en-US" sz="2800" dirty="0">
                    <a:solidFill>
                      <a:schemeClr val="accent2"/>
                    </a:solidFill>
                  </a:rPr>
                  <a:t>匝数</a:t>
                </a:r>
                <a:r>
                  <a:rPr lang="en-US" altLang="zh-CN" sz="2800" dirty="0">
                    <a:solidFill>
                      <a:schemeClr val="accent2"/>
                    </a:solidFill>
                  </a:rPr>
                  <a:t>,</a:t>
                </a:r>
                <a:r>
                  <a:rPr lang="zh-CN" altLang="en-US" sz="2800" dirty="0">
                    <a:solidFill>
                      <a:schemeClr val="accent2"/>
                    </a:solidFill>
                  </a:rPr>
                  <a:t> 磁介质。与电流 无关  </a:t>
                </a:r>
                <a:r>
                  <a:rPr lang="zh-CN" altLang="en-US" sz="2800" dirty="0">
                    <a:solidFill>
                      <a:srgbClr val="C00000"/>
                    </a:solidFill>
                  </a:rPr>
                  <a:t>单位：亨利（</a:t>
                </a:r>
                <a:r>
                  <a:rPr lang="en-US" altLang="zh-CN" sz="2800" dirty="0">
                    <a:solidFill>
                      <a:srgbClr val="C00000"/>
                    </a:solidFill>
                  </a:rPr>
                  <a:t>H</a:t>
                </a:r>
                <a:r>
                  <a:rPr lang="zh-CN" altLang="en-US" sz="2800" dirty="0">
                    <a:solidFill>
                      <a:srgbClr val="C00000"/>
                    </a:solidFill>
                  </a:rPr>
                  <a:t>）</a:t>
                </a:r>
                <a:endParaRPr lang="zh-CN" altLang="en-US" dirty="0">
                  <a:solidFill>
                    <a:srgbClr val="C00000"/>
                  </a:solidFill>
                </a:endParaRPr>
              </a:p>
            </p:txBody>
          </p:sp>
        </mc:Choice>
        <mc:Fallback xmlns="">
          <p:sp>
            <p:nvSpPr>
              <p:cNvPr id="172050" name="Text Box 18"/>
              <p:cNvSpPr txBox="1">
                <a:spLocks noRot="1" noChangeAspect="1" noMove="1" noResize="1" noEditPoints="1" noAdjustHandles="1" noChangeArrowheads="1" noChangeShapeType="1" noTextEdit="1"/>
              </p:cNvSpPr>
              <p:nvPr/>
            </p:nvSpPr>
            <p:spPr bwMode="auto">
              <a:xfrm>
                <a:off x="143000" y="460346"/>
                <a:ext cx="9001000" cy="954107"/>
              </a:xfrm>
              <a:prstGeom prst="rect">
                <a:avLst/>
              </a:prstGeom>
              <a:blipFill>
                <a:blip r:embed="rId3"/>
                <a:stretch>
                  <a:fillRect l="-1354" t="-8974" r="-68" b="-179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zh-CN" altLang="en-US">
                    <a:noFill/>
                  </a:rPr>
                  <a:t> </a:t>
                </a:r>
              </a:p>
            </p:txBody>
          </p:sp>
        </mc:Fallback>
      </mc:AlternateContent>
      <p:grpSp>
        <p:nvGrpSpPr>
          <p:cNvPr id="2" name="Group 25"/>
          <p:cNvGrpSpPr>
            <a:grpSpLocks/>
          </p:cNvGrpSpPr>
          <p:nvPr/>
        </p:nvGrpSpPr>
        <p:grpSpPr bwMode="auto">
          <a:xfrm>
            <a:off x="685800" y="2895600"/>
            <a:ext cx="7696200" cy="963613"/>
            <a:chOff x="432" y="1824"/>
            <a:chExt cx="4848" cy="607"/>
          </a:xfrm>
        </p:grpSpPr>
        <p:graphicFrame>
          <p:nvGraphicFramePr>
            <p:cNvPr id="2051" name="Object 20"/>
            <p:cNvGraphicFramePr>
              <a:graphicFrameLocks noChangeAspect="1"/>
            </p:cNvGraphicFramePr>
            <p:nvPr/>
          </p:nvGraphicFramePr>
          <p:xfrm>
            <a:off x="432" y="1824"/>
            <a:ext cx="2304" cy="607"/>
          </p:xfrm>
          <a:graphic>
            <a:graphicData uri="http://schemas.openxmlformats.org/presentationml/2006/ole">
              <mc:AlternateContent xmlns:mc="http://schemas.openxmlformats.org/markup-compatibility/2006">
                <mc:Choice xmlns:v="urn:schemas-microsoft-com:vml" Requires="v">
                  <p:oleObj name="公式" r:id="rId4" imgW="1536033" imgH="406224" progId="Equation.3">
                    <p:embed/>
                  </p:oleObj>
                </mc:Choice>
                <mc:Fallback>
                  <p:oleObj name="公式" r:id="rId4" imgW="1536033" imgH="406224" progId="Equation.3">
                    <p:embed/>
                    <p:pic>
                      <p:nvPicPr>
                        <p:cNvPr id="2051"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1824"/>
                          <a:ext cx="2304" cy="6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21"/>
            <p:cNvGraphicFramePr>
              <a:graphicFrameLocks noChangeAspect="1"/>
            </p:cNvGraphicFramePr>
            <p:nvPr/>
          </p:nvGraphicFramePr>
          <p:xfrm>
            <a:off x="2976" y="1824"/>
            <a:ext cx="2304" cy="607"/>
          </p:xfrm>
          <a:graphic>
            <a:graphicData uri="http://schemas.openxmlformats.org/presentationml/2006/ole">
              <mc:AlternateContent xmlns:mc="http://schemas.openxmlformats.org/markup-compatibility/2006">
                <mc:Choice xmlns:v="urn:schemas-microsoft-com:vml" Requires="v">
                  <p:oleObj name="公式" r:id="rId6" imgW="1536033" imgH="406224" progId="Equation.3">
                    <p:embed/>
                  </p:oleObj>
                </mc:Choice>
                <mc:Fallback>
                  <p:oleObj name="公式" r:id="rId6" imgW="1536033" imgH="406224" progId="Equation.3">
                    <p:embed/>
                    <p:pic>
                      <p:nvPicPr>
                        <p:cNvPr id="2052"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6" y="1824"/>
                          <a:ext cx="2304" cy="6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2055" name="Object 23"/>
          <p:cNvGraphicFramePr>
            <a:graphicFrameLocks noChangeAspect="1"/>
          </p:cNvGraphicFramePr>
          <p:nvPr/>
        </p:nvGraphicFramePr>
        <p:xfrm>
          <a:off x="914400" y="4038600"/>
          <a:ext cx="6350000" cy="1550988"/>
        </p:xfrm>
        <a:graphic>
          <a:graphicData uri="http://schemas.openxmlformats.org/presentationml/2006/ole">
            <mc:AlternateContent xmlns:mc="http://schemas.openxmlformats.org/markup-compatibility/2006">
              <mc:Choice xmlns:v="urn:schemas-microsoft-com:vml" Requires="v">
                <p:oleObj name="Equation" r:id="rId8" imgW="2184400" imgH="533400" progId="Equation.DSMT4">
                  <p:embed/>
                </p:oleObj>
              </mc:Choice>
              <mc:Fallback>
                <p:oleObj name="Equation" r:id="rId8" imgW="2184400" imgH="533400" progId="Equation.DSMT4">
                  <p:embed/>
                  <p:pic>
                    <p:nvPicPr>
                      <p:cNvPr id="172055"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4038600"/>
                        <a:ext cx="6350000" cy="15509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56" name="Text Box 24"/>
          <p:cNvSpPr txBox="1">
            <a:spLocks noChangeArrowheads="1"/>
          </p:cNvSpPr>
          <p:nvPr/>
        </p:nvSpPr>
        <p:spPr bwMode="auto">
          <a:xfrm>
            <a:off x="685800" y="5867400"/>
            <a:ext cx="7391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solidFill>
                  <a:srgbClr val="CC3300"/>
                </a:solidFill>
              </a:rPr>
              <a:t>由互感电动势也可以定义互感系数</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050"/>
                                        </p:tgtEl>
                                        <p:attrNameLst>
                                          <p:attrName>style.visibility</p:attrName>
                                        </p:attrNameLst>
                                      </p:cBhvr>
                                      <p:to>
                                        <p:strVal val="visible"/>
                                      </p:to>
                                    </p:set>
                                    <p:animEffect transition="in" filter="blinds(horizontal)">
                                      <p:cBhvr>
                                        <p:cTn id="7" dur="500"/>
                                        <p:tgtEl>
                                          <p:spTgt spid="17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72043"/>
                                        </p:tgtEl>
                                        <p:attrNameLst>
                                          <p:attrName>style.visibility</p:attrName>
                                        </p:attrNameLst>
                                      </p:cBhvr>
                                      <p:to>
                                        <p:strVal val="visible"/>
                                      </p:to>
                                    </p:set>
                                    <p:animEffect transition="in" filter="blinds(vertical)">
                                      <p:cBhvr>
                                        <p:cTn id="12" dur="500"/>
                                        <p:tgtEl>
                                          <p:spTgt spid="1720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72055"/>
                                        </p:tgtEl>
                                        <p:attrNameLst>
                                          <p:attrName>style.visibility</p:attrName>
                                        </p:attrNameLst>
                                      </p:cBhvr>
                                      <p:to>
                                        <p:strVal val="visible"/>
                                      </p:to>
                                    </p:set>
                                    <p:anim calcmode="lin" valueType="num">
                                      <p:cBhvr additive="base">
                                        <p:cTn id="23" dur="500" fill="hold"/>
                                        <p:tgtEl>
                                          <p:spTgt spid="172055"/>
                                        </p:tgtEl>
                                        <p:attrNameLst>
                                          <p:attrName>ppt_x</p:attrName>
                                        </p:attrNameLst>
                                      </p:cBhvr>
                                      <p:tavLst>
                                        <p:tav tm="0">
                                          <p:val>
                                            <p:strVal val="0-#ppt_w/2"/>
                                          </p:val>
                                        </p:tav>
                                        <p:tav tm="100000">
                                          <p:val>
                                            <p:strVal val="#ppt_x"/>
                                          </p:val>
                                        </p:tav>
                                      </p:tavLst>
                                    </p:anim>
                                    <p:anim calcmode="lin" valueType="num">
                                      <p:cBhvr additive="base">
                                        <p:cTn id="24" dur="500" fill="hold"/>
                                        <p:tgtEl>
                                          <p:spTgt spid="17205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72056"/>
                                        </p:tgtEl>
                                        <p:attrNameLst>
                                          <p:attrName>style.visibility</p:attrName>
                                        </p:attrNameLst>
                                      </p:cBhvr>
                                      <p:to>
                                        <p:strVal val="visible"/>
                                      </p:to>
                                    </p:set>
                                    <p:anim calcmode="lin" valueType="num">
                                      <p:cBhvr additive="base">
                                        <p:cTn id="29" dur="500" fill="hold"/>
                                        <p:tgtEl>
                                          <p:spTgt spid="172056"/>
                                        </p:tgtEl>
                                        <p:attrNameLst>
                                          <p:attrName>ppt_x</p:attrName>
                                        </p:attrNameLst>
                                      </p:cBhvr>
                                      <p:tavLst>
                                        <p:tav tm="0">
                                          <p:val>
                                            <p:strVal val="0-#ppt_w/2"/>
                                          </p:val>
                                        </p:tav>
                                        <p:tav tm="100000">
                                          <p:val>
                                            <p:strVal val="#ppt_x"/>
                                          </p:val>
                                        </p:tav>
                                      </p:tavLst>
                                    </p:anim>
                                    <p:anim calcmode="lin" valueType="num">
                                      <p:cBhvr additive="base">
                                        <p:cTn id="30" dur="500" fill="hold"/>
                                        <p:tgtEl>
                                          <p:spTgt spid="1720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3" grpId="0" autoUpdateAnimBg="0"/>
      <p:bldP spid="172050" grpId="0" autoUpdateAnimBg="0"/>
      <p:bldP spid="17205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2"/>
          <p:cNvSpPr txBox="1">
            <a:spLocks noChangeArrowheads="1"/>
          </p:cNvSpPr>
          <p:nvPr/>
        </p:nvSpPr>
        <p:spPr bwMode="auto">
          <a:xfrm>
            <a:off x="233363" y="333375"/>
            <a:ext cx="59959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chemeClr val="accent2"/>
                </a:solidFill>
              </a:rPr>
              <a:t>例</a:t>
            </a:r>
            <a:r>
              <a:rPr lang="en-US" altLang="zh-CN" sz="3200">
                <a:solidFill>
                  <a:schemeClr val="accent2"/>
                </a:solidFill>
              </a:rPr>
              <a:t>1   </a:t>
            </a:r>
            <a:r>
              <a:rPr lang="zh-CN" altLang="en-US" sz="3200">
                <a:solidFill>
                  <a:schemeClr val="accent2"/>
                </a:solidFill>
              </a:rPr>
              <a:t>无限长直导线旁放一线框，</a:t>
            </a:r>
          </a:p>
          <a:p>
            <a:pPr eaLnBrk="1" hangingPunct="1"/>
            <a:r>
              <a:rPr lang="zh-CN" altLang="en-US" sz="3200">
                <a:solidFill>
                  <a:schemeClr val="accent2"/>
                </a:solidFill>
              </a:rPr>
              <a:t>         如图，求互感系数。</a:t>
            </a:r>
          </a:p>
        </p:txBody>
      </p:sp>
      <p:sp>
        <p:nvSpPr>
          <p:cNvPr id="164877" name="Text Box 13"/>
          <p:cNvSpPr txBox="1">
            <a:spLocks noChangeArrowheads="1"/>
          </p:cNvSpPr>
          <p:nvPr/>
        </p:nvSpPr>
        <p:spPr bwMode="auto">
          <a:xfrm>
            <a:off x="381000" y="1538288"/>
            <a:ext cx="4689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chemeClr val="accent2"/>
                </a:solidFill>
              </a:rPr>
              <a:t>解：当长直导线中电流为</a:t>
            </a:r>
            <a:r>
              <a:rPr lang="en-US" altLang="zh-CN" sz="2800" i="1">
                <a:solidFill>
                  <a:schemeClr val="accent2"/>
                </a:solidFill>
              </a:rPr>
              <a:t>i</a:t>
            </a:r>
            <a:r>
              <a:rPr lang="en-US" altLang="zh-CN" sz="2800" baseline="-25000">
                <a:solidFill>
                  <a:schemeClr val="accent2"/>
                </a:solidFill>
              </a:rPr>
              <a:t>1</a:t>
            </a:r>
            <a:r>
              <a:rPr lang="zh-CN" altLang="en-US" sz="2800">
                <a:solidFill>
                  <a:schemeClr val="accent2"/>
                </a:solidFill>
              </a:rPr>
              <a:t>时</a:t>
            </a:r>
          </a:p>
        </p:txBody>
      </p:sp>
      <p:graphicFrame>
        <p:nvGraphicFramePr>
          <p:cNvPr id="164878" name="Object 14"/>
          <p:cNvGraphicFramePr>
            <a:graphicFrameLocks noChangeAspect="1"/>
          </p:cNvGraphicFramePr>
          <p:nvPr/>
        </p:nvGraphicFramePr>
        <p:xfrm>
          <a:off x="685800" y="2209800"/>
          <a:ext cx="1409700" cy="977900"/>
        </p:xfrm>
        <a:graphic>
          <a:graphicData uri="http://schemas.openxmlformats.org/presentationml/2006/ole">
            <mc:AlternateContent xmlns:mc="http://schemas.openxmlformats.org/markup-compatibility/2006">
              <mc:Choice xmlns:v="urn:schemas-microsoft-com:vml" Requires="v">
                <p:oleObj name="Equation" r:id="rId2" imgW="1400087" imgH="971491" progId="Equation.DSMT4">
                  <p:embed/>
                </p:oleObj>
              </mc:Choice>
              <mc:Fallback>
                <p:oleObj name="Equation" r:id="rId2" imgW="1400087" imgH="971491" progId="Equation.DSMT4">
                  <p:embed/>
                  <p:pic>
                    <p:nvPicPr>
                      <p:cNvPr id="164878"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09800"/>
                        <a:ext cx="14097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79" name="Object 15"/>
          <p:cNvGraphicFramePr>
            <a:graphicFrameLocks noChangeAspect="1"/>
          </p:cNvGraphicFramePr>
          <p:nvPr/>
        </p:nvGraphicFramePr>
        <p:xfrm>
          <a:off x="609600" y="3276600"/>
          <a:ext cx="3581400" cy="889000"/>
        </p:xfrm>
        <a:graphic>
          <a:graphicData uri="http://schemas.openxmlformats.org/presentationml/2006/ole">
            <mc:AlternateContent xmlns:mc="http://schemas.openxmlformats.org/markup-compatibility/2006">
              <mc:Choice xmlns:v="urn:schemas-microsoft-com:vml" Requires="v">
                <p:oleObj name="Equation" r:id="rId4" imgW="3571817" imgH="876204" progId="Equation.DSMT4">
                  <p:embed/>
                </p:oleObj>
              </mc:Choice>
              <mc:Fallback>
                <p:oleObj name="Equation" r:id="rId4" imgW="3571817" imgH="876204" progId="Equation.DSMT4">
                  <p:embed/>
                  <p:pic>
                    <p:nvPicPr>
                      <p:cNvPr id="164879"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276600"/>
                        <a:ext cx="3581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80" name="Object 16"/>
          <p:cNvGraphicFramePr>
            <a:graphicFrameLocks noChangeAspect="1"/>
          </p:cNvGraphicFramePr>
          <p:nvPr/>
        </p:nvGraphicFramePr>
        <p:xfrm>
          <a:off x="541922" y="4221088"/>
          <a:ext cx="5542246" cy="1037628"/>
        </p:xfrm>
        <a:graphic>
          <a:graphicData uri="http://schemas.openxmlformats.org/presentationml/2006/ole">
            <mc:AlternateContent xmlns:mc="http://schemas.openxmlformats.org/markup-compatibility/2006">
              <mc:Choice xmlns:v="urn:schemas-microsoft-com:vml" Requires="v">
                <p:oleObj name="Equation" r:id="rId6" imgW="2133360" imgH="393480" progId="Equation.DSMT4">
                  <p:embed/>
                </p:oleObj>
              </mc:Choice>
              <mc:Fallback>
                <p:oleObj name="Equation" r:id="rId6" imgW="2133360" imgH="393480" progId="Equation.DSMT4">
                  <p:embed/>
                  <p:pic>
                    <p:nvPicPr>
                      <p:cNvPr id="164880" name="Object 16"/>
                      <p:cNvPicPr>
                        <a:picLocks noChangeAspect="1" noChangeArrowheads="1"/>
                      </p:cNvPicPr>
                      <p:nvPr/>
                    </p:nvPicPr>
                    <p:blipFill>
                      <a:blip r:embed="rId7"/>
                      <a:srcRect/>
                      <a:stretch>
                        <a:fillRect/>
                      </a:stretch>
                    </p:blipFill>
                    <p:spPr bwMode="auto">
                      <a:xfrm>
                        <a:off x="541922" y="4221088"/>
                        <a:ext cx="5542246" cy="1037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81" name="Object 17"/>
          <p:cNvGraphicFramePr>
            <a:graphicFrameLocks noChangeAspect="1"/>
          </p:cNvGraphicFramePr>
          <p:nvPr/>
        </p:nvGraphicFramePr>
        <p:xfrm>
          <a:off x="523875" y="5391150"/>
          <a:ext cx="4668838" cy="1257300"/>
        </p:xfrm>
        <a:graphic>
          <a:graphicData uri="http://schemas.openxmlformats.org/presentationml/2006/ole">
            <mc:AlternateContent xmlns:mc="http://schemas.openxmlformats.org/markup-compatibility/2006">
              <mc:Choice xmlns:v="urn:schemas-microsoft-com:vml" Requires="v">
                <p:oleObj name="Equation" r:id="rId8" imgW="1511280" imgH="431640" progId="Equation.DSMT4">
                  <p:embed/>
                </p:oleObj>
              </mc:Choice>
              <mc:Fallback>
                <p:oleObj name="Equation" r:id="rId8" imgW="1511280" imgH="431640" progId="Equation.DSMT4">
                  <p:embed/>
                  <p:pic>
                    <p:nvPicPr>
                      <p:cNvPr id="164881" name="Object 17"/>
                      <p:cNvPicPr>
                        <a:picLocks noChangeAspect="1" noChangeArrowheads="1"/>
                      </p:cNvPicPr>
                      <p:nvPr/>
                    </p:nvPicPr>
                    <p:blipFill>
                      <a:blip r:embed="rId9"/>
                      <a:srcRect/>
                      <a:stretch>
                        <a:fillRect/>
                      </a:stretch>
                    </p:blipFill>
                    <p:spPr bwMode="auto">
                      <a:xfrm>
                        <a:off x="523875" y="5391150"/>
                        <a:ext cx="4668838"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80" name="Group 35"/>
          <p:cNvGrpSpPr>
            <a:grpSpLocks/>
          </p:cNvGrpSpPr>
          <p:nvPr/>
        </p:nvGrpSpPr>
        <p:grpSpPr bwMode="auto">
          <a:xfrm>
            <a:off x="5943600" y="914400"/>
            <a:ext cx="2732088" cy="3276600"/>
            <a:chOff x="3751" y="768"/>
            <a:chExt cx="1721" cy="2064"/>
          </a:xfrm>
        </p:grpSpPr>
        <p:grpSp>
          <p:nvGrpSpPr>
            <p:cNvPr id="3082" name="Group 3"/>
            <p:cNvGrpSpPr>
              <a:grpSpLocks/>
            </p:cNvGrpSpPr>
            <p:nvPr/>
          </p:nvGrpSpPr>
          <p:grpSpPr bwMode="auto">
            <a:xfrm>
              <a:off x="3984" y="1584"/>
              <a:ext cx="1008" cy="1248"/>
              <a:chOff x="3984" y="1584"/>
              <a:chExt cx="1008" cy="1248"/>
            </a:xfrm>
          </p:grpSpPr>
          <p:sp>
            <p:nvSpPr>
              <p:cNvPr id="3100" name="Rectangle 4"/>
              <p:cNvSpPr>
                <a:spLocks noChangeArrowheads="1"/>
              </p:cNvSpPr>
              <p:nvPr/>
            </p:nvSpPr>
            <p:spPr bwMode="auto">
              <a:xfrm>
                <a:off x="4752" y="1584"/>
                <a:ext cx="96" cy="816"/>
              </a:xfrm>
              <a:prstGeom prst="rect">
                <a:avLst/>
              </a:prstGeom>
              <a:solidFill>
                <a:srgbClr val="FF9900"/>
              </a:solidFill>
              <a:ln w="28575">
                <a:solidFill>
                  <a:schemeClr val="accent2"/>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01" name="Line 5"/>
              <p:cNvSpPr>
                <a:spLocks noChangeShapeType="1"/>
              </p:cNvSpPr>
              <p:nvPr/>
            </p:nvSpPr>
            <p:spPr bwMode="auto">
              <a:xfrm>
                <a:off x="3984" y="2592"/>
                <a:ext cx="0" cy="240"/>
              </a:xfrm>
              <a:prstGeom prst="line">
                <a:avLst/>
              </a:prstGeom>
              <a:noFill/>
              <a:ln w="28575">
                <a:solidFill>
                  <a:srgbClr val="CC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2" name="Line 6"/>
              <p:cNvSpPr>
                <a:spLocks noChangeShapeType="1"/>
              </p:cNvSpPr>
              <p:nvPr/>
            </p:nvSpPr>
            <p:spPr bwMode="auto">
              <a:xfrm>
                <a:off x="4752" y="2448"/>
                <a:ext cx="0" cy="14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3" name="Line 7"/>
              <p:cNvSpPr>
                <a:spLocks noChangeShapeType="1"/>
              </p:cNvSpPr>
              <p:nvPr/>
            </p:nvSpPr>
            <p:spPr bwMode="auto">
              <a:xfrm>
                <a:off x="4848" y="2448"/>
                <a:ext cx="0" cy="14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4" name="Line 8"/>
              <p:cNvSpPr>
                <a:spLocks noChangeShapeType="1"/>
              </p:cNvSpPr>
              <p:nvPr/>
            </p:nvSpPr>
            <p:spPr bwMode="auto">
              <a:xfrm flipH="1">
                <a:off x="3984" y="2496"/>
                <a:ext cx="768" cy="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5" name="Line 9"/>
              <p:cNvSpPr>
                <a:spLocks noChangeShapeType="1"/>
              </p:cNvSpPr>
              <p:nvPr/>
            </p:nvSpPr>
            <p:spPr bwMode="auto">
              <a:xfrm flipH="1">
                <a:off x="4848" y="2496"/>
                <a:ext cx="144"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6" name="Text Box 10"/>
              <p:cNvSpPr txBox="1">
                <a:spLocks noChangeArrowheads="1"/>
              </p:cNvSpPr>
              <p:nvPr/>
            </p:nvSpPr>
            <p:spPr bwMode="auto">
              <a:xfrm>
                <a:off x="4176" y="244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r</a:t>
                </a:r>
              </a:p>
            </p:txBody>
          </p:sp>
          <p:sp>
            <p:nvSpPr>
              <p:cNvPr id="3107" name="Text Box 11"/>
              <p:cNvSpPr txBox="1">
                <a:spLocks noChangeArrowheads="1"/>
              </p:cNvSpPr>
              <p:nvPr/>
            </p:nvSpPr>
            <p:spPr bwMode="auto">
              <a:xfrm>
                <a:off x="4656" y="2496"/>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dr</a:t>
                </a:r>
              </a:p>
            </p:txBody>
          </p:sp>
        </p:grpSp>
        <p:sp>
          <p:nvSpPr>
            <p:cNvPr id="3083" name="Text Box 12"/>
            <p:cNvSpPr txBox="1">
              <a:spLocks noChangeArrowheads="1"/>
            </p:cNvSpPr>
            <p:nvPr/>
          </p:nvSpPr>
          <p:spPr bwMode="auto">
            <a:xfrm>
              <a:off x="3751" y="1680"/>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i</a:t>
              </a:r>
              <a:r>
                <a:rPr lang="en-US" altLang="zh-CN" i="1" baseline="-25000">
                  <a:solidFill>
                    <a:schemeClr val="accent2"/>
                  </a:solidFill>
                </a:rPr>
                <a:t>1</a:t>
              </a:r>
              <a:endParaRPr lang="en-US" altLang="zh-CN" i="1">
                <a:solidFill>
                  <a:schemeClr val="accent2"/>
                </a:solidFill>
              </a:endParaRPr>
            </a:p>
          </p:txBody>
        </p:sp>
        <p:grpSp>
          <p:nvGrpSpPr>
            <p:cNvPr id="3084" name="Group 18"/>
            <p:cNvGrpSpPr>
              <a:grpSpLocks/>
            </p:cNvGrpSpPr>
            <p:nvPr/>
          </p:nvGrpSpPr>
          <p:grpSpPr bwMode="auto">
            <a:xfrm>
              <a:off x="3984" y="960"/>
              <a:ext cx="1460" cy="1680"/>
              <a:chOff x="3984" y="960"/>
              <a:chExt cx="1460" cy="1680"/>
            </a:xfrm>
          </p:grpSpPr>
          <p:sp>
            <p:nvSpPr>
              <p:cNvPr id="3086" name="Line 19"/>
              <p:cNvSpPr>
                <a:spLocks noChangeShapeType="1"/>
              </p:cNvSpPr>
              <p:nvPr/>
            </p:nvSpPr>
            <p:spPr bwMode="auto">
              <a:xfrm>
                <a:off x="3984" y="1296"/>
                <a:ext cx="0" cy="1344"/>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7" name="Rectangle 20"/>
              <p:cNvSpPr>
                <a:spLocks noChangeArrowheads="1"/>
              </p:cNvSpPr>
              <p:nvPr/>
            </p:nvSpPr>
            <p:spPr bwMode="auto">
              <a:xfrm>
                <a:off x="4512" y="1584"/>
                <a:ext cx="576" cy="816"/>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088" name="Line 21"/>
              <p:cNvSpPr>
                <a:spLocks noChangeShapeType="1"/>
              </p:cNvSpPr>
              <p:nvPr/>
            </p:nvSpPr>
            <p:spPr bwMode="auto">
              <a:xfrm flipV="1">
                <a:off x="3984" y="960"/>
                <a:ext cx="0" cy="336"/>
              </a:xfrm>
              <a:prstGeom prst="line">
                <a:avLst/>
              </a:prstGeom>
              <a:noFill/>
              <a:ln w="28575">
                <a:solidFill>
                  <a:srgbClr val="CC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9" name="Line 22"/>
              <p:cNvSpPr>
                <a:spLocks noChangeShapeType="1"/>
              </p:cNvSpPr>
              <p:nvPr/>
            </p:nvSpPr>
            <p:spPr bwMode="auto">
              <a:xfrm flipV="1">
                <a:off x="3984" y="1728"/>
                <a:ext cx="0" cy="24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0" name="Line 23"/>
              <p:cNvSpPr>
                <a:spLocks noChangeShapeType="1"/>
              </p:cNvSpPr>
              <p:nvPr/>
            </p:nvSpPr>
            <p:spPr bwMode="auto">
              <a:xfrm>
                <a:off x="3984" y="2208"/>
                <a:ext cx="528" cy="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1" name="Line 24"/>
              <p:cNvSpPr>
                <a:spLocks noChangeShapeType="1"/>
              </p:cNvSpPr>
              <p:nvPr/>
            </p:nvSpPr>
            <p:spPr bwMode="auto">
              <a:xfrm>
                <a:off x="4512" y="1296"/>
                <a:ext cx="0"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2" name="Line 25"/>
              <p:cNvSpPr>
                <a:spLocks noChangeShapeType="1"/>
              </p:cNvSpPr>
              <p:nvPr/>
            </p:nvSpPr>
            <p:spPr bwMode="auto">
              <a:xfrm>
                <a:off x="5088" y="1296"/>
                <a:ext cx="0"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3" name="Line 26"/>
              <p:cNvSpPr>
                <a:spLocks noChangeShapeType="1"/>
              </p:cNvSpPr>
              <p:nvPr/>
            </p:nvSpPr>
            <p:spPr bwMode="auto">
              <a:xfrm>
                <a:off x="4512" y="1392"/>
                <a:ext cx="576" cy="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4" name="Line 27"/>
              <p:cNvSpPr>
                <a:spLocks noChangeShapeType="1"/>
              </p:cNvSpPr>
              <p:nvPr/>
            </p:nvSpPr>
            <p:spPr bwMode="auto">
              <a:xfrm>
                <a:off x="5184" y="1584"/>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5" name="Line 28"/>
              <p:cNvSpPr>
                <a:spLocks noChangeShapeType="1"/>
              </p:cNvSpPr>
              <p:nvPr/>
            </p:nvSpPr>
            <p:spPr bwMode="auto">
              <a:xfrm>
                <a:off x="5184" y="2400"/>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6" name="Line 29"/>
              <p:cNvSpPr>
                <a:spLocks noChangeShapeType="1"/>
              </p:cNvSpPr>
              <p:nvPr/>
            </p:nvSpPr>
            <p:spPr bwMode="auto">
              <a:xfrm>
                <a:off x="5280" y="1584"/>
                <a:ext cx="0" cy="816"/>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7" name="Text Box 30"/>
              <p:cNvSpPr txBox="1">
                <a:spLocks noChangeArrowheads="1"/>
              </p:cNvSpPr>
              <p:nvPr/>
            </p:nvSpPr>
            <p:spPr bwMode="auto">
              <a:xfrm>
                <a:off x="4128" y="19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d</a:t>
                </a:r>
              </a:p>
            </p:txBody>
          </p:sp>
          <p:sp>
            <p:nvSpPr>
              <p:cNvPr id="3098" name="Text Box 31"/>
              <p:cNvSpPr txBox="1">
                <a:spLocks noChangeArrowheads="1"/>
              </p:cNvSpPr>
              <p:nvPr/>
            </p:nvSpPr>
            <p:spPr bwMode="auto">
              <a:xfrm>
                <a:off x="5232" y="18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a</a:t>
                </a:r>
              </a:p>
            </p:txBody>
          </p:sp>
          <p:sp>
            <p:nvSpPr>
              <p:cNvPr id="3099" name="Text Box 32"/>
              <p:cNvSpPr txBox="1">
                <a:spLocks noChangeArrowheads="1"/>
              </p:cNvSpPr>
              <p:nvPr/>
            </p:nvSpPr>
            <p:spPr bwMode="auto">
              <a:xfrm>
                <a:off x="4704" y="11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chemeClr val="accent2"/>
                    </a:solidFill>
                  </a:rPr>
                  <a:t>b</a:t>
                </a:r>
              </a:p>
            </p:txBody>
          </p:sp>
        </p:grpSp>
        <p:sp>
          <p:nvSpPr>
            <p:cNvPr id="3085" name="Text Box 34"/>
            <p:cNvSpPr txBox="1">
              <a:spLocks noChangeArrowheads="1"/>
            </p:cNvSpPr>
            <p:nvPr/>
          </p:nvSpPr>
          <p:spPr bwMode="auto">
            <a:xfrm>
              <a:off x="4080" y="768"/>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solidFill>
                    <a:srgbClr val="CC3300"/>
                  </a:solidFill>
                </a:rPr>
                <a:t>设线框为线圈</a:t>
              </a:r>
              <a:r>
                <a:rPr lang="en-US" altLang="zh-CN">
                  <a:solidFill>
                    <a:srgbClr val="CC3300"/>
                  </a:solidFill>
                </a:rPr>
                <a:t>2</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77"/>
                                        </p:tgtEl>
                                        <p:attrNameLst>
                                          <p:attrName>style.visibility</p:attrName>
                                        </p:attrNameLst>
                                      </p:cBhvr>
                                      <p:to>
                                        <p:strVal val="visible"/>
                                      </p:to>
                                    </p:set>
                                    <p:animEffect transition="in" filter="wipe(left)">
                                      <p:cBhvr>
                                        <p:cTn id="7" dur="500"/>
                                        <p:tgtEl>
                                          <p:spTgt spid="1648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4878"/>
                                        </p:tgtEl>
                                        <p:attrNameLst>
                                          <p:attrName>style.visibility</p:attrName>
                                        </p:attrNameLst>
                                      </p:cBhvr>
                                      <p:to>
                                        <p:strVal val="visible"/>
                                      </p:to>
                                    </p:set>
                                    <p:animEffect transition="in" filter="wipe(left)">
                                      <p:cBhvr>
                                        <p:cTn id="12" dur="500"/>
                                        <p:tgtEl>
                                          <p:spTgt spid="1648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4879"/>
                                        </p:tgtEl>
                                        <p:attrNameLst>
                                          <p:attrName>style.visibility</p:attrName>
                                        </p:attrNameLst>
                                      </p:cBhvr>
                                      <p:to>
                                        <p:strVal val="visible"/>
                                      </p:to>
                                    </p:set>
                                    <p:animEffect transition="in" filter="wipe(left)">
                                      <p:cBhvr>
                                        <p:cTn id="17" dur="500"/>
                                        <p:tgtEl>
                                          <p:spTgt spid="1648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4880"/>
                                        </p:tgtEl>
                                        <p:attrNameLst>
                                          <p:attrName>style.visibility</p:attrName>
                                        </p:attrNameLst>
                                      </p:cBhvr>
                                      <p:to>
                                        <p:strVal val="visible"/>
                                      </p:to>
                                    </p:set>
                                    <p:animEffect transition="in" filter="wipe(left)">
                                      <p:cBhvr>
                                        <p:cTn id="22" dur="500"/>
                                        <p:tgtEl>
                                          <p:spTgt spid="1648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4881"/>
                                        </p:tgtEl>
                                        <p:attrNameLst>
                                          <p:attrName>style.visibility</p:attrName>
                                        </p:attrNameLst>
                                      </p:cBhvr>
                                      <p:to>
                                        <p:strVal val="visible"/>
                                      </p:to>
                                    </p:set>
                                    <p:animEffect transition="in" filter="wipe(left)">
                                      <p:cBhvr>
                                        <p:cTn id="27" dur="500"/>
                                        <p:tgtEl>
                                          <p:spTgt spid="164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Text Box 2"/>
          <p:cNvSpPr txBox="1">
            <a:spLocks noChangeArrowheads="1"/>
          </p:cNvSpPr>
          <p:nvPr/>
        </p:nvSpPr>
        <p:spPr bwMode="auto">
          <a:xfrm>
            <a:off x="219075" y="960438"/>
            <a:ext cx="448786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3200">
                <a:solidFill>
                  <a:schemeClr val="accent2"/>
                </a:solidFill>
              </a:rPr>
              <a:t>一、载流自感线圈的磁能</a:t>
            </a:r>
          </a:p>
        </p:txBody>
      </p:sp>
      <p:sp>
        <p:nvSpPr>
          <p:cNvPr id="106499" name="Text Box 3"/>
          <p:cNvSpPr txBox="1">
            <a:spLocks noChangeArrowheads="1"/>
          </p:cNvSpPr>
          <p:nvPr/>
        </p:nvSpPr>
        <p:spPr bwMode="auto">
          <a:xfrm>
            <a:off x="455613" y="1692275"/>
            <a:ext cx="46434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a:solidFill>
                  <a:schemeClr val="accent2"/>
                </a:solidFill>
              </a:rPr>
              <a:t>磁能：贮存于磁场中的能量。</a:t>
            </a:r>
          </a:p>
        </p:txBody>
      </p:sp>
      <p:grpSp>
        <p:nvGrpSpPr>
          <p:cNvPr id="2" name="Group 4"/>
          <p:cNvGrpSpPr>
            <a:grpSpLocks/>
          </p:cNvGrpSpPr>
          <p:nvPr/>
        </p:nvGrpSpPr>
        <p:grpSpPr bwMode="auto">
          <a:xfrm>
            <a:off x="6480175" y="2514600"/>
            <a:ext cx="1857375" cy="1219200"/>
            <a:chOff x="3876" y="1143"/>
            <a:chExt cx="1170" cy="768"/>
          </a:xfrm>
        </p:grpSpPr>
        <p:sp>
          <p:nvSpPr>
            <p:cNvPr id="18470" name="Rectangle 5"/>
            <p:cNvSpPr>
              <a:spLocks noChangeArrowheads="1"/>
            </p:cNvSpPr>
            <p:nvPr/>
          </p:nvSpPr>
          <p:spPr bwMode="auto">
            <a:xfrm>
              <a:off x="4464" y="1584"/>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i="1">
                  <a:solidFill>
                    <a:schemeClr val="accent2"/>
                  </a:solidFill>
                </a:rPr>
                <a:t>L</a:t>
              </a:r>
              <a:endParaRPr lang="en-US" altLang="zh-CN" sz="2800">
                <a:solidFill>
                  <a:schemeClr val="accent2"/>
                </a:solidFill>
                <a:latin typeface="宋体" panose="02010600030101010101" pitchFamily="2" charset="-122"/>
              </a:endParaRPr>
            </a:p>
          </p:txBody>
        </p:sp>
        <p:grpSp>
          <p:nvGrpSpPr>
            <p:cNvPr id="18471" name="Group 6"/>
            <p:cNvGrpSpPr>
              <a:grpSpLocks/>
            </p:cNvGrpSpPr>
            <p:nvPr/>
          </p:nvGrpSpPr>
          <p:grpSpPr bwMode="auto">
            <a:xfrm rot="-5400000">
              <a:off x="4515" y="1005"/>
              <a:ext cx="144" cy="918"/>
              <a:chOff x="4752" y="1104"/>
              <a:chExt cx="144" cy="918"/>
            </a:xfrm>
          </p:grpSpPr>
          <p:sp>
            <p:nvSpPr>
              <p:cNvPr id="18474" name="Freeform 7"/>
              <p:cNvSpPr>
                <a:spLocks/>
              </p:cNvSpPr>
              <p:nvPr/>
            </p:nvSpPr>
            <p:spPr bwMode="auto">
              <a:xfrm>
                <a:off x="4794" y="1104"/>
                <a:ext cx="1" cy="234"/>
              </a:xfrm>
              <a:custGeom>
                <a:avLst/>
                <a:gdLst>
                  <a:gd name="T0" fmla="*/ 0 w 1"/>
                  <a:gd name="T1" fmla="*/ 0 h 234"/>
                  <a:gd name="T2" fmla="*/ 0 w 1"/>
                  <a:gd name="T3" fmla="*/ 234 h 234"/>
                  <a:gd name="T4" fmla="*/ 0 60000 65536"/>
                  <a:gd name="T5" fmla="*/ 0 60000 65536"/>
                  <a:gd name="T6" fmla="*/ 0 w 1"/>
                  <a:gd name="T7" fmla="*/ 0 h 234"/>
                  <a:gd name="T8" fmla="*/ 1 w 1"/>
                  <a:gd name="T9" fmla="*/ 234 h 234"/>
                </a:gdLst>
                <a:ahLst/>
                <a:cxnLst>
                  <a:cxn ang="T4">
                    <a:pos x="T0" y="T1"/>
                  </a:cxn>
                  <a:cxn ang="T5">
                    <a:pos x="T2" y="T3"/>
                  </a:cxn>
                </a:cxnLst>
                <a:rect l="T6" t="T7" r="T8" b="T9"/>
                <a:pathLst>
                  <a:path w="1" h="234">
                    <a:moveTo>
                      <a:pt x="0" y="0"/>
                    </a:moveTo>
                    <a:lnTo>
                      <a:pt x="0" y="234"/>
                    </a:ln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8475" name="Freeform 8"/>
              <p:cNvSpPr>
                <a:spLocks/>
              </p:cNvSpPr>
              <p:nvPr/>
            </p:nvSpPr>
            <p:spPr bwMode="auto">
              <a:xfrm>
                <a:off x="4752" y="1335"/>
                <a:ext cx="143" cy="128"/>
              </a:xfrm>
              <a:custGeom>
                <a:avLst/>
                <a:gdLst>
                  <a:gd name="T0" fmla="*/ 48 w 143"/>
                  <a:gd name="T1" fmla="*/ 0 h 128"/>
                  <a:gd name="T2" fmla="*/ 99 w 143"/>
                  <a:gd name="T3" fmla="*/ 18 h 128"/>
                  <a:gd name="T4" fmla="*/ 143 w 143"/>
                  <a:gd name="T5" fmla="*/ 63 h 128"/>
                  <a:gd name="T6" fmla="*/ 97 w 143"/>
                  <a:gd name="T7" fmla="*/ 108 h 128"/>
                  <a:gd name="T8" fmla="*/ 0 w 143"/>
                  <a:gd name="T9" fmla="*/ 128 h 128"/>
                  <a:gd name="T10" fmla="*/ 0 60000 65536"/>
                  <a:gd name="T11" fmla="*/ 0 60000 65536"/>
                  <a:gd name="T12" fmla="*/ 0 60000 65536"/>
                  <a:gd name="T13" fmla="*/ 0 60000 65536"/>
                  <a:gd name="T14" fmla="*/ 0 60000 65536"/>
                  <a:gd name="T15" fmla="*/ 0 w 143"/>
                  <a:gd name="T16" fmla="*/ 0 h 128"/>
                  <a:gd name="T17" fmla="*/ 143 w 143"/>
                  <a:gd name="T18" fmla="*/ 128 h 128"/>
                </a:gdLst>
                <a:ahLst/>
                <a:cxnLst>
                  <a:cxn ang="T10">
                    <a:pos x="T0" y="T1"/>
                  </a:cxn>
                  <a:cxn ang="T11">
                    <a:pos x="T2" y="T3"/>
                  </a:cxn>
                  <a:cxn ang="T12">
                    <a:pos x="T4" y="T5"/>
                  </a:cxn>
                  <a:cxn ang="T13">
                    <a:pos x="T6" y="T7"/>
                  </a:cxn>
                  <a:cxn ang="T14">
                    <a:pos x="T8" y="T9"/>
                  </a:cxn>
                </a:cxnLst>
                <a:rect l="T15" t="T16" r="T17" b="T18"/>
                <a:pathLst>
                  <a:path w="143" h="128">
                    <a:moveTo>
                      <a:pt x="48" y="0"/>
                    </a:moveTo>
                    <a:cubicBezTo>
                      <a:pt x="56" y="3"/>
                      <a:pt x="83" y="8"/>
                      <a:pt x="99" y="18"/>
                    </a:cubicBezTo>
                    <a:cubicBezTo>
                      <a:pt x="115" y="28"/>
                      <a:pt x="143" y="48"/>
                      <a:pt x="143" y="63"/>
                    </a:cubicBezTo>
                    <a:cubicBezTo>
                      <a:pt x="143" y="78"/>
                      <a:pt x="121" y="98"/>
                      <a:pt x="97" y="108"/>
                    </a:cubicBezTo>
                    <a:cubicBezTo>
                      <a:pt x="73" y="119"/>
                      <a:pt x="20" y="124"/>
                      <a:pt x="0" y="128"/>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8476" name="Freeform 9"/>
              <p:cNvSpPr>
                <a:spLocks/>
              </p:cNvSpPr>
              <p:nvPr/>
            </p:nvSpPr>
            <p:spPr bwMode="auto">
              <a:xfrm>
                <a:off x="4752" y="1460"/>
                <a:ext cx="144" cy="121"/>
              </a:xfrm>
              <a:custGeom>
                <a:avLst/>
                <a:gdLst>
                  <a:gd name="T0" fmla="*/ 0 w 101"/>
                  <a:gd name="T1" fmla="*/ 0 h 148"/>
                  <a:gd name="T2" fmla="*/ 250 w 101"/>
                  <a:gd name="T3" fmla="*/ 9 h 148"/>
                  <a:gd name="T4" fmla="*/ 415 w 101"/>
                  <a:gd name="T5" fmla="*/ 31 h 148"/>
                  <a:gd name="T6" fmla="*/ 281 w 101"/>
                  <a:gd name="T7" fmla="*/ 56 h 148"/>
                  <a:gd name="T8" fmla="*/ 0 w 101"/>
                  <a:gd name="T9" fmla="*/ 66 h 148"/>
                  <a:gd name="T10" fmla="*/ 0 60000 65536"/>
                  <a:gd name="T11" fmla="*/ 0 60000 65536"/>
                  <a:gd name="T12" fmla="*/ 0 60000 65536"/>
                  <a:gd name="T13" fmla="*/ 0 60000 65536"/>
                  <a:gd name="T14" fmla="*/ 0 60000 65536"/>
                  <a:gd name="T15" fmla="*/ 0 w 101"/>
                  <a:gd name="T16" fmla="*/ 0 h 148"/>
                  <a:gd name="T17" fmla="*/ 101 w 101"/>
                  <a:gd name="T18" fmla="*/ 148 h 148"/>
                </a:gdLst>
                <a:ahLst/>
                <a:cxnLst>
                  <a:cxn ang="T10">
                    <a:pos x="T0" y="T1"/>
                  </a:cxn>
                  <a:cxn ang="T11">
                    <a:pos x="T2" y="T3"/>
                  </a:cxn>
                  <a:cxn ang="T12">
                    <a:pos x="T4" y="T5"/>
                  </a:cxn>
                  <a:cxn ang="T13">
                    <a:pos x="T6" y="T7"/>
                  </a:cxn>
                  <a:cxn ang="T14">
                    <a:pos x="T8" y="T9"/>
                  </a:cxn>
                </a:cxnLst>
                <a:rect l="T15" t="T16" r="T17" b="T18"/>
                <a:pathLst>
                  <a:path w="101" h="148">
                    <a:moveTo>
                      <a:pt x="0" y="0"/>
                    </a:moveTo>
                    <a:cubicBezTo>
                      <a:pt x="10" y="3"/>
                      <a:pt x="43" y="9"/>
                      <a:pt x="60" y="20"/>
                    </a:cubicBezTo>
                    <a:cubicBezTo>
                      <a:pt x="77" y="31"/>
                      <a:pt x="99" y="51"/>
                      <a:pt x="100" y="68"/>
                    </a:cubicBezTo>
                    <a:cubicBezTo>
                      <a:pt x="101" y="85"/>
                      <a:pt x="85" y="111"/>
                      <a:pt x="68" y="124"/>
                    </a:cubicBezTo>
                    <a:cubicBezTo>
                      <a:pt x="51" y="137"/>
                      <a:pt x="14" y="143"/>
                      <a:pt x="0" y="148"/>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8477" name="Freeform 10"/>
              <p:cNvSpPr>
                <a:spLocks/>
              </p:cNvSpPr>
              <p:nvPr/>
            </p:nvSpPr>
            <p:spPr bwMode="auto">
              <a:xfrm>
                <a:off x="4752" y="1578"/>
                <a:ext cx="144" cy="121"/>
              </a:xfrm>
              <a:custGeom>
                <a:avLst/>
                <a:gdLst>
                  <a:gd name="T0" fmla="*/ 0 w 101"/>
                  <a:gd name="T1" fmla="*/ 0 h 148"/>
                  <a:gd name="T2" fmla="*/ 250 w 101"/>
                  <a:gd name="T3" fmla="*/ 9 h 148"/>
                  <a:gd name="T4" fmla="*/ 415 w 101"/>
                  <a:gd name="T5" fmla="*/ 31 h 148"/>
                  <a:gd name="T6" fmla="*/ 281 w 101"/>
                  <a:gd name="T7" fmla="*/ 56 h 148"/>
                  <a:gd name="T8" fmla="*/ 0 w 101"/>
                  <a:gd name="T9" fmla="*/ 66 h 148"/>
                  <a:gd name="T10" fmla="*/ 0 60000 65536"/>
                  <a:gd name="T11" fmla="*/ 0 60000 65536"/>
                  <a:gd name="T12" fmla="*/ 0 60000 65536"/>
                  <a:gd name="T13" fmla="*/ 0 60000 65536"/>
                  <a:gd name="T14" fmla="*/ 0 60000 65536"/>
                  <a:gd name="T15" fmla="*/ 0 w 101"/>
                  <a:gd name="T16" fmla="*/ 0 h 148"/>
                  <a:gd name="T17" fmla="*/ 101 w 101"/>
                  <a:gd name="T18" fmla="*/ 148 h 148"/>
                </a:gdLst>
                <a:ahLst/>
                <a:cxnLst>
                  <a:cxn ang="T10">
                    <a:pos x="T0" y="T1"/>
                  </a:cxn>
                  <a:cxn ang="T11">
                    <a:pos x="T2" y="T3"/>
                  </a:cxn>
                  <a:cxn ang="T12">
                    <a:pos x="T4" y="T5"/>
                  </a:cxn>
                  <a:cxn ang="T13">
                    <a:pos x="T6" y="T7"/>
                  </a:cxn>
                  <a:cxn ang="T14">
                    <a:pos x="T8" y="T9"/>
                  </a:cxn>
                </a:cxnLst>
                <a:rect l="T15" t="T16" r="T17" b="T18"/>
                <a:pathLst>
                  <a:path w="101" h="148">
                    <a:moveTo>
                      <a:pt x="0" y="0"/>
                    </a:moveTo>
                    <a:cubicBezTo>
                      <a:pt x="10" y="3"/>
                      <a:pt x="43" y="9"/>
                      <a:pt x="60" y="20"/>
                    </a:cubicBezTo>
                    <a:cubicBezTo>
                      <a:pt x="77" y="31"/>
                      <a:pt x="99" y="51"/>
                      <a:pt x="100" y="68"/>
                    </a:cubicBezTo>
                    <a:cubicBezTo>
                      <a:pt x="101" y="85"/>
                      <a:pt x="85" y="111"/>
                      <a:pt x="68" y="124"/>
                    </a:cubicBezTo>
                    <a:cubicBezTo>
                      <a:pt x="51" y="137"/>
                      <a:pt x="14" y="143"/>
                      <a:pt x="0" y="148"/>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8478" name="Freeform 11"/>
              <p:cNvSpPr>
                <a:spLocks/>
              </p:cNvSpPr>
              <p:nvPr/>
            </p:nvSpPr>
            <p:spPr bwMode="auto">
              <a:xfrm>
                <a:off x="4752" y="1696"/>
                <a:ext cx="144" cy="122"/>
              </a:xfrm>
              <a:custGeom>
                <a:avLst/>
                <a:gdLst>
                  <a:gd name="T0" fmla="*/ 0 w 144"/>
                  <a:gd name="T1" fmla="*/ 0 h 122"/>
                  <a:gd name="T2" fmla="*/ 86 w 144"/>
                  <a:gd name="T3" fmla="*/ 16 h 122"/>
                  <a:gd name="T4" fmla="*/ 143 w 144"/>
                  <a:gd name="T5" fmla="*/ 56 h 122"/>
                  <a:gd name="T6" fmla="*/ 97 w 144"/>
                  <a:gd name="T7" fmla="*/ 101 h 122"/>
                  <a:gd name="T8" fmla="*/ 42 w 144"/>
                  <a:gd name="T9" fmla="*/ 122 h 122"/>
                  <a:gd name="T10" fmla="*/ 0 60000 65536"/>
                  <a:gd name="T11" fmla="*/ 0 60000 65536"/>
                  <a:gd name="T12" fmla="*/ 0 60000 65536"/>
                  <a:gd name="T13" fmla="*/ 0 60000 65536"/>
                  <a:gd name="T14" fmla="*/ 0 60000 65536"/>
                  <a:gd name="T15" fmla="*/ 0 w 144"/>
                  <a:gd name="T16" fmla="*/ 0 h 122"/>
                  <a:gd name="T17" fmla="*/ 144 w 144"/>
                  <a:gd name="T18" fmla="*/ 122 h 122"/>
                </a:gdLst>
                <a:ahLst/>
                <a:cxnLst>
                  <a:cxn ang="T10">
                    <a:pos x="T0" y="T1"/>
                  </a:cxn>
                  <a:cxn ang="T11">
                    <a:pos x="T2" y="T3"/>
                  </a:cxn>
                  <a:cxn ang="T12">
                    <a:pos x="T4" y="T5"/>
                  </a:cxn>
                  <a:cxn ang="T13">
                    <a:pos x="T6" y="T7"/>
                  </a:cxn>
                  <a:cxn ang="T14">
                    <a:pos x="T8" y="T9"/>
                  </a:cxn>
                </a:cxnLst>
                <a:rect l="T15" t="T16" r="T17" b="T18"/>
                <a:pathLst>
                  <a:path w="144" h="122">
                    <a:moveTo>
                      <a:pt x="0" y="0"/>
                    </a:moveTo>
                    <a:cubicBezTo>
                      <a:pt x="14" y="2"/>
                      <a:pt x="61" y="7"/>
                      <a:pt x="86" y="16"/>
                    </a:cubicBezTo>
                    <a:cubicBezTo>
                      <a:pt x="110" y="25"/>
                      <a:pt x="141" y="42"/>
                      <a:pt x="143" y="56"/>
                    </a:cubicBezTo>
                    <a:cubicBezTo>
                      <a:pt x="144" y="69"/>
                      <a:pt x="114" y="90"/>
                      <a:pt x="97" y="101"/>
                    </a:cubicBezTo>
                    <a:cubicBezTo>
                      <a:pt x="80" y="112"/>
                      <a:pt x="53" y="118"/>
                      <a:pt x="42" y="12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8479" name="Freeform 12"/>
              <p:cNvSpPr>
                <a:spLocks/>
              </p:cNvSpPr>
              <p:nvPr/>
            </p:nvSpPr>
            <p:spPr bwMode="auto">
              <a:xfrm>
                <a:off x="4800" y="1812"/>
                <a:ext cx="1" cy="210"/>
              </a:xfrm>
              <a:custGeom>
                <a:avLst/>
                <a:gdLst>
                  <a:gd name="T0" fmla="*/ 0 w 1"/>
                  <a:gd name="T1" fmla="*/ 0 h 210"/>
                  <a:gd name="T2" fmla="*/ 0 w 1"/>
                  <a:gd name="T3" fmla="*/ 210 h 210"/>
                  <a:gd name="T4" fmla="*/ 0 60000 65536"/>
                  <a:gd name="T5" fmla="*/ 0 60000 65536"/>
                  <a:gd name="T6" fmla="*/ 0 w 1"/>
                  <a:gd name="T7" fmla="*/ 0 h 210"/>
                  <a:gd name="T8" fmla="*/ 1 w 1"/>
                  <a:gd name="T9" fmla="*/ 210 h 210"/>
                </a:gdLst>
                <a:ahLst/>
                <a:cxnLst>
                  <a:cxn ang="T4">
                    <a:pos x="T0" y="T1"/>
                  </a:cxn>
                  <a:cxn ang="T5">
                    <a:pos x="T2" y="T3"/>
                  </a:cxn>
                </a:cxnLst>
                <a:rect l="T6" t="T7" r="T8" b="T9"/>
                <a:pathLst>
                  <a:path w="1" h="210">
                    <a:moveTo>
                      <a:pt x="0" y="0"/>
                    </a:moveTo>
                    <a:lnTo>
                      <a:pt x="0" y="210"/>
                    </a:ln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grpSp>
        <p:sp>
          <p:nvSpPr>
            <p:cNvPr id="18472" name="Freeform 13"/>
            <p:cNvSpPr>
              <a:spLocks/>
            </p:cNvSpPr>
            <p:nvPr/>
          </p:nvSpPr>
          <p:spPr bwMode="auto">
            <a:xfrm>
              <a:off x="3876" y="1488"/>
              <a:ext cx="252" cy="1"/>
            </a:xfrm>
            <a:custGeom>
              <a:avLst/>
              <a:gdLst>
                <a:gd name="T0" fmla="*/ 0 w 252"/>
                <a:gd name="T1" fmla="*/ 0 h 1"/>
                <a:gd name="T2" fmla="*/ 252 w 252"/>
                <a:gd name="T3" fmla="*/ 1 h 1"/>
                <a:gd name="T4" fmla="*/ 0 60000 65536"/>
                <a:gd name="T5" fmla="*/ 0 60000 65536"/>
                <a:gd name="T6" fmla="*/ 0 w 252"/>
                <a:gd name="T7" fmla="*/ 0 h 1"/>
                <a:gd name="T8" fmla="*/ 252 w 252"/>
                <a:gd name="T9" fmla="*/ 1 h 1"/>
              </a:gdLst>
              <a:ahLst/>
              <a:cxnLst>
                <a:cxn ang="T4">
                  <a:pos x="T0" y="T1"/>
                </a:cxn>
                <a:cxn ang="T5">
                  <a:pos x="T2" y="T3"/>
                </a:cxn>
              </a:cxnLst>
              <a:rect l="T6" t="T7" r="T8" b="T9"/>
              <a:pathLst>
                <a:path w="252" h="1">
                  <a:moveTo>
                    <a:pt x="0" y="0"/>
                  </a:moveTo>
                  <a:lnTo>
                    <a:pt x="252" y="1"/>
                  </a:lnTo>
                </a:path>
              </a:pathLst>
            </a:custGeom>
            <a:noFill/>
            <a:ln w="38100" cap="flat" cmpd="sng">
              <a:solidFill>
                <a:schemeClr val="tx1"/>
              </a:solidFill>
              <a:prstDash val="solid"/>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8473" name="Text Box 14"/>
            <p:cNvSpPr txBox="1">
              <a:spLocks noChangeArrowheads="1"/>
            </p:cNvSpPr>
            <p:nvPr/>
          </p:nvSpPr>
          <p:spPr bwMode="auto">
            <a:xfrm>
              <a:off x="3947" y="1143"/>
              <a:ext cx="18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en-US" altLang="zh-CN" sz="2800" i="1">
                  <a:solidFill>
                    <a:schemeClr val="accent2"/>
                  </a:solidFill>
                </a:rPr>
                <a:t>I</a:t>
              </a:r>
            </a:p>
          </p:txBody>
        </p:sp>
      </p:grpSp>
      <p:sp>
        <p:nvSpPr>
          <p:cNvPr id="106511" name="Text Box 15"/>
          <p:cNvSpPr txBox="1">
            <a:spLocks noChangeArrowheads="1"/>
          </p:cNvSpPr>
          <p:nvPr/>
        </p:nvSpPr>
        <p:spPr bwMode="auto">
          <a:xfrm>
            <a:off x="304800" y="2209800"/>
            <a:ext cx="527367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2800">
                <a:solidFill>
                  <a:schemeClr val="accent2"/>
                </a:solidFill>
              </a:rPr>
              <a:t>自感为 </a:t>
            </a:r>
            <a:r>
              <a:rPr lang="en-US" altLang="zh-CN" sz="2800" i="1">
                <a:solidFill>
                  <a:schemeClr val="accent2"/>
                </a:solidFill>
              </a:rPr>
              <a:t>L</a:t>
            </a:r>
            <a:r>
              <a:rPr lang="en-US" altLang="zh-CN" sz="2800">
                <a:solidFill>
                  <a:schemeClr val="accent2"/>
                </a:solidFill>
              </a:rPr>
              <a:t> </a:t>
            </a:r>
            <a:r>
              <a:rPr lang="zh-CN" altLang="en-US" sz="2800">
                <a:solidFill>
                  <a:schemeClr val="accent2"/>
                </a:solidFill>
              </a:rPr>
              <a:t>、通有电流</a:t>
            </a:r>
            <a:r>
              <a:rPr lang="zh-CN" altLang="en-US" sz="2800" i="1">
                <a:solidFill>
                  <a:schemeClr val="accent2"/>
                </a:solidFill>
              </a:rPr>
              <a:t> </a:t>
            </a:r>
            <a:r>
              <a:rPr lang="en-US" altLang="zh-CN" sz="2800" i="1">
                <a:solidFill>
                  <a:schemeClr val="accent2"/>
                </a:solidFill>
              </a:rPr>
              <a:t>I  </a:t>
            </a:r>
            <a:r>
              <a:rPr lang="zh-CN" altLang="en-US" sz="2800">
                <a:solidFill>
                  <a:schemeClr val="accent2"/>
                </a:solidFill>
              </a:rPr>
              <a:t>的线圈所具有的磁能等于电流消失过程中（</a:t>
            </a:r>
            <a:r>
              <a:rPr lang="en-US" altLang="zh-CN" sz="2800" i="1">
                <a:solidFill>
                  <a:schemeClr val="accent2"/>
                </a:solidFill>
              </a:rPr>
              <a:t>I </a:t>
            </a:r>
            <a:r>
              <a:rPr lang="en-US" altLang="zh-CN" sz="2800">
                <a:solidFill>
                  <a:schemeClr val="accent2"/>
                </a:solidFill>
              </a:rPr>
              <a:t>→ 0</a:t>
            </a:r>
            <a:r>
              <a:rPr lang="zh-CN" altLang="en-US" sz="2800">
                <a:solidFill>
                  <a:schemeClr val="accent2"/>
                </a:solidFill>
              </a:rPr>
              <a:t>）自感电动势的功。</a:t>
            </a:r>
          </a:p>
        </p:txBody>
      </p:sp>
      <p:sp>
        <p:nvSpPr>
          <p:cNvPr id="106512" name="Text Box 16"/>
          <p:cNvSpPr txBox="1">
            <a:spLocks noChangeArrowheads="1"/>
          </p:cNvSpPr>
          <p:nvPr/>
        </p:nvSpPr>
        <p:spPr bwMode="auto">
          <a:xfrm>
            <a:off x="2109788" y="3751263"/>
            <a:ext cx="151130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118800">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solidFill>
                  <a:schemeClr val="accent2"/>
                </a:solidFill>
              </a:rPr>
              <a:t>W</a:t>
            </a:r>
            <a:r>
              <a:rPr lang="en-US" altLang="zh-CN" sz="2800" baseline="-25000">
                <a:solidFill>
                  <a:schemeClr val="accent2"/>
                </a:solidFill>
              </a:rPr>
              <a:t>m </a:t>
            </a:r>
            <a:r>
              <a:rPr lang="en-US" altLang="zh-CN" sz="2800">
                <a:solidFill>
                  <a:schemeClr val="accent2"/>
                </a:solidFill>
              </a:rPr>
              <a:t>= </a:t>
            </a:r>
            <a:r>
              <a:rPr lang="en-US" altLang="zh-CN" sz="2800" i="1">
                <a:solidFill>
                  <a:schemeClr val="accent2"/>
                </a:solidFill>
              </a:rPr>
              <a:t>A</a:t>
            </a:r>
            <a:r>
              <a:rPr lang="en-US" altLang="zh-CN" sz="2800" baseline="-25000">
                <a:solidFill>
                  <a:schemeClr val="accent2"/>
                </a:solidFill>
              </a:rPr>
              <a:t>L </a:t>
            </a:r>
            <a:endParaRPr lang="en-US" altLang="zh-CN" sz="2800">
              <a:solidFill>
                <a:schemeClr val="accent2"/>
              </a:solidFill>
            </a:endParaRPr>
          </a:p>
        </p:txBody>
      </p:sp>
      <p:grpSp>
        <p:nvGrpSpPr>
          <p:cNvPr id="4" name="Group 17"/>
          <p:cNvGrpSpPr>
            <a:grpSpLocks/>
          </p:cNvGrpSpPr>
          <p:nvPr/>
        </p:nvGrpSpPr>
        <p:grpSpPr bwMode="auto">
          <a:xfrm>
            <a:off x="6499225" y="1274763"/>
            <a:ext cx="1857375" cy="1803400"/>
            <a:chOff x="4032" y="-32"/>
            <a:chExt cx="1170" cy="1136"/>
          </a:xfrm>
        </p:grpSpPr>
        <p:sp>
          <p:nvSpPr>
            <p:cNvPr id="18458" name="Freeform 18"/>
            <p:cNvSpPr>
              <a:spLocks/>
            </p:cNvSpPr>
            <p:nvPr/>
          </p:nvSpPr>
          <p:spPr bwMode="auto">
            <a:xfrm>
              <a:off x="4032" y="666"/>
              <a:ext cx="1170" cy="6"/>
            </a:xfrm>
            <a:custGeom>
              <a:avLst/>
              <a:gdLst>
                <a:gd name="T0" fmla="*/ 0 w 1170"/>
                <a:gd name="T1" fmla="*/ 0 h 6"/>
                <a:gd name="T2" fmla="*/ 1170 w 1170"/>
                <a:gd name="T3" fmla="*/ 6 h 6"/>
                <a:gd name="T4" fmla="*/ 0 60000 65536"/>
                <a:gd name="T5" fmla="*/ 0 60000 65536"/>
                <a:gd name="T6" fmla="*/ 0 w 1170"/>
                <a:gd name="T7" fmla="*/ 0 h 6"/>
                <a:gd name="T8" fmla="*/ 1170 w 1170"/>
                <a:gd name="T9" fmla="*/ 6 h 6"/>
              </a:gdLst>
              <a:ahLst/>
              <a:cxnLst>
                <a:cxn ang="T4">
                  <a:pos x="T0" y="T1"/>
                </a:cxn>
                <a:cxn ang="T5">
                  <a:pos x="T2" y="T3"/>
                </a:cxn>
              </a:cxnLst>
              <a:rect l="T6" t="T7" r="T8" b="T9"/>
              <a:pathLst>
                <a:path w="1170" h="6">
                  <a:moveTo>
                    <a:pt x="0" y="0"/>
                  </a:moveTo>
                  <a:lnTo>
                    <a:pt x="1170" y="6"/>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59" name="AutoShape 19"/>
            <p:cNvSpPr>
              <a:spLocks noChangeArrowheads="1"/>
            </p:cNvSpPr>
            <p:nvPr/>
          </p:nvSpPr>
          <p:spPr bwMode="auto">
            <a:xfrm>
              <a:off x="4524" y="576"/>
              <a:ext cx="240" cy="192"/>
            </a:xfrm>
            <a:prstGeom prst="flowChartSummingJunction">
              <a:avLst/>
            </a:prstGeom>
            <a:solidFill>
              <a:schemeClr val="bg1"/>
            </a:solidFill>
            <a:ln w="19050">
              <a:solidFill>
                <a:schemeClr val="tx1"/>
              </a:solidFill>
              <a:round/>
              <a:headEnd/>
              <a:tailEnd/>
            </a:ln>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8460" name="Freeform 20"/>
            <p:cNvSpPr>
              <a:spLocks/>
            </p:cNvSpPr>
            <p:nvPr/>
          </p:nvSpPr>
          <p:spPr bwMode="auto">
            <a:xfrm>
              <a:off x="4032" y="312"/>
              <a:ext cx="1" cy="792"/>
            </a:xfrm>
            <a:custGeom>
              <a:avLst/>
              <a:gdLst>
                <a:gd name="T0" fmla="*/ 0 w 1"/>
                <a:gd name="T1" fmla="*/ 792 h 792"/>
                <a:gd name="T2" fmla="*/ 0 w 1"/>
                <a:gd name="T3" fmla="*/ 0 h 792"/>
                <a:gd name="T4" fmla="*/ 0 60000 65536"/>
                <a:gd name="T5" fmla="*/ 0 60000 65536"/>
                <a:gd name="T6" fmla="*/ 0 w 1"/>
                <a:gd name="T7" fmla="*/ 0 h 792"/>
                <a:gd name="T8" fmla="*/ 1 w 1"/>
                <a:gd name="T9" fmla="*/ 792 h 792"/>
              </a:gdLst>
              <a:ahLst/>
              <a:cxnLst>
                <a:cxn ang="T4">
                  <a:pos x="T0" y="T1"/>
                </a:cxn>
                <a:cxn ang="T5">
                  <a:pos x="T2" y="T3"/>
                </a:cxn>
              </a:cxnLst>
              <a:rect l="T6" t="T7" r="T8" b="T9"/>
              <a:pathLst>
                <a:path w="1" h="792">
                  <a:moveTo>
                    <a:pt x="0" y="792"/>
                  </a:moveTo>
                  <a:lnTo>
                    <a:pt x="0" y="0"/>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61" name="Freeform 21"/>
            <p:cNvSpPr>
              <a:spLocks/>
            </p:cNvSpPr>
            <p:nvPr/>
          </p:nvSpPr>
          <p:spPr bwMode="auto">
            <a:xfrm>
              <a:off x="5196" y="309"/>
              <a:ext cx="1" cy="795"/>
            </a:xfrm>
            <a:custGeom>
              <a:avLst/>
              <a:gdLst>
                <a:gd name="T0" fmla="*/ 0 w 1"/>
                <a:gd name="T1" fmla="*/ 795 h 795"/>
                <a:gd name="T2" fmla="*/ 0 w 1"/>
                <a:gd name="T3" fmla="*/ 0 h 795"/>
                <a:gd name="T4" fmla="*/ 0 60000 65536"/>
                <a:gd name="T5" fmla="*/ 0 60000 65536"/>
                <a:gd name="T6" fmla="*/ 0 w 1"/>
                <a:gd name="T7" fmla="*/ 0 h 795"/>
                <a:gd name="T8" fmla="*/ 1 w 1"/>
                <a:gd name="T9" fmla="*/ 795 h 795"/>
              </a:gdLst>
              <a:ahLst/>
              <a:cxnLst>
                <a:cxn ang="T4">
                  <a:pos x="T0" y="T1"/>
                </a:cxn>
                <a:cxn ang="T5">
                  <a:pos x="T2" y="T3"/>
                </a:cxn>
              </a:cxnLst>
              <a:rect l="T6" t="T7" r="T8" b="T9"/>
              <a:pathLst>
                <a:path w="1" h="795">
                  <a:moveTo>
                    <a:pt x="0" y="795"/>
                  </a:moveTo>
                  <a:lnTo>
                    <a:pt x="0" y="0"/>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62" name="Line 22"/>
            <p:cNvSpPr>
              <a:spLocks noChangeShapeType="1"/>
            </p:cNvSpPr>
            <p:nvPr/>
          </p:nvSpPr>
          <p:spPr bwMode="auto">
            <a:xfrm>
              <a:off x="4236" y="19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63" name="Freeform 23"/>
            <p:cNvSpPr>
              <a:spLocks/>
            </p:cNvSpPr>
            <p:nvPr/>
          </p:nvSpPr>
          <p:spPr bwMode="auto">
            <a:xfrm>
              <a:off x="4338" y="245"/>
              <a:ext cx="1" cy="135"/>
            </a:xfrm>
            <a:custGeom>
              <a:avLst/>
              <a:gdLst>
                <a:gd name="T0" fmla="*/ 0 w 1"/>
                <a:gd name="T1" fmla="*/ 0 h 135"/>
                <a:gd name="T2" fmla="*/ 0 w 1"/>
                <a:gd name="T3" fmla="*/ 135 h 135"/>
                <a:gd name="T4" fmla="*/ 0 60000 65536"/>
                <a:gd name="T5" fmla="*/ 0 60000 65536"/>
                <a:gd name="T6" fmla="*/ 0 w 1"/>
                <a:gd name="T7" fmla="*/ 0 h 135"/>
                <a:gd name="T8" fmla="*/ 1 w 1"/>
                <a:gd name="T9" fmla="*/ 135 h 135"/>
              </a:gdLst>
              <a:ahLst/>
              <a:cxnLst>
                <a:cxn ang="T4">
                  <a:pos x="T0" y="T1"/>
                </a:cxn>
                <a:cxn ang="T5">
                  <a:pos x="T2" y="T3"/>
                </a:cxn>
              </a:cxnLst>
              <a:rect l="T6" t="T7" r="T8" b="T9"/>
              <a:pathLst>
                <a:path w="1" h="135">
                  <a:moveTo>
                    <a:pt x="0" y="0"/>
                  </a:moveTo>
                  <a:lnTo>
                    <a:pt x="0" y="135"/>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64" name="Freeform 24"/>
            <p:cNvSpPr>
              <a:spLocks/>
            </p:cNvSpPr>
            <p:nvPr/>
          </p:nvSpPr>
          <p:spPr bwMode="auto">
            <a:xfrm>
              <a:off x="4344" y="309"/>
              <a:ext cx="234" cy="2"/>
            </a:xfrm>
            <a:custGeom>
              <a:avLst/>
              <a:gdLst>
                <a:gd name="T0" fmla="*/ 0 w 234"/>
                <a:gd name="T1" fmla="*/ 2 h 2"/>
                <a:gd name="T2" fmla="*/ 234 w 234"/>
                <a:gd name="T3" fmla="*/ 0 h 2"/>
                <a:gd name="T4" fmla="*/ 0 60000 65536"/>
                <a:gd name="T5" fmla="*/ 0 60000 65536"/>
                <a:gd name="T6" fmla="*/ 0 w 234"/>
                <a:gd name="T7" fmla="*/ 0 h 2"/>
                <a:gd name="T8" fmla="*/ 234 w 234"/>
                <a:gd name="T9" fmla="*/ 2 h 2"/>
              </a:gdLst>
              <a:ahLst/>
              <a:cxnLst>
                <a:cxn ang="T4">
                  <a:pos x="T0" y="T1"/>
                </a:cxn>
                <a:cxn ang="T5">
                  <a:pos x="T2" y="T3"/>
                </a:cxn>
              </a:cxnLst>
              <a:rect l="T6" t="T7" r="T8" b="T9"/>
              <a:pathLst>
                <a:path w="234" h="2">
                  <a:moveTo>
                    <a:pt x="0" y="2"/>
                  </a:moveTo>
                  <a:lnTo>
                    <a:pt x="234" y="0"/>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65" name="Freeform 25"/>
            <p:cNvSpPr>
              <a:spLocks/>
            </p:cNvSpPr>
            <p:nvPr/>
          </p:nvSpPr>
          <p:spPr bwMode="auto">
            <a:xfrm>
              <a:off x="4032" y="312"/>
              <a:ext cx="192" cy="2"/>
            </a:xfrm>
            <a:custGeom>
              <a:avLst/>
              <a:gdLst>
                <a:gd name="T0" fmla="*/ 0 w 192"/>
                <a:gd name="T1" fmla="*/ 0 h 2"/>
                <a:gd name="T2" fmla="*/ 192 w 192"/>
                <a:gd name="T3" fmla="*/ 2 h 2"/>
                <a:gd name="T4" fmla="*/ 0 60000 65536"/>
                <a:gd name="T5" fmla="*/ 0 60000 65536"/>
                <a:gd name="T6" fmla="*/ 0 w 192"/>
                <a:gd name="T7" fmla="*/ 0 h 2"/>
                <a:gd name="T8" fmla="*/ 192 w 192"/>
                <a:gd name="T9" fmla="*/ 2 h 2"/>
              </a:gdLst>
              <a:ahLst/>
              <a:cxnLst>
                <a:cxn ang="T4">
                  <a:pos x="T0" y="T1"/>
                </a:cxn>
                <a:cxn ang="T5">
                  <a:pos x="T2" y="T3"/>
                </a:cxn>
              </a:cxnLst>
              <a:rect l="T6" t="T7" r="T8" b="T9"/>
              <a:pathLst>
                <a:path w="192" h="2">
                  <a:moveTo>
                    <a:pt x="0" y="0"/>
                  </a:moveTo>
                  <a:lnTo>
                    <a:pt x="192" y="2"/>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66" name="Freeform 26"/>
            <p:cNvSpPr>
              <a:spLocks/>
            </p:cNvSpPr>
            <p:nvPr/>
          </p:nvSpPr>
          <p:spPr bwMode="auto">
            <a:xfrm>
              <a:off x="4668" y="309"/>
              <a:ext cx="525" cy="3"/>
            </a:xfrm>
            <a:custGeom>
              <a:avLst/>
              <a:gdLst>
                <a:gd name="T0" fmla="*/ 0 w 525"/>
                <a:gd name="T1" fmla="*/ 0 h 3"/>
                <a:gd name="T2" fmla="*/ 525 w 525"/>
                <a:gd name="T3" fmla="*/ 3 h 3"/>
                <a:gd name="T4" fmla="*/ 0 60000 65536"/>
                <a:gd name="T5" fmla="*/ 0 60000 65536"/>
                <a:gd name="T6" fmla="*/ 0 w 525"/>
                <a:gd name="T7" fmla="*/ 0 h 3"/>
                <a:gd name="T8" fmla="*/ 525 w 525"/>
                <a:gd name="T9" fmla="*/ 3 h 3"/>
              </a:gdLst>
              <a:ahLst/>
              <a:cxnLst>
                <a:cxn ang="T4">
                  <a:pos x="T0" y="T1"/>
                </a:cxn>
                <a:cxn ang="T5">
                  <a:pos x="T2" y="T3"/>
                </a:cxn>
              </a:cxnLst>
              <a:rect l="T6" t="T7" r="T8" b="T9"/>
              <a:pathLst>
                <a:path w="525" h="3">
                  <a:moveTo>
                    <a:pt x="0" y="0"/>
                  </a:moveTo>
                  <a:lnTo>
                    <a:pt x="525" y="3"/>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67" name="Text Box 27"/>
            <p:cNvSpPr txBox="1">
              <a:spLocks noChangeArrowheads="1"/>
            </p:cNvSpPr>
            <p:nvPr/>
          </p:nvSpPr>
          <p:spPr bwMode="auto">
            <a:xfrm>
              <a:off x="4668" y="-32"/>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solidFill>
                    <a:schemeClr val="accent2"/>
                  </a:solidFill>
                </a:rPr>
                <a:t>K</a:t>
              </a:r>
            </a:p>
          </p:txBody>
        </p:sp>
        <p:sp>
          <p:nvSpPr>
            <p:cNvPr id="18468" name="Text Box 28"/>
            <p:cNvSpPr txBox="1">
              <a:spLocks noChangeArrowheads="1"/>
            </p:cNvSpPr>
            <p:nvPr/>
          </p:nvSpPr>
          <p:spPr bwMode="auto">
            <a:xfrm>
              <a:off x="4712" y="352"/>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solidFill>
                    <a:schemeClr val="accent2"/>
                  </a:solidFill>
                </a:rPr>
                <a:t>A</a:t>
              </a:r>
            </a:p>
          </p:txBody>
        </p:sp>
        <p:sp>
          <p:nvSpPr>
            <p:cNvPr id="18469" name="Freeform 29"/>
            <p:cNvSpPr>
              <a:spLocks/>
            </p:cNvSpPr>
            <p:nvPr/>
          </p:nvSpPr>
          <p:spPr bwMode="auto">
            <a:xfrm>
              <a:off x="4578" y="312"/>
              <a:ext cx="108" cy="1"/>
            </a:xfrm>
            <a:custGeom>
              <a:avLst/>
              <a:gdLst>
                <a:gd name="T0" fmla="*/ 0 w 108"/>
                <a:gd name="T1" fmla="*/ 0 h 1"/>
                <a:gd name="T2" fmla="*/ 108 w 108"/>
                <a:gd name="T3" fmla="*/ 0 h 1"/>
                <a:gd name="T4" fmla="*/ 0 60000 65536"/>
                <a:gd name="T5" fmla="*/ 0 60000 65536"/>
                <a:gd name="T6" fmla="*/ 0 w 108"/>
                <a:gd name="T7" fmla="*/ 0 h 1"/>
                <a:gd name="T8" fmla="*/ 108 w 108"/>
                <a:gd name="T9" fmla="*/ 1 h 1"/>
              </a:gdLst>
              <a:ahLst/>
              <a:cxnLst>
                <a:cxn ang="T4">
                  <a:pos x="T0" y="T1"/>
                </a:cxn>
                <a:cxn ang="T5">
                  <a:pos x="T2" y="T3"/>
                </a:cxn>
              </a:cxnLst>
              <a:rect l="T6" t="T7" r="T8" b="T9"/>
              <a:pathLst>
                <a:path w="108" h="1">
                  <a:moveTo>
                    <a:pt x="0" y="0"/>
                  </a:moveTo>
                  <a:lnTo>
                    <a:pt x="108" y="0"/>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106526" name="Text Box 30"/>
          <p:cNvSpPr txBox="1">
            <a:spLocks noChangeArrowheads="1"/>
          </p:cNvSpPr>
          <p:nvPr/>
        </p:nvSpPr>
        <p:spPr bwMode="auto">
          <a:xfrm>
            <a:off x="273050" y="4357688"/>
            <a:ext cx="4298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solidFill>
                  <a:schemeClr val="accent2"/>
                </a:solidFill>
              </a:rPr>
              <a:t> d t</a:t>
            </a:r>
            <a:r>
              <a:rPr lang="en-US" altLang="zh-CN" sz="2800">
                <a:solidFill>
                  <a:schemeClr val="accent2"/>
                </a:solidFill>
              </a:rPr>
              <a:t> </a:t>
            </a:r>
            <a:r>
              <a:rPr lang="zh-CN" altLang="zh-CN" sz="2800">
                <a:solidFill>
                  <a:schemeClr val="accent2"/>
                </a:solidFill>
              </a:rPr>
              <a:t>时间内通过灯泡的电量</a:t>
            </a:r>
            <a:endParaRPr lang="zh-CN" altLang="en-US" sz="2800">
              <a:solidFill>
                <a:schemeClr val="accent2"/>
              </a:solidFill>
            </a:endParaRPr>
          </a:p>
        </p:txBody>
      </p:sp>
      <p:sp>
        <p:nvSpPr>
          <p:cNvPr id="106527" name="Text Box 31"/>
          <p:cNvSpPr txBox="1">
            <a:spLocks noChangeArrowheads="1"/>
          </p:cNvSpPr>
          <p:nvPr/>
        </p:nvSpPr>
        <p:spPr bwMode="auto">
          <a:xfrm>
            <a:off x="4632325" y="4281488"/>
            <a:ext cx="32527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solidFill>
                  <a:schemeClr val="accent2"/>
                </a:solidFill>
              </a:rPr>
              <a:t> dq </a:t>
            </a:r>
            <a:r>
              <a:rPr lang="en-US" altLang="zh-CN" sz="2800">
                <a:solidFill>
                  <a:schemeClr val="accent2"/>
                </a:solidFill>
              </a:rPr>
              <a:t>=</a:t>
            </a:r>
            <a:r>
              <a:rPr lang="en-US" altLang="zh-CN" sz="2800" i="1">
                <a:solidFill>
                  <a:schemeClr val="accent2"/>
                </a:solidFill>
              </a:rPr>
              <a:t> i </a:t>
            </a:r>
            <a:r>
              <a:rPr lang="en-US" altLang="zh-CN" sz="2800">
                <a:solidFill>
                  <a:schemeClr val="accent2"/>
                </a:solidFill>
              </a:rPr>
              <a:t>d</a:t>
            </a:r>
            <a:r>
              <a:rPr lang="en-US" altLang="zh-CN" sz="2800" i="1">
                <a:solidFill>
                  <a:schemeClr val="accent2"/>
                </a:solidFill>
              </a:rPr>
              <a:t> t</a:t>
            </a:r>
            <a:endParaRPr lang="en-US" altLang="zh-CN" sz="2800">
              <a:solidFill>
                <a:schemeClr val="accent2"/>
              </a:solidFill>
            </a:endParaRPr>
          </a:p>
        </p:txBody>
      </p:sp>
      <p:sp>
        <p:nvSpPr>
          <p:cNvPr id="106528" name="Text Box 32"/>
          <p:cNvSpPr txBox="1">
            <a:spLocks noChangeArrowheads="1"/>
          </p:cNvSpPr>
          <p:nvPr/>
        </p:nvSpPr>
        <p:spPr bwMode="auto">
          <a:xfrm>
            <a:off x="179512" y="5085184"/>
            <a:ext cx="30632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dirty="0"/>
              <a:t> </a:t>
            </a:r>
            <a:r>
              <a:rPr lang="en-US" altLang="zh-CN" sz="2800" i="1" dirty="0"/>
              <a:t>d</a:t>
            </a:r>
            <a:r>
              <a:rPr lang="en-US" altLang="zh-CN" sz="2800" dirty="0"/>
              <a:t> </a:t>
            </a:r>
            <a:r>
              <a:rPr lang="en-US" altLang="zh-CN" sz="2800" i="1" dirty="0"/>
              <a:t>A</a:t>
            </a:r>
            <a:r>
              <a:rPr lang="en-US" altLang="zh-CN" sz="2800" baseline="-25000" dirty="0"/>
              <a:t>L</a:t>
            </a:r>
            <a:r>
              <a:rPr lang="en-US" altLang="zh-CN" sz="2800" dirty="0"/>
              <a:t>=</a:t>
            </a:r>
            <a:r>
              <a:rPr lang="en-US" altLang="zh-CN" sz="2800" i="1" dirty="0" err="1"/>
              <a:t>ε</a:t>
            </a:r>
            <a:r>
              <a:rPr lang="en-US" altLang="zh-CN" sz="2800" baseline="-25000" dirty="0" err="1"/>
              <a:t>L</a:t>
            </a:r>
            <a:r>
              <a:rPr lang="en-US" altLang="zh-CN" sz="2800" dirty="0" err="1"/>
              <a:t>dq</a:t>
            </a:r>
            <a:r>
              <a:rPr lang="en-US" altLang="zh-CN" sz="2800" dirty="0"/>
              <a:t>=</a:t>
            </a:r>
            <a:r>
              <a:rPr lang="en-US" altLang="zh-CN" sz="2800" i="1" dirty="0" err="1"/>
              <a:t>ε</a:t>
            </a:r>
            <a:r>
              <a:rPr lang="en-US" altLang="zh-CN" sz="2800" baseline="-25000" dirty="0" err="1"/>
              <a:t>L</a:t>
            </a:r>
            <a:r>
              <a:rPr lang="en-US" altLang="zh-CN" sz="2800" baseline="-25000" dirty="0"/>
              <a:t> </a:t>
            </a:r>
            <a:r>
              <a:rPr lang="en-US" altLang="zh-CN" sz="2800" i="1" dirty="0" err="1"/>
              <a:t>i</a:t>
            </a:r>
            <a:r>
              <a:rPr lang="en-US" altLang="zh-CN" sz="2800" dirty="0"/>
              <a:t> </a:t>
            </a:r>
            <a:r>
              <a:rPr lang="en-US" altLang="zh-CN" sz="2800" i="1" dirty="0"/>
              <a:t>d</a:t>
            </a:r>
            <a:r>
              <a:rPr lang="en-US" altLang="zh-CN" sz="2800" dirty="0"/>
              <a:t> </a:t>
            </a:r>
            <a:r>
              <a:rPr lang="en-US" altLang="zh-CN" sz="2800" i="1" dirty="0"/>
              <a:t>t,</a:t>
            </a:r>
            <a:endParaRPr lang="en-US" altLang="zh-CN" sz="2800" dirty="0"/>
          </a:p>
        </p:txBody>
      </p:sp>
      <p:graphicFrame>
        <p:nvGraphicFramePr>
          <p:cNvPr id="201728" name="Object 0"/>
          <p:cNvGraphicFramePr>
            <a:graphicFrameLocks noChangeAspect="1"/>
          </p:cNvGraphicFramePr>
          <p:nvPr/>
        </p:nvGraphicFramePr>
        <p:xfrm>
          <a:off x="3453507" y="4918075"/>
          <a:ext cx="1406525" cy="846138"/>
        </p:xfrm>
        <a:graphic>
          <a:graphicData uri="http://schemas.openxmlformats.org/presentationml/2006/ole">
            <mc:AlternateContent xmlns:mc="http://schemas.openxmlformats.org/markup-compatibility/2006">
              <mc:Choice xmlns:v="urn:schemas-microsoft-com:vml" Requires="v">
                <p:oleObj name="Equation" r:id="rId3" imgW="761760" imgH="393480" progId="Equation.DSMT4">
                  <p:embed/>
                </p:oleObj>
              </mc:Choice>
              <mc:Fallback>
                <p:oleObj name="Equation" r:id="rId3" imgW="761760" imgH="393480" progId="Equation.DSMT4">
                  <p:embed/>
                  <p:pic>
                    <p:nvPicPr>
                      <p:cNvPr id="201728" name="Object 0"/>
                      <p:cNvPicPr>
                        <a:picLocks noChangeAspect="1" noChangeArrowheads="1"/>
                      </p:cNvPicPr>
                      <p:nvPr/>
                    </p:nvPicPr>
                    <p:blipFill>
                      <a:blip r:embed="rId4"/>
                      <a:srcRect/>
                      <a:stretch>
                        <a:fillRect/>
                      </a:stretch>
                    </p:blipFill>
                    <p:spPr bwMode="auto">
                      <a:xfrm>
                        <a:off x="3453507" y="4918075"/>
                        <a:ext cx="1406525"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29" name="Object 1"/>
          <p:cNvGraphicFramePr>
            <a:graphicFrameLocks noChangeAspect="1"/>
          </p:cNvGraphicFramePr>
          <p:nvPr/>
        </p:nvGraphicFramePr>
        <p:xfrm>
          <a:off x="5292080" y="4848225"/>
          <a:ext cx="2320925" cy="942975"/>
        </p:xfrm>
        <a:graphic>
          <a:graphicData uri="http://schemas.openxmlformats.org/presentationml/2006/ole">
            <mc:AlternateContent xmlns:mc="http://schemas.openxmlformats.org/markup-compatibility/2006">
              <mc:Choice xmlns:v="urn:schemas-microsoft-com:vml" Requires="v">
                <p:oleObj name="公式" r:id="rId5" imgW="1002865" imgH="406224" progId="Equation.3">
                  <p:embed/>
                </p:oleObj>
              </mc:Choice>
              <mc:Fallback>
                <p:oleObj name="公式" r:id="rId5" imgW="1002865" imgH="406224" progId="Equation.3">
                  <p:embed/>
                  <p:pic>
                    <p:nvPicPr>
                      <p:cNvPr id="201729"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080" y="4848225"/>
                        <a:ext cx="2320925"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30" name="Object 2"/>
          <p:cNvGraphicFramePr>
            <a:graphicFrameLocks noChangeAspect="1"/>
          </p:cNvGraphicFramePr>
          <p:nvPr/>
        </p:nvGraphicFramePr>
        <p:xfrm>
          <a:off x="7582843" y="5133975"/>
          <a:ext cx="1295400" cy="431800"/>
        </p:xfrm>
        <a:graphic>
          <a:graphicData uri="http://schemas.openxmlformats.org/presentationml/2006/ole">
            <mc:AlternateContent xmlns:mc="http://schemas.openxmlformats.org/markup-compatibility/2006">
              <mc:Choice xmlns:v="urn:schemas-microsoft-com:vml" Requires="v">
                <p:oleObj name="公式" r:id="rId7" imgW="532937" imgH="177646" progId="Equation.3">
                  <p:embed/>
                </p:oleObj>
              </mc:Choice>
              <mc:Fallback>
                <p:oleObj name="公式" r:id="rId7" imgW="532937" imgH="177646" progId="Equation.3">
                  <p:embed/>
                  <p:pic>
                    <p:nvPicPr>
                      <p:cNvPr id="20173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82843" y="5133975"/>
                        <a:ext cx="1295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31" name="Object 3"/>
          <p:cNvGraphicFramePr>
            <a:graphicFrameLocks noChangeAspect="1"/>
          </p:cNvGraphicFramePr>
          <p:nvPr/>
        </p:nvGraphicFramePr>
        <p:xfrm>
          <a:off x="504825" y="5635625"/>
          <a:ext cx="2114550" cy="1150938"/>
        </p:xfrm>
        <a:graphic>
          <a:graphicData uri="http://schemas.openxmlformats.org/presentationml/2006/ole">
            <mc:AlternateContent xmlns:mc="http://schemas.openxmlformats.org/markup-compatibility/2006">
              <mc:Choice xmlns:v="urn:schemas-microsoft-com:vml" Requires="v">
                <p:oleObj name="公式" r:id="rId9" imgW="863225" imgH="469696" progId="Equation.3">
                  <p:embed/>
                </p:oleObj>
              </mc:Choice>
              <mc:Fallback>
                <p:oleObj name="公式" r:id="rId9" imgW="863225" imgH="469696" progId="Equation.3">
                  <p:embed/>
                  <p:pic>
                    <p:nvPicPr>
                      <p:cNvPr id="201731"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825" y="5635625"/>
                        <a:ext cx="2114550"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32" name="Object 4"/>
          <p:cNvGraphicFramePr>
            <a:graphicFrameLocks noChangeAspect="1"/>
          </p:cNvGraphicFramePr>
          <p:nvPr/>
        </p:nvGraphicFramePr>
        <p:xfrm>
          <a:off x="2667000" y="5689600"/>
          <a:ext cx="1447800" cy="957263"/>
        </p:xfrm>
        <a:graphic>
          <a:graphicData uri="http://schemas.openxmlformats.org/presentationml/2006/ole">
            <mc:AlternateContent xmlns:mc="http://schemas.openxmlformats.org/markup-compatibility/2006">
              <mc:Choice xmlns:v="urn:schemas-microsoft-com:vml" Requires="v">
                <p:oleObj name="公式" r:id="rId11" imgW="520474" imgH="406224" progId="Equation.3">
                  <p:embed/>
                </p:oleObj>
              </mc:Choice>
              <mc:Fallback>
                <p:oleObj name="公式" r:id="rId11" imgW="520474" imgH="406224" progId="Equation.3">
                  <p:embed/>
                  <p:pic>
                    <p:nvPicPr>
                      <p:cNvPr id="201732"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000" y="5689600"/>
                        <a:ext cx="1447800"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33" name="Object 5"/>
          <p:cNvGraphicFramePr>
            <a:graphicFrameLocks noChangeAspect="1"/>
          </p:cNvGraphicFramePr>
          <p:nvPr/>
        </p:nvGraphicFramePr>
        <p:xfrm>
          <a:off x="4994275" y="5795963"/>
          <a:ext cx="2109788" cy="1030287"/>
        </p:xfrm>
        <a:graphic>
          <a:graphicData uri="http://schemas.openxmlformats.org/presentationml/2006/ole">
            <mc:AlternateContent xmlns:mc="http://schemas.openxmlformats.org/markup-compatibility/2006">
              <mc:Choice xmlns:v="urn:schemas-microsoft-com:vml" Requires="v">
                <p:oleObj name="公式" r:id="rId13" imgW="761916" imgH="400042" progId="Equation.3">
                  <p:embed/>
                </p:oleObj>
              </mc:Choice>
              <mc:Fallback>
                <p:oleObj name="公式" r:id="rId13" imgW="761916" imgH="400042" progId="Equation.3">
                  <p:embed/>
                  <p:pic>
                    <p:nvPicPr>
                      <p:cNvPr id="201733"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94275" y="5795963"/>
                        <a:ext cx="2109788" cy="1030287"/>
                      </a:xfrm>
                      <a:prstGeom prst="rect">
                        <a:avLst/>
                      </a:prstGeom>
                      <a:solidFill>
                        <a:srgbClr val="FFFF00"/>
                      </a:solidFill>
                      <a:ln>
                        <a:noFill/>
                      </a:ln>
                      <a:effectLst/>
                      <a:extLs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39"/>
          <p:cNvGrpSpPr>
            <a:grpSpLocks/>
          </p:cNvGrpSpPr>
          <p:nvPr/>
        </p:nvGrpSpPr>
        <p:grpSpPr bwMode="auto">
          <a:xfrm>
            <a:off x="7242175" y="1706563"/>
            <a:ext cx="1368425" cy="1200150"/>
            <a:chOff x="4500" y="240"/>
            <a:chExt cx="862" cy="756"/>
          </a:xfrm>
        </p:grpSpPr>
        <p:sp>
          <p:nvSpPr>
            <p:cNvPr id="18454" name="Freeform 40"/>
            <p:cNvSpPr>
              <a:spLocks/>
            </p:cNvSpPr>
            <p:nvPr/>
          </p:nvSpPr>
          <p:spPr bwMode="auto">
            <a:xfrm>
              <a:off x="4560" y="240"/>
              <a:ext cx="96" cy="63"/>
            </a:xfrm>
            <a:custGeom>
              <a:avLst/>
              <a:gdLst>
                <a:gd name="T0" fmla="*/ 0 w 96"/>
                <a:gd name="T1" fmla="*/ 63 h 63"/>
                <a:gd name="T2" fmla="*/ 96 w 96"/>
                <a:gd name="T3" fmla="*/ 0 h 63"/>
                <a:gd name="T4" fmla="*/ 0 60000 65536"/>
                <a:gd name="T5" fmla="*/ 0 60000 65536"/>
                <a:gd name="T6" fmla="*/ 0 w 96"/>
                <a:gd name="T7" fmla="*/ 0 h 63"/>
                <a:gd name="T8" fmla="*/ 96 w 96"/>
                <a:gd name="T9" fmla="*/ 63 h 63"/>
              </a:gdLst>
              <a:ahLst/>
              <a:cxnLst>
                <a:cxn ang="T4">
                  <a:pos x="T0" y="T1"/>
                </a:cxn>
                <a:cxn ang="T5">
                  <a:pos x="T2" y="T3"/>
                </a:cxn>
              </a:cxnLst>
              <a:rect l="T6" t="T7" r="T8" b="T9"/>
              <a:pathLst>
                <a:path w="96" h="63">
                  <a:moveTo>
                    <a:pt x="0" y="63"/>
                  </a:moveTo>
                  <a:lnTo>
                    <a:pt x="96" y="0"/>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55" name="AutoShape 41"/>
            <p:cNvSpPr>
              <a:spLocks noChangeArrowheads="1"/>
            </p:cNvSpPr>
            <p:nvPr/>
          </p:nvSpPr>
          <p:spPr bwMode="auto">
            <a:xfrm rot="1072861" flipH="1">
              <a:off x="4500" y="240"/>
              <a:ext cx="144" cy="144"/>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8456" name="Freeform 42"/>
            <p:cNvSpPr>
              <a:spLocks/>
            </p:cNvSpPr>
            <p:nvPr/>
          </p:nvSpPr>
          <p:spPr bwMode="auto">
            <a:xfrm>
              <a:off x="4944" y="736"/>
              <a:ext cx="222" cy="260"/>
            </a:xfrm>
            <a:custGeom>
              <a:avLst/>
              <a:gdLst>
                <a:gd name="T0" fmla="*/ 72 w 222"/>
                <a:gd name="T1" fmla="*/ 260 h 260"/>
                <a:gd name="T2" fmla="*/ 138 w 222"/>
                <a:gd name="T3" fmla="*/ 224 h 260"/>
                <a:gd name="T4" fmla="*/ 216 w 222"/>
                <a:gd name="T5" fmla="*/ 134 h 260"/>
                <a:gd name="T6" fmla="*/ 174 w 222"/>
                <a:gd name="T7" fmla="*/ 20 h 260"/>
                <a:gd name="T8" fmla="*/ 0 w 222"/>
                <a:gd name="T9" fmla="*/ 14 h 260"/>
                <a:gd name="T10" fmla="*/ 0 60000 65536"/>
                <a:gd name="T11" fmla="*/ 0 60000 65536"/>
                <a:gd name="T12" fmla="*/ 0 60000 65536"/>
                <a:gd name="T13" fmla="*/ 0 60000 65536"/>
                <a:gd name="T14" fmla="*/ 0 60000 65536"/>
                <a:gd name="T15" fmla="*/ 0 w 222"/>
                <a:gd name="T16" fmla="*/ 0 h 260"/>
                <a:gd name="T17" fmla="*/ 222 w 222"/>
                <a:gd name="T18" fmla="*/ 260 h 260"/>
              </a:gdLst>
              <a:ahLst/>
              <a:cxnLst>
                <a:cxn ang="T10">
                  <a:pos x="T0" y="T1"/>
                </a:cxn>
                <a:cxn ang="T11">
                  <a:pos x="T2" y="T3"/>
                </a:cxn>
                <a:cxn ang="T12">
                  <a:pos x="T4" y="T5"/>
                </a:cxn>
                <a:cxn ang="T13">
                  <a:pos x="T6" y="T7"/>
                </a:cxn>
                <a:cxn ang="T14">
                  <a:pos x="T8" y="T9"/>
                </a:cxn>
              </a:cxnLst>
              <a:rect l="T15" t="T16" r="T17" b="T18"/>
              <a:pathLst>
                <a:path w="222" h="260">
                  <a:moveTo>
                    <a:pt x="72" y="260"/>
                  </a:moveTo>
                  <a:cubicBezTo>
                    <a:pt x="83" y="252"/>
                    <a:pt x="114" y="245"/>
                    <a:pt x="138" y="224"/>
                  </a:cubicBezTo>
                  <a:cubicBezTo>
                    <a:pt x="162" y="203"/>
                    <a:pt x="210" y="168"/>
                    <a:pt x="216" y="134"/>
                  </a:cubicBezTo>
                  <a:cubicBezTo>
                    <a:pt x="222" y="100"/>
                    <a:pt x="210" y="40"/>
                    <a:pt x="174" y="20"/>
                  </a:cubicBezTo>
                  <a:cubicBezTo>
                    <a:pt x="138" y="0"/>
                    <a:pt x="36" y="15"/>
                    <a:pt x="0" y="14"/>
                  </a:cubicBezTo>
                </a:path>
              </a:pathLst>
            </a:custGeom>
            <a:noFill/>
            <a:ln w="28575" cap="flat" cmpd="sng">
              <a:solidFill>
                <a:srgbClr val="3333FF"/>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57" name="Text Box 43"/>
            <p:cNvSpPr txBox="1">
              <a:spLocks noChangeArrowheads="1"/>
            </p:cNvSpPr>
            <p:nvPr/>
          </p:nvSpPr>
          <p:spPr bwMode="auto">
            <a:xfrm>
              <a:off x="5184" y="64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solidFill>
                    <a:schemeClr val="accent2"/>
                  </a:solidFill>
                </a:rPr>
                <a:t>i</a:t>
              </a:r>
            </a:p>
          </p:txBody>
        </p:sp>
      </p:grpSp>
      <p:sp>
        <p:nvSpPr>
          <p:cNvPr id="106542" name="Rectangle 46"/>
          <p:cNvSpPr>
            <a:spLocks noChangeArrowheads="1"/>
          </p:cNvSpPr>
          <p:nvPr/>
        </p:nvSpPr>
        <p:spPr bwMode="auto">
          <a:xfrm>
            <a:off x="0" y="719138"/>
            <a:ext cx="9144000" cy="76200"/>
          </a:xfrm>
          <a:prstGeom prst="rect">
            <a:avLst/>
          </a:prstGeom>
          <a:gradFill rotWithShape="1">
            <a:gsLst>
              <a:gs pos="0">
                <a:srgbClr val="FF6600">
                  <a:alpha val="32001"/>
                </a:srgbClr>
              </a:gs>
              <a:gs pos="50000">
                <a:srgbClr val="CC3300"/>
              </a:gs>
              <a:gs pos="100000">
                <a:srgbClr val="FF6600">
                  <a:alpha val="32001"/>
                </a:srgbClr>
              </a:gs>
            </a:gsLst>
            <a:lin ang="5400000" scaled="1"/>
          </a:gradFill>
          <a:ln w="12700" cap="sq">
            <a:solidFill>
              <a:schemeClr val="tx1"/>
            </a:solidFill>
            <a:miter lim="800000"/>
            <a:headEnd type="none" w="sm" len="sm"/>
            <a:tailEnd type="none" w="sm" len="sm"/>
          </a:ln>
          <a:effectLst/>
        </p:spPr>
        <p:txBody>
          <a:bodyPr wrap="none" anchor="ctr"/>
          <a:lstStyle/>
          <a:p>
            <a:pPr>
              <a:defRPr/>
            </a:pPr>
            <a:endParaRPr lang="zh-CN" altLang="en-US"/>
          </a:p>
        </p:txBody>
      </p:sp>
      <p:sp>
        <p:nvSpPr>
          <p:cNvPr id="3" name="标题 2"/>
          <p:cNvSpPr>
            <a:spLocks noGrp="1"/>
          </p:cNvSpPr>
          <p:nvPr>
            <p:ph type="title"/>
          </p:nvPr>
        </p:nvSpPr>
        <p:spPr>
          <a:xfrm>
            <a:off x="685800" y="-27384"/>
            <a:ext cx="7772400" cy="709714"/>
          </a:xfrm>
        </p:spPr>
        <p:txBody>
          <a:bodyPr/>
          <a:lstStyle/>
          <a:p>
            <a:pPr lvl="0" defTabSz="914400">
              <a:spcBef>
                <a:spcPct val="20000"/>
              </a:spcBef>
              <a:defRPr/>
            </a:pPr>
            <a:r>
              <a:rPr lang="en-US" altLang="zh-CN" sz="3600" b="1" kern="120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§4.4  </a:t>
            </a:r>
            <a:r>
              <a:rPr lang="zh-CN" altLang="en-US" sz="3600" b="1" kern="120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磁场的能量和能量密度</a:t>
            </a:r>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4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65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65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652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652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652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0172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0172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0173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0173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0173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201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p:bldP spid="106511" grpId="0" autoUpdateAnimBg="0"/>
      <p:bldP spid="106512" grpId="0" autoUpdateAnimBg="0"/>
      <p:bldP spid="106526" grpId="0" autoUpdateAnimBg="0"/>
      <p:bldP spid="106527" grpId="0" autoUpdateAnimBg="0"/>
      <p:bldP spid="10652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1" name="Text Box 2"/>
          <p:cNvSpPr txBox="1">
            <a:spLocks noChangeArrowheads="1"/>
          </p:cNvSpPr>
          <p:nvPr/>
        </p:nvSpPr>
        <p:spPr bwMode="auto">
          <a:xfrm>
            <a:off x="441325" y="95250"/>
            <a:ext cx="64627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3200">
                <a:solidFill>
                  <a:schemeClr val="accent2"/>
                </a:solidFill>
              </a:rPr>
              <a:t>二、磁场的能量 </a:t>
            </a:r>
            <a:r>
              <a:rPr lang="en-US" altLang="zh-CN" sz="3200" i="1">
                <a:solidFill>
                  <a:schemeClr val="accent2"/>
                </a:solidFill>
              </a:rPr>
              <a:t>W</a:t>
            </a:r>
            <a:r>
              <a:rPr lang="en-US" altLang="zh-CN" sz="3200" baseline="-25000">
                <a:solidFill>
                  <a:schemeClr val="accent2"/>
                </a:solidFill>
              </a:rPr>
              <a:t>m</a:t>
            </a:r>
            <a:r>
              <a:rPr lang="en-US" altLang="zh-CN" sz="3200">
                <a:solidFill>
                  <a:schemeClr val="accent2"/>
                </a:solidFill>
              </a:rPr>
              <a:t> </a:t>
            </a:r>
            <a:r>
              <a:rPr lang="zh-CN" altLang="en-US" sz="3200">
                <a:solidFill>
                  <a:schemeClr val="accent2"/>
                </a:solidFill>
              </a:rPr>
              <a:t>、磁能密度 </a:t>
            </a:r>
            <a:r>
              <a:rPr lang="en-US" altLang="zh-CN" sz="3200" i="1">
                <a:solidFill>
                  <a:schemeClr val="accent2"/>
                </a:solidFill>
              </a:rPr>
              <a:t>w</a:t>
            </a:r>
            <a:r>
              <a:rPr lang="en-US" altLang="zh-CN" sz="3200" baseline="-25000">
                <a:solidFill>
                  <a:schemeClr val="accent2"/>
                </a:solidFill>
              </a:rPr>
              <a:t>m</a:t>
            </a:r>
            <a:endParaRPr lang="en-US" altLang="zh-CN" sz="3200">
              <a:solidFill>
                <a:schemeClr val="accent2"/>
              </a:solidFill>
            </a:endParaRPr>
          </a:p>
        </p:txBody>
      </p:sp>
      <p:sp>
        <p:nvSpPr>
          <p:cNvPr id="108574" name="Line 30"/>
          <p:cNvSpPr>
            <a:spLocks noChangeShapeType="1"/>
          </p:cNvSpPr>
          <p:nvPr/>
        </p:nvSpPr>
        <p:spPr bwMode="auto">
          <a:xfrm>
            <a:off x="4038600" y="914400"/>
            <a:ext cx="0" cy="5562600"/>
          </a:xfrm>
          <a:prstGeom prst="line">
            <a:avLst/>
          </a:prstGeom>
          <a:noFill/>
          <a:ln w="19050">
            <a:solidFill>
              <a:srgbClr val="9900CC"/>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nvGrpSpPr>
          <p:cNvPr id="2" name="Group 32"/>
          <p:cNvGrpSpPr>
            <a:grpSpLocks/>
          </p:cNvGrpSpPr>
          <p:nvPr/>
        </p:nvGrpSpPr>
        <p:grpSpPr bwMode="auto">
          <a:xfrm>
            <a:off x="1295400" y="762000"/>
            <a:ext cx="1398588" cy="835025"/>
            <a:chOff x="3919" y="287"/>
            <a:chExt cx="1166" cy="1151"/>
          </a:xfrm>
        </p:grpSpPr>
        <p:sp>
          <p:nvSpPr>
            <p:cNvPr id="19478" name="Freeform 33"/>
            <p:cNvSpPr>
              <a:spLocks/>
            </p:cNvSpPr>
            <p:nvPr/>
          </p:nvSpPr>
          <p:spPr bwMode="auto">
            <a:xfrm rot="-5400000">
              <a:off x="3718" y="659"/>
              <a:ext cx="919" cy="195"/>
            </a:xfrm>
            <a:custGeom>
              <a:avLst/>
              <a:gdLst>
                <a:gd name="T0" fmla="*/ 19 w 879"/>
                <a:gd name="T1" fmla="*/ 0 h 173"/>
                <a:gd name="T2" fmla="*/ 27 w 879"/>
                <a:gd name="T3" fmla="*/ 103 h 173"/>
                <a:gd name="T4" fmla="*/ 181 w 879"/>
                <a:gd name="T5" fmla="*/ 206 h 173"/>
                <a:gd name="T6" fmla="*/ 367 w 879"/>
                <a:gd name="T7" fmla="*/ 258 h 173"/>
                <a:gd name="T8" fmla="*/ 585 w 879"/>
                <a:gd name="T9" fmla="*/ 271 h 173"/>
                <a:gd name="T10" fmla="*/ 869 w 879"/>
                <a:gd name="T11" fmla="*/ 213 h 173"/>
                <a:gd name="T12" fmla="*/ 1023 w 879"/>
                <a:gd name="T13" fmla="*/ 116 h 173"/>
                <a:gd name="T14" fmla="*/ 1040 w 879"/>
                <a:gd name="T15" fmla="*/ 20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79" name="Freeform 34"/>
            <p:cNvSpPr>
              <a:spLocks/>
            </p:cNvSpPr>
            <p:nvPr/>
          </p:nvSpPr>
          <p:spPr bwMode="auto">
            <a:xfrm rot="-5400000">
              <a:off x="3834" y="659"/>
              <a:ext cx="919" cy="195"/>
            </a:xfrm>
            <a:custGeom>
              <a:avLst/>
              <a:gdLst>
                <a:gd name="T0" fmla="*/ 19 w 879"/>
                <a:gd name="T1" fmla="*/ 0 h 173"/>
                <a:gd name="T2" fmla="*/ 27 w 879"/>
                <a:gd name="T3" fmla="*/ 103 h 173"/>
                <a:gd name="T4" fmla="*/ 181 w 879"/>
                <a:gd name="T5" fmla="*/ 206 h 173"/>
                <a:gd name="T6" fmla="*/ 367 w 879"/>
                <a:gd name="T7" fmla="*/ 258 h 173"/>
                <a:gd name="T8" fmla="*/ 585 w 879"/>
                <a:gd name="T9" fmla="*/ 271 h 173"/>
                <a:gd name="T10" fmla="*/ 869 w 879"/>
                <a:gd name="T11" fmla="*/ 213 h 173"/>
                <a:gd name="T12" fmla="*/ 1023 w 879"/>
                <a:gd name="T13" fmla="*/ 116 h 173"/>
                <a:gd name="T14" fmla="*/ 1040 w 879"/>
                <a:gd name="T15" fmla="*/ 20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0" name="Freeform 35"/>
            <p:cNvSpPr>
              <a:spLocks/>
            </p:cNvSpPr>
            <p:nvPr/>
          </p:nvSpPr>
          <p:spPr bwMode="auto">
            <a:xfrm rot="-5400000">
              <a:off x="3950" y="659"/>
              <a:ext cx="919" cy="195"/>
            </a:xfrm>
            <a:custGeom>
              <a:avLst/>
              <a:gdLst>
                <a:gd name="T0" fmla="*/ 19 w 879"/>
                <a:gd name="T1" fmla="*/ 0 h 173"/>
                <a:gd name="T2" fmla="*/ 27 w 879"/>
                <a:gd name="T3" fmla="*/ 103 h 173"/>
                <a:gd name="T4" fmla="*/ 181 w 879"/>
                <a:gd name="T5" fmla="*/ 206 h 173"/>
                <a:gd name="T6" fmla="*/ 367 w 879"/>
                <a:gd name="T7" fmla="*/ 258 h 173"/>
                <a:gd name="T8" fmla="*/ 585 w 879"/>
                <a:gd name="T9" fmla="*/ 271 h 173"/>
                <a:gd name="T10" fmla="*/ 869 w 879"/>
                <a:gd name="T11" fmla="*/ 213 h 173"/>
                <a:gd name="T12" fmla="*/ 1023 w 879"/>
                <a:gd name="T13" fmla="*/ 116 h 173"/>
                <a:gd name="T14" fmla="*/ 1040 w 879"/>
                <a:gd name="T15" fmla="*/ 20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1" name="Freeform 36"/>
            <p:cNvSpPr>
              <a:spLocks/>
            </p:cNvSpPr>
            <p:nvPr/>
          </p:nvSpPr>
          <p:spPr bwMode="auto">
            <a:xfrm rot="-5400000">
              <a:off x="4065" y="660"/>
              <a:ext cx="919" cy="194"/>
            </a:xfrm>
            <a:custGeom>
              <a:avLst/>
              <a:gdLst>
                <a:gd name="T0" fmla="*/ 19 w 879"/>
                <a:gd name="T1" fmla="*/ 0 h 173"/>
                <a:gd name="T2" fmla="*/ 27 w 879"/>
                <a:gd name="T3" fmla="*/ 102 h 173"/>
                <a:gd name="T4" fmla="*/ 181 w 879"/>
                <a:gd name="T5" fmla="*/ 203 h 173"/>
                <a:gd name="T6" fmla="*/ 367 w 879"/>
                <a:gd name="T7" fmla="*/ 252 h 173"/>
                <a:gd name="T8" fmla="*/ 585 w 879"/>
                <a:gd name="T9" fmla="*/ 266 h 173"/>
                <a:gd name="T10" fmla="*/ 869 w 879"/>
                <a:gd name="T11" fmla="*/ 209 h 173"/>
                <a:gd name="T12" fmla="*/ 1023 w 879"/>
                <a:gd name="T13" fmla="*/ 114 h 173"/>
                <a:gd name="T14" fmla="*/ 1040 w 879"/>
                <a:gd name="T15" fmla="*/ 19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2" name="Freeform 37"/>
            <p:cNvSpPr>
              <a:spLocks/>
            </p:cNvSpPr>
            <p:nvPr/>
          </p:nvSpPr>
          <p:spPr bwMode="auto">
            <a:xfrm rot="-5400000">
              <a:off x="4181" y="660"/>
              <a:ext cx="919" cy="194"/>
            </a:xfrm>
            <a:custGeom>
              <a:avLst/>
              <a:gdLst>
                <a:gd name="T0" fmla="*/ 19 w 879"/>
                <a:gd name="T1" fmla="*/ 0 h 173"/>
                <a:gd name="T2" fmla="*/ 27 w 879"/>
                <a:gd name="T3" fmla="*/ 102 h 173"/>
                <a:gd name="T4" fmla="*/ 181 w 879"/>
                <a:gd name="T5" fmla="*/ 203 h 173"/>
                <a:gd name="T6" fmla="*/ 367 w 879"/>
                <a:gd name="T7" fmla="*/ 252 h 173"/>
                <a:gd name="T8" fmla="*/ 585 w 879"/>
                <a:gd name="T9" fmla="*/ 266 h 173"/>
                <a:gd name="T10" fmla="*/ 869 w 879"/>
                <a:gd name="T11" fmla="*/ 209 h 173"/>
                <a:gd name="T12" fmla="*/ 1023 w 879"/>
                <a:gd name="T13" fmla="*/ 114 h 173"/>
                <a:gd name="T14" fmla="*/ 1040 w 879"/>
                <a:gd name="T15" fmla="*/ 19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3" name="Freeform 38"/>
            <p:cNvSpPr>
              <a:spLocks/>
            </p:cNvSpPr>
            <p:nvPr/>
          </p:nvSpPr>
          <p:spPr bwMode="auto">
            <a:xfrm rot="-5400000">
              <a:off x="4297" y="660"/>
              <a:ext cx="919" cy="194"/>
            </a:xfrm>
            <a:custGeom>
              <a:avLst/>
              <a:gdLst>
                <a:gd name="T0" fmla="*/ 19 w 879"/>
                <a:gd name="T1" fmla="*/ 0 h 173"/>
                <a:gd name="T2" fmla="*/ 27 w 879"/>
                <a:gd name="T3" fmla="*/ 102 h 173"/>
                <a:gd name="T4" fmla="*/ 181 w 879"/>
                <a:gd name="T5" fmla="*/ 203 h 173"/>
                <a:gd name="T6" fmla="*/ 367 w 879"/>
                <a:gd name="T7" fmla="*/ 252 h 173"/>
                <a:gd name="T8" fmla="*/ 585 w 879"/>
                <a:gd name="T9" fmla="*/ 266 h 173"/>
                <a:gd name="T10" fmla="*/ 869 w 879"/>
                <a:gd name="T11" fmla="*/ 209 h 173"/>
                <a:gd name="T12" fmla="*/ 1023 w 879"/>
                <a:gd name="T13" fmla="*/ 114 h 173"/>
                <a:gd name="T14" fmla="*/ 1040 w 879"/>
                <a:gd name="T15" fmla="*/ 19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4" name="Freeform 39"/>
            <p:cNvSpPr>
              <a:spLocks/>
            </p:cNvSpPr>
            <p:nvPr/>
          </p:nvSpPr>
          <p:spPr bwMode="auto">
            <a:xfrm rot="-5400000">
              <a:off x="3482" y="724"/>
              <a:ext cx="1056" cy="181"/>
            </a:xfrm>
            <a:custGeom>
              <a:avLst/>
              <a:gdLst>
                <a:gd name="T0" fmla="*/ 0 w 1011"/>
                <a:gd name="T1" fmla="*/ 171 h 161"/>
                <a:gd name="T2" fmla="*/ 185 w 1011"/>
                <a:gd name="T3" fmla="*/ 174 h 161"/>
                <a:gd name="T4" fmla="*/ 337 w 1011"/>
                <a:gd name="T5" fmla="*/ 72 h 161"/>
                <a:gd name="T6" fmla="*/ 522 w 1011"/>
                <a:gd name="T7" fmla="*/ 21 h 161"/>
                <a:gd name="T8" fmla="*/ 742 w 1011"/>
                <a:gd name="T9" fmla="*/ 9 h 161"/>
                <a:gd name="T10" fmla="*/ 1023 w 1011"/>
                <a:gd name="T11" fmla="*/ 65 h 161"/>
                <a:gd name="T12" fmla="*/ 1175 w 1011"/>
                <a:gd name="T13" fmla="*/ 162 h 161"/>
                <a:gd name="T14" fmla="*/ 1195 w 1011"/>
                <a:gd name="T15" fmla="*/ 256 h 161"/>
                <a:gd name="T16" fmla="*/ 0 60000 65536"/>
                <a:gd name="T17" fmla="*/ 0 60000 65536"/>
                <a:gd name="T18" fmla="*/ 0 60000 65536"/>
                <a:gd name="T19" fmla="*/ 0 60000 65536"/>
                <a:gd name="T20" fmla="*/ 0 60000 65536"/>
                <a:gd name="T21" fmla="*/ 0 60000 65536"/>
                <a:gd name="T22" fmla="*/ 0 60000 65536"/>
                <a:gd name="T23" fmla="*/ 0 60000 65536"/>
                <a:gd name="T24" fmla="*/ 0 w 1011"/>
                <a:gd name="T25" fmla="*/ 0 h 161"/>
                <a:gd name="T26" fmla="*/ 1011 w 1011"/>
                <a:gd name="T27" fmla="*/ 161 h 1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1" h="161">
                  <a:moveTo>
                    <a:pt x="0" y="107"/>
                  </a:moveTo>
                  <a:cubicBezTo>
                    <a:pt x="24" y="107"/>
                    <a:pt x="108" y="119"/>
                    <a:pt x="155" y="109"/>
                  </a:cubicBezTo>
                  <a:cubicBezTo>
                    <a:pt x="202" y="99"/>
                    <a:pt x="236" y="61"/>
                    <a:pt x="283" y="45"/>
                  </a:cubicBezTo>
                  <a:cubicBezTo>
                    <a:pt x="330" y="29"/>
                    <a:pt x="382" y="20"/>
                    <a:pt x="439" y="13"/>
                  </a:cubicBezTo>
                  <a:cubicBezTo>
                    <a:pt x="496" y="6"/>
                    <a:pt x="553" y="0"/>
                    <a:pt x="623" y="5"/>
                  </a:cubicBezTo>
                  <a:cubicBezTo>
                    <a:pt x="693" y="10"/>
                    <a:pt x="798" y="25"/>
                    <a:pt x="859" y="41"/>
                  </a:cubicBezTo>
                  <a:cubicBezTo>
                    <a:pt x="920" y="57"/>
                    <a:pt x="963" y="81"/>
                    <a:pt x="987" y="101"/>
                  </a:cubicBezTo>
                  <a:cubicBezTo>
                    <a:pt x="1011" y="121"/>
                    <a:pt x="1000" y="149"/>
                    <a:pt x="1003" y="161"/>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5" name="Freeform 40"/>
            <p:cNvSpPr>
              <a:spLocks/>
            </p:cNvSpPr>
            <p:nvPr/>
          </p:nvSpPr>
          <p:spPr bwMode="auto">
            <a:xfrm rot="-5400000">
              <a:off x="4413" y="659"/>
              <a:ext cx="919" cy="195"/>
            </a:xfrm>
            <a:custGeom>
              <a:avLst/>
              <a:gdLst>
                <a:gd name="T0" fmla="*/ 19 w 879"/>
                <a:gd name="T1" fmla="*/ 0 h 173"/>
                <a:gd name="T2" fmla="*/ 27 w 879"/>
                <a:gd name="T3" fmla="*/ 103 h 173"/>
                <a:gd name="T4" fmla="*/ 181 w 879"/>
                <a:gd name="T5" fmla="*/ 206 h 173"/>
                <a:gd name="T6" fmla="*/ 367 w 879"/>
                <a:gd name="T7" fmla="*/ 258 h 173"/>
                <a:gd name="T8" fmla="*/ 585 w 879"/>
                <a:gd name="T9" fmla="*/ 271 h 173"/>
                <a:gd name="T10" fmla="*/ 869 w 879"/>
                <a:gd name="T11" fmla="*/ 213 h 173"/>
                <a:gd name="T12" fmla="*/ 1023 w 879"/>
                <a:gd name="T13" fmla="*/ 116 h 173"/>
                <a:gd name="T14" fmla="*/ 1040 w 879"/>
                <a:gd name="T15" fmla="*/ 20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6" name="Freeform 41"/>
            <p:cNvSpPr>
              <a:spLocks/>
            </p:cNvSpPr>
            <p:nvPr/>
          </p:nvSpPr>
          <p:spPr bwMode="auto">
            <a:xfrm rot="-5400000">
              <a:off x="4424" y="777"/>
              <a:ext cx="1141" cy="181"/>
            </a:xfrm>
            <a:custGeom>
              <a:avLst/>
              <a:gdLst>
                <a:gd name="T0" fmla="*/ 0 w 1092"/>
                <a:gd name="T1" fmla="*/ 82 h 161"/>
                <a:gd name="T2" fmla="*/ 282 w 1092"/>
                <a:gd name="T3" fmla="*/ 82 h 161"/>
                <a:gd name="T4" fmla="*/ 434 w 1092"/>
                <a:gd name="T5" fmla="*/ 184 h 161"/>
                <a:gd name="T6" fmla="*/ 619 w 1092"/>
                <a:gd name="T7" fmla="*/ 236 h 161"/>
                <a:gd name="T8" fmla="*/ 840 w 1092"/>
                <a:gd name="T9" fmla="*/ 248 h 161"/>
                <a:gd name="T10" fmla="*/ 1120 w 1092"/>
                <a:gd name="T11" fmla="*/ 192 h 161"/>
                <a:gd name="T12" fmla="*/ 1273 w 1092"/>
                <a:gd name="T13" fmla="*/ 94 h 161"/>
                <a:gd name="T14" fmla="*/ 1293 w 1092"/>
                <a:gd name="T15" fmla="*/ 0 h 161"/>
                <a:gd name="T16" fmla="*/ 0 60000 65536"/>
                <a:gd name="T17" fmla="*/ 0 60000 65536"/>
                <a:gd name="T18" fmla="*/ 0 60000 65536"/>
                <a:gd name="T19" fmla="*/ 0 60000 65536"/>
                <a:gd name="T20" fmla="*/ 0 60000 65536"/>
                <a:gd name="T21" fmla="*/ 0 60000 65536"/>
                <a:gd name="T22" fmla="*/ 0 60000 65536"/>
                <a:gd name="T23" fmla="*/ 0 60000 65536"/>
                <a:gd name="T24" fmla="*/ 0 w 1092"/>
                <a:gd name="T25" fmla="*/ 0 h 161"/>
                <a:gd name="T26" fmla="*/ 1092 w 1092"/>
                <a:gd name="T27" fmla="*/ 161 h 1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92" h="161">
                  <a:moveTo>
                    <a:pt x="0" y="52"/>
                  </a:moveTo>
                  <a:cubicBezTo>
                    <a:pt x="39" y="52"/>
                    <a:pt x="175" y="41"/>
                    <a:pt x="236" y="52"/>
                  </a:cubicBezTo>
                  <a:cubicBezTo>
                    <a:pt x="297" y="63"/>
                    <a:pt x="317" y="100"/>
                    <a:pt x="364" y="116"/>
                  </a:cubicBezTo>
                  <a:cubicBezTo>
                    <a:pt x="411" y="132"/>
                    <a:pt x="463" y="141"/>
                    <a:pt x="520" y="148"/>
                  </a:cubicBezTo>
                  <a:cubicBezTo>
                    <a:pt x="577" y="155"/>
                    <a:pt x="634" y="161"/>
                    <a:pt x="704" y="156"/>
                  </a:cubicBezTo>
                  <a:cubicBezTo>
                    <a:pt x="774" y="151"/>
                    <a:pt x="879" y="136"/>
                    <a:pt x="940" y="120"/>
                  </a:cubicBezTo>
                  <a:cubicBezTo>
                    <a:pt x="1001" y="104"/>
                    <a:pt x="1044" y="80"/>
                    <a:pt x="1068" y="60"/>
                  </a:cubicBezTo>
                  <a:cubicBezTo>
                    <a:pt x="1092" y="40"/>
                    <a:pt x="1081" y="12"/>
                    <a:pt x="1084" y="0"/>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08586" name="Text Box 42"/>
          <p:cNvSpPr txBox="1">
            <a:spLocks noChangeArrowheads="1"/>
          </p:cNvSpPr>
          <p:nvPr/>
        </p:nvSpPr>
        <p:spPr bwMode="auto">
          <a:xfrm>
            <a:off x="457200" y="1676400"/>
            <a:ext cx="3352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a:solidFill>
                  <a:schemeClr val="accent2"/>
                </a:solidFill>
              </a:rPr>
              <a:t>螺线管长 </a:t>
            </a:r>
            <a:r>
              <a:rPr lang="en-US" altLang="zh-CN" sz="2800" i="1">
                <a:solidFill>
                  <a:schemeClr val="accent2"/>
                </a:solidFill>
              </a:rPr>
              <a:t>l </a:t>
            </a:r>
            <a:r>
              <a:rPr lang="en-US" altLang="zh-CN" sz="2800">
                <a:solidFill>
                  <a:schemeClr val="accent2"/>
                </a:solidFill>
              </a:rPr>
              <a:t>, </a:t>
            </a:r>
            <a:r>
              <a:rPr lang="en-US" altLang="zh-CN" sz="2800" i="1">
                <a:solidFill>
                  <a:schemeClr val="accent2"/>
                </a:solidFill>
              </a:rPr>
              <a:t>N </a:t>
            </a:r>
            <a:r>
              <a:rPr lang="zh-CN" altLang="en-US" sz="2800">
                <a:solidFill>
                  <a:schemeClr val="accent2"/>
                </a:solidFill>
              </a:rPr>
              <a:t>匝，横截面</a:t>
            </a:r>
            <a:r>
              <a:rPr lang="en-US" altLang="zh-CN" sz="2800" i="1">
                <a:solidFill>
                  <a:schemeClr val="accent2"/>
                </a:solidFill>
              </a:rPr>
              <a:t>S</a:t>
            </a:r>
            <a:r>
              <a:rPr lang="zh-CN" altLang="en-US" sz="2800">
                <a:solidFill>
                  <a:schemeClr val="accent2"/>
                </a:solidFill>
              </a:rPr>
              <a:t>，内介质磁导率 </a:t>
            </a:r>
            <a:r>
              <a:rPr lang="en-US" altLang="zh-CN" sz="2800" i="1">
                <a:solidFill>
                  <a:schemeClr val="accent2"/>
                </a:solidFill>
                <a:latin typeface="Symbol" panose="05050102010706020507" pitchFamily="18" charset="2"/>
              </a:rPr>
              <a:t>m</a:t>
            </a:r>
            <a:r>
              <a:rPr lang="en-US" altLang="zh-CN" sz="2800">
                <a:solidFill>
                  <a:schemeClr val="accent2"/>
                </a:solidFill>
                <a:latin typeface="Symbol" panose="05050102010706020507" pitchFamily="18" charset="2"/>
              </a:rPr>
              <a:t> </a:t>
            </a:r>
            <a:r>
              <a:rPr lang="en-US" altLang="zh-CN" sz="2800">
                <a:solidFill>
                  <a:schemeClr val="accent2"/>
                </a:solidFill>
              </a:rPr>
              <a:t>.</a:t>
            </a:r>
          </a:p>
        </p:txBody>
      </p:sp>
      <p:graphicFrame>
        <p:nvGraphicFramePr>
          <p:cNvPr id="108587" name="Object 43"/>
          <p:cNvGraphicFramePr>
            <a:graphicFrameLocks noChangeAspect="1"/>
          </p:cNvGraphicFramePr>
          <p:nvPr/>
        </p:nvGraphicFramePr>
        <p:xfrm>
          <a:off x="581025" y="3005138"/>
          <a:ext cx="1430338" cy="727075"/>
        </p:xfrm>
        <a:graphic>
          <a:graphicData uri="http://schemas.openxmlformats.org/presentationml/2006/ole">
            <mc:AlternateContent xmlns:mc="http://schemas.openxmlformats.org/markup-compatibility/2006">
              <mc:Choice xmlns:v="urn:schemas-microsoft-com:vml" Requires="v">
                <p:oleObj name="公式" r:id="rId3" imgW="647419" imgH="406224" progId="Equation.3">
                  <p:embed/>
                </p:oleObj>
              </mc:Choice>
              <mc:Fallback>
                <p:oleObj name="公式" r:id="rId3" imgW="647419" imgH="406224" progId="Equation.3">
                  <p:embed/>
                  <p:pic>
                    <p:nvPicPr>
                      <p:cNvPr id="108587"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 y="3005138"/>
                        <a:ext cx="1430338"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88" name="Object 44"/>
          <p:cNvGraphicFramePr>
            <a:graphicFrameLocks noChangeAspect="1"/>
          </p:cNvGraphicFramePr>
          <p:nvPr/>
        </p:nvGraphicFramePr>
        <p:xfrm>
          <a:off x="2355850" y="2995613"/>
          <a:ext cx="1176338" cy="771525"/>
        </p:xfrm>
        <a:graphic>
          <a:graphicData uri="http://schemas.openxmlformats.org/presentationml/2006/ole">
            <mc:AlternateContent xmlns:mc="http://schemas.openxmlformats.org/markup-compatibility/2006">
              <mc:Choice xmlns:v="urn:schemas-microsoft-com:vml" Requires="v">
                <p:oleObj name="公式" r:id="rId5" imgW="533169" imgH="431613" progId="Equation.3">
                  <p:embed/>
                </p:oleObj>
              </mc:Choice>
              <mc:Fallback>
                <p:oleObj name="公式" r:id="rId5" imgW="533169" imgH="431613" progId="Equation.3">
                  <p:embed/>
                  <p:pic>
                    <p:nvPicPr>
                      <p:cNvPr id="108588"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5850" y="2995613"/>
                        <a:ext cx="1176338"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89" name="Object 45"/>
          <p:cNvGraphicFramePr>
            <a:graphicFrameLocks noChangeAspect="1"/>
          </p:cNvGraphicFramePr>
          <p:nvPr/>
        </p:nvGraphicFramePr>
        <p:xfrm>
          <a:off x="616630" y="3708134"/>
          <a:ext cx="1743770" cy="835556"/>
        </p:xfrm>
        <a:graphic>
          <a:graphicData uri="http://schemas.openxmlformats.org/presentationml/2006/ole">
            <mc:AlternateContent xmlns:mc="http://schemas.openxmlformats.org/markup-compatibility/2006">
              <mc:Choice xmlns:v="urn:schemas-microsoft-com:vml" Requires="v">
                <p:oleObj name="公式" r:id="rId7" imgW="774364" imgH="406224" progId="Equation.3">
                  <p:embed/>
                </p:oleObj>
              </mc:Choice>
              <mc:Fallback>
                <p:oleObj name="公式" r:id="rId7" imgW="774364" imgH="406224" progId="Equation.3">
                  <p:embed/>
                  <p:pic>
                    <p:nvPicPr>
                      <p:cNvPr id="108589"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630" y="3708134"/>
                        <a:ext cx="1743770" cy="835556"/>
                      </a:xfrm>
                      <a:prstGeom prst="rect">
                        <a:avLst/>
                      </a:prstGeom>
                      <a:noFill/>
                      <a:ln>
                        <a:noFill/>
                      </a:ln>
                      <a:effectLst/>
                    </p:spPr>
                  </p:pic>
                </p:oleObj>
              </mc:Fallback>
            </mc:AlternateContent>
          </a:graphicData>
        </a:graphic>
      </p:graphicFrame>
      <p:graphicFrame>
        <p:nvGraphicFramePr>
          <p:cNvPr id="108593" name="Object 49"/>
          <p:cNvGraphicFramePr>
            <a:graphicFrameLocks noChangeAspect="1"/>
          </p:cNvGraphicFramePr>
          <p:nvPr/>
        </p:nvGraphicFramePr>
        <p:xfrm>
          <a:off x="1766793" y="5652090"/>
          <a:ext cx="1624013" cy="938212"/>
        </p:xfrm>
        <a:graphic>
          <a:graphicData uri="http://schemas.openxmlformats.org/presentationml/2006/ole">
            <mc:AlternateContent xmlns:mc="http://schemas.openxmlformats.org/markup-compatibility/2006">
              <mc:Choice xmlns:v="urn:schemas-microsoft-com:vml" Requires="v">
                <p:oleObj name="公式" r:id="rId9" imgW="622030" imgH="444307" progId="Equation.3">
                  <p:embed/>
                </p:oleObj>
              </mc:Choice>
              <mc:Fallback>
                <p:oleObj name="公式" r:id="rId9" imgW="622030" imgH="444307" progId="Equation.3">
                  <p:embed/>
                  <p:pic>
                    <p:nvPicPr>
                      <p:cNvPr id="108593" name="Object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6793" y="5652090"/>
                        <a:ext cx="1624013" cy="93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95" name="Text Box 51"/>
          <p:cNvSpPr txBox="1">
            <a:spLocks noChangeArrowheads="1"/>
          </p:cNvSpPr>
          <p:nvPr/>
        </p:nvSpPr>
        <p:spPr bwMode="auto">
          <a:xfrm>
            <a:off x="4556125" y="687388"/>
            <a:ext cx="36449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2800">
                <a:solidFill>
                  <a:schemeClr val="accent2"/>
                </a:solidFill>
              </a:rPr>
              <a:t>1. </a:t>
            </a:r>
            <a:r>
              <a:rPr lang="zh-CN" altLang="en-US" sz="2800">
                <a:solidFill>
                  <a:schemeClr val="accent2"/>
                </a:solidFill>
              </a:rPr>
              <a:t>定义：磁能密度 </a:t>
            </a:r>
            <a:r>
              <a:rPr lang="en-US" altLang="zh-CN" sz="2800" i="1">
                <a:solidFill>
                  <a:schemeClr val="accent2"/>
                </a:solidFill>
              </a:rPr>
              <a:t>w</a:t>
            </a:r>
            <a:r>
              <a:rPr lang="en-US" altLang="zh-CN" sz="2800" baseline="-25000">
                <a:solidFill>
                  <a:schemeClr val="accent2"/>
                </a:solidFill>
              </a:rPr>
              <a:t>m</a:t>
            </a:r>
          </a:p>
          <a:p>
            <a:pPr>
              <a:lnSpc>
                <a:spcPct val="120000"/>
              </a:lnSpc>
            </a:pPr>
            <a:r>
              <a:rPr lang="en-US" altLang="zh-CN" sz="2800" baseline="-25000">
                <a:solidFill>
                  <a:schemeClr val="accent2"/>
                </a:solidFill>
              </a:rPr>
              <a:t>          </a:t>
            </a:r>
            <a:r>
              <a:rPr lang="zh-CN" altLang="en-US" sz="2800">
                <a:solidFill>
                  <a:schemeClr val="accent2"/>
                </a:solidFill>
              </a:rPr>
              <a:t>单位体积内的磁能</a:t>
            </a:r>
            <a:endParaRPr lang="zh-CN" altLang="en-US" sz="2800" baseline="-25000">
              <a:solidFill>
                <a:schemeClr val="accent2"/>
              </a:solidFill>
            </a:endParaRPr>
          </a:p>
        </p:txBody>
      </p:sp>
      <p:graphicFrame>
        <p:nvGraphicFramePr>
          <p:cNvPr id="108596" name="Object 52"/>
          <p:cNvGraphicFramePr>
            <a:graphicFrameLocks noChangeAspect="1"/>
          </p:cNvGraphicFramePr>
          <p:nvPr/>
        </p:nvGraphicFramePr>
        <p:xfrm>
          <a:off x="5029200" y="1814513"/>
          <a:ext cx="2057400" cy="965200"/>
        </p:xfrm>
        <a:graphic>
          <a:graphicData uri="http://schemas.openxmlformats.org/presentationml/2006/ole">
            <mc:AlternateContent xmlns:mc="http://schemas.openxmlformats.org/markup-compatibility/2006">
              <mc:Choice xmlns:v="urn:schemas-microsoft-com:vml" Requires="v">
                <p:oleObj name="公式" r:id="rId11" imgW="736280" imgH="406224" progId="Equation.3">
                  <p:embed/>
                </p:oleObj>
              </mc:Choice>
              <mc:Fallback>
                <p:oleObj name="公式" r:id="rId11" imgW="736280" imgH="406224" progId="Equation.3">
                  <p:embed/>
                  <p:pic>
                    <p:nvPicPr>
                      <p:cNvPr id="108596" name="Object 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9200" y="1814513"/>
                        <a:ext cx="2057400" cy="965200"/>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97" name="Object 53"/>
          <p:cNvGraphicFramePr>
            <a:graphicFrameLocks noChangeAspect="1"/>
          </p:cNvGraphicFramePr>
          <p:nvPr/>
        </p:nvGraphicFramePr>
        <p:xfrm>
          <a:off x="5029200" y="2881313"/>
          <a:ext cx="1676400" cy="815975"/>
        </p:xfrm>
        <a:graphic>
          <a:graphicData uri="http://schemas.openxmlformats.org/presentationml/2006/ole">
            <mc:AlternateContent xmlns:mc="http://schemas.openxmlformats.org/markup-compatibility/2006">
              <mc:Choice xmlns:v="urn:schemas-microsoft-com:vml" Requires="v">
                <p:oleObj name="公式" r:id="rId13" imgW="736280" imgH="444307" progId="Equation.3">
                  <p:embed/>
                </p:oleObj>
              </mc:Choice>
              <mc:Fallback>
                <p:oleObj name="公式" r:id="rId13" imgW="736280" imgH="444307" progId="Equation.3">
                  <p:embed/>
                  <p:pic>
                    <p:nvPicPr>
                      <p:cNvPr id="108597" name="Object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29200" y="2881313"/>
                        <a:ext cx="16764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98" name="Object 54"/>
          <p:cNvGraphicFramePr>
            <a:graphicFrameLocks noChangeAspect="1"/>
          </p:cNvGraphicFramePr>
          <p:nvPr/>
        </p:nvGraphicFramePr>
        <p:xfrm>
          <a:off x="4876800" y="3738563"/>
          <a:ext cx="2057400" cy="871537"/>
        </p:xfrm>
        <a:graphic>
          <a:graphicData uri="http://schemas.openxmlformats.org/presentationml/2006/ole">
            <mc:AlternateContent xmlns:mc="http://schemas.openxmlformats.org/markup-compatibility/2006">
              <mc:Choice xmlns:v="urn:schemas-microsoft-com:vml" Requires="v">
                <p:oleObj name="公式" r:id="rId15" imgW="761916" imgH="400042" progId="Equation.3">
                  <p:embed/>
                </p:oleObj>
              </mc:Choice>
              <mc:Fallback>
                <p:oleObj name="公式" r:id="rId15" imgW="761916" imgH="400042" progId="Equation.3">
                  <p:embed/>
                  <p:pic>
                    <p:nvPicPr>
                      <p:cNvPr id="108598" name="Object 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76800" y="3738563"/>
                        <a:ext cx="2057400" cy="871537"/>
                      </a:xfrm>
                      <a:prstGeom prst="rect">
                        <a:avLst/>
                      </a:prstGeom>
                      <a:solidFill>
                        <a:srgbClr val="FFFF00"/>
                      </a:solidFill>
                      <a:ln>
                        <a:noFill/>
                      </a:ln>
                      <a:effectLst/>
                      <a:extLs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99" name="Object 55"/>
          <p:cNvGraphicFramePr>
            <a:graphicFrameLocks noChangeAspect="1"/>
          </p:cNvGraphicFramePr>
          <p:nvPr/>
        </p:nvGraphicFramePr>
        <p:xfrm>
          <a:off x="6876256" y="3733800"/>
          <a:ext cx="1570038" cy="892175"/>
        </p:xfrm>
        <a:graphic>
          <a:graphicData uri="http://schemas.openxmlformats.org/presentationml/2006/ole">
            <mc:AlternateContent xmlns:mc="http://schemas.openxmlformats.org/markup-compatibility/2006">
              <mc:Choice xmlns:v="urn:schemas-microsoft-com:vml" Requires="v">
                <p:oleObj name="公式" r:id="rId17" imgW="561980" imgH="400042" progId="Equation.3">
                  <p:embed/>
                </p:oleObj>
              </mc:Choice>
              <mc:Fallback>
                <p:oleObj name="公式" r:id="rId17" imgW="561980" imgH="400042" progId="Equation.3">
                  <p:embed/>
                  <p:pic>
                    <p:nvPicPr>
                      <p:cNvPr id="108599" name="Object 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76256" y="3733800"/>
                        <a:ext cx="1570038" cy="892175"/>
                      </a:xfrm>
                      <a:prstGeom prst="rect">
                        <a:avLst/>
                      </a:prstGeom>
                      <a:solidFill>
                        <a:srgbClr val="FFFF00"/>
                      </a:solidFill>
                      <a:ln>
                        <a:noFill/>
                      </a:ln>
                      <a:effectLst/>
                      <a:extLs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600" name="Text Box 56"/>
          <p:cNvSpPr txBox="1">
            <a:spLocks noChangeArrowheads="1"/>
          </p:cNvSpPr>
          <p:nvPr/>
        </p:nvSpPr>
        <p:spPr bwMode="auto">
          <a:xfrm>
            <a:off x="4632325" y="4579938"/>
            <a:ext cx="2932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a:solidFill>
                  <a:schemeClr val="accent2"/>
                </a:solidFill>
              </a:rPr>
              <a:t>2. </a:t>
            </a:r>
            <a:r>
              <a:rPr lang="zh-CN" altLang="en-US" sz="2800">
                <a:solidFill>
                  <a:schemeClr val="accent2"/>
                </a:solidFill>
              </a:rPr>
              <a:t>磁场的能量 </a:t>
            </a:r>
            <a:r>
              <a:rPr lang="en-US" altLang="zh-CN" sz="2800" i="1">
                <a:solidFill>
                  <a:schemeClr val="accent2"/>
                </a:solidFill>
              </a:rPr>
              <a:t>W</a:t>
            </a:r>
            <a:r>
              <a:rPr lang="en-US" altLang="zh-CN" sz="2800" baseline="-25000">
                <a:solidFill>
                  <a:schemeClr val="accent2"/>
                </a:solidFill>
              </a:rPr>
              <a:t>m</a:t>
            </a:r>
          </a:p>
        </p:txBody>
      </p:sp>
      <p:graphicFrame>
        <p:nvGraphicFramePr>
          <p:cNvPr id="108601" name="Object 57"/>
          <p:cNvGraphicFramePr>
            <a:graphicFrameLocks noChangeAspect="1"/>
          </p:cNvGraphicFramePr>
          <p:nvPr/>
        </p:nvGraphicFramePr>
        <p:xfrm>
          <a:off x="4819650" y="5199063"/>
          <a:ext cx="2038350" cy="849312"/>
        </p:xfrm>
        <a:graphic>
          <a:graphicData uri="http://schemas.openxmlformats.org/presentationml/2006/ole">
            <mc:AlternateContent xmlns:mc="http://schemas.openxmlformats.org/markup-compatibility/2006">
              <mc:Choice xmlns:v="urn:schemas-microsoft-com:vml" Requires="v">
                <p:oleObj name="公式" r:id="rId19" imgW="914400" imgH="381000" progId="Equation.3">
                  <p:embed/>
                </p:oleObj>
              </mc:Choice>
              <mc:Fallback>
                <p:oleObj name="公式" r:id="rId19" imgW="914400" imgH="381000" progId="Equation.3">
                  <p:embed/>
                  <p:pic>
                    <p:nvPicPr>
                      <p:cNvPr id="108601" name="Object 5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19650" y="5199063"/>
                        <a:ext cx="2038350" cy="849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602" name="Object 58"/>
          <p:cNvGraphicFramePr>
            <a:graphicFrameLocks noChangeAspect="1"/>
          </p:cNvGraphicFramePr>
          <p:nvPr/>
        </p:nvGraphicFramePr>
        <p:xfrm>
          <a:off x="6770688" y="5091113"/>
          <a:ext cx="2220912" cy="981075"/>
        </p:xfrm>
        <a:graphic>
          <a:graphicData uri="http://schemas.openxmlformats.org/presentationml/2006/ole">
            <mc:AlternateContent xmlns:mc="http://schemas.openxmlformats.org/markup-compatibility/2006">
              <mc:Choice xmlns:v="urn:schemas-microsoft-com:vml" Requires="v">
                <p:oleObj name="公式" r:id="rId21" imgW="812447" imgH="444307" progId="Equation.3">
                  <p:embed/>
                </p:oleObj>
              </mc:Choice>
              <mc:Fallback>
                <p:oleObj name="公式" r:id="rId21" imgW="812447" imgH="444307" progId="Equation.3">
                  <p:embed/>
                  <p:pic>
                    <p:nvPicPr>
                      <p:cNvPr id="108602" name="Object 5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70688" y="5091113"/>
                        <a:ext cx="2220912"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603" name="Text Box 59"/>
          <p:cNvSpPr txBox="1">
            <a:spLocks noChangeArrowheads="1"/>
          </p:cNvSpPr>
          <p:nvPr/>
        </p:nvSpPr>
        <p:spPr bwMode="auto">
          <a:xfrm>
            <a:off x="4103688" y="6096000"/>
            <a:ext cx="4873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a:solidFill>
                  <a:schemeClr val="accent2"/>
                </a:solidFill>
              </a:rPr>
              <a:t>V: </a:t>
            </a:r>
            <a:r>
              <a:rPr lang="zh-CN" altLang="en-US" sz="2800">
                <a:solidFill>
                  <a:schemeClr val="accent2"/>
                </a:solidFill>
              </a:rPr>
              <a:t>磁场分布</a:t>
            </a:r>
            <a:r>
              <a:rPr lang="en-US" altLang="zh-CN" sz="2800">
                <a:solidFill>
                  <a:schemeClr val="accent2"/>
                </a:solidFill>
              </a:rPr>
              <a:t>(</a:t>
            </a:r>
            <a:r>
              <a:rPr lang="en-US" altLang="zh-CN" sz="2800" i="1">
                <a:solidFill>
                  <a:schemeClr val="accent2"/>
                </a:solidFill>
              </a:rPr>
              <a:t>B</a:t>
            </a:r>
            <a:r>
              <a:rPr lang="en-US" altLang="zh-CN" sz="2800">
                <a:solidFill>
                  <a:schemeClr val="accent2"/>
                </a:solidFill>
              </a:rPr>
              <a:t>≠0)</a:t>
            </a:r>
            <a:r>
              <a:rPr lang="zh-CN" altLang="en-US" sz="2800">
                <a:solidFill>
                  <a:schemeClr val="accent2"/>
                </a:solidFill>
              </a:rPr>
              <a:t>的整个空间</a:t>
            </a:r>
          </a:p>
        </p:txBody>
      </p:sp>
      <p:graphicFrame>
        <p:nvGraphicFramePr>
          <p:cNvPr id="31" name="Object 1026">
            <a:extLst>
              <a:ext uri="{FF2B5EF4-FFF2-40B4-BE49-F238E27FC236}">
                <a16:creationId xmlns:a16="http://schemas.microsoft.com/office/drawing/2014/main" id="{4BFD4698-2C8A-4395-9E99-9BEEB2B8D92D}"/>
              </a:ext>
            </a:extLst>
          </p:cNvPr>
          <p:cNvGraphicFramePr>
            <a:graphicFrameLocks/>
          </p:cNvGraphicFramePr>
          <p:nvPr/>
        </p:nvGraphicFramePr>
        <p:xfrm>
          <a:off x="567039" y="4643438"/>
          <a:ext cx="1919288" cy="782041"/>
        </p:xfrm>
        <a:graphic>
          <a:graphicData uri="http://schemas.openxmlformats.org/presentationml/2006/ole">
            <mc:AlternateContent xmlns:mc="http://schemas.openxmlformats.org/markup-compatibility/2006">
              <mc:Choice xmlns:v="urn:schemas-microsoft-com:vml" Requires="v">
                <p:oleObj name="Equation" r:id="rId23" imgW="1002865" imgH="418918" progId="Equation.DSMT4">
                  <p:embed/>
                </p:oleObj>
              </mc:Choice>
              <mc:Fallback>
                <p:oleObj name="Equation" r:id="rId23" imgW="1002865" imgH="418918" progId="Equation.DSMT4">
                  <p:embed/>
                  <p:pic>
                    <p:nvPicPr>
                      <p:cNvPr id="31" name="Object 1026">
                        <a:extLst>
                          <a:ext uri="{FF2B5EF4-FFF2-40B4-BE49-F238E27FC236}">
                            <a16:creationId xmlns:a16="http://schemas.microsoft.com/office/drawing/2014/main" id="{4BFD4698-2C8A-4395-9E99-9BEEB2B8D92D}"/>
                          </a:ext>
                        </a:extLst>
                      </p:cNvPr>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7039" y="4643438"/>
                        <a:ext cx="1919288" cy="782041"/>
                      </a:xfrm>
                      <a:prstGeom prst="rect">
                        <a:avLst/>
                      </a:prstGeom>
                      <a:noFill/>
                      <a:ln w="9525">
                        <a:solidFill>
                          <a:srgbClr val="0000CC"/>
                        </a:solidFill>
                        <a:miter lim="800000"/>
                        <a:headEnd/>
                        <a:tailEnd/>
                      </a:ln>
                      <a:effectLst/>
                    </p:spPr>
                  </p:pic>
                </p:oleObj>
              </mc:Fallback>
            </mc:AlternateContent>
          </a:graphicData>
        </a:graphic>
      </p:graphicFrame>
      <mc:AlternateContent xmlns:mc="http://schemas.openxmlformats.org/markup-compatibility/2006" xmlns:a14="http://schemas.microsoft.com/office/drawing/2010/main">
        <mc:Choice Requires="a14">
          <p:sp>
            <p:nvSpPr>
              <p:cNvPr id="32" name="Object 45">
                <a:extLst>
                  <a:ext uri="{FF2B5EF4-FFF2-40B4-BE49-F238E27FC236}">
                    <a16:creationId xmlns:a16="http://schemas.microsoft.com/office/drawing/2014/main" id="{9E412D33-276B-4056-9241-A50E23754C65}"/>
                  </a:ext>
                </a:extLst>
              </p:cNvPr>
              <p:cNvSpPr txBox="1"/>
              <p:nvPr/>
            </p:nvSpPr>
            <p:spPr bwMode="auto">
              <a:xfrm>
                <a:off x="473920" y="5800537"/>
                <a:ext cx="1838821" cy="607278"/>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3300" i="1">
                              <a:solidFill>
                                <a:srgbClr val="000000"/>
                              </a:solidFill>
                              <a:latin typeface="Cambria Math" panose="02040503050406030204" pitchFamily="18" charset="0"/>
                            </a:rPr>
                          </m:ctrlPr>
                        </m:sSubPr>
                        <m:e>
                          <m:r>
                            <a:rPr lang="zh-CN" altLang="en-US" sz="3300" i="1">
                              <a:solidFill>
                                <a:srgbClr val="000000"/>
                              </a:solidFill>
                              <a:latin typeface="Cambria Math" panose="02040503050406030204" pitchFamily="18" charset="0"/>
                            </a:rPr>
                            <m:t>𝑊</m:t>
                          </m:r>
                        </m:e>
                        <m:sub>
                          <m:r>
                            <a:rPr lang="zh-CN" altLang="en-US" sz="3300" i="1">
                              <a:solidFill>
                                <a:srgbClr val="000000"/>
                              </a:solidFill>
                              <a:latin typeface="Cambria Math" panose="02040503050406030204" pitchFamily="18" charset="0"/>
                            </a:rPr>
                            <m:t>𝑚</m:t>
                          </m:r>
                        </m:sub>
                      </m:sSub>
                    </m:oMath>
                  </m:oMathPara>
                </a14:m>
                <a:endParaRPr lang="zh-CN" altLang="en-US" dirty="0"/>
              </a:p>
            </p:txBody>
          </p:sp>
        </mc:Choice>
        <mc:Fallback xmlns="">
          <p:sp>
            <p:nvSpPr>
              <p:cNvPr id="32" name="Object 45">
                <a:extLst>
                  <a:ext uri="{FF2B5EF4-FFF2-40B4-BE49-F238E27FC236}">
                    <a16:creationId xmlns:a16="http://schemas.microsoft.com/office/drawing/2014/main" id="{9E412D33-276B-4056-9241-A50E23754C65}"/>
                  </a:ext>
                </a:extLst>
              </p:cNvPr>
              <p:cNvSpPr txBox="1">
                <a:spLocks noRot="1" noChangeAspect="1" noMove="1" noResize="1" noEditPoints="1" noAdjustHandles="1" noChangeArrowheads="1" noChangeShapeType="1" noTextEdit="1"/>
              </p:cNvSpPr>
              <p:nvPr/>
            </p:nvSpPr>
            <p:spPr bwMode="auto">
              <a:xfrm>
                <a:off x="473920" y="5800537"/>
                <a:ext cx="1838821" cy="607278"/>
              </a:xfrm>
              <a:prstGeom prst="rect">
                <a:avLst/>
              </a:prstGeom>
              <a:blipFill>
                <a:blip r:embed="rId26"/>
                <a:stretch>
                  <a:fillRect/>
                </a:stretch>
              </a:blipFill>
              <a:ln>
                <a:noFill/>
              </a:ln>
              <a:effectLst/>
              <a:extLst/>
            </p:spPr>
            <p:txBody>
              <a:bodyPr/>
              <a:lstStyle/>
              <a:p>
                <a:r>
                  <a:rPr lang="zh-CN" altLang="en-US">
                    <a:noFill/>
                  </a:rPr>
                  <a:t> </a:t>
                </a:r>
              </a:p>
            </p:txBody>
          </p:sp>
        </mc:Fallback>
      </mc:AlternateContent>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85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858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85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0858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0859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8595">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8595">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0859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0859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0859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0859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860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0860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0860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0860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ntr" presetSubtype="5" fill="hold" nodeType="click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blinds(vertical)">
                                      <p:cBhvr>
                                        <p:cTn id="7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74" grpId="0" animBg="1"/>
      <p:bldP spid="108586" grpId="0" autoUpdateAnimBg="0"/>
      <p:bldP spid="108595" grpId="0" build="p" autoUpdateAnimBg="0"/>
      <p:bldP spid="108600" grpId="0" autoUpdateAnimBg="0"/>
      <p:bldP spid="10860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p:cNvSpPr>
            <a:spLocks noChangeArrowheads="1"/>
          </p:cNvSpPr>
          <p:nvPr/>
        </p:nvSpPr>
        <p:spPr bwMode="auto">
          <a:xfrm>
            <a:off x="657225" y="3581400"/>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solidFill>
                  <a:schemeClr val="accent2"/>
                </a:solidFill>
                <a:latin typeface="宋体" panose="02010600030101010101" pitchFamily="2" charset="-122"/>
              </a:rPr>
              <a:t>在电磁场中</a:t>
            </a:r>
          </a:p>
        </p:txBody>
      </p:sp>
      <p:graphicFrame>
        <p:nvGraphicFramePr>
          <p:cNvPr id="202752" name="Object 1024"/>
          <p:cNvGraphicFramePr>
            <a:graphicFrameLocks/>
          </p:cNvGraphicFramePr>
          <p:nvPr/>
        </p:nvGraphicFramePr>
        <p:xfrm>
          <a:off x="3165475" y="3429000"/>
          <a:ext cx="2462213" cy="685800"/>
        </p:xfrm>
        <a:graphic>
          <a:graphicData uri="http://schemas.openxmlformats.org/presentationml/2006/ole">
            <mc:AlternateContent xmlns:mc="http://schemas.openxmlformats.org/markup-compatibility/2006">
              <mc:Choice xmlns:v="urn:schemas-microsoft-com:vml" Requires="v">
                <p:oleObj name="公式" r:id="rId3" imgW="812447" imgH="228501" progId="Equation.3">
                  <p:embed/>
                </p:oleObj>
              </mc:Choice>
              <mc:Fallback>
                <p:oleObj name="公式" r:id="rId3" imgW="812447" imgH="228501" progId="Equation.3">
                  <p:embed/>
                  <p:pic>
                    <p:nvPicPr>
                      <p:cNvPr id="202752" name="Object 10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5475" y="3429000"/>
                        <a:ext cx="246221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753" name="Object 1025"/>
          <p:cNvGraphicFramePr>
            <a:graphicFrameLocks/>
          </p:cNvGraphicFramePr>
          <p:nvPr/>
        </p:nvGraphicFramePr>
        <p:xfrm>
          <a:off x="703263" y="4724400"/>
          <a:ext cx="3309937" cy="990600"/>
        </p:xfrm>
        <a:graphic>
          <a:graphicData uri="http://schemas.openxmlformats.org/presentationml/2006/ole">
            <mc:AlternateContent xmlns:mc="http://schemas.openxmlformats.org/markup-compatibility/2006">
              <mc:Choice xmlns:v="urn:schemas-microsoft-com:vml" Requires="v">
                <p:oleObj name="公式" r:id="rId5" imgW="1358310" imgH="406224" progId="Equation.3">
                  <p:embed/>
                </p:oleObj>
              </mc:Choice>
              <mc:Fallback>
                <p:oleObj name="公式" r:id="rId5" imgW="1358310" imgH="406224" progId="Equation.3">
                  <p:embed/>
                  <p:pic>
                    <p:nvPicPr>
                      <p:cNvPr id="202753" name="Object 102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263" y="4724400"/>
                        <a:ext cx="3309937" cy="99060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597" name="Rectangle 1029"/>
          <p:cNvSpPr>
            <a:spLocks noChangeArrowheads="1"/>
          </p:cNvSpPr>
          <p:nvPr/>
        </p:nvSpPr>
        <p:spPr bwMode="auto">
          <a:xfrm>
            <a:off x="4924425" y="4554538"/>
            <a:ext cx="28194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solidFill>
                  <a:srgbClr val="CC3300"/>
                </a:solidFill>
                <a:latin typeface="宋体" panose="02010600030101010101" pitchFamily="2" charset="-122"/>
              </a:rPr>
              <a:t>普遍适用</a:t>
            </a:r>
          </a:p>
          <a:p>
            <a:pPr>
              <a:spcBef>
                <a:spcPct val="50000"/>
              </a:spcBef>
            </a:pPr>
            <a:r>
              <a:rPr lang="zh-CN" altLang="en-US" sz="2800">
                <a:solidFill>
                  <a:srgbClr val="CC3300"/>
                </a:solidFill>
                <a:latin typeface="宋体" panose="02010600030101010101" pitchFamily="2" charset="-122"/>
              </a:rPr>
              <a:t>各种电场 磁场</a:t>
            </a:r>
          </a:p>
        </p:txBody>
      </p:sp>
      <p:graphicFrame>
        <p:nvGraphicFramePr>
          <p:cNvPr id="20484" name="Object 1026"/>
          <p:cNvGraphicFramePr>
            <a:graphicFrameLocks noChangeAspect="1"/>
          </p:cNvGraphicFramePr>
          <p:nvPr/>
        </p:nvGraphicFramePr>
        <p:xfrm>
          <a:off x="1397397" y="836512"/>
          <a:ext cx="2144713" cy="968375"/>
        </p:xfrm>
        <a:graphic>
          <a:graphicData uri="http://schemas.openxmlformats.org/presentationml/2006/ole">
            <mc:AlternateContent xmlns:mc="http://schemas.openxmlformats.org/markup-compatibility/2006">
              <mc:Choice xmlns:v="urn:schemas-microsoft-com:vml" Requires="v">
                <p:oleObj name="Equation" r:id="rId7" imgW="749160" imgH="419040" progId="Equation.DSMT4">
                  <p:embed/>
                </p:oleObj>
              </mc:Choice>
              <mc:Fallback>
                <p:oleObj name="Equation" r:id="rId7" imgW="749160" imgH="419040" progId="Equation.DSMT4">
                  <p:embed/>
                  <p:pic>
                    <p:nvPicPr>
                      <p:cNvPr id="20484"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7397" y="836512"/>
                        <a:ext cx="2144713" cy="968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1027"/>
          <p:cNvGraphicFramePr>
            <a:graphicFrameLocks noChangeAspect="1"/>
          </p:cNvGraphicFramePr>
          <p:nvPr/>
        </p:nvGraphicFramePr>
        <p:xfrm>
          <a:off x="3419872" y="842862"/>
          <a:ext cx="1689100" cy="958850"/>
        </p:xfrm>
        <a:graphic>
          <a:graphicData uri="http://schemas.openxmlformats.org/presentationml/2006/ole">
            <mc:AlternateContent xmlns:mc="http://schemas.openxmlformats.org/markup-compatibility/2006">
              <mc:Choice xmlns:v="urn:schemas-microsoft-com:vml" Requires="v">
                <p:oleObj name="公式" r:id="rId9" imgW="561980" imgH="400042" progId="Equation.3">
                  <p:embed/>
                </p:oleObj>
              </mc:Choice>
              <mc:Fallback>
                <p:oleObj name="公式" r:id="rId9" imgW="561980" imgH="400042" progId="Equation.3">
                  <p:embed/>
                  <p:pic>
                    <p:nvPicPr>
                      <p:cNvPr id="20485"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872" y="842862"/>
                        <a:ext cx="1689100" cy="9588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2756" name="Object 1028"/>
          <p:cNvGraphicFramePr>
            <a:graphicFrameLocks noChangeAspect="1"/>
          </p:cNvGraphicFramePr>
          <p:nvPr/>
        </p:nvGraphicFramePr>
        <p:xfrm>
          <a:off x="1381522" y="2062062"/>
          <a:ext cx="2430463" cy="923925"/>
        </p:xfrm>
        <a:graphic>
          <a:graphicData uri="http://schemas.openxmlformats.org/presentationml/2006/ole">
            <mc:AlternateContent xmlns:mc="http://schemas.openxmlformats.org/markup-compatibility/2006">
              <mc:Choice xmlns:v="urn:schemas-microsoft-com:vml" Requires="v">
                <p:oleObj name="公式" r:id="rId11" imgW="857290" imgH="400042" progId="Equation.3">
                  <p:embed/>
                </p:oleObj>
              </mc:Choice>
              <mc:Fallback>
                <p:oleObj name="公式" r:id="rId11" imgW="857290" imgH="400042" progId="Equation.3">
                  <p:embed/>
                  <p:pic>
                    <p:nvPicPr>
                      <p:cNvPr id="202756"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1522" y="2062062"/>
                        <a:ext cx="2430463" cy="9239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27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027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27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0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utoUpdateAnimBg="0"/>
      <p:bldP spid="11059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187325" y="2060352"/>
            <a:ext cx="1828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solidFill>
                  <a:schemeClr val="accent2"/>
                </a:solidFill>
                <a:latin typeface="宋体" panose="02010600030101010101" pitchFamily="2" charset="-122"/>
              </a:rPr>
              <a:t>能量存在器件中</a:t>
            </a:r>
          </a:p>
        </p:txBody>
      </p:sp>
      <p:grpSp>
        <p:nvGrpSpPr>
          <p:cNvPr id="2" name="Group 3"/>
          <p:cNvGrpSpPr>
            <a:grpSpLocks/>
          </p:cNvGrpSpPr>
          <p:nvPr/>
        </p:nvGrpSpPr>
        <p:grpSpPr bwMode="auto">
          <a:xfrm>
            <a:off x="1939925" y="2060848"/>
            <a:ext cx="914400" cy="914400"/>
            <a:chOff x="1200" y="1440"/>
            <a:chExt cx="576" cy="576"/>
          </a:xfrm>
        </p:grpSpPr>
        <p:sp>
          <p:nvSpPr>
            <p:cNvPr id="21529" name="Rectangle 4"/>
            <p:cNvSpPr>
              <a:spLocks noChangeArrowheads="1"/>
            </p:cNvSpPr>
            <p:nvPr/>
          </p:nvSpPr>
          <p:spPr bwMode="auto">
            <a:xfrm>
              <a:off x="1200" y="1555"/>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i="1"/>
                <a:t>C</a:t>
              </a:r>
              <a:endParaRPr lang="en-US" altLang="zh-CN" sz="2800">
                <a:latin typeface="宋体" panose="02010600030101010101" pitchFamily="2" charset="-122"/>
              </a:endParaRPr>
            </a:p>
          </p:txBody>
        </p:sp>
        <p:sp>
          <p:nvSpPr>
            <p:cNvPr id="21530" name="Line 5"/>
            <p:cNvSpPr>
              <a:spLocks noChangeShapeType="1"/>
            </p:cNvSpPr>
            <p:nvPr/>
          </p:nvSpPr>
          <p:spPr bwMode="auto">
            <a:xfrm>
              <a:off x="1536" y="1824"/>
              <a:ext cx="2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1" name="Line 6"/>
            <p:cNvSpPr>
              <a:spLocks noChangeShapeType="1"/>
            </p:cNvSpPr>
            <p:nvPr/>
          </p:nvSpPr>
          <p:spPr bwMode="auto">
            <a:xfrm>
              <a:off x="1536" y="1680"/>
              <a:ext cx="2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2" name="Line 7"/>
            <p:cNvSpPr>
              <a:spLocks noChangeShapeType="1"/>
            </p:cNvSpPr>
            <p:nvPr/>
          </p:nvSpPr>
          <p:spPr bwMode="auto">
            <a:xfrm>
              <a:off x="1632" y="1824"/>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3" name="Line 8"/>
            <p:cNvSpPr>
              <a:spLocks noChangeShapeType="1"/>
            </p:cNvSpPr>
            <p:nvPr/>
          </p:nvSpPr>
          <p:spPr bwMode="auto">
            <a:xfrm flipV="1">
              <a:off x="1632" y="1440"/>
              <a:ext cx="0"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03776" name="Object 0"/>
          <p:cNvGraphicFramePr>
            <a:graphicFrameLocks/>
          </p:cNvGraphicFramePr>
          <p:nvPr/>
        </p:nvGraphicFramePr>
        <p:xfrm>
          <a:off x="3281363" y="2060352"/>
          <a:ext cx="1782762" cy="942975"/>
        </p:xfrm>
        <a:graphic>
          <a:graphicData uri="http://schemas.openxmlformats.org/presentationml/2006/ole">
            <mc:AlternateContent xmlns:mc="http://schemas.openxmlformats.org/markup-compatibility/2006">
              <mc:Choice xmlns:v="urn:schemas-microsoft-com:vml" Requires="v">
                <p:oleObj name="公式" r:id="rId4" imgW="787058" imgH="406224" progId="Equation.3">
                  <p:embed/>
                </p:oleObj>
              </mc:Choice>
              <mc:Fallback>
                <p:oleObj name="公式" r:id="rId4" imgW="787058" imgH="406224" progId="Equation.3">
                  <p:embed/>
                  <p:pic>
                    <p:nvPicPr>
                      <p:cNvPr id="203776"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1363" y="2060352"/>
                        <a:ext cx="1782762"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3777" name="Object 1"/>
          <p:cNvGraphicFramePr>
            <a:graphicFrameLocks/>
          </p:cNvGraphicFramePr>
          <p:nvPr/>
        </p:nvGraphicFramePr>
        <p:xfrm>
          <a:off x="5576888" y="2060352"/>
          <a:ext cx="1797050" cy="942975"/>
        </p:xfrm>
        <a:graphic>
          <a:graphicData uri="http://schemas.openxmlformats.org/presentationml/2006/ole">
            <mc:AlternateContent xmlns:mc="http://schemas.openxmlformats.org/markup-compatibility/2006">
              <mc:Choice xmlns:v="urn:schemas-microsoft-com:vml" Requires="v">
                <p:oleObj name="公式" r:id="rId6" imgW="774364" imgH="406224" progId="Equation.3">
                  <p:embed/>
                </p:oleObj>
              </mc:Choice>
              <mc:Fallback>
                <p:oleObj name="公式" r:id="rId6" imgW="774364" imgH="406224" progId="Equation.3">
                  <p:embed/>
                  <p:pic>
                    <p:nvPicPr>
                      <p:cNvPr id="203777" name="Object 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6888" y="2060352"/>
                        <a:ext cx="17970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9" name="Rectangle 11"/>
          <p:cNvSpPr>
            <a:spLocks noChangeArrowheads="1"/>
          </p:cNvSpPr>
          <p:nvPr/>
        </p:nvSpPr>
        <p:spPr bwMode="auto">
          <a:xfrm>
            <a:off x="339725" y="4667027"/>
            <a:ext cx="1295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solidFill>
                  <a:schemeClr val="accent2"/>
                </a:solidFill>
                <a:latin typeface="宋体" panose="02010600030101010101" pitchFamily="2" charset="-122"/>
              </a:rPr>
              <a:t>能量存在场中</a:t>
            </a:r>
          </a:p>
        </p:txBody>
      </p:sp>
      <p:sp>
        <p:nvSpPr>
          <p:cNvPr id="104460" name="Rectangle 12"/>
          <p:cNvSpPr>
            <a:spLocks noChangeArrowheads="1"/>
          </p:cNvSpPr>
          <p:nvPr/>
        </p:nvSpPr>
        <p:spPr bwMode="auto">
          <a:xfrm>
            <a:off x="1101725" y="3355752"/>
            <a:ext cx="3352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800000"/>
                </a:solidFill>
                <a:latin typeface="宋体" panose="02010600030101010101" pitchFamily="2" charset="-122"/>
              </a:rPr>
              <a:t>通过平板电容器得出下述结论</a:t>
            </a:r>
          </a:p>
        </p:txBody>
      </p:sp>
      <p:sp>
        <p:nvSpPr>
          <p:cNvPr id="104461" name="AutoShape 13"/>
          <p:cNvSpPr>
            <a:spLocks noChangeArrowheads="1"/>
          </p:cNvSpPr>
          <p:nvPr/>
        </p:nvSpPr>
        <p:spPr bwMode="auto">
          <a:xfrm>
            <a:off x="4319588" y="3355752"/>
            <a:ext cx="228600" cy="1143000"/>
          </a:xfrm>
          <a:prstGeom prst="downArrow">
            <a:avLst>
              <a:gd name="adj1" fmla="val 50000"/>
              <a:gd name="adj2" fmla="val 250023"/>
            </a:avLst>
          </a:prstGeom>
          <a:solidFill>
            <a:schemeClr val="accent1"/>
          </a:solidFill>
          <a:ln w="12700">
            <a:solidFill>
              <a:schemeClr val="tx1"/>
            </a:solidFill>
            <a:miter lim="800000"/>
            <a:headEnd/>
            <a:tailEnd/>
          </a:ln>
        </p:spPr>
        <p:txBody>
          <a:bodyPr vert="eaVert"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203778" name="Object 2"/>
          <p:cNvGraphicFramePr>
            <a:graphicFrameLocks/>
          </p:cNvGraphicFramePr>
          <p:nvPr/>
        </p:nvGraphicFramePr>
        <p:xfrm>
          <a:off x="2397125" y="4557489"/>
          <a:ext cx="1981200" cy="1101725"/>
        </p:xfrm>
        <a:graphic>
          <a:graphicData uri="http://schemas.openxmlformats.org/presentationml/2006/ole">
            <mc:AlternateContent xmlns:mc="http://schemas.openxmlformats.org/markup-compatibility/2006">
              <mc:Choice xmlns:v="urn:schemas-microsoft-com:vml" Requires="v">
                <p:oleObj name="公式" r:id="rId8" imgW="812447" imgH="406224" progId="Equation.3">
                  <p:embed/>
                </p:oleObj>
              </mc:Choice>
              <mc:Fallback>
                <p:oleObj name="公式" r:id="rId8" imgW="812447" imgH="406224" progId="Equation.3">
                  <p:embed/>
                  <p:pic>
                    <p:nvPicPr>
                      <p:cNvPr id="203778" name="Object 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7125" y="4557489"/>
                        <a:ext cx="1981200"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5"/>
          <p:cNvGrpSpPr>
            <a:grpSpLocks/>
          </p:cNvGrpSpPr>
          <p:nvPr/>
        </p:nvGrpSpPr>
        <p:grpSpPr bwMode="auto">
          <a:xfrm>
            <a:off x="5521325" y="3355752"/>
            <a:ext cx="3276600" cy="1143000"/>
            <a:chOff x="3456" y="1680"/>
            <a:chExt cx="2064" cy="720"/>
          </a:xfrm>
        </p:grpSpPr>
        <p:sp>
          <p:nvSpPr>
            <p:cNvPr id="21527" name="Rectangle 16"/>
            <p:cNvSpPr>
              <a:spLocks noChangeArrowheads="1"/>
            </p:cNvSpPr>
            <p:nvPr/>
          </p:nvSpPr>
          <p:spPr bwMode="auto">
            <a:xfrm>
              <a:off x="3552" y="1680"/>
              <a:ext cx="196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solidFill>
                    <a:srgbClr val="800000"/>
                  </a:solidFill>
                  <a:latin typeface="宋体" panose="02010600030101010101" pitchFamily="2" charset="-122"/>
                </a:rPr>
                <a:t>通过长直螺线管得出下述结论</a:t>
              </a:r>
            </a:p>
          </p:txBody>
        </p:sp>
        <p:sp>
          <p:nvSpPr>
            <p:cNvPr id="21528" name="AutoShape 17"/>
            <p:cNvSpPr>
              <a:spLocks noChangeArrowheads="1"/>
            </p:cNvSpPr>
            <p:nvPr/>
          </p:nvSpPr>
          <p:spPr bwMode="auto">
            <a:xfrm>
              <a:off x="3456" y="1680"/>
              <a:ext cx="144" cy="720"/>
            </a:xfrm>
            <a:prstGeom prst="downArrow">
              <a:avLst>
                <a:gd name="adj1" fmla="val 50000"/>
                <a:gd name="adj2" fmla="val 250023"/>
              </a:avLst>
            </a:prstGeom>
            <a:solidFill>
              <a:schemeClr val="accent1"/>
            </a:solidFill>
            <a:ln w="12700">
              <a:solidFill>
                <a:schemeClr val="tx1"/>
              </a:solidFill>
              <a:miter lim="800000"/>
              <a:headEnd/>
              <a:tailEnd/>
            </a:ln>
          </p:spPr>
          <p:txBody>
            <a:bodyPr vert="eaVert"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aphicFrame>
        <p:nvGraphicFramePr>
          <p:cNvPr id="203779" name="Object 3"/>
          <p:cNvGraphicFramePr>
            <a:graphicFrameLocks/>
          </p:cNvGraphicFramePr>
          <p:nvPr/>
        </p:nvGraphicFramePr>
        <p:xfrm>
          <a:off x="6024563" y="4481289"/>
          <a:ext cx="2041525" cy="1101725"/>
        </p:xfrm>
        <a:graphic>
          <a:graphicData uri="http://schemas.openxmlformats.org/presentationml/2006/ole">
            <mc:AlternateContent xmlns:mc="http://schemas.openxmlformats.org/markup-compatibility/2006">
              <mc:Choice xmlns:v="urn:schemas-microsoft-com:vml" Requires="v">
                <p:oleObj name="公式" r:id="rId10" imgW="863225" imgH="406224" progId="Equation.3">
                  <p:embed/>
                </p:oleObj>
              </mc:Choice>
              <mc:Fallback>
                <p:oleObj name="公式" r:id="rId10" imgW="863225" imgH="406224" progId="Equation.3">
                  <p:embed/>
                  <p:pic>
                    <p:nvPicPr>
                      <p:cNvPr id="203779" name="Object 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24563" y="4481289"/>
                        <a:ext cx="2041525"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9"/>
          <p:cNvGrpSpPr>
            <a:grpSpLocks/>
          </p:cNvGrpSpPr>
          <p:nvPr/>
        </p:nvGrpSpPr>
        <p:grpSpPr bwMode="auto">
          <a:xfrm>
            <a:off x="2092325" y="547464"/>
            <a:ext cx="6096000" cy="5257800"/>
            <a:chOff x="1200" y="432"/>
            <a:chExt cx="3840" cy="3312"/>
          </a:xfrm>
        </p:grpSpPr>
        <p:sp>
          <p:nvSpPr>
            <p:cNvPr id="21525" name="Line 20"/>
            <p:cNvSpPr>
              <a:spLocks noChangeShapeType="1"/>
            </p:cNvSpPr>
            <p:nvPr/>
          </p:nvSpPr>
          <p:spPr bwMode="auto">
            <a:xfrm>
              <a:off x="3216" y="432"/>
              <a:ext cx="0" cy="3312"/>
            </a:xfrm>
            <a:prstGeom prst="line">
              <a:avLst/>
            </a:prstGeom>
            <a:noFill/>
            <a:ln w="12700" cap="rnd">
              <a:solidFill>
                <a:srgbClr val="9900CC"/>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6" name="Text Box 21"/>
            <p:cNvSpPr txBox="1">
              <a:spLocks noChangeArrowheads="1"/>
            </p:cNvSpPr>
            <p:nvPr/>
          </p:nvSpPr>
          <p:spPr bwMode="auto">
            <a:xfrm>
              <a:off x="1200" y="720"/>
              <a:ext cx="38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solidFill>
                    <a:schemeClr val="accent2"/>
                  </a:solidFill>
                </a:rPr>
                <a:t>静电场                               稳恒磁场</a:t>
              </a:r>
            </a:p>
          </p:txBody>
        </p:sp>
      </p:grpSp>
      <p:grpSp>
        <p:nvGrpSpPr>
          <p:cNvPr id="5" name="Group 25"/>
          <p:cNvGrpSpPr>
            <a:grpSpLocks/>
          </p:cNvGrpSpPr>
          <p:nvPr/>
        </p:nvGrpSpPr>
        <p:grpSpPr bwMode="auto">
          <a:xfrm>
            <a:off x="7731125" y="1679352"/>
            <a:ext cx="685800" cy="1457325"/>
            <a:chOff x="4800" y="1158"/>
            <a:chExt cx="432" cy="918"/>
          </a:xfrm>
        </p:grpSpPr>
        <p:sp>
          <p:nvSpPr>
            <p:cNvPr id="21518" name="Rectangle 26"/>
            <p:cNvSpPr>
              <a:spLocks noChangeArrowheads="1"/>
            </p:cNvSpPr>
            <p:nvPr/>
          </p:nvSpPr>
          <p:spPr bwMode="auto">
            <a:xfrm>
              <a:off x="4992" y="129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i="1"/>
                <a:t>L</a:t>
              </a:r>
              <a:endParaRPr lang="en-US" altLang="zh-CN" sz="2800">
                <a:latin typeface="宋体" panose="02010600030101010101" pitchFamily="2" charset="-122"/>
              </a:endParaRPr>
            </a:p>
          </p:txBody>
        </p:sp>
        <p:sp>
          <p:nvSpPr>
            <p:cNvPr id="21519" name="Freeform 27"/>
            <p:cNvSpPr>
              <a:spLocks/>
            </p:cNvSpPr>
            <p:nvPr/>
          </p:nvSpPr>
          <p:spPr bwMode="auto">
            <a:xfrm>
              <a:off x="4842" y="1158"/>
              <a:ext cx="1" cy="234"/>
            </a:xfrm>
            <a:custGeom>
              <a:avLst/>
              <a:gdLst>
                <a:gd name="T0" fmla="*/ 0 w 1"/>
                <a:gd name="T1" fmla="*/ 0 h 234"/>
                <a:gd name="T2" fmla="*/ 0 w 1"/>
                <a:gd name="T3" fmla="*/ 234 h 234"/>
                <a:gd name="T4" fmla="*/ 0 60000 65536"/>
                <a:gd name="T5" fmla="*/ 0 60000 65536"/>
                <a:gd name="T6" fmla="*/ 0 w 1"/>
                <a:gd name="T7" fmla="*/ 0 h 234"/>
                <a:gd name="T8" fmla="*/ 1 w 1"/>
                <a:gd name="T9" fmla="*/ 234 h 234"/>
              </a:gdLst>
              <a:ahLst/>
              <a:cxnLst>
                <a:cxn ang="T4">
                  <a:pos x="T0" y="T1"/>
                </a:cxn>
                <a:cxn ang="T5">
                  <a:pos x="T2" y="T3"/>
                </a:cxn>
              </a:cxnLst>
              <a:rect l="T6" t="T7" r="T8" b="T9"/>
              <a:pathLst>
                <a:path w="1" h="234">
                  <a:moveTo>
                    <a:pt x="0" y="0"/>
                  </a:moveTo>
                  <a:lnTo>
                    <a:pt x="0" y="234"/>
                  </a:ln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21520" name="Freeform 28"/>
            <p:cNvSpPr>
              <a:spLocks/>
            </p:cNvSpPr>
            <p:nvPr/>
          </p:nvSpPr>
          <p:spPr bwMode="auto">
            <a:xfrm>
              <a:off x="4800" y="1389"/>
              <a:ext cx="143" cy="128"/>
            </a:xfrm>
            <a:custGeom>
              <a:avLst/>
              <a:gdLst>
                <a:gd name="T0" fmla="*/ 48 w 143"/>
                <a:gd name="T1" fmla="*/ 0 h 128"/>
                <a:gd name="T2" fmla="*/ 99 w 143"/>
                <a:gd name="T3" fmla="*/ 18 h 128"/>
                <a:gd name="T4" fmla="*/ 143 w 143"/>
                <a:gd name="T5" fmla="*/ 63 h 128"/>
                <a:gd name="T6" fmla="*/ 97 w 143"/>
                <a:gd name="T7" fmla="*/ 108 h 128"/>
                <a:gd name="T8" fmla="*/ 0 w 143"/>
                <a:gd name="T9" fmla="*/ 128 h 128"/>
                <a:gd name="T10" fmla="*/ 0 60000 65536"/>
                <a:gd name="T11" fmla="*/ 0 60000 65536"/>
                <a:gd name="T12" fmla="*/ 0 60000 65536"/>
                <a:gd name="T13" fmla="*/ 0 60000 65536"/>
                <a:gd name="T14" fmla="*/ 0 60000 65536"/>
                <a:gd name="T15" fmla="*/ 0 w 143"/>
                <a:gd name="T16" fmla="*/ 0 h 128"/>
                <a:gd name="T17" fmla="*/ 143 w 143"/>
                <a:gd name="T18" fmla="*/ 128 h 128"/>
              </a:gdLst>
              <a:ahLst/>
              <a:cxnLst>
                <a:cxn ang="T10">
                  <a:pos x="T0" y="T1"/>
                </a:cxn>
                <a:cxn ang="T11">
                  <a:pos x="T2" y="T3"/>
                </a:cxn>
                <a:cxn ang="T12">
                  <a:pos x="T4" y="T5"/>
                </a:cxn>
                <a:cxn ang="T13">
                  <a:pos x="T6" y="T7"/>
                </a:cxn>
                <a:cxn ang="T14">
                  <a:pos x="T8" y="T9"/>
                </a:cxn>
              </a:cxnLst>
              <a:rect l="T15" t="T16" r="T17" b="T18"/>
              <a:pathLst>
                <a:path w="143" h="128">
                  <a:moveTo>
                    <a:pt x="48" y="0"/>
                  </a:moveTo>
                  <a:cubicBezTo>
                    <a:pt x="56" y="3"/>
                    <a:pt x="83" y="8"/>
                    <a:pt x="99" y="18"/>
                  </a:cubicBezTo>
                  <a:cubicBezTo>
                    <a:pt x="115" y="28"/>
                    <a:pt x="143" y="48"/>
                    <a:pt x="143" y="63"/>
                  </a:cubicBezTo>
                  <a:cubicBezTo>
                    <a:pt x="143" y="78"/>
                    <a:pt x="121" y="98"/>
                    <a:pt x="97" y="108"/>
                  </a:cubicBezTo>
                  <a:cubicBezTo>
                    <a:pt x="73" y="119"/>
                    <a:pt x="20" y="124"/>
                    <a:pt x="0" y="128"/>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21521" name="Freeform 29"/>
            <p:cNvSpPr>
              <a:spLocks/>
            </p:cNvSpPr>
            <p:nvPr/>
          </p:nvSpPr>
          <p:spPr bwMode="auto">
            <a:xfrm>
              <a:off x="4800" y="1514"/>
              <a:ext cx="144" cy="121"/>
            </a:xfrm>
            <a:custGeom>
              <a:avLst/>
              <a:gdLst>
                <a:gd name="T0" fmla="*/ 0 w 101"/>
                <a:gd name="T1" fmla="*/ 0 h 148"/>
                <a:gd name="T2" fmla="*/ 250 w 101"/>
                <a:gd name="T3" fmla="*/ 9 h 148"/>
                <a:gd name="T4" fmla="*/ 415 w 101"/>
                <a:gd name="T5" fmla="*/ 31 h 148"/>
                <a:gd name="T6" fmla="*/ 281 w 101"/>
                <a:gd name="T7" fmla="*/ 56 h 148"/>
                <a:gd name="T8" fmla="*/ 0 w 101"/>
                <a:gd name="T9" fmla="*/ 66 h 148"/>
                <a:gd name="T10" fmla="*/ 0 60000 65536"/>
                <a:gd name="T11" fmla="*/ 0 60000 65536"/>
                <a:gd name="T12" fmla="*/ 0 60000 65536"/>
                <a:gd name="T13" fmla="*/ 0 60000 65536"/>
                <a:gd name="T14" fmla="*/ 0 60000 65536"/>
                <a:gd name="T15" fmla="*/ 0 w 101"/>
                <a:gd name="T16" fmla="*/ 0 h 148"/>
                <a:gd name="T17" fmla="*/ 101 w 101"/>
                <a:gd name="T18" fmla="*/ 148 h 148"/>
              </a:gdLst>
              <a:ahLst/>
              <a:cxnLst>
                <a:cxn ang="T10">
                  <a:pos x="T0" y="T1"/>
                </a:cxn>
                <a:cxn ang="T11">
                  <a:pos x="T2" y="T3"/>
                </a:cxn>
                <a:cxn ang="T12">
                  <a:pos x="T4" y="T5"/>
                </a:cxn>
                <a:cxn ang="T13">
                  <a:pos x="T6" y="T7"/>
                </a:cxn>
                <a:cxn ang="T14">
                  <a:pos x="T8" y="T9"/>
                </a:cxn>
              </a:cxnLst>
              <a:rect l="T15" t="T16" r="T17" b="T18"/>
              <a:pathLst>
                <a:path w="101" h="148">
                  <a:moveTo>
                    <a:pt x="0" y="0"/>
                  </a:moveTo>
                  <a:cubicBezTo>
                    <a:pt x="10" y="3"/>
                    <a:pt x="43" y="9"/>
                    <a:pt x="60" y="20"/>
                  </a:cubicBezTo>
                  <a:cubicBezTo>
                    <a:pt x="77" y="31"/>
                    <a:pt x="99" y="51"/>
                    <a:pt x="100" y="68"/>
                  </a:cubicBezTo>
                  <a:cubicBezTo>
                    <a:pt x="101" y="85"/>
                    <a:pt x="85" y="111"/>
                    <a:pt x="68" y="124"/>
                  </a:cubicBezTo>
                  <a:cubicBezTo>
                    <a:pt x="51" y="137"/>
                    <a:pt x="14" y="143"/>
                    <a:pt x="0" y="148"/>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21522" name="Freeform 30"/>
            <p:cNvSpPr>
              <a:spLocks/>
            </p:cNvSpPr>
            <p:nvPr/>
          </p:nvSpPr>
          <p:spPr bwMode="auto">
            <a:xfrm>
              <a:off x="4800" y="1632"/>
              <a:ext cx="144" cy="121"/>
            </a:xfrm>
            <a:custGeom>
              <a:avLst/>
              <a:gdLst>
                <a:gd name="T0" fmla="*/ 0 w 101"/>
                <a:gd name="T1" fmla="*/ 0 h 148"/>
                <a:gd name="T2" fmla="*/ 250 w 101"/>
                <a:gd name="T3" fmla="*/ 9 h 148"/>
                <a:gd name="T4" fmla="*/ 415 w 101"/>
                <a:gd name="T5" fmla="*/ 31 h 148"/>
                <a:gd name="T6" fmla="*/ 281 w 101"/>
                <a:gd name="T7" fmla="*/ 56 h 148"/>
                <a:gd name="T8" fmla="*/ 0 w 101"/>
                <a:gd name="T9" fmla="*/ 66 h 148"/>
                <a:gd name="T10" fmla="*/ 0 60000 65536"/>
                <a:gd name="T11" fmla="*/ 0 60000 65536"/>
                <a:gd name="T12" fmla="*/ 0 60000 65536"/>
                <a:gd name="T13" fmla="*/ 0 60000 65536"/>
                <a:gd name="T14" fmla="*/ 0 60000 65536"/>
                <a:gd name="T15" fmla="*/ 0 w 101"/>
                <a:gd name="T16" fmla="*/ 0 h 148"/>
                <a:gd name="T17" fmla="*/ 101 w 101"/>
                <a:gd name="T18" fmla="*/ 148 h 148"/>
              </a:gdLst>
              <a:ahLst/>
              <a:cxnLst>
                <a:cxn ang="T10">
                  <a:pos x="T0" y="T1"/>
                </a:cxn>
                <a:cxn ang="T11">
                  <a:pos x="T2" y="T3"/>
                </a:cxn>
                <a:cxn ang="T12">
                  <a:pos x="T4" y="T5"/>
                </a:cxn>
                <a:cxn ang="T13">
                  <a:pos x="T6" y="T7"/>
                </a:cxn>
                <a:cxn ang="T14">
                  <a:pos x="T8" y="T9"/>
                </a:cxn>
              </a:cxnLst>
              <a:rect l="T15" t="T16" r="T17" b="T18"/>
              <a:pathLst>
                <a:path w="101" h="148">
                  <a:moveTo>
                    <a:pt x="0" y="0"/>
                  </a:moveTo>
                  <a:cubicBezTo>
                    <a:pt x="10" y="3"/>
                    <a:pt x="43" y="9"/>
                    <a:pt x="60" y="20"/>
                  </a:cubicBezTo>
                  <a:cubicBezTo>
                    <a:pt x="77" y="31"/>
                    <a:pt x="99" y="51"/>
                    <a:pt x="100" y="68"/>
                  </a:cubicBezTo>
                  <a:cubicBezTo>
                    <a:pt x="101" y="85"/>
                    <a:pt x="85" y="111"/>
                    <a:pt x="68" y="124"/>
                  </a:cubicBezTo>
                  <a:cubicBezTo>
                    <a:pt x="51" y="137"/>
                    <a:pt x="14" y="143"/>
                    <a:pt x="0" y="148"/>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21523" name="Freeform 31"/>
            <p:cNvSpPr>
              <a:spLocks/>
            </p:cNvSpPr>
            <p:nvPr/>
          </p:nvSpPr>
          <p:spPr bwMode="auto">
            <a:xfrm>
              <a:off x="4800" y="1750"/>
              <a:ext cx="144" cy="122"/>
            </a:xfrm>
            <a:custGeom>
              <a:avLst/>
              <a:gdLst>
                <a:gd name="T0" fmla="*/ 0 w 144"/>
                <a:gd name="T1" fmla="*/ 0 h 122"/>
                <a:gd name="T2" fmla="*/ 86 w 144"/>
                <a:gd name="T3" fmla="*/ 16 h 122"/>
                <a:gd name="T4" fmla="*/ 143 w 144"/>
                <a:gd name="T5" fmla="*/ 56 h 122"/>
                <a:gd name="T6" fmla="*/ 97 w 144"/>
                <a:gd name="T7" fmla="*/ 101 h 122"/>
                <a:gd name="T8" fmla="*/ 42 w 144"/>
                <a:gd name="T9" fmla="*/ 122 h 122"/>
                <a:gd name="T10" fmla="*/ 0 60000 65536"/>
                <a:gd name="T11" fmla="*/ 0 60000 65536"/>
                <a:gd name="T12" fmla="*/ 0 60000 65536"/>
                <a:gd name="T13" fmla="*/ 0 60000 65536"/>
                <a:gd name="T14" fmla="*/ 0 60000 65536"/>
                <a:gd name="T15" fmla="*/ 0 w 144"/>
                <a:gd name="T16" fmla="*/ 0 h 122"/>
                <a:gd name="T17" fmla="*/ 144 w 144"/>
                <a:gd name="T18" fmla="*/ 122 h 122"/>
              </a:gdLst>
              <a:ahLst/>
              <a:cxnLst>
                <a:cxn ang="T10">
                  <a:pos x="T0" y="T1"/>
                </a:cxn>
                <a:cxn ang="T11">
                  <a:pos x="T2" y="T3"/>
                </a:cxn>
                <a:cxn ang="T12">
                  <a:pos x="T4" y="T5"/>
                </a:cxn>
                <a:cxn ang="T13">
                  <a:pos x="T6" y="T7"/>
                </a:cxn>
                <a:cxn ang="T14">
                  <a:pos x="T8" y="T9"/>
                </a:cxn>
              </a:cxnLst>
              <a:rect l="T15" t="T16" r="T17" b="T18"/>
              <a:pathLst>
                <a:path w="144" h="122">
                  <a:moveTo>
                    <a:pt x="0" y="0"/>
                  </a:moveTo>
                  <a:cubicBezTo>
                    <a:pt x="14" y="2"/>
                    <a:pt x="61" y="7"/>
                    <a:pt x="86" y="16"/>
                  </a:cubicBezTo>
                  <a:cubicBezTo>
                    <a:pt x="110" y="25"/>
                    <a:pt x="141" y="42"/>
                    <a:pt x="143" y="56"/>
                  </a:cubicBezTo>
                  <a:cubicBezTo>
                    <a:pt x="144" y="69"/>
                    <a:pt x="114" y="90"/>
                    <a:pt x="97" y="101"/>
                  </a:cubicBezTo>
                  <a:cubicBezTo>
                    <a:pt x="80" y="112"/>
                    <a:pt x="53" y="118"/>
                    <a:pt x="42" y="12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21524" name="Freeform 32"/>
            <p:cNvSpPr>
              <a:spLocks/>
            </p:cNvSpPr>
            <p:nvPr/>
          </p:nvSpPr>
          <p:spPr bwMode="auto">
            <a:xfrm>
              <a:off x="4848" y="1866"/>
              <a:ext cx="1" cy="210"/>
            </a:xfrm>
            <a:custGeom>
              <a:avLst/>
              <a:gdLst>
                <a:gd name="T0" fmla="*/ 0 w 1"/>
                <a:gd name="T1" fmla="*/ 0 h 210"/>
                <a:gd name="T2" fmla="*/ 0 w 1"/>
                <a:gd name="T3" fmla="*/ 210 h 210"/>
                <a:gd name="T4" fmla="*/ 0 60000 65536"/>
                <a:gd name="T5" fmla="*/ 0 60000 65536"/>
                <a:gd name="T6" fmla="*/ 0 w 1"/>
                <a:gd name="T7" fmla="*/ 0 h 210"/>
                <a:gd name="T8" fmla="*/ 1 w 1"/>
                <a:gd name="T9" fmla="*/ 210 h 210"/>
              </a:gdLst>
              <a:ahLst/>
              <a:cxnLst>
                <a:cxn ang="T4">
                  <a:pos x="T0" y="T1"/>
                </a:cxn>
                <a:cxn ang="T5">
                  <a:pos x="T2" y="T3"/>
                </a:cxn>
              </a:cxnLst>
              <a:rect l="T6" t="T7" r="T8" b="T9"/>
              <a:pathLst>
                <a:path w="1" h="210">
                  <a:moveTo>
                    <a:pt x="0" y="0"/>
                  </a:moveTo>
                  <a:lnTo>
                    <a:pt x="0" y="210"/>
                  </a:ln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4450">
                                            <p:txEl>
                                              <p:pRg st="0" end="0"/>
                                            </p:txEl>
                                          </p:spTgt>
                                        </p:tgtEl>
                                        <p:attrNameLst>
                                          <p:attrName>style.visibility</p:attrName>
                                        </p:attrNameLst>
                                      </p:cBhvr>
                                      <p:to>
                                        <p:strVal val="visible"/>
                                      </p:to>
                                    </p:set>
                                    <p:animEffect transition="in" filter="blinds(horizontal)">
                                      <p:cBhvr>
                                        <p:cTn id="11" dur="500"/>
                                        <p:tgtEl>
                                          <p:spTgt spid="10445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nodeType="clickEffect">
                                  <p:stCondLst>
                                    <p:cond delay="0"/>
                                  </p:stCondLst>
                                  <p:childTnLst>
                                    <p:set>
                                      <p:cBhvr>
                                        <p:cTn id="19" dur="1" fill="hold">
                                          <p:stCondLst>
                                            <p:cond delay="0"/>
                                          </p:stCondLst>
                                        </p:cTn>
                                        <p:tgtEl>
                                          <p:spTgt spid="203776"/>
                                        </p:tgtEl>
                                        <p:attrNameLst>
                                          <p:attrName>style.visibility</p:attrName>
                                        </p:attrNameLst>
                                      </p:cBhvr>
                                      <p:to>
                                        <p:strVal val="visible"/>
                                      </p:to>
                                    </p:set>
                                    <p:animEffect transition="in" filter="blinds(vertical)">
                                      <p:cBhvr>
                                        <p:cTn id="20" dur="500"/>
                                        <p:tgtEl>
                                          <p:spTgt spid="20377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4459">
                                            <p:txEl>
                                              <p:pRg st="0" end="0"/>
                                            </p:txEl>
                                          </p:spTgt>
                                        </p:tgtEl>
                                        <p:attrNameLst>
                                          <p:attrName>style.visibility</p:attrName>
                                        </p:attrNameLst>
                                      </p:cBhvr>
                                      <p:to>
                                        <p:strVal val="visible"/>
                                      </p:to>
                                    </p:set>
                                    <p:animEffect transition="in" filter="blinds(horizontal)">
                                      <p:cBhvr>
                                        <p:cTn id="25" dur="500"/>
                                        <p:tgtEl>
                                          <p:spTgt spid="104459">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5" fill="hold" nodeType="clickEffect">
                                  <p:stCondLst>
                                    <p:cond delay="0"/>
                                  </p:stCondLst>
                                  <p:childTnLst>
                                    <p:set>
                                      <p:cBhvr>
                                        <p:cTn id="29" dur="1" fill="hold">
                                          <p:stCondLst>
                                            <p:cond delay="0"/>
                                          </p:stCondLst>
                                        </p:cTn>
                                        <p:tgtEl>
                                          <p:spTgt spid="203778"/>
                                        </p:tgtEl>
                                        <p:attrNameLst>
                                          <p:attrName>style.visibility</p:attrName>
                                        </p:attrNameLst>
                                      </p:cBhvr>
                                      <p:to>
                                        <p:strVal val="visible"/>
                                      </p:to>
                                    </p:set>
                                    <p:animEffect transition="in" filter="blinds(vertical)">
                                      <p:cBhvr>
                                        <p:cTn id="30" dur="500"/>
                                        <p:tgtEl>
                                          <p:spTgt spid="20377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203777"/>
                                        </p:tgtEl>
                                        <p:attrNameLst>
                                          <p:attrName>style.visibility</p:attrName>
                                        </p:attrNameLst>
                                      </p:cBhvr>
                                      <p:to>
                                        <p:strVal val="visible"/>
                                      </p:to>
                                    </p:set>
                                    <p:animEffect transition="in" filter="blinds(horizontal)">
                                      <p:cBhvr>
                                        <p:cTn id="39" dur="500"/>
                                        <p:tgtEl>
                                          <p:spTgt spid="20377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203779"/>
                                        </p:tgtEl>
                                        <p:attrNameLst>
                                          <p:attrName>style.visibility</p:attrName>
                                        </p:attrNameLst>
                                      </p:cBhvr>
                                      <p:to>
                                        <p:strVal val="visible"/>
                                      </p:to>
                                    </p:set>
                                    <p:animEffect transition="in" filter="blinds(horizontal)">
                                      <p:cBhvr>
                                        <p:cTn id="44" dur="500"/>
                                        <p:tgtEl>
                                          <p:spTgt spid="20377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04460"/>
                                        </p:tgtEl>
                                        <p:attrNameLst>
                                          <p:attrName>style.visibility</p:attrName>
                                        </p:attrNameLst>
                                      </p:cBhvr>
                                      <p:to>
                                        <p:strVal val="visible"/>
                                      </p:to>
                                    </p:set>
                                  </p:childTnLst>
                                  <p:subTnLst>
                                    <p:audio>
                                      <p:cMediaNode>
                                        <p:cTn display="0" masterRel="sameClick">
                                          <p:stCondLst>
                                            <p:cond evt="begin" delay="0">
                                              <p:tn val="47"/>
                                            </p:cond>
                                          </p:stCondLst>
                                          <p:endCondLst>
                                            <p:cond evt="onStopAudio" delay="0">
                                              <p:tgtEl>
                                                <p:sldTgt/>
                                              </p:tgtEl>
                                            </p:cond>
                                          </p:endCondLst>
                                        </p:cTn>
                                        <p:tgtEl>
                                          <p:sndTgt r:embed="rId3" name="Whoosh"/>
                                        </p:tgtEl>
                                      </p:cMediaNode>
                                    </p:audio>
                                  </p:subTnLst>
                                </p:cTn>
                              </p:par>
                            </p:childTnLst>
                          </p:cTn>
                        </p:par>
                        <p:par>
                          <p:cTn id="49" fill="hold" nodeType="afterGroup">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104461"/>
                                        </p:tgtEl>
                                        <p:attrNameLst>
                                          <p:attrName>style.visibility</p:attrName>
                                        </p:attrNameLst>
                                      </p:cBhvr>
                                      <p:to>
                                        <p:strVal val="visible"/>
                                      </p:to>
                                    </p:set>
                                  </p:childTnLst>
                                  <p:subTnLst>
                                    <p:audio>
                                      <p:cMediaNode>
                                        <p:cTn display="0" masterRel="sameClick">
                                          <p:stCondLst>
                                            <p:cond evt="begin" delay="0">
                                              <p:tn val="50"/>
                                            </p:cond>
                                          </p:stCondLst>
                                          <p:endCondLst>
                                            <p:cond evt="onStopAudio" delay="0">
                                              <p:tgtEl>
                                                <p:sldTgt/>
                                              </p:tgtEl>
                                            </p:cond>
                                          </p:endCondLst>
                                        </p:cTn>
                                        <p:tgtEl>
                                          <p:sndTgt r:embed="rId3" name="Whoosh"/>
                                        </p:tgtEl>
                                      </p:cMediaNode>
                                    </p:audio>
                                  </p:sub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5"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blinds(vertical)">
                                      <p:cBhvr>
                                        <p:cTn id="5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uild="p" autoUpdateAnimBg="0"/>
      <p:bldP spid="104459" grpId="0" build="p" autoUpdateAnimBg="0"/>
      <p:bldP spid="104460" grpId="0" autoUpdateAnimBg="0"/>
      <p:bldP spid="1044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5767388" y="990600"/>
            <a:ext cx="302418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43" name="Text Box 3"/>
          <p:cNvSpPr txBox="1">
            <a:spLocks noChangeArrowheads="1"/>
          </p:cNvSpPr>
          <p:nvPr/>
        </p:nvSpPr>
        <p:spPr bwMode="auto">
          <a:xfrm>
            <a:off x="141288" y="152400"/>
            <a:ext cx="889520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dirty="0"/>
              <a:t>例</a:t>
            </a:r>
            <a:r>
              <a:rPr lang="en-US" altLang="zh-CN" sz="2800" dirty="0"/>
              <a:t>1</a:t>
            </a:r>
            <a:r>
              <a:rPr lang="zh-CN" altLang="en-US" sz="2800" dirty="0"/>
              <a:t>：无限长同轴线，电流强度为 </a:t>
            </a:r>
            <a:r>
              <a:rPr lang="en-US" altLang="zh-CN" sz="2800" i="1" dirty="0"/>
              <a:t>I </a:t>
            </a:r>
            <a:r>
              <a:rPr lang="zh-CN" altLang="en-US" sz="2800" dirty="0"/>
              <a:t>，内、外半径分别为</a:t>
            </a:r>
            <a:r>
              <a:rPr lang="en-US" altLang="zh-CN" sz="2800" i="1" dirty="0"/>
              <a:t>R</a:t>
            </a:r>
            <a:r>
              <a:rPr lang="en-US" altLang="zh-CN" sz="2800" baseline="-25000" dirty="0"/>
              <a:t>1</a:t>
            </a:r>
            <a:r>
              <a:rPr lang="en-US" altLang="zh-CN" sz="2800" dirty="0"/>
              <a:t> , </a:t>
            </a:r>
            <a:r>
              <a:rPr lang="en-US" altLang="zh-CN" sz="2800" i="1" dirty="0"/>
              <a:t>R</a:t>
            </a:r>
            <a:r>
              <a:rPr lang="en-US" altLang="zh-CN" sz="2800" baseline="-25000" dirty="0"/>
              <a:t>2 </a:t>
            </a:r>
            <a:r>
              <a:rPr lang="en-US" altLang="zh-CN" sz="2800" dirty="0"/>
              <a:t>, </a:t>
            </a:r>
            <a:r>
              <a:rPr lang="zh-CN" altLang="en-US" sz="2800" dirty="0"/>
              <a:t>其间介质的磁导率为</a:t>
            </a:r>
            <a:r>
              <a:rPr lang="en-US" altLang="zh-CN" sz="2800" dirty="0"/>
              <a:t>μ</a:t>
            </a:r>
            <a:r>
              <a:rPr lang="zh-CN" altLang="en-US" sz="2800" dirty="0"/>
              <a:t>，求</a:t>
            </a:r>
            <a:r>
              <a:rPr lang="en-US" altLang="zh-CN" sz="2800" dirty="0"/>
              <a:t>:</a:t>
            </a:r>
            <a:r>
              <a:rPr lang="en-US" altLang="zh-CN" sz="2800" i="1" dirty="0"/>
              <a:t> l</a:t>
            </a:r>
            <a:r>
              <a:rPr lang="en-US" altLang="zh-CN" sz="2800" dirty="0"/>
              <a:t> </a:t>
            </a:r>
            <a:r>
              <a:rPr lang="zh-CN" altLang="en-US" sz="2800" dirty="0"/>
              <a:t>长度内储存的磁能。</a:t>
            </a:r>
          </a:p>
        </p:txBody>
      </p:sp>
      <p:grpSp>
        <p:nvGrpSpPr>
          <p:cNvPr id="2" name="Group 4"/>
          <p:cNvGrpSpPr>
            <a:grpSpLocks/>
          </p:cNvGrpSpPr>
          <p:nvPr/>
        </p:nvGrpSpPr>
        <p:grpSpPr bwMode="auto">
          <a:xfrm>
            <a:off x="6137275" y="2667000"/>
            <a:ext cx="1082675" cy="533400"/>
            <a:chOff x="3782" y="1632"/>
            <a:chExt cx="682" cy="336"/>
          </a:xfrm>
        </p:grpSpPr>
        <p:sp>
          <p:nvSpPr>
            <p:cNvPr id="22562" name="Line 5"/>
            <p:cNvSpPr>
              <a:spLocks noChangeShapeType="1"/>
            </p:cNvSpPr>
            <p:nvPr/>
          </p:nvSpPr>
          <p:spPr bwMode="auto">
            <a:xfrm flipV="1">
              <a:off x="4464" y="1680"/>
              <a:ext cx="0" cy="288"/>
            </a:xfrm>
            <a:prstGeom prst="line">
              <a:avLst/>
            </a:prstGeom>
            <a:noFill/>
            <a:ln w="57150">
              <a:solidFill>
                <a:srgbClr val="0099FF"/>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3" name="Line 6"/>
            <p:cNvSpPr>
              <a:spLocks noChangeShapeType="1"/>
            </p:cNvSpPr>
            <p:nvPr/>
          </p:nvSpPr>
          <p:spPr bwMode="auto">
            <a:xfrm flipV="1">
              <a:off x="4032" y="1680"/>
              <a:ext cx="0" cy="288"/>
            </a:xfrm>
            <a:prstGeom prst="line">
              <a:avLst/>
            </a:prstGeom>
            <a:noFill/>
            <a:ln w="57150">
              <a:solidFill>
                <a:srgbClr val="0099FF"/>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4" name="Text Box 7"/>
            <p:cNvSpPr txBox="1">
              <a:spLocks noChangeArrowheads="1"/>
            </p:cNvSpPr>
            <p:nvPr/>
          </p:nvSpPr>
          <p:spPr bwMode="auto">
            <a:xfrm>
              <a:off x="3782" y="1632"/>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I</a:t>
              </a:r>
            </a:p>
          </p:txBody>
        </p:sp>
      </p:grpSp>
      <p:sp>
        <p:nvSpPr>
          <p:cNvPr id="113672" name="Text Box 8"/>
          <p:cNvSpPr txBox="1">
            <a:spLocks noChangeArrowheads="1"/>
          </p:cNvSpPr>
          <p:nvPr/>
        </p:nvSpPr>
        <p:spPr bwMode="auto">
          <a:xfrm>
            <a:off x="141288" y="1219200"/>
            <a:ext cx="738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t>解：</a:t>
            </a:r>
          </a:p>
        </p:txBody>
      </p:sp>
      <p:graphicFrame>
        <p:nvGraphicFramePr>
          <p:cNvPr id="204800" name="Object 2048"/>
          <p:cNvGraphicFramePr>
            <a:graphicFrameLocks noChangeAspect="1"/>
          </p:cNvGraphicFramePr>
          <p:nvPr/>
        </p:nvGraphicFramePr>
        <p:xfrm>
          <a:off x="1266825" y="1143000"/>
          <a:ext cx="1676400" cy="800100"/>
        </p:xfrm>
        <a:graphic>
          <a:graphicData uri="http://schemas.openxmlformats.org/presentationml/2006/ole">
            <mc:AlternateContent xmlns:mc="http://schemas.openxmlformats.org/markup-compatibility/2006">
              <mc:Choice xmlns:v="urn:schemas-microsoft-com:vml" Requires="v">
                <p:oleObj name="公式" r:id="rId2" imgW="761669" imgH="380835" progId="Equation.3">
                  <p:embed/>
                </p:oleObj>
              </mc:Choice>
              <mc:Fallback>
                <p:oleObj name="公式" r:id="rId2" imgW="761669" imgH="380835" progId="Equation.3">
                  <p:embed/>
                  <p:pic>
                    <p:nvPicPr>
                      <p:cNvPr id="204800" name="Object 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825" y="1143000"/>
                        <a:ext cx="16764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01" name="Object 2049"/>
          <p:cNvGraphicFramePr>
            <a:graphicFrameLocks noChangeAspect="1"/>
          </p:cNvGraphicFramePr>
          <p:nvPr/>
        </p:nvGraphicFramePr>
        <p:xfrm>
          <a:off x="938213" y="1981200"/>
          <a:ext cx="1219200" cy="846138"/>
        </p:xfrm>
        <a:graphic>
          <a:graphicData uri="http://schemas.openxmlformats.org/presentationml/2006/ole">
            <mc:AlternateContent xmlns:mc="http://schemas.openxmlformats.org/markup-compatibility/2006">
              <mc:Choice xmlns:v="urn:schemas-microsoft-com:vml" Requires="v">
                <p:oleObj name="公式" r:id="rId4" imgW="622030" imgH="431613" progId="Equation.3">
                  <p:embed/>
                </p:oleObj>
              </mc:Choice>
              <mc:Fallback>
                <p:oleObj name="公式" r:id="rId4" imgW="622030" imgH="431613" progId="Equation.3">
                  <p:embed/>
                  <p:pic>
                    <p:nvPicPr>
                      <p:cNvPr id="204801" name="Object 20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8213" y="1981200"/>
                        <a:ext cx="1219200"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02" name="Object 2050"/>
          <p:cNvGraphicFramePr>
            <a:graphicFrameLocks noChangeAspect="1"/>
          </p:cNvGraphicFramePr>
          <p:nvPr/>
        </p:nvGraphicFramePr>
        <p:xfrm>
          <a:off x="3200400" y="1905000"/>
          <a:ext cx="1171575" cy="847725"/>
        </p:xfrm>
        <a:graphic>
          <a:graphicData uri="http://schemas.openxmlformats.org/presentationml/2006/ole">
            <mc:AlternateContent xmlns:mc="http://schemas.openxmlformats.org/markup-compatibility/2006">
              <mc:Choice xmlns:v="urn:schemas-microsoft-com:vml" Requires="v">
                <p:oleObj name="公式" r:id="rId6" imgW="596900" imgH="431800" progId="Equation.3">
                  <p:embed/>
                </p:oleObj>
              </mc:Choice>
              <mc:Fallback>
                <p:oleObj name="公式" r:id="rId6" imgW="596900" imgH="431800" progId="Equation.3">
                  <p:embed/>
                  <p:pic>
                    <p:nvPicPr>
                      <p:cNvPr id="204802" name="Object 20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1905000"/>
                        <a:ext cx="1171575"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03" name="Object 2051"/>
          <p:cNvGraphicFramePr>
            <a:graphicFrameLocks noChangeAspect="1"/>
          </p:cNvGraphicFramePr>
          <p:nvPr/>
        </p:nvGraphicFramePr>
        <p:xfrm>
          <a:off x="492125" y="2895600"/>
          <a:ext cx="1905000" cy="808038"/>
        </p:xfrm>
        <a:graphic>
          <a:graphicData uri="http://schemas.openxmlformats.org/presentationml/2006/ole">
            <mc:AlternateContent xmlns:mc="http://schemas.openxmlformats.org/markup-compatibility/2006">
              <mc:Choice xmlns:v="urn:schemas-microsoft-com:vml" Requires="v">
                <p:oleObj name="公式" r:id="rId8" imgW="774364" imgH="406224" progId="Equation.3">
                  <p:embed/>
                </p:oleObj>
              </mc:Choice>
              <mc:Fallback>
                <p:oleObj name="公式" r:id="rId8" imgW="774364" imgH="406224" progId="Equation.3">
                  <p:embed/>
                  <p:pic>
                    <p:nvPicPr>
                      <p:cNvPr id="204803" name="Object 20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2125" y="2895600"/>
                        <a:ext cx="19050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04" name="Object 2052"/>
          <p:cNvGraphicFramePr>
            <a:graphicFrameLocks noChangeAspect="1"/>
          </p:cNvGraphicFramePr>
          <p:nvPr/>
        </p:nvGraphicFramePr>
        <p:xfrm>
          <a:off x="2251075" y="2895600"/>
          <a:ext cx="1652588" cy="825500"/>
        </p:xfrm>
        <a:graphic>
          <a:graphicData uri="http://schemas.openxmlformats.org/presentationml/2006/ole">
            <mc:AlternateContent xmlns:mc="http://schemas.openxmlformats.org/markup-compatibility/2006">
              <mc:Choice xmlns:v="urn:schemas-microsoft-com:vml" Requires="v">
                <p:oleObj name="公式" r:id="rId10" imgW="812447" imgH="418918" progId="Equation.3">
                  <p:embed/>
                </p:oleObj>
              </mc:Choice>
              <mc:Fallback>
                <p:oleObj name="公式" r:id="rId10" imgW="812447" imgH="418918" progId="Equation.3">
                  <p:embed/>
                  <p:pic>
                    <p:nvPicPr>
                      <p:cNvPr id="204804" name="Object 20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1075" y="2895600"/>
                        <a:ext cx="165258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05" name="Object 2053"/>
          <p:cNvGraphicFramePr>
            <a:graphicFrameLocks noChangeAspect="1"/>
          </p:cNvGraphicFramePr>
          <p:nvPr/>
        </p:nvGraphicFramePr>
        <p:xfrm>
          <a:off x="4038600" y="2895600"/>
          <a:ext cx="1122363" cy="873125"/>
        </p:xfrm>
        <a:graphic>
          <a:graphicData uri="http://schemas.openxmlformats.org/presentationml/2006/ole">
            <mc:AlternateContent xmlns:mc="http://schemas.openxmlformats.org/markup-compatibility/2006">
              <mc:Choice xmlns:v="urn:schemas-microsoft-com:vml" Requires="v">
                <p:oleObj name="公式" r:id="rId12" imgW="571252" imgH="444307" progId="Equation.3">
                  <p:embed/>
                </p:oleObj>
              </mc:Choice>
              <mc:Fallback>
                <p:oleObj name="公式" r:id="rId12" imgW="571252" imgH="444307" progId="Equation.3">
                  <p:embed/>
                  <p:pic>
                    <p:nvPicPr>
                      <p:cNvPr id="204805" name="Object 20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8600" y="2895600"/>
                        <a:ext cx="1122363"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06" name="Object 2054"/>
          <p:cNvGraphicFramePr>
            <a:graphicFrameLocks noChangeAspect="1"/>
          </p:cNvGraphicFramePr>
          <p:nvPr/>
        </p:nvGraphicFramePr>
        <p:xfrm>
          <a:off x="533400" y="4276725"/>
          <a:ext cx="1752600" cy="730250"/>
        </p:xfrm>
        <a:graphic>
          <a:graphicData uri="http://schemas.openxmlformats.org/presentationml/2006/ole">
            <mc:AlternateContent xmlns:mc="http://schemas.openxmlformats.org/markup-compatibility/2006">
              <mc:Choice xmlns:v="urn:schemas-microsoft-com:vml" Requires="v">
                <p:oleObj name="公式" r:id="rId14" imgW="914400" imgH="381000" progId="Equation.3">
                  <p:embed/>
                </p:oleObj>
              </mc:Choice>
              <mc:Fallback>
                <p:oleObj name="公式" r:id="rId14" imgW="914400" imgH="381000" progId="Equation.3">
                  <p:embed/>
                  <p:pic>
                    <p:nvPicPr>
                      <p:cNvPr id="204806" name="Object 205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400" y="4276725"/>
                        <a:ext cx="17526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07" name="Object 2055"/>
          <p:cNvGraphicFramePr>
            <a:graphicFrameLocks noChangeAspect="1"/>
          </p:cNvGraphicFramePr>
          <p:nvPr/>
        </p:nvGraphicFramePr>
        <p:xfrm>
          <a:off x="2251075" y="3962400"/>
          <a:ext cx="3025775" cy="1273175"/>
        </p:xfrm>
        <a:graphic>
          <a:graphicData uri="http://schemas.openxmlformats.org/presentationml/2006/ole">
            <mc:AlternateContent xmlns:mc="http://schemas.openxmlformats.org/markup-compatibility/2006">
              <mc:Choice xmlns:v="urn:schemas-microsoft-com:vml" Requires="v">
                <p:oleObj name="公式" r:id="rId16" imgW="977900" imgH="508000" progId="Equation.3">
                  <p:embed/>
                </p:oleObj>
              </mc:Choice>
              <mc:Fallback>
                <p:oleObj name="公式" r:id="rId16" imgW="977900" imgH="508000" progId="Equation.3">
                  <p:embed/>
                  <p:pic>
                    <p:nvPicPr>
                      <p:cNvPr id="204807" name="Object 205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51075" y="3962400"/>
                        <a:ext cx="3025775"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08" name="Object 2056"/>
          <p:cNvGraphicFramePr>
            <a:graphicFrameLocks noChangeAspect="1"/>
          </p:cNvGraphicFramePr>
          <p:nvPr/>
        </p:nvGraphicFramePr>
        <p:xfrm>
          <a:off x="5275263" y="4038600"/>
          <a:ext cx="2038350" cy="947738"/>
        </p:xfrm>
        <a:graphic>
          <a:graphicData uri="http://schemas.openxmlformats.org/presentationml/2006/ole">
            <mc:AlternateContent xmlns:mc="http://schemas.openxmlformats.org/markup-compatibility/2006">
              <mc:Choice xmlns:v="urn:schemas-microsoft-com:vml" Requires="v">
                <p:oleObj name="公式" r:id="rId18" imgW="901309" imgH="482391" progId="Equation.3">
                  <p:embed/>
                </p:oleObj>
              </mc:Choice>
              <mc:Fallback>
                <p:oleObj name="公式" r:id="rId18" imgW="901309" imgH="482391" progId="Equation.3">
                  <p:embed/>
                  <p:pic>
                    <p:nvPicPr>
                      <p:cNvPr id="204808" name="Object 205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75263" y="4038600"/>
                        <a:ext cx="2038350"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8"/>
          <p:cNvGrpSpPr>
            <a:grpSpLocks/>
          </p:cNvGrpSpPr>
          <p:nvPr/>
        </p:nvGrpSpPr>
        <p:grpSpPr bwMode="auto">
          <a:xfrm>
            <a:off x="6823075" y="1981200"/>
            <a:ext cx="1143000" cy="838200"/>
            <a:chOff x="4608" y="2160"/>
            <a:chExt cx="720" cy="528"/>
          </a:xfrm>
        </p:grpSpPr>
        <p:sp>
          <p:nvSpPr>
            <p:cNvPr id="22559" name="Oval 19"/>
            <p:cNvSpPr>
              <a:spLocks noChangeArrowheads="1"/>
            </p:cNvSpPr>
            <p:nvPr/>
          </p:nvSpPr>
          <p:spPr bwMode="auto">
            <a:xfrm>
              <a:off x="4608" y="2160"/>
              <a:ext cx="720" cy="336"/>
            </a:xfrm>
            <a:prstGeom prst="ellipse">
              <a:avLst/>
            </a:prstGeom>
            <a:noFill/>
            <a:ln w="57150">
              <a:solidFill>
                <a:srgbClr val="9900CC"/>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60" name="Freeform 20"/>
            <p:cNvSpPr>
              <a:spLocks/>
            </p:cNvSpPr>
            <p:nvPr/>
          </p:nvSpPr>
          <p:spPr bwMode="auto">
            <a:xfrm>
              <a:off x="4896" y="2496"/>
              <a:ext cx="120" cy="1"/>
            </a:xfrm>
            <a:custGeom>
              <a:avLst/>
              <a:gdLst>
                <a:gd name="T0" fmla="*/ 0 w 120"/>
                <a:gd name="T1" fmla="*/ 0 h 1"/>
                <a:gd name="T2" fmla="*/ 120 w 120"/>
                <a:gd name="T3" fmla="*/ 0 h 1"/>
                <a:gd name="T4" fmla="*/ 0 60000 65536"/>
                <a:gd name="T5" fmla="*/ 0 60000 65536"/>
                <a:gd name="T6" fmla="*/ 0 w 120"/>
                <a:gd name="T7" fmla="*/ 0 h 1"/>
                <a:gd name="T8" fmla="*/ 120 w 120"/>
                <a:gd name="T9" fmla="*/ 1 h 1"/>
              </a:gdLst>
              <a:ahLst/>
              <a:cxnLst>
                <a:cxn ang="T4">
                  <a:pos x="T0" y="T1"/>
                </a:cxn>
                <a:cxn ang="T5">
                  <a:pos x="T2" y="T3"/>
                </a:cxn>
              </a:cxnLst>
              <a:rect l="T6" t="T7" r="T8" b="T9"/>
              <a:pathLst>
                <a:path w="120" h="1">
                  <a:moveTo>
                    <a:pt x="0" y="0"/>
                  </a:moveTo>
                  <a:lnTo>
                    <a:pt x="120" y="0"/>
                  </a:lnTo>
                </a:path>
              </a:pathLst>
            </a:custGeom>
            <a:noFill/>
            <a:ln w="57150" cap="flat" cmpd="sng">
              <a:solidFill>
                <a:srgbClr val="9900CC"/>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2561" name="Text Box 21"/>
            <p:cNvSpPr txBox="1">
              <a:spLocks noChangeArrowheads="1"/>
            </p:cNvSpPr>
            <p:nvPr/>
          </p:nvSpPr>
          <p:spPr bwMode="auto">
            <a:xfrm>
              <a:off x="5126" y="2400"/>
              <a:ext cx="1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a</a:t>
              </a:r>
            </a:p>
          </p:txBody>
        </p:sp>
      </p:grpSp>
      <p:graphicFrame>
        <p:nvGraphicFramePr>
          <p:cNvPr id="204809" name="Object 2057"/>
          <p:cNvGraphicFramePr>
            <a:graphicFrameLocks noChangeAspect="1"/>
          </p:cNvGraphicFramePr>
          <p:nvPr/>
        </p:nvGraphicFramePr>
        <p:xfrm>
          <a:off x="436563" y="5410200"/>
          <a:ext cx="1479550" cy="776288"/>
        </p:xfrm>
        <a:graphic>
          <a:graphicData uri="http://schemas.openxmlformats.org/presentationml/2006/ole">
            <mc:AlternateContent xmlns:mc="http://schemas.openxmlformats.org/markup-compatibility/2006">
              <mc:Choice xmlns:v="urn:schemas-microsoft-com:vml" Requires="v">
                <p:oleObj name="公式" r:id="rId20" imgW="774364" imgH="406224" progId="Equation.3">
                  <p:embed/>
                </p:oleObj>
              </mc:Choice>
              <mc:Fallback>
                <p:oleObj name="公式" r:id="rId20" imgW="774364" imgH="406224" progId="Equation.3">
                  <p:embed/>
                  <p:pic>
                    <p:nvPicPr>
                      <p:cNvPr id="204809" name="Object 205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6563" y="5410200"/>
                        <a:ext cx="1479550" cy="77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10" name="Object 2058"/>
          <p:cNvGraphicFramePr>
            <a:graphicFrameLocks noChangeAspect="1"/>
          </p:cNvGraphicFramePr>
          <p:nvPr/>
        </p:nvGraphicFramePr>
        <p:xfrm>
          <a:off x="2320925" y="5410200"/>
          <a:ext cx="1949450" cy="873125"/>
        </p:xfrm>
        <a:graphic>
          <a:graphicData uri="http://schemas.openxmlformats.org/presentationml/2006/ole">
            <mc:AlternateContent xmlns:mc="http://schemas.openxmlformats.org/markup-compatibility/2006">
              <mc:Choice xmlns:v="urn:schemas-microsoft-com:vml" Requires="v">
                <p:oleObj name="公式" r:id="rId22" imgW="863225" imgH="444307" progId="Equation.3">
                  <p:embed/>
                </p:oleObj>
              </mc:Choice>
              <mc:Fallback>
                <p:oleObj name="公式" r:id="rId22" imgW="863225" imgH="444307" progId="Equation.3">
                  <p:embed/>
                  <p:pic>
                    <p:nvPicPr>
                      <p:cNvPr id="204810" name="Object 205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20925" y="5410200"/>
                        <a:ext cx="1949450"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6"/>
          <p:cNvGrpSpPr>
            <a:grpSpLocks/>
          </p:cNvGrpSpPr>
          <p:nvPr/>
        </p:nvGrpSpPr>
        <p:grpSpPr bwMode="auto">
          <a:xfrm>
            <a:off x="6670675" y="1219200"/>
            <a:ext cx="1981200" cy="2133600"/>
            <a:chOff x="4512" y="1680"/>
            <a:chExt cx="1248" cy="1344"/>
          </a:xfrm>
        </p:grpSpPr>
        <p:sp>
          <p:nvSpPr>
            <p:cNvPr id="22550" name="AutoShape 27"/>
            <p:cNvSpPr>
              <a:spLocks noChangeArrowheads="1"/>
            </p:cNvSpPr>
            <p:nvPr/>
          </p:nvSpPr>
          <p:spPr bwMode="auto">
            <a:xfrm>
              <a:off x="4512" y="1680"/>
              <a:ext cx="864"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5 w 21600"/>
                <a:gd name="T25" fmla="*/ 3150 h 21600"/>
                <a:gd name="T26" fmla="*/ 18425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646" y="10800"/>
                  </a:moveTo>
                  <a:cubicBezTo>
                    <a:pt x="6646" y="13094"/>
                    <a:pt x="8506" y="14954"/>
                    <a:pt x="10800" y="14954"/>
                  </a:cubicBezTo>
                  <a:cubicBezTo>
                    <a:pt x="13094" y="14954"/>
                    <a:pt x="14954" y="13094"/>
                    <a:pt x="14954" y="10800"/>
                  </a:cubicBezTo>
                  <a:cubicBezTo>
                    <a:pt x="14954" y="8506"/>
                    <a:pt x="13094" y="6646"/>
                    <a:pt x="10800" y="6646"/>
                  </a:cubicBezTo>
                  <a:cubicBezTo>
                    <a:pt x="8506" y="6646"/>
                    <a:pt x="6646" y="8506"/>
                    <a:pt x="6646" y="10800"/>
                  </a:cubicBez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51" name="Line 28"/>
            <p:cNvSpPr>
              <a:spLocks noChangeShapeType="1"/>
            </p:cNvSpPr>
            <p:nvPr/>
          </p:nvSpPr>
          <p:spPr bwMode="auto">
            <a:xfrm>
              <a:off x="4512" y="1872"/>
              <a:ext cx="0" cy="11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2" name="Line 29"/>
            <p:cNvSpPr>
              <a:spLocks noChangeShapeType="1"/>
            </p:cNvSpPr>
            <p:nvPr/>
          </p:nvSpPr>
          <p:spPr bwMode="auto">
            <a:xfrm>
              <a:off x="5376" y="1872"/>
              <a:ext cx="0" cy="11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3" name="Freeform 30"/>
            <p:cNvSpPr>
              <a:spLocks/>
            </p:cNvSpPr>
            <p:nvPr/>
          </p:nvSpPr>
          <p:spPr bwMode="auto">
            <a:xfrm>
              <a:off x="4775" y="1872"/>
              <a:ext cx="1" cy="192"/>
            </a:xfrm>
            <a:custGeom>
              <a:avLst/>
              <a:gdLst>
                <a:gd name="T0" fmla="*/ 0 w 1"/>
                <a:gd name="T1" fmla="*/ 0 h 192"/>
                <a:gd name="T2" fmla="*/ 0 w 1"/>
                <a:gd name="T3" fmla="*/ 192 h 192"/>
                <a:gd name="T4" fmla="*/ 0 60000 65536"/>
                <a:gd name="T5" fmla="*/ 0 60000 65536"/>
                <a:gd name="T6" fmla="*/ 0 w 1"/>
                <a:gd name="T7" fmla="*/ 0 h 192"/>
                <a:gd name="T8" fmla="*/ 1 w 1"/>
                <a:gd name="T9" fmla="*/ 192 h 192"/>
              </a:gdLst>
              <a:ahLst/>
              <a:cxnLst>
                <a:cxn ang="T4">
                  <a:pos x="T0" y="T1"/>
                </a:cxn>
                <a:cxn ang="T5">
                  <a:pos x="T2" y="T3"/>
                </a:cxn>
              </a:cxnLst>
              <a:rect l="T6" t="T7" r="T8" b="T9"/>
              <a:pathLst>
                <a:path w="1" h="192">
                  <a:moveTo>
                    <a:pt x="0" y="0"/>
                  </a:moveTo>
                  <a:lnTo>
                    <a:pt x="0" y="192"/>
                  </a:ln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54" name="Freeform 31"/>
            <p:cNvSpPr>
              <a:spLocks/>
            </p:cNvSpPr>
            <p:nvPr/>
          </p:nvSpPr>
          <p:spPr bwMode="auto">
            <a:xfrm>
              <a:off x="5113" y="1872"/>
              <a:ext cx="1" cy="192"/>
            </a:xfrm>
            <a:custGeom>
              <a:avLst/>
              <a:gdLst>
                <a:gd name="T0" fmla="*/ 0 w 1"/>
                <a:gd name="T1" fmla="*/ 0 h 192"/>
                <a:gd name="T2" fmla="*/ 0 w 1"/>
                <a:gd name="T3" fmla="*/ 192 h 192"/>
                <a:gd name="T4" fmla="*/ 0 60000 65536"/>
                <a:gd name="T5" fmla="*/ 0 60000 65536"/>
                <a:gd name="T6" fmla="*/ 0 w 1"/>
                <a:gd name="T7" fmla="*/ 0 h 192"/>
                <a:gd name="T8" fmla="*/ 1 w 1"/>
                <a:gd name="T9" fmla="*/ 192 h 192"/>
              </a:gdLst>
              <a:ahLst/>
              <a:cxnLst>
                <a:cxn ang="T4">
                  <a:pos x="T0" y="T1"/>
                </a:cxn>
                <a:cxn ang="T5">
                  <a:pos x="T2" y="T3"/>
                </a:cxn>
              </a:cxnLst>
              <a:rect l="T6" t="T7" r="T8" b="T9"/>
              <a:pathLst>
                <a:path w="1" h="192">
                  <a:moveTo>
                    <a:pt x="0" y="0"/>
                  </a:moveTo>
                  <a:lnTo>
                    <a:pt x="0" y="192"/>
                  </a:ln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55" name="Line 32"/>
            <p:cNvSpPr>
              <a:spLocks noChangeShapeType="1"/>
            </p:cNvSpPr>
            <p:nvPr/>
          </p:nvSpPr>
          <p:spPr bwMode="auto">
            <a:xfrm>
              <a:off x="4775" y="2064"/>
              <a:ext cx="0" cy="912"/>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6" name="Line 33"/>
            <p:cNvSpPr>
              <a:spLocks noChangeShapeType="1"/>
            </p:cNvSpPr>
            <p:nvPr/>
          </p:nvSpPr>
          <p:spPr bwMode="auto">
            <a:xfrm>
              <a:off x="5113" y="2064"/>
              <a:ext cx="0" cy="912"/>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7" name="Text Box 34"/>
            <p:cNvSpPr txBox="1">
              <a:spLocks noChangeArrowheads="1"/>
            </p:cNvSpPr>
            <p:nvPr/>
          </p:nvSpPr>
          <p:spPr bwMode="auto">
            <a:xfrm>
              <a:off x="5510" y="2256"/>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l</a:t>
              </a:r>
            </a:p>
          </p:txBody>
        </p:sp>
        <p:sp>
          <p:nvSpPr>
            <p:cNvPr id="22558" name="Line 35"/>
            <p:cNvSpPr>
              <a:spLocks noChangeShapeType="1"/>
            </p:cNvSpPr>
            <p:nvPr/>
          </p:nvSpPr>
          <p:spPr bwMode="auto">
            <a:xfrm>
              <a:off x="5520" y="1872"/>
              <a:ext cx="0" cy="1152"/>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13700" name="Line 36"/>
          <p:cNvSpPr>
            <a:spLocks noChangeShapeType="1"/>
          </p:cNvSpPr>
          <p:nvPr/>
        </p:nvSpPr>
        <p:spPr bwMode="auto">
          <a:xfrm>
            <a:off x="352425" y="5257800"/>
            <a:ext cx="8369300" cy="0"/>
          </a:xfrm>
          <a:prstGeom prst="line">
            <a:avLst/>
          </a:prstGeom>
          <a:noFill/>
          <a:ln w="38100">
            <a:solidFill>
              <a:srgbClr val="FF0000"/>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nodePh="1">
                                  <p:stCondLst>
                                    <p:cond delay="0"/>
                                  </p:stCondLst>
                                  <p:endCondLst>
                                    <p:cond evt="begin" delay="0">
                                      <p:tn val="12"/>
                                    </p:cond>
                                  </p:endCondLst>
                                  <p:childTnLst>
                                    <p:set>
                                      <p:cBhvr>
                                        <p:cTn id="13" dur="1" fill="hold">
                                          <p:stCondLst>
                                            <p:cond delay="499"/>
                                          </p:stCondLst>
                                        </p:cTn>
                                        <p:tgtEl>
                                          <p:spTgt spid="11366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20480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204801"/>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20480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20480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20480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204805"/>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204806"/>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204807"/>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204808"/>
                                        </p:tgtEl>
                                        <p:attrNameLst>
                                          <p:attrName>style.visibility</p:attrName>
                                        </p:attrNameLst>
                                      </p:cBhvr>
                                      <p:to>
                                        <p:strVal val="visible"/>
                                      </p:to>
                                    </p:set>
                                  </p:childTnLst>
                                </p:cTn>
                              </p:par>
                            </p:childTnLst>
                          </p:cTn>
                        </p:par>
                        <p:par>
                          <p:cTn id="58" fill="hold" nodeType="afterGroup">
                            <p:stCondLst>
                              <p:cond delay="500"/>
                            </p:stCondLst>
                            <p:childTnLst>
                              <p:par>
                                <p:cTn id="59" presetID="1" presetClass="entr" presetSubtype="0" fill="hold" grpId="0" nodeType="afterEffect">
                                  <p:stCondLst>
                                    <p:cond delay="0"/>
                                  </p:stCondLst>
                                  <p:childTnLst>
                                    <p:set>
                                      <p:cBhvr>
                                        <p:cTn id="60" dur="1" fill="hold">
                                          <p:stCondLst>
                                            <p:cond delay="499"/>
                                          </p:stCondLst>
                                        </p:cTn>
                                        <p:tgtEl>
                                          <p:spTgt spid="113700"/>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204809"/>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499"/>
                                          </p:stCondLst>
                                        </p:cTn>
                                        <p:tgtEl>
                                          <p:spTgt spid="204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nimBg="1"/>
      <p:bldP spid="113672" grpId="0" autoUpdateAnimBg="0"/>
      <p:bldP spid="11370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9C9E5E-6F74-CD79-9A25-018D306AB1D5}"/>
              </a:ext>
            </a:extLst>
          </p:cNvPr>
          <p:cNvSpPr txBox="1"/>
          <p:nvPr/>
        </p:nvSpPr>
        <p:spPr>
          <a:xfrm>
            <a:off x="142040" y="259100"/>
            <a:ext cx="4145873" cy="646331"/>
          </a:xfrm>
          <a:prstGeom prst="rect">
            <a:avLst/>
          </a:prstGeom>
          <a:noFill/>
        </p:spPr>
        <p:txBody>
          <a:bodyPr wrap="square" rtlCol="0">
            <a:spAutoFit/>
          </a:bodyPr>
          <a:lstStyle/>
          <a:p>
            <a:r>
              <a:rPr lang="zh-CN" altLang="en-US" sz="3600" dirty="0">
                <a:ea typeface="微软雅黑" panose="020B0503020204020204" pitchFamily="34" charset="-122"/>
              </a:rPr>
              <a:t>第十五次作业：</a:t>
            </a:r>
          </a:p>
        </p:txBody>
      </p:sp>
      <p:sp>
        <p:nvSpPr>
          <p:cNvPr id="5" name="文本框 4">
            <a:extLst>
              <a:ext uri="{FF2B5EF4-FFF2-40B4-BE49-F238E27FC236}">
                <a16:creationId xmlns:a16="http://schemas.microsoft.com/office/drawing/2014/main" id="{9C152DE9-B736-DF33-3F01-6104BF9C8FBB}"/>
              </a:ext>
            </a:extLst>
          </p:cNvPr>
          <p:cNvSpPr txBox="1"/>
          <p:nvPr/>
        </p:nvSpPr>
        <p:spPr>
          <a:xfrm>
            <a:off x="0" y="1063730"/>
            <a:ext cx="9144000" cy="646331"/>
          </a:xfrm>
          <a:prstGeom prst="rect">
            <a:avLst/>
          </a:prstGeom>
          <a:noFill/>
        </p:spPr>
        <p:txBody>
          <a:bodyPr wrap="square" rtlCol="0">
            <a:spAutoFit/>
          </a:bodyPr>
          <a:lstStyle/>
          <a:p>
            <a:pPr algn="ctr"/>
            <a:r>
              <a:rPr lang="zh-CN" altLang="en-US" sz="3600" b="0" dirty="0">
                <a:solidFill>
                  <a:srgbClr val="FF0000"/>
                </a:solidFill>
                <a:ea typeface="微软雅黑" panose="020B0503020204020204" pitchFamily="34" charset="-122"/>
              </a:rPr>
              <a:t>第四章 习题 </a:t>
            </a:r>
            <a:r>
              <a:rPr lang="en-US" altLang="zh-CN" sz="3600" b="0" dirty="0">
                <a:solidFill>
                  <a:srgbClr val="FF0000"/>
                </a:solidFill>
                <a:ea typeface="微软雅黑" panose="020B0503020204020204" pitchFamily="34" charset="-122"/>
              </a:rPr>
              <a:t>13, 14, 15, 16, 17</a:t>
            </a:r>
          </a:p>
        </p:txBody>
      </p:sp>
      <p:sp>
        <p:nvSpPr>
          <p:cNvPr id="6" name="文本框 5">
            <a:extLst>
              <a:ext uri="{FF2B5EF4-FFF2-40B4-BE49-F238E27FC236}">
                <a16:creationId xmlns:a16="http://schemas.microsoft.com/office/drawing/2014/main" id="{1781C098-283C-BD97-0ED7-CA36C050CF86}"/>
              </a:ext>
            </a:extLst>
          </p:cNvPr>
          <p:cNvSpPr txBox="1"/>
          <p:nvPr/>
        </p:nvSpPr>
        <p:spPr>
          <a:xfrm>
            <a:off x="142040" y="4989641"/>
            <a:ext cx="8841939" cy="1200329"/>
          </a:xfrm>
          <a:prstGeom prst="rect">
            <a:avLst/>
          </a:prstGeom>
          <a:noFill/>
        </p:spPr>
        <p:txBody>
          <a:bodyPr wrap="square" rtlCol="0">
            <a:spAutoFit/>
          </a:bodyPr>
          <a:lstStyle/>
          <a:p>
            <a:r>
              <a:rPr lang="en-US" altLang="zh-CN" sz="3600" dirty="0">
                <a:ea typeface="微软雅黑" panose="020B0503020204020204" pitchFamily="34" charset="-122"/>
              </a:rPr>
              <a:t>SPOC1</a:t>
            </a:r>
            <a:r>
              <a:rPr lang="zh-CN" altLang="en-US" sz="3600" dirty="0">
                <a:ea typeface="微软雅黑" panose="020B0503020204020204" pitchFamily="34" charset="-122"/>
              </a:rPr>
              <a:t>第八周单元测试和作业，参与讨论</a:t>
            </a:r>
            <a:endParaRPr lang="en-US" altLang="zh-CN" sz="3600" dirty="0">
              <a:ea typeface="微软雅黑" panose="020B0503020204020204" pitchFamily="34" charset="-122"/>
            </a:endParaRPr>
          </a:p>
          <a:p>
            <a:r>
              <a:rPr lang="en-US" altLang="zh-CN" sz="3600" b="0" dirty="0">
                <a:solidFill>
                  <a:schemeClr val="bg1">
                    <a:lumMod val="50000"/>
                  </a:schemeClr>
                </a:solidFill>
                <a:ea typeface="微软雅黑" panose="020B0503020204020204" pitchFamily="34" charset="-122"/>
              </a:rPr>
              <a:t>                   (11</a:t>
            </a:r>
            <a:r>
              <a:rPr lang="zh-CN" altLang="en-US" sz="3600" b="0" dirty="0">
                <a:solidFill>
                  <a:schemeClr val="bg1">
                    <a:lumMod val="50000"/>
                  </a:schemeClr>
                </a:solidFill>
                <a:ea typeface="微软雅黑" panose="020B0503020204020204" pitchFamily="34" charset="-122"/>
              </a:rPr>
              <a:t>月</a:t>
            </a:r>
            <a:r>
              <a:rPr lang="en-US" altLang="zh-CN" sz="3600" b="0" dirty="0">
                <a:solidFill>
                  <a:schemeClr val="bg1">
                    <a:lumMod val="50000"/>
                  </a:schemeClr>
                </a:solidFill>
                <a:ea typeface="微软雅黑" panose="020B0503020204020204" pitchFamily="34" charset="-122"/>
              </a:rPr>
              <a:t>17</a:t>
            </a:r>
            <a:r>
              <a:rPr lang="zh-CN" altLang="en-US" sz="3600" b="0" dirty="0">
                <a:solidFill>
                  <a:schemeClr val="bg1">
                    <a:lumMod val="50000"/>
                  </a:schemeClr>
                </a:solidFill>
                <a:ea typeface="微软雅黑" panose="020B0503020204020204" pitchFamily="34" charset="-122"/>
              </a:rPr>
              <a:t>日</a:t>
            </a:r>
            <a:r>
              <a:rPr lang="en-US" altLang="zh-CN" sz="3600" b="0" dirty="0">
                <a:solidFill>
                  <a:schemeClr val="bg1">
                    <a:lumMod val="50000"/>
                  </a:schemeClr>
                </a:solidFill>
                <a:ea typeface="微软雅黑" panose="020B0503020204020204" pitchFamily="34" charset="-122"/>
              </a:rPr>
              <a:t>23:30</a:t>
            </a:r>
            <a:r>
              <a:rPr lang="zh-CN" altLang="en-US" sz="3600" b="0" dirty="0">
                <a:solidFill>
                  <a:schemeClr val="bg1">
                    <a:lumMod val="50000"/>
                  </a:schemeClr>
                </a:solidFill>
                <a:ea typeface="微软雅黑" panose="020B0503020204020204" pitchFamily="34" charset="-122"/>
              </a:rPr>
              <a:t>前完成</a:t>
            </a:r>
            <a:r>
              <a:rPr lang="en-US" altLang="zh-CN" sz="3600" b="0" dirty="0">
                <a:solidFill>
                  <a:schemeClr val="bg1">
                    <a:lumMod val="50000"/>
                  </a:schemeClr>
                </a:solidFill>
                <a:ea typeface="微软雅黑" panose="020B0503020204020204" pitchFamily="34" charset="-122"/>
              </a:rPr>
              <a:t>)</a:t>
            </a:r>
            <a:endParaRPr lang="zh-CN" altLang="en-US" sz="3600" b="0" dirty="0">
              <a:solidFill>
                <a:schemeClr val="bg1">
                  <a:lumMod val="50000"/>
                </a:schemeClr>
              </a:solidFill>
              <a:ea typeface="微软雅黑" panose="020B0503020204020204" pitchFamily="34" charset="-122"/>
            </a:endParaRPr>
          </a:p>
        </p:txBody>
      </p:sp>
      <p:sp>
        <p:nvSpPr>
          <p:cNvPr id="8" name="文本框 7">
            <a:extLst>
              <a:ext uri="{FF2B5EF4-FFF2-40B4-BE49-F238E27FC236}">
                <a16:creationId xmlns:a16="http://schemas.microsoft.com/office/drawing/2014/main" id="{2AAE431B-23F9-B398-CABD-8A195ECD1782}"/>
              </a:ext>
            </a:extLst>
          </p:cNvPr>
          <p:cNvSpPr txBox="1"/>
          <p:nvPr/>
        </p:nvSpPr>
        <p:spPr>
          <a:xfrm>
            <a:off x="771640" y="3587300"/>
            <a:ext cx="7600720" cy="646331"/>
          </a:xfrm>
          <a:prstGeom prst="rect">
            <a:avLst/>
          </a:prstGeom>
          <a:noFill/>
        </p:spPr>
        <p:txBody>
          <a:bodyPr wrap="square">
            <a:spAutoFit/>
          </a:bodyPr>
          <a:lstStyle/>
          <a:p>
            <a:r>
              <a:rPr lang="en-US" altLang="zh-CN" sz="3600" b="0" dirty="0">
                <a:solidFill>
                  <a:schemeClr val="bg1">
                    <a:lumMod val="50000"/>
                  </a:schemeClr>
                </a:solidFill>
                <a:ea typeface="微软雅黑" panose="020B0503020204020204" pitchFamily="34" charset="-122"/>
              </a:rPr>
              <a:t>(11</a:t>
            </a:r>
            <a:r>
              <a:rPr lang="zh-CN" altLang="en-US" sz="3600" b="0" dirty="0">
                <a:solidFill>
                  <a:schemeClr val="bg1">
                    <a:lumMod val="50000"/>
                  </a:schemeClr>
                </a:solidFill>
                <a:ea typeface="微软雅黑" panose="020B0503020204020204" pitchFamily="34" charset="-122"/>
              </a:rPr>
              <a:t>月</a:t>
            </a:r>
            <a:r>
              <a:rPr lang="en-US" altLang="zh-CN" sz="3600" b="0" dirty="0">
                <a:solidFill>
                  <a:schemeClr val="bg1">
                    <a:lumMod val="50000"/>
                  </a:schemeClr>
                </a:solidFill>
                <a:ea typeface="微软雅黑" panose="020B0503020204020204" pitchFamily="34" charset="-122"/>
              </a:rPr>
              <a:t>21</a:t>
            </a:r>
            <a:r>
              <a:rPr lang="zh-CN" altLang="en-US" sz="3600" b="0" dirty="0">
                <a:solidFill>
                  <a:schemeClr val="bg1">
                    <a:lumMod val="50000"/>
                  </a:schemeClr>
                </a:solidFill>
                <a:ea typeface="微软雅黑" panose="020B0503020204020204" pitchFamily="34" charset="-122"/>
              </a:rPr>
              <a:t>日</a:t>
            </a:r>
            <a:r>
              <a:rPr lang="en-US" altLang="zh-CN" sz="3600" b="0" dirty="0">
                <a:solidFill>
                  <a:schemeClr val="bg1">
                    <a:lumMod val="50000"/>
                  </a:schemeClr>
                </a:solidFill>
                <a:ea typeface="微软雅黑" panose="020B0503020204020204" pitchFamily="34" charset="-122"/>
              </a:rPr>
              <a:t>23:59</a:t>
            </a:r>
            <a:r>
              <a:rPr lang="zh-CN" altLang="en-US" sz="3600" b="0" dirty="0">
                <a:solidFill>
                  <a:schemeClr val="bg1">
                    <a:lumMod val="50000"/>
                  </a:schemeClr>
                </a:solidFill>
                <a:ea typeface="微软雅黑" panose="020B0503020204020204" pitchFamily="34" charset="-122"/>
              </a:rPr>
              <a:t>前电子版提交到乐学</a:t>
            </a:r>
            <a:r>
              <a:rPr lang="en-US" altLang="zh-CN" sz="3600" b="0" dirty="0">
                <a:solidFill>
                  <a:schemeClr val="bg1">
                    <a:lumMod val="50000"/>
                  </a:schemeClr>
                </a:solidFill>
                <a:ea typeface="微软雅黑" panose="020B0503020204020204" pitchFamily="34" charset="-122"/>
              </a:rPr>
              <a:t>)</a:t>
            </a:r>
            <a:endParaRPr lang="zh-CN" altLang="en-US" sz="3600" dirty="0"/>
          </a:p>
        </p:txBody>
      </p:sp>
      <p:sp>
        <p:nvSpPr>
          <p:cNvPr id="3" name="文本框 2">
            <a:extLst>
              <a:ext uri="{FF2B5EF4-FFF2-40B4-BE49-F238E27FC236}">
                <a16:creationId xmlns:a16="http://schemas.microsoft.com/office/drawing/2014/main" id="{66D032D1-0FA2-B185-B2AA-F88C1F687C64}"/>
              </a:ext>
            </a:extLst>
          </p:cNvPr>
          <p:cNvSpPr txBox="1"/>
          <p:nvPr/>
        </p:nvSpPr>
        <p:spPr>
          <a:xfrm>
            <a:off x="142040" y="1819740"/>
            <a:ext cx="4145873" cy="646331"/>
          </a:xfrm>
          <a:prstGeom prst="rect">
            <a:avLst/>
          </a:prstGeom>
          <a:noFill/>
        </p:spPr>
        <p:txBody>
          <a:bodyPr wrap="square" rtlCol="0">
            <a:spAutoFit/>
          </a:bodyPr>
          <a:lstStyle/>
          <a:p>
            <a:r>
              <a:rPr lang="zh-CN" altLang="en-US" sz="3600" dirty="0">
                <a:ea typeface="微软雅黑" panose="020B0503020204020204" pitchFamily="34" charset="-122"/>
              </a:rPr>
              <a:t>第十六次作业：</a:t>
            </a:r>
          </a:p>
        </p:txBody>
      </p:sp>
      <p:sp>
        <p:nvSpPr>
          <p:cNvPr id="4" name="文本框 3">
            <a:extLst>
              <a:ext uri="{FF2B5EF4-FFF2-40B4-BE49-F238E27FC236}">
                <a16:creationId xmlns:a16="http://schemas.microsoft.com/office/drawing/2014/main" id="{A3F3331D-4CFC-4EF8-C14D-3A039BBC8D19}"/>
              </a:ext>
            </a:extLst>
          </p:cNvPr>
          <p:cNvSpPr txBox="1"/>
          <p:nvPr/>
        </p:nvSpPr>
        <p:spPr>
          <a:xfrm>
            <a:off x="0" y="2624370"/>
            <a:ext cx="9144000" cy="646331"/>
          </a:xfrm>
          <a:prstGeom prst="rect">
            <a:avLst/>
          </a:prstGeom>
          <a:noFill/>
        </p:spPr>
        <p:txBody>
          <a:bodyPr wrap="square" rtlCol="0">
            <a:spAutoFit/>
          </a:bodyPr>
          <a:lstStyle/>
          <a:p>
            <a:pPr algn="ctr"/>
            <a:r>
              <a:rPr lang="zh-CN" altLang="en-US" sz="3600" b="0" dirty="0">
                <a:solidFill>
                  <a:srgbClr val="FF0000"/>
                </a:solidFill>
                <a:ea typeface="微软雅黑" panose="020B0503020204020204" pitchFamily="34" charset="-122"/>
              </a:rPr>
              <a:t>第四章 习题 </a:t>
            </a:r>
            <a:r>
              <a:rPr lang="en-US" altLang="zh-CN" sz="3600" b="0" dirty="0">
                <a:solidFill>
                  <a:srgbClr val="FF0000"/>
                </a:solidFill>
                <a:ea typeface="微软雅黑" panose="020B0503020204020204" pitchFamily="34" charset="-122"/>
              </a:rPr>
              <a:t>19,</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20,</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21,</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22,</a:t>
            </a:r>
            <a:r>
              <a:rPr lang="zh-CN" altLang="en-US" sz="3600" b="0" dirty="0">
                <a:solidFill>
                  <a:srgbClr val="FF0000"/>
                </a:solidFill>
                <a:ea typeface="微软雅黑" panose="020B0503020204020204" pitchFamily="34" charset="-122"/>
              </a:rPr>
              <a:t> </a:t>
            </a:r>
            <a:r>
              <a:rPr lang="en-US" altLang="zh-CN" sz="3600" b="0">
                <a:solidFill>
                  <a:srgbClr val="FF0000"/>
                </a:solidFill>
                <a:ea typeface="微软雅黑" panose="020B0503020204020204" pitchFamily="34" charset="-122"/>
              </a:rPr>
              <a:t>23</a:t>
            </a:r>
            <a:endParaRPr lang="en-US" altLang="zh-CN" sz="3600" b="0" dirty="0">
              <a:solidFill>
                <a:srgbClr val="FF0000"/>
              </a:solidFill>
              <a:ea typeface="微软雅黑" panose="020B0503020204020204" pitchFamily="34" charset="-122"/>
            </a:endParaRPr>
          </a:p>
        </p:txBody>
      </p:sp>
    </p:spTree>
    <p:extLst>
      <p:ext uri="{BB962C8B-B14F-4D97-AF65-F5344CB8AC3E}">
        <p14:creationId xmlns:p14="http://schemas.microsoft.com/office/powerpoint/2010/main" val="1781318678"/>
      </p:ext>
    </p:extLst>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3"/>
          <p:cNvGrpSpPr>
            <a:grpSpLocks/>
          </p:cNvGrpSpPr>
          <p:nvPr/>
        </p:nvGrpSpPr>
        <p:grpSpPr bwMode="auto">
          <a:xfrm>
            <a:off x="3438650" y="1443608"/>
            <a:ext cx="4513262" cy="2057400"/>
            <a:chOff x="2917" y="2736"/>
            <a:chExt cx="2843" cy="1296"/>
          </a:xfrm>
        </p:grpSpPr>
        <p:grpSp>
          <p:nvGrpSpPr>
            <p:cNvPr id="26634" name="Group 4"/>
            <p:cNvGrpSpPr>
              <a:grpSpLocks/>
            </p:cNvGrpSpPr>
            <p:nvPr/>
          </p:nvGrpSpPr>
          <p:grpSpPr bwMode="auto">
            <a:xfrm>
              <a:off x="3301" y="2762"/>
              <a:ext cx="1039" cy="1270"/>
              <a:chOff x="3264" y="602"/>
              <a:chExt cx="1039" cy="1270"/>
            </a:xfrm>
          </p:grpSpPr>
          <p:grpSp>
            <p:nvGrpSpPr>
              <p:cNvPr id="26656" name="Group 5"/>
              <p:cNvGrpSpPr>
                <a:grpSpLocks/>
              </p:cNvGrpSpPr>
              <p:nvPr/>
            </p:nvGrpSpPr>
            <p:grpSpPr bwMode="auto">
              <a:xfrm>
                <a:off x="3456" y="912"/>
                <a:ext cx="571" cy="609"/>
                <a:chOff x="3029" y="958"/>
                <a:chExt cx="1146" cy="995"/>
              </a:xfrm>
            </p:grpSpPr>
            <p:sp>
              <p:nvSpPr>
                <p:cNvPr id="26667" name="Freeform 6"/>
                <p:cNvSpPr>
                  <a:spLocks/>
                </p:cNvSpPr>
                <p:nvPr/>
              </p:nvSpPr>
              <p:spPr bwMode="auto">
                <a:xfrm rot="-5400000">
                  <a:off x="2887" y="1269"/>
                  <a:ext cx="792" cy="192"/>
                </a:xfrm>
                <a:custGeom>
                  <a:avLst/>
                  <a:gdLst>
                    <a:gd name="T0" fmla="*/ 11 w 879"/>
                    <a:gd name="T1" fmla="*/ 0 h 173"/>
                    <a:gd name="T2" fmla="*/ 15 w 879"/>
                    <a:gd name="T3" fmla="*/ 98 h 173"/>
                    <a:gd name="T4" fmla="*/ 100 w 879"/>
                    <a:gd name="T5" fmla="*/ 194 h 173"/>
                    <a:gd name="T6" fmla="*/ 203 w 879"/>
                    <a:gd name="T7" fmla="*/ 244 h 173"/>
                    <a:gd name="T8" fmla="*/ 323 w 879"/>
                    <a:gd name="T9" fmla="*/ 254 h 173"/>
                    <a:gd name="T10" fmla="*/ 479 w 879"/>
                    <a:gd name="T11" fmla="*/ 200 h 173"/>
                    <a:gd name="T12" fmla="*/ 563 w 879"/>
                    <a:gd name="T13" fmla="*/ 110 h 173"/>
                    <a:gd name="T14" fmla="*/ 574 w 879"/>
                    <a:gd name="T15" fmla="*/ 18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8" name="Freeform 7"/>
                <p:cNvSpPr>
                  <a:spLocks/>
                </p:cNvSpPr>
                <p:nvPr/>
              </p:nvSpPr>
              <p:spPr bwMode="auto">
                <a:xfrm rot="-5400000">
                  <a:off x="3001" y="1269"/>
                  <a:ext cx="792" cy="191"/>
                </a:xfrm>
                <a:custGeom>
                  <a:avLst/>
                  <a:gdLst>
                    <a:gd name="T0" fmla="*/ 11 w 879"/>
                    <a:gd name="T1" fmla="*/ 0 h 173"/>
                    <a:gd name="T2" fmla="*/ 15 w 879"/>
                    <a:gd name="T3" fmla="*/ 95 h 173"/>
                    <a:gd name="T4" fmla="*/ 100 w 879"/>
                    <a:gd name="T5" fmla="*/ 190 h 173"/>
                    <a:gd name="T6" fmla="*/ 203 w 879"/>
                    <a:gd name="T7" fmla="*/ 237 h 173"/>
                    <a:gd name="T8" fmla="*/ 323 w 879"/>
                    <a:gd name="T9" fmla="*/ 248 h 173"/>
                    <a:gd name="T10" fmla="*/ 479 w 879"/>
                    <a:gd name="T11" fmla="*/ 197 h 173"/>
                    <a:gd name="T12" fmla="*/ 563 w 879"/>
                    <a:gd name="T13" fmla="*/ 106 h 173"/>
                    <a:gd name="T14" fmla="*/ 574 w 879"/>
                    <a:gd name="T15" fmla="*/ 17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9" name="Freeform 8"/>
                <p:cNvSpPr>
                  <a:spLocks/>
                </p:cNvSpPr>
                <p:nvPr/>
              </p:nvSpPr>
              <p:spPr bwMode="auto">
                <a:xfrm rot="-5400000">
                  <a:off x="3115" y="1269"/>
                  <a:ext cx="792" cy="191"/>
                </a:xfrm>
                <a:custGeom>
                  <a:avLst/>
                  <a:gdLst>
                    <a:gd name="T0" fmla="*/ 11 w 879"/>
                    <a:gd name="T1" fmla="*/ 0 h 173"/>
                    <a:gd name="T2" fmla="*/ 15 w 879"/>
                    <a:gd name="T3" fmla="*/ 95 h 173"/>
                    <a:gd name="T4" fmla="*/ 100 w 879"/>
                    <a:gd name="T5" fmla="*/ 190 h 173"/>
                    <a:gd name="T6" fmla="*/ 203 w 879"/>
                    <a:gd name="T7" fmla="*/ 237 h 173"/>
                    <a:gd name="T8" fmla="*/ 323 w 879"/>
                    <a:gd name="T9" fmla="*/ 248 h 173"/>
                    <a:gd name="T10" fmla="*/ 479 w 879"/>
                    <a:gd name="T11" fmla="*/ 197 h 173"/>
                    <a:gd name="T12" fmla="*/ 563 w 879"/>
                    <a:gd name="T13" fmla="*/ 106 h 173"/>
                    <a:gd name="T14" fmla="*/ 574 w 879"/>
                    <a:gd name="T15" fmla="*/ 17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70" name="Freeform 9"/>
                <p:cNvSpPr>
                  <a:spLocks/>
                </p:cNvSpPr>
                <p:nvPr/>
              </p:nvSpPr>
              <p:spPr bwMode="auto">
                <a:xfrm rot="-5400000">
                  <a:off x="3229" y="1269"/>
                  <a:ext cx="792" cy="191"/>
                </a:xfrm>
                <a:custGeom>
                  <a:avLst/>
                  <a:gdLst>
                    <a:gd name="T0" fmla="*/ 11 w 879"/>
                    <a:gd name="T1" fmla="*/ 0 h 173"/>
                    <a:gd name="T2" fmla="*/ 15 w 879"/>
                    <a:gd name="T3" fmla="*/ 95 h 173"/>
                    <a:gd name="T4" fmla="*/ 100 w 879"/>
                    <a:gd name="T5" fmla="*/ 190 h 173"/>
                    <a:gd name="T6" fmla="*/ 203 w 879"/>
                    <a:gd name="T7" fmla="*/ 237 h 173"/>
                    <a:gd name="T8" fmla="*/ 323 w 879"/>
                    <a:gd name="T9" fmla="*/ 248 h 173"/>
                    <a:gd name="T10" fmla="*/ 479 w 879"/>
                    <a:gd name="T11" fmla="*/ 197 h 173"/>
                    <a:gd name="T12" fmla="*/ 563 w 879"/>
                    <a:gd name="T13" fmla="*/ 106 h 173"/>
                    <a:gd name="T14" fmla="*/ 574 w 879"/>
                    <a:gd name="T15" fmla="*/ 17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71" name="Freeform 10"/>
                <p:cNvSpPr>
                  <a:spLocks/>
                </p:cNvSpPr>
                <p:nvPr/>
              </p:nvSpPr>
              <p:spPr bwMode="auto">
                <a:xfrm rot="-5400000">
                  <a:off x="3343" y="1269"/>
                  <a:ext cx="792" cy="191"/>
                </a:xfrm>
                <a:custGeom>
                  <a:avLst/>
                  <a:gdLst>
                    <a:gd name="T0" fmla="*/ 11 w 879"/>
                    <a:gd name="T1" fmla="*/ 0 h 173"/>
                    <a:gd name="T2" fmla="*/ 15 w 879"/>
                    <a:gd name="T3" fmla="*/ 95 h 173"/>
                    <a:gd name="T4" fmla="*/ 100 w 879"/>
                    <a:gd name="T5" fmla="*/ 190 h 173"/>
                    <a:gd name="T6" fmla="*/ 203 w 879"/>
                    <a:gd name="T7" fmla="*/ 237 h 173"/>
                    <a:gd name="T8" fmla="*/ 323 w 879"/>
                    <a:gd name="T9" fmla="*/ 248 h 173"/>
                    <a:gd name="T10" fmla="*/ 479 w 879"/>
                    <a:gd name="T11" fmla="*/ 197 h 173"/>
                    <a:gd name="T12" fmla="*/ 563 w 879"/>
                    <a:gd name="T13" fmla="*/ 106 h 173"/>
                    <a:gd name="T14" fmla="*/ 574 w 879"/>
                    <a:gd name="T15" fmla="*/ 17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72" name="Freeform 11"/>
                <p:cNvSpPr>
                  <a:spLocks/>
                </p:cNvSpPr>
                <p:nvPr/>
              </p:nvSpPr>
              <p:spPr bwMode="auto">
                <a:xfrm rot="-5400000">
                  <a:off x="3457" y="1269"/>
                  <a:ext cx="792" cy="191"/>
                </a:xfrm>
                <a:custGeom>
                  <a:avLst/>
                  <a:gdLst>
                    <a:gd name="T0" fmla="*/ 11 w 879"/>
                    <a:gd name="T1" fmla="*/ 0 h 173"/>
                    <a:gd name="T2" fmla="*/ 15 w 879"/>
                    <a:gd name="T3" fmla="*/ 95 h 173"/>
                    <a:gd name="T4" fmla="*/ 100 w 879"/>
                    <a:gd name="T5" fmla="*/ 190 h 173"/>
                    <a:gd name="T6" fmla="*/ 203 w 879"/>
                    <a:gd name="T7" fmla="*/ 237 h 173"/>
                    <a:gd name="T8" fmla="*/ 323 w 879"/>
                    <a:gd name="T9" fmla="*/ 248 h 173"/>
                    <a:gd name="T10" fmla="*/ 479 w 879"/>
                    <a:gd name="T11" fmla="*/ 197 h 173"/>
                    <a:gd name="T12" fmla="*/ 563 w 879"/>
                    <a:gd name="T13" fmla="*/ 106 h 173"/>
                    <a:gd name="T14" fmla="*/ 574 w 879"/>
                    <a:gd name="T15" fmla="*/ 17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73" name="Freeform 12"/>
                <p:cNvSpPr>
                  <a:spLocks/>
                </p:cNvSpPr>
                <p:nvPr/>
              </p:nvSpPr>
              <p:spPr bwMode="auto">
                <a:xfrm rot="-5400000">
                  <a:off x="2662" y="1325"/>
                  <a:ext cx="911" cy="178"/>
                </a:xfrm>
                <a:custGeom>
                  <a:avLst/>
                  <a:gdLst>
                    <a:gd name="T0" fmla="*/ 0 w 1011"/>
                    <a:gd name="T1" fmla="*/ 159 h 161"/>
                    <a:gd name="T2" fmla="*/ 103 w 1011"/>
                    <a:gd name="T3" fmla="*/ 164 h 161"/>
                    <a:gd name="T4" fmla="*/ 187 w 1011"/>
                    <a:gd name="T5" fmla="*/ 67 h 161"/>
                    <a:gd name="T6" fmla="*/ 290 w 1011"/>
                    <a:gd name="T7" fmla="*/ 19 h 161"/>
                    <a:gd name="T8" fmla="*/ 411 w 1011"/>
                    <a:gd name="T9" fmla="*/ 9 h 161"/>
                    <a:gd name="T10" fmla="*/ 566 w 1011"/>
                    <a:gd name="T11" fmla="*/ 61 h 161"/>
                    <a:gd name="T12" fmla="*/ 651 w 1011"/>
                    <a:gd name="T13" fmla="*/ 151 h 161"/>
                    <a:gd name="T14" fmla="*/ 661 w 1011"/>
                    <a:gd name="T15" fmla="*/ 241 h 161"/>
                    <a:gd name="T16" fmla="*/ 0 60000 65536"/>
                    <a:gd name="T17" fmla="*/ 0 60000 65536"/>
                    <a:gd name="T18" fmla="*/ 0 60000 65536"/>
                    <a:gd name="T19" fmla="*/ 0 60000 65536"/>
                    <a:gd name="T20" fmla="*/ 0 60000 65536"/>
                    <a:gd name="T21" fmla="*/ 0 60000 65536"/>
                    <a:gd name="T22" fmla="*/ 0 60000 65536"/>
                    <a:gd name="T23" fmla="*/ 0 60000 65536"/>
                    <a:gd name="T24" fmla="*/ 0 w 1011"/>
                    <a:gd name="T25" fmla="*/ 0 h 161"/>
                    <a:gd name="T26" fmla="*/ 1011 w 1011"/>
                    <a:gd name="T27" fmla="*/ 161 h 1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1" h="161">
                      <a:moveTo>
                        <a:pt x="0" y="107"/>
                      </a:moveTo>
                      <a:cubicBezTo>
                        <a:pt x="24" y="107"/>
                        <a:pt x="108" y="119"/>
                        <a:pt x="155" y="109"/>
                      </a:cubicBezTo>
                      <a:cubicBezTo>
                        <a:pt x="202" y="99"/>
                        <a:pt x="236" y="61"/>
                        <a:pt x="283" y="45"/>
                      </a:cubicBezTo>
                      <a:cubicBezTo>
                        <a:pt x="330" y="29"/>
                        <a:pt x="382" y="20"/>
                        <a:pt x="439" y="13"/>
                      </a:cubicBezTo>
                      <a:cubicBezTo>
                        <a:pt x="496" y="6"/>
                        <a:pt x="553" y="0"/>
                        <a:pt x="623" y="5"/>
                      </a:cubicBezTo>
                      <a:cubicBezTo>
                        <a:pt x="693" y="10"/>
                        <a:pt x="798" y="25"/>
                        <a:pt x="859" y="41"/>
                      </a:cubicBezTo>
                      <a:cubicBezTo>
                        <a:pt x="920" y="57"/>
                        <a:pt x="963" y="81"/>
                        <a:pt x="987" y="101"/>
                      </a:cubicBezTo>
                      <a:cubicBezTo>
                        <a:pt x="1011" y="121"/>
                        <a:pt x="1000" y="149"/>
                        <a:pt x="1003" y="161"/>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74" name="Freeform 13"/>
                <p:cNvSpPr>
                  <a:spLocks/>
                </p:cNvSpPr>
                <p:nvPr/>
              </p:nvSpPr>
              <p:spPr bwMode="auto">
                <a:xfrm rot="-5400000">
                  <a:off x="3571" y="1269"/>
                  <a:ext cx="792" cy="191"/>
                </a:xfrm>
                <a:custGeom>
                  <a:avLst/>
                  <a:gdLst>
                    <a:gd name="T0" fmla="*/ 11 w 879"/>
                    <a:gd name="T1" fmla="*/ 0 h 173"/>
                    <a:gd name="T2" fmla="*/ 15 w 879"/>
                    <a:gd name="T3" fmla="*/ 95 h 173"/>
                    <a:gd name="T4" fmla="*/ 100 w 879"/>
                    <a:gd name="T5" fmla="*/ 190 h 173"/>
                    <a:gd name="T6" fmla="*/ 203 w 879"/>
                    <a:gd name="T7" fmla="*/ 237 h 173"/>
                    <a:gd name="T8" fmla="*/ 323 w 879"/>
                    <a:gd name="T9" fmla="*/ 248 h 173"/>
                    <a:gd name="T10" fmla="*/ 479 w 879"/>
                    <a:gd name="T11" fmla="*/ 197 h 173"/>
                    <a:gd name="T12" fmla="*/ 563 w 879"/>
                    <a:gd name="T13" fmla="*/ 106 h 173"/>
                    <a:gd name="T14" fmla="*/ 574 w 879"/>
                    <a:gd name="T15" fmla="*/ 17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75" name="Freeform 14"/>
                <p:cNvSpPr>
                  <a:spLocks/>
                </p:cNvSpPr>
                <p:nvPr/>
              </p:nvSpPr>
              <p:spPr bwMode="auto">
                <a:xfrm rot="-5400000">
                  <a:off x="3594" y="1372"/>
                  <a:ext cx="984" cy="178"/>
                </a:xfrm>
                <a:custGeom>
                  <a:avLst/>
                  <a:gdLst>
                    <a:gd name="T0" fmla="*/ 0 w 1092"/>
                    <a:gd name="T1" fmla="*/ 77 h 161"/>
                    <a:gd name="T2" fmla="*/ 156 w 1092"/>
                    <a:gd name="T3" fmla="*/ 77 h 161"/>
                    <a:gd name="T4" fmla="*/ 241 w 1092"/>
                    <a:gd name="T5" fmla="*/ 174 h 161"/>
                    <a:gd name="T6" fmla="*/ 343 w 1092"/>
                    <a:gd name="T7" fmla="*/ 221 h 161"/>
                    <a:gd name="T8" fmla="*/ 464 w 1092"/>
                    <a:gd name="T9" fmla="*/ 232 h 161"/>
                    <a:gd name="T10" fmla="*/ 620 w 1092"/>
                    <a:gd name="T11" fmla="*/ 180 h 161"/>
                    <a:gd name="T12" fmla="*/ 704 w 1092"/>
                    <a:gd name="T13" fmla="*/ 90 h 161"/>
                    <a:gd name="T14" fmla="*/ 715 w 1092"/>
                    <a:gd name="T15" fmla="*/ 0 h 161"/>
                    <a:gd name="T16" fmla="*/ 0 60000 65536"/>
                    <a:gd name="T17" fmla="*/ 0 60000 65536"/>
                    <a:gd name="T18" fmla="*/ 0 60000 65536"/>
                    <a:gd name="T19" fmla="*/ 0 60000 65536"/>
                    <a:gd name="T20" fmla="*/ 0 60000 65536"/>
                    <a:gd name="T21" fmla="*/ 0 60000 65536"/>
                    <a:gd name="T22" fmla="*/ 0 60000 65536"/>
                    <a:gd name="T23" fmla="*/ 0 60000 65536"/>
                    <a:gd name="T24" fmla="*/ 0 w 1092"/>
                    <a:gd name="T25" fmla="*/ 0 h 161"/>
                    <a:gd name="T26" fmla="*/ 1092 w 1092"/>
                    <a:gd name="T27" fmla="*/ 161 h 1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92" h="161">
                      <a:moveTo>
                        <a:pt x="0" y="52"/>
                      </a:moveTo>
                      <a:cubicBezTo>
                        <a:pt x="39" y="52"/>
                        <a:pt x="175" y="41"/>
                        <a:pt x="236" y="52"/>
                      </a:cubicBezTo>
                      <a:cubicBezTo>
                        <a:pt x="297" y="63"/>
                        <a:pt x="317" y="100"/>
                        <a:pt x="364" y="116"/>
                      </a:cubicBezTo>
                      <a:cubicBezTo>
                        <a:pt x="411" y="132"/>
                        <a:pt x="463" y="141"/>
                        <a:pt x="520" y="148"/>
                      </a:cubicBezTo>
                      <a:cubicBezTo>
                        <a:pt x="577" y="155"/>
                        <a:pt x="634" y="161"/>
                        <a:pt x="704" y="156"/>
                      </a:cubicBezTo>
                      <a:cubicBezTo>
                        <a:pt x="774" y="151"/>
                        <a:pt x="879" y="136"/>
                        <a:pt x="940" y="120"/>
                      </a:cubicBezTo>
                      <a:cubicBezTo>
                        <a:pt x="1001" y="104"/>
                        <a:pt x="1044" y="80"/>
                        <a:pt x="1068" y="60"/>
                      </a:cubicBezTo>
                      <a:cubicBezTo>
                        <a:pt x="1092" y="40"/>
                        <a:pt x="1081" y="12"/>
                        <a:pt x="1084" y="0"/>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6657" name="Rectangle 15"/>
              <p:cNvSpPr>
                <a:spLocks noChangeArrowheads="1"/>
              </p:cNvSpPr>
              <p:nvPr/>
            </p:nvSpPr>
            <p:spPr bwMode="auto">
              <a:xfrm>
                <a:off x="3264" y="1680"/>
                <a:ext cx="288" cy="144"/>
              </a:xfrm>
              <a:prstGeom prst="rect">
                <a:avLst/>
              </a:prstGeom>
              <a:solidFill>
                <a:schemeClr val="bg2"/>
              </a:solidFill>
              <a:ln w="12700">
                <a:solidFill>
                  <a:schemeClr val="tx1"/>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6658" name="Line 16"/>
              <p:cNvSpPr>
                <a:spLocks noChangeShapeType="1"/>
              </p:cNvSpPr>
              <p:nvPr/>
            </p:nvSpPr>
            <p:spPr bwMode="auto">
              <a:xfrm>
                <a:off x="3552" y="1752"/>
                <a:ext cx="96"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9" name="Line 17"/>
              <p:cNvSpPr>
                <a:spLocks noChangeShapeType="1"/>
              </p:cNvSpPr>
              <p:nvPr/>
            </p:nvSpPr>
            <p:spPr bwMode="auto">
              <a:xfrm>
                <a:off x="3648" y="1632"/>
                <a:ext cx="0" cy="24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0" name="Line 18"/>
              <p:cNvSpPr>
                <a:spLocks noChangeShapeType="1"/>
              </p:cNvSpPr>
              <p:nvPr/>
            </p:nvSpPr>
            <p:spPr bwMode="auto">
              <a:xfrm>
                <a:off x="3696" y="1680"/>
                <a:ext cx="0" cy="144"/>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1" name="Freeform 19"/>
              <p:cNvSpPr>
                <a:spLocks/>
              </p:cNvSpPr>
              <p:nvPr/>
            </p:nvSpPr>
            <p:spPr bwMode="auto">
              <a:xfrm>
                <a:off x="3708" y="1752"/>
                <a:ext cx="264" cy="1"/>
              </a:xfrm>
              <a:custGeom>
                <a:avLst/>
                <a:gdLst>
                  <a:gd name="T0" fmla="*/ 0 w 264"/>
                  <a:gd name="T1" fmla="*/ 0 h 1"/>
                  <a:gd name="T2" fmla="*/ 264 w 264"/>
                  <a:gd name="T3" fmla="*/ 0 h 1"/>
                  <a:gd name="T4" fmla="*/ 0 60000 65536"/>
                  <a:gd name="T5" fmla="*/ 0 60000 65536"/>
                  <a:gd name="T6" fmla="*/ 0 w 264"/>
                  <a:gd name="T7" fmla="*/ 0 h 1"/>
                  <a:gd name="T8" fmla="*/ 264 w 264"/>
                  <a:gd name="T9" fmla="*/ 1 h 1"/>
                </a:gdLst>
                <a:ahLst/>
                <a:cxnLst>
                  <a:cxn ang="T4">
                    <a:pos x="T0" y="T1"/>
                  </a:cxn>
                  <a:cxn ang="T5">
                    <a:pos x="T2" y="T3"/>
                  </a:cxn>
                </a:cxnLst>
                <a:rect l="T6" t="T7" r="T8" b="T9"/>
                <a:pathLst>
                  <a:path w="264" h="1">
                    <a:moveTo>
                      <a:pt x="0" y="0"/>
                    </a:moveTo>
                    <a:lnTo>
                      <a:pt x="264" y="0"/>
                    </a:ln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2" name="Freeform 20"/>
              <p:cNvSpPr>
                <a:spLocks/>
              </p:cNvSpPr>
              <p:nvPr/>
            </p:nvSpPr>
            <p:spPr bwMode="auto">
              <a:xfrm>
                <a:off x="3960" y="1512"/>
                <a:ext cx="1" cy="252"/>
              </a:xfrm>
              <a:custGeom>
                <a:avLst/>
                <a:gdLst>
                  <a:gd name="T0" fmla="*/ 0 w 1"/>
                  <a:gd name="T1" fmla="*/ 0 h 252"/>
                  <a:gd name="T2" fmla="*/ 0 w 1"/>
                  <a:gd name="T3" fmla="*/ 252 h 252"/>
                  <a:gd name="T4" fmla="*/ 0 60000 65536"/>
                  <a:gd name="T5" fmla="*/ 0 60000 65536"/>
                  <a:gd name="T6" fmla="*/ 0 w 1"/>
                  <a:gd name="T7" fmla="*/ 0 h 252"/>
                  <a:gd name="T8" fmla="*/ 1 w 1"/>
                  <a:gd name="T9" fmla="*/ 252 h 252"/>
                </a:gdLst>
                <a:ahLst/>
                <a:cxnLst>
                  <a:cxn ang="T4">
                    <a:pos x="T0" y="T1"/>
                  </a:cxn>
                  <a:cxn ang="T5">
                    <a:pos x="T2" y="T3"/>
                  </a:cxn>
                </a:cxnLst>
                <a:rect l="T6" t="T7" r="T8" b="T9"/>
                <a:pathLst>
                  <a:path w="1" h="252">
                    <a:moveTo>
                      <a:pt x="0" y="0"/>
                    </a:moveTo>
                    <a:lnTo>
                      <a:pt x="0" y="252"/>
                    </a:ln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3" name="Freeform 21"/>
              <p:cNvSpPr>
                <a:spLocks/>
              </p:cNvSpPr>
              <p:nvPr/>
            </p:nvSpPr>
            <p:spPr bwMode="auto">
              <a:xfrm>
                <a:off x="3956" y="1480"/>
                <a:ext cx="12" cy="156"/>
              </a:xfrm>
              <a:custGeom>
                <a:avLst/>
                <a:gdLst>
                  <a:gd name="T0" fmla="*/ 12 w 12"/>
                  <a:gd name="T1" fmla="*/ 0 h 156"/>
                  <a:gd name="T2" fmla="*/ 0 w 12"/>
                  <a:gd name="T3" fmla="*/ 156 h 156"/>
                  <a:gd name="T4" fmla="*/ 0 60000 65536"/>
                  <a:gd name="T5" fmla="*/ 0 60000 65536"/>
                  <a:gd name="T6" fmla="*/ 0 w 12"/>
                  <a:gd name="T7" fmla="*/ 0 h 156"/>
                  <a:gd name="T8" fmla="*/ 12 w 12"/>
                  <a:gd name="T9" fmla="*/ 156 h 156"/>
                </a:gdLst>
                <a:ahLst/>
                <a:cxnLst>
                  <a:cxn ang="T4">
                    <a:pos x="T0" y="T1"/>
                  </a:cxn>
                  <a:cxn ang="T5">
                    <a:pos x="T2" y="T3"/>
                  </a:cxn>
                </a:cxnLst>
                <a:rect l="T6" t="T7" r="T8" b="T9"/>
                <a:pathLst>
                  <a:path w="12" h="156">
                    <a:moveTo>
                      <a:pt x="12" y="0"/>
                    </a:moveTo>
                    <a:lnTo>
                      <a:pt x="0" y="156"/>
                    </a:lnTo>
                  </a:path>
                </a:pathLst>
              </a:custGeom>
              <a:noFill/>
              <a:ln w="28575" cap="flat" cmpd="sng">
                <a:solidFill>
                  <a:schemeClr val="tx1"/>
                </a:solidFill>
                <a:prstDash val="solid"/>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26664" name="AutoShape 22"/>
              <p:cNvCxnSpPr>
                <a:cxnSpLocks noChangeShapeType="1"/>
                <a:stCxn id="26673" idx="1"/>
                <a:endCxn id="26657" idx="0"/>
              </p:cNvCxnSpPr>
              <p:nvPr/>
            </p:nvCxnSpPr>
            <p:spPr bwMode="auto">
              <a:xfrm rot="5400000">
                <a:off x="3320" y="1485"/>
                <a:ext cx="283" cy="108"/>
              </a:xfrm>
              <a:prstGeom prst="bentConnector3">
                <a:avLst>
                  <a:gd name="adj1" fmla="val 62898"/>
                </a:avLst>
              </a:prstGeom>
              <a:noFill/>
              <a:ln w="1905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sp>
            <p:nvSpPr>
              <p:cNvPr id="26665" name="Text Box 23"/>
              <p:cNvSpPr txBox="1">
                <a:spLocks noChangeArrowheads="1"/>
              </p:cNvSpPr>
              <p:nvPr/>
            </p:nvSpPr>
            <p:spPr bwMode="auto">
              <a:xfrm>
                <a:off x="4070" y="1370"/>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i</a:t>
                </a:r>
                <a:r>
                  <a:rPr lang="en-US" altLang="zh-CN" baseline="-25000"/>
                  <a:t>1</a:t>
                </a:r>
                <a:endParaRPr lang="en-US" altLang="zh-CN" i="1"/>
              </a:p>
            </p:txBody>
          </p:sp>
          <p:sp>
            <p:nvSpPr>
              <p:cNvPr id="26666" name="Text Box 24"/>
              <p:cNvSpPr txBox="1">
                <a:spLocks noChangeArrowheads="1"/>
              </p:cNvSpPr>
              <p:nvPr/>
            </p:nvSpPr>
            <p:spPr bwMode="auto">
              <a:xfrm>
                <a:off x="3542" y="60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L</a:t>
                </a:r>
                <a:r>
                  <a:rPr lang="en-US" altLang="zh-CN" baseline="-25000"/>
                  <a:t>1</a:t>
                </a:r>
                <a:endParaRPr lang="en-US" altLang="zh-CN"/>
              </a:p>
            </p:txBody>
          </p:sp>
        </p:grpSp>
        <p:grpSp>
          <p:nvGrpSpPr>
            <p:cNvPr id="26635" name="Group 25"/>
            <p:cNvGrpSpPr>
              <a:grpSpLocks/>
            </p:cNvGrpSpPr>
            <p:nvPr/>
          </p:nvGrpSpPr>
          <p:grpSpPr bwMode="auto">
            <a:xfrm>
              <a:off x="2917" y="3050"/>
              <a:ext cx="2064" cy="576"/>
              <a:chOff x="2880" y="864"/>
              <a:chExt cx="2064" cy="576"/>
            </a:xfrm>
          </p:grpSpPr>
          <p:sp>
            <p:nvSpPr>
              <p:cNvPr id="26653" name="Freeform 26"/>
              <p:cNvSpPr>
                <a:spLocks/>
              </p:cNvSpPr>
              <p:nvPr/>
            </p:nvSpPr>
            <p:spPr bwMode="auto">
              <a:xfrm>
                <a:off x="3072" y="864"/>
                <a:ext cx="1248" cy="144"/>
              </a:xfrm>
              <a:custGeom>
                <a:avLst/>
                <a:gdLst>
                  <a:gd name="T0" fmla="*/ 0 w 1248"/>
                  <a:gd name="T1" fmla="*/ 0 h 144"/>
                  <a:gd name="T2" fmla="*/ 648 w 1248"/>
                  <a:gd name="T3" fmla="*/ 144 h 144"/>
                  <a:gd name="T4" fmla="*/ 1248 w 1248"/>
                  <a:gd name="T5" fmla="*/ 0 h 144"/>
                  <a:gd name="T6" fmla="*/ 0 60000 65536"/>
                  <a:gd name="T7" fmla="*/ 0 60000 65536"/>
                  <a:gd name="T8" fmla="*/ 0 60000 65536"/>
                  <a:gd name="T9" fmla="*/ 0 w 1248"/>
                  <a:gd name="T10" fmla="*/ 0 h 144"/>
                  <a:gd name="T11" fmla="*/ 1248 w 1248"/>
                  <a:gd name="T12" fmla="*/ 144 h 144"/>
                </a:gdLst>
                <a:ahLst/>
                <a:cxnLst>
                  <a:cxn ang="T6">
                    <a:pos x="T0" y="T1"/>
                  </a:cxn>
                  <a:cxn ang="T7">
                    <a:pos x="T2" y="T3"/>
                  </a:cxn>
                  <a:cxn ang="T8">
                    <a:pos x="T4" y="T5"/>
                  </a:cxn>
                </a:cxnLst>
                <a:rect l="T9" t="T10" r="T11" b="T12"/>
                <a:pathLst>
                  <a:path w="1248" h="144">
                    <a:moveTo>
                      <a:pt x="0" y="0"/>
                    </a:moveTo>
                    <a:cubicBezTo>
                      <a:pt x="108" y="24"/>
                      <a:pt x="440" y="144"/>
                      <a:pt x="648" y="144"/>
                    </a:cubicBezTo>
                    <a:cubicBezTo>
                      <a:pt x="856" y="144"/>
                      <a:pt x="1123" y="30"/>
                      <a:pt x="1248" y="0"/>
                    </a:cubicBezTo>
                  </a:path>
                </a:pathLst>
              </a:custGeom>
              <a:noFill/>
              <a:ln w="28575" cap="rnd" cmpd="sng">
                <a:solidFill>
                  <a:srgbClr val="0000CC"/>
                </a:solidFill>
                <a:prstDash val="sysDot"/>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4" name="Freeform 27"/>
              <p:cNvSpPr>
                <a:spLocks/>
              </p:cNvSpPr>
              <p:nvPr/>
            </p:nvSpPr>
            <p:spPr bwMode="auto">
              <a:xfrm>
                <a:off x="2880" y="1152"/>
                <a:ext cx="2064" cy="1"/>
              </a:xfrm>
              <a:custGeom>
                <a:avLst/>
                <a:gdLst>
                  <a:gd name="T0" fmla="*/ 0 w 2064"/>
                  <a:gd name="T1" fmla="*/ 0 h 1"/>
                  <a:gd name="T2" fmla="*/ 1572 w 2064"/>
                  <a:gd name="T3" fmla="*/ 0 h 1"/>
                  <a:gd name="T4" fmla="*/ 2064 w 2064"/>
                  <a:gd name="T5" fmla="*/ 0 h 1"/>
                  <a:gd name="T6" fmla="*/ 0 60000 65536"/>
                  <a:gd name="T7" fmla="*/ 0 60000 65536"/>
                  <a:gd name="T8" fmla="*/ 0 60000 65536"/>
                  <a:gd name="T9" fmla="*/ 0 w 2064"/>
                  <a:gd name="T10" fmla="*/ 0 h 1"/>
                  <a:gd name="T11" fmla="*/ 2064 w 2064"/>
                  <a:gd name="T12" fmla="*/ 1 h 1"/>
                </a:gdLst>
                <a:ahLst/>
                <a:cxnLst>
                  <a:cxn ang="T6">
                    <a:pos x="T0" y="T1"/>
                  </a:cxn>
                  <a:cxn ang="T7">
                    <a:pos x="T2" y="T3"/>
                  </a:cxn>
                  <a:cxn ang="T8">
                    <a:pos x="T4" y="T5"/>
                  </a:cxn>
                </a:cxnLst>
                <a:rect l="T9" t="T10" r="T11" b="T12"/>
                <a:pathLst>
                  <a:path w="2064" h="1">
                    <a:moveTo>
                      <a:pt x="0" y="0"/>
                    </a:moveTo>
                    <a:cubicBezTo>
                      <a:pt x="262" y="0"/>
                      <a:pt x="1228" y="0"/>
                      <a:pt x="1572" y="0"/>
                    </a:cubicBezTo>
                    <a:cubicBezTo>
                      <a:pt x="1916" y="0"/>
                      <a:pt x="1962" y="0"/>
                      <a:pt x="2064" y="0"/>
                    </a:cubicBezTo>
                  </a:path>
                </a:pathLst>
              </a:custGeom>
              <a:noFill/>
              <a:ln w="28575" cap="rnd" cmpd="sng">
                <a:solidFill>
                  <a:srgbClr val="0000CC"/>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5" name="Freeform 28"/>
              <p:cNvSpPr>
                <a:spLocks/>
              </p:cNvSpPr>
              <p:nvPr/>
            </p:nvSpPr>
            <p:spPr bwMode="auto">
              <a:xfrm flipV="1">
                <a:off x="3168" y="1296"/>
                <a:ext cx="1248" cy="144"/>
              </a:xfrm>
              <a:custGeom>
                <a:avLst/>
                <a:gdLst>
                  <a:gd name="T0" fmla="*/ 0 w 1248"/>
                  <a:gd name="T1" fmla="*/ 0 h 144"/>
                  <a:gd name="T2" fmla="*/ 648 w 1248"/>
                  <a:gd name="T3" fmla="*/ 144 h 144"/>
                  <a:gd name="T4" fmla="*/ 1248 w 1248"/>
                  <a:gd name="T5" fmla="*/ 0 h 144"/>
                  <a:gd name="T6" fmla="*/ 0 60000 65536"/>
                  <a:gd name="T7" fmla="*/ 0 60000 65536"/>
                  <a:gd name="T8" fmla="*/ 0 60000 65536"/>
                  <a:gd name="T9" fmla="*/ 0 w 1248"/>
                  <a:gd name="T10" fmla="*/ 0 h 144"/>
                  <a:gd name="T11" fmla="*/ 1248 w 1248"/>
                  <a:gd name="T12" fmla="*/ 144 h 144"/>
                </a:gdLst>
                <a:ahLst/>
                <a:cxnLst>
                  <a:cxn ang="T6">
                    <a:pos x="T0" y="T1"/>
                  </a:cxn>
                  <a:cxn ang="T7">
                    <a:pos x="T2" y="T3"/>
                  </a:cxn>
                  <a:cxn ang="T8">
                    <a:pos x="T4" y="T5"/>
                  </a:cxn>
                </a:cxnLst>
                <a:rect l="T9" t="T10" r="T11" b="T12"/>
                <a:pathLst>
                  <a:path w="1248" h="144">
                    <a:moveTo>
                      <a:pt x="0" y="0"/>
                    </a:moveTo>
                    <a:cubicBezTo>
                      <a:pt x="108" y="24"/>
                      <a:pt x="440" y="144"/>
                      <a:pt x="648" y="144"/>
                    </a:cubicBezTo>
                    <a:cubicBezTo>
                      <a:pt x="856" y="144"/>
                      <a:pt x="1123" y="30"/>
                      <a:pt x="1248" y="0"/>
                    </a:cubicBezTo>
                  </a:path>
                </a:pathLst>
              </a:custGeom>
              <a:noFill/>
              <a:ln w="28575" cap="rnd" cmpd="sng">
                <a:solidFill>
                  <a:srgbClr val="0000CC"/>
                </a:solidFill>
                <a:prstDash val="sysDot"/>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6636" name="Group 29"/>
            <p:cNvGrpSpPr>
              <a:grpSpLocks/>
            </p:cNvGrpSpPr>
            <p:nvPr/>
          </p:nvGrpSpPr>
          <p:grpSpPr bwMode="auto">
            <a:xfrm>
              <a:off x="4721" y="2736"/>
              <a:ext cx="1039" cy="1296"/>
              <a:chOff x="4464" y="240"/>
              <a:chExt cx="1039" cy="1296"/>
            </a:xfrm>
          </p:grpSpPr>
          <p:sp>
            <p:nvSpPr>
              <p:cNvPr id="26637" name="Freeform 30"/>
              <p:cNvSpPr>
                <a:spLocks/>
              </p:cNvSpPr>
              <p:nvPr/>
            </p:nvSpPr>
            <p:spPr bwMode="auto">
              <a:xfrm rot="-5400000">
                <a:off x="4541" y="777"/>
                <a:ext cx="484" cy="95"/>
              </a:xfrm>
              <a:custGeom>
                <a:avLst/>
                <a:gdLst>
                  <a:gd name="T0" fmla="*/ 1 w 879"/>
                  <a:gd name="T1" fmla="*/ 0 h 173"/>
                  <a:gd name="T2" fmla="*/ 2 w 879"/>
                  <a:gd name="T3" fmla="*/ 5 h 173"/>
                  <a:gd name="T4" fmla="*/ 14 w 879"/>
                  <a:gd name="T5" fmla="*/ 12 h 173"/>
                  <a:gd name="T6" fmla="*/ 28 w 879"/>
                  <a:gd name="T7" fmla="*/ 14 h 173"/>
                  <a:gd name="T8" fmla="*/ 45 w 879"/>
                  <a:gd name="T9" fmla="*/ 15 h 173"/>
                  <a:gd name="T10" fmla="*/ 67 w 879"/>
                  <a:gd name="T11" fmla="*/ 12 h 173"/>
                  <a:gd name="T12" fmla="*/ 79 w 879"/>
                  <a:gd name="T13" fmla="*/ 7 h 173"/>
                  <a:gd name="T14" fmla="*/ 80 w 879"/>
                  <a:gd name="T15" fmla="*/ 1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rgbClr val="8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38" name="Freeform 31"/>
              <p:cNvSpPr>
                <a:spLocks/>
              </p:cNvSpPr>
              <p:nvPr/>
            </p:nvSpPr>
            <p:spPr bwMode="auto">
              <a:xfrm>
                <a:off x="4806" y="581"/>
                <a:ext cx="136" cy="484"/>
              </a:xfrm>
              <a:custGeom>
                <a:avLst/>
                <a:gdLst>
                  <a:gd name="T0" fmla="*/ 12 w 136"/>
                  <a:gd name="T1" fmla="*/ 475 h 484"/>
                  <a:gd name="T2" fmla="*/ 76 w 136"/>
                  <a:gd name="T3" fmla="*/ 472 h 484"/>
                  <a:gd name="T4" fmla="*/ 111 w 136"/>
                  <a:gd name="T5" fmla="*/ 402 h 484"/>
                  <a:gd name="T6" fmla="*/ 129 w 136"/>
                  <a:gd name="T7" fmla="*/ 316 h 484"/>
                  <a:gd name="T8" fmla="*/ 133 w 136"/>
                  <a:gd name="T9" fmla="*/ 215 h 484"/>
                  <a:gd name="T10" fmla="*/ 113 w 136"/>
                  <a:gd name="T11" fmla="*/ 85 h 484"/>
                  <a:gd name="T12" fmla="*/ 81 w 136"/>
                  <a:gd name="T13" fmla="*/ 14 h 484"/>
                  <a:gd name="T14" fmla="*/ 0 w 136"/>
                  <a:gd name="T15" fmla="*/ 1 h 484"/>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484"/>
                  <a:gd name="T26" fmla="*/ 136 w 136"/>
                  <a:gd name="T27" fmla="*/ 484 h 4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484">
                    <a:moveTo>
                      <a:pt x="12" y="475"/>
                    </a:moveTo>
                    <a:cubicBezTo>
                      <a:pt x="23" y="475"/>
                      <a:pt x="60" y="484"/>
                      <a:pt x="76" y="472"/>
                    </a:cubicBezTo>
                    <a:cubicBezTo>
                      <a:pt x="92" y="460"/>
                      <a:pt x="103" y="428"/>
                      <a:pt x="111" y="402"/>
                    </a:cubicBezTo>
                    <a:cubicBezTo>
                      <a:pt x="120" y="376"/>
                      <a:pt x="125" y="347"/>
                      <a:pt x="129" y="316"/>
                    </a:cubicBezTo>
                    <a:cubicBezTo>
                      <a:pt x="133" y="285"/>
                      <a:pt x="136" y="253"/>
                      <a:pt x="133" y="215"/>
                    </a:cubicBezTo>
                    <a:cubicBezTo>
                      <a:pt x="131" y="176"/>
                      <a:pt x="122" y="118"/>
                      <a:pt x="113" y="85"/>
                    </a:cubicBezTo>
                    <a:cubicBezTo>
                      <a:pt x="105" y="51"/>
                      <a:pt x="100" y="28"/>
                      <a:pt x="81" y="14"/>
                    </a:cubicBezTo>
                    <a:cubicBezTo>
                      <a:pt x="62" y="0"/>
                      <a:pt x="17" y="4"/>
                      <a:pt x="0" y="1"/>
                    </a:cubicBezTo>
                  </a:path>
                </a:pathLst>
              </a:custGeom>
              <a:noFill/>
              <a:ln w="38100" cap="flat" cmpd="sng">
                <a:solidFill>
                  <a:srgbClr val="8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39" name="Freeform 32"/>
              <p:cNvSpPr>
                <a:spLocks/>
              </p:cNvSpPr>
              <p:nvPr/>
            </p:nvSpPr>
            <p:spPr bwMode="auto">
              <a:xfrm>
                <a:off x="4908" y="576"/>
                <a:ext cx="118" cy="483"/>
              </a:xfrm>
              <a:custGeom>
                <a:avLst/>
                <a:gdLst>
                  <a:gd name="T0" fmla="*/ 0 w 118"/>
                  <a:gd name="T1" fmla="*/ 468 h 483"/>
                  <a:gd name="T2" fmla="*/ 58 w 118"/>
                  <a:gd name="T3" fmla="*/ 472 h 483"/>
                  <a:gd name="T4" fmla="*/ 93 w 118"/>
                  <a:gd name="T5" fmla="*/ 402 h 483"/>
                  <a:gd name="T6" fmla="*/ 111 w 118"/>
                  <a:gd name="T7" fmla="*/ 316 h 483"/>
                  <a:gd name="T8" fmla="*/ 115 w 118"/>
                  <a:gd name="T9" fmla="*/ 215 h 483"/>
                  <a:gd name="T10" fmla="*/ 95 w 118"/>
                  <a:gd name="T11" fmla="*/ 85 h 483"/>
                  <a:gd name="T12" fmla="*/ 63 w 118"/>
                  <a:gd name="T13" fmla="*/ 14 h 483"/>
                  <a:gd name="T14" fmla="*/ 0 w 118"/>
                  <a:gd name="T15" fmla="*/ 1 h 483"/>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483"/>
                  <a:gd name="T26" fmla="*/ 118 w 118"/>
                  <a:gd name="T27" fmla="*/ 483 h 4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483">
                    <a:moveTo>
                      <a:pt x="0" y="468"/>
                    </a:moveTo>
                    <a:cubicBezTo>
                      <a:pt x="9" y="469"/>
                      <a:pt x="43" y="483"/>
                      <a:pt x="58" y="472"/>
                    </a:cubicBezTo>
                    <a:cubicBezTo>
                      <a:pt x="73" y="461"/>
                      <a:pt x="85" y="428"/>
                      <a:pt x="93" y="402"/>
                    </a:cubicBezTo>
                    <a:cubicBezTo>
                      <a:pt x="102" y="376"/>
                      <a:pt x="107" y="347"/>
                      <a:pt x="111" y="316"/>
                    </a:cubicBezTo>
                    <a:cubicBezTo>
                      <a:pt x="115" y="285"/>
                      <a:pt x="118" y="253"/>
                      <a:pt x="115" y="215"/>
                    </a:cubicBezTo>
                    <a:cubicBezTo>
                      <a:pt x="113" y="176"/>
                      <a:pt x="104" y="118"/>
                      <a:pt x="95" y="85"/>
                    </a:cubicBezTo>
                    <a:cubicBezTo>
                      <a:pt x="87" y="51"/>
                      <a:pt x="79" y="28"/>
                      <a:pt x="63" y="14"/>
                    </a:cubicBezTo>
                    <a:cubicBezTo>
                      <a:pt x="47" y="0"/>
                      <a:pt x="13" y="4"/>
                      <a:pt x="0" y="1"/>
                    </a:cubicBezTo>
                  </a:path>
                </a:pathLst>
              </a:custGeom>
              <a:noFill/>
              <a:ln w="38100" cap="flat" cmpd="sng">
                <a:solidFill>
                  <a:srgbClr val="8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40" name="Freeform 33"/>
              <p:cNvSpPr>
                <a:spLocks/>
              </p:cNvSpPr>
              <p:nvPr/>
            </p:nvSpPr>
            <p:spPr bwMode="auto">
              <a:xfrm rot="-5400000">
                <a:off x="4422" y="810"/>
                <a:ext cx="558" cy="89"/>
              </a:xfrm>
              <a:custGeom>
                <a:avLst/>
                <a:gdLst>
                  <a:gd name="T0" fmla="*/ 0 w 1011"/>
                  <a:gd name="T1" fmla="*/ 10 h 161"/>
                  <a:gd name="T2" fmla="*/ 14 w 1011"/>
                  <a:gd name="T3" fmla="*/ 10 h 161"/>
                  <a:gd name="T4" fmla="*/ 26 w 1011"/>
                  <a:gd name="T5" fmla="*/ 4 h 161"/>
                  <a:gd name="T6" fmla="*/ 41 w 1011"/>
                  <a:gd name="T7" fmla="*/ 1 h 161"/>
                  <a:gd name="T8" fmla="*/ 58 w 1011"/>
                  <a:gd name="T9" fmla="*/ 1 h 161"/>
                  <a:gd name="T10" fmla="*/ 80 w 1011"/>
                  <a:gd name="T11" fmla="*/ 4 h 161"/>
                  <a:gd name="T12" fmla="*/ 92 w 1011"/>
                  <a:gd name="T13" fmla="*/ 9 h 161"/>
                  <a:gd name="T14" fmla="*/ 93 w 1011"/>
                  <a:gd name="T15" fmla="*/ 15 h 161"/>
                  <a:gd name="T16" fmla="*/ 0 60000 65536"/>
                  <a:gd name="T17" fmla="*/ 0 60000 65536"/>
                  <a:gd name="T18" fmla="*/ 0 60000 65536"/>
                  <a:gd name="T19" fmla="*/ 0 60000 65536"/>
                  <a:gd name="T20" fmla="*/ 0 60000 65536"/>
                  <a:gd name="T21" fmla="*/ 0 60000 65536"/>
                  <a:gd name="T22" fmla="*/ 0 60000 65536"/>
                  <a:gd name="T23" fmla="*/ 0 60000 65536"/>
                  <a:gd name="T24" fmla="*/ 0 w 1011"/>
                  <a:gd name="T25" fmla="*/ 0 h 161"/>
                  <a:gd name="T26" fmla="*/ 1011 w 1011"/>
                  <a:gd name="T27" fmla="*/ 161 h 1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1" h="161">
                    <a:moveTo>
                      <a:pt x="0" y="107"/>
                    </a:moveTo>
                    <a:cubicBezTo>
                      <a:pt x="24" y="107"/>
                      <a:pt x="108" y="119"/>
                      <a:pt x="155" y="109"/>
                    </a:cubicBezTo>
                    <a:cubicBezTo>
                      <a:pt x="202" y="99"/>
                      <a:pt x="236" y="61"/>
                      <a:pt x="283" y="45"/>
                    </a:cubicBezTo>
                    <a:cubicBezTo>
                      <a:pt x="330" y="29"/>
                      <a:pt x="382" y="20"/>
                      <a:pt x="439" y="13"/>
                    </a:cubicBezTo>
                    <a:cubicBezTo>
                      <a:pt x="496" y="6"/>
                      <a:pt x="553" y="0"/>
                      <a:pt x="623" y="5"/>
                    </a:cubicBezTo>
                    <a:cubicBezTo>
                      <a:pt x="693" y="10"/>
                      <a:pt x="798" y="25"/>
                      <a:pt x="859" y="41"/>
                    </a:cubicBezTo>
                    <a:cubicBezTo>
                      <a:pt x="920" y="57"/>
                      <a:pt x="963" y="81"/>
                      <a:pt x="987" y="101"/>
                    </a:cubicBezTo>
                    <a:cubicBezTo>
                      <a:pt x="1011" y="121"/>
                      <a:pt x="1000" y="149"/>
                      <a:pt x="1003" y="161"/>
                    </a:cubicBezTo>
                  </a:path>
                </a:pathLst>
              </a:custGeom>
              <a:noFill/>
              <a:ln w="38100" cap="flat" cmpd="sng">
                <a:solidFill>
                  <a:srgbClr val="8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41" name="Freeform 34"/>
              <p:cNvSpPr>
                <a:spLocks/>
              </p:cNvSpPr>
              <p:nvPr/>
            </p:nvSpPr>
            <p:spPr bwMode="auto">
              <a:xfrm>
                <a:off x="4986" y="576"/>
                <a:ext cx="148" cy="490"/>
              </a:xfrm>
              <a:custGeom>
                <a:avLst/>
                <a:gdLst>
                  <a:gd name="T0" fmla="*/ 0 w 148"/>
                  <a:gd name="T1" fmla="*/ 486 h 490"/>
                  <a:gd name="T2" fmla="*/ 88 w 148"/>
                  <a:gd name="T3" fmla="*/ 477 h 490"/>
                  <a:gd name="T4" fmla="*/ 123 w 148"/>
                  <a:gd name="T5" fmla="*/ 407 h 490"/>
                  <a:gd name="T6" fmla="*/ 141 w 148"/>
                  <a:gd name="T7" fmla="*/ 321 h 490"/>
                  <a:gd name="T8" fmla="*/ 145 w 148"/>
                  <a:gd name="T9" fmla="*/ 220 h 490"/>
                  <a:gd name="T10" fmla="*/ 125 w 148"/>
                  <a:gd name="T11" fmla="*/ 90 h 490"/>
                  <a:gd name="T12" fmla="*/ 93 w 148"/>
                  <a:gd name="T13" fmla="*/ 19 h 490"/>
                  <a:gd name="T14" fmla="*/ 30 w 148"/>
                  <a:gd name="T15" fmla="*/ 0 h 490"/>
                  <a:gd name="T16" fmla="*/ 0 60000 65536"/>
                  <a:gd name="T17" fmla="*/ 0 60000 65536"/>
                  <a:gd name="T18" fmla="*/ 0 60000 65536"/>
                  <a:gd name="T19" fmla="*/ 0 60000 65536"/>
                  <a:gd name="T20" fmla="*/ 0 60000 65536"/>
                  <a:gd name="T21" fmla="*/ 0 60000 65536"/>
                  <a:gd name="T22" fmla="*/ 0 60000 65536"/>
                  <a:gd name="T23" fmla="*/ 0 60000 65536"/>
                  <a:gd name="T24" fmla="*/ 0 w 148"/>
                  <a:gd name="T25" fmla="*/ 0 h 490"/>
                  <a:gd name="T26" fmla="*/ 148 w 148"/>
                  <a:gd name="T27" fmla="*/ 490 h 4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8" h="490">
                    <a:moveTo>
                      <a:pt x="0" y="486"/>
                    </a:moveTo>
                    <a:cubicBezTo>
                      <a:pt x="15" y="486"/>
                      <a:pt x="68" y="490"/>
                      <a:pt x="88" y="477"/>
                    </a:cubicBezTo>
                    <a:cubicBezTo>
                      <a:pt x="108" y="464"/>
                      <a:pt x="115" y="433"/>
                      <a:pt x="123" y="407"/>
                    </a:cubicBezTo>
                    <a:cubicBezTo>
                      <a:pt x="132" y="381"/>
                      <a:pt x="137" y="352"/>
                      <a:pt x="141" y="321"/>
                    </a:cubicBezTo>
                    <a:cubicBezTo>
                      <a:pt x="145" y="290"/>
                      <a:pt x="148" y="258"/>
                      <a:pt x="145" y="220"/>
                    </a:cubicBezTo>
                    <a:cubicBezTo>
                      <a:pt x="143" y="181"/>
                      <a:pt x="134" y="123"/>
                      <a:pt x="125" y="90"/>
                    </a:cubicBezTo>
                    <a:cubicBezTo>
                      <a:pt x="117" y="56"/>
                      <a:pt x="109" y="34"/>
                      <a:pt x="93" y="19"/>
                    </a:cubicBezTo>
                    <a:cubicBezTo>
                      <a:pt x="77" y="4"/>
                      <a:pt x="43" y="4"/>
                      <a:pt x="30" y="0"/>
                    </a:cubicBezTo>
                  </a:path>
                </a:pathLst>
              </a:custGeom>
              <a:noFill/>
              <a:ln w="38100" cap="flat" cmpd="sng">
                <a:solidFill>
                  <a:srgbClr val="8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42" name="Freeform 35"/>
              <p:cNvSpPr>
                <a:spLocks/>
              </p:cNvSpPr>
              <p:nvPr/>
            </p:nvSpPr>
            <p:spPr bwMode="auto">
              <a:xfrm>
                <a:off x="5100" y="570"/>
                <a:ext cx="126" cy="614"/>
              </a:xfrm>
              <a:custGeom>
                <a:avLst/>
                <a:gdLst>
                  <a:gd name="T0" fmla="*/ 66 w 126"/>
                  <a:gd name="T1" fmla="*/ 614 h 614"/>
                  <a:gd name="T2" fmla="*/ 66 w 126"/>
                  <a:gd name="T3" fmla="*/ 484 h 614"/>
                  <a:gd name="T4" fmla="*/ 101 w 126"/>
                  <a:gd name="T5" fmla="*/ 413 h 614"/>
                  <a:gd name="T6" fmla="*/ 119 w 126"/>
                  <a:gd name="T7" fmla="*/ 327 h 614"/>
                  <a:gd name="T8" fmla="*/ 123 w 126"/>
                  <a:gd name="T9" fmla="*/ 226 h 614"/>
                  <a:gd name="T10" fmla="*/ 103 w 126"/>
                  <a:gd name="T11" fmla="*/ 96 h 614"/>
                  <a:gd name="T12" fmla="*/ 70 w 126"/>
                  <a:gd name="T13" fmla="*/ 25 h 614"/>
                  <a:gd name="T14" fmla="*/ 0 w 126"/>
                  <a:gd name="T15" fmla="*/ 0 h 614"/>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614"/>
                  <a:gd name="T26" fmla="*/ 126 w 126"/>
                  <a:gd name="T27" fmla="*/ 614 h 6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614">
                    <a:moveTo>
                      <a:pt x="66" y="614"/>
                    </a:moveTo>
                    <a:cubicBezTo>
                      <a:pt x="66" y="592"/>
                      <a:pt x="60" y="518"/>
                      <a:pt x="66" y="484"/>
                    </a:cubicBezTo>
                    <a:cubicBezTo>
                      <a:pt x="72" y="450"/>
                      <a:pt x="92" y="439"/>
                      <a:pt x="101" y="413"/>
                    </a:cubicBezTo>
                    <a:cubicBezTo>
                      <a:pt x="110" y="387"/>
                      <a:pt x="115" y="359"/>
                      <a:pt x="119" y="327"/>
                    </a:cubicBezTo>
                    <a:cubicBezTo>
                      <a:pt x="123" y="296"/>
                      <a:pt x="126" y="264"/>
                      <a:pt x="123" y="226"/>
                    </a:cubicBezTo>
                    <a:cubicBezTo>
                      <a:pt x="120" y="187"/>
                      <a:pt x="112" y="129"/>
                      <a:pt x="103" y="96"/>
                    </a:cubicBezTo>
                    <a:cubicBezTo>
                      <a:pt x="94" y="62"/>
                      <a:pt x="87" y="41"/>
                      <a:pt x="70" y="25"/>
                    </a:cubicBezTo>
                    <a:cubicBezTo>
                      <a:pt x="53" y="9"/>
                      <a:pt x="15" y="5"/>
                      <a:pt x="0" y="0"/>
                    </a:cubicBezTo>
                  </a:path>
                </a:pathLst>
              </a:custGeom>
              <a:noFill/>
              <a:ln w="38100" cap="flat" cmpd="sng">
                <a:solidFill>
                  <a:srgbClr val="8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43" name="Rectangle 36"/>
              <p:cNvSpPr>
                <a:spLocks noChangeArrowheads="1"/>
              </p:cNvSpPr>
              <p:nvPr/>
            </p:nvSpPr>
            <p:spPr bwMode="auto">
              <a:xfrm>
                <a:off x="4464" y="1344"/>
                <a:ext cx="288" cy="144"/>
              </a:xfrm>
              <a:prstGeom prst="rect">
                <a:avLst/>
              </a:prstGeom>
              <a:solidFill>
                <a:srgbClr val="800000"/>
              </a:solidFill>
              <a:ln w="12700">
                <a:solidFill>
                  <a:srgbClr val="800000"/>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6644" name="Line 37"/>
              <p:cNvSpPr>
                <a:spLocks noChangeShapeType="1"/>
              </p:cNvSpPr>
              <p:nvPr/>
            </p:nvSpPr>
            <p:spPr bwMode="auto">
              <a:xfrm>
                <a:off x="4752" y="1416"/>
                <a:ext cx="96" cy="0"/>
              </a:xfrm>
              <a:prstGeom prst="line">
                <a:avLst/>
              </a:prstGeom>
              <a:noFill/>
              <a:ln w="1905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5" name="Line 38"/>
              <p:cNvSpPr>
                <a:spLocks noChangeShapeType="1"/>
              </p:cNvSpPr>
              <p:nvPr/>
            </p:nvSpPr>
            <p:spPr bwMode="auto">
              <a:xfrm>
                <a:off x="4848" y="1296"/>
                <a:ext cx="0" cy="240"/>
              </a:xfrm>
              <a:prstGeom prst="line">
                <a:avLst/>
              </a:prstGeom>
              <a:noFill/>
              <a:ln w="1905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6" name="Line 39"/>
              <p:cNvSpPr>
                <a:spLocks noChangeShapeType="1"/>
              </p:cNvSpPr>
              <p:nvPr/>
            </p:nvSpPr>
            <p:spPr bwMode="auto">
              <a:xfrm>
                <a:off x="4896" y="1344"/>
                <a:ext cx="0" cy="144"/>
              </a:xfrm>
              <a:prstGeom prst="line">
                <a:avLst/>
              </a:prstGeom>
              <a:noFill/>
              <a:ln w="1905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7" name="Freeform 40"/>
              <p:cNvSpPr>
                <a:spLocks/>
              </p:cNvSpPr>
              <p:nvPr/>
            </p:nvSpPr>
            <p:spPr bwMode="auto">
              <a:xfrm>
                <a:off x="4896" y="1416"/>
                <a:ext cx="270" cy="6"/>
              </a:xfrm>
              <a:custGeom>
                <a:avLst/>
                <a:gdLst>
                  <a:gd name="T0" fmla="*/ 0 w 270"/>
                  <a:gd name="T1" fmla="*/ 6 h 6"/>
                  <a:gd name="T2" fmla="*/ 270 w 270"/>
                  <a:gd name="T3" fmla="*/ 0 h 6"/>
                  <a:gd name="T4" fmla="*/ 0 60000 65536"/>
                  <a:gd name="T5" fmla="*/ 0 60000 65536"/>
                  <a:gd name="T6" fmla="*/ 0 w 270"/>
                  <a:gd name="T7" fmla="*/ 0 h 6"/>
                  <a:gd name="T8" fmla="*/ 270 w 270"/>
                  <a:gd name="T9" fmla="*/ 6 h 6"/>
                </a:gdLst>
                <a:ahLst/>
                <a:cxnLst>
                  <a:cxn ang="T4">
                    <a:pos x="T0" y="T1"/>
                  </a:cxn>
                  <a:cxn ang="T5">
                    <a:pos x="T2" y="T3"/>
                  </a:cxn>
                </a:cxnLst>
                <a:rect l="T6" t="T7" r="T8" b="T9"/>
                <a:pathLst>
                  <a:path w="270" h="6">
                    <a:moveTo>
                      <a:pt x="0" y="6"/>
                    </a:moveTo>
                    <a:lnTo>
                      <a:pt x="270" y="0"/>
                    </a:lnTo>
                  </a:path>
                </a:pathLst>
              </a:custGeom>
              <a:noFill/>
              <a:ln w="19050" cap="flat" cmpd="sng">
                <a:solidFill>
                  <a:srgbClr val="8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48" name="Freeform 41"/>
              <p:cNvSpPr>
                <a:spLocks/>
              </p:cNvSpPr>
              <p:nvPr/>
            </p:nvSpPr>
            <p:spPr bwMode="auto">
              <a:xfrm>
                <a:off x="5160" y="1176"/>
                <a:ext cx="1" cy="252"/>
              </a:xfrm>
              <a:custGeom>
                <a:avLst/>
                <a:gdLst>
                  <a:gd name="T0" fmla="*/ 0 w 1"/>
                  <a:gd name="T1" fmla="*/ 0 h 252"/>
                  <a:gd name="T2" fmla="*/ 0 w 1"/>
                  <a:gd name="T3" fmla="*/ 252 h 252"/>
                  <a:gd name="T4" fmla="*/ 0 60000 65536"/>
                  <a:gd name="T5" fmla="*/ 0 60000 65536"/>
                  <a:gd name="T6" fmla="*/ 0 w 1"/>
                  <a:gd name="T7" fmla="*/ 0 h 252"/>
                  <a:gd name="T8" fmla="*/ 1 w 1"/>
                  <a:gd name="T9" fmla="*/ 252 h 252"/>
                </a:gdLst>
                <a:ahLst/>
                <a:cxnLst>
                  <a:cxn ang="T4">
                    <a:pos x="T0" y="T1"/>
                  </a:cxn>
                  <a:cxn ang="T5">
                    <a:pos x="T2" y="T3"/>
                  </a:cxn>
                </a:cxnLst>
                <a:rect l="T6" t="T7" r="T8" b="T9"/>
                <a:pathLst>
                  <a:path w="1" h="252">
                    <a:moveTo>
                      <a:pt x="0" y="0"/>
                    </a:moveTo>
                    <a:lnTo>
                      <a:pt x="0" y="252"/>
                    </a:lnTo>
                  </a:path>
                </a:pathLst>
              </a:custGeom>
              <a:noFill/>
              <a:ln w="19050" cap="flat" cmpd="sng">
                <a:solidFill>
                  <a:srgbClr val="8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49" name="Freeform 42"/>
              <p:cNvSpPr>
                <a:spLocks/>
              </p:cNvSpPr>
              <p:nvPr/>
            </p:nvSpPr>
            <p:spPr bwMode="auto">
              <a:xfrm>
                <a:off x="5156" y="1144"/>
                <a:ext cx="12" cy="156"/>
              </a:xfrm>
              <a:custGeom>
                <a:avLst/>
                <a:gdLst>
                  <a:gd name="T0" fmla="*/ 12 w 12"/>
                  <a:gd name="T1" fmla="*/ 0 h 156"/>
                  <a:gd name="T2" fmla="*/ 0 w 12"/>
                  <a:gd name="T3" fmla="*/ 156 h 156"/>
                  <a:gd name="T4" fmla="*/ 0 60000 65536"/>
                  <a:gd name="T5" fmla="*/ 0 60000 65536"/>
                  <a:gd name="T6" fmla="*/ 0 w 12"/>
                  <a:gd name="T7" fmla="*/ 0 h 156"/>
                  <a:gd name="T8" fmla="*/ 12 w 12"/>
                  <a:gd name="T9" fmla="*/ 156 h 156"/>
                </a:gdLst>
                <a:ahLst/>
                <a:cxnLst>
                  <a:cxn ang="T4">
                    <a:pos x="T0" y="T1"/>
                  </a:cxn>
                  <a:cxn ang="T5">
                    <a:pos x="T2" y="T3"/>
                  </a:cxn>
                </a:cxnLst>
                <a:rect l="T6" t="T7" r="T8" b="T9"/>
                <a:pathLst>
                  <a:path w="12" h="156">
                    <a:moveTo>
                      <a:pt x="12" y="0"/>
                    </a:moveTo>
                    <a:lnTo>
                      <a:pt x="0" y="156"/>
                    </a:lnTo>
                  </a:path>
                </a:pathLst>
              </a:custGeom>
              <a:noFill/>
              <a:ln w="28575" cap="flat" cmpd="sng">
                <a:solidFill>
                  <a:srgbClr val="800000"/>
                </a:solidFill>
                <a:prstDash val="solid"/>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26650" name="AutoShape 43"/>
              <p:cNvCxnSpPr>
                <a:cxnSpLocks noChangeShapeType="1"/>
                <a:stCxn id="26640" idx="1"/>
                <a:endCxn id="26643" idx="0"/>
              </p:cNvCxnSpPr>
              <p:nvPr/>
            </p:nvCxnSpPr>
            <p:spPr bwMode="auto">
              <a:xfrm rot="5400000">
                <a:off x="4520" y="1149"/>
                <a:ext cx="283" cy="108"/>
              </a:xfrm>
              <a:prstGeom prst="bentConnector3">
                <a:avLst>
                  <a:gd name="adj1" fmla="val 62898"/>
                </a:avLst>
              </a:prstGeom>
              <a:noFill/>
              <a:ln w="19050">
                <a:solidFill>
                  <a:srgbClr val="800000"/>
                </a:solidFill>
                <a:miter lim="800000"/>
                <a:headEnd type="none" w="sm" len="sm"/>
                <a:tailEnd type="triangle" w="sm" len="sm"/>
              </a:ln>
              <a:extLst>
                <a:ext uri="{909E8E84-426E-40DD-AFC4-6F175D3DCCD1}">
                  <a14:hiddenFill xmlns:a14="http://schemas.microsoft.com/office/drawing/2010/main">
                    <a:noFill/>
                  </a14:hiddenFill>
                </a:ext>
              </a:extLst>
            </p:spPr>
          </p:cxnSp>
          <p:sp>
            <p:nvSpPr>
              <p:cNvPr id="26651" name="Text Box 44"/>
              <p:cNvSpPr txBox="1">
                <a:spLocks noChangeArrowheads="1"/>
              </p:cNvSpPr>
              <p:nvPr/>
            </p:nvSpPr>
            <p:spPr bwMode="auto">
              <a:xfrm>
                <a:off x="5270" y="1034"/>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i</a:t>
                </a:r>
                <a:r>
                  <a:rPr lang="en-US" altLang="zh-CN" baseline="-25000"/>
                  <a:t>2</a:t>
                </a:r>
                <a:endParaRPr lang="en-US" altLang="zh-CN" i="1"/>
              </a:p>
            </p:txBody>
          </p:sp>
          <p:sp>
            <p:nvSpPr>
              <p:cNvPr id="26652" name="Text Box 45"/>
              <p:cNvSpPr txBox="1">
                <a:spLocks noChangeArrowheads="1"/>
              </p:cNvSpPr>
              <p:nvPr/>
            </p:nvSpPr>
            <p:spPr bwMode="auto">
              <a:xfrm>
                <a:off x="4800" y="240"/>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L</a:t>
                </a:r>
                <a:r>
                  <a:rPr lang="en-US" altLang="zh-CN" baseline="-25000"/>
                  <a:t>2</a:t>
                </a:r>
                <a:endParaRPr lang="en-US" altLang="zh-CN"/>
              </a:p>
            </p:txBody>
          </p:sp>
        </p:grpSp>
      </p:grpSp>
      <p:sp>
        <p:nvSpPr>
          <p:cNvPr id="161851" name="Rectangle 59"/>
          <p:cNvSpPr>
            <a:spLocks noChangeArrowheads="1"/>
          </p:cNvSpPr>
          <p:nvPr/>
        </p:nvSpPr>
        <p:spPr bwMode="auto">
          <a:xfrm>
            <a:off x="0" y="760512"/>
            <a:ext cx="9144000" cy="76200"/>
          </a:xfrm>
          <a:prstGeom prst="rect">
            <a:avLst/>
          </a:prstGeom>
          <a:gradFill rotWithShape="1">
            <a:gsLst>
              <a:gs pos="0">
                <a:srgbClr val="FF6600">
                  <a:alpha val="32001"/>
                </a:srgbClr>
              </a:gs>
              <a:gs pos="50000">
                <a:srgbClr val="CC3300"/>
              </a:gs>
              <a:gs pos="100000">
                <a:srgbClr val="FF6600">
                  <a:alpha val="32001"/>
                </a:srgbClr>
              </a:gs>
            </a:gsLst>
            <a:lin ang="5400000" scaled="1"/>
          </a:gradFill>
          <a:ln w="12700" cap="sq">
            <a:solidFill>
              <a:schemeClr val="tx1"/>
            </a:solidFill>
            <a:miter lim="800000"/>
            <a:headEnd type="none" w="sm" len="sm"/>
            <a:tailEnd type="none" w="sm" len="sm"/>
          </a:ln>
          <a:effectLst/>
        </p:spPr>
        <p:txBody>
          <a:bodyPr wrap="none" anchor="ctr"/>
          <a:lstStyle/>
          <a:p>
            <a:pPr>
              <a:defRPr/>
            </a:pPr>
            <a:endParaRPr lang="zh-CN" altLang="en-US"/>
          </a:p>
        </p:txBody>
      </p:sp>
      <p:sp>
        <p:nvSpPr>
          <p:cNvPr id="161853" name="Text Box 61"/>
          <p:cNvSpPr txBox="1">
            <a:spLocks noChangeArrowheads="1"/>
          </p:cNvSpPr>
          <p:nvPr/>
        </p:nvSpPr>
        <p:spPr bwMode="auto">
          <a:xfrm>
            <a:off x="179512" y="980728"/>
            <a:ext cx="8305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t>两载流线圈间的感应电动势</a:t>
            </a:r>
          </a:p>
        </p:txBody>
      </p:sp>
      <p:sp>
        <p:nvSpPr>
          <p:cNvPr id="161854" name="Text Box 62"/>
          <p:cNvSpPr txBox="1">
            <a:spLocks noChangeArrowheads="1"/>
          </p:cNvSpPr>
          <p:nvPr/>
        </p:nvSpPr>
        <p:spPr bwMode="auto">
          <a:xfrm>
            <a:off x="539552" y="5355793"/>
            <a:ext cx="76962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t>自身（电流变化）感应自身（电动势）：自感</a:t>
            </a:r>
          </a:p>
          <a:p>
            <a:pPr>
              <a:spcBef>
                <a:spcPct val="50000"/>
              </a:spcBef>
            </a:pPr>
            <a:r>
              <a:rPr lang="zh-CN" altLang="en-US" sz="2800" dirty="0"/>
              <a:t>对方（电流变化）感应我方（电动势）：互感</a:t>
            </a:r>
          </a:p>
        </p:txBody>
      </p:sp>
      <p:sp>
        <p:nvSpPr>
          <p:cNvPr id="161856" name="Rectangle 64"/>
          <p:cNvSpPr>
            <a:spLocks noChangeArrowheads="1"/>
          </p:cNvSpPr>
          <p:nvPr/>
        </p:nvSpPr>
        <p:spPr bwMode="auto">
          <a:xfrm>
            <a:off x="569715" y="3700770"/>
            <a:ext cx="77422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t>电流变化引起磁通变化（自身磁通和外部线圈磁通），感应出电动势（外部线圈和自身线圈）</a:t>
            </a:r>
          </a:p>
        </p:txBody>
      </p:sp>
      <p:sp>
        <p:nvSpPr>
          <p:cNvPr id="3" name="标题 2"/>
          <p:cNvSpPr>
            <a:spLocks noGrp="1"/>
          </p:cNvSpPr>
          <p:nvPr>
            <p:ph type="title"/>
          </p:nvPr>
        </p:nvSpPr>
        <p:spPr>
          <a:xfrm>
            <a:off x="611560" y="-27384"/>
            <a:ext cx="7772400" cy="709714"/>
          </a:xfrm>
        </p:spPr>
        <p:txBody>
          <a:bodyPr/>
          <a:lstStyle/>
          <a:p>
            <a:pPr lvl="0" defTabSz="914400">
              <a:spcBef>
                <a:spcPct val="20000"/>
              </a:spcBef>
              <a:defRPr/>
            </a:pPr>
            <a:r>
              <a:rPr lang="en-US" altLang="zh-CN" sz="3600" b="1" kern="120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§4.3   </a:t>
            </a:r>
            <a:r>
              <a:rPr lang="zh-CN" altLang="en-US" b="1" kern="120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自感与互感</a:t>
            </a:r>
            <a:endParaRPr lang="zh-CN" altLang="en-US" dirty="0"/>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853"/>
                                        </p:tgtEl>
                                        <p:attrNameLst>
                                          <p:attrName>style.visibility</p:attrName>
                                        </p:attrNameLst>
                                      </p:cBhvr>
                                      <p:to>
                                        <p:strVal val="visible"/>
                                      </p:to>
                                    </p:set>
                                    <p:anim calcmode="lin" valueType="num">
                                      <p:cBhvr additive="base">
                                        <p:cTn id="7" dur="500" fill="hold"/>
                                        <p:tgtEl>
                                          <p:spTgt spid="161853"/>
                                        </p:tgtEl>
                                        <p:attrNameLst>
                                          <p:attrName>ppt_x</p:attrName>
                                        </p:attrNameLst>
                                      </p:cBhvr>
                                      <p:tavLst>
                                        <p:tav tm="0">
                                          <p:val>
                                            <p:strVal val="0-#ppt_w/2"/>
                                          </p:val>
                                        </p:tav>
                                        <p:tav tm="100000">
                                          <p:val>
                                            <p:strVal val="#ppt_x"/>
                                          </p:val>
                                        </p:tav>
                                      </p:tavLst>
                                    </p:anim>
                                    <p:anim calcmode="lin" valueType="num">
                                      <p:cBhvr additive="base">
                                        <p:cTn id="8" dur="500" fill="hold"/>
                                        <p:tgtEl>
                                          <p:spTgt spid="16185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1856"/>
                                        </p:tgtEl>
                                        <p:attrNameLst>
                                          <p:attrName>style.visibility</p:attrName>
                                        </p:attrNameLst>
                                      </p:cBhvr>
                                      <p:to>
                                        <p:strVal val="visible"/>
                                      </p:to>
                                    </p:set>
                                    <p:anim calcmode="lin" valueType="num">
                                      <p:cBhvr additive="base">
                                        <p:cTn id="19" dur="500" fill="hold"/>
                                        <p:tgtEl>
                                          <p:spTgt spid="161856"/>
                                        </p:tgtEl>
                                        <p:attrNameLst>
                                          <p:attrName>ppt_x</p:attrName>
                                        </p:attrNameLst>
                                      </p:cBhvr>
                                      <p:tavLst>
                                        <p:tav tm="0">
                                          <p:val>
                                            <p:strVal val="0-#ppt_w/2"/>
                                          </p:val>
                                        </p:tav>
                                        <p:tav tm="100000">
                                          <p:val>
                                            <p:strVal val="#ppt_x"/>
                                          </p:val>
                                        </p:tav>
                                      </p:tavLst>
                                    </p:anim>
                                    <p:anim calcmode="lin" valueType="num">
                                      <p:cBhvr additive="base">
                                        <p:cTn id="20" dur="500" fill="hold"/>
                                        <p:tgtEl>
                                          <p:spTgt spid="16185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1854"/>
                                        </p:tgtEl>
                                        <p:attrNameLst>
                                          <p:attrName>style.visibility</p:attrName>
                                        </p:attrNameLst>
                                      </p:cBhvr>
                                      <p:to>
                                        <p:strVal val="visible"/>
                                      </p:to>
                                    </p:set>
                                    <p:anim calcmode="lin" valueType="num">
                                      <p:cBhvr additive="base">
                                        <p:cTn id="25" dur="500" fill="hold"/>
                                        <p:tgtEl>
                                          <p:spTgt spid="161854"/>
                                        </p:tgtEl>
                                        <p:attrNameLst>
                                          <p:attrName>ppt_x</p:attrName>
                                        </p:attrNameLst>
                                      </p:cBhvr>
                                      <p:tavLst>
                                        <p:tav tm="0">
                                          <p:val>
                                            <p:strVal val="0-#ppt_w/2"/>
                                          </p:val>
                                        </p:tav>
                                        <p:tav tm="100000">
                                          <p:val>
                                            <p:strVal val="#ppt_x"/>
                                          </p:val>
                                        </p:tav>
                                      </p:tavLst>
                                    </p:anim>
                                    <p:anim calcmode="lin" valueType="num">
                                      <p:cBhvr additive="base">
                                        <p:cTn id="26" dur="500" fill="hold"/>
                                        <p:tgtEl>
                                          <p:spTgt spid="1618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53" grpId="0" autoUpdateAnimBg="0"/>
      <p:bldP spid="161854" grpId="0" autoUpdateAnimBg="0"/>
      <p:bldP spid="16185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41" name="Rectangle 9"/>
          <p:cNvSpPr>
            <a:spLocks noChangeArrowheads="1"/>
          </p:cNvSpPr>
          <p:nvPr/>
        </p:nvSpPr>
        <p:spPr bwMode="auto">
          <a:xfrm>
            <a:off x="549275" y="1658938"/>
            <a:ext cx="539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0000FF"/>
                </a:solidFill>
                <a:latin typeface="宋体" panose="02010600030101010101" pitchFamily="2" charset="-122"/>
              </a:rPr>
              <a:t>反抗电流变化的能力</a:t>
            </a:r>
            <a:r>
              <a:rPr lang="en-US" altLang="zh-CN" sz="2800" dirty="0">
                <a:solidFill>
                  <a:srgbClr val="0000FF"/>
                </a:solidFill>
                <a:latin typeface="宋体" panose="02010600030101010101" pitchFamily="2" charset="-122"/>
              </a:rPr>
              <a:t>(</a:t>
            </a:r>
            <a:r>
              <a:rPr lang="zh-CN" altLang="en-US" sz="2800" dirty="0">
                <a:solidFill>
                  <a:srgbClr val="0000FF"/>
                </a:solidFill>
                <a:latin typeface="宋体" panose="02010600030101010101" pitchFamily="2" charset="-122"/>
              </a:rPr>
              <a:t>电磁惯性</a:t>
            </a:r>
            <a:r>
              <a:rPr lang="en-US" altLang="zh-CN" sz="2800" dirty="0">
                <a:solidFill>
                  <a:srgbClr val="0000FF"/>
                </a:solidFill>
                <a:latin typeface="宋体" panose="02010600030101010101" pitchFamily="2" charset="-122"/>
              </a:rPr>
              <a:t>)      </a:t>
            </a:r>
          </a:p>
        </p:txBody>
      </p:sp>
      <p:grpSp>
        <p:nvGrpSpPr>
          <p:cNvPr id="2" name="Group 55"/>
          <p:cNvGrpSpPr>
            <a:grpSpLocks/>
          </p:cNvGrpSpPr>
          <p:nvPr/>
        </p:nvGrpSpPr>
        <p:grpSpPr bwMode="auto">
          <a:xfrm>
            <a:off x="6477000" y="228600"/>
            <a:ext cx="2365375" cy="1898650"/>
            <a:chOff x="3638" y="336"/>
            <a:chExt cx="1490" cy="1196"/>
          </a:xfrm>
        </p:grpSpPr>
        <p:sp>
          <p:nvSpPr>
            <p:cNvPr id="5185" name="AutoShape 4"/>
            <p:cNvSpPr>
              <a:spLocks noChangeArrowheads="1"/>
            </p:cNvSpPr>
            <p:nvPr/>
          </p:nvSpPr>
          <p:spPr bwMode="auto">
            <a:xfrm rot="-2220000">
              <a:off x="4464" y="661"/>
              <a:ext cx="373" cy="133"/>
            </a:xfrm>
            <a:prstGeom prst="rightArrow">
              <a:avLst>
                <a:gd name="adj1" fmla="val 50000"/>
                <a:gd name="adj2" fmla="val 140239"/>
              </a:avLst>
            </a:prstGeom>
            <a:solidFill>
              <a:schemeClr val="accent1"/>
            </a:solidFill>
            <a:ln w="12700">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5127" name="Object 5"/>
            <p:cNvGraphicFramePr>
              <a:graphicFrameLocks/>
            </p:cNvGraphicFramePr>
            <p:nvPr/>
          </p:nvGraphicFramePr>
          <p:xfrm>
            <a:off x="4800" y="400"/>
            <a:ext cx="323" cy="368"/>
          </p:xfrm>
          <a:graphic>
            <a:graphicData uri="http://schemas.openxmlformats.org/presentationml/2006/ole">
              <mc:AlternateContent xmlns:mc="http://schemas.openxmlformats.org/markup-compatibility/2006">
                <mc:Choice xmlns:v="urn:schemas-microsoft-com:vml" Requires="v">
                  <p:oleObj name="Equation" r:id="rId2" imgW="126835" imgH="202936" progId="Equation.DSMT4">
                    <p:embed/>
                  </p:oleObj>
                </mc:Choice>
                <mc:Fallback>
                  <p:oleObj name="Equation" r:id="rId2" imgW="126835" imgH="202936" progId="Equation.DSMT4">
                    <p:embed/>
                    <p:pic>
                      <p:nvPicPr>
                        <p:cNvPr id="5127" name="Object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 y="400"/>
                          <a:ext cx="32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86" name="Group 6"/>
            <p:cNvGrpSpPr>
              <a:grpSpLocks/>
            </p:cNvGrpSpPr>
            <p:nvPr/>
          </p:nvGrpSpPr>
          <p:grpSpPr bwMode="auto">
            <a:xfrm>
              <a:off x="4800" y="709"/>
              <a:ext cx="328" cy="691"/>
              <a:chOff x="5136" y="1920"/>
              <a:chExt cx="303" cy="691"/>
            </a:xfrm>
          </p:grpSpPr>
          <p:sp>
            <p:nvSpPr>
              <p:cNvPr id="5196" name="AutoShape 7"/>
              <p:cNvSpPr>
                <a:spLocks noChangeArrowheads="1"/>
              </p:cNvSpPr>
              <p:nvPr/>
            </p:nvSpPr>
            <p:spPr bwMode="auto">
              <a:xfrm>
                <a:off x="5232" y="1920"/>
                <a:ext cx="96" cy="280"/>
              </a:xfrm>
              <a:prstGeom prst="downArrow">
                <a:avLst>
                  <a:gd name="adj1" fmla="val 50000"/>
                  <a:gd name="adj2" fmla="val 145847"/>
                </a:avLst>
              </a:prstGeom>
              <a:solidFill>
                <a:schemeClr val="accent1"/>
              </a:solidFill>
              <a:ln w="12700">
                <a:solidFill>
                  <a:schemeClr val="tx1"/>
                </a:solidFill>
                <a:miter lim="800000"/>
                <a:headEnd/>
                <a:tailEnd/>
              </a:ln>
            </p:spPr>
            <p:txBody>
              <a:bodyPr vert="eaVert"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5129" name="Object 8"/>
              <p:cNvGraphicFramePr>
                <a:graphicFrameLocks/>
              </p:cNvGraphicFramePr>
              <p:nvPr/>
            </p:nvGraphicFramePr>
            <p:xfrm>
              <a:off x="5136" y="2160"/>
              <a:ext cx="303" cy="451"/>
            </p:xfrm>
            <a:graphic>
              <a:graphicData uri="http://schemas.openxmlformats.org/presentationml/2006/ole">
                <mc:AlternateContent xmlns:mc="http://schemas.openxmlformats.org/markup-compatibility/2006">
                  <mc:Choice xmlns:v="urn:schemas-microsoft-com:vml" Requires="v">
                    <p:oleObj name="公式" r:id="rId4" imgW="139639" imgH="203112" progId="Equation.3">
                      <p:embed/>
                    </p:oleObj>
                  </mc:Choice>
                  <mc:Fallback>
                    <p:oleObj name="公式" r:id="rId4" imgW="139639" imgH="203112" progId="Equation.3">
                      <p:embed/>
                      <p:pic>
                        <p:nvPicPr>
                          <p:cNvPr id="5129"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6" y="2160"/>
                            <a:ext cx="303" cy="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187" name="Group 54"/>
            <p:cNvGrpSpPr>
              <a:grpSpLocks/>
            </p:cNvGrpSpPr>
            <p:nvPr/>
          </p:nvGrpSpPr>
          <p:grpSpPr bwMode="auto">
            <a:xfrm>
              <a:off x="3638" y="336"/>
              <a:ext cx="874" cy="1196"/>
              <a:chOff x="3196" y="425"/>
              <a:chExt cx="874" cy="1196"/>
            </a:xfrm>
          </p:grpSpPr>
          <p:graphicFrame>
            <p:nvGraphicFramePr>
              <p:cNvPr id="5128" name="Object 2"/>
              <p:cNvGraphicFramePr>
                <a:graphicFrameLocks/>
              </p:cNvGraphicFramePr>
              <p:nvPr/>
            </p:nvGraphicFramePr>
            <p:xfrm>
              <a:off x="3840" y="864"/>
              <a:ext cx="230" cy="413"/>
            </p:xfrm>
            <a:graphic>
              <a:graphicData uri="http://schemas.openxmlformats.org/presentationml/2006/ole">
                <mc:AlternateContent xmlns:mc="http://schemas.openxmlformats.org/markup-compatibility/2006">
                  <mc:Choice xmlns:v="urn:schemas-microsoft-com:vml" Requires="v">
                    <p:oleObj name="Equation" r:id="rId6" imgW="88707" imgH="164742" progId="Equation.DSMT4">
                      <p:embed/>
                    </p:oleObj>
                  </mc:Choice>
                  <mc:Fallback>
                    <p:oleObj name="Equation" r:id="rId6" imgW="88707" imgH="164742" progId="Equation.DSMT4">
                      <p:embed/>
                      <p:pic>
                        <p:nvPicPr>
                          <p:cNvPr id="5128" name="Object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0" y="864"/>
                            <a:ext cx="230"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88" name="Group 11"/>
              <p:cNvGrpSpPr>
                <a:grpSpLocks/>
              </p:cNvGrpSpPr>
              <p:nvPr/>
            </p:nvGrpSpPr>
            <p:grpSpPr bwMode="auto">
              <a:xfrm>
                <a:off x="3196" y="425"/>
                <a:ext cx="725" cy="1196"/>
                <a:chOff x="3360" y="1636"/>
                <a:chExt cx="669" cy="1196"/>
              </a:xfrm>
            </p:grpSpPr>
            <p:grpSp>
              <p:nvGrpSpPr>
                <p:cNvPr id="5189" name="Group 12"/>
                <p:cNvGrpSpPr>
                  <a:grpSpLocks/>
                </p:cNvGrpSpPr>
                <p:nvPr/>
              </p:nvGrpSpPr>
              <p:grpSpPr bwMode="auto">
                <a:xfrm>
                  <a:off x="3701" y="1636"/>
                  <a:ext cx="328" cy="1196"/>
                  <a:chOff x="3701" y="1636"/>
                  <a:chExt cx="328" cy="1196"/>
                </a:xfrm>
              </p:grpSpPr>
              <p:sp>
                <p:nvSpPr>
                  <p:cNvPr id="5191" name="Oval 13"/>
                  <p:cNvSpPr>
                    <a:spLocks noChangeArrowheads="1"/>
                  </p:cNvSpPr>
                  <p:nvPr/>
                </p:nvSpPr>
                <p:spPr bwMode="auto">
                  <a:xfrm>
                    <a:off x="3701" y="1636"/>
                    <a:ext cx="328" cy="37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92" name="Line 14"/>
                  <p:cNvSpPr>
                    <a:spLocks noChangeShapeType="1"/>
                  </p:cNvSpPr>
                  <p:nvPr/>
                </p:nvSpPr>
                <p:spPr bwMode="auto">
                  <a:xfrm>
                    <a:off x="3793" y="2016"/>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3" name="Line 15"/>
                  <p:cNvSpPr>
                    <a:spLocks noChangeShapeType="1"/>
                  </p:cNvSpPr>
                  <p:nvPr/>
                </p:nvSpPr>
                <p:spPr bwMode="auto">
                  <a:xfrm>
                    <a:off x="3937" y="1968"/>
                    <a:ext cx="0" cy="86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4" name="Rectangle 16"/>
                  <p:cNvSpPr>
                    <a:spLocks noChangeArrowheads="1"/>
                  </p:cNvSpPr>
                  <p:nvPr/>
                </p:nvSpPr>
                <p:spPr bwMode="auto">
                  <a:xfrm>
                    <a:off x="3797" y="1972"/>
                    <a:ext cx="136" cy="40"/>
                  </a:xfrm>
                  <a:prstGeom prst="rect">
                    <a:avLst/>
                  </a:prstGeom>
                  <a:solidFill>
                    <a:schemeClr val="bg1"/>
                  </a:solidFill>
                  <a:ln w="12700">
                    <a:solidFill>
                      <a:schemeClr val="bg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95" name="Line 17"/>
                  <p:cNvSpPr>
                    <a:spLocks noChangeShapeType="1"/>
                  </p:cNvSpPr>
                  <p:nvPr/>
                </p:nvSpPr>
                <p:spPr bwMode="auto">
                  <a:xfrm flipV="1">
                    <a:off x="3937" y="2160"/>
                    <a:ext cx="0" cy="19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90" name="Text Box 18"/>
                <p:cNvSpPr txBox="1">
                  <a:spLocks noChangeArrowheads="1"/>
                </p:cNvSpPr>
                <p:nvPr/>
              </p:nvSpPr>
              <p:spPr bwMode="auto">
                <a:xfrm>
                  <a:off x="3360" y="2208"/>
                  <a:ext cx="33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solidFill>
                        <a:srgbClr val="0000FF"/>
                      </a:solidFill>
                    </a:rPr>
                    <a:t>线圈</a:t>
                  </a:r>
                </a:p>
              </p:txBody>
            </p:sp>
          </p:grpSp>
        </p:grpSp>
      </p:grpSp>
      <p:sp>
        <p:nvSpPr>
          <p:cNvPr id="5132" name="Text Box 43"/>
          <p:cNvSpPr txBox="1">
            <a:spLocks noChangeArrowheads="1"/>
          </p:cNvSpPr>
          <p:nvPr/>
        </p:nvSpPr>
        <p:spPr bwMode="auto">
          <a:xfrm>
            <a:off x="342900" y="577850"/>
            <a:ext cx="2019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3600" dirty="0">
                <a:solidFill>
                  <a:srgbClr val="CC3300"/>
                </a:solidFill>
                <a:latin typeface="宋体" panose="02010600030101010101" pitchFamily="2" charset="-122"/>
              </a:rPr>
              <a:t>自感</a:t>
            </a:r>
          </a:p>
        </p:txBody>
      </p:sp>
      <p:sp>
        <p:nvSpPr>
          <p:cNvPr id="95276" name="Text Box 44"/>
          <p:cNvSpPr txBox="1">
            <a:spLocks noChangeArrowheads="1"/>
          </p:cNvSpPr>
          <p:nvPr/>
        </p:nvSpPr>
        <p:spPr bwMode="auto">
          <a:xfrm>
            <a:off x="304800" y="545465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a:solidFill>
                  <a:schemeClr val="accent2"/>
                </a:solidFill>
              </a:rPr>
              <a:t>1. </a:t>
            </a:r>
            <a:r>
              <a:rPr lang="zh-CN" altLang="en-US" sz="2800">
                <a:solidFill>
                  <a:schemeClr val="accent2"/>
                </a:solidFill>
              </a:rPr>
              <a:t>定义：回路电流变化激起自身感应电动势的现象，称为</a:t>
            </a:r>
            <a:r>
              <a:rPr lang="zh-CN" altLang="en-US" sz="2800">
                <a:solidFill>
                  <a:srgbClr val="CC3300"/>
                </a:solidFill>
              </a:rPr>
              <a:t>自感现象</a:t>
            </a:r>
            <a:r>
              <a:rPr lang="zh-CN" altLang="en-US" sz="2800">
                <a:solidFill>
                  <a:schemeClr val="accent2"/>
                </a:solidFill>
              </a:rPr>
              <a:t>，相应的电动势称为</a:t>
            </a:r>
            <a:r>
              <a:rPr lang="zh-CN" altLang="en-US" sz="2800">
                <a:solidFill>
                  <a:srgbClr val="CC3300"/>
                </a:solidFill>
              </a:rPr>
              <a:t>自感电动势</a:t>
            </a:r>
            <a:r>
              <a:rPr lang="zh-CN" altLang="en-US" sz="2800">
                <a:solidFill>
                  <a:schemeClr val="accent2"/>
                </a:solidFill>
              </a:rPr>
              <a:t>。</a:t>
            </a:r>
          </a:p>
        </p:txBody>
      </p:sp>
      <p:grpSp>
        <p:nvGrpSpPr>
          <p:cNvPr id="7" name="Group 85"/>
          <p:cNvGrpSpPr>
            <a:grpSpLocks/>
          </p:cNvGrpSpPr>
          <p:nvPr/>
        </p:nvGrpSpPr>
        <p:grpSpPr bwMode="auto">
          <a:xfrm>
            <a:off x="533400" y="2286000"/>
            <a:ext cx="4679950" cy="2805113"/>
            <a:chOff x="336" y="1440"/>
            <a:chExt cx="2948" cy="1767"/>
          </a:xfrm>
        </p:grpSpPr>
        <p:sp>
          <p:nvSpPr>
            <p:cNvPr id="5159" name="Rectangle 10"/>
            <p:cNvSpPr>
              <a:spLocks noChangeArrowheads="1"/>
            </p:cNvSpPr>
            <p:nvPr/>
          </p:nvSpPr>
          <p:spPr bwMode="auto">
            <a:xfrm>
              <a:off x="336" y="2880"/>
              <a:ext cx="29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i="1">
                  <a:solidFill>
                    <a:srgbClr val="0000FF"/>
                  </a:solidFill>
                </a:rPr>
                <a:t>K</a:t>
              </a:r>
              <a:r>
                <a:rPr lang="zh-CN" altLang="en-US" sz="2800">
                  <a:solidFill>
                    <a:srgbClr val="0000FF"/>
                  </a:solidFill>
                  <a:latin typeface="宋体" panose="02010600030101010101" pitchFamily="2" charset="-122"/>
                </a:rPr>
                <a:t>合上 灯泡</a:t>
              </a:r>
              <a:r>
                <a:rPr lang="en-US" altLang="zh-CN" sz="2800" i="1">
                  <a:solidFill>
                    <a:srgbClr val="0000FF"/>
                  </a:solidFill>
                </a:rPr>
                <a:t>A</a:t>
              </a:r>
              <a:r>
                <a:rPr lang="zh-CN" altLang="en-US" sz="2800">
                  <a:solidFill>
                    <a:srgbClr val="0000FF"/>
                  </a:solidFill>
                </a:rPr>
                <a:t>先亮 </a:t>
              </a:r>
              <a:r>
                <a:rPr lang="en-US" altLang="zh-CN" sz="2800" i="1">
                  <a:solidFill>
                    <a:srgbClr val="0000FF"/>
                  </a:solidFill>
                </a:rPr>
                <a:t>B</a:t>
              </a:r>
              <a:r>
                <a:rPr lang="zh-CN" altLang="en-US" sz="2800">
                  <a:solidFill>
                    <a:srgbClr val="0000FF"/>
                  </a:solidFill>
                  <a:latin typeface="宋体" panose="02010600030101010101" pitchFamily="2" charset="-122"/>
                </a:rPr>
                <a:t>后亮</a:t>
              </a:r>
            </a:p>
          </p:txBody>
        </p:sp>
        <p:grpSp>
          <p:nvGrpSpPr>
            <p:cNvPr id="5160" name="Group 56"/>
            <p:cNvGrpSpPr>
              <a:grpSpLocks/>
            </p:cNvGrpSpPr>
            <p:nvPr/>
          </p:nvGrpSpPr>
          <p:grpSpPr bwMode="auto">
            <a:xfrm>
              <a:off x="404" y="1440"/>
              <a:ext cx="2184" cy="1285"/>
              <a:chOff x="384" y="1296"/>
              <a:chExt cx="2184" cy="1285"/>
            </a:xfrm>
          </p:grpSpPr>
          <p:grpSp>
            <p:nvGrpSpPr>
              <p:cNvPr id="5161" name="Group 19"/>
              <p:cNvGrpSpPr>
                <a:grpSpLocks/>
              </p:cNvGrpSpPr>
              <p:nvPr/>
            </p:nvGrpSpPr>
            <p:grpSpPr bwMode="auto">
              <a:xfrm>
                <a:off x="384" y="1296"/>
                <a:ext cx="2184" cy="1285"/>
                <a:chOff x="284" y="1979"/>
                <a:chExt cx="2184" cy="1285"/>
              </a:xfrm>
            </p:grpSpPr>
            <p:graphicFrame>
              <p:nvGraphicFramePr>
                <p:cNvPr id="5125" name="Object 20"/>
                <p:cNvGraphicFramePr>
                  <a:graphicFrameLocks/>
                </p:cNvGraphicFramePr>
                <p:nvPr/>
              </p:nvGraphicFramePr>
              <p:xfrm>
                <a:off x="1496" y="1979"/>
                <a:ext cx="341" cy="348"/>
              </p:xfrm>
              <a:graphic>
                <a:graphicData uri="http://schemas.openxmlformats.org/presentationml/2006/ole">
                  <mc:AlternateContent xmlns:mc="http://schemas.openxmlformats.org/markup-compatibility/2006">
                    <mc:Choice xmlns:v="urn:schemas-microsoft-com:vml" Requires="v">
                      <p:oleObj name="公式" r:id="rId8" imgW="164885" imgH="164885" progId="Equation.3">
                        <p:embed/>
                      </p:oleObj>
                    </mc:Choice>
                    <mc:Fallback>
                      <p:oleObj name="公式" r:id="rId8" imgW="164885" imgH="164885" progId="Equation.3">
                        <p:embed/>
                        <p:pic>
                          <p:nvPicPr>
                            <p:cNvPr id="5125" name="Object 2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96" y="1979"/>
                              <a:ext cx="341"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64" name="Group 21"/>
                <p:cNvGrpSpPr>
                  <a:grpSpLocks/>
                </p:cNvGrpSpPr>
                <p:nvPr/>
              </p:nvGrpSpPr>
              <p:grpSpPr bwMode="auto">
                <a:xfrm>
                  <a:off x="284" y="2212"/>
                  <a:ext cx="2184" cy="1052"/>
                  <a:chOff x="284" y="2212"/>
                  <a:chExt cx="2184" cy="1052"/>
                </a:xfrm>
              </p:grpSpPr>
              <p:sp>
                <p:nvSpPr>
                  <p:cNvPr id="5165" name="Line 22"/>
                  <p:cNvSpPr>
                    <a:spLocks noChangeShapeType="1"/>
                  </p:cNvSpPr>
                  <p:nvPr/>
                </p:nvSpPr>
                <p:spPr bwMode="auto">
                  <a:xfrm>
                    <a:off x="1740" y="2688"/>
                    <a:ext cx="26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6" name="Line 23"/>
                  <p:cNvSpPr>
                    <a:spLocks noChangeShapeType="1"/>
                  </p:cNvSpPr>
                  <p:nvPr/>
                </p:nvSpPr>
                <p:spPr bwMode="auto">
                  <a:xfrm>
                    <a:off x="1636" y="3120"/>
                    <a:ext cx="208" cy="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7" name="Oval 24"/>
                  <p:cNvSpPr>
                    <a:spLocks noChangeArrowheads="1"/>
                  </p:cNvSpPr>
                  <p:nvPr/>
                </p:nvSpPr>
                <p:spPr bwMode="auto">
                  <a:xfrm>
                    <a:off x="1744" y="2212"/>
                    <a:ext cx="252" cy="232"/>
                  </a:xfrm>
                  <a:prstGeom prst="ellipse">
                    <a:avLst/>
                  </a:prstGeom>
                  <a:solidFill>
                    <a:srgbClr val="FF9933"/>
                  </a:solidFill>
                  <a:ln w="1270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68" name="Line 25"/>
                  <p:cNvSpPr>
                    <a:spLocks noChangeShapeType="1"/>
                  </p:cNvSpPr>
                  <p:nvPr/>
                </p:nvSpPr>
                <p:spPr bwMode="auto">
                  <a:xfrm>
                    <a:off x="1220" y="3024"/>
                    <a:ext cx="0"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9" name="Line 26"/>
                  <p:cNvSpPr>
                    <a:spLocks noChangeShapeType="1"/>
                  </p:cNvSpPr>
                  <p:nvPr/>
                </p:nvSpPr>
                <p:spPr bwMode="auto">
                  <a:xfrm>
                    <a:off x="1324" y="3072"/>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0" name="Line 27"/>
                  <p:cNvSpPr>
                    <a:spLocks noChangeShapeType="1"/>
                  </p:cNvSpPr>
                  <p:nvPr/>
                </p:nvSpPr>
                <p:spPr bwMode="auto">
                  <a:xfrm flipV="1">
                    <a:off x="1584" y="2928"/>
                    <a:ext cx="416"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26" name="Object 28"/>
                  <p:cNvGraphicFramePr>
                    <a:graphicFrameLocks/>
                  </p:cNvGraphicFramePr>
                  <p:nvPr/>
                </p:nvGraphicFramePr>
                <p:xfrm>
                  <a:off x="1792" y="2928"/>
                  <a:ext cx="260" cy="288"/>
                </p:xfrm>
                <a:graphic>
                  <a:graphicData uri="http://schemas.openxmlformats.org/presentationml/2006/ole">
                    <mc:AlternateContent xmlns:mc="http://schemas.openxmlformats.org/markup-compatibility/2006">
                      <mc:Choice xmlns:v="urn:schemas-microsoft-com:vml" Requires="v">
                        <p:oleObj name="公式" r:id="rId10" imgW="164957" imgH="152268" progId="Equation.3">
                          <p:embed/>
                        </p:oleObj>
                      </mc:Choice>
                      <mc:Fallback>
                        <p:oleObj name="公式" r:id="rId10" imgW="164957" imgH="152268" progId="Equation.3">
                          <p:embed/>
                          <p:pic>
                            <p:nvPicPr>
                              <p:cNvPr id="5126" name="Object 2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2" y="2928"/>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71" name="Oval 29"/>
                  <p:cNvSpPr>
                    <a:spLocks noChangeArrowheads="1"/>
                  </p:cNvSpPr>
                  <p:nvPr/>
                </p:nvSpPr>
                <p:spPr bwMode="auto">
                  <a:xfrm rot="-1329980">
                    <a:off x="492" y="2640"/>
                    <a:ext cx="260" cy="144"/>
                  </a:xfrm>
                  <a:prstGeom prst="ellips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72" name="Oval 30"/>
                  <p:cNvSpPr>
                    <a:spLocks noChangeArrowheads="1"/>
                  </p:cNvSpPr>
                  <p:nvPr/>
                </p:nvSpPr>
                <p:spPr bwMode="auto">
                  <a:xfrm rot="-1329980">
                    <a:off x="596" y="2640"/>
                    <a:ext cx="260" cy="144"/>
                  </a:xfrm>
                  <a:prstGeom prst="ellips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73" name="Oval 31"/>
                  <p:cNvSpPr>
                    <a:spLocks noChangeArrowheads="1"/>
                  </p:cNvSpPr>
                  <p:nvPr/>
                </p:nvSpPr>
                <p:spPr bwMode="auto">
                  <a:xfrm rot="-1329980">
                    <a:off x="700" y="2640"/>
                    <a:ext cx="260" cy="144"/>
                  </a:xfrm>
                  <a:prstGeom prst="ellips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74" name="Oval 32"/>
                  <p:cNvSpPr>
                    <a:spLocks noChangeArrowheads="1"/>
                  </p:cNvSpPr>
                  <p:nvPr/>
                </p:nvSpPr>
                <p:spPr bwMode="auto">
                  <a:xfrm rot="-1329980">
                    <a:off x="804" y="2640"/>
                    <a:ext cx="260" cy="144"/>
                  </a:xfrm>
                  <a:prstGeom prst="ellips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75" name="Line 33"/>
                  <p:cNvSpPr>
                    <a:spLocks noChangeShapeType="1"/>
                  </p:cNvSpPr>
                  <p:nvPr/>
                </p:nvSpPr>
                <p:spPr bwMode="auto">
                  <a:xfrm>
                    <a:off x="284" y="2688"/>
                    <a:ext cx="26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6" name="Line 34"/>
                  <p:cNvSpPr>
                    <a:spLocks noChangeShapeType="1"/>
                  </p:cNvSpPr>
                  <p:nvPr/>
                </p:nvSpPr>
                <p:spPr bwMode="auto">
                  <a:xfrm>
                    <a:off x="284" y="2304"/>
                    <a:ext cx="14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7" name="Line 35"/>
                  <p:cNvSpPr>
                    <a:spLocks noChangeShapeType="1"/>
                  </p:cNvSpPr>
                  <p:nvPr/>
                </p:nvSpPr>
                <p:spPr bwMode="auto">
                  <a:xfrm>
                    <a:off x="2000" y="2304"/>
                    <a:ext cx="4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8" name="Line 36"/>
                  <p:cNvSpPr>
                    <a:spLocks noChangeShapeType="1"/>
                  </p:cNvSpPr>
                  <p:nvPr/>
                </p:nvSpPr>
                <p:spPr bwMode="auto">
                  <a:xfrm>
                    <a:off x="284" y="2304"/>
                    <a:ext cx="0" cy="8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9" name="Line 37"/>
                  <p:cNvSpPr>
                    <a:spLocks noChangeShapeType="1"/>
                  </p:cNvSpPr>
                  <p:nvPr/>
                </p:nvSpPr>
                <p:spPr bwMode="auto">
                  <a:xfrm>
                    <a:off x="284" y="3120"/>
                    <a:ext cx="93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0" name="Line 38"/>
                  <p:cNvSpPr>
                    <a:spLocks noChangeShapeType="1"/>
                  </p:cNvSpPr>
                  <p:nvPr/>
                </p:nvSpPr>
                <p:spPr bwMode="auto">
                  <a:xfrm>
                    <a:off x="2468" y="2304"/>
                    <a:ext cx="0" cy="8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1" name="Line 39"/>
                  <p:cNvSpPr>
                    <a:spLocks noChangeShapeType="1"/>
                  </p:cNvSpPr>
                  <p:nvPr/>
                </p:nvSpPr>
                <p:spPr bwMode="auto">
                  <a:xfrm>
                    <a:off x="1116" y="2688"/>
                    <a:ext cx="62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2" name="Line 40"/>
                  <p:cNvSpPr>
                    <a:spLocks noChangeShapeType="1"/>
                  </p:cNvSpPr>
                  <p:nvPr/>
                </p:nvSpPr>
                <p:spPr bwMode="auto">
                  <a:xfrm>
                    <a:off x="2000" y="2688"/>
                    <a:ext cx="4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3" name="Line 41"/>
                  <p:cNvSpPr>
                    <a:spLocks noChangeShapeType="1"/>
                  </p:cNvSpPr>
                  <p:nvPr/>
                </p:nvSpPr>
                <p:spPr bwMode="auto">
                  <a:xfrm>
                    <a:off x="1792" y="3120"/>
                    <a:ext cx="6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4" name="Line 42"/>
                  <p:cNvSpPr>
                    <a:spLocks noChangeShapeType="1"/>
                  </p:cNvSpPr>
                  <p:nvPr/>
                </p:nvSpPr>
                <p:spPr bwMode="auto">
                  <a:xfrm>
                    <a:off x="1324" y="3120"/>
                    <a:ext cx="3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5162" name="Group 47"/>
              <p:cNvGrpSpPr>
                <a:grpSpLocks/>
              </p:cNvGrpSpPr>
              <p:nvPr/>
            </p:nvGrpSpPr>
            <p:grpSpPr bwMode="auto">
              <a:xfrm>
                <a:off x="1584" y="1776"/>
                <a:ext cx="520" cy="351"/>
                <a:chOff x="1476" y="2429"/>
                <a:chExt cx="520" cy="351"/>
              </a:xfrm>
            </p:grpSpPr>
            <p:sp>
              <p:nvSpPr>
                <p:cNvPr id="5163" name="Oval 48"/>
                <p:cNvSpPr>
                  <a:spLocks noChangeArrowheads="1"/>
                </p:cNvSpPr>
                <p:nvPr/>
              </p:nvSpPr>
              <p:spPr bwMode="auto">
                <a:xfrm>
                  <a:off x="1744" y="2548"/>
                  <a:ext cx="252" cy="232"/>
                </a:xfrm>
                <a:prstGeom prst="ellipse">
                  <a:avLst/>
                </a:prstGeom>
                <a:solidFill>
                  <a:srgbClr val="FF9933"/>
                </a:solidFill>
                <a:ln w="1270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5124" name="Object 49"/>
                <p:cNvGraphicFramePr>
                  <a:graphicFrameLocks/>
                </p:cNvGraphicFramePr>
                <p:nvPr/>
              </p:nvGraphicFramePr>
              <p:xfrm>
                <a:off x="1476" y="2429"/>
                <a:ext cx="315" cy="321"/>
              </p:xfrm>
              <a:graphic>
                <a:graphicData uri="http://schemas.openxmlformats.org/presentationml/2006/ole">
                  <mc:AlternateContent xmlns:mc="http://schemas.openxmlformats.org/markup-compatibility/2006">
                    <mc:Choice xmlns:v="urn:schemas-microsoft-com:vml" Requires="v">
                      <p:oleObj name="公式" r:id="rId12" imgW="152268" imgH="152268" progId="Equation.3">
                        <p:embed/>
                      </p:oleObj>
                    </mc:Choice>
                    <mc:Fallback>
                      <p:oleObj name="公式" r:id="rId12" imgW="152268" imgH="152268" progId="Equation.3">
                        <p:embed/>
                        <p:pic>
                          <p:nvPicPr>
                            <p:cNvPr id="5124" name="Object 4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76" y="2429"/>
                              <a:ext cx="315"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grpSp>
        <p:nvGrpSpPr>
          <p:cNvPr id="12" name="Group 86"/>
          <p:cNvGrpSpPr>
            <a:grpSpLocks/>
          </p:cNvGrpSpPr>
          <p:nvPr/>
        </p:nvGrpSpPr>
        <p:grpSpPr bwMode="auto">
          <a:xfrm>
            <a:off x="4724400" y="2286000"/>
            <a:ext cx="3759200" cy="2805113"/>
            <a:chOff x="2976" y="1440"/>
            <a:chExt cx="2368" cy="1767"/>
          </a:xfrm>
        </p:grpSpPr>
        <p:sp>
          <p:nvSpPr>
            <p:cNvPr id="5136" name="Rectangle 50"/>
            <p:cNvSpPr>
              <a:spLocks noChangeArrowheads="1"/>
            </p:cNvSpPr>
            <p:nvPr/>
          </p:nvSpPr>
          <p:spPr bwMode="auto">
            <a:xfrm>
              <a:off x="3024" y="2880"/>
              <a:ext cx="2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i="1">
                  <a:solidFill>
                    <a:srgbClr val="0000FF"/>
                  </a:solidFill>
                </a:rPr>
                <a:t>K</a:t>
              </a:r>
              <a:r>
                <a:rPr lang="zh-CN" altLang="en-US" sz="2800">
                  <a:solidFill>
                    <a:srgbClr val="0000FF"/>
                  </a:solidFill>
                </a:rPr>
                <a:t>断开 </a:t>
              </a:r>
              <a:r>
                <a:rPr lang="en-US" altLang="zh-CN" sz="2800" i="1">
                  <a:solidFill>
                    <a:srgbClr val="0000FF"/>
                  </a:solidFill>
                </a:rPr>
                <a:t>A</a:t>
              </a:r>
              <a:r>
                <a:rPr lang="zh-CN" altLang="en-US" sz="2800">
                  <a:solidFill>
                    <a:srgbClr val="0000FF"/>
                  </a:solidFill>
                  <a:latin typeface="宋体" panose="02010600030101010101" pitchFamily="2" charset="-122"/>
                </a:rPr>
                <a:t>会闪亮再熄灭</a:t>
              </a:r>
            </a:p>
          </p:txBody>
        </p:sp>
        <p:grpSp>
          <p:nvGrpSpPr>
            <p:cNvPr id="5137" name="Group 58"/>
            <p:cNvGrpSpPr>
              <a:grpSpLocks/>
            </p:cNvGrpSpPr>
            <p:nvPr/>
          </p:nvGrpSpPr>
          <p:grpSpPr bwMode="auto">
            <a:xfrm>
              <a:off x="2976" y="1440"/>
              <a:ext cx="2184" cy="1285"/>
              <a:chOff x="284" y="1979"/>
              <a:chExt cx="2184" cy="1285"/>
            </a:xfrm>
          </p:grpSpPr>
          <p:graphicFrame>
            <p:nvGraphicFramePr>
              <p:cNvPr id="5122" name="Object 59"/>
              <p:cNvGraphicFramePr>
                <a:graphicFrameLocks/>
              </p:cNvGraphicFramePr>
              <p:nvPr/>
            </p:nvGraphicFramePr>
            <p:xfrm>
              <a:off x="1496" y="1979"/>
              <a:ext cx="341" cy="348"/>
            </p:xfrm>
            <a:graphic>
              <a:graphicData uri="http://schemas.openxmlformats.org/presentationml/2006/ole">
                <mc:AlternateContent xmlns:mc="http://schemas.openxmlformats.org/markup-compatibility/2006">
                  <mc:Choice xmlns:v="urn:schemas-microsoft-com:vml" Requires="v">
                    <p:oleObj name="公式" r:id="rId14" imgW="164885" imgH="164885" progId="Equation.3">
                      <p:embed/>
                    </p:oleObj>
                  </mc:Choice>
                  <mc:Fallback>
                    <p:oleObj name="公式" r:id="rId14" imgW="164885" imgH="164885" progId="Equation.3">
                      <p:embed/>
                      <p:pic>
                        <p:nvPicPr>
                          <p:cNvPr id="5122" name="Object 5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96" y="1979"/>
                            <a:ext cx="341"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38" name="Group 60"/>
              <p:cNvGrpSpPr>
                <a:grpSpLocks/>
              </p:cNvGrpSpPr>
              <p:nvPr/>
            </p:nvGrpSpPr>
            <p:grpSpPr bwMode="auto">
              <a:xfrm>
                <a:off x="284" y="2212"/>
                <a:ext cx="2184" cy="1052"/>
                <a:chOff x="284" y="2212"/>
                <a:chExt cx="2184" cy="1052"/>
              </a:xfrm>
            </p:grpSpPr>
            <p:sp>
              <p:nvSpPr>
                <p:cNvPr id="5139" name="Line 61"/>
                <p:cNvSpPr>
                  <a:spLocks noChangeShapeType="1"/>
                </p:cNvSpPr>
                <p:nvPr/>
              </p:nvSpPr>
              <p:spPr bwMode="auto">
                <a:xfrm>
                  <a:off x="1740" y="2688"/>
                  <a:ext cx="26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0" name="Line 62"/>
                <p:cNvSpPr>
                  <a:spLocks noChangeShapeType="1"/>
                </p:cNvSpPr>
                <p:nvPr/>
              </p:nvSpPr>
              <p:spPr bwMode="auto">
                <a:xfrm>
                  <a:off x="1636" y="3120"/>
                  <a:ext cx="208" cy="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1" name="Oval 63"/>
                <p:cNvSpPr>
                  <a:spLocks noChangeArrowheads="1"/>
                </p:cNvSpPr>
                <p:nvPr/>
              </p:nvSpPr>
              <p:spPr bwMode="auto">
                <a:xfrm>
                  <a:off x="1744" y="2212"/>
                  <a:ext cx="252" cy="232"/>
                </a:xfrm>
                <a:prstGeom prst="ellipse">
                  <a:avLst/>
                </a:prstGeom>
                <a:solidFill>
                  <a:srgbClr val="FF9933"/>
                </a:solidFill>
                <a:ln w="1270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42" name="Line 64"/>
                <p:cNvSpPr>
                  <a:spLocks noChangeShapeType="1"/>
                </p:cNvSpPr>
                <p:nvPr/>
              </p:nvSpPr>
              <p:spPr bwMode="auto">
                <a:xfrm>
                  <a:off x="1220" y="3024"/>
                  <a:ext cx="0"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3" name="Line 65"/>
                <p:cNvSpPr>
                  <a:spLocks noChangeShapeType="1"/>
                </p:cNvSpPr>
                <p:nvPr/>
              </p:nvSpPr>
              <p:spPr bwMode="auto">
                <a:xfrm>
                  <a:off x="1324" y="3072"/>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4" name="Line 66"/>
                <p:cNvSpPr>
                  <a:spLocks noChangeShapeType="1"/>
                </p:cNvSpPr>
                <p:nvPr/>
              </p:nvSpPr>
              <p:spPr bwMode="auto">
                <a:xfrm flipV="1">
                  <a:off x="1584" y="2928"/>
                  <a:ext cx="416"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23" name="Object 67"/>
                <p:cNvGraphicFramePr>
                  <a:graphicFrameLocks/>
                </p:cNvGraphicFramePr>
                <p:nvPr/>
              </p:nvGraphicFramePr>
              <p:xfrm>
                <a:off x="1792" y="2928"/>
                <a:ext cx="260" cy="288"/>
              </p:xfrm>
              <a:graphic>
                <a:graphicData uri="http://schemas.openxmlformats.org/presentationml/2006/ole">
                  <mc:AlternateContent xmlns:mc="http://schemas.openxmlformats.org/markup-compatibility/2006">
                    <mc:Choice xmlns:v="urn:schemas-microsoft-com:vml" Requires="v">
                      <p:oleObj name="公式" r:id="rId15" imgW="164957" imgH="152268" progId="Equation.3">
                        <p:embed/>
                      </p:oleObj>
                    </mc:Choice>
                    <mc:Fallback>
                      <p:oleObj name="公式" r:id="rId15" imgW="164957" imgH="152268" progId="Equation.3">
                        <p:embed/>
                        <p:pic>
                          <p:nvPicPr>
                            <p:cNvPr id="5123" name="Object 6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2" y="2928"/>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45" name="Oval 68"/>
                <p:cNvSpPr>
                  <a:spLocks noChangeArrowheads="1"/>
                </p:cNvSpPr>
                <p:nvPr/>
              </p:nvSpPr>
              <p:spPr bwMode="auto">
                <a:xfrm rot="-1329980">
                  <a:off x="492" y="2640"/>
                  <a:ext cx="260" cy="144"/>
                </a:xfrm>
                <a:prstGeom prst="ellips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46" name="Oval 69"/>
                <p:cNvSpPr>
                  <a:spLocks noChangeArrowheads="1"/>
                </p:cNvSpPr>
                <p:nvPr/>
              </p:nvSpPr>
              <p:spPr bwMode="auto">
                <a:xfrm rot="-1329980">
                  <a:off x="596" y="2640"/>
                  <a:ext cx="260" cy="144"/>
                </a:xfrm>
                <a:prstGeom prst="ellips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47" name="Oval 70"/>
                <p:cNvSpPr>
                  <a:spLocks noChangeArrowheads="1"/>
                </p:cNvSpPr>
                <p:nvPr/>
              </p:nvSpPr>
              <p:spPr bwMode="auto">
                <a:xfrm rot="-1329980">
                  <a:off x="700" y="2640"/>
                  <a:ext cx="260" cy="144"/>
                </a:xfrm>
                <a:prstGeom prst="ellips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48" name="Oval 71"/>
                <p:cNvSpPr>
                  <a:spLocks noChangeArrowheads="1"/>
                </p:cNvSpPr>
                <p:nvPr/>
              </p:nvSpPr>
              <p:spPr bwMode="auto">
                <a:xfrm rot="-1329980">
                  <a:off x="804" y="2640"/>
                  <a:ext cx="260" cy="144"/>
                </a:xfrm>
                <a:prstGeom prst="ellips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49" name="Line 72"/>
                <p:cNvSpPr>
                  <a:spLocks noChangeShapeType="1"/>
                </p:cNvSpPr>
                <p:nvPr/>
              </p:nvSpPr>
              <p:spPr bwMode="auto">
                <a:xfrm>
                  <a:off x="284" y="2688"/>
                  <a:ext cx="26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0" name="Line 73"/>
                <p:cNvSpPr>
                  <a:spLocks noChangeShapeType="1"/>
                </p:cNvSpPr>
                <p:nvPr/>
              </p:nvSpPr>
              <p:spPr bwMode="auto">
                <a:xfrm>
                  <a:off x="284" y="2304"/>
                  <a:ext cx="14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1" name="Line 74"/>
                <p:cNvSpPr>
                  <a:spLocks noChangeShapeType="1"/>
                </p:cNvSpPr>
                <p:nvPr/>
              </p:nvSpPr>
              <p:spPr bwMode="auto">
                <a:xfrm>
                  <a:off x="2000" y="2304"/>
                  <a:ext cx="4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2" name="Line 75"/>
                <p:cNvSpPr>
                  <a:spLocks noChangeShapeType="1"/>
                </p:cNvSpPr>
                <p:nvPr/>
              </p:nvSpPr>
              <p:spPr bwMode="auto">
                <a:xfrm>
                  <a:off x="284" y="2304"/>
                  <a:ext cx="0" cy="8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3" name="Line 76"/>
                <p:cNvSpPr>
                  <a:spLocks noChangeShapeType="1"/>
                </p:cNvSpPr>
                <p:nvPr/>
              </p:nvSpPr>
              <p:spPr bwMode="auto">
                <a:xfrm>
                  <a:off x="284" y="3120"/>
                  <a:ext cx="93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4" name="Line 77"/>
                <p:cNvSpPr>
                  <a:spLocks noChangeShapeType="1"/>
                </p:cNvSpPr>
                <p:nvPr/>
              </p:nvSpPr>
              <p:spPr bwMode="auto">
                <a:xfrm>
                  <a:off x="2468" y="2304"/>
                  <a:ext cx="0" cy="8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5" name="Line 78"/>
                <p:cNvSpPr>
                  <a:spLocks noChangeShapeType="1"/>
                </p:cNvSpPr>
                <p:nvPr/>
              </p:nvSpPr>
              <p:spPr bwMode="auto">
                <a:xfrm>
                  <a:off x="1116" y="2688"/>
                  <a:ext cx="62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6" name="Line 79"/>
                <p:cNvSpPr>
                  <a:spLocks noChangeShapeType="1"/>
                </p:cNvSpPr>
                <p:nvPr/>
              </p:nvSpPr>
              <p:spPr bwMode="auto">
                <a:xfrm>
                  <a:off x="2000" y="2688"/>
                  <a:ext cx="4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7" name="Line 80"/>
                <p:cNvSpPr>
                  <a:spLocks noChangeShapeType="1"/>
                </p:cNvSpPr>
                <p:nvPr/>
              </p:nvSpPr>
              <p:spPr bwMode="auto">
                <a:xfrm>
                  <a:off x="1792" y="3120"/>
                  <a:ext cx="6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8" name="Line 81"/>
                <p:cNvSpPr>
                  <a:spLocks noChangeShapeType="1"/>
                </p:cNvSpPr>
                <p:nvPr/>
              </p:nvSpPr>
              <p:spPr bwMode="auto">
                <a:xfrm>
                  <a:off x="1324" y="3120"/>
                  <a:ext cx="3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spTree>
    <p:extLst>
      <p:ext uri="{BB962C8B-B14F-4D97-AF65-F5344CB8AC3E}">
        <p14:creationId xmlns:p14="http://schemas.microsoft.com/office/powerpoint/2010/main" val="29150763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5241">
                                            <p:txEl>
                                              <p:pRg st="0" end="0"/>
                                            </p:txEl>
                                          </p:spTgt>
                                        </p:tgtEl>
                                        <p:attrNameLst>
                                          <p:attrName>style.visibility</p:attrName>
                                        </p:attrNameLst>
                                      </p:cBhvr>
                                      <p:to>
                                        <p:strVal val="visible"/>
                                      </p:to>
                                    </p:set>
                                    <p:animEffect transition="in" filter="blinds(horizontal)">
                                      <p:cBhvr>
                                        <p:cTn id="13" dur="500"/>
                                        <p:tgtEl>
                                          <p:spTgt spid="9524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0-#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5276"/>
                                        </p:tgtEl>
                                        <p:attrNameLst>
                                          <p:attrName>style.visibility</p:attrName>
                                        </p:attrNameLst>
                                      </p:cBhvr>
                                      <p:to>
                                        <p:strVal val="visible"/>
                                      </p:to>
                                    </p:set>
                                    <p:animEffect transition="in" filter="wipe(up)">
                                      <p:cBhvr>
                                        <p:cTn id="30" dur="500"/>
                                        <p:tgtEl>
                                          <p:spTgt spid="95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1" grpId="0" build="p" autoUpdateAnimBg="0"/>
      <p:bldP spid="9527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1219200" y="1885950"/>
            <a:ext cx="7254875" cy="1509713"/>
            <a:chOff x="768" y="1188"/>
            <a:chExt cx="4570" cy="951"/>
          </a:xfrm>
        </p:grpSpPr>
        <p:sp>
          <p:nvSpPr>
            <p:cNvPr id="6162" name="Text Box 5"/>
            <p:cNvSpPr txBox="1">
              <a:spLocks noChangeArrowheads="1"/>
            </p:cNvSpPr>
            <p:nvPr/>
          </p:nvSpPr>
          <p:spPr bwMode="auto">
            <a:xfrm>
              <a:off x="768" y="1188"/>
              <a:ext cx="457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dirty="0">
                  <a:solidFill>
                    <a:srgbClr val="CC3300"/>
                  </a:solidFill>
                </a:rPr>
                <a:t>L</a:t>
              </a:r>
              <a:r>
                <a:rPr lang="zh-CN" altLang="en-US" sz="2800" dirty="0">
                  <a:solidFill>
                    <a:schemeClr val="accent2"/>
                  </a:solidFill>
                </a:rPr>
                <a:t>：</a:t>
              </a:r>
              <a:r>
                <a:rPr lang="zh-CN" altLang="en-US" sz="2800" dirty="0">
                  <a:solidFill>
                    <a:srgbClr val="CC3300"/>
                  </a:solidFill>
                </a:rPr>
                <a:t>自感系数</a:t>
              </a:r>
              <a:r>
                <a:rPr lang="zh-CN" altLang="en-US" sz="2800" dirty="0">
                  <a:solidFill>
                    <a:schemeClr val="accent2"/>
                  </a:solidFill>
                </a:rPr>
                <a:t>，取决于回路的大小、形状、线圈的匝数以及周围磁介质的分布。</a:t>
              </a:r>
            </a:p>
          </p:txBody>
        </p:sp>
        <p:sp>
          <p:nvSpPr>
            <p:cNvPr id="6163" name="Text Box 6"/>
            <p:cNvSpPr txBox="1">
              <a:spLocks noChangeArrowheads="1"/>
            </p:cNvSpPr>
            <p:nvPr/>
          </p:nvSpPr>
          <p:spPr bwMode="auto">
            <a:xfrm>
              <a:off x="1200" y="1812"/>
              <a:ext cx="18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C00000"/>
                  </a:solidFill>
                </a:rPr>
                <a:t>单位：亨利（</a:t>
              </a:r>
              <a:r>
                <a:rPr lang="en-US" altLang="zh-CN" sz="2800" dirty="0">
                  <a:solidFill>
                    <a:srgbClr val="C00000"/>
                  </a:solidFill>
                </a:rPr>
                <a:t>H</a:t>
              </a:r>
              <a:r>
                <a:rPr lang="zh-CN" altLang="en-US" sz="2800" dirty="0">
                  <a:solidFill>
                    <a:srgbClr val="C00000"/>
                  </a:solidFill>
                </a:rPr>
                <a:t>）</a:t>
              </a:r>
            </a:p>
          </p:txBody>
        </p:sp>
      </p:grpSp>
      <p:sp>
        <p:nvSpPr>
          <p:cNvPr id="6161" name="Text Box 7"/>
          <p:cNvSpPr txBox="1">
            <a:spLocks noChangeArrowheads="1"/>
          </p:cNvSpPr>
          <p:nvPr/>
        </p:nvSpPr>
        <p:spPr bwMode="auto">
          <a:xfrm>
            <a:off x="323528" y="3678055"/>
            <a:ext cx="447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chemeClr val="accent2"/>
                </a:solidFill>
              </a:rPr>
              <a:t>根据法拉第电磁感应定律：</a:t>
            </a:r>
            <a:endParaRPr lang="zh-CN" altLang="en-US" sz="2800"/>
          </a:p>
        </p:txBody>
      </p:sp>
      <p:sp>
        <p:nvSpPr>
          <p:cNvPr id="6160" name="Rectangle 11"/>
          <p:cNvSpPr>
            <a:spLocks noChangeArrowheads="1"/>
          </p:cNvSpPr>
          <p:nvPr/>
        </p:nvSpPr>
        <p:spPr bwMode="auto">
          <a:xfrm>
            <a:off x="842120" y="4298767"/>
            <a:ext cx="7079704"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chemeClr val="accent2"/>
                </a:solidFill>
              </a:rPr>
              <a:t>当回路的大小、形状、线圈的匝数以及周围磁介质的分布不变时：</a:t>
            </a:r>
          </a:p>
        </p:txBody>
      </p:sp>
      <p:grpSp>
        <p:nvGrpSpPr>
          <p:cNvPr id="5" name="Group 20"/>
          <p:cNvGrpSpPr>
            <a:grpSpLocks/>
          </p:cNvGrpSpPr>
          <p:nvPr/>
        </p:nvGrpSpPr>
        <p:grpSpPr bwMode="auto">
          <a:xfrm>
            <a:off x="768350" y="457200"/>
            <a:ext cx="7369175" cy="1295400"/>
            <a:chOff x="474" y="288"/>
            <a:chExt cx="4642" cy="816"/>
          </a:xfrm>
        </p:grpSpPr>
        <p:graphicFrame>
          <p:nvGraphicFramePr>
            <p:cNvPr id="6147" name="Object 1"/>
            <p:cNvGraphicFramePr>
              <a:graphicFrameLocks noChangeAspect="1"/>
            </p:cNvGraphicFramePr>
            <p:nvPr/>
          </p:nvGraphicFramePr>
          <p:xfrm>
            <a:off x="2552" y="591"/>
            <a:ext cx="880" cy="301"/>
          </p:xfrm>
          <a:graphic>
            <a:graphicData uri="http://schemas.openxmlformats.org/presentationml/2006/ole">
              <mc:AlternateContent xmlns:mc="http://schemas.openxmlformats.org/markup-compatibility/2006">
                <mc:Choice xmlns:v="urn:schemas-microsoft-com:vml" Requires="v">
                  <p:oleObj name="Equation" r:id="rId2" imgW="476332" imgH="152512" progId="Equation.DSMT4">
                    <p:embed/>
                  </p:oleObj>
                </mc:Choice>
                <mc:Fallback>
                  <p:oleObj name="Equation" r:id="rId2" imgW="476332" imgH="152512" progId="Equation.DSMT4">
                    <p:embed/>
                    <p:pic>
                      <p:nvPicPr>
                        <p:cNvPr id="6147"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 y="591"/>
                          <a:ext cx="880"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Text Box 4"/>
            <p:cNvSpPr txBox="1">
              <a:spLocks noChangeArrowheads="1"/>
            </p:cNvSpPr>
            <p:nvPr/>
          </p:nvSpPr>
          <p:spPr bwMode="auto">
            <a:xfrm>
              <a:off x="474" y="599"/>
              <a:ext cx="19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chemeClr val="accent2"/>
                  </a:solidFill>
                </a:rPr>
                <a:t>毕奥萨伐尔定律：</a:t>
              </a:r>
            </a:p>
          </p:txBody>
        </p:sp>
        <p:graphicFrame>
          <p:nvGraphicFramePr>
            <p:cNvPr id="6148" name="Object 2"/>
            <p:cNvGraphicFramePr>
              <a:graphicFrameLocks/>
            </p:cNvGraphicFramePr>
            <p:nvPr/>
          </p:nvGraphicFramePr>
          <p:xfrm>
            <a:off x="4128" y="288"/>
            <a:ext cx="988" cy="816"/>
          </p:xfrm>
          <a:graphic>
            <a:graphicData uri="http://schemas.openxmlformats.org/presentationml/2006/ole">
              <mc:AlternateContent xmlns:mc="http://schemas.openxmlformats.org/markup-compatibility/2006">
                <mc:Choice xmlns:v="urn:schemas-microsoft-com:vml" Requires="v">
                  <p:oleObj name="公式" r:id="rId4" imgW="457002" imgH="393529" progId="Equation.3">
                    <p:embed/>
                  </p:oleObj>
                </mc:Choice>
                <mc:Fallback>
                  <p:oleObj name="公式" r:id="rId4" imgW="457002" imgH="393529" progId="Equation.3">
                    <p:embed/>
                    <p:pic>
                      <p:nvPicPr>
                        <p:cNvPr id="6148"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8" y="288"/>
                          <a:ext cx="988" cy="816"/>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9" name="AutoShape 14"/>
            <p:cNvSpPr>
              <a:spLocks noChangeArrowheads="1"/>
            </p:cNvSpPr>
            <p:nvPr/>
          </p:nvSpPr>
          <p:spPr bwMode="auto">
            <a:xfrm rot="16200000">
              <a:off x="3672" y="600"/>
              <a:ext cx="144" cy="336"/>
            </a:xfrm>
            <a:prstGeom prst="downArrow">
              <a:avLst>
                <a:gd name="adj1" fmla="val 50000"/>
                <a:gd name="adj2" fmla="val 58333"/>
              </a:avLst>
            </a:prstGeom>
            <a:solidFill>
              <a:srgbClr val="0000CC"/>
            </a:solidFill>
            <a:ln w="12700">
              <a:solidFill>
                <a:schemeClr val="tx1"/>
              </a:solidFill>
              <a:miter lim="800000"/>
              <a:headEnd type="none" w="sm" len="sm"/>
              <a:tailEnd type="none" w="sm" len="sm"/>
            </a:ln>
          </p:spPr>
          <p:txBody>
            <a:bodyPr vert="eaVert"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aphicFrame>
        <p:nvGraphicFramePr>
          <p:cNvPr id="6146" name="Object 0"/>
          <p:cNvGraphicFramePr>
            <a:graphicFrameLocks noChangeAspect="1"/>
          </p:cNvGraphicFramePr>
          <p:nvPr/>
        </p:nvGraphicFramePr>
        <p:xfrm>
          <a:off x="2803997" y="5332897"/>
          <a:ext cx="3155950" cy="1322388"/>
        </p:xfrm>
        <a:graphic>
          <a:graphicData uri="http://schemas.openxmlformats.org/presentationml/2006/ole">
            <mc:AlternateContent xmlns:mc="http://schemas.openxmlformats.org/markup-compatibility/2006">
              <mc:Choice xmlns:v="urn:schemas-microsoft-com:vml" Requires="v">
                <p:oleObj name="Equation" r:id="rId6" imgW="933482" imgH="380876" progId="Equation.DSMT4">
                  <p:embed/>
                </p:oleObj>
              </mc:Choice>
              <mc:Fallback>
                <p:oleObj name="Equation" r:id="rId6" imgW="933482" imgH="380876" progId="Equation.DSMT4">
                  <p:embed/>
                  <p:pic>
                    <p:nvPicPr>
                      <p:cNvPr id="6146" name="Object 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3997" y="5332897"/>
                        <a:ext cx="3155950" cy="1322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259952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1" grpId="0"/>
      <p:bldP spid="61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Text Box 4"/>
          <p:cNvSpPr txBox="1">
            <a:spLocks noChangeArrowheads="1"/>
          </p:cNvSpPr>
          <p:nvPr/>
        </p:nvSpPr>
        <p:spPr bwMode="auto">
          <a:xfrm>
            <a:off x="381000" y="5232400"/>
            <a:ext cx="84582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2800" dirty="0">
                <a:solidFill>
                  <a:srgbClr val="0000FF"/>
                </a:solidFill>
              </a:rPr>
              <a:t> </a:t>
            </a:r>
            <a:r>
              <a:rPr lang="en-US" altLang="zh-CN" sz="2800" i="1" dirty="0" err="1">
                <a:solidFill>
                  <a:srgbClr val="0000FF"/>
                </a:solidFill>
              </a:rPr>
              <a:t>dI</a:t>
            </a:r>
            <a:r>
              <a:rPr lang="en-US" altLang="zh-CN" sz="2800" i="1" dirty="0">
                <a:solidFill>
                  <a:srgbClr val="0000FF"/>
                </a:solidFill>
              </a:rPr>
              <a:t> </a:t>
            </a:r>
            <a:r>
              <a:rPr lang="en-US" altLang="zh-CN" sz="2800" dirty="0">
                <a:solidFill>
                  <a:srgbClr val="0000FF"/>
                </a:solidFill>
                <a:latin typeface="Symbol" panose="05050102010706020507" pitchFamily="18" charset="2"/>
              </a:rPr>
              <a:t>/ </a:t>
            </a:r>
            <a:r>
              <a:rPr lang="en-US" altLang="zh-CN" sz="2800" i="1" dirty="0" err="1">
                <a:solidFill>
                  <a:srgbClr val="0000FF"/>
                </a:solidFill>
              </a:rPr>
              <a:t>dt</a:t>
            </a:r>
            <a:r>
              <a:rPr lang="en-US" altLang="zh-CN" sz="2800" dirty="0">
                <a:solidFill>
                  <a:srgbClr val="0000FF"/>
                </a:solidFill>
              </a:rPr>
              <a:t> </a:t>
            </a:r>
            <a:r>
              <a:rPr lang="zh-CN" altLang="en-US" sz="2800" dirty="0">
                <a:solidFill>
                  <a:srgbClr val="0000FF"/>
                </a:solidFill>
              </a:rPr>
              <a:t>相同时，</a:t>
            </a:r>
            <a:r>
              <a:rPr lang="en-US" altLang="zh-CN" sz="2800" i="1" dirty="0">
                <a:solidFill>
                  <a:srgbClr val="0000FF"/>
                </a:solidFill>
              </a:rPr>
              <a:t>L </a:t>
            </a:r>
            <a:r>
              <a:rPr lang="zh-CN" altLang="en-US" sz="2800" dirty="0">
                <a:solidFill>
                  <a:srgbClr val="0000FF"/>
                </a:solidFill>
              </a:rPr>
              <a:t>越大</a:t>
            </a:r>
            <a:r>
              <a:rPr lang="en-US" altLang="zh-CN" sz="2800" dirty="0">
                <a:solidFill>
                  <a:srgbClr val="0000FF"/>
                </a:solidFill>
              </a:rPr>
              <a:t>, </a:t>
            </a:r>
            <a:r>
              <a:rPr lang="en-US" altLang="zh-CN" sz="2800" dirty="0" err="1">
                <a:solidFill>
                  <a:srgbClr val="0000FF"/>
                </a:solidFill>
              </a:rPr>
              <a:t>ε</a:t>
            </a:r>
            <a:r>
              <a:rPr lang="en-US" altLang="zh-CN" sz="2800" baseline="-25000" dirty="0" err="1">
                <a:solidFill>
                  <a:srgbClr val="0000FF"/>
                </a:solidFill>
              </a:rPr>
              <a:t>L</a:t>
            </a:r>
            <a:r>
              <a:rPr lang="en-US" altLang="zh-CN" sz="2800" baseline="-25000" dirty="0">
                <a:solidFill>
                  <a:srgbClr val="0000FF"/>
                </a:solidFill>
              </a:rPr>
              <a:t> </a:t>
            </a:r>
            <a:r>
              <a:rPr lang="zh-CN" altLang="zh-CN" sz="2800" dirty="0">
                <a:solidFill>
                  <a:srgbClr val="0000FF"/>
                </a:solidFill>
              </a:rPr>
              <a:t>越大，回路中电流越不容易改变，</a:t>
            </a:r>
            <a:r>
              <a:rPr lang="en-US" altLang="zh-CN" sz="2800" i="1" dirty="0">
                <a:solidFill>
                  <a:srgbClr val="0000FF"/>
                </a:solidFill>
              </a:rPr>
              <a:t>L</a:t>
            </a:r>
            <a:r>
              <a:rPr lang="en-US" altLang="zh-CN" sz="2800" dirty="0">
                <a:solidFill>
                  <a:srgbClr val="0000FF"/>
                </a:solidFill>
              </a:rPr>
              <a:t>  → </a:t>
            </a:r>
            <a:r>
              <a:rPr lang="zh-CN" altLang="en-US" sz="2800" dirty="0">
                <a:solidFill>
                  <a:srgbClr val="0000FF"/>
                </a:solidFill>
              </a:rPr>
              <a:t>回路本身的“电磁惯性”。</a:t>
            </a:r>
          </a:p>
        </p:txBody>
      </p:sp>
      <p:graphicFrame>
        <p:nvGraphicFramePr>
          <p:cNvPr id="7170" name="Object 5"/>
          <p:cNvGraphicFramePr>
            <a:graphicFrameLocks noChangeAspect="1"/>
          </p:cNvGraphicFramePr>
          <p:nvPr/>
        </p:nvGraphicFramePr>
        <p:xfrm>
          <a:off x="3237729" y="265078"/>
          <a:ext cx="1982343" cy="1075690"/>
        </p:xfrm>
        <a:graphic>
          <a:graphicData uri="http://schemas.openxmlformats.org/presentationml/2006/ole">
            <mc:AlternateContent xmlns:mc="http://schemas.openxmlformats.org/markup-compatibility/2006">
              <mc:Choice xmlns:v="urn:schemas-microsoft-com:vml" Requires="v">
                <p:oleObj name="Equation" r:id="rId2" imgW="1628662" imgH="876204" progId="Equation.DSMT4">
                  <p:embed/>
                </p:oleObj>
              </mc:Choice>
              <mc:Fallback>
                <p:oleObj name="Equation" r:id="rId2" imgW="1628662" imgH="876204" progId="Equation.DSMT4">
                  <p:embed/>
                  <p:pic>
                    <p:nvPicPr>
                      <p:cNvPr id="717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7729" y="265078"/>
                        <a:ext cx="1982343" cy="1075690"/>
                      </a:xfrm>
                      <a:prstGeom prst="rect">
                        <a:avLst/>
                      </a:prstGeom>
                      <a:noFill/>
                      <a:ln w="28575">
                        <a:solidFill>
                          <a:srgbClr val="00B050"/>
                        </a:solidFill>
                      </a:ln>
                      <a:effectLst/>
                    </p:spPr>
                  </p:pic>
                </p:oleObj>
              </mc:Fallback>
            </mc:AlternateContent>
          </a:graphicData>
        </a:graphic>
      </p:graphicFrame>
      <p:grpSp>
        <p:nvGrpSpPr>
          <p:cNvPr id="2" name="Group 20"/>
          <p:cNvGrpSpPr>
            <a:grpSpLocks/>
          </p:cNvGrpSpPr>
          <p:nvPr/>
        </p:nvGrpSpPr>
        <p:grpSpPr bwMode="auto">
          <a:xfrm>
            <a:off x="1828800" y="1868165"/>
            <a:ext cx="6921500" cy="1920875"/>
            <a:chOff x="845" y="768"/>
            <a:chExt cx="4360" cy="1210"/>
          </a:xfrm>
        </p:grpSpPr>
        <p:graphicFrame>
          <p:nvGraphicFramePr>
            <p:cNvPr id="7172" name="Object 10"/>
            <p:cNvGraphicFramePr>
              <a:graphicFrameLocks noChangeAspect="1"/>
            </p:cNvGraphicFramePr>
            <p:nvPr/>
          </p:nvGraphicFramePr>
          <p:xfrm>
            <a:off x="864" y="768"/>
            <a:ext cx="1560" cy="560"/>
          </p:xfrm>
          <a:graphic>
            <a:graphicData uri="http://schemas.openxmlformats.org/presentationml/2006/ole">
              <mc:AlternateContent xmlns:mc="http://schemas.openxmlformats.org/markup-compatibility/2006">
                <mc:Choice xmlns:v="urn:schemas-microsoft-com:vml" Requires="v">
                  <p:oleObj name="Equation" r:id="rId4" imgW="2467039" imgH="876204" progId="Equation.DSMT4">
                    <p:embed/>
                  </p:oleObj>
                </mc:Choice>
                <mc:Fallback>
                  <p:oleObj name="Equation" r:id="rId4" imgW="2467039" imgH="876204" progId="Equation.DSMT4">
                    <p:embed/>
                    <p:pic>
                      <p:nvPicPr>
                        <p:cNvPr id="7172"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768"/>
                          <a:ext cx="1560"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8" name="Text Box 11"/>
            <p:cNvSpPr txBox="1">
              <a:spLocks noChangeArrowheads="1"/>
            </p:cNvSpPr>
            <p:nvPr/>
          </p:nvSpPr>
          <p:spPr bwMode="auto">
            <a:xfrm>
              <a:off x="2360" y="864"/>
              <a:ext cx="2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chemeClr val="accent2"/>
                  </a:solidFill>
                </a:rPr>
                <a:t>的方向与电流的方向相反。</a:t>
              </a:r>
            </a:p>
          </p:txBody>
        </p:sp>
        <p:grpSp>
          <p:nvGrpSpPr>
            <p:cNvPr id="7179" name="Group 12"/>
            <p:cNvGrpSpPr>
              <a:grpSpLocks/>
            </p:cNvGrpSpPr>
            <p:nvPr/>
          </p:nvGrpSpPr>
          <p:grpSpPr bwMode="auto">
            <a:xfrm>
              <a:off x="845" y="1418"/>
              <a:ext cx="4360" cy="560"/>
              <a:chOff x="856" y="2592"/>
              <a:chExt cx="4360" cy="560"/>
            </a:xfrm>
          </p:grpSpPr>
          <p:graphicFrame>
            <p:nvGraphicFramePr>
              <p:cNvPr id="7173" name="Object 13"/>
              <p:cNvGraphicFramePr>
                <a:graphicFrameLocks noChangeAspect="1"/>
              </p:cNvGraphicFramePr>
              <p:nvPr/>
            </p:nvGraphicFramePr>
            <p:xfrm>
              <a:off x="856" y="2592"/>
              <a:ext cx="1560" cy="560"/>
            </p:xfrm>
            <a:graphic>
              <a:graphicData uri="http://schemas.openxmlformats.org/presentationml/2006/ole">
                <mc:AlternateContent xmlns:mc="http://schemas.openxmlformats.org/markup-compatibility/2006">
                  <mc:Choice xmlns:v="urn:schemas-microsoft-com:vml" Requires="v">
                    <p:oleObj name="Equation" r:id="rId6" imgW="2467039" imgH="876204" progId="Equation.3">
                      <p:embed/>
                    </p:oleObj>
                  </mc:Choice>
                  <mc:Fallback>
                    <p:oleObj name="Equation" r:id="rId6" imgW="2467039" imgH="876204" progId="Equation.3">
                      <p:embed/>
                      <p:pic>
                        <p:nvPicPr>
                          <p:cNvPr id="7173"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6" y="2592"/>
                            <a:ext cx="1560"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0" name="Text Box 14"/>
              <p:cNvSpPr txBox="1">
                <a:spLocks noChangeArrowheads="1"/>
              </p:cNvSpPr>
              <p:nvPr/>
            </p:nvSpPr>
            <p:spPr bwMode="auto">
              <a:xfrm>
                <a:off x="2400" y="2688"/>
                <a:ext cx="2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chemeClr val="accent2"/>
                    </a:solidFill>
                  </a:rPr>
                  <a:t>的方向与电流的方向相同。</a:t>
                </a:r>
              </a:p>
            </p:txBody>
          </p:sp>
        </p:grpSp>
      </p:grpSp>
      <p:graphicFrame>
        <p:nvGraphicFramePr>
          <p:cNvPr id="97299" name="Object 19"/>
          <p:cNvGraphicFramePr>
            <a:graphicFrameLocks noChangeAspect="1"/>
          </p:cNvGraphicFramePr>
          <p:nvPr/>
        </p:nvGraphicFramePr>
        <p:xfrm>
          <a:off x="355600" y="2372990"/>
          <a:ext cx="1168400" cy="654050"/>
        </p:xfrm>
        <a:graphic>
          <a:graphicData uri="http://schemas.openxmlformats.org/presentationml/2006/ole">
            <mc:AlternateContent xmlns:mc="http://schemas.openxmlformats.org/markup-compatibility/2006">
              <mc:Choice xmlns:v="urn:schemas-microsoft-com:vml" Requires="v">
                <p:oleObj name="Equation" r:id="rId8" imgW="304766" imgH="171408" progId="Equation.DSMT4">
                  <p:embed/>
                </p:oleObj>
              </mc:Choice>
              <mc:Fallback>
                <p:oleObj name="Equation" r:id="rId8" imgW="304766" imgH="171408" progId="Equation.DSMT4">
                  <p:embed/>
                  <p:pic>
                    <p:nvPicPr>
                      <p:cNvPr id="97299"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600" y="2372990"/>
                        <a:ext cx="116840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4"/>
          <p:cNvSpPr txBox="1">
            <a:spLocks noChangeArrowheads="1"/>
          </p:cNvSpPr>
          <p:nvPr/>
        </p:nvSpPr>
        <p:spPr bwMode="auto">
          <a:xfrm>
            <a:off x="2157028" y="4288354"/>
            <a:ext cx="4906144"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lnSpc>
                <a:spcPct val="120000"/>
              </a:lnSpc>
            </a:pPr>
            <a:r>
              <a:rPr lang="zh-CN" altLang="en-US" sz="2800" dirty="0">
                <a:solidFill>
                  <a:srgbClr val="0000FF"/>
                </a:solidFill>
              </a:rPr>
              <a:t>用 </a:t>
            </a:r>
            <a:r>
              <a:rPr lang="zh-CN" altLang="en-US" sz="2800" dirty="0">
                <a:solidFill>
                  <a:srgbClr val="C00000"/>
                </a:solidFill>
              </a:rPr>
              <a:t>楞次定律</a:t>
            </a:r>
            <a:r>
              <a:rPr lang="zh-CN" altLang="en-US" sz="2800" dirty="0">
                <a:solidFill>
                  <a:srgbClr val="0000FF"/>
                </a:solidFill>
              </a:rPr>
              <a:t> 更方便</a:t>
            </a:r>
          </a:p>
        </p:txBody>
      </p:sp>
    </p:spTree>
    <p:extLst>
      <p:ext uri="{BB962C8B-B14F-4D97-AF65-F5344CB8AC3E}">
        <p14:creationId xmlns:p14="http://schemas.microsoft.com/office/powerpoint/2010/main" val="41217278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7299"/>
                                        </p:tgtEl>
                                        <p:attrNameLst>
                                          <p:attrName>style.visibility</p:attrName>
                                        </p:attrNameLst>
                                      </p:cBhvr>
                                      <p:to>
                                        <p:strVal val="visible"/>
                                      </p:to>
                                    </p:set>
                                    <p:anim calcmode="lin" valueType="num">
                                      <p:cBhvr additive="base">
                                        <p:cTn id="7" dur="500" fill="hold"/>
                                        <p:tgtEl>
                                          <p:spTgt spid="97299"/>
                                        </p:tgtEl>
                                        <p:attrNameLst>
                                          <p:attrName>ppt_x</p:attrName>
                                        </p:attrNameLst>
                                      </p:cBhvr>
                                      <p:tavLst>
                                        <p:tav tm="0">
                                          <p:val>
                                            <p:strVal val="0-#ppt_w/2"/>
                                          </p:val>
                                        </p:tav>
                                        <p:tav tm="100000">
                                          <p:val>
                                            <p:strVal val="#ppt_x"/>
                                          </p:val>
                                        </p:tav>
                                      </p:tavLst>
                                    </p:anim>
                                    <p:anim calcmode="lin" valueType="num">
                                      <p:cBhvr additive="base">
                                        <p:cTn id="8" dur="500" fill="hold"/>
                                        <p:tgtEl>
                                          <p:spTgt spid="972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7284"/>
                                        </p:tgtEl>
                                        <p:attrNameLst>
                                          <p:attrName>style.visibility</p:attrName>
                                        </p:attrNameLst>
                                      </p:cBhvr>
                                      <p:to>
                                        <p:strVal val="visible"/>
                                      </p:to>
                                    </p:set>
                                    <p:animEffect transition="in" filter="wipe(left)">
                                      <p:cBhvr>
                                        <p:cTn id="24" dur="500"/>
                                        <p:tgtEl>
                                          <p:spTgt spid="9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utoUpdateAnimBg="0"/>
      <p:bldP spid="1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3" name="Rectangle 2"/>
          <p:cNvSpPr>
            <a:spLocks noChangeArrowheads="1"/>
          </p:cNvSpPr>
          <p:nvPr/>
        </p:nvSpPr>
        <p:spPr bwMode="auto">
          <a:xfrm>
            <a:off x="457200" y="304800"/>
            <a:ext cx="73914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3200">
                <a:solidFill>
                  <a:schemeClr val="accent2"/>
                </a:solidFill>
                <a:latin typeface="宋体" panose="02010600030101010101" pitchFamily="2" charset="-122"/>
              </a:rPr>
              <a:t>例</a:t>
            </a:r>
            <a:r>
              <a:rPr lang="en-US" altLang="zh-CN" sz="3200">
                <a:solidFill>
                  <a:schemeClr val="accent2"/>
                </a:solidFill>
                <a:latin typeface="宋体" panose="02010600030101010101" pitchFamily="2" charset="-122"/>
              </a:rPr>
              <a:t>1</a:t>
            </a:r>
            <a:r>
              <a:rPr lang="zh-CN" altLang="en-US" sz="3200">
                <a:solidFill>
                  <a:schemeClr val="accent2"/>
                </a:solidFill>
                <a:latin typeface="宋体" panose="02010600030101010101" pitchFamily="2" charset="-122"/>
              </a:rPr>
              <a:t>：求长直螺线管的自感系数 </a:t>
            </a:r>
          </a:p>
          <a:p>
            <a:pPr>
              <a:lnSpc>
                <a:spcPct val="90000"/>
              </a:lnSpc>
              <a:spcBef>
                <a:spcPct val="50000"/>
              </a:spcBef>
            </a:pPr>
            <a:r>
              <a:rPr lang="zh-CN" altLang="en-US" sz="3200">
                <a:solidFill>
                  <a:schemeClr val="accent2"/>
                </a:solidFill>
                <a:latin typeface="宋体" panose="02010600030101010101" pitchFamily="2" charset="-122"/>
              </a:rPr>
              <a:t>     几何条件如图</a:t>
            </a:r>
          </a:p>
        </p:txBody>
      </p:sp>
      <p:grpSp>
        <p:nvGrpSpPr>
          <p:cNvPr id="2" name="Group 49"/>
          <p:cNvGrpSpPr>
            <a:grpSpLocks/>
          </p:cNvGrpSpPr>
          <p:nvPr/>
        </p:nvGrpSpPr>
        <p:grpSpPr bwMode="auto">
          <a:xfrm>
            <a:off x="457200" y="1828800"/>
            <a:ext cx="3048000" cy="614363"/>
            <a:chOff x="288" y="1152"/>
            <a:chExt cx="1920" cy="387"/>
          </a:xfrm>
        </p:grpSpPr>
        <p:sp>
          <p:nvSpPr>
            <p:cNvPr id="8240" name="Rectangle 3"/>
            <p:cNvSpPr>
              <a:spLocks noChangeArrowheads="1"/>
            </p:cNvSpPr>
            <p:nvPr/>
          </p:nvSpPr>
          <p:spPr bwMode="auto">
            <a:xfrm>
              <a:off x="288" y="1152"/>
              <a:ext cx="17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a:solidFill>
                    <a:schemeClr val="accent2"/>
                  </a:solidFill>
                  <a:latin typeface="宋体" panose="02010600030101010101" pitchFamily="2" charset="-122"/>
                </a:rPr>
                <a:t>解：设通电流</a:t>
              </a:r>
            </a:p>
          </p:txBody>
        </p:sp>
        <p:graphicFrame>
          <p:nvGraphicFramePr>
            <p:cNvPr id="8202" name="Object 1032"/>
            <p:cNvGraphicFramePr>
              <a:graphicFrameLocks/>
            </p:cNvGraphicFramePr>
            <p:nvPr/>
          </p:nvGraphicFramePr>
          <p:xfrm>
            <a:off x="1920" y="1200"/>
            <a:ext cx="288" cy="339"/>
          </p:xfrm>
          <a:graphic>
            <a:graphicData uri="http://schemas.openxmlformats.org/presentationml/2006/ole">
              <mc:AlternateContent xmlns:mc="http://schemas.openxmlformats.org/markup-compatibility/2006">
                <mc:Choice xmlns:v="urn:schemas-microsoft-com:vml" Requires="v">
                  <p:oleObj name="Equation" r:id="rId2" imgW="126835" imgH="152202" progId="Equation.DSMT4">
                    <p:embed/>
                  </p:oleObj>
                </mc:Choice>
                <mc:Fallback>
                  <p:oleObj name="Equation" r:id="rId2" imgW="126835" imgH="152202" progId="Equation.DSMT4">
                    <p:embed/>
                    <p:pic>
                      <p:nvPicPr>
                        <p:cNvPr id="8202" name="Object 10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 y="1200"/>
                          <a:ext cx="28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93536" name="Object 1024"/>
          <p:cNvGraphicFramePr>
            <a:graphicFrameLocks/>
          </p:cNvGraphicFramePr>
          <p:nvPr/>
        </p:nvGraphicFramePr>
        <p:xfrm>
          <a:off x="1371600" y="2590800"/>
          <a:ext cx="2097088" cy="1066800"/>
        </p:xfrm>
        <a:graphic>
          <a:graphicData uri="http://schemas.openxmlformats.org/presentationml/2006/ole">
            <mc:AlternateContent xmlns:mc="http://schemas.openxmlformats.org/markup-compatibility/2006">
              <mc:Choice xmlns:v="urn:schemas-microsoft-com:vml" Requires="v">
                <p:oleObj name="Equation" r:id="rId4" imgW="710891" imgH="393529" progId="Equation.DSMT4">
                  <p:embed/>
                </p:oleObj>
              </mc:Choice>
              <mc:Fallback>
                <p:oleObj name="Equation" r:id="rId4" imgW="710891" imgH="393529" progId="Equation.DSMT4">
                  <p:embed/>
                  <p:pic>
                    <p:nvPicPr>
                      <p:cNvPr id="193536"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590800"/>
                        <a:ext cx="20970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3537" name="Object 1025"/>
          <p:cNvGraphicFramePr>
            <a:graphicFrameLocks/>
          </p:cNvGraphicFramePr>
          <p:nvPr/>
        </p:nvGraphicFramePr>
        <p:xfrm>
          <a:off x="1371600" y="3886200"/>
          <a:ext cx="3448050" cy="609600"/>
        </p:xfrm>
        <a:graphic>
          <a:graphicData uri="http://schemas.openxmlformats.org/presentationml/2006/ole">
            <mc:AlternateContent xmlns:mc="http://schemas.openxmlformats.org/markup-compatibility/2006">
              <mc:Choice xmlns:v="urn:schemas-microsoft-com:vml" Requires="v">
                <p:oleObj name="Equation" r:id="rId6" imgW="1002865" imgH="203112" progId="Equation.DSMT4">
                  <p:embed/>
                </p:oleObj>
              </mc:Choice>
              <mc:Fallback>
                <p:oleObj name="Equation" r:id="rId6" imgW="1002865" imgH="203112" progId="Equation.DSMT4">
                  <p:embed/>
                  <p:pic>
                    <p:nvPicPr>
                      <p:cNvPr id="193537"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3886200"/>
                        <a:ext cx="34480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3538" name="Object 1026"/>
          <p:cNvGraphicFramePr>
            <a:graphicFrameLocks/>
          </p:cNvGraphicFramePr>
          <p:nvPr/>
        </p:nvGraphicFramePr>
        <p:xfrm>
          <a:off x="1371600" y="4724400"/>
          <a:ext cx="3611563" cy="1371600"/>
        </p:xfrm>
        <a:graphic>
          <a:graphicData uri="http://schemas.openxmlformats.org/presentationml/2006/ole">
            <mc:AlternateContent xmlns:mc="http://schemas.openxmlformats.org/markup-compatibility/2006">
              <mc:Choice xmlns:v="urn:schemas-microsoft-com:vml" Requires="v">
                <p:oleObj name="Equation" r:id="rId8" imgW="1002865" imgH="418918" progId="Equation.DSMT4">
                  <p:embed/>
                </p:oleObj>
              </mc:Choice>
              <mc:Fallback>
                <p:oleObj name="Equation" r:id="rId8" imgW="1002865" imgH="418918" progId="Equation.DSMT4">
                  <p:embed/>
                  <p:pic>
                    <p:nvPicPr>
                      <p:cNvPr id="193538" name="Object 10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4724400"/>
                        <a:ext cx="3611563" cy="137160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8"/>
          <p:cNvGrpSpPr>
            <a:grpSpLocks/>
          </p:cNvGrpSpPr>
          <p:nvPr/>
        </p:nvGrpSpPr>
        <p:grpSpPr bwMode="auto">
          <a:xfrm>
            <a:off x="3810000" y="4724400"/>
            <a:ext cx="3810000" cy="1295400"/>
            <a:chOff x="2400" y="2976"/>
            <a:chExt cx="2400" cy="816"/>
          </a:xfrm>
        </p:grpSpPr>
        <p:sp>
          <p:nvSpPr>
            <p:cNvPr id="8237" name="Text Box 9"/>
            <p:cNvSpPr txBox="1">
              <a:spLocks noChangeArrowheads="1"/>
            </p:cNvSpPr>
            <p:nvPr/>
          </p:nvSpPr>
          <p:spPr bwMode="auto">
            <a:xfrm>
              <a:off x="3408" y="3408"/>
              <a:ext cx="13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solidFill>
                    <a:srgbClr val="FF0033"/>
                  </a:solidFill>
                </a:rPr>
                <a:t>几何条件</a:t>
              </a:r>
            </a:p>
          </p:txBody>
        </p:sp>
        <p:sp>
          <p:nvSpPr>
            <p:cNvPr id="8238" name="AutoShape 10"/>
            <p:cNvSpPr>
              <a:spLocks noChangeArrowheads="1"/>
            </p:cNvSpPr>
            <p:nvPr/>
          </p:nvSpPr>
          <p:spPr bwMode="auto">
            <a:xfrm>
              <a:off x="3408" y="3360"/>
              <a:ext cx="1248" cy="432"/>
            </a:xfrm>
            <a:prstGeom prst="wedgeEllipseCallout">
              <a:avLst>
                <a:gd name="adj1" fmla="val -72116"/>
                <a:gd name="adj2" fmla="val -30324"/>
              </a:avLst>
            </a:prstGeom>
            <a:noFill/>
            <a:ln w="12700">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endParaRPr lang="zh-CN" altLang="zh-CN" b="0"/>
            </a:p>
          </p:txBody>
        </p:sp>
        <p:sp>
          <p:nvSpPr>
            <p:cNvPr id="8239" name="Oval 11"/>
            <p:cNvSpPr>
              <a:spLocks noChangeArrowheads="1"/>
            </p:cNvSpPr>
            <p:nvPr/>
          </p:nvSpPr>
          <p:spPr bwMode="auto">
            <a:xfrm>
              <a:off x="2400" y="2976"/>
              <a:ext cx="768" cy="816"/>
            </a:xfrm>
            <a:prstGeom prst="ellips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4" name="Group 12"/>
          <p:cNvGrpSpPr>
            <a:grpSpLocks/>
          </p:cNvGrpSpPr>
          <p:nvPr/>
        </p:nvGrpSpPr>
        <p:grpSpPr bwMode="auto">
          <a:xfrm>
            <a:off x="3352800" y="6096000"/>
            <a:ext cx="1524000" cy="533400"/>
            <a:chOff x="2112" y="3840"/>
            <a:chExt cx="960" cy="336"/>
          </a:xfrm>
        </p:grpSpPr>
        <p:sp>
          <p:nvSpPr>
            <p:cNvPr id="8235" name="Text Box 13"/>
            <p:cNvSpPr txBox="1">
              <a:spLocks noChangeArrowheads="1"/>
            </p:cNvSpPr>
            <p:nvPr/>
          </p:nvSpPr>
          <p:spPr bwMode="auto">
            <a:xfrm>
              <a:off x="2304" y="3840"/>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solidFill>
                    <a:srgbClr val="FF0033"/>
                  </a:solidFill>
                </a:rPr>
                <a:t>介质</a:t>
              </a:r>
            </a:p>
          </p:txBody>
        </p:sp>
        <p:sp>
          <p:nvSpPr>
            <p:cNvPr id="8236" name="AutoShape 14"/>
            <p:cNvSpPr>
              <a:spLocks noChangeArrowheads="1"/>
            </p:cNvSpPr>
            <p:nvPr/>
          </p:nvSpPr>
          <p:spPr bwMode="auto">
            <a:xfrm>
              <a:off x="2112" y="3840"/>
              <a:ext cx="960" cy="336"/>
            </a:xfrm>
            <a:prstGeom prst="wedgeEllipseCallout">
              <a:avLst>
                <a:gd name="adj1" fmla="val -29060"/>
                <a:gd name="adj2" fmla="val -202380"/>
              </a:avLst>
            </a:prstGeom>
            <a:noFill/>
            <a:ln w="12700">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endParaRPr lang="zh-CN" altLang="zh-CN" b="0"/>
            </a:p>
          </p:txBody>
        </p:sp>
      </p:grpSp>
      <p:sp>
        <p:nvSpPr>
          <p:cNvPr id="98319" name="Text Box 15"/>
          <p:cNvSpPr txBox="1">
            <a:spLocks noChangeArrowheads="1"/>
          </p:cNvSpPr>
          <p:nvPr/>
        </p:nvSpPr>
        <p:spPr bwMode="auto">
          <a:xfrm>
            <a:off x="6096000" y="3429000"/>
            <a:ext cx="251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a:solidFill>
                  <a:srgbClr val="0000CC"/>
                </a:solidFill>
              </a:rPr>
              <a:t>固有的性质</a:t>
            </a:r>
          </a:p>
        </p:txBody>
      </p:sp>
      <p:grpSp>
        <p:nvGrpSpPr>
          <p:cNvPr id="8208" name="Group 16"/>
          <p:cNvGrpSpPr>
            <a:grpSpLocks/>
          </p:cNvGrpSpPr>
          <p:nvPr/>
        </p:nvGrpSpPr>
        <p:grpSpPr bwMode="auto">
          <a:xfrm>
            <a:off x="5791200" y="685800"/>
            <a:ext cx="3124200" cy="2667000"/>
            <a:chOff x="3504" y="240"/>
            <a:chExt cx="1968" cy="1680"/>
          </a:xfrm>
        </p:grpSpPr>
        <p:grpSp>
          <p:nvGrpSpPr>
            <p:cNvPr id="8209" name="Group 17"/>
            <p:cNvGrpSpPr>
              <a:grpSpLocks/>
            </p:cNvGrpSpPr>
            <p:nvPr/>
          </p:nvGrpSpPr>
          <p:grpSpPr bwMode="auto">
            <a:xfrm>
              <a:off x="3504" y="240"/>
              <a:ext cx="1968" cy="1528"/>
              <a:chOff x="3504" y="240"/>
              <a:chExt cx="1968" cy="1528"/>
            </a:xfrm>
          </p:grpSpPr>
          <p:sp>
            <p:nvSpPr>
              <p:cNvPr id="8221" name="Freeform 18"/>
              <p:cNvSpPr>
                <a:spLocks noChangeArrowheads="1"/>
              </p:cNvSpPr>
              <p:nvPr/>
            </p:nvSpPr>
            <p:spPr bwMode="auto">
              <a:xfrm>
                <a:off x="3937" y="1584"/>
                <a:ext cx="8" cy="120"/>
              </a:xfrm>
              <a:custGeom>
                <a:avLst/>
                <a:gdLst>
                  <a:gd name="T0" fmla="*/ 8 w 8"/>
                  <a:gd name="T1" fmla="*/ 0 h 120"/>
                  <a:gd name="T2" fmla="*/ 0 w 8"/>
                  <a:gd name="T3" fmla="*/ 120 h 120"/>
                  <a:gd name="T4" fmla="*/ 0 60000 65536"/>
                  <a:gd name="T5" fmla="*/ 0 60000 65536"/>
                  <a:gd name="T6" fmla="*/ 0 w 8"/>
                  <a:gd name="T7" fmla="*/ 0 h 120"/>
                  <a:gd name="T8" fmla="*/ 8 w 8"/>
                  <a:gd name="T9" fmla="*/ 120 h 120"/>
                </a:gdLst>
                <a:ahLst/>
                <a:cxnLst>
                  <a:cxn ang="T4">
                    <a:pos x="T0" y="T1"/>
                  </a:cxn>
                  <a:cxn ang="T5">
                    <a:pos x="T2" y="T3"/>
                  </a:cxn>
                </a:cxnLst>
                <a:rect l="T6" t="T7" r="T8" b="T9"/>
                <a:pathLst>
                  <a:path w="8" h="120">
                    <a:moveTo>
                      <a:pt x="8" y="0"/>
                    </a:moveTo>
                    <a:lnTo>
                      <a:pt x="0" y="120"/>
                    </a:lnTo>
                  </a:path>
                </a:pathLst>
              </a:custGeom>
              <a:noFill/>
              <a:ln w="38100">
                <a:solidFill>
                  <a:schemeClr val="tx1"/>
                </a:solidFill>
                <a:round/>
                <a:headEnd type="arrow" w="med" len="me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8198" name="Object 1028"/>
              <p:cNvGraphicFramePr>
                <a:graphicFrameLocks/>
              </p:cNvGraphicFramePr>
              <p:nvPr/>
            </p:nvGraphicFramePr>
            <p:xfrm>
              <a:off x="5184" y="1008"/>
              <a:ext cx="287" cy="313"/>
            </p:xfrm>
            <a:graphic>
              <a:graphicData uri="http://schemas.openxmlformats.org/presentationml/2006/ole">
                <mc:AlternateContent xmlns:mc="http://schemas.openxmlformats.org/markup-compatibility/2006">
                  <mc:Choice xmlns:v="urn:schemas-microsoft-com:vml" Requires="v">
                    <p:oleObj name="公式" r:id="rId10" imgW="139639" imgH="152334" progId="Equation.3">
                      <p:embed/>
                    </p:oleObj>
                  </mc:Choice>
                  <mc:Fallback>
                    <p:oleObj name="公式" r:id="rId10" imgW="139639" imgH="152334" progId="Equation.3">
                      <p:embed/>
                      <p:pic>
                        <p:nvPicPr>
                          <p:cNvPr id="8198" name="Object 102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84" y="1008"/>
                            <a:ext cx="287"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9" name="Object 1029"/>
              <p:cNvGraphicFramePr>
                <a:graphicFrameLocks/>
              </p:cNvGraphicFramePr>
              <p:nvPr/>
            </p:nvGraphicFramePr>
            <p:xfrm>
              <a:off x="3792" y="960"/>
              <a:ext cx="271" cy="295"/>
            </p:xfrm>
            <a:graphic>
              <a:graphicData uri="http://schemas.openxmlformats.org/presentationml/2006/ole">
                <mc:AlternateContent xmlns:mc="http://schemas.openxmlformats.org/markup-compatibility/2006">
                  <mc:Choice xmlns:v="urn:schemas-microsoft-com:vml" Requires="v">
                    <p:oleObj name="公式" r:id="rId12" imgW="152268" imgH="164957" progId="Equation.3">
                      <p:embed/>
                    </p:oleObj>
                  </mc:Choice>
                  <mc:Fallback>
                    <p:oleObj name="公式" r:id="rId12" imgW="152268" imgH="164957" progId="Equation.3">
                      <p:embed/>
                      <p:pic>
                        <p:nvPicPr>
                          <p:cNvPr id="8199" name="Object 102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2" y="960"/>
                            <a:ext cx="271"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0" name="Object 1030"/>
              <p:cNvGraphicFramePr>
                <a:graphicFrameLocks/>
              </p:cNvGraphicFramePr>
              <p:nvPr/>
            </p:nvGraphicFramePr>
            <p:xfrm>
              <a:off x="4272" y="240"/>
              <a:ext cx="192" cy="288"/>
            </p:xfrm>
            <a:graphic>
              <a:graphicData uri="http://schemas.openxmlformats.org/presentationml/2006/ole">
                <mc:AlternateContent xmlns:mc="http://schemas.openxmlformats.org/markup-compatibility/2006">
                  <mc:Choice xmlns:v="urn:schemas-microsoft-com:vml" Requires="v">
                    <p:oleObj name="公式" r:id="rId14" imgW="88707" imgH="164742" progId="Equation.3">
                      <p:embed/>
                    </p:oleObj>
                  </mc:Choice>
                  <mc:Fallback>
                    <p:oleObj name="公式" r:id="rId14" imgW="88707" imgH="164742" progId="Equation.3">
                      <p:embed/>
                      <p:pic>
                        <p:nvPicPr>
                          <p:cNvPr id="8200" name="Object 1030"/>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72" y="24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22" name="Text Box 22"/>
              <p:cNvSpPr txBox="1">
                <a:spLocks noChangeArrowheads="1"/>
              </p:cNvSpPr>
              <p:nvPr/>
            </p:nvSpPr>
            <p:spPr bwMode="auto">
              <a:xfrm>
                <a:off x="3792" y="24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t>总长</a:t>
                </a:r>
              </a:p>
            </p:txBody>
          </p:sp>
          <p:graphicFrame>
            <p:nvGraphicFramePr>
              <p:cNvPr id="8201" name="Object 1031"/>
              <p:cNvGraphicFramePr>
                <a:graphicFrameLocks/>
              </p:cNvGraphicFramePr>
              <p:nvPr/>
            </p:nvGraphicFramePr>
            <p:xfrm>
              <a:off x="5184" y="288"/>
              <a:ext cx="288" cy="229"/>
            </p:xfrm>
            <a:graphic>
              <a:graphicData uri="http://schemas.openxmlformats.org/presentationml/2006/ole">
                <mc:AlternateContent xmlns:mc="http://schemas.openxmlformats.org/markup-compatibility/2006">
                  <mc:Choice xmlns:v="urn:schemas-microsoft-com:vml" Requires="v">
                    <p:oleObj name="公式" r:id="rId16" imgW="177569" imgH="152202" progId="Equation.3">
                      <p:embed/>
                    </p:oleObj>
                  </mc:Choice>
                  <mc:Fallback>
                    <p:oleObj name="公式" r:id="rId16" imgW="177569" imgH="152202" progId="Equation.3">
                      <p:embed/>
                      <p:pic>
                        <p:nvPicPr>
                          <p:cNvPr id="8201" name="Object 1031"/>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84" y="288"/>
                            <a:ext cx="28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23" name="Text Box 24"/>
              <p:cNvSpPr txBox="1">
                <a:spLocks noChangeArrowheads="1"/>
              </p:cNvSpPr>
              <p:nvPr/>
            </p:nvSpPr>
            <p:spPr bwMode="auto">
              <a:xfrm>
                <a:off x="4560" y="24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t>总匝数</a:t>
                </a:r>
              </a:p>
            </p:txBody>
          </p:sp>
          <p:sp>
            <p:nvSpPr>
              <p:cNvPr id="8224" name="Freeform 25"/>
              <p:cNvSpPr>
                <a:spLocks/>
              </p:cNvSpPr>
              <p:nvPr/>
            </p:nvSpPr>
            <p:spPr bwMode="auto">
              <a:xfrm rot="-5400000">
                <a:off x="3626" y="1041"/>
                <a:ext cx="945" cy="227"/>
              </a:xfrm>
              <a:custGeom>
                <a:avLst/>
                <a:gdLst>
                  <a:gd name="T0" fmla="*/ 19 w 879"/>
                  <a:gd name="T1" fmla="*/ 0 h 173"/>
                  <a:gd name="T2" fmla="*/ 31 w 879"/>
                  <a:gd name="T3" fmla="*/ 189 h 173"/>
                  <a:gd name="T4" fmla="*/ 201 w 879"/>
                  <a:gd name="T5" fmla="*/ 379 h 173"/>
                  <a:gd name="T6" fmla="*/ 411 w 879"/>
                  <a:gd name="T7" fmla="*/ 475 h 173"/>
                  <a:gd name="T8" fmla="*/ 657 w 879"/>
                  <a:gd name="T9" fmla="*/ 497 h 173"/>
                  <a:gd name="T10" fmla="*/ 972 w 879"/>
                  <a:gd name="T11" fmla="*/ 391 h 173"/>
                  <a:gd name="T12" fmla="*/ 1142 w 879"/>
                  <a:gd name="T13" fmla="*/ 211 h 173"/>
                  <a:gd name="T14" fmla="*/ 1163 w 879"/>
                  <a:gd name="T15" fmla="*/ 37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25" name="Freeform 26"/>
              <p:cNvSpPr>
                <a:spLocks/>
              </p:cNvSpPr>
              <p:nvPr/>
            </p:nvSpPr>
            <p:spPr bwMode="auto">
              <a:xfrm rot="-5400000">
                <a:off x="3761" y="1041"/>
                <a:ext cx="945" cy="227"/>
              </a:xfrm>
              <a:custGeom>
                <a:avLst/>
                <a:gdLst>
                  <a:gd name="T0" fmla="*/ 19 w 879"/>
                  <a:gd name="T1" fmla="*/ 0 h 173"/>
                  <a:gd name="T2" fmla="*/ 31 w 879"/>
                  <a:gd name="T3" fmla="*/ 189 h 173"/>
                  <a:gd name="T4" fmla="*/ 201 w 879"/>
                  <a:gd name="T5" fmla="*/ 379 h 173"/>
                  <a:gd name="T6" fmla="*/ 411 w 879"/>
                  <a:gd name="T7" fmla="*/ 475 h 173"/>
                  <a:gd name="T8" fmla="*/ 657 w 879"/>
                  <a:gd name="T9" fmla="*/ 497 h 173"/>
                  <a:gd name="T10" fmla="*/ 972 w 879"/>
                  <a:gd name="T11" fmla="*/ 391 h 173"/>
                  <a:gd name="T12" fmla="*/ 1142 w 879"/>
                  <a:gd name="T13" fmla="*/ 211 h 173"/>
                  <a:gd name="T14" fmla="*/ 1163 w 879"/>
                  <a:gd name="T15" fmla="*/ 37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26" name="Freeform 27"/>
              <p:cNvSpPr>
                <a:spLocks/>
              </p:cNvSpPr>
              <p:nvPr/>
            </p:nvSpPr>
            <p:spPr bwMode="auto">
              <a:xfrm rot="-5400000">
                <a:off x="3896" y="1041"/>
                <a:ext cx="945" cy="227"/>
              </a:xfrm>
              <a:custGeom>
                <a:avLst/>
                <a:gdLst>
                  <a:gd name="T0" fmla="*/ 19 w 879"/>
                  <a:gd name="T1" fmla="*/ 0 h 173"/>
                  <a:gd name="T2" fmla="*/ 31 w 879"/>
                  <a:gd name="T3" fmla="*/ 189 h 173"/>
                  <a:gd name="T4" fmla="*/ 201 w 879"/>
                  <a:gd name="T5" fmla="*/ 379 h 173"/>
                  <a:gd name="T6" fmla="*/ 411 w 879"/>
                  <a:gd name="T7" fmla="*/ 475 h 173"/>
                  <a:gd name="T8" fmla="*/ 657 w 879"/>
                  <a:gd name="T9" fmla="*/ 497 h 173"/>
                  <a:gd name="T10" fmla="*/ 972 w 879"/>
                  <a:gd name="T11" fmla="*/ 391 h 173"/>
                  <a:gd name="T12" fmla="*/ 1142 w 879"/>
                  <a:gd name="T13" fmla="*/ 211 h 173"/>
                  <a:gd name="T14" fmla="*/ 1163 w 879"/>
                  <a:gd name="T15" fmla="*/ 37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27" name="Freeform 28"/>
              <p:cNvSpPr>
                <a:spLocks/>
              </p:cNvSpPr>
              <p:nvPr/>
            </p:nvSpPr>
            <p:spPr bwMode="auto">
              <a:xfrm rot="-5400000">
                <a:off x="4031" y="1041"/>
                <a:ext cx="945" cy="227"/>
              </a:xfrm>
              <a:custGeom>
                <a:avLst/>
                <a:gdLst>
                  <a:gd name="T0" fmla="*/ 19 w 879"/>
                  <a:gd name="T1" fmla="*/ 0 h 173"/>
                  <a:gd name="T2" fmla="*/ 31 w 879"/>
                  <a:gd name="T3" fmla="*/ 189 h 173"/>
                  <a:gd name="T4" fmla="*/ 201 w 879"/>
                  <a:gd name="T5" fmla="*/ 379 h 173"/>
                  <a:gd name="T6" fmla="*/ 411 w 879"/>
                  <a:gd name="T7" fmla="*/ 475 h 173"/>
                  <a:gd name="T8" fmla="*/ 657 w 879"/>
                  <a:gd name="T9" fmla="*/ 497 h 173"/>
                  <a:gd name="T10" fmla="*/ 972 w 879"/>
                  <a:gd name="T11" fmla="*/ 391 h 173"/>
                  <a:gd name="T12" fmla="*/ 1142 w 879"/>
                  <a:gd name="T13" fmla="*/ 211 h 173"/>
                  <a:gd name="T14" fmla="*/ 1163 w 879"/>
                  <a:gd name="T15" fmla="*/ 37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28" name="Freeform 29"/>
              <p:cNvSpPr>
                <a:spLocks/>
              </p:cNvSpPr>
              <p:nvPr/>
            </p:nvSpPr>
            <p:spPr bwMode="auto">
              <a:xfrm rot="-5400000">
                <a:off x="4166" y="1041"/>
                <a:ext cx="945" cy="227"/>
              </a:xfrm>
              <a:custGeom>
                <a:avLst/>
                <a:gdLst>
                  <a:gd name="T0" fmla="*/ 19 w 879"/>
                  <a:gd name="T1" fmla="*/ 0 h 173"/>
                  <a:gd name="T2" fmla="*/ 31 w 879"/>
                  <a:gd name="T3" fmla="*/ 189 h 173"/>
                  <a:gd name="T4" fmla="*/ 201 w 879"/>
                  <a:gd name="T5" fmla="*/ 379 h 173"/>
                  <a:gd name="T6" fmla="*/ 411 w 879"/>
                  <a:gd name="T7" fmla="*/ 475 h 173"/>
                  <a:gd name="T8" fmla="*/ 657 w 879"/>
                  <a:gd name="T9" fmla="*/ 497 h 173"/>
                  <a:gd name="T10" fmla="*/ 972 w 879"/>
                  <a:gd name="T11" fmla="*/ 391 h 173"/>
                  <a:gd name="T12" fmla="*/ 1142 w 879"/>
                  <a:gd name="T13" fmla="*/ 211 h 173"/>
                  <a:gd name="T14" fmla="*/ 1163 w 879"/>
                  <a:gd name="T15" fmla="*/ 37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29" name="Freeform 30"/>
              <p:cNvSpPr>
                <a:spLocks/>
              </p:cNvSpPr>
              <p:nvPr/>
            </p:nvSpPr>
            <p:spPr bwMode="auto">
              <a:xfrm rot="-5400000">
                <a:off x="4301" y="1041"/>
                <a:ext cx="945" cy="227"/>
              </a:xfrm>
              <a:custGeom>
                <a:avLst/>
                <a:gdLst>
                  <a:gd name="T0" fmla="*/ 19 w 879"/>
                  <a:gd name="T1" fmla="*/ 0 h 173"/>
                  <a:gd name="T2" fmla="*/ 31 w 879"/>
                  <a:gd name="T3" fmla="*/ 189 h 173"/>
                  <a:gd name="T4" fmla="*/ 201 w 879"/>
                  <a:gd name="T5" fmla="*/ 379 h 173"/>
                  <a:gd name="T6" fmla="*/ 411 w 879"/>
                  <a:gd name="T7" fmla="*/ 475 h 173"/>
                  <a:gd name="T8" fmla="*/ 657 w 879"/>
                  <a:gd name="T9" fmla="*/ 497 h 173"/>
                  <a:gd name="T10" fmla="*/ 972 w 879"/>
                  <a:gd name="T11" fmla="*/ 391 h 173"/>
                  <a:gd name="T12" fmla="*/ 1142 w 879"/>
                  <a:gd name="T13" fmla="*/ 211 h 173"/>
                  <a:gd name="T14" fmla="*/ 1163 w 879"/>
                  <a:gd name="T15" fmla="*/ 37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30" name="Freeform 31"/>
              <p:cNvSpPr>
                <a:spLocks/>
              </p:cNvSpPr>
              <p:nvPr/>
            </p:nvSpPr>
            <p:spPr bwMode="auto">
              <a:xfrm>
                <a:off x="3791" y="672"/>
                <a:ext cx="211" cy="936"/>
              </a:xfrm>
              <a:custGeom>
                <a:avLst/>
                <a:gdLst>
                  <a:gd name="T0" fmla="*/ 127 w 211"/>
                  <a:gd name="T1" fmla="*/ 882 h 936"/>
                  <a:gd name="T2" fmla="*/ 143 w 211"/>
                  <a:gd name="T3" fmla="*/ 920 h 936"/>
                  <a:gd name="T4" fmla="*/ 59 w 211"/>
                  <a:gd name="T5" fmla="*/ 783 h 936"/>
                  <a:gd name="T6" fmla="*/ 17 w 211"/>
                  <a:gd name="T7" fmla="*/ 615 h 936"/>
                  <a:gd name="T8" fmla="*/ 7 w 211"/>
                  <a:gd name="T9" fmla="*/ 417 h 936"/>
                  <a:gd name="T10" fmla="*/ 54 w 211"/>
                  <a:gd name="T11" fmla="*/ 163 h 936"/>
                  <a:gd name="T12" fmla="*/ 132 w 211"/>
                  <a:gd name="T13" fmla="*/ 26 h 936"/>
                  <a:gd name="T14" fmla="*/ 211 w 211"/>
                  <a:gd name="T15" fmla="*/ 9 h 936"/>
                  <a:gd name="T16" fmla="*/ 0 60000 65536"/>
                  <a:gd name="T17" fmla="*/ 0 60000 65536"/>
                  <a:gd name="T18" fmla="*/ 0 60000 65536"/>
                  <a:gd name="T19" fmla="*/ 0 60000 65536"/>
                  <a:gd name="T20" fmla="*/ 0 60000 65536"/>
                  <a:gd name="T21" fmla="*/ 0 60000 65536"/>
                  <a:gd name="T22" fmla="*/ 0 60000 65536"/>
                  <a:gd name="T23" fmla="*/ 0 60000 65536"/>
                  <a:gd name="T24" fmla="*/ 0 w 211"/>
                  <a:gd name="T25" fmla="*/ 0 h 936"/>
                  <a:gd name="T26" fmla="*/ 211 w 211"/>
                  <a:gd name="T27" fmla="*/ 936 h 9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 h="936">
                    <a:moveTo>
                      <a:pt x="127" y="882"/>
                    </a:moveTo>
                    <a:cubicBezTo>
                      <a:pt x="130" y="888"/>
                      <a:pt x="154" y="936"/>
                      <a:pt x="143" y="920"/>
                    </a:cubicBezTo>
                    <a:cubicBezTo>
                      <a:pt x="132" y="904"/>
                      <a:pt x="80" y="833"/>
                      <a:pt x="59" y="783"/>
                    </a:cubicBezTo>
                    <a:cubicBezTo>
                      <a:pt x="38" y="732"/>
                      <a:pt x="26" y="676"/>
                      <a:pt x="17" y="615"/>
                    </a:cubicBezTo>
                    <a:cubicBezTo>
                      <a:pt x="8" y="554"/>
                      <a:pt x="0" y="492"/>
                      <a:pt x="7" y="417"/>
                    </a:cubicBezTo>
                    <a:cubicBezTo>
                      <a:pt x="13" y="342"/>
                      <a:pt x="33" y="229"/>
                      <a:pt x="54" y="163"/>
                    </a:cubicBezTo>
                    <a:cubicBezTo>
                      <a:pt x="75" y="98"/>
                      <a:pt x="106" y="52"/>
                      <a:pt x="132" y="26"/>
                    </a:cubicBezTo>
                    <a:cubicBezTo>
                      <a:pt x="159" y="0"/>
                      <a:pt x="195" y="12"/>
                      <a:pt x="211" y="9"/>
                    </a:cubicBezTo>
                  </a:path>
                </a:pathLst>
              </a:custGeom>
              <a:noFill/>
              <a:ln w="38100" cap="rnd" cmpd="sng">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31" name="Freeform 32"/>
              <p:cNvSpPr>
                <a:spLocks/>
              </p:cNvSpPr>
              <p:nvPr/>
            </p:nvSpPr>
            <p:spPr bwMode="auto">
              <a:xfrm rot="-5400000">
                <a:off x="4436" y="1041"/>
                <a:ext cx="945" cy="227"/>
              </a:xfrm>
              <a:custGeom>
                <a:avLst/>
                <a:gdLst>
                  <a:gd name="T0" fmla="*/ 19 w 879"/>
                  <a:gd name="T1" fmla="*/ 0 h 173"/>
                  <a:gd name="T2" fmla="*/ 31 w 879"/>
                  <a:gd name="T3" fmla="*/ 189 h 173"/>
                  <a:gd name="T4" fmla="*/ 201 w 879"/>
                  <a:gd name="T5" fmla="*/ 379 h 173"/>
                  <a:gd name="T6" fmla="*/ 411 w 879"/>
                  <a:gd name="T7" fmla="*/ 475 h 173"/>
                  <a:gd name="T8" fmla="*/ 657 w 879"/>
                  <a:gd name="T9" fmla="*/ 497 h 173"/>
                  <a:gd name="T10" fmla="*/ 972 w 879"/>
                  <a:gd name="T11" fmla="*/ 391 h 173"/>
                  <a:gd name="T12" fmla="*/ 1142 w 879"/>
                  <a:gd name="T13" fmla="*/ 211 h 173"/>
                  <a:gd name="T14" fmla="*/ 1163 w 879"/>
                  <a:gd name="T15" fmla="*/ 37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32" name="Freeform 33"/>
              <p:cNvSpPr>
                <a:spLocks/>
              </p:cNvSpPr>
              <p:nvPr/>
            </p:nvSpPr>
            <p:spPr bwMode="auto">
              <a:xfrm>
                <a:off x="4944" y="682"/>
                <a:ext cx="211" cy="944"/>
              </a:xfrm>
              <a:custGeom>
                <a:avLst/>
                <a:gdLst>
                  <a:gd name="T0" fmla="*/ 72 w 211"/>
                  <a:gd name="T1" fmla="*/ 926 h 944"/>
                  <a:gd name="T2" fmla="*/ 68 w 211"/>
                  <a:gd name="T3" fmla="*/ 920 h 944"/>
                  <a:gd name="T4" fmla="*/ 152 w 211"/>
                  <a:gd name="T5" fmla="*/ 783 h 944"/>
                  <a:gd name="T6" fmla="*/ 194 w 211"/>
                  <a:gd name="T7" fmla="*/ 615 h 944"/>
                  <a:gd name="T8" fmla="*/ 204 w 211"/>
                  <a:gd name="T9" fmla="*/ 417 h 944"/>
                  <a:gd name="T10" fmla="*/ 157 w 211"/>
                  <a:gd name="T11" fmla="*/ 163 h 944"/>
                  <a:gd name="T12" fmla="*/ 79 w 211"/>
                  <a:gd name="T13" fmla="*/ 26 h 944"/>
                  <a:gd name="T14" fmla="*/ 0 w 211"/>
                  <a:gd name="T15" fmla="*/ 9 h 944"/>
                  <a:gd name="T16" fmla="*/ 0 60000 65536"/>
                  <a:gd name="T17" fmla="*/ 0 60000 65536"/>
                  <a:gd name="T18" fmla="*/ 0 60000 65536"/>
                  <a:gd name="T19" fmla="*/ 0 60000 65536"/>
                  <a:gd name="T20" fmla="*/ 0 60000 65536"/>
                  <a:gd name="T21" fmla="*/ 0 60000 65536"/>
                  <a:gd name="T22" fmla="*/ 0 60000 65536"/>
                  <a:gd name="T23" fmla="*/ 0 60000 65536"/>
                  <a:gd name="T24" fmla="*/ 0 w 211"/>
                  <a:gd name="T25" fmla="*/ 0 h 944"/>
                  <a:gd name="T26" fmla="*/ 211 w 211"/>
                  <a:gd name="T27" fmla="*/ 944 h 9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 h="944">
                    <a:moveTo>
                      <a:pt x="72" y="926"/>
                    </a:moveTo>
                    <a:cubicBezTo>
                      <a:pt x="71" y="926"/>
                      <a:pt x="55" y="944"/>
                      <a:pt x="68" y="920"/>
                    </a:cubicBezTo>
                    <a:cubicBezTo>
                      <a:pt x="81" y="896"/>
                      <a:pt x="131" y="833"/>
                      <a:pt x="152" y="783"/>
                    </a:cubicBezTo>
                    <a:cubicBezTo>
                      <a:pt x="173" y="732"/>
                      <a:pt x="185" y="676"/>
                      <a:pt x="194" y="615"/>
                    </a:cubicBezTo>
                    <a:cubicBezTo>
                      <a:pt x="203" y="554"/>
                      <a:pt x="211" y="492"/>
                      <a:pt x="204" y="417"/>
                    </a:cubicBezTo>
                    <a:cubicBezTo>
                      <a:pt x="198" y="342"/>
                      <a:pt x="178" y="229"/>
                      <a:pt x="157" y="163"/>
                    </a:cubicBezTo>
                    <a:cubicBezTo>
                      <a:pt x="136" y="98"/>
                      <a:pt x="105" y="52"/>
                      <a:pt x="79" y="26"/>
                    </a:cubicBezTo>
                    <a:cubicBezTo>
                      <a:pt x="52" y="0"/>
                      <a:pt x="16" y="12"/>
                      <a:pt x="0" y="9"/>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33" name="AutoShape 34"/>
              <p:cNvSpPr>
                <a:spLocks noChangeArrowheads="1"/>
              </p:cNvSpPr>
              <p:nvPr/>
            </p:nvSpPr>
            <p:spPr bwMode="auto">
              <a:xfrm rot="-5400000">
                <a:off x="4077" y="187"/>
                <a:ext cx="774" cy="1920"/>
              </a:xfrm>
              <a:prstGeom prst="can">
                <a:avLst>
                  <a:gd name="adj" fmla="val 25713"/>
                </a:avLst>
              </a:pr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234" name="Freeform 35"/>
              <p:cNvSpPr>
                <a:spLocks/>
              </p:cNvSpPr>
              <p:nvPr/>
            </p:nvSpPr>
            <p:spPr bwMode="auto">
              <a:xfrm>
                <a:off x="5008" y="1600"/>
                <a:ext cx="32" cy="168"/>
              </a:xfrm>
              <a:custGeom>
                <a:avLst/>
                <a:gdLst>
                  <a:gd name="T0" fmla="*/ 0 w 32"/>
                  <a:gd name="T1" fmla="*/ 0 h 168"/>
                  <a:gd name="T2" fmla="*/ 32 w 32"/>
                  <a:gd name="T3" fmla="*/ 168 h 168"/>
                  <a:gd name="T4" fmla="*/ 0 60000 65536"/>
                  <a:gd name="T5" fmla="*/ 0 60000 65536"/>
                  <a:gd name="T6" fmla="*/ 0 w 32"/>
                  <a:gd name="T7" fmla="*/ 0 h 168"/>
                  <a:gd name="T8" fmla="*/ 32 w 32"/>
                  <a:gd name="T9" fmla="*/ 168 h 168"/>
                </a:gdLst>
                <a:ahLst/>
                <a:cxnLst>
                  <a:cxn ang="T4">
                    <a:pos x="T0" y="T1"/>
                  </a:cxn>
                  <a:cxn ang="T5">
                    <a:pos x="T2" y="T3"/>
                  </a:cxn>
                </a:cxnLst>
                <a:rect l="T6" t="T7" r="T8" b="T9"/>
                <a:pathLst>
                  <a:path w="32" h="168">
                    <a:moveTo>
                      <a:pt x="0" y="0"/>
                    </a:moveTo>
                    <a:lnTo>
                      <a:pt x="32" y="168"/>
                    </a:ln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8210" name="Group 36"/>
            <p:cNvGrpSpPr>
              <a:grpSpLocks/>
            </p:cNvGrpSpPr>
            <p:nvPr/>
          </p:nvGrpSpPr>
          <p:grpSpPr bwMode="auto">
            <a:xfrm>
              <a:off x="3936" y="995"/>
              <a:ext cx="1440" cy="925"/>
              <a:chOff x="3936" y="995"/>
              <a:chExt cx="1440" cy="925"/>
            </a:xfrm>
          </p:grpSpPr>
          <p:graphicFrame>
            <p:nvGraphicFramePr>
              <p:cNvPr id="8197" name="Object 1027"/>
              <p:cNvGraphicFramePr>
                <a:graphicFrameLocks/>
              </p:cNvGraphicFramePr>
              <p:nvPr/>
            </p:nvGraphicFramePr>
            <p:xfrm>
              <a:off x="5040" y="1584"/>
              <a:ext cx="336" cy="336"/>
            </p:xfrm>
            <a:graphic>
              <a:graphicData uri="http://schemas.openxmlformats.org/presentationml/2006/ole">
                <mc:AlternateContent xmlns:mc="http://schemas.openxmlformats.org/markup-compatibility/2006">
                  <mc:Choice xmlns:v="urn:schemas-microsoft-com:vml" Requires="v">
                    <p:oleObj name="公式" r:id="rId18" imgW="126835" imgH="152202" progId="Equation.3">
                      <p:embed/>
                    </p:oleObj>
                  </mc:Choice>
                  <mc:Fallback>
                    <p:oleObj name="公式" r:id="rId18" imgW="126835" imgH="152202" progId="Equation.3">
                      <p:embed/>
                      <p:pic>
                        <p:nvPicPr>
                          <p:cNvPr id="8197" name="Object 10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 y="1584"/>
                            <a:ext cx="33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1" name="Line 38"/>
              <p:cNvSpPr>
                <a:spLocks noChangeShapeType="1"/>
              </p:cNvSpPr>
              <p:nvPr/>
            </p:nvSpPr>
            <p:spPr bwMode="auto">
              <a:xfrm rot="16200000" flipH="1">
                <a:off x="4152" y="1047"/>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2" name="Line 39"/>
              <p:cNvSpPr>
                <a:spLocks noChangeShapeType="1"/>
              </p:cNvSpPr>
              <p:nvPr/>
            </p:nvSpPr>
            <p:spPr bwMode="auto">
              <a:xfrm rot="16200000" flipH="1">
                <a:off x="4294" y="1053"/>
                <a:ext cx="90"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3" name="Line 40"/>
              <p:cNvSpPr>
                <a:spLocks noChangeShapeType="1"/>
              </p:cNvSpPr>
              <p:nvPr/>
            </p:nvSpPr>
            <p:spPr bwMode="auto">
              <a:xfrm rot="16200000" flipH="1">
                <a:off x="4422" y="1047"/>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4" name="Line 41"/>
              <p:cNvSpPr>
                <a:spLocks noChangeShapeType="1"/>
              </p:cNvSpPr>
              <p:nvPr/>
            </p:nvSpPr>
            <p:spPr bwMode="auto">
              <a:xfrm rot="16200000" flipH="1">
                <a:off x="4557" y="1047"/>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5" name="Line 42"/>
              <p:cNvSpPr>
                <a:spLocks noChangeShapeType="1"/>
              </p:cNvSpPr>
              <p:nvPr/>
            </p:nvSpPr>
            <p:spPr bwMode="auto">
              <a:xfrm rot="16200000" flipH="1">
                <a:off x="4692" y="1047"/>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6" name="Line 43"/>
              <p:cNvSpPr>
                <a:spLocks noChangeShapeType="1"/>
              </p:cNvSpPr>
              <p:nvPr/>
            </p:nvSpPr>
            <p:spPr bwMode="auto">
              <a:xfrm rot="16200000" flipH="1">
                <a:off x="4827" y="1047"/>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7" name="Line 44"/>
              <p:cNvSpPr>
                <a:spLocks noChangeShapeType="1"/>
              </p:cNvSpPr>
              <p:nvPr/>
            </p:nvSpPr>
            <p:spPr bwMode="auto">
              <a:xfrm rot="16200000" flipH="1">
                <a:off x="4962" y="1047"/>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8" name="Line 45"/>
              <p:cNvSpPr>
                <a:spLocks noChangeShapeType="1"/>
              </p:cNvSpPr>
              <p:nvPr/>
            </p:nvSpPr>
            <p:spPr bwMode="auto">
              <a:xfrm rot="16200000" flipH="1">
                <a:off x="5097" y="1048"/>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9" name="Freeform 46"/>
              <p:cNvSpPr>
                <a:spLocks/>
              </p:cNvSpPr>
              <p:nvPr/>
            </p:nvSpPr>
            <p:spPr bwMode="auto">
              <a:xfrm>
                <a:off x="5016" y="1767"/>
                <a:ext cx="21" cy="129"/>
              </a:xfrm>
              <a:custGeom>
                <a:avLst/>
                <a:gdLst>
                  <a:gd name="T0" fmla="*/ 21 w 21"/>
                  <a:gd name="T1" fmla="*/ 0 h 129"/>
                  <a:gd name="T2" fmla="*/ 0 w 21"/>
                  <a:gd name="T3" fmla="*/ 129 h 129"/>
                  <a:gd name="T4" fmla="*/ 0 60000 65536"/>
                  <a:gd name="T5" fmla="*/ 0 60000 65536"/>
                  <a:gd name="T6" fmla="*/ 0 w 21"/>
                  <a:gd name="T7" fmla="*/ 0 h 129"/>
                  <a:gd name="T8" fmla="*/ 21 w 21"/>
                  <a:gd name="T9" fmla="*/ 129 h 129"/>
                </a:gdLst>
                <a:ahLst/>
                <a:cxnLst>
                  <a:cxn ang="T4">
                    <a:pos x="T0" y="T1"/>
                  </a:cxn>
                  <a:cxn ang="T5">
                    <a:pos x="T2" y="T3"/>
                  </a:cxn>
                </a:cxnLst>
                <a:rect l="T6" t="T7" r="T8" b="T9"/>
                <a:pathLst>
                  <a:path w="21" h="129">
                    <a:moveTo>
                      <a:pt x="21" y="0"/>
                    </a:moveTo>
                    <a:lnTo>
                      <a:pt x="0" y="129"/>
                    </a:lnTo>
                  </a:path>
                </a:pathLst>
              </a:custGeom>
              <a:noFill/>
              <a:ln w="38100" cap="flat" cmpd="sng">
                <a:solidFill>
                  <a:schemeClr val="tx1"/>
                </a:solidFill>
                <a:prstDash val="solid"/>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20" name="Freeform 47"/>
              <p:cNvSpPr>
                <a:spLocks/>
              </p:cNvSpPr>
              <p:nvPr/>
            </p:nvSpPr>
            <p:spPr bwMode="auto">
              <a:xfrm>
                <a:off x="3936" y="1674"/>
                <a:ext cx="1" cy="150"/>
              </a:xfrm>
              <a:custGeom>
                <a:avLst/>
                <a:gdLst>
                  <a:gd name="T0" fmla="*/ 0 w 1"/>
                  <a:gd name="T1" fmla="*/ 0 h 150"/>
                  <a:gd name="T2" fmla="*/ 1 w 1"/>
                  <a:gd name="T3" fmla="*/ 150 h 150"/>
                  <a:gd name="T4" fmla="*/ 0 60000 65536"/>
                  <a:gd name="T5" fmla="*/ 0 60000 65536"/>
                  <a:gd name="T6" fmla="*/ 0 w 1"/>
                  <a:gd name="T7" fmla="*/ 0 h 150"/>
                  <a:gd name="T8" fmla="*/ 1 w 1"/>
                  <a:gd name="T9" fmla="*/ 150 h 150"/>
                </a:gdLst>
                <a:ahLst/>
                <a:cxnLst>
                  <a:cxn ang="T4">
                    <a:pos x="T0" y="T1"/>
                  </a:cxn>
                  <a:cxn ang="T5">
                    <a:pos x="T2" y="T3"/>
                  </a:cxn>
                </a:cxnLst>
                <a:rect l="T6" t="T7" r="T8" b="T9"/>
                <a:pathLst>
                  <a:path w="1" h="150">
                    <a:moveTo>
                      <a:pt x="0" y="0"/>
                    </a:moveTo>
                    <a:lnTo>
                      <a:pt x="1" y="150"/>
                    </a:lnTo>
                  </a:path>
                </a:pathLst>
              </a:custGeom>
              <a:noFill/>
              <a:ln w="38100" cap="flat" cmpd="sng">
                <a:solidFill>
                  <a:schemeClr val="tx1"/>
                </a:solidFill>
                <a:prstDash val="solid"/>
                <a:round/>
                <a:headEnd type="arrow" w="sm" len="sm"/>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spTree>
    <p:extLst>
      <p:ext uri="{BB962C8B-B14F-4D97-AF65-F5344CB8AC3E}">
        <p14:creationId xmlns:p14="http://schemas.microsoft.com/office/powerpoint/2010/main" val="1159602775"/>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8319">
                                            <p:txEl>
                                              <p:pRg st="0" end="0"/>
                                            </p:txEl>
                                          </p:spTgt>
                                        </p:tgtEl>
                                        <p:attrNameLst>
                                          <p:attrName>style.visibility</p:attrName>
                                        </p:attrNameLst>
                                      </p:cBhvr>
                                      <p:to>
                                        <p:strVal val="visible"/>
                                      </p:to>
                                    </p:set>
                                    <p:animEffect transition="in" filter="blinds(horizontal)">
                                      <p:cBhvr>
                                        <p:cTn id="7" dur="500"/>
                                        <p:tgtEl>
                                          <p:spTgt spid="983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nodeType="clickEffect">
                                  <p:stCondLst>
                                    <p:cond delay="0"/>
                                  </p:stCondLst>
                                  <p:childTnLst>
                                    <p:set>
                                      <p:cBhvr>
                                        <p:cTn id="17" dur="1" fill="hold">
                                          <p:stCondLst>
                                            <p:cond delay="0"/>
                                          </p:stCondLst>
                                        </p:cTn>
                                        <p:tgtEl>
                                          <p:spTgt spid="193536"/>
                                        </p:tgtEl>
                                        <p:attrNameLst>
                                          <p:attrName>style.visibility</p:attrName>
                                        </p:attrNameLst>
                                      </p:cBhvr>
                                      <p:to>
                                        <p:strVal val="visible"/>
                                      </p:to>
                                    </p:set>
                                    <p:animEffect transition="in" filter="blinds(vertical)">
                                      <p:cBhvr>
                                        <p:cTn id="18" dur="500"/>
                                        <p:tgtEl>
                                          <p:spTgt spid="19353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5" fill="hold" nodeType="clickEffect">
                                  <p:stCondLst>
                                    <p:cond delay="0"/>
                                  </p:stCondLst>
                                  <p:childTnLst>
                                    <p:set>
                                      <p:cBhvr>
                                        <p:cTn id="22" dur="1" fill="hold">
                                          <p:stCondLst>
                                            <p:cond delay="0"/>
                                          </p:stCondLst>
                                        </p:cTn>
                                        <p:tgtEl>
                                          <p:spTgt spid="193537"/>
                                        </p:tgtEl>
                                        <p:attrNameLst>
                                          <p:attrName>style.visibility</p:attrName>
                                        </p:attrNameLst>
                                      </p:cBhvr>
                                      <p:to>
                                        <p:strVal val="visible"/>
                                      </p:to>
                                    </p:set>
                                    <p:animEffect transition="in" filter="blinds(vertical)">
                                      <p:cBhvr>
                                        <p:cTn id="23" dur="500"/>
                                        <p:tgtEl>
                                          <p:spTgt spid="19353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5" fill="hold" nodeType="clickEffect">
                                  <p:stCondLst>
                                    <p:cond delay="0"/>
                                  </p:stCondLst>
                                  <p:childTnLst>
                                    <p:set>
                                      <p:cBhvr>
                                        <p:cTn id="27" dur="1" fill="hold">
                                          <p:stCondLst>
                                            <p:cond delay="0"/>
                                          </p:stCondLst>
                                        </p:cTn>
                                        <p:tgtEl>
                                          <p:spTgt spid="193538"/>
                                        </p:tgtEl>
                                        <p:attrNameLst>
                                          <p:attrName>style.visibility</p:attrName>
                                        </p:attrNameLst>
                                      </p:cBhvr>
                                      <p:to>
                                        <p:strVal val="visible"/>
                                      </p:to>
                                    </p:set>
                                    <p:animEffect transition="in" filter="blinds(vertical)">
                                      <p:cBhvr>
                                        <p:cTn id="28" dur="500"/>
                                        <p:tgtEl>
                                          <p:spTgt spid="19353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childTnLst>
                          </p:cTn>
                        </p:par>
                        <p:par>
                          <p:cTn id="34" fill="hold" nodeType="afterGroup">
                            <p:stCondLst>
                              <p:cond delay="500"/>
                            </p:stCondLst>
                            <p:childTnLst>
                              <p:par>
                                <p:cTn id="35" presetID="3" presetClass="entr" presetSubtype="1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9"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Text Box 37"/>
          <p:cNvSpPr txBox="1">
            <a:spLocks noChangeArrowheads="1"/>
          </p:cNvSpPr>
          <p:nvPr/>
        </p:nvSpPr>
        <p:spPr bwMode="auto">
          <a:xfrm>
            <a:off x="228600" y="152400"/>
            <a:ext cx="5959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a:solidFill>
                  <a:schemeClr val="accent2"/>
                </a:solidFill>
              </a:rPr>
              <a:t>例</a:t>
            </a:r>
            <a:r>
              <a:rPr lang="en-US" altLang="zh-CN" sz="2800">
                <a:solidFill>
                  <a:schemeClr val="accent2"/>
                </a:solidFill>
              </a:rPr>
              <a:t>2:</a:t>
            </a:r>
            <a:r>
              <a:rPr lang="zh-CN" altLang="en-US" sz="2800">
                <a:solidFill>
                  <a:schemeClr val="accent2"/>
                </a:solidFill>
              </a:rPr>
              <a:t>如图矩形螺绕环共有</a:t>
            </a:r>
            <a:r>
              <a:rPr lang="en-US" altLang="zh-CN" sz="2800" i="1">
                <a:solidFill>
                  <a:schemeClr val="accent2"/>
                </a:solidFill>
              </a:rPr>
              <a:t>N</a:t>
            </a:r>
            <a:r>
              <a:rPr lang="zh-CN" altLang="en-US" sz="2800">
                <a:solidFill>
                  <a:schemeClr val="accent2"/>
                </a:solidFill>
              </a:rPr>
              <a:t>匝，求</a:t>
            </a:r>
            <a:r>
              <a:rPr lang="en-US" altLang="zh-CN" sz="2800" i="1">
                <a:solidFill>
                  <a:schemeClr val="accent2"/>
                </a:solidFill>
              </a:rPr>
              <a:t>L</a:t>
            </a:r>
            <a:r>
              <a:rPr lang="en-US" altLang="zh-CN" sz="2800">
                <a:solidFill>
                  <a:schemeClr val="accent2"/>
                </a:solidFill>
              </a:rPr>
              <a:t>=?</a:t>
            </a:r>
          </a:p>
        </p:txBody>
      </p:sp>
      <p:sp>
        <p:nvSpPr>
          <p:cNvPr id="99369" name="Text Box 41"/>
          <p:cNvSpPr txBox="1">
            <a:spLocks noChangeArrowheads="1"/>
          </p:cNvSpPr>
          <p:nvPr/>
        </p:nvSpPr>
        <p:spPr bwMode="auto">
          <a:xfrm>
            <a:off x="288925" y="752475"/>
            <a:ext cx="411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a:solidFill>
                  <a:schemeClr val="accent2"/>
                </a:solidFill>
              </a:rPr>
              <a:t>解：设电流为</a:t>
            </a:r>
            <a:r>
              <a:rPr lang="en-US" altLang="zh-CN" sz="2800" i="1">
                <a:solidFill>
                  <a:schemeClr val="accent2"/>
                </a:solidFill>
              </a:rPr>
              <a:t>I</a:t>
            </a:r>
            <a:r>
              <a:rPr lang="zh-CN" altLang="en-US" sz="2800">
                <a:solidFill>
                  <a:schemeClr val="accent2"/>
                </a:solidFill>
              </a:rPr>
              <a:t>，取回路</a:t>
            </a:r>
            <a:r>
              <a:rPr lang="en-US" altLang="zh-CN" sz="2800" i="1">
                <a:solidFill>
                  <a:schemeClr val="accent2"/>
                </a:solidFill>
              </a:rPr>
              <a:t>L</a:t>
            </a:r>
            <a:endParaRPr lang="en-US" altLang="zh-CN" i="1">
              <a:solidFill>
                <a:schemeClr val="accent2"/>
              </a:solidFill>
            </a:endParaRPr>
          </a:p>
        </p:txBody>
      </p:sp>
      <p:grpSp>
        <p:nvGrpSpPr>
          <p:cNvPr id="2" name="Group 42"/>
          <p:cNvGrpSpPr>
            <a:grpSpLocks/>
          </p:cNvGrpSpPr>
          <p:nvPr/>
        </p:nvGrpSpPr>
        <p:grpSpPr bwMode="auto">
          <a:xfrm>
            <a:off x="685800" y="1295400"/>
            <a:ext cx="4724400" cy="1046163"/>
            <a:chOff x="432" y="816"/>
            <a:chExt cx="2976" cy="659"/>
          </a:xfrm>
        </p:grpSpPr>
        <p:graphicFrame>
          <p:nvGraphicFramePr>
            <p:cNvPr id="9223" name="Object 2053"/>
            <p:cNvGraphicFramePr>
              <a:graphicFrameLocks noChangeAspect="1"/>
            </p:cNvGraphicFramePr>
            <p:nvPr/>
          </p:nvGraphicFramePr>
          <p:xfrm>
            <a:off x="432" y="877"/>
            <a:ext cx="1680" cy="598"/>
          </p:xfrm>
          <a:graphic>
            <a:graphicData uri="http://schemas.openxmlformats.org/presentationml/2006/ole">
              <mc:AlternateContent xmlns:mc="http://schemas.openxmlformats.org/markup-compatibility/2006">
                <mc:Choice xmlns:v="urn:schemas-microsoft-com:vml" Requires="v">
                  <p:oleObj name="公式" r:id="rId3" imgW="990170" imgH="380835" progId="Equation.3">
                    <p:embed/>
                  </p:oleObj>
                </mc:Choice>
                <mc:Fallback>
                  <p:oleObj name="公式" r:id="rId3" imgW="990170" imgH="380835" progId="Equation.3">
                    <p:embed/>
                    <p:pic>
                      <p:nvPicPr>
                        <p:cNvPr id="9223" name="Object 20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877"/>
                          <a:ext cx="1680" cy="5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2054"/>
            <p:cNvGraphicFramePr>
              <a:graphicFrameLocks noChangeAspect="1"/>
            </p:cNvGraphicFramePr>
            <p:nvPr/>
          </p:nvGraphicFramePr>
          <p:xfrm>
            <a:off x="2145" y="816"/>
            <a:ext cx="1263" cy="608"/>
          </p:xfrm>
          <a:graphic>
            <a:graphicData uri="http://schemas.openxmlformats.org/presentationml/2006/ole">
              <mc:AlternateContent xmlns:mc="http://schemas.openxmlformats.org/markup-compatibility/2006">
                <mc:Choice xmlns:v="urn:schemas-microsoft-com:vml" Requires="v">
                  <p:oleObj name="公式" r:id="rId5" imgW="685502" imgH="406224" progId="Equation.3">
                    <p:embed/>
                  </p:oleObj>
                </mc:Choice>
                <mc:Fallback>
                  <p:oleObj name="公式" r:id="rId5" imgW="685502" imgH="406224" progId="Equation.3">
                    <p:embed/>
                    <p:pic>
                      <p:nvPicPr>
                        <p:cNvPr id="9224" name="Object 20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5" y="816"/>
                          <a:ext cx="1263" cy="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4560" name="Object 2048"/>
          <p:cNvGraphicFramePr>
            <a:graphicFrameLocks noChangeAspect="1"/>
          </p:cNvGraphicFramePr>
          <p:nvPr/>
        </p:nvGraphicFramePr>
        <p:xfrm>
          <a:off x="609600" y="2438400"/>
          <a:ext cx="3733800" cy="998538"/>
        </p:xfrm>
        <a:graphic>
          <a:graphicData uri="http://schemas.openxmlformats.org/presentationml/2006/ole">
            <mc:AlternateContent xmlns:mc="http://schemas.openxmlformats.org/markup-compatibility/2006">
              <mc:Choice xmlns:v="urn:schemas-microsoft-com:vml" Requires="v">
                <p:oleObj name="Equation" r:id="rId7" imgW="1294838" imgH="406224" progId="Equation.DSMT4">
                  <p:embed/>
                </p:oleObj>
              </mc:Choice>
              <mc:Fallback>
                <p:oleObj name="Equation" r:id="rId7" imgW="1294838" imgH="406224" progId="Equation.DSMT4">
                  <p:embed/>
                  <p:pic>
                    <p:nvPicPr>
                      <p:cNvPr id="194560" name="Object 20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2438400"/>
                        <a:ext cx="3733800"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89"/>
          <p:cNvGrpSpPr>
            <a:grpSpLocks/>
          </p:cNvGrpSpPr>
          <p:nvPr/>
        </p:nvGrpSpPr>
        <p:grpSpPr bwMode="auto">
          <a:xfrm>
            <a:off x="198438" y="3163888"/>
            <a:ext cx="5678488" cy="1179512"/>
            <a:chOff x="125" y="1993"/>
            <a:chExt cx="3577" cy="743"/>
          </a:xfrm>
        </p:grpSpPr>
        <p:graphicFrame>
          <p:nvGraphicFramePr>
            <p:cNvPr id="9221" name="Object 2051"/>
            <p:cNvGraphicFramePr>
              <a:graphicFrameLocks noChangeAspect="1"/>
            </p:cNvGraphicFramePr>
            <p:nvPr/>
          </p:nvGraphicFramePr>
          <p:xfrm>
            <a:off x="125" y="1993"/>
            <a:ext cx="2035" cy="725"/>
          </p:xfrm>
          <a:graphic>
            <a:graphicData uri="http://schemas.openxmlformats.org/presentationml/2006/ole">
              <mc:AlternateContent xmlns:mc="http://schemas.openxmlformats.org/markup-compatibility/2006">
                <mc:Choice xmlns:v="urn:schemas-microsoft-com:vml" Requires="v">
                  <p:oleObj name="公式" r:id="rId9" imgW="1219200" imgH="508000" progId="Equation.3">
                    <p:embed/>
                  </p:oleObj>
                </mc:Choice>
                <mc:Fallback>
                  <p:oleObj name="公式" r:id="rId9" imgW="1219200" imgH="508000" progId="Equation.3">
                    <p:embed/>
                    <p:pic>
                      <p:nvPicPr>
                        <p:cNvPr id="9221" name="Object 20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 y="1993"/>
                          <a:ext cx="2035" cy="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2052"/>
            <p:cNvGraphicFramePr>
              <a:graphicFrameLocks noChangeAspect="1"/>
            </p:cNvGraphicFramePr>
            <p:nvPr/>
          </p:nvGraphicFramePr>
          <p:xfrm>
            <a:off x="2179" y="2064"/>
            <a:ext cx="1523" cy="672"/>
          </p:xfrm>
          <a:graphic>
            <a:graphicData uri="http://schemas.openxmlformats.org/presentationml/2006/ole">
              <mc:AlternateContent xmlns:mc="http://schemas.openxmlformats.org/markup-compatibility/2006">
                <mc:Choice xmlns:v="urn:schemas-microsoft-com:vml" Requires="v">
                  <p:oleObj name="Equation" r:id="rId11" imgW="1041120" imgH="457200" progId="Equation.DSMT4">
                    <p:embed/>
                  </p:oleObj>
                </mc:Choice>
                <mc:Fallback>
                  <p:oleObj name="Equation" r:id="rId11" imgW="1041120" imgH="457200" progId="Equation.DSMT4">
                    <p:embed/>
                    <p:pic>
                      <p:nvPicPr>
                        <p:cNvPr id="9222" name="Object 2052"/>
                        <p:cNvPicPr>
                          <a:picLocks noChangeAspect="1" noChangeArrowheads="1"/>
                        </p:cNvPicPr>
                        <p:nvPr/>
                      </p:nvPicPr>
                      <p:blipFill>
                        <a:blip r:embed="rId12"/>
                        <a:srcRect/>
                        <a:stretch>
                          <a:fillRect/>
                        </a:stretch>
                      </p:blipFill>
                      <p:spPr bwMode="auto">
                        <a:xfrm>
                          <a:off x="2179" y="2064"/>
                          <a:ext cx="1523" cy="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90"/>
          <p:cNvGrpSpPr>
            <a:grpSpLocks/>
          </p:cNvGrpSpPr>
          <p:nvPr/>
        </p:nvGrpSpPr>
        <p:grpSpPr bwMode="auto">
          <a:xfrm>
            <a:off x="381000" y="4572000"/>
            <a:ext cx="3683000" cy="1009650"/>
            <a:chOff x="240" y="2880"/>
            <a:chExt cx="2320" cy="636"/>
          </a:xfrm>
        </p:grpSpPr>
        <p:graphicFrame>
          <p:nvGraphicFramePr>
            <p:cNvPr id="9219" name="Object 2049"/>
            <p:cNvGraphicFramePr>
              <a:graphicFrameLocks noChangeAspect="1"/>
            </p:cNvGraphicFramePr>
            <p:nvPr/>
          </p:nvGraphicFramePr>
          <p:xfrm>
            <a:off x="240" y="2880"/>
            <a:ext cx="672" cy="595"/>
          </p:xfrm>
          <a:graphic>
            <a:graphicData uri="http://schemas.openxmlformats.org/presentationml/2006/ole">
              <mc:AlternateContent xmlns:mc="http://schemas.openxmlformats.org/markup-compatibility/2006">
                <mc:Choice xmlns:v="urn:schemas-microsoft-com:vml" Requires="v">
                  <p:oleObj name="公式" r:id="rId13" imgW="457002" imgH="406224" progId="Equation.3">
                    <p:embed/>
                  </p:oleObj>
                </mc:Choice>
                <mc:Fallback>
                  <p:oleObj name="公式" r:id="rId13" imgW="457002" imgH="406224" progId="Equation.3">
                    <p:embed/>
                    <p:pic>
                      <p:nvPicPr>
                        <p:cNvPr id="9219" name="Object 20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 y="2880"/>
                          <a:ext cx="672" cy="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2050"/>
            <p:cNvGraphicFramePr>
              <a:graphicFrameLocks noChangeAspect="1"/>
            </p:cNvGraphicFramePr>
            <p:nvPr/>
          </p:nvGraphicFramePr>
          <p:xfrm>
            <a:off x="944" y="2905"/>
            <a:ext cx="1616" cy="611"/>
          </p:xfrm>
          <a:graphic>
            <a:graphicData uri="http://schemas.openxmlformats.org/presentationml/2006/ole">
              <mc:AlternateContent xmlns:mc="http://schemas.openxmlformats.org/markup-compatibility/2006">
                <mc:Choice xmlns:v="urn:schemas-microsoft-com:vml" Requires="v">
                  <p:oleObj name="Equation" r:id="rId15" imgW="965160" imgH="457200" progId="Equation.DSMT4">
                    <p:embed/>
                  </p:oleObj>
                </mc:Choice>
                <mc:Fallback>
                  <p:oleObj name="Equation" r:id="rId15" imgW="965160" imgH="457200" progId="Equation.DSMT4">
                    <p:embed/>
                    <p:pic>
                      <p:nvPicPr>
                        <p:cNvPr id="9220" name="Object 2050"/>
                        <p:cNvPicPr>
                          <a:picLocks noChangeAspect="1" noChangeArrowheads="1"/>
                        </p:cNvPicPr>
                        <p:nvPr/>
                      </p:nvPicPr>
                      <p:blipFill>
                        <a:blip r:embed="rId16"/>
                        <a:srcRect/>
                        <a:stretch>
                          <a:fillRect/>
                        </a:stretch>
                      </p:blipFill>
                      <p:spPr bwMode="auto">
                        <a:xfrm>
                          <a:off x="944" y="2905"/>
                          <a:ext cx="1616" cy="6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9387" name="Text Box 59"/>
          <p:cNvSpPr txBox="1">
            <a:spLocks noChangeArrowheads="1"/>
          </p:cNvSpPr>
          <p:nvPr/>
        </p:nvSpPr>
        <p:spPr bwMode="auto">
          <a:xfrm>
            <a:off x="304800" y="5715000"/>
            <a:ext cx="4470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chemeClr val="accent2"/>
                </a:solidFill>
              </a:rPr>
              <a:t>若矩形螺绕环中充满磁导率</a:t>
            </a:r>
          </a:p>
          <a:p>
            <a:r>
              <a:rPr lang="zh-CN" altLang="en-US" sz="2800" dirty="0">
                <a:solidFill>
                  <a:schemeClr val="accent2"/>
                </a:solidFill>
              </a:rPr>
              <a:t>为</a:t>
            </a:r>
            <a:r>
              <a:rPr lang="en-US" altLang="zh-CN" sz="2800" i="1" dirty="0">
                <a:solidFill>
                  <a:schemeClr val="accent2"/>
                </a:solidFill>
              </a:rPr>
              <a:t>μ</a:t>
            </a:r>
            <a:r>
              <a:rPr lang="zh-CN" altLang="en-US" sz="2800" dirty="0">
                <a:solidFill>
                  <a:schemeClr val="accent2"/>
                </a:solidFill>
              </a:rPr>
              <a:t>的介质，</a:t>
            </a:r>
            <a:r>
              <a:rPr lang="en-US" altLang="zh-CN" sz="2800" i="1" dirty="0">
                <a:solidFill>
                  <a:schemeClr val="accent2"/>
                </a:solidFill>
              </a:rPr>
              <a:t>L</a:t>
            </a:r>
            <a:r>
              <a:rPr lang="en-US" altLang="zh-CN" sz="2800" dirty="0">
                <a:solidFill>
                  <a:schemeClr val="accent2"/>
                </a:solidFill>
              </a:rPr>
              <a:t> =?</a:t>
            </a:r>
            <a:endParaRPr lang="en-US" altLang="zh-CN" dirty="0">
              <a:solidFill>
                <a:schemeClr val="accent2"/>
              </a:solidFill>
            </a:endParaRPr>
          </a:p>
        </p:txBody>
      </p:sp>
      <p:grpSp>
        <p:nvGrpSpPr>
          <p:cNvPr id="5" name="Group 60"/>
          <p:cNvGrpSpPr>
            <a:grpSpLocks/>
          </p:cNvGrpSpPr>
          <p:nvPr/>
        </p:nvGrpSpPr>
        <p:grpSpPr bwMode="auto">
          <a:xfrm>
            <a:off x="4800600" y="4495800"/>
            <a:ext cx="1208088" cy="1152525"/>
            <a:chOff x="4704" y="3024"/>
            <a:chExt cx="1200" cy="1104"/>
          </a:xfrm>
        </p:grpSpPr>
        <p:sp>
          <p:nvSpPr>
            <p:cNvPr id="9402" name="Rectangle 61" descr="浅色下对角线"/>
            <p:cNvSpPr>
              <a:spLocks noChangeArrowheads="1"/>
            </p:cNvSpPr>
            <p:nvPr/>
          </p:nvSpPr>
          <p:spPr bwMode="auto">
            <a:xfrm>
              <a:off x="4704" y="3024"/>
              <a:ext cx="816" cy="1104"/>
            </a:xfrm>
            <a:prstGeom prst="rect">
              <a:avLst/>
            </a:prstGeom>
            <a:pattFill prst="ltDnDiag">
              <a:fgClr>
                <a:srgbClr val="000000"/>
              </a:fgClr>
              <a:bgClr>
                <a:srgbClr val="FFFFFF"/>
              </a:bgClr>
            </a:pattFill>
            <a:ln w="19050">
              <a:solidFill>
                <a:schemeClr val="tx1"/>
              </a:solidFill>
              <a:miter lim="800000"/>
              <a:headEnd/>
              <a:tailEnd/>
            </a:ln>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403" name="Rectangle 62"/>
            <p:cNvSpPr>
              <a:spLocks noChangeArrowheads="1"/>
            </p:cNvSpPr>
            <p:nvPr/>
          </p:nvSpPr>
          <p:spPr bwMode="auto">
            <a:xfrm>
              <a:off x="4944" y="3024"/>
              <a:ext cx="336" cy="1104"/>
            </a:xfrm>
            <a:prstGeom prst="rect">
              <a:avLst/>
            </a:prstGeom>
            <a:solidFill>
              <a:schemeClr val="bg1"/>
            </a:solidFill>
            <a:ln w="19050">
              <a:solidFill>
                <a:schemeClr val="tx1"/>
              </a:solidFill>
              <a:miter lim="800000"/>
              <a:headEnd/>
              <a:tailEnd/>
            </a:ln>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404" name="Text Box 63"/>
            <p:cNvSpPr txBox="1">
              <a:spLocks noChangeArrowheads="1"/>
            </p:cNvSpPr>
            <p:nvPr/>
          </p:nvSpPr>
          <p:spPr bwMode="auto">
            <a:xfrm>
              <a:off x="4914" y="3045"/>
              <a:ext cx="452"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en-US" altLang="zh-CN" i="1"/>
                <a:t>ds</a:t>
              </a:r>
              <a:endParaRPr lang="en-US" altLang="zh-CN"/>
            </a:p>
          </p:txBody>
        </p:sp>
        <p:sp>
          <p:nvSpPr>
            <p:cNvPr id="9405" name="Line 64"/>
            <p:cNvSpPr>
              <a:spLocks noChangeShapeType="1"/>
            </p:cNvSpPr>
            <p:nvPr/>
          </p:nvSpPr>
          <p:spPr bwMode="auto">
            <a:xfrm>
              <a:off x="5616" y="3024"/>
              <a:ext cx="0" cy="1104"/>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406" name="Text Box 65"/>
            <p:cNvSpPr txBox="1">
              <a:spLocks noChangeArrowheads="1"/>
            </p:cNvSpPr>
            <p:nvPr/>
          </p:nvSpPr>
          <p:spPr bwMode="auto">
            <a:xfrm>
              <a:off x="5552" y="3381"/>
              <a:ext cx="352"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en-US" altLang="zh-CN" i="1"/>
                <a:t>h</a:t>
              </a:r>
              <a:endParaRPr lang="en-US" altLang="zh-CN"/>
            </a:p>
          </p:txBody>
        </p:sp>
      </p:grpSp>
      <p:grpSp>
        <p:nvGrpSpPr>
          <p:cNvPr id="6" name="Group 191"/>
          <p:cNvGrpSpPr>
            <a:grpSpLocks/>
          </p:cNvGrpSpPr>
          <p:nvPr/>
        </p:nvGrpSpPr>
        <p:grpSpPr bwMode="auto">
          <a:xfrm>
            <a:off x="6154738" y="2162175"/>
            <a:ext cx="2665412" cy="4175126"/>
            <a:chOff x="3877" y="1362"/>
            <a:chExt cx="1679" cy="2630"/>
          </a:xfrm>
        </p:grpSpPr>
        <p:grpSp>
          <p:nvGrpSpPr>
            <p:cNvPr id="9353" name="Group 2"/>
            <p:cNvGrpSpPr>
              <a:grpSpLocks/>
            </p:cNvGrpSpPr>
            <p:nvPr/>
          </p:nvGrpSpPr>
          <p:grpSpPr bwMode="auto">
            <a:xfrm>
              <a:off x="4227" y="1362"/>
              <a:ext cx="1329" cy="2630"/>
              <a:chOff x="4227" y="1362"/>
              <a:chExt cx="1329" cy="2630"/>
            </a:xfrm>
          </p:grpSpPr>
          <p:sp>
            <p:nvSpPr>
              <p:cNvPr id="9368" name="AutoShape 3"/>
              <p:cNvSpPr>
                <a:spLocks noChangeArrowheads="1"/>
              </p:cNvSpPr>
              <p:nvPr/>
            </p:nvSpPr>
            <p:spPr bwMode="auto">
              <a:xfrm>
                <a:off x="4261" y="1685"/>
                <a:ext cx="1248" cy="124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7 w 21600"/>
                  <a:gd name="T25" fmla="*/ 3167 h 21600"/>
                  <a:gd name="T26" fmla="*/ 18433 w 21600"/>
                  <a:gd name="T27" fmla="*/ 1843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08" y="10800"/>
                    </a:moveTo>
                    <a:cubicBezTo>
                      <a:pt x="2908" y="15159"/>
                      <a:pt x="6441" y="18692"/>
                      <a:pt x="10800" y="18692"/>
                    </a:cubicBezTo>
                    <a:cubicBezTo>
                      <a:pt x="15159" y="18692"/>
                      <a:pt x="18692" y="15159"/>
                      <a:pt x="18692" y="10800"/>
                    </a:cubicBezTo>
                    <a:cubicBezTo>
                      <a:pt x="18692" y="6441"/>
                      <a:pt x="15159" y="2908"/>
                      <a:pt x="10800" y="2908"/>
                    </a:cubicBezTo>
                    <a:cubicBezTo>
                      <a:pt x="6441" y="2908"/>
                      <a:pt x="2908" y="6441"/>
                      <a:pt x="2908" y="10800"/>
                    </a:cubicBezTo>
                    <a:close/>
                  </a:path>
                </a:pathLst>
              </a:custGeom>
              <a:solidFill>
                <a:schemeClr val="folHlink"/>
              </a:solidFill>
              <a:ln w="12700">
                <a:solidFill>
                  <a:schemeClr val="tx1"/>
                </a:solidFill>
                <a:round/>
                <a:headEnd type="none" w="sm" len="sm"/>
                <a:tailEnd type="none" w="sm" len="sm"/>
              </a:ln>
            </p:spPr>
            <p:txBody>
              <a:bodyPr wrap="none" anchor="ctr"/>
              <a:lstStyle/>
              <a:p>
                <a:endParaRPr lang="zh-CN" altLang="en-US"/>
              </a:p>
            </p:txBody>
          </p:sp>
          <p:sp>
            <p:nvSpPr>
              <p:cNvPr id="9369" name="Line 4"/>
              <p:cNvSpPr>
                <a:spLocks noChangeShapeType="1"/>
              </p:cNvSpPr>
              <p:nvPr/>
            </p:nvSpPr>
            <p:spPr bwMode="auto">
              <a:xfrm>
                <a:off x="4261" y="2261"/>
                <a:ext cx="0" cy="144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70" name="Line 5"/>
              <p:cNvSpPr>
                <a:spLocks noChangeShapeType="1"/>
              </p:cNvSpPr>
              <p:nvPr/>
            </p:nvSpPr>
            <p:spPr bwMode="auto">
              <a:xfrm>
                <a:off x="5509" y="2165"/>
                <a:ext cx="0" cy="144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71" name="Line 6"/>
              <p:cNvSpPr>
                <a:spLocks noChangeShapeType="1"/>
              </p:cNvSpPr>
              <p:nvPr/>
            </p:nvSpPr>
            <p:spPr bwMode="auto">
              <a:xfrm>
                <a:off x="4453" y="3461"/>
                <a:ext cx="864" cy="0"/>
              </a:xfrm>
              <a:prstGeom prst="line">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72" name="Line 7"/>
              <p:cNvSpPr>
                <a:spLocks noChangeShapeType="1"/>
              </p:cNvSpPr>
              <p:nvPr/>
            </p:nvSpPr>
            <p:spPr bwMode="auto">
              <a:xfrm>
                <a:off x="4261" y="3653"/>
                <a:ext cx="1248" cy="0"/>
              </a:xfrm>
              <a:prstGeom prst="line">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73" name="Text Box 8"/>
              <p:cNvSpPr txBox="1">
                <a:spLocks noChangeArrowheads="1"/>
              </p:cNvSpPr>
              <p:nvPr/>
            </p:nvSpPr>
            <p:spPr bwMode="auto">
              <a:xfrm>
                <a:off x="4683" y="3151"/>
                <a:ext cx="3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D</a:t>
                </a:r>
                <a:r>
                  <a:rPr lang="en-US" altLang="zh-CN" baseline="-25000"/>
                  <a:t>1</a:t>
                </a:r>
                <a:endParaRPr lang="en-US" altLang="zh-CN"/>
              </a:p>
            </p:txBody>
          </p:sp>
          <p:sp>
            <p:nvSpPr>
              <p:cNvPr id="9374" name="Text Box 9"/>
              <p:cNvSpPr txBox="1">
                <a:spLocks noChangeArrowheads="1"/>
              </p:cNvSpPr>
              <p:nvPr/>
            </p:nvSpPr>
            <p:spPr bwMode="auto">
              <a:xfrm>
                <a:off x="4645" y="3701"/>
                <a:ext cx="3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D</a:t>
                </a:r>
                <a:r>
                  <a:rPr lang="en-US" altLang="zh-CN" baseline="-25000"/>
                  <a:t>2</a:t>
                </a:r>
                <a:endParaRPr lang="en-US" altLang="zh-CN"/>
              </a:p>
            </p:txBody>
          </p:sp>
          <p:sp>
            <p:nvSpPr>
              <p:cNvPr id="9375" name="Line 10"/>
              <p:cNvSpPr>
                <a:spLocks noChangeShapeType="1"/>
              </p:cNvSpPr>
              <p:nvPr/>
            </p:nvSpPr>
            <p:spPr bwMode="auto">
              <a:xfrm flipH="1">
                <a:off x="4453" y="2357"/>
                <a:ext cx="0" cy="1152"/>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76" name="Line 11"/>
              <p:cNvSpPr>
                <a:spLocks noChangeShapeType="1"/>
              </p:cNvSpPr>
              <p:nvPr/>
            </p:nvSpPr>
            <p:spPr bwMode="auto">
              <a:xfrm flipH="1">
                <a:off x="5317" y="2357"/>
                <a:ext cx="0" cy="1152"/>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377" name="Group 12"/>
              <p:cNvGrpSpPr>
                <a:grpSpLocks/>
              </p:cNvGrpSpPr>
              <p:nvPr/>
            </p:nvGrpSpPr>
            <p:grpSpPr bwMode="auto">
              <a:xfrm>
                <a:off x="4731" y="1362"/>
                <a:ext cx="479" cy="390"/>
                <a:chOff x="4080" y="336"/>
                <a:chExt cx="479" cy="390"/>
              </a:xfrm>
            </p:grpSpPr>
            <p:sp>
              <p:nvSpPr>
                <p:cNvPr id="9399" name="Line 13"/>
                <p:cNvSpPr>
                  <a:spLocks noChangeShapeType="1"/>
                </p:cNvSpPr>
                <p:nvPr/>
              </p:nvSpPr>
              <p:spPr bwMode="auto">
                <a:xfrm>
                  <a:off x="4080" y="624"/>
                  <a:ext cx="0" cy="48"/>
                </a:xfrm>
                <a:prstGeom prst="line">
                  <a:avLst/>
                </a:prstGeom>
                <a:noFill/>
                <a:ln w="1905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00" name="Freeform 14"/>
                <p:cNvSpPr>
                  <a:spLocks/>
                </p:cNvSpPr>
                <p:nvPr/>
              </p:nvSpPr>
              <p:spPr bwMode="auto">
                <a:xfrm>
                  <a:off x="4248" y="666"/>
                  <a:ext cx="18" cy="60"/>
                </a:xfrm>
                <a:custGeom>
                  <a:avLst/>
                  <a:gdLst>
                    <a:gd name="T0" fmla="*/ 0 w 18"/>
                    <a:gd name="T1" fmla="*/ 60 h 60"/>
                    <a:gd name="T2" fmla="*/ 18 w 18"/>
                    <a:gd name="T3" fmla="*/ 0 h 60"/>
                    <a:gd name="T4" fmla="*/ 0 60000 65536"/>
                    <a:gd name="T5" fmla="*/ 0 60000 65536"/>
                    <a:gd name="T6" fmla="*/ 0 w 18"/>
                    <a:gd name="T7" fmla="*/ 0 h 60"/>
                    <a:gd name="T8" fmla="*/ 18 w 18"/>
                    <a:gd name="T9" fmla="*/ 60 h 60"/>
                  </a:gdLst>
                  <a:ahLst/>
                  <a:cxnLst>
                    <a:cxn ang="T4">
                      <a:pos x="T0" y="T1"/>
                    </a:cxn>
                    <a:cxn ang="T5">
                      <a:pos x="T2" y="T3"/>
                    </a:cxn>
                  </a:cxnLst>
                  <a:rect l="T6" t="T7" r="T8" b="T9"/>
                  <a:pathLst>
                    <a:path w="18" h="60">
                      <a:moveTo>
                        <a:pt x="0" y="60"/>
                      </a:moveTo>
                      <a:lnTo>
                        <a:pt x="18" y="0"/>
                      </a:lnTo>
                    </a:path>
                  </a:pathLst>
                </a:custGeom>
                <a:noFill/>
                <a:ln w="19050" cap="flat" cmpd="sng">
                  <a:solidFill>
                    <a:schemeClr val="tx1"/>
                  </a:solidFill>
                  <a:prstDash val="solid"/>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401" name="Text Box 15"/>
                <p:cNvSpPr txBox="1">
                  <a:spLocks noChangeArrowheads="1"/>
                </p:cNvSpPr>
                <p:nvPr/>
              </p:nvSpPr>
              <p:spPr bwMode="auto">
                <a:xfrm>
                  <a:off x="4368" y="336"/>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I</a:t>
                  </a:r>
                </a:p>
              </p:txBody>
            </p:sp>
          </p:grpSp>
          <p:grpSp>
            <p:nvGrpSpPr>
              <p:cNvPr id="9378" name="Group 16"/>
              <p:cNvGrpSpPr>
                <a:grpSpLocks/>
              </p:cNvGrpSpPr>
              <p:nvPr/>
            </p:nvGrpSpPr>
            <p:grpSpPr bwMode="auto">
              <a:xfrm>
                <a:off x="4227" y="1493"/>
                <a:ext cx="1329" cy="1494"/>
                <a:chOff x="3999" y="576"/>
                <a:chExt cx="1329" cy="1494"/>
              </a:xfrm>
            </p:grpSpPr>
            <p:sp>
              <p:nvSpPr>
                <p:cNvPr id="9380" name="Freeform 17"/>
                <p:cNvSpPr>
                  <a:spLocks/>
                </p:cNvSpPr>
                <p:nvPr/>
              </p:nvSpPr>
              <p:spPr bwMode="auto">
                <a:xfrm>
                  <a:off x="4653" y="576"/>
                  <a:ext cx="76" cy="443"/>
                </a:xfrm>
                <a:custGeom>
                  <a:avLst/>
                  <a:gdLst>
                    <a:gd name="T0" fmla="*/ 52 w 76"/>
                    <a:gd name="T1" fmla="*/ 0 h 443"/>
                    <a:gd name="T2" fmla="*/ 4 w 76"/>
                    <a:gd name="T3" fmla="*/ 380 h 443"/>
                    <a:gd name="T4" fmla="*/ 76 w 76"/>
                    <a:gd name="T5" fmla="*/ 376 h 443"/>
                    <a:gd name="T6" fmla="*/ 0 60000 65536"/>
                    <a:gd name="T7" fmla="*/ 0 60000 65536"/>
                    <a:gd name="T8" fmla="*/ 0 60000 65536"/>
                    <a:gd name="T9" fmla="*/ 0 w 76"/>
                    <a:gd name="T10" fmla="*/ 0 h 443"/>
                    <a:gd name="T11" fmla="*/ 76 w 76"/>
                    <a:gd name="T12" fmla="*/ 443 h 443"/>
                  </a:gdLst>
                  <a:ahLst/>
                  <a:cxnLst>
                    <a:cxn ang="T6">
                      <a:pos x="T0" y="T1"/>
                    </a:cxn>
                    <a:cxn ang="T7">
                      <a:pos x="T2" y="T3"/>
                    </a:cxn>
                    <a:cxn ang="T8">
                      <a:pos x="T4" y="T5"/>
                    </a:cxn>
                  </a:cxnLst>
                  <a:rect l="T9" t="T10" r="T11" b="T12"/>
                  <a:pathLst>
                    <a:path w="76" h="443">
                      <a:moveTo>
                        <a:pt x="52" y="0"/>
                      </a:moveTo>
                      <a:cubicBezTo>
                        <a:pt x="44" y="63"/>
                        <a:pt x="0" y="317"/>
                        <a:pt x="4" y="380"/>
                      </a:cubicBezTo>
                      <a:cubicBezTo>
                        <a:pt x="8" y="443"/>
                        <a:pt x="61" y="377"/>
                        <a:pt x="76" y="376"/>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81" name="Freeform 18"/>
                <p:cNvSpPr>
                  <a:spLocks/>
                </p:cNvSpPr>
                <p:nvPr/>
              </p:nvSpPr>
              <p:spPr bwMode="auto">
                <a:xfrm>
                  <a:off x="4821" y="744"/>
                  <a:ext cx="44" cy="283"/>
                </a:xfrm>
                <a:custGeom>
                  <a:avLst/>
                  <a:gdLst>
                    <a:gd name="T0" fmla="*/ 0 w 44"/>
                    <a:gd name="T1" fmla="*/ 32 h 283"/>
                    <a:gd name="T2" fmla="*/ 32 w 44"/>
                    <a:gd name="T3" fmla="*/ 36 h 283"/>
                    <a:gd name="T4" fmla="*/ 8 w 44"/>
                    <a:gd name="T5" fmla="*/ 248 h 283"/>
                    <a:gd name="T6" fmla="*/ 44 w 44"/>
                    <a:gd name="T7" fmla="*/ 248 h 283"/>
                    <a:gd name="T8" fmla="*/ 0 60000 65536"/>
                    <a:gd name="T9" fmla="*/ 0 60000 65536"/>
                    <a:gd name="T10" fmla="*/ 0 60000 65536"/>
                    <a:gd name="T11" fmla="*/ 0 60000 65536"/>
                    <a:gd name="T12" fmla="*/ 0 w 44"/>
                    <a:gd name="T13" fmla="*/ 0 h 283"/>
                    <a:gd name="T14" fmla="*/ 44 w 44"/>
                    <a:gd name="T15" fmla="*/ 283 h 283"/>
                  </a:gdLst>
                  <a:ahLst/>
                  <a:cxnLst>
                    <a:cxn ang="T8">
                      <a:pos x="T0" y="T1"/>
                    </a:cxn>
                    <a:cxn ang="T9">
                      <a:pos x="T2" y="T3"/>
                    </a:cxn>
                    <a:cxn ang="T10">
                      <a:pos x="T4" y="T5"/>
                    </a:cxn>
                    <a:cxn ang="T11">
                      <a:pos x="T6" y="T7"/>
                    </a:cxn>
                  </a:cxnLst>
                  <a:rect l="T12" t="T13" r="T14" b="T15"/>
                  <a:pathLst>
                    <a:path w="44" h="283">
                      <a:moveTo>
                        <a:pt x="0" y="32"/>
                      </a:moveTo>
                      <a:cubicBezTo>
                        <a:pt x="5" y="33"/>
                        <a:pt x="31" y="0"/>
                        <a:pt x="32" y="36"/>
                      </a:cubicBezTo>
                      <a:cubicBezTo>
                        <a:pt x="33" y="72"/>
                        <a:pt x="6" y="213"/>
                        <a:pt x="8" y="248"/>
                      </a:cubicBezTo>
                      <a:cubicBezTo>
                        <a:pt x="10" y="283"/>
                        <a:pt x="37" y="248"/>
                        <a:pt x="44" y="248"/>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82" name="Freeform 19"/>
                <p:cNvSpPr>
                  <a:spLocks/>
                </p:cNvSpPr>
                <p:nvPr/>
              </p:nvSpPr>
              <p:spPr bwMode="auto">
                <a:xfrm>
                  <a:off x="4937" y="846"/>
                  <a:ext cx="113" cy="256"/>
                </a:xfrm>
                <a:custGeom>
                  <a:avLst/>
                  <a:gdLst>
                    <a:gd name="T0" fmla="*/ 64 w 113"/>
                    <a:gd name="T1" fmla="*/ 18 h 256"/>
                    <a:gd name="T2" fmla="*/ 104 w 113"/>
                    <a:gd name="T3" fmla="*/ 34 h 256"/>
                    <a:gd name="T4" fmla="*/ 10 w 113"/>
                    <a:gd name="T5" fmla="*/ 223 h 256"/>
                    <a:gd name="T6" fmla="*/ 44 w 113"/>
                    <a:gd name="T7" fmla="*/ 234 h 256"/>
                    <a:gd name="T8" fmla="*/ 0 60000 65536"/>
                    <a:gd name="T9" fmla="*/ 0 60000 65536"/>
                    <a:gd name="T10" fmla="*/ 0 60000 65536"/>
                    <a:gd name="T11" fmla="*/ 0 60000 65536"/>
                    <a:gd name="T12" fmla="*/ 0 w 113"/>
                    <a:gd name="T13" fmla="*/ 0 h 256"/>
                    <a:gd name="T14" fmla="*/ 113 w 113"/>
                    <a:gd name="T15" fmla="*/ 256 h 256"/>
                  </a:gdLst>
                  <a:ahLst/>
                  <a:cxnLst>
                    <a:cxn ang="T8">
                      <a:pos x="T0" y="T1"/>
                    </a:cxn>
                    <a:cxn ang="T9">
                      <a:pos x="T2" y="T3"/>
                    </a:cxn>
                    <a:cxn ang="T10">
                      <a:pos x="T4" y="T5"/>
                    </a:cxn>
                    <a:cxn ang="T11">
                      <a:pos x="T6" y="T7"/>
                    </a:cxn>
                  </a:cxnLst>
                  <a:rect l="T12" t="T13" r="T14" b="T15"/>
                  <a:pathLst>
                    <a:path w="113" h="256">
                      <a:moveTo>
                        <a:pt x="64" y="18"/>
                      </a:moveTo>
                      <a:cubicBezTo>
                        <a:pt x="70" y="21"/>
                        <a:pt x="113" y="0"/>
                        <a:pt x="104" y="34"/>
                      </a:cubicBezTo>
                      <a:cubicBezTo>
                        <a:pt x="95" y="68"/>
                        <a:pt x="20" y="190"/>
                        <a:pt x="10" y="223"/>
                      </a:cubicBezTo>
                      <a:cubicBezTo>
                        <a:pt x="0" y="256"/>
                        <a:pt x="37" y="232"/>
                        <a:pt x="44" y="234"/>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83" name="Freeform 20"/>
                <p:cNvSpPr>
                  <a:spLocks/>
                </p:cNvSpPr>
                <p:nvPr/>
              </p:nvSpPr>
              <p:spPr bwMode="auto">
                <a:xfrm>
                  <a:off x="5029" y="1000"/>
                  <a:ext cx="177" cy="240"/>
                </a:xfrm>
                <a:custGeom>
                  <a:avLst/>
                  <a:gdLst>
                    <a:gd name="T0" fmla="*/ 116 w 177"/>
                    <a:gd name="T1" fmla="*/ 0 h 240"/>
                    <a:gd name="T2" fmla="*/ 161 w 177"/>
                    <a:gd name="T3" fmla="*/ 43 h 240"/>
                    <a:gd name="T4" fmla="*/ 20 w 177"/>
                    <a:gd name="T5" fmla="*/ 208 h 240"/>
                    <a:gd name="T6" fmla="*/ 40 w 177"/>
                    <a:gd name="T7" fmla="*/ 232 h 240"/>
                    <a:gd name="T8" fmla="*/ 0 60000 65536"/>
                    <a:gd name="T9" fmla="*/ 0 60000 65536"/>
                    <a:gd name="T10" fmla="*/ 0 60000 65536"/>
                    <a:gd name="T11" fmla="*/ 0 60000 65536"/>
                    <a:gd name="T12" fmla="*/ 0 w 177"/>
                    <a:gd name="T13" fmla="*/ 0 h 240"/>
                    <a:gd name="T14" fmla="*/ 177 w 177"/>
                    <a:gd name="T15" fmla="*/ 240 h 240"/>
                  </a:gdLst>
                  <a:ahLst/>
                  <a:cxnLst>
                    <a:cxn ang="T8">
                      <a:pos x="T0" y="T1"/>
                    </a:cxn>
                    <a:cxn ang="T9">
                      <a:pos x="T2" y="T3"/>
                    </a:cxn>
                    <a:cxn ang="T10">
                      <a:pos x="T4" y="T5"/>
                    </a:cxn>
                    <a:cxn ang="T11">
                      <a:pos x="T6" y="T7"/>
                    </a:cxn>
                  </a:cxnLst>
                  <a:rect l="T12" t="T13" r="T14" b="T15"/>
                  <a:pathLst>
                    <a:path w="177" h="240">
                      <a:moveTo>
                        <a:pt x="116" y="0"/>
                      </a:moveTo>
                      <a:cubicBezTo>
                        <a:pt x="123" y="7"/>
                        <a:pt x="177" y="8"/>
                        <a:pt x="161" y="43"/>
                      </a:cubicBezTo>
                      <a:cubicBezTo>
                        <a:pt x="145" y="78"/>
                        <a:pt x="40" y="176"/>
                        <a:pt x="20" y="208"/>
                      </a:cubicBezTo>
                      <a:cubicBezTo>
                        <a:pt x="0" y="240"/>
                        <a:pt x="36" y="227"/>
                        <a:pt x="40" y="232"/>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84" name="Freeform 21"/>
                <p:cNvSpPr>
                  <a:spLocks/>
                </p:cNvSpPr>
                <p:nvPr/>
              </p:nvSpPr>
              <p:spPr bwMode="auto">
                <a:xfrm>
                  <a:off x="5054" y="1192"/>
                  <a:ext cx="249" cy="204"/>
                </a:xfrm>
                <a:custGeom>
                  <a:avLst/>
                  <a:gdLst>
                    <a:gd name="T0" fmla="*/ 207 w 249"/>
                    <a:gd name="T1" fmla="*/ 0 h 204"/>
                    <a:gd name="T2" fmla="*/ 219 w 249"/>
                    <a:gd name="T3" fmla="*/ 40 h 204"/>
                    <a:gd name="T4" fmla="*/ 27 w 249"/>
                    <a:gd name="T5" fmla="*/ 176 h 204"/>
                    <a:gd name="T6" fmla="*/ 55 w 249"/>
                    <a:gd name="T7" fmla="*/ 204 h 204"/>
                    <a:gd name="T8" fmla="*/ 0 60000 65536"/>
                    <a:gd name="T9" fmla="*/ 0 60000 65536"/>
                    <a:gd name="T10" fmla="*/ 0 60000 65536"/>
                    <a:gd name="T11" fmla="*/ 0 60000 65536"/>
                    <a:gd name="T12" fmla="*/ 0 w 249"/>
                    <a:gd name="T13" fmla="*/ 0 h 204"/>
                    <a:gd name="T14" fmla="*/ 249 w 249"/>
                    <a:gd name="T15" fmla="*/ 204 h 204"/>
                  </a:gdLst>
                  <a:ahLst/>
                  <a:cxnLst>
                    <a:cxn ang="T8">
                      <a:pos x="T0" y="T1"/>
                    </a:cxn>
                    <a:cxn ang="T9">
                      <a:pos x="T2" y="T3"/>
                    </a:cxn>
                    <a:cxn ang="T10">
                      <a:pos x="T4" y="T5"/>
                    </a:cxn>
                    <a:cxn ang="T11">
                      <a:pos x="T6" y="T7"/>
                    </a:cxn>
                  </a:cxnLst>
                  <a:rect l="T12" t="T13" r="T14" b="T15"/>
                  <a:pathLst>
                    <a:path w="249" h="204">
                      <a:moveTo>
                        <a:pt x="207" y="0"/>
                      </a:moveTo>
                      <a:cubicBezTo>
                        <a:pt x="209" y="7"/>
                        <a:pt x="249" y="11"/>
                        <a:pt x="219" y="40"/>
                      </a:cubicBezTo>
                      <a:cubicBezTo>
                        <a:pt x="189" y="69"/>
                        <a:pt x="54" y="149"/>
                        <a:pt x="27" y="176"/>
                      </a:cubicBezTo>
                      <a:cubicBezTo>
                        <a:pt x="0" y="203"/>
                        <a:pt x="49" y="198"/>
                        <a:pt x="55" y="204"/>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85" name="Freeform 22"/>
                <p:cNvSpPr>
                  <a:spLocks/>
                </p:cNvSpPr>
                <p:nvPr/>
              </p:nvSpPr>
              <p:spPr bwMode="auto">
                <a:xfrm>
                  <a:off x="5046" y="1404"/>
                  <a:ext cx="282" cy="148"/>
                </a:xfrm>
                <a:custGeom>
                  <a:avLst/>
                  <a:gdLst>
                    <a:gd name="T0" fmla="*/ 243 w 282"/>
                    <a:gd name="T1" fmla="*/ 0 h 148"/>
                    <a:gd name="T2" fmla="*/ 247 w 282"/>
                    <a:gd name="T3" fmla="*/ 36 h 148"/>
                    <a:gd name="T4" fmla="*/ 35 w 282"/>
                    <a:gd name="T5" fmla="*/ 104 h 148"/>
                    <a:gd name="T6" fmla="*/ 39 w 282"/>
                    <a:gd name="T7" fmla="*/ 148 h 148"/>
                    <a:gd name="T8" fmla="*/ 0 60000 65536"/>
                    <a:gd name="T9" fmla="*/ 0 60000 65536"/>
                    <a:gd name="T10" fmla="*/ 0 60000 65536"/>
                    <a:gd name="T11" fmla="*/ 0 60000 65536"/>
                    <a:gd name="T12" fmla="*/ 0 w 282"/>
                    <a:gd name="T13" fmla="*/ 0 h 148"/>
                    <a:gd name="T14" fmla="*/ 282 w 282"/>
                    <a:gd name="T15" fmla="*/ 148 h 148"/>
                  </a:gdLst>
                  <a:ahLst/>
                  <a:cxnLst>
                    <a:cxn ang="T8">
                      <a:pos x="T0" y="T1"/>
                    </a:cxn>
                    <a:cxn ang="T9">
                      <a:pos x="T2" y="T3"/>
                    </a:cxn>
                    <a:cxn ang="T10">
                      <a:pos x="T4" y="T5"/>
                    </a:cxn>
                    <a:cxn ang="T11">
                      <a:pos x="T6" y="T7"/>
                    </a:cxn>
                  </a:cxnLst>
                  <a:rect l="T12" t="T13" r="T14" b="T15"/>
                  <a:pathLst>
                    <a:path w="282" h="148">
                      <a:moveTo>
                        <a:pt x="243" y="0"/>
                      </a:moveTo>
                      <a:cubicBezTo>
                        <a:pt x="243" y="6"/>
                        <a:pt x="282" y="19"/>
                        <a:pt x="247" y="36"/>
                      </a:cubicBezTo>
                      <a:cubicBezTo>
                        <a:pt x="212" y="53"/>
                        <a:pt x="70" y="85"/>
                        <a:pt x="35" y="104"/>
                      </a:cubicBezTo>
                      <a:cubicBezTo>
                        <a:pt x="0" y="123"/>
                        <a:pt x="38" y="139"/>
                        <a:pt x="39" y="148"/>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86" name="Freeform 23"/>
                <p:cNvSpPr>
                  <a:spLocks/>
                </p:cNvSpPr>
                <p:nvPr/>
              </p:nvSpPr>
              <p:spPr bwMode="auto">
                <a:xfrm>
                  <a:off x="4978" y="1624"/>
                  <a:ext cx="286" cy="78"/>
                </a:xfrm>
                <a:custGeom>
                  <a:avLst/>
                  <a:gdLst>
                    <a:gd name="T0" fmla="*/ 271 w 286"/>
                    <a:gd name="T1" fmla="*/ 0 h 78"/>
                    <a:gd name="T2" fmla="*/ 247 w 286"/>
                    <a:gd name="T3" fmla="*/ 76 h 78"/>
                    <a:gd name="T4" fmla="*/ 35 w 286"/>
                    <a:gd name="T5" fmla="*/ 12 h 78"/>
                    <a:gd name="T6" fmla="*/ 35 w 286"/>
                    <a:gd name="T7" fmla="*/ 48 h 78"/>
                    <a:gd name="T8" fmla="*/ 0 60000 65536"/>
                    <a:gd name="T9" fmla="*/ 0 60000 65536"/>
                    <a:gd name="T10" fmla="*/ 0 60000 65536"/>
                    <a:gd name="T11" fmla="*/ 0 60000 65536"/>
                    <a:gd name="T12" fmla="*/ 0 w 286"/>
                    <a:gd name="T13" fmla="*/ 0 h 78"/>
                    <a:gd name="T14" fmla="*/ 286 w 286"/>
                    <a:gd name="T15" fmla="*/ 78 h 78"/>
                  </a:gdLst>
                  <a:ahLst/>
                  <a:cxnLst>
                    <a:cxn ang="T8">
                      <a:pos x="T0" y="T1"/>
                    </a:cxn>
                    <a:cxn ang="T9">
                      <a:pos x="T2" y="T3"/>
                    </a:cxn>
                    <a:cxn ang="T10">
                      <a:pos x="T4" y="T5"/>
                    </a:cxn>
                    <a:cxn ang="T11">
                      <a:pos x="T6" y="T7"/>
                    </a:cxn>
                  </a:cxnLst>
                  <a:rect l="T12" t="T13" r="T14" b="T15"/>
                  <a:pathLst>
                    <a:path w="286" h="78">
                      <a:moveTo>
                        <a:pt x="271" y="0"/>
                      </a:moveTo>
                      <a:cubicBezTo>
                        <a:pt x="267" y="13"/>
                        <a:pt x="286" y="74"/>
                        <a:pt x="247" y="76"/>
                      </a:cubicBezTo>
                      <a:cubicBezTo>
                        <a:pt x="208" y="78"/>
                        <a:pt x="70" y="17"/>
                        <a:pt x="35" y="12"/>
                      </a:cubicBezTo>
                      <a:cubicBezTo>
                        <a:pt x="0" y="7"/>
                        <a:pt x="35" y="41"/>
                        <a:pt x="35" y="48"/>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87" name="Freeform 24"/>
                <p:cNvSpPr>
                  <a:spLocks/>
                </p:cNvSpPr>
                <p:nvPr/>
              </p:nvSpPr>
              <p:spPr bwMode="auto">
                <a:xfrm>
                  <a:off x="4869" y="1737"/>
                  <a:ext cx="232" cy="158"/>
                </a:xfrm>
                <a:custGeom>
                  <a:avLst/>
                  <a:gdLst>
                    <a:gd name="T0" fmla="*/ 232 w 232"/>
                    <a:gd name="T1" fmla="*/ 103 h 158"/>
                    <a:gd name="T2" fmla="*/ 200 w 232"/>
                    <a:gd name="T3" fmla="*/ 143 h 158"/>
                    <a:gd name="T4" fmla="*/ 52 w 232"/>
                    <a:gd name="T5" fmla="*/ 15 h 158"/>
                    <a:gd name="T6" fmla="*/ 0 w 232"/>
                    <a:gd name="T7" fmla="*/ 55 h 158"/>
                    <a:gd name="T8" fmla="*/ 0 60000 65536"/>
                    <a:gd name="T9" fmla="*/ 0 60000 65536"/>
                    <a:gd name="T10" fmla="*/ 0 60000 65536"/>
                    <a:gd name="T11" fmla="*/ 0 60000 65536"/>
                    <a:gd name="T12" fmla="*/ 0 w 232"/>
                    <a:gd name="T13" fmla="*/ 0 h 158"/>
                    <a:gd name="T14" fmla="*/ 232 w 232"/>
                    <a:gd name="T15" fmla="*/ 158 h 158"/>
                  </a:gdLst>
                  <a:ahLst/>
                  <a:cxnLst>
                    <a:cxn ang="T8">
                      <a:pos x="T0" y="T1"/>
                    </a:cxn>
                    <a:cxn ang="T9">
                      <a:pos x="T2" y="T3"/>
                    </a:cxn>
                    <a:cxn ang="T10">
                      <a:pos x="T4" y="T5"/>
                    </a:cxn>
                    <a:cxn ang="T11">
                      <a:pos x="T6" y="T7"/>
                    </a:cxn>
                  </a:cxnLst>
                  <a:rect l="T12" t="T13" r="T14" b="T15"/>
                  <a:pathLst>
                    <a:path w="232" h="158">
                      <a:moveTo>
                        <a:pt x="232" y="103"/>
                      </a:moveTo>
                      <a:cubicBezTo>
                        <a:pt x="227" y="110"/>
                        <a:pt x="230" y="158"/>
                        <a:pt x="200" y="143"/>
                      </a:cubicBezTo>
                      <a:cubicBezTo>
                        <a:pt x="170" y="128"/>
                        <a:pt x="85" y="30"/>
                        <a:pt x="52" y="15"/>
                      </a:cubicBezTo>
                      <a:cubicBezTo>
                        <a:pt x="19" y="0"/>
                        <a:pt x="11" y="47"/>
                        <a:pt x="0" y="55"/>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88" name="Freeform 25"/>
                <p:cNvSpPr>
                  <a:spLocks/>
                </p:cNvSpPr>
                <p:nvPr/>
              </p:nvSpPr>
              <p:spPr bwMode="auto">
                <a:xfrm>
                  <a:off x="4725" y="1788"/>
                  <a:ext cx="180" cy="251"/>
                </a:xfrm>
                <a:custGeom>
                  <a:avLst/>
                  <a:gdLst>
                    <a:gd name="T0" fmla="*/ 180 w 180"/>
                    <a:gd name="T1" fmla="*/ 188 h 251"/>
                    <a:gd name="T2" fmla="*/ 116 w 180"/>
                    <a:gd name="T3" fmla="*/ 224 h 251"/>
                    <a:gd name="T4" fmla="*/ 48 w 180"/>
                    <a:gd name="T5" fmla="*/ 28 h 251"/>
                    <a:gd name="T6" fmla="*/ 0 w 180"/>
                    <a:gd name="T7" fmla="*/ 56 h 251"/>
                    <a:gd name="T8" fmla="*/ 0 60000 65536"/>
                    <a:gd name="T9" fmla="*/ 0 60000 65536"/>
                    <a:gd name="T10" fmla="*/ 0 60000 65536"/>
                    <a:gd name="T11" fmla="*/ 0 60000 65536"/>
                    <a:gd name="T12" fmla="*/ 0 w 180"/>
                    <a:gd name="T13" fmla="*/ 0 h 251"/>
                    <a:gd name="T14" fmla="*/ 180 w 180"/>
                    <a:gd name="T15" fmla="*/ 251 h 251"/>
                  </a:gdLst>
                  <a:ahLst/>
                  <a:cxnLst>
                    <a:cxn ang="T8">
                      <a:pos x="T0" y="T1"/>
                    </a:cxn>
                    <a:cxn ang="T9">
                      <a:pos x="T2" y="T3"/>
                    </a:cxn>
                    <a:cxn ang="T10">
                      <a:pos x="T4" y="T5"/>
                    </a:cxn>
                    <a:cxn ang="T11">
                      <a:pos x="T6" y="T7"/>
                    </a:cxn>
                  </a:cxnLst>
                  <a:rect l="T12" t="T13" r="T14" b="T15"/>
                  <a:pathLst>
                    <a:path w="180" h="251">
                      <a:moveTo>
                        <a:pt x="180" y="188"/>
                      </a:moveTo>
                      <a:cubicBezTo>
                        <a:pt x="169" y="194"/>
                        <a:pt x="138" y="251"/>
                        <a:pt x="116" y="224"/>
                      </a:cubicBezTo>
                      <a:cubicBezTo>
                        <a:pt x="94" y="197"/>
                        <a:pt x="67" y="56"/>
                        <a:pt x="48" y="28"/>
                      </a:cubicBezTo>
                      <a:cubicBezTo>
                        <a:pt x="29" y="0"/>
                        <a:pt x="10" y="50"/>
                        <a:pt x="0" y="56"/>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89" name="Freeform 26"/>
                <p:cNvSpPr>
                  <a:spLocks/>
                </p:cNvSpPr>
                <p:nvPr/>
              </p:nvSpPr>
              <p:spPr bwMode="auto">
                <a:xfrm>
                  <a:off x="4567" y="1780"/>
                  <a:ext cx="84" cy="290"/>
                </a:xfrm>
                <a:custGeom>
                  <a:avLst/>
                  <a:gdLst>
                    <a:gd name="T0" fmla="*/ 84 w 84"/>
                    <a:gd name="T1" fmla="*/ 242 h 290"/>
                    <a:gd name="T2" fmla="*/ 22 w 84"/>
                    <a:gd name="T3" fmla="*/ 256 h 290"/>
                    <a:gd name="T4" fmla="*/ 60 w 84"/>
                    <a:gd name="T5" fmla="*/ 38 h 290"/>
                    <a:gd name="T6" fmla="*/ 0 w 84"/>
                    <a:gd name="T7" fmla="*/ 26 h 290"/>
                    <a:gd name="T8" fmla="*/ 0 60000 65536"/>
                    <a:gd name="T9" fmla="*/ 0 60000 65536"/>
                    <a:gd name="T10" fmla="*/ 0 60000 65536"/>
                    <a:gd name="T11" fmla="*/ 0 60000 65536"/>
                    <a:gd name="T12" fmla="*/ 0 w 84"/>
                    <a:gd name="T13" fmla="*/ 0 h 290"/>
                    <a:gd name="T14" fmla="*/ 84 w 84"/>
                    <a:gd name="T15" fmla="*/ 290 h 290"/>
                  </a:gdLst>
                  <a:ahLst/>
                  <a:cxnLst>
                    <a:cxn ang="T8">
                      <a:pos x="T0" y="T1"/>
                    </a:cxn>
                    <a:cxn ang="T9">
                      <a:pos x="T2" y="T3"/>
                    </a:cxn>
                    <a:cxn ang="T10">
                      <a:pos x="T4" y="T5"/>
                    </a:cxn>
                    <a:cxn ang="T11">
                      <a:pos x="T6" y="T7"/>
                    </a:cxn>
                  </a:cxnLst>
                  <a:rect l="T12" t="T13" r="T14" b="T15"/>
                  <a:pathLst>
                    <a:path w="84" h="290">
                      <a:moveTo>
                        <a:pt x="84" y="242"/>
                      </a:moveTo>
                      <a:cubicBezTo>
                        <a:pt x="74" y="244"/>
                        <a:pt x="26" y="290"/>
                        <a:pt x="22" y="256"/>
                      </a:cubicBezTo>
                      <a:cubicBezTo>
                        <a:pt x="18" y="222"/>
                        <a:pt x="64" y="76"/>
                        <a:pt x="60" y="38"/>
                      </a:cubicBezTo>
                      <a:cubicBezTo>
                        <a:pt x="56" y="0"/>
                        <a:pt x="12" y="28"/>
                        <a:pt x="0" y="26"/>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90" name="Freeform 27"/>
                <p:cNvSpPr>
                  <a:spLocks/>
                </p:cNvSpPr>
                <p:nvPr/>
              </p:nvSpPr>
              <p:spPr bwMode="auto">
                <a:xfrm>
                  <a:off x="4333" y="792"/>
                  <a:ext cx="181" cy="235"/>
                </a:xfrm>
                <a:custGeom>
                  <a:avLst/>
                  <a:gdLst>
                    <a:gd name="T0" fmla="*/ 0 w 181"/>
                    <a:gd name="T1" fmla="*/ 66 h 235"/>
                    <a:gd name="T2" fmla="*/ 30 w 181"/>
                    <a:gd name="T3" fmla="*/ 24 h 235"/>
                    <a:gd name="T4" fmla="*/ 156 w 181"/>
                    <a:gd name="T5" fmla="*/ 210 h 235"/>
                    <a:gd name="T6" fmla="*/ 180 w 181"/>
                    <a:gd name="T7" fmla="*/ 174 h 235"/>
                    <a:gd name="T8" fmla="*/ 0 60000 65536"/>
                    <a:gd name="T9" fmla="*/ 0 60000 65536"/>
                    <a:gd name="T10" fmla="*/ 0 60000 65536"/>
                    <a:gd name="T11" fmla="*/ 0 60000 65536"/>
                    <a:gd name="T12" fmla="*/ 0 w 181"/>
                    <a:gd name="T13" fmla="*/ 0 h 235"/>
                    <a:gd name="T14" fmla="*/ 181 w 181"/>
                    <a:gd name="T15" fmla="*/ 235 h 235"/>
                  </a:gdLst>
                  <a:ahLst/>
                  <a:cxnLst>
                    <a:cxn ang="T8">
                      <a:pos x="T0" y="T1"/>
                    </a:cxn>
                    <a:cxn ang="T9">
                      <a:pos x="T2" y="T3"/>
                    </a:cxn>
                    <a:cxn ang="T10">
                      <a:pos x="T4" y="T5"/>
                    </a:cxn>
                    <a:cxn ang="T11">
                      <a:pos x="T6" y="T7"/>
                    </a:cxn>
                  </a:cxnLst>
                  <a:rect l="T12" t="T13" r="T14" b="T15"/>
                  <a:pathLst>
                    <a:path w="181" h="235">
                      <a:moveTo>
                        <a:pt x="0" y="66"/>
                      </a:moveTo>
                      <a:cubicBezTo>
                        <a:pt x="5" y="59"/>
                        <a:pt x="4" y="0"/>
                        <a:pt x="30" y="24"/>
                      </a:cubicBezTo>
                      <a:cubicBezTo>
                        <a:pt x="56" y="48"/>
                        <a:pt x="131" y="185"/>
                        <a:pt x="156" y="210"/>
                      </a:cubicBezTo>
                      <a:cubicBezTo>
                        <a:pt x="181" y="235"/>
                        <a:pt x="175" y="182"/>
                        <a:pt x="180" y="174"/>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91" name="Freeform 28"/>
                <p:cNvSpPr>
                  <a:spLocks/>
                </p:cNvSpPr>
                <p:nvPr/>
              </p:nvSpPr>
              <p:spPr bwMode="auto">
                <a:xfrm>
                  <a:off x="4199" y="909"/>
                  <a:ext cx="188" cy="184"/>
                </a:xfrm>
                <a:custGeom>
                  <a:avLst/>
                  <a:gdLst>
                    <a:gd name="T0" fmla="*/ 2 w 188"/>
                    <a:gd name="T1" fmla="*/ 69 h 184"/>
                    <a:gd name="T2" fmla="*/ 26 w 188"/>
                    <a:gd name="T3" fmla="*/ 15 h 184"/>
                    <a:gd name="T4" fmla="*/ 161 w 188"/>
                    <a:gd name="T5" fmla="*/ 162 h 184"/>
                    <a:gd name="T6" fmla="*/ 188 w 188"/>
                    <a:gd name="T7" fmla="*/ 147 h 184"/>
                    <a:gd name="T8" fmla="*/ 0 60000 65536"/>
                    <a:gd name="T9" fmla="*/ 0 60000 65536"/>
                    <a:gd name="T10" fmla="*/ 0 60000 65536"/>
                    <a:gd name="T11" fmla="*/ 0 60000 65536"/>
                    <a:gd name="T12" fmla="*/ 0 w 188"/>
                    <a:gd name="T13" fmla="*/ 0 h 184"/>
                    <a:gd name="T14" fmla="*/ 188 w 188"/>
                    <a:gd name="T15" fmla="*/ 184 h 184"/>
                  </a:gdLst>
                  <a:ahLst/>
                  <a:cxnLst>
                    <a:cxn ang="T8">
                      <a:pos x="T0" y="T1"/>
                    </a:cxn>
                    <a:cxn ang="T9">
                      <a:pos x="T2" y="T3"/>
                    </a:cxn>
                    <a:cxn ang="T10">
                      <a:pos x="T4" y="T5"/>
                    </a:cxn>
                    <a:cxn ang="T11">
                      <a:pos x="T6" y="T7"/>
                    </a:cxn>
                  </a:cxnLst>
                  <a:rect l="T12" t="T13" r="T14" b="T15"/>
                  <a:pathLst>
                    <a:path w="188" h="184">
                      <a:moveTo>
                        <a:pt x="2" y="69"/>
                      </a:moveTo>
                      <a:cubicBezTo>
                        <a:pt x="6" y="60"/>
                        <a:pt x="0" y="0"/>
                        <a:pt x="26" y="15"/>
                      </a:cubicBezTo>
                      <a:cubicBezTo>
                        <a:pt x="52" y="30"/>
                        <a:pt x="134" y="140"/>
                        <a:pt x="161" y="162"/>
                      </a:cubicBezTo>
                      <a:cubicBezTo>
                        <a:pt x="188" y="184"/>
                        <a:pt x="183" y="150"/>
                        <a:pt x="188" y="147"/>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92" name="Freeform 29"/>
                <p:cNvSpPr>
                  <a:spLocks/>
                </p:cNvSpPr>
                <p:nvPr/>
              </p:nvSpPr>
              <p:spPr bwMode="auto">
                <a:xfrm>
                  <a:off x="4085" y="1046"/>
                  <a:ext cx="230" cy="194"/>
                </a:xfrm>
                <a:custGeom>
                  <a:avLst/>
                  <a:gdLst>
                    <a:gd name="T0" fmla="*/ 8 w 230"/>
                    <a:gd name="T1" fmla="*/ 82 h 194"/>
                    <a:gd name="T2" fmla="*/ 32 w 230"/>
                    <a:gd name="T3" fmla="*/ 16 h 194"/>
                    <a:gd name="T4" fmla="*/ 202 w 230"/>
                    <a:gd name="T5" fmla="*/ 178 h 194"/>
                    <a:gd name="T6" fmla="*/ 200 w 230"/>
                    <a:gd name="T7" fmla="*/ 112 h 194"/>
                    <a:gd name="T8" fmla="*/ 0 60000 65536"/>
                    <a:gd name="T9" fmla="*/ 0 60000 65536"/>
                    <a:gd name="T10" fmla="*/ 0 60000 65536"/>
                    <a:gd name="T11" fmla="*/ 0 60000 65536"/>
                    <a:gd name="T12" fmla="*/ 0 w 230"/>
                    <a:gd name="T13" fmla="*/ 0 h 194"/>
                    <a:gd name="T14" fmla="*/ 230 w 230"/>
                    <a:gd name="T15" fmla="*/ 194 h 194"/>
                  </a:gdLst>
                  <a:ahLst/>
                  <a:cxnLst>
                    <a:cxn ang="T8">
                      <a:pos x="T0" y="T1"/>
                    </a:cxn>
                    <a:cxn ang="T9">
                      <a:pos x="T2" y="T3"/>
                    </a:cxn>
                    <a:cxn ang="T10">
                      <a:pos x="T4" y="T5"/>
                    </a:cxn>
                    <a:cxn ang="T11">
                      <a:pos x="T6" y="T7"/>
                    </a:cxn>
                  </a:cxnLst>
                  <a:rect l="T12" t="T13" r="T14" b="T15"/>
                  <a:pathLst>
                    <a:path w="230" h="194">
                      <a:moveTo>
                        <a:pt x="8" y="82"/>
                      </a:moveTo>
                      <a:cubicBezTo>
                        <a:pt x="14" y="71"/>
                        <a:pt x="0" y="0"/>
                        <a:pt x="32" y="16"/>
                      </a:cubicBezTo>
                      <a:cubicBezTo>
                        <a:pt x="64" y="32"/>
                        <a:pt x="174" y="162"/>
                        <a:pt x="202" y="178"/>
                      </a:cubicBezTo>
                      <a:cubicBezTo>
                        <a:pt x="230" y="194"/>
                        <a:pt x="200" y="126"/>
                        <a:pt x="200" y="112"/>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93" name="Freeform 30"/>
                <p:cNvSpPr>
                  <a:spLocks/>
                </p:cNvSpPr>
                <p:nvPr/>
              </p:nvSpPr>
              <p:spPr bwMode="auto">
                <a:xfrm>
                  <a:off x="4000" y="1250"/>
                  <a:ext cx="264" cy="100"/>
                </a:xfrm>
                <a:custGeom>
                  <a:avLst/>
                  <a:gdLst>
                    <a:gd name="T0" fmla="*/ 33 w 264"/>
                    <a:gd name="T1" fmla="*/ 70 h 100"/>
                    <a:gd name="T2" fmla="*/ 33 w 264"/>
                    <a:gd name="T3" fmla="*/ 4 h 100"/>
                    <a:gd name="T4" fmla="*/ 231 w 264"/>
                    <a:gd name="T5" fmla="*/ 94 h 100"/>
                    <a:gd name="T6" fmla="*/ 231 w 264"/>
                    <a:gd name="T7" fmla="*/ 40 h 100"/>
                    <a:gd name="T8" fmla="*/ 0 60000 65536"/>
                    <a:gd name="T9" fmla="*/ 0 60000 65536"/>
                    <a:gd name="T10" fmla="*/ 0 60000 65536"/>
                    <a:gd name="T11" fmla="*/ 0 60000 65536"/>
                    <a:gd name="T12" fmla="*/ 0 w 264"/>
                    <a:gd name="T13" fmla="*/ 0 h 100"/>
                    <a:gd name="T14" fmla="*/ 264 w 264"/>
                    <a:gd name="T15" fmla="*/ 100 h 100"/>
                  </a:gdLst>
                  <a:ahLst/>
                  <a:cxnLst>
                    <a:cxn ang="T8">
                      <a:pos x="T0" y="T1"/>
                    </a:cxn>
                    <a:cxn ang="T9">
                      <a:pos x="T2" y="T3"/>
                    </a:cxn>
                    <a:cxn ang="T10">
                      <a:pos x="T4" y="T5"/>
                    </a:cxn>
                    <a:cxn ang="T11">
                      <a:pos x="T6" y="T7"/>
                    </a:cxn>
                  </a:cxnLst>
                  <a:rect l="T12" t="T13" r="T14" b="T15"/>
                  <a:pathLst>
                    <a:path w="264" h="100">
                      <a:moveTo>
                        <a:pt x="33" y="70"/>
                      </a:moveTo>
                      <a:cubicBezTo>
                        <a:pt x="33" y="60"/>
                        <a:pt x="0" y="0"/>
                        <a:pt x="33" y="4"/>
                      </a:cubicBezTo>
                      <a:cubicBezTo>
                        <a:pt x="66" y="8"/>
                        <a:pt x="198" y="88"/>
                        <a:pt x="231" y="94"/>
                      </a:cubicBezTo>
                      <a:cubicBezTo>
                        <a:pt x="264" y="100"/>
                        <a:pt x="231" y="51"/>
                        <a:pt x="231" y="40"/>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94" name="Freeform 31"/>
                <p:cNvSpPr>
                  <a:spLocks/>
                </p:cNvSpPr>
                <p:nvPr/>
              </p:nvSpPr>
              <p:spPr bwMode="auto">
                <a:xfrm>
                  <a:off x="3999" y="1464"/>
                  <a:ext cx="266" cy="60"/>
                </a:xfrm>
                <a:custGeom>
                  <a:avLst/>
                  <a:gdLst>
                    <a:gd name="T0" fmla="*/ 64 w 266"/>
                    <a:gd name="T1" fmla="*/ 60 h 60"/>
                    <a:gd name="T2" fmla="*/ 28 w 266"/>
                    <a:gd name="T3" fmla="*/ 6 h 60"/>
                    <a:gd name="T4" fmla="*/ 233 w 266"/>
                    <a:gd name="T5" fmla="*/ 44 h 60"/>
                    <a:gd name="T6" fmla="*/ 226 w 266"/>
                    <a:gd name="T7" fmla="*/ 0 h 60"/>
                    <a:gd name="T8" fmla="*/ 0 60000 65536"/>
                    <a:gd name="T9" fmla="*/ 0 60000 65536"/>
                    <a:gd name="T10" fmla="*/ 0 60000 65536"/>
                    <a:gd name="T11" fmla="*/ 0 60000 65536"/>
                    <a:gd name="T12" fmla="*/ 0 w 266"/>
                    <a:gd name="T13" fmla="*/ 0 h 60"/>
                    <a:gd name="T14" fmla="*/ 266 w 266"/>
                    <a:gd name="T15" fmla="*/ 60 h 60"/>
                  </a:gdLst>
                  <a:ahLst/>
                  <a:cxnLst>
                    <a:cxn ang="T8">
                      <a:pos x="T0" y="T1"/>
                    </a:cxn>
                    <a:cxn ang="T9">
                      <a:pos x="T2" y="T3"/>
                    </a:cxn>
                    <a:cxn ang="T10">
                      <a:pos x="T4" y="T5"/>
                    </a:cxn>
                    <a:cxn ang="T11">
                      <a:pos x="T6" y="T7"/>
                    </a:cxn>
                  </a:cxnLst>
                  <a:rect l="T12" t="T13" r="T14" b="T15"/>
                  <a:pathLst>
                    <a:path w="266" h="60">
                      <a:moveTo>
                        <a:pt x="64" y="60"/>
                      </a:moveTo>
                      <a:cubicBezTo>
                        <a:pt x="59" y="51"/>
                        <a:pt x="0" y="9"/>
                        <a:pt x="28" y="6"/>
                      </a:cubicBezTo>
                      <a:cubicBezTo>
                        <a:pt x="56" y="3"/>
                        <a:pt x="200" y="45"/>
                        <a:pt x="233" y="44"/>
                      </a:cubicBezTo>
                      <a:cubicBezTo>
                        <a:pt x="266" y="43"/>
                        <a:pt x="227" y="9"/>
                        <a:pt x="226" y="0"/>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95" name="Freeform 32"/>
                <p:cNvSpPr>
                  <a:spLocks/>
                </p:cNvSpPr>
                <p:nvPr/>
              </p:nvSpPr>
              <p:spPr bwMode="auto">
                <a:xfrm>
                  <a:off x="4044" y="1560"/>
                  <a:ext cx="268" cy="144"/>
                </a:xfrm>
                <a:custGeom>
                  <a:avLst/>
                  <a:gdLst>
                    <a:gd name="T0" fmla="*/ 73 w 268"/>
                    <a:gd name="T1" fmla="*/ 144 h 144"/>
                    <a:gd name="T2" fmla="*/ 28 w 268"/>
                    <a:gd name="T3" fmla="*/ 100 h 144"/>
                    <a:gd name="T4" fmla="*/ 240 w 268"/>
                    <a:gd name="T5" fmla="*/ 36 h 144"/>
                    <a:gd name="T6" fmla="*/ 199 w 268"/>
                    <a:gd name="T7" fmla="*/ 0 h 144"/>
                    <a:gd name="T8" fmla="*/ 0 60000 65536"/>
                    <a:gd name="T9" fmla="*/ 0 60000 65536"/>
                    <a:gd name="T10" fmla="*/ 0 60000 65536"/>
                    <a:gd name="T11" fmla="*/ 0 60000 65536"/>
                    <a:gd name="T12" fmla="*/ 0 w 268"/>
                    <a:gd name="T13" fmla="*/ 0 h 144"/>
                    <a:gd name="T14" fmla="*/ 268 w 268"/>
                    <a:gd name="T15" fmla="*/ 144 h 144"/>
                  </a:gdLst>
                  <a:ahLst/>
                  <a:cxnLst>
                    <a:cxn ang="T8">
                      <a:pos x="T0" y="T1"/>
                    </a:cxn>
                    <a:cxn ang="T9">
                      <a:pos x="T2" y="T3"/>
                    </a:cxn>
                    <a:cxn ang="T10">
                      <a:pos x="T4" y="T5"/>
                    </a:cxn>
                    <a:cxn ang="T11">
                      <a:pos x="T6" y="T7"/>
                    </a:cxn>
                  </a:cxnLst>
                  <a:rect l="T12" t="T13" r="T14" b="T15"/>
                  <a:pathLst>
                    <a:path w="268" h="144">
                      <a:moveTo>
                        <a:pt x="73" y="144"/>
                      </a:moveTo>
                      <a:cubicBezTo>
                        <a:pt x="65" y="138"/>
                        <a:pt x="0" y="118"/>
                        <a:pt x="28" y="100"/>
                      </a:cubicBezTo>
                      <a:cubicBezTo>
                        <a:pt x="56" y="82"/>
                        <a:pt x="212" y="53"/>
                        <a:pt x="240" y="36"/>
                      </a:cubicBezTo>
                      <a:cubicBezTo>
                        <a:pt x="268" y="19"/>
                        <a:pt x="208" y="7"/>
                        <a:pt x="199" y="0"/>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96" name="Freeform 33"/>
                <p:cNvSpPr>
                  <a:spLocks/>
                </p:cNvSpPr>
                <p:nvPr/>
              </p:nvSpPr>
              <p:spPr bwMode="auto">
                <a:xfrm>
                  <a:off x="4365" y="1762"/>
                  <a:ext cx="126" cy="238"/>
                </a:xfrm>
                <a:custGeom>
                  <a:avLst/>
                  <a:gdLst>
                    <a:gd name="T0" fmla="*/ 58 w 126"/>
                    <a:gd name="T1" fmla="*/ 224 h 238"/>
                    <a:gd name="T2" fmla="*/ 10 w 126"/>
                    <a:gd name="T3" fmla="*/ 206 h 238"/>
                    <a:gd name="T4" fmla="*/ 118 w 126"/>
                    <a:gd name="T5" fmla="*/ 32 h 238"/>
                    <a:gd name="T6" fmla="*/ 58 w 126"/>
                    <a:gd name="T7" fmla="*/ 14 h 238"/>
                    <a:gd name="T8" fmla="*/ 0 60000 65536"/>
                    <a:gd name="T9" fmla="*/ 0 60000 65536"/>
                    <a:gd name="T10" fmla="*/ 0 60000 65536"/>
                    <a:gd name="T11" fmla="*/ 0 60000 65536"/>
                    <a:gd name="T12" fmla="*/ 0 w 126"/>
                    <a:gd name="T13" fmla="*/ 0 h 238"/>
                    <a:gd name="T14" fmla="*/ 126 w 126"/>
                    <a:gd name="T15" fmla="*/ 238 h 238"/>
                  </a:gdLst>
                  <a:ahLst/>
                  <a:cxnLst>
                    <a:cxn ang="T8">
                      <a:pos x="T0" y="T1"/>
                    </a:cxn>
                    <a:cxn ang="T9">
                      <a:pos x="T2" y="T3"/>
                    </a:cxn>
                    <a:cxn ang="T10">
                      <a:pos x="T4" y="T5"/>
                    </a:cxn>
                    <a:cxn ang="T11">
                      <a:pos x="T6" y="T7"/>
                    </a:cxn>
                  </a:cxnLst>
                  <a:rect l="T12" t="T13" r="T14" b="T15"/>
                  <a:pathLst>
                    <a:path w="126" h="238">
                      <a:moveTo>
                        <a:pt x="58" y="224"/>
                      </a:moveTo>
                      <a:cubicBezTo>
                        <a:pt x="50" y="221"/>
                        <a:pt x="0" y="238"/>
                        <a:pt x="10" y="206"/>
                      </a:cubicBezTo>
                      <a:cubicBezTo>
                        <a:pt x="20" y="174"/>
                        <a:pt x="110" y="64"/>
                        <a:pt x="118" y="32"/>
                      </a:cubicBezTo>
                      <a:cubicBezTo>
                        <a:pt x="126" y="0"/>
                        <a:pt x="70" y="18"/>
                        <a:pt x="58" y="14"/>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97" name="Freeform 34"/>
                <p:cNvSpPr>
                  <a:spLocks/>
                </p:cNvSpPr>
                <p:nvPr/>
              </p:nvSpPr>
              <p:spPr bwMode="auto">
                <a:xfrm>
                  <a:off x="4177" y="1668"/>
                  <a:ext cx="201" cy="204"/>
                </a:xfrm>
                <a:custGeom>
                  <a:avLst/>
                  <a:gdLst>
                    <a:gd name="T0" fmla="*/ 67 w 201"/>
                    <a:gd name="T1" fmla="*/ 189 h 204"/>
                    <a:gd name="T2" fmla="*/ 19 w 201"/>
                    <a:gd name="T3" fmla="*/ 177 h 204"/>
                    <a:gd name="T4" fmla="*/ 182 w 201"/>
                    <a:gd name="T5" fmla="*/ 27 h 204"/>
                    <a:gd name="T6" fmla="*/ 133 w 201"/>
                    <a:gd name="T7" fmla="*/ 15 h 204"/>
                    <a:gd name="T8" fmla="*/ 0 60000 65536"/>
                    <a:gd name="T9" fmla="*/ 0 60000 65536"/>
                    <a:gd name="T10" fmla="*/ 0 60000 65536"/>
                    <a:gd name="T11" fmla="*/ 0 60000 65536"/>
                    <a:gd name="T12" fmla="*/ 0 w 201"/>
                    <a:gd name="T13" fmla="*/ 0 h 204"/>
                    <a:gd name="T14" fmla="*/ 201 w 201"/>
                    <a:gd name="T15" fmla="*/ 204 h 204"/>
                  </a:gdLst>
                  <a:ahLst/>
                  <a:cxnLst>
                    <a:cxn ang="T8">
                      <a:pos x="T0" y="T1"/>
                    </a:cxn>
                    <a:cxn ang="T9">
                      <a:pos x="T2" y="T3"/>
                    </a:cxn>
                    <a:cxn ang="T10">
                      <a:pos x="T4" y="T5"/>
                    </a:cxn>
                    <a:cxn ang="T11">
                      <a:pos x="T6" y="T7"/>
                    </a:cxn>
                  </a:cxnLst>
                  <a:rect l="T12" t="T13" r="T14" b="T15"/>
                  <a:pathLst>
                    <a:path w="201" h="204">
                      <a:moveTo>
                        <a:pt x="67" y="189"/>
                      </a:moveTo>
                      <a:cubicBezTo>
                        <a:pt x="59" y="187"/>
                        <a:pt x="0" y="204"/>
                        <a:pt x="19" y="177"/>
                      </a:cubicBezTo>
                      <a:cubicBezTo>
                        <a:pt x="38" y="150"/>
                        <a:pt x="163" y="54"/>
                        <a:pt x="182" y="27"/>
                      </a:cubicBezTo>
                      <a:cubicBezTo>
                        <a:pt x="201" y="0"/>
                        <a:pt x="143" y="18"/>
                        <a:pt x="133" y="15"/>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98" name="Line 35"/>
                <p:cNvSpPr>
                  <a:spLocks noChangeShapeType="1"/>
                </p:cNvSpPr>
                <p:nvPr/>
              </p:nvSpPr>
              <p:spPr bwMode="auto">
                <a:xfrm flipV="1">
                  <a:off x="4513" y="576"/>
                  <a:ext cx="0" cy="192"/>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379" name="Text Box 36"/>
              <p:cNvSpPr txBox="1">
                <a:spLocks noChangeArrowheads="1"/>
              </p:cNvSpPr>
              <p:nvPr/>
            </p:nvSpPr>
            <p:spPr bwMode="auto">
              <a:xfrm>
                <a:off x="4778" y="1903"/>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L</a:t>
                </a:r>
              </a:p>
            </p:txBody>
          </p:sp>
        </p:grpSp>
        <p:grpSp>
          <p:nvGrpSpPr>
            <p:cNvPr id="9354" name="Group 38"/>
            <p:cNvGrpSpPr>
              <a:grpSpLocks/>
            </p:cNvGrpSpPr>
            <p:nvPr/>
          </p:nvGrpSpPr>
          <p:grpSpPr bwMode="auto">
            <a:xfrm>
              <a:off x="4368" y="1776"/>
              <a:ext cx="1056" cy="1064"/>
              <a:chOff x="4128" y="856"/>
              <a:chExt cx="1056" cy="1064"/>
            </a:xfrm>
          </p:grpSpPr>
          <p:sp>
            <p:nvSpPr>
              <p:cNvPr id="9366" name="Oval 39"/>
              <p:cNvSpPr>
                <a:spLocks noChangeArrowheads="1"/>
              </p:cNvSpPr>
              <p:nvPr/>
            </p:nvSpPr>
            <p:spPr bwMode="auto">
              <a:xfrm>
                <a:off x="4128" y="864"/>
                <a:ext cx="1056" cy="1056"/>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367" name="Freeform 40"/>
              <p:cNvSpPr>
                <a:spLocks/>
              </p:cNvSpPr>
              <p:nvPr/>
            </p:nvSpPr>
            <p:spPr bwMode="auto">
              <a:xfrm>
                <a:off x="4528" y="856"/>
                <a:ext cx="104" cy="24"/>
              </a:xfrm>
              <a:custGeom>
                <a:avLst/>
                <a:gdLst>
                  <a:gd name="T0" fmla="*/ 104 w 104"/>
                  <a:gd name="T1" fmla="*/ 0 h 24"/>
                  <a:gd name="T2" fmla="*/ 0 w 104"/>
                  <a:gd name="T3" fmla="*/ 24 h 24"/>
                  <a:gd name="T4" fmla="*/ 0 60000 65536"/>
                  <a:gd name="T5" fmla="*/ 0 60000 65536"/>
                  <a:gd name="T6" fmla="*/ 0 w 104"/>
                  <a:gd name="T7" fmla="*/ 0 h 24"/>
                  <a:gd name="T8" fmla="*/ 104 w 104"/>
                  <a:gd name="T9" fmla="*/ 24 h 24"/>
                </a:gdLst>
                <a:ahLst/>
                <a:cxnLst>
                  <a:cxn ang="T4">
                    <a:pos x="T0" y="T1"/>
                  </a:cxn>
                  <a:cxn ang="T5">
                    <a:pos x="T2" y="T3"/>
                  </a:cxn>
                </a:cxnLst>
                <a:rect l="T6" t="T7" r="T8" b="T9"/>
                <a:pathLst>
                  <a:path w="104" h="24">
                    <a:moveTo>
                      <a:pt x="104" y="0"/>
                    </a:moveTo>
                    <a:lnTo>
                      <a:pt x="0" y="24"/>
                    </a:lnTo>
                  </a:path>
                </a:pathLst>
              </a:custGeom>
              <a:noFill/>
              <a:ln w="38100" cap="flat" cmpd="sng">
                <a:solidFill>
                  <a:srgbClr val="FF0000"/>
                </a:solidFill>
                <a:prstDash val="solid"/>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9355" name="Group 47"/>
            <p:cNvGrpSpPr>
              <a:grpSpLocks/>
            </p:cNvGrpSpPr>
            <p:nvPr/>
          </p:nvGrpSpPr>
          <p:grpSpPr bwMode="auto">
            <a:xfrm>
              <a:off x="3877" y="3029"/>
              <a:ext cx="1628" cy="336"/>
              <a:chOff x="3877" y="3029"/>
              <a:chExt cx="1628" cy="336"/>
            </a:xfrm>
          </p:grpSpPr>
          <p:sp>
            <p:nvSpPr>
              <p:cNvPr id="9358" name="Rectangle 48" descr="浅色上对角线"/>
              <p:cNvSpPr>
                <a:spLocks noChangeArrowheads="1"/>
              </p:cNvSpPr>
              <p:nvPr/>
            </p:nvSpPr>
            <p:spPr bwMode="auto">
              <a:xfrm>
                <a:off x="5317" y="3029"/>
                <a:ext cx="188" cy="336"/>
              </a:xfrm>
              <a:prstGeom prst="rect">
                <a:avLst/>
              </a:prstGeom>
              <a:pattFill prst="ltUpDiag">
                <a:fgClr>
                  <a:schemeClr val="bg2"/>
                </a:fgClr>
                <a:bgClr>
                  <a:schemeClr val="bg1"/>
                </a:bgClr>
              </a:pattFill>
              <a:ln w="12700">
                <a:solidFill>
                  <a:schemeClr val="tx1"/>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9359" name="Group 49"/>
              <p:cNvGrpSpPr>
                <a:grpSpLocks/>
              </p:cNvGrpSpPr>
              <p:nvPr/>
            </p:nvGrpSpPr>
            <p:grpSpPr bwMode="auto">
              <a:xfrm>
                <a:off x="3877" y="3029"/>
                <a:ext cx="572" cy="336"/>
                <a:chOff x="3877" y="3029"/>
                <a:chExt cx="572" cy="336"/>
              </a:xfrm>
            </p:grpSpPr>
            <p:sp>
              <p:nvSpPr>
                <p:cNvPr id="9360" name="Rectangle 50" descr="浅色上对角线"/>
                <p:cNvSpPr>
                  <a:spLocks noChangeArrowheads="1"/>
                </p:cNvSpPr>
                <p:nvPr/>
              </p:nvSpPr>
              <p:spPr bwMode="auto">
                <a:xfrm>
                  <a:off x="4261" y="3029"/>
                  <a:ext cx="188" cy="336"/>
                </a:xfrm>
                <a:prstGeom prst="rect">
                  <a:avLst/>
                </a:prstGeom>
                <a:pattFill prst="ltUpDiag">
                  <a:fgClr>
                    <a:schemeClr val="bg2"/>
                  </a:fgClr>
                  <a:bgClr>
                    <a:schemeClr val="bg1"/>
                  </a:bgClr>
                </a:pattFill>
                <a:ln w="12700">
                  <a:solidFill>
                    <a:schemeClr val="tx1"/>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361" name="Line 51"/>
                <p:cNvSpPr>
                  <a:spLocks noChangeShapeType="1"/>
                </p:cNvSpPr>
                <p:nvPr/>
              </p:nvSpPr>
              <p:spPr bwMode="auto">
                <a:xfrm flipH="1">
                  <a:off x="3973" y="3029"/>
                  <a:ext cx="288"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62" name="Line 52"/>
                <p:cNvSpPr>
                  <a:spLocks noChangeShapeType="1"/>
                </p:cNvSpPr>
                <p:nvPr/>
              </p:nvSpPr>
              <p:spPr bwMode="auto">
                <a:xfrm flipH="1">
                  <a:off x="3973" y="3365"/>
                  <a:ext cx="288"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63" name="Line 53"/>
                <p:cNvSpPr>
                  <a:spLocks noChangeShapeType="1"/>
                </p:cNvSpPr>
                <p:nvPr/>
              </p:nvSpPr>
              <p:spPr bwMode="auto">
                <a:xfrm>
                  <a:off x="4069" y="3029"/>
                  <a:ext cx="0" cy="336"/>
                </a:xfrm>
                <a:prstGeom prst="line">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64" name="Text Box 54"/>
                <p:cNvSpPr txBox="1">
                  <a:spLocks noChangeArrowheads="1"/>
                </p:cNvSpPr>
                <p:nvPr/>
              </p:nvSpPr>
              <p:spPr bwMode="auto">
                <a:xfrm>
                  <a:off x="3877" y="307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h</a:t>
                  </a:r>
                </a:p>
              </p:txBody>
            </p:sp>
            <p:sp>
              <p:nvSpPr>
                <p:cNvPr id="9365" name="Rectangle 55"/>
                <p:cNvSpPr>
                  <a:spLocks noChangeArrowheads="1"/>
                </p:cNvSpPr>
                <p:nvPr/>
              </p:nvSpPr>
              <p:spPr bwMode="auto">
                <a:xfrm>
                  <a:off x="4308" y="3029"/>
                  <a:ext cx="48" cy="336"/>
                </a:xfrm>
                <a:prstGeom prst="rect">
                  <a:avLst/>
                </a:prstGeom>
                <a:solidFill>
                  <a:schemeClr val="bg1"/>
                </a:solidFill>
                <a:ln w="12700">
                  <a:solidFill>
                    <a:schemeClr val="tx1"/>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sp>
          <p:nvSpPr>
            <p:cNvPr id="9356" name="Freeform 66"/>
            <p:cNvSpPr>
              <a:spLocks/>
            </p:cNvSpPr>
            <p:nvPr/>
          </p:nvSpPr>
          <p:spPr bwMode="auto">
            <a:xfrm>
              <a:off x="4875" y="2003"/>
              <a:ext cx="437" cy="360"/>
            </a:xfrm>
            <a:custGeom>
              <a:avLst/>
              <a:gdLst>
                <a:gd name="T0" fmla="*/ 0 w 474"/>
                <a:gd name="T1" fmla="*/ 360 h 360"/>
                <a:gd name="T2" fmla="*/ 343 w 474"/>
                <a:gd name="T3" fmla="*/ 0 h 360"/>
                <a:gd name="T4" fmla="*/ 0 60000 65536"/>
                <a:gd name="T5" fmla="*/ 0 60000 65536"/>
                <a:gd name="T6" fmla="*/ 0 w 474"/>
                <a:gd name="T7" fmla="*/ 0 h 360"/>
                <a:gd name="T8" fmla="*/ 474 w 474"/>
                <a:gd name="T9" fmla="*/ 360 h 360"/>
              </a:gdLst>
              <a:ahLst/>
              <a:cxnLst>
                <a:cxn ang="T4">
                  <a:pos x="T0" y="T1"/>
                </a:cxn>
                <a:cxn ang="T5">
                  <a:pos x="T2" y="T3"/>
                </a:cxn>
              </a:cxnLst>
              <a:rect l="T6" t="T7" r="T8" b="T9"/>
              <a:pathLst>
                <a:path w="474" h="360">
                  <a:moveTo>
                    <a:pt x="0" y="360"/>
                  </a:moveTo>
                  <a:lnTo>
                    <a:pt x="474" y="0"/>
                  </a:lnTo>
                </a:path>
              </a:pathLst>
            </a:custGeom>
            <a:noFill/>
            <a:ln w="38100" cap="flat" cmpd="sng">
              <a:solidFill>
                <a:srgbClr val="33339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357" name="Text Box 67"/>
            <p:cNvSpPr txBox="1">
              <a:spLocks noChangeArrowheads="1"/>
            </p:cNvSpPr>
            <p:nvPr/>
          </p:nvSpPr>
          <p:spPr bwMode="auto">
            <a:xfrm>
              <a:off x="4957" y="2165"/>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en-US" altLang="zh-CN" sz="2800" i="1">
                  <a:solidFill>
                    <a:srgbClr val="333399"/>
                  </a:solidFill>
                </a:rPr>
                <a:t>r</a:t>
              </a:r>
            </a:p>
          </p:txBody>
        </p:sp>
      </p:grpSp>
      <p:grpSp>
        <p:nvGrpSpPr>
          <p:cNvPr id="9233" name="Group 69"/>
          <p:cNvGrpSpPr>
            <a:grpSpLocks/>
          </p:cNvGrpSpPr>
          <p:nvPr/>
        </p:nvGrpSpPr>
        <p:grpSpPr bwMode="auto">
          <a:xfrm>
            <a:off x="5792788" y="0"/>
            <a:ext cx="3351212" cy="2376488"/>
            <a:chOff x="3480" y="2704"/>
            <a:chExt cx="2111" cy="1497"/>
          </a:xfrm>
        </p:grpSpPr>
        <p:grpSp>
          <p:nvGrpSpPr>
            <p:cNvPr id="9234" name="Group 70"/>
            <p:cNvGrpSpPr>
              <a:grpSpLocks/>
            </p:cNvGrpSpPr>
            <p:nvPr/>
          </p:nvGrpSpPr>
          <p:grpSpPr bwMode="auto">
            <a:xfrm>
              <a:off x="3595" y="2704"/>
              <a:ext cx="1996" cy="1497"/>
              <a:chOff x="3016" y="436"/>
              <a:chExt cx="2495" cy="2123"/>
            </a:xfrm>
          </p:grpSpPr>
          <p:grpSp>
            <p:nvGrpSpPr>
              <p:cNvPr id="9240" name="Group 71"/>
              <p:cNvGrpSpPr>
                <a:grpSpLocks/>
              </p:cNvGrpSpPr>
              <p:nvPr/>
            </p:nvGrpSpPr>
            <p:grpSpPr bwMode="auto">
              <a:xfrm>
                <a:off x="3107" y="436"/>
                <a:ext cx="2404" cy="1860"/>
                <a:chOff x="3225" y="8630"/>
                <a:chExt cx="2483" cy="1588"/>
              </a:xfrm>
            </p:grpSpPr>
            <p:grpSp>
              <p:nvGrpSpPr>
                <p:cNvPr id="9245" name="Group 72"/>
                <p:cNvGrpSpPr>
                  <a:grpSpLocks/>
                </p:cNvGrpSpPr>
                <p:nvPr/>
              </p:nvGrpSpPr>
              <p:grpSpPr bwMode="auto">
                <a:xfrm>
                  <a:off x="3225" y="8949"/>
                  <a:ext cx="2483" cy="1248"/>
                  <a:chOff x="5745" y="9552"/>
                  <a:chExt cx="2455" cy="1248"/>
                </a:xfrm>
              </p:grpSpPr>
              <p:sp>
                <p:nvSpPr>
                  <p:cNvPr id="9351" name="Oval 73"/>
                  <p:cNvSpPr>
                    <a:spLocks noChangeArrowheads="1"/>
                  </p:cNvSpPr>
                  <p:nvPr/>
                </p:nvSpPr>
                <p:spPr bwMode="auto">
                  <a:xfrm>
                    <a:off x="5760" y="9708"/>
                    <a:ext cx="2432" cy="1092"/>
                  </a:xfrm>
                  <a:prstGeom prst="ellipse">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352" name="Rectangle 74"/>
                  <p:cNvSpPr>
                    <a:spLocks noChangeArrowheads="1"/>
                  </p:cNvSpPr>
                  <p:nvPr/>
                </p:nvSpPr>
                <p:spPr bwMode="auto">
                  <a:xfrm>
                    <a:off x="5745" y="9552"/>
                    <a:ext cx="2455" cy="78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9246" name="Freeform 75"/>
                <p:cNvSpPr>
                  <a:spLocks/>
                </p:cNvSpPr>
                <p:nvPr/>
              </p:nvSpPr>
              <p:spPr bwMode="auto">
                <a:xfrm>
                  <a:off x="3260" y="9231"/>
                  <a:ext cx="1" cy="585"/>
                </a:xfrm>
                <a:custGeom>
                  <a:avLst/>
                  <a:gdLst>
                    <a:gd name="T0" fmla="*/ 0 w 1"/>
                    <a:gd name="T1" fmla="*/ 0 h 585"/>
                    <a:gd name="T2" fmla="*/ 0 w 1"/>
                    <a:gd name="T3" fmla="*/ 585 h 585"/>
                    <a:gd name="T4" fmla="*/ 0 60000 65536"/>
                    <a:gd name="T5" fmla="*/ 0 60000 65536"/>
                    <a:gd name="T6" fmla="*/ 0 w 1"/>
                    <a:gd name="T7" fmla="*/ 0 h 585"/>
                    <a:gd name="T8" fmla="*/ 1 w 1"/>
                    <a:gd name="T9" fmla="*/ 585 h 585"/>
                  </a:gdLst>
                  <a:ahLst/>
                  <a:cxnLst>
                    <a:cxn ang="T4">
                      <a:pos x="T0" y="T1"/>
                    </a:cxn>
                    <a:cxn ang="T5">
                      <a:pos x="T2" y="T3"/>
                    </a:cxn>
                  </a:cxnLst>
                  <a:rect l="T6" t="T7" r="T8" b="T9"/>
                  <a:pathLst>
                    <a:path w="1" h="585">
                      <a:moveTo>
                        <a:pt x="0" y="0"/>
                      </a:moveTo>
                      <a:lnTo>
                        <a:pt x="0" y="585"/>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7" name="Freeform 76"/>
                <p:cNvSpPr>
                  <a:spLocks/>
                </p:cNvSpPr>
                <p:nvPr/>
              </p:nvSpPr>
              <p:spPr bwMode="auto">
                <a:xfrm>
                  <a:off x="3290" y="9256"/>
                  <a:ext cx="1" cy="585"/>
                </a:xfrm>
                <a:custGeom>
                  <a:avLst/>
                  <a:gdLst>
                    <a:gd name="T0" fmla="*/ 0 w 1"/>
                    <a:gd name="T1" fmla="*/ 0 h 585"/>
                    <a:gd name="T2" fmla="*/ 0 w 1"/>
                    <a:gd name="T3" fmla="*/ 585 h 585"/>
                    <a:gd name="T4" fmla="*/ 0 60000 65536"/>
                    <a:gd name="T5" fmla="*/ 0 60000 65536"/>
                    <a:gd name="T6" fmla="*/ 0 w 1"/>
                    <a:gd name="T7" fmla="*/ 0 h 585"/>
                    <a:gd name="T8" fmla="*/ 1 w 1"/>
                    <a:gd name="T9" fmla="*/ 585 h 585"/>
                  </a:gdLst>
                  <a:ahLst/>
                  <a:cxnLst>
                    <a:cxn ang="T4">
                      <a:pos x="T0" y="T1"/>
                    </a:cxn>
                    <a:cxn ang="T5">
                      <a:pos x="T2" y="T3"/>
                    </a:cxn>
                  </a:cxnLst>
                  <a:rect l="T6" t="T7" r="T8" b="T9"/>
                  <a:pathLst>
                    <a:path w="1" h="585">
                      <a:moveTo>
                        <a:pt x="0" y="0"/>
                      </a:moveTo>
                      <a:lnTo>
                        <a:pt x="0" y="585"/>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8" name="Freeform 77"/>
                <p:cNvSpPr>
                  <a:spLocks/>
                </p:cNvSpPr>
                <p:nvPr/>
              </p:nvSpPr>
              <p:spPr bwMode="auto">
                <a:xfrm>
                  <a:off x="3340" y="9316"/>
                  <a:ext cx="1" cy="585"/>
                </a:xfrm>
                <a:custGeom>
                  <a:avLst/>
                  <a:gdLst>
                    <a:gd name="T0" fmla="*/ 0 w 1"/>
                    <a:gd name="T1" fmla="*/ 0 h 585"/>
                    <a:gd name="T2" fmla="*/ 0 w 1"/>
                    <a:gd name="T3" fmla="*/ 585 h 585"/>
                    <a:gd name="T4" fmla="*/ 0 60000 65536"/>
                    <a:gd name="T5" fmla="*/ 0 60000 65536"/>
                    <a:gd name="T6" fmla="*/ 0 w 1"/>
                    <a:gd name="T7" fmla="*/ 0 h 585"/>
                    <a:gd name="T8" fmla="*/ 1 w 1"/>
                    <a:gd name="T9" fmla="*/ 585 h 585"/>
                  </a:gdLst>
                  <a:ahLst/>
                  <a:cxnLst>
                    <a:cxn ang="T4">
                      <a:pos x="T0" y="T1"/>
                    </a:cxn>
                    <a:cxn ang="T5">
                      <a:pos x="T2" y="T3"/>
                    </a:cxn>
                  </a:cxnLst>
                  <a:rect l="T6" t="T7" r="T8" b="T9"/>
                  <a:pathLst>
                    <a:path w="1" h="585">
                      <a:moveTo>
                        <a:pt x="0" y="0"/>
                      </a:moveTo>
                      <a:lnTo>
                        <a:pt x="0" y="585"/>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9" name="Oval 78"/>
                <p:cNvSpPr>
                  <a:spLocks noChangeArrowheads="1"/>
                </p:cNvSpPr>
                <p:nvPr/>
              </p:nvSpPr>
              <p:spPr bwMode="auto">
                <a:xfrm>
                  <a:off x="3255" y="8646"/>
                  <a:ext cx="2432" cy="1092"/>
                </a:xfrm>
                <a:prstGeom prst="ellipse">
                  <a:avLst/>
                </a:prstGeom>
                <a:solidFill>
                  <a:srgbClr val="FFFFFF"/>
                </a:solidFill>
                <a:ln w="28575">
                  <a:solidFill>
                    <a:srgbClr val="800000"/>
                  </a:solidFill>
                  <a:round/>
                  <a:headEnd/>
                  <a:tailEnd/>
                </a:ln>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9250" name="Group 79"/>
                <p:cNvGrpSpPr>
                  <a:grpSpLocks/>
                </p:cNvGrpSpPr>
                <p:nvPr/>
              </p:nvGrpSpPr>
              <p:grpSpPr bwMode="auto">
                <a:xfrm>
                  <a:off x="4095" y="9303"/>
                  <a:ext cx="720" cy="390"/>
                  <a:chOff x="7380" y="9396"/>
                  <a:chExt cx="720" cy="390"/>
                </a:xfrm>
              </p:grpSpPr>
              <p:sp>
                <p:nvSpPr>
                  <p:cNvPr id="9349" name="Oval 80"/>
                  <p:cNvSpPr>
                    <a:spLocks noChangeArrowheads="1"/>
                  </p:cNvSpPr>
                  <p:nvPr/>
                </p:nvSpPr>
                <p:spPr bwMode="auto">
                  <a:xfrm>
                    <a:off x="7380" y="9396"/>
                    <a:ext cx="720" cy="234"/>
                  </a:xfrm>
                  <a:prstGeom prst="ellipse">
                    <a:avLst/>
                  </a:prstGeom>
                  <a:solidFill>
                    <a:srgbClr val="FFFFFF"/>
                  </a:solidFill>
                  <a:ln w="28575">
                    <a:solidFill>
                      <a:srgbClr val="800000"/>
                    </a:solidFill>
                    <a:round/>
                    <a:headEnd/>
                    <a:tailEnd/>
                  </a:ln>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350" name="Rectangle 81"/>
                  <p:cNvSpPr>
                    <a:spLocks noChangeArrowheads="1"/>
                  </p:cNvSpPr>
                  <p:nvPr/>
                </p:nvSpPr>
                <p:spPr bwMode="auto">
                  <a:xfrm>
                    <a:off x="7380" y="9474"/>
                    <a:ext cx="720" cy="312"/>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9251" name="Oval 82"/>
                <p:cNvSpPr>
                  <a:spLocks noChangeArrowheads="1"/>
                </p:cNvSpPr>
                <p:nvPr/>
              </p:nvSpPr>
              <p:spPr bwMode="auto">
                <a:xfrm>
                  <a:off x="3780" y="8928"/>
                  <a:ext cx="1350" cy="483"/>
                </a:xfrm>
                <a:prstGeom prst="ellipse">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52" name="Freeform 83"/>
                <p:cNvSpPr>
                  <a:spLocks/>
                </p:cNvSpPr>
                <p:nvPr/>
              </p:nvSpPr>
              <p:spPr bwMode="auto">
                <a:xfrm>
                  <a:off x="3240" y="9165"/>
                  <a:ext cx="1" cy="585"/>
                </a:xfrm>
                <a:custGeom>
                  <a:avLst/>
                  <a:gdLst>
                    <a:gd name="T0" fmla="*/ 0 w 1"/>
                    <a:gd name="T1" fmla="*/ 0 h 585"/>
                    <a:gd name="T2" fmla="*/ 0 w 1"/>
                    <a:gd name="T3" fmla="*/ 585 h 585"/>
                    <a:gd name="T4" fmla="*/ 0 60000 65536"/>
                    <a:gd name="T5" fmla="*/ 0 60000 65536"/>
                    <a:gd name="T6" fmla="*/ 0 w 1"/>
                    <a:gd name="T7" fmla="*/ 0 h 585"/>
                    <a:gd name="T8" fmla="*/ 1 w 1"/>
                    <a:gd name="T9" fmla="*/ 585 h 585"/>
                  </a:gdLst>
                  <a:ahLst/>
                  <a:cxnLst>
                    <a:cxn ang="T4">
                      <a:pos x="T0" y="T1"/>
                    </a:cxn>
                    <a:cxn ang="T5">
                      <a:pos x="T2" y="T3"/>
                    </a:cxn>
                  </a:cxnLst>
                  <a:rect l="T6" t="T7" r="T8" b="T9"/>
                  <a:pathLst>
                    <a:path w="1" h="585">
                      <a:moveTo>
                        <a:pt x="0" y="0"/>
                      </a:moveTo>
                      <a:lnTo>
                        <a:pt x="0" y="585"/>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3" name="Freeform 84"/>
                <p:cNvSpPr>
                  <a:spLocks/>
                </p:cNvSpPr>
                <p:nvPr/>
              </p:nvSpPr>
              <p:spPr bwMode="auto">
                <a:xfrm>
                  <a:off x="5695" y="9140"/>
                  <a:ext cx="5" cy="630"/>
                </a:xfrm>
                <a:custGeom>
                  <a:avLst/>
                  <a:gdLst>
                    <a:gd name="T0" fmla="*/ 5 w 5"/>
                    <a:gd name="T1" fmla="*/ 0 h 630"/>
                    <a:gd name="T2" fmla="*/ 0 w 5"/>
                    <a:gd name="T3" fmla="*/ 630 h 630"/>
                    <a:gd name="T4" fmla="*/ 0 60000 65536"/>
                    <a:gd name="T5" fmla="*/ 0 60000 65536"/>
                    <a:gd name="T6" fmla="*/ 0 w 5"/>
                    <a:gd name="T7" fmla="*/ 0 h 630"/>
                    <a:gd name="T8" fmla="*/ 5 w 5"/>
                    <a:gd name="T9" fmla="*/ 630 h 630"/>
                  </a:gdLst>
                  <a:ahLst/>
                  <a:cxnLst>
                    <a:cxn ang="T4">
                      <a:pos x="T0" y="T1"/>
                    </a:cxn>
                    <a:cxn ang="T5">
                      <a:pos x="T2" y="T3"/>
                    </a:cxn>
                  </a:cxnLst>
                  <a:rect l="T6" t="T7" r="T8" b="T9"/>
                  <a:pathLst>
                    <a:path w="5" h="630">
                      <a:moveTo>
                        <a:pt x="5" y="0"/>
                      </a:moveTo>
                      <a:lnTo>
                        <a:pt x="0" y="63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4" name="Line 85"/>
                <p:cNvSpPr>
                  <a:spLocks noChangeShapeType="1"/>
                </p:cNvSpPr>
                <p:nvPr/>
              </p:nvSpPr>
              <p:spPr bwMode="auto">
                <a:xfrm>
                  <a:off x="3240" y="9162"/>
                  <a:ext cx="540"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5" name="Line 86"/>
                <p:cNvSpPr>
                  <a:spLocks noChangeShapeType="1"/>
                </p:cNvSpPr>
                <p:nvPr/>
              </p:nvSpPr>
              <p:spPr bwMode="auto">
                <a:xfrm>
                  <a:off x="5145" y="9150"/>
                  <a:ext cx="540"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6" name="Freeform 87"/>
                <p:cNvSpPr>
                  <a:spLocks/>
                </p:cNvSpPr>
                <p:nvPr/>
              </p:nvSpPr>
              <p:spPr bwMode="auto">
                <a:xfrm>
                  <a:off x="3270" y="9200"/>
                  <a:ext cx="540" cy="50"/>
                </a:xfrm>
                <a:custGeom>
                  <a:avLst/>
                  <a:gdLst>
                    <a:gd name="T0" fmla="*/ 0 w 540"/>
                    <a:gd name="T1" fmla="*/ 50 h 50"/>
                    <a:gd name="T2" fmla="*/ 540 w 540"/>
                    <a:gd name="T3" fmla="*/ 0 h 50"/>
                    <a:gd name="T4" fmla="*/ 0 60000 65536"/>
                    <a:gd name="T5" fmla="*/ 0 60000 65536"/>
                    <a:gd name="T6" fmla="*/ 0 w 540"/>
                    <a:gd name="T7" fmla="*/ 0 h 50"/>
                    <a:gd name="T8" fmla="*/ 540 w 540"/>
                    <a:gd name="T9" fmla="*/ 50 h 50"/>
                  </a:gdLst>
                  <a:ahLst/>
                  <a:cxnLst>
                    <a:cxn ang="T4">
                      <a:pos x="T0" y="T1"/>
                    </a:cxn>
                    <a:cxn ang="T5">
                      <a:pos x="T2" y="T3"/>
                    </a:cxn>
                  </a:cxnLst>
                  <a:rect l="T6" t="T7" r="T8" b="T9"/>
                  <a:pathLst>
                    <a:path w="540" h="50">
                      <a:moveTo>
                        <a:pt x="0" y="50"/>
                      </a:moveTo>
                      <a:lnTo>
                        <a:pt x="540" y="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7" name="Freeform 88"/>
                <p:cNvSpPr>
                  <a:spLocks/>
                </p:cNvSpPr>
                <p:nvPr/>
              </p:nvSpPr>
              <p:spPr bwMode="auto">
                <a:xfrm>
                  <a:off x="3290" y="9240"/>
                  <a:ext cx="540" cy="82"/>
                </a:xfrm>
                <a:custGeom>
                  <a:avLst/>
                  <a:gdLst>
                    <a:gd name="T0" fmla="*/ 0 w 540"/>
                    <a:gd name="T1" fmla="*/ 82 h 82"/>
                    <a:gd name="T2" fmla="*/ 540 w 540"/>
                    <a:gd name="T3" fmla="*/ 0 h 82"/>
                    <a:gd name="T4" fmla="*/ 0 60000 65536"/>
                    <a:gd name="T5" fmla="*/ 0 60000 65536"/>
                    <a:gd name="T6" fmla="*/ 0 w 540"/>
                    <a:gd name="T7" fmla="*/ 0 h 82"/>
                    <a:gd name="T8" fmla="*/ 540 w 540"/>
                    <a:gd name="T9" fmla="*/ 82 h 82"/>
                  </a:gdLst>
                  <a:ahLst/>
                  <a:cxnLst>
                    <a:cxn ang="T4">
                      <a:pos x="T0" y="T1"/>
                    </a:cxn>
                    <a:cxn ang="T5">
                      <a:pos x="T2" y="T3"/>
                    </a:cxn>
                  </a:cxnLst>
                  <a:rect l="T6" t="T7" r="T8" b="T9"/>
                  <a:pathLst>
                    <a:path w="540" h="82">
                      <a:moveTo>
                        <a:pt x="0" y="82"/>
                      </a:moveTo>
                      <a:lnTo>
                        <a:pt x="540" y="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8" name="Freeform 89"/>
                <p:cNvSpPr>
                  <a:spLocks/>
                </p:cNvSpPr>
                <p:nvPr/>
              </p:nvSpPr>
              <p:spPr bwMode="auto">
                <a:xfrm>
                  <a:off x="3330" y="9280"/>
                  <a:ext cx="540" cy="120"/>
                </a:xfrm>
                <a:custGeom>
                  <a:avLst/>
                  <a:gdLst>
                    <a:gd name="T0" fmla="*/ 0 w 540"/>
                    <a:gd name="T1" fmla="*/ 120 h 120"/>
                    <a:gd name="T2" fmla="*/ 540 w 540"/>
                    <a:gd name="T3" fmla="*/ 0 h 120"/>
                    <a:gd name="T4" fmla="*/ 0 60000 65536"/>
                    <a:gd name="T5" fmla="*/ 0 60000 65536"/>
                    <a:gd name="T6" fmla="*/ 0 w 540"/>
                    <a:gd name="T7" fmla="*/ 0 h 120"/>
                    <a:gd name="T8" fmla="*/ 540 w 540"/>
                    <a:gd name="T9" fmla="*/ 120 h 120"/>
                  </a:gdLst>
                  <a:ahLst/>
                  <a:cxnLst>
                    <a:cxn ang="T4">
                      <a:pos x="T0" y="T1"/>
                    </a:cxn>
                    <a:cxn ang="T5">
                      <a:pos x="T2" y="T3"/>
                    </a:cxn>
                  </a:cxnLst>
                  <a:rect l="T6" t="T7" r="T8" b="T9"/>
                  <a:pathLst>
                    <a:path w="540" h="120">
                      <a:moveTo>
                        <a:pt x="0" y="120"/>
                      </a:moveTo>
                      <a:lnTo>
                        <a:pt x="540" y="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9" name="Freeform 90"/>
                <p:cNvSpPr>
                  <a:spLocks/>
                </p:cNvSpPr>
                <p:nvPr/>
              </p:nvSpPr>
              <p:spPr bwMode="auto">
                <a:xfrm>
                  <a:off x="3410" y="9300"/>
                  <a:ext cx="500" cy="170"/>
                </a:xfrm>
                <a:custGeom>
                  <a:avLst/>
                  <a:gdLst>
                    <a:gd name="T0" fmla="*/ 0 w 500"/>
                    <a:gd name="T1" fmla="*/ 170 h 170"/>
                    <a:gd name="T2" fmla="*/ 500 w 500"/>
                    <a:gd name="T3" fmla="*/ 0 h 170"/>
                    <a:gd name="T4" fmla="*/ 0 60000 65536"/>
                    <a:gd name="T5" fmla="*/ 0 60000 65536"/>
                    <a:gd name="T6" fmla="*/ 0 w 500"/>
                    <a:gd name="T7" fmla="*/ 0 h 170"/>
                    <a:gd name="T8" fmla="*/ 500 w 500"/>
                    <a:gd name="T9" fmla="*/ 170 h 170"/>
                  </a:gdLst>
                  <a:ahLst/>
                  <a:cxnLst>
                    <a:cxn ang="T4">
                      <a:pos x="T0" y="T1"/>
                    </a:cxn>
                    <a:cxn ang="T5">
                      <a:pos x="T2" y="T3"/>
                    </a:cxn>
                  </a:cxnLst>
                  <a:rect l="T6" t="T7" r="T8" b="T9"/>
                  <a:pathLst>
                    <a:path w="500" h="170">
                      <a:moveTo>
                        <a:pt x="0" y="170"/>
                      </a:moveTo>
                      <a:lnTo>
                        <a:pt x="500" y="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0" name="Freeform 91"/>
                <p:cNvSpPr>
                  <a:spLocks/>
                </p:cNvSpPr>
                <p:nvPr/>
              </p:nvSpPr>
              <p:spPr bwMode="auto">
                <a:xfrm>
                  <a:off x="3410" y="9450"/>
                  <a:ext cx="1" cy="506"/>
                </a:xfrm>
                <a:custGeom>
                  <a:avLst/>
                  <a:gdLst>
                    <a:gd name="T0" fmla="*/ 0 w 1"/>
                    <a:gd name="T1" fmla="*/ 0 h 506"/>
                    <a:gd name="T2" fmla="*/ 0 w 1"/>
                    <a:gd name="T3" fmla="*/ 506 h 506"/>
                    <a:gd name="T4" fmla="*/ 0 60000 65536"/>
                    <a:gd name="T5" fmla="*/ 0 60000 65536"/>
                    <a:gd name="T6" fmla="*/ 0 w 1"/>
                    <a:gd name="T7" fmla="*/ 0 h 506"/>
                    <a:gd name="T8" fmla="*/ 1 w 1"/>
                    <a:gd name="T9" fmla="*/ 506 h 506"/>
                  </a:gdLst>
                  <a:ahLst/>
                  <a:cxnLst>
                    <a:cxn ang="T4">
                      <a:pos x="T0" y="T1"/>
                    </a:cxn>
                    <a:cxn ang="T5">
                      <a:pos x="T2" y="T3"/>
                    </a:cxn>
                  </a:cxnLst>
                  <a:rect l="T6" t="T7" r="T8" b="T9"/>
                  <a:pathLst>
                    <a:path w="1" h="506">
                      <a:moveTo>
                        <a:pt x="0" y="0"/>
                      </a:moveTo>
                      <a:lnTo>
                        <a:pt x="0" y="506"/>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1" name="Freeform 92"/>
                <p:cNvSpPr>
                  <a:spLocks/>
                </p:cNvSpPr>
                <p:nvPr/>
              </p:nvSpPr>
              <p:spPr bwMode="auto">
                <a:xfrm>
                  <a:off x="3500" y="9330"/>
                  <a:ext cx="450" cy="210"/>
                </a:xfrm>
                <a:custGeom>
                  <a:avLst/>
                  <a:gdLst>
                    <a:gd name="T0" fmla="*/ 0 w 450"/>
                    <a:gd name="T1" fmla="*/ 210 h 210"/>
                    <a:gd name="T2" fmla="*/ 450 w 450"/>
                    <a:gd name="T3" fmla="*/ 0 h 210"/>
                    <a:gd name="T4" fmla="*/ 0 60000 65536"/>
                    <a:gd name="T5" fmla="*/ 0 60000 65536"/>
                    <a:gd name="T6" fmla="*/ 0 w 450"/>
                    <a:gd name="T7" fmla="*/ 0 h 210"/>
                    <a:gd name="T8" fmla="*/ 450 w 450"/>
                    <a:gd name="T9" fmla="*/ 210 h 210"/>
                  </a:gdLst>
                  <a:ahLst/>
                  <a:cxnLst>
                    <a:cxn ang="T4">
                      <a:pos x="T0" y="T1"/>
                    </a:cxn>
                    <a:cxn ang="T5">
                      <a:pos x="T2" y="T3"/>
                    </a:cxn>
                  </a:cxnLst>
                  <a:rect l="T6" t="T7" r="T8" b="T9"/>
                  <a:pathLst>
                    <a:path w="450" h="210">
                      <a:moveTo>
                        <a:pt x="0" y="210"/>
                      </a:moveTo>
                      <a:lnTo>
                        <a:pt x="450" y="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2" name="Freeform 93"/>
                <p:cNvSpPr>
                  <a:spLocks/>
                </p:cNvSpPr>
                <p:nvPr/>
              </p:nvSpPr>
              <p:spPr bwMode="auto">
                <a:xfrm>
                  <a:off x="3840" y="9390"/>
                  <a:ext cx="250" cy="280"/>
                </a:xfrm>
                <a:custGeom>
                  <a:avLst/>
                  <a:gdLst>
                    <a:gd name="T0" fmla="*/ 0 w 250"/>
                    <a:gd name="T1" fmla="*/ 280 h 280"/>
                    <a:gd name="T2" fmla="*/ 250 w 250"/>
                    <a:gd name="T3" fmla="*/ 0 h 280"/>
                    <a:gd name="T4" fmla="*/ 0 60000 65536"/>
                    <a:gd name="T5" fmla="*/ 0 60000 65536"/>
                    <a:gd name="T6" fmla="*/ 0 w 250"/>
                    <a:gd name="T7" fmla="*/ 0 h 280"/>
                    <a:gd name="T8" fmla="*/ 250 w 250"/>
                    <a:gd name="T9" fmla="*/ 280 h 280"/>
                  </a:gdLst>
                  <a:ahLst/>
                  <a:cxnLst>
                    <a:cxn ang="T4">
                      <a:pos x="T0" y="T1"/>
                    </a:cxn>
                    <a:cxn ang="T5">
                      <a:pos x="T2" y="T3"/>
                    </a:cxn>
                  </a:cxnLst>
                  <a:rect l="T6" t="T7" r="T8" b="T9"/>
                  <a:pathLst>
                    <a:path w="250" h="280">
                      <a:moveTo>
                        <a:pt x="0" y="280"/>
                      </a:moveTo>
                      <a:lnTo>
                        <a:pt x="250" y="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3" name="Freeform 94"/>
                <p:cNvSpPr>
                  <a:spLocks/>
                </p:cNvSpPr>
                <p:nvPr/>
              </p:nvSpPr>
              <p:spPr bwMode="auto">
                <a:xfrm>
                  <a:off x="3730" y="9370"/>
                  <a:ext cx="320" cy="260"/>
                </a:xfrm>
                <a:custGeom>
                  <a:avLst/>
                  <a:gdLst>
                    <a:gd name="T0" fmla="*/ 0 w 320"/>
                    <a:gd name="T1" fmla="*/ 260 h 260"/>
                    <a:gd name="T2" fmla="*/ 320 w 320"/>
                    <a:gd name="T3" fmla="*/ 0 h 260"/>
                    <a:gd name="T4" fmla="*/ 0 60000 65536"/>
                    <a:gd name="T5" fmla="*/ 0 60000 65536"/>
                    <a:gd name="T6" fmla="*/ 0 w 320"/>
                    <a:gd name="T7" fmla="*/ 0 h 260"/>
                    <a:gd name="T8" fmla="*/ 320 w 320"/>
                    <a:gd name="T9" fmla="*/ 260 h 260"/>
                  </a:gdLst>
                  <a:ahLst/>
                  <a:cxnLst>
                    <a:cxn ang="T4">
                      <a:pos x="T0" y="T1"/>
                    </a:cxn>
                    <a:cxn ang="T5">
                      <a:pos x="T2" y="T3"/>
                    </a:cxn>
                  </a:cxnLst>
                  <a:rect l="T6" t="T7" r="T8" b="T9"/>
                  <a:pathLst>
                    <a:path w="320" h="260">
                      <a:moveTo>
                        <a:pt x="0" y="260"/>
                      </a:moveTo>
                      <a:lnTo>
                        <a:pt x="320" y="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4" name="Freeform 95"/>
                <p:cNvSpPr>
                  <a:spLocks/>
                </p:cNvSpPr>
                <p:nvPr/>
              </p:nvSpPr>
              <p:spPr bwMode="auto">
                <a:xfrm>
                  <a:off x="3600" y="9350"/>
                  <a:ext cx="390" cy="240"/>
                </a:xfrm>
                <a:custGeom>
                  <a:avLst/>
                  <a:gdLst>
                    <a:gd name="T0" fmla="*/ 0 w 390"/>
                    <a:gd name="T1" fmla="*/ 240 h 240"/>
                    <a:gd name="T2" fmla="*/ 390 w 390"/>
                    <a:gd name="T3" fmla="*/ 0 h 240"/>
                    <a:gd name="T4" fmla="*/ 0 60000 65536"/>
                    <a:gd name="T5" fmla="*/ 0 60000 65536"/>
                    <a:gd name="T6" fmla="*/ 0 w 390"/>
                    <a:gd name="T7" fmla="*/ 0 h 240"/>
                    <a:gd name="T8" fmla="*/ 390 w 390"/>
                    <a:gd name="T9" fmla="*/ 240 h 240"/>
                  </a:gdLst>
                  <a:ahLst/>
                  <a:cxnLst>
                    <a:cxn ang="T4">
                      <a:pos x="T0" y="T1"/>
                    </a:cxn>
                    <a:cxn ang="T5">
                      <a:pos x="T2" y="T3"/>
                    </a:cxn>
                  </a:cxnLst>
                  <a:rect l="T6" t="T7" r="T8" b="T9"/>
                  <a:pathLst>
                    <a:path w="390" h="240">
                      <a:moveTo>
                        <a:pt x="0" y="240"/>
                      </a:moveTo>
                      <a:lnTo>
                        <a:pt x="390" y="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5" name="Freeform 96"/>
                <p:cNvSpPr>
                  <a:spLocks/>
                </p:cNvSpPr>
                <p:nvPr/>
              </p:nvSpPr>
              <p:spPr bwMode="auto">
                <a:xfrm>
                  <a:off x="3500" y="9512"/>
                  <a:ext cx="1" cy="506"/>
                </a:xfrm>
                <a:custGeom>
                  <a:avLst/>
                  <a:gdLst>
                    <a:gd name="T0" fmla="*/ 0 w 1"/>
                    <a:gd name="T1" fmla="*/ 0 h 506"/>
                    <a:gd name="T2" fmla="*/ 0 w 1"/>
                    <a:gd name="T3" fmla="*/ 506 h 506"/>
                    <a:gd name="T4" fmla="*/ 0 60000 65536"/>
                    <a:gd name="T5" fmla="*/ 0 60000 65536"/>
                    <a:gd name="T6" fmla="*/ 0 w 1"/>
                    <a:gd name="T7" fmla="*/ 0 h 506"/>
                    <a:gd name="T8" fmla="*/ 1 w 1"/>
                    <a:gd name="T9" fmla="*/ 506 h 506"/>
                  </a:gdLst>
                  <a:ahLst/>
                  <a:cxnLst>
                    <a:cxn ang="T4">
                      <a:pos x="T0" y="T1"/>
                    </a:cxn>
                    <a:cxn ang="T5">
                      <a:pos x="T2" y="T3"/>
                    </a:cxn>
                  </a:cxnLst>
                  <a:rect l="T6" t="T7" r="T8" b="T9"/>
                  <a:pathLst>
                    <a:path w="1" h="506">
                      <a:moveTo>
                        <a:pt x="0" y="0"/>
                      </a:moveTo>
                      <a:lnTo>
                        <a:pt x="0" y="506"/>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6" name="Freeform 97"/>
                <p:cNvSpPr>
                  <a:spLocks/>
                </p:cNvSpPr>
                <p:nvPr/>
              </p:nvSpPr>
              <p:spPr bwMode="auto">
                <a:xfrm>
                  <a:off x="3600" y="958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7" name="Freeform 98"/>
                <p:cNvSpPr>
                  <a:spLocks/>
                </p:cNvSpPr>
                <p:nvPr/>
              </p:nvSpPr>
              <p:spPr bwMode="auto">
                <a:xfrm>
                  <a:off x="3710" y="9620"/>
                  <a:ext cx="10" cy="490"/>
                </a:xfrm>
                <a:custGeom>
                  <a:avLst/>
                  <a:gdLst>
                    <a:gd name="T0" fmla="*/ 10 w 10"/>
                    <a:gd name="T1" fmla="*/ 0 h 490"/>
                    <a:gd name="T2" fmla="*/ 0 w 10"/>
                    <a:gd name="T3" fmla="*/ 490 h 490"/>
                    <a:gd name="T4" fmla="*/ 0 60000 65536"/>
                    <a:gd name="T5" fmla="*/ 0 60000 65536"/>
                    <a:gd name="T6" fmla="*/ 0 w 10"/>
                    <a:gd name="T7" fmla="*/ 0 h 490"/>
                    <a:gd name="T8" fmla="*/ 10 w 10"/>
                    <a:gd name="T9" fmla="*/ 490 h 490"/>
                  </a:gdLst>
                  <a:ahLst/>
                  <a:cxnLst>
                    <a:cxn ang="T4">
                      <a:pos x="T0" y="T1"/>
                    </a:cxn>
                    <a:cxn ang="T5">
                      <a:pos x="T2" y="T3"/>
                    </a:cxn>
                  </a:cxnLst>
                  <a:rect l="T6" t="T7" r="T8" b="T9"/>
                  <a:pathLst>
                    <a:path w="10" h="490">
                      <a:moveTo>
                        <a:pt x="10" y="0"/>
                      </a:moveTo>
                      <a:lnTo>
                        <a:pt x="0" y="49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8" name="Freeform 99"/>
                <p:cNvSpPr>
                  <a:spLocks/>
                </p:cNvSpPr>
                <p:nvPr/>
              </p:nvSpPr>
              <p:spPr bwMode="auto">
                <a:xfrm>
                  <a:off x="3830" y="9668"/>
                  <a:ext cx="10" cy="482"/>
                </a:xfrm>
                <a:custGeom>
                  <a:avLst/>
                  <a:gdLst>
                    <a:gd name="T0" fmla="*/ 10 w 10"/>
                    <a:gd name="T1" fmla="*/ 0 h 482"/>
                    <a:gd name="T2" fmla="*/ 0 w 10"/>
                    <a:gd name="T3" fmla="*/ 482 h 482"/>
                    <a:gd name="T4" fmla="*/ 0 60000 65536"/>
                    <a:gd name="T5" fmla="*/ 0 60000 65536"/>
                    <a:gd name="T6" fmla="*/ 0 w 10"/>
                    <a:gd name="T7" fmla="*/ 0 h 482"/>
                    <a:gd name="T8" fmla="*/ 10 w 10"/>
                    <a:gd name="T9" fmla="*/ 482 h 482"/>
                  </a:gdLst>
                  <a:ahLst/>
                  <a:cxnLst>
                    <a:cxn ang="T4">
                      <a:pos x="T0" y="T1"/>
                    </a:cxn>
                    <a:cxn ang="T5">
                      <a:pos x="T2" y="T3"/>
                    </a:cxn>
                  </a:cxnLst>
                  <a:rect l="T6" t="T7" r="T8" b="T9"/>
                  <a:pathLst>
                    <a:path w="10" h="482">
                      <a:moveTo>
                        <a:pt x="10" y="0"/>
                      </a:moveTo>
                      <a:lnTo>
                        <a:pt x="0" y="482"/>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9" name="Freeform 100"/>
                <p:cNvSpPr>
                  <a:spLocks/>
                </p:cNvSpPr>
                <p:nvPr/>
              </p:nvSpPr>
              <p:spPr bwMode="auto">
                <a:xfrm>
                  <a:off x="3950" y="9670"/>
                  <a:ext cx="10" cy="500"/>
                </a:xfrm>
                <a:custGeom>
                  <a:avLst/>
                  <a:gdLst>
                    <a:gd name="T0" fmla="*/ 10 w 10"/>
                    <a:gd name="T1" fmla="*/ 0 h 500"/>
                    <a:gd name="T2" fmla="*/ 0 w 10"/>
                    <a:gd name="T3" fmla="*/ 500 h 500"/>
                    <a:gd name="T4" fmla="*/ 0 60000 65536"/>
                    <a:gd name="T5" fmla="*/ 0 60000 65536"/>
                    <a:gd name="T6" fmla="*/ 0 w 10"/>
                    <a:gd name="T7" fmla="*/ 0 h 500"/>
                    <a:gd name="T8" fmla="*/ 10 w 10"/>
                    <a:gd name="T9" fmla="*/ 500 h 500"/>
                  </a:gdLst>
                  <a:ahLst/>
                  <a:cxnLst>
                    <a:cxn ang="T4">
                      <a:pos x="T0" y="T1"/>
                    </a:cxn>
                    <a:cxn ang="T5">
                      <a:pos x="T2" y="T3"/>
                    </a:cxn>
                  </a:cxnLst>
                  <a:rect l="T6" t="T7" r="T8" b="T9"/>
                  <a:pathLst>
                    <a:path w="10" h="500">
                      <a:moveTo>
                        <a:pt x="10" y="0"/>
                      </a:moveTo>
                      <a:lnTo>
                        <a:pt x="0" y="50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0" name="Freeform 101"/>
                <p:cNvSpPr>
                  <a:spLocks/>
                </p:cNvSpPr>
                <p:nvPr/>
              </p:nvSpPr>
              <p:spPr bwMode="auto">
                <a:xfrm>
                  <a:off x="4070" y="971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1" name="Freeform 102"/>
                <p:cNvSpPr>
                  <a:spLocks/>
                </p:cNvSpPr>
                <p:nvPr/>
              </p:nvSpPr>
              <p:spPr bwMode="auto">
                <a:xfrm>
                  <a:off x="3960" y="9410"/>
                  <a:ext cx="210" cy="280"/>
                </a:xfrm>
                <a:custGeom>
                  <a:avLst/>
                  <a:gdLst>
                    <a:gd name="T0" fmla="*/ 0 w 210"/>
                    <a:gd name="T1" fmla="*/ 280 h 280"/>
                    <a:gd name="T2" fmla="*/ 210 w 210"/>
                    <a:gd name="T3" fmla="*/ 0 h 280"/>
                    <a:gd name="T4" fmla="*/ 0 60000 65536"/>
                    <a:gd name="T5" fmla="*/ 0 60000 65536"/>
                    <a:gd name="T6" fmla="*/ 0 w 210"/>
                    <a:gd name="T7" fmla="*/ 0 h 280"/>
                    <a:gd name="T8" fmla="*/ 210 w 210"/>
                    <a:gd name="T9" fmla="*/ 280 h 280"/>
                  </a:gdLst>
                  <a:ahLst/>
                  <a:cxnLst>
                    <a:cxn ang="T4">
                      <a:pos x="T0" y="T1"/>
                    </a:cxn>
                    <a:cxn ang="T5">
                      <a:pos x="T2" y="T3"/>
                    </a:cxn>
                  </a:cxnLst>
                  <a:rect l="T6" t="T7" r="T8" b="T9"/>
                  <a:pathLst>
                    <a:path w="210" h="280">
                      <a:moveTo>
                        <a:pt x="0" y="280"/>
                      </a:moveTo>
                      <a:lnTo>
                        <a:pt x="210" y="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2" name="Freeform 103"/>
                <p:cNvSpPr>
                  <a:spLocks/>
                </p:cNvSpPr>
                <p:nvPr/>
              </p:nvSpPr>
              <p:spPr bwMode="auto">
                <a:xfrm>
                  <a:off x="4080" y="9420"/>
                  <a:ext cx="150" cy="290"/>
                </a:xfrm>
                <a:custGeom>
                  <a:avLst/>
                  <a:gdLst>
                    <a:gd name="T0" fmla="*/ 0 w 150"/>
                    <a:gd name="T1" fmla="*/ 290 h 290"/>
                    <a:gd name="T2" fmla="*/ 150 w 150"/>
                    <a:gd name="T3" fmla="*/ 0 h 290"/>
                    <a:gd name="T4" fmla="*/ 0 60000 65536"/>
                    <a:gd name="T5" fmla="*/ 0 60000 65536"/>
                    <a:gd name="T6" fmla="*/ 0 w 150"/>
                    <a:gd name="T7" fmla="*/ 0 h 290"/>
                    <a:gd name="T8" fmla="*/ 150 w 150"/>
                    <a:gd name="T9" fmla="*/ 290 h 290"/>
                  </a:gdLst>
                  <a:ahLst/>
                  <a:cxnLst>
                    <a:cxn ang="T4">
                      <a:pos x="T0" y="T1"/>
                    </a:cxn>
                    <a:cxn ang="T5">
                      <a:pos x="T2" y="T3"/>
                    </a:cxn>
                  </a:cxnLst>
                  <a:rect l="T6" t="T7" r="T8" b="T9"/>
                  <a:pathLst>
                    <a:path w="150" h="290">
                      <a:moveTo>
                        <a:pt x="0" y="290"/>
                      </a:moveTo>
                      <a:lnTo>
                        <a:pt x="150" y="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3" name="Freeform 104"/>
                <p:cNvSpPr>
                  <a:spLocks/>
                </p:cNvSpPr>
                <p:nvPr/>
              </p:nvSpPr>
              <p:spPr bwMode="auto">
                <a:xfrm>
                  <a:off x="4180" y="9728"/>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4" name="Freeform 105"/>
                <p:cNvSpPr>
                  <a:spLocks/>
                </p:cNvSpPr>
                <p:nvPr/>
              </p:nvSpPr>
              <p:spPr bwMode="auto">
                <a:xfrm>
                  <a:off x="4300" y="9734"/>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5" name="Freeform 106"/>
                <p:cNvSpPr>
                  <a:spLocks/>
                </p:cNvSpPr>
                <p:nvPr/>
              </p:nvSpPr>
              <p:spPr bwMode="auto">
                <a:xfrm>
                  <a:off x="4410" y="9738"/>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6" name="Freeform 107"/>
                <p:cNvSpPr>
                  <a:spLocks/>
                </p:cNvSpPr>
                <p:nvPr/>
              </p:nvSpPr>
              <p:spPr bwMode="auto">
                <a:xfrm>
                  <a:off x="4519" y="9738"/>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7" name="Freeform 108"/>
                <p:cNvSpPr>
                  <a:spLocks/>
                </p:cNvSpPr>
                <p:nvPr/>
              </p:nvSpPr>
              <p:spPr bwMode="auto">
                <a:xfrm>
                  <a:off x="4629" y="9738"/>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8" name="Freeform 109"/>
                <p:cNvSpPr>
                  <a:spLocks/>
                </p:cNvSpPr>
                <p:nvPr/>
              </p:nvSpPr>
              <p:spPr bwMode="auto">
                <a:xfrm>
                  <a:off x="4730" y="9718"/>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9" name="Freeform 110"/>
                <p:cNvSpPr>
                  <a:spLocks/>
                </p:cNvSpPr>
                <p:nvPr/>
              </p:nvSpPr>
              <p:spPr bwMode="auto">
                <a:xfrm>
                  <a:off x="4849" y="971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0" name="Freeform 111"/>
                <p:cNvSpPr>
                  <a:spLocks/>
                </p:cNvSpPr>
                <p:nvPr/>
              </p:nvSpPr>
              <p:spPr bwMode="auto">
                <a:xfrm>
                  <a:off x="4960" y="970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1" name="Freeform 112"/>
                <p:cNvSpPr>
                  <a:spLocks/>
                </p:cNvSpPr>
                <p:nvPr/>
              </p:nvSpPr>
              <p:spPr bwMode="auto">
                <a:xfrm>
                  <a:off x="5089" y="967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2" name="Freeform 113"/>
                <p:cNvSpPr>
                  <a:spLocks/>
                </p:cNvSpPr>
                <p:nvPr/>
              </p:nvSpPr>
              <p:spPr bwMode="auto">
                <a:xfrm>
                  <a:off x="5199" y="964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3" name="Freeform 114"/>
                <p:cNvSpPr>
                  <a:spLocks/>
                </p:cNvSpPr>
                <p:nvPr/>
              </p:nvSpPr>
              <p:spPr bwMode="auto">
                <a:xfrm>
                  <a:off x="5309" y="960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4" name="Freeform 115"/>
                <p:cNvSpPr>
                  <a:spLocks/>
                </p:cNvSpPr>
                <p:nvPr/>
              </p:nvSpPr>
              <p:spPr bwMode="auto">
                <a:xfrm>
                  <a:off x="5400" y="9560"/>
                  <a:ext cx="10" cy="480"/>
                </a:xfrm>
                <a:custGeom>
                  <a:avLst/>
                  <a:gdLst>
                    <a:gd name="T0" fmla="*/ 0 w 10"/>
                    <a:gd name="T1" fmla="*/ 0 h 480"/>
                    <a:gd name="T2" fmla="*/ 10 w 10"/>
                    <a:gd name="T3" fmla="*/ 480 h 480"/>
                    <a:gd name="T4" fmla="*/ 0 60000 65536"/>
                    <a:gd name="T5" fmla="*/ 0 60000 65536"/>
                    <a:gd name="T6" fmla="*/ 0 w 10"/>
                    <a:gd name="T7" fmla="*/ 0 h 480"/>
                    <a:gd name="T8" fmla="*/ 10 w 10"/>
                    <a:gd name="T9" fmla="*/ 480 h 480"/>
                  </a:gdLst>
                  <a:ahLst/>
                  <a:cxnLst>
                    <a:cxn ang="T4">
                      <a:pos x="T0" y="T1"/>
                    </a:cxn>
                    <a:cxn ang="T5">
                      <a:pos x="T2" y="T3"/>
                    </a:cxn>
                  </a:cxnLst>
                  <a:rect l="T6" t="T7" r="T8" b="T9"/>
                  <a:pathLst>
                    <a:path w="10" h="480">
                      <a:moveTo>
                        <a:pt x="0" y="0"/>
                      </a:moveTo>
                      <a:lnTo>
                        <a:pt x="10" y="4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5" name="Freeform 116"/>
                <p:cNvSpPr>
                  <a:spLocks/>
                </p:cNvSpPr>
                <p:nvPr/>
              </p:nvSpPr>
              <p:spPr bwMode="auto">
                <a:xfrm>
                  <a:off x="5480" y="9500"/>
                  <a:ext cx="10" cy="480"/>
                </a:xfrm>
                <a:custGeom>
                  <a:avLst/>
                  <a:gdLst>
                    <a:gd name="T0" fmla="*/ 0 w 10"/>
                    <a:gd name="T1" fmla="*/ 0 h 480"/>
                    <a:gd name="T2" fmla="*/ 10 w 10"/>
                    <a:gd name="T3" fmla="*/ 480 h 480"/>
                    <a:gd name="T4" fmla="*/ 0 60000 65536"/>
                    <a:gd name="T5" fmla="*/ 0 60000 65536"/>
                    <a:gd name="T6" fmla="*/ 0 w 10"/>
                    <a:gd name="T7" fmla="*/ 0 h 480"/>
                    <a:gd name="T8" fmla="*/ 10 w 10"/>
                    <a:gd name="T9" fmla="*/ 480 h 480"/>
                  </a:gdLst>
                  <a:ahLst/>
                  <a:cxnLst>
                    <a:cxn ang="T4">
                      <a:pos x="T0" y="T1"/>
                    </a:cxn>
                    <a:cxn ang="T5">
                      <a:pos x="T2" y="T3"/>
                    </a:cxn>
                  </a:cxnLst>
                  <a:rect l="T6" t="T7" r="T8" b="T9"/>
                  <a:pathLst>
                    <a:path w="10" h="480">
                      <a:moveTo>
                        <a:pt x="0" y="0"/>
                      </a:moveTo>
                      <a:lnTo>
                        <a:pt x="10" y="4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6" name="Freeform 117"/>
                <p:cNvSpPr>
                  <a:spLocks/>
                </p:cNvSpPr>
                <p:nvPr/>
              </p:nvSpPr>
              <p:spPr bwMode="auto">
                <a:xfrm>
                  <a:off x="5550" y="9436"/>
                  <a:ext cx="10" cy="480"/>
                </a:xfrm>
                <a:custGeom>
                  <a:avLst/>
                  <a:gdLst>
                    <a:gd name="T0" fmla="*/ 0 w 10"/>
                    <a:gd name="T1" fmla="*/ 0 h 480"/>
                    <a:gd name="T2" fmla="*/ 10 w 10"/>
                    <a:gd name="T3" fmla="*/ 480 h 480"/>
                    <a:gd name="T4" fmla="*/ 0 60000 65536"/>
                    <a:gd name="T5" fmla="*/ 0 60000 65536"/>
                    <a:gd name="T6" fmla="*/ 0 w 10"/>
                    <a:gd name="T7" fmla="*/ 0 h 480"/>
                    <a:gd name="T8" fmla="*/ 10 w 10"/>
                    <a:gd name="T9" fmla="*/ 480 h 480"/>
                  </a:gdLst>
                  <a:ahLst/>
                  <a:cxnLst>
                    <a:cxn ang="T4">
                      <a:pos x="T0" y="T1"/>
                    </a:cxn>
                    <a:cxn ang="T5">
                      <a:pos x="T2" y="T3"/>
                    </a:cxn>
                  </a:cxnLst>
                  <a:rect l="T6" t="T7" r="T8" b="T9"/>
                  <a:pathLst>
                    <a:path w="10" h="480">
                      <a:moveTo>
                        <a:pt x="0" y="0"/>
                      </a:moveTo>
                      <a:lnTo>
                        <a:pt x="10" y="4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7" name="Freeform 118"/>
                <p:cNvSpPr>
                  <a:spLocks/>
                </p:cNvSpPr>
                <p:nvPr/>
              </p:nvSpPr>
              <p:spPr bwMode="auto">
                <a:xfrm>
                  <a:off x="5600" y="9402"/>
                  <a:ext cx="10" cy="480"/>
                </a:xfrm>
                <a:custGeom>
                  <a:avLst/>
                  <a:gdLst>
                    <a:gd name="T0" fmla="*/ 0 w 10"/>
                    <a:gd name="T1" fmla="*/ 0 h 480"/>
                    <a:gd name="T2" fmla="*/ 10 w 10"/>
                    <a:gd name="T3" fmla="*/ 480 h 480"/>
                    <a:gd name="T4" fmla="*/ 0 60000 65536"/>
                    <a:gd name="T5" fmla="*/ 0 60000 65536"/>
                    <a:gd name="T6" fmla="*/ 0 w 10"/>
                    <a:gd name="T7" fmla="*/ 0 h 480"/>
                    <a:gd name="T8" fmla="*/ 10 w 10"/>
                    <a:gd name="T9" fmla="*/ 480 h 480"/>
                  </a:gdLst>
                  <a:ahLst/>
                  <a:cxnLst>
                    <a:cxn ang="T4">
                      <a:pos x="T0" y="T1"/>
                    </a:cxn>
                    <a:cxn ang="T5">
                      <a:pos x="T2" y="T3"/>
                    </a:cxn>
                  </a:cxnLst>
                  <a:rect l="T6" t="T7" r="T8" b="T9"/>
                  <a:pathLst>
                    <a:path w="10" h="480">
                      <a:moveTo>
                        <a:pt x="0" y="0"/>
                      </a:moveTo>
                      <a:lnTo>
                        <a:pt x="10" y="4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8" name="Freeform 119"/>
                <p:cNvSpPr>
                  <a:spLocks/>
                </p:cNvSpPr>
                <p:nvPr/>
              </p:nvSpPr>
              <p:spPr bwMode="auto">
                <a:xfrm>
                  <a:off x="5640" y="9352"/>
                  <a:ext cx="10" cy="480"/>
                </a:xfrm>
                <a:custGeom>
                  <a:avLst/>
                  <a:gdLst>
                    <a:gd name="T0" fmla="*/ 0 w 10"/>
                    <a:gd name="T1" fmla="*/ 0 h 480"/>
                    <a:gd name="T2" fmla="*/ 10 w 10"/>
                    <a:gd name="T3" fmla="*/ 480 h 480"/>
                    <a:gd name="T4" fmla="*/ 0 60000 65536"/>
                    <a:gd name="T5" fmla="*/ 0 60000 65536"/>
                    <a:gd name="T6" fmla="*/ 0 w 10"/>
                    <a:gd name="T7" fmla="*/ 0 h 480"/>
                    <a:gd name="T8" fmla="*/ 10 w 10"/>
                    <a:gd name="T9" fmla="*/ 480 h 480"/>
                  </a:gdLst>
                  <a:ahLst/>
                  <a:cxnLst>
                    <a:cxn ang="T4">
                      <a:pos x="T0" y="T1"/>
                    </a:cxn>
                    <a:cxn ang="T5">
                      <a:pos x="T2" y="T3"/>
                    </a:cxn>
                  </a:cxnLst>
                  <a:rect l="T6" t="T7" r="T8" b="T9"/>
                  <a:pathLst>
                    <a:path w="10" h="480">
                      <a:moveTo>
                        <a:pt x="0" y="0"/>
                      </a:moveTo>
                      <a:lnTo>
                        <a:pt x="10" y="4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9" name="Freeform 120"/>
                <p:cNvSpPr>
                  <a:spLocks/>
                </p:cNvSpPr>
                <p:nvPr/>
              </p:nvSpPr>
              <p:spPr bwMode="auto">
                <a:xfrm>
                  <a:off x="4180" y="9420"/>
                  <a:ext cx="100" cy="310"/>
                </a:xfrm>
                <a:custGeom>
                  <a:avLst/>
                  <a:gdLst>
                    <a:gd name="T0" fmla="*/ 0 w 100"/>
                    <a:gd name="T1" fmla="*/ 310 h 310"/>
                    <a:gd name="T2" fmla="*/ 100 w 100"/>
                    <a:gd name="T3" fmla="*/ 0 h 310"/>
                    <a:gd name="T4" fmla="*/ 0 60000 65536"/>
                    <a:gd name="T5" fmla="*/ 0 60000 65536"/>
                    <a:gd name="T6" fmla="*/ 0 w 100"/>
                    <a:gd name="T7" fmla="*/ 0 h 310"/>
                    <a:gd name="T8" fmla="*/ 100 w 100"/>
                    <a:gd name="T9" fmla="*/ 310 h 310"/>
                  </a:gdLst>
                  <a:ahLst/>
                  <a:cxnLst>
                    <a:cxn ang="T4">
                      <a:pos x="T0" y="T1"/>
                    </a:cxn>
                    <a:cxn ang="T5">
                      <a:pos x="T2" y="T3"/>
                    </a:cxn>
                  </a:cxnLst>
                  <a:rect l="T6" t="T7" r="T8" b="T9"/>
                  <a:pathLst>
                    <a:path w="100" h="310">
                      <a:moveTo>
                        <a:pt x="0" y="310"/>
                      </a:moveTo>
                      <a:lnTo>
                        <a:pt x="100" y="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0" name="Freeform 121"/>
                <p:cNvSpPr>
                  <a:spLocks/>
                </p:cNvSpPr>
                <p:nvPr/>
              </p:nvSpPr>
              <p:spPr bwMode="auto">
                <a:xfrm>
                  <a:off x="4300" y="9420"/>
                  <a:ext cx="40" cy="320"/>
                </a:xfrm>
                <a:custGeom>
                  <a:avLst/>
                  <a:gdLst>
                    <a:gd name="T0" fmla="*/ 0 w 40"/>
                    <a:gd name="T1" fmla="*/ 320 h 320"/>
                    <a:gd name="T2" fmla="*/ 40 w 40"/>
                    <a:gd name="T3" fmla="*/ 0 h 320"/>
                    <a:gd name="T4" fmla="*/ 0 60000 65536"/>
                    <a:gd name="T5" fmla="*/ 0 60000 65536"/>
                    <a:gd name="T6" fmla="*/ 0 w 40"/>
                    <a:gd name="T7" fmla="*/ 0 h 320"/>
                    <a:gd name="T8" fmla="*/ 40 w 40"/>
                    <a:gd name="T9" fmla="*/ 320 h 320"/>
                  </a:gdLst>
                  <a:ahLst/>
                  <a:cxnLst>
                    <a:cxn ang="T4">
                      <a:pos x="T0" y="T1"/>
                    </a:cxn>
                    <a:cxn ang="T5">
                      <a:pos x="T2" y="T3"/>
                    </a:cxn>
                  </a:cxnLst>
                  <a:rect l="T6" t="T7" r="T8" b="T9"/>
                  <a:pathLst>
                    <a:path w="40" h="320">
                      <a:moveTo>
                        <a:pt x="0" y="320"/>
                      </a:moveTo>
                      <a:lnTo>
                        <a:pt x="40" y="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1" name="Freeform 122"/>
                <p:cNvSpPr>
                  <a:spLocks/>
                </p:cNvSpPr>
                <p:nvPr/>
              </p:nvSpPr>
              <p:spPr bwMode="auto">
                <a:xfrm>
                  <a:off x="4410" y="9410"/>
                  <a:ext cx="1" cy="340"/>
                </a:xfrm>
                <a:custGeom>
                  <a:avLst/>
                  <a:gdLst>
                    <a:gd name="T0" fmla="*/ 0 w 1"/>
                    <a:gd name="T1" fmla="*/ 340 h 340"/>
                    <a:gd name="T2" fmla="*/ 0 w 1"/>
                    <a:gd name="T3" fmla="*/ 0 h 340"/>
                    <a:gd name="T4" fmla="*/ 0 60000 65536"/>
                    <a:gd name="T5" fmla="*/ 0 60000 65536"/>
                    <a:gd name="T6" fmla="*/ 0 w 1"/>
                    <a:gd name="T7" fmla="*/ 0 h 340"/>
                    <a:gd name="T8" fmla="*/ 1 w 1"/>
                    <a:gd name="T9" fmla="*/ 340 h 340"/>
                  </a:gdLst>
                  <a:ahLst/>
                  <a:cxnLst>
                    <a:cxn ang="T4">
                      <a:pos x="T0" y="T1"/>
                    </a:cxn>
                    <a:cxn ang="T5">
                      <a:pos x="T2" y="T3"/>
                    </a:cxn>
                  </a:cxnLst>
                  <a:rect l="T6" t="T7" r="T8" b="T9"/>
                  <a:pathLst>
                    <a:path w="1" h="340">
                      <a:moveTo>
                        <a:pt x="0" y="340"/>
                      </a:moveTo>
                      <a:lnTo>
                        <a:pt x="0" y="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2" name="Freeform 123"/>
                <p:cNvSpPr>
                  <a:spLocks/>
                </p:cNvSpPr>
                <p:nvPr/>
              </p:nvSpPr>
              <p:spPr bwMode="auto">
                <a:xfrm>
                  <a:off x="4490" y="9400"/>
                  <a:ext cx="30" cy="360"/>
                </a:xfrm>
                <a:custGeom>
                  <a:avLst/>
                  <a:gdLst>
                    <a:gd name="T0" fmla="*/ 30 w 30"/>
                    <a:gd name="T1" fmla="*/ 360 h 360"/>
                    <a:gd name="T2" fmla="*/ 0 w 30"/>
                    <a:gd name="T3" fmla="*/ 0 h 360"/>
                    <a:gd name="T4" fmla="*/ 0 60000 65536"/>
                    <a:gd name="T5" fmla="*/ 0 60000 65536"/>
                    <a:gd name="T6" fmla="*/ 0 w 30"/>
                    <a:gd name="T7" fmla="*/ 0 h 360"/>
                    <a:gd name="T8" fmla="*/ 30 w 30"/>
                    <a:gd name="T9" fmla="*/ 360 h 360"/>
                  </a:gdLst>
                  <a:ahLst/>
                  <a:cxnLst>
                    <a:cxn ang="T4">
                      <a:pos x="T0" y="T1"/>
                    </a:cxn>
                    <a:cxn ang="T5">
                      <a:pos x="T2" y="T3"/>
                    </a:cxn>
                  </a:cxnLst>
                  <a:rect l="T6" t="T7" r="T8" b="T9"/>
                  <a:pathLst>
                    <a:path w="30" h="360">
                      <a:moveTo>
                        <a:pt x="30" y="360"/>
                      </a:moveTo>
                      <a:lnTo>
                        <a:pt x="0" y="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3" name="Freeform 124"/>
                <p:cNvSpPr>
                  <a:spLocks/>
                </p:cNvSpPr>
                <p:nvPr/>
              </p:nvSpPr>
              <p:spPr bwMode="auto">
                <a:xfrm>
                  <a:off x="4570" y="9400"/>
                  <a:ext cx="60" cy="330"/>
                </a:xfrm>
                <a:custGeom>
                  <a:avLst/>
                  <a:gdLst>
                    <a:gd name="T0" fmla="*/ 0 w 60"/>
                    <a:gd name="T1" fmla="*/ 0 h 330"/>
                    <a:gd name="T2" fmla="*/ 60 w 60"/>
                    <a:gd name="T3" fmla="*/ 330 h 330"/>
                    <a:gd name="T4" fmla="*/ 0 60000 65536"/>
                    <a:gd name="T5" fmla="*/ 0 60000 65536"/>
                    <a:gd name="T6" fmla="*/ 0 w 60"/>
                    <a:gd name="T7" fmla="*/ 0 h 330"/>
                    <a:gd name="T8" fmla="*/ 60 w 60"/>
                    <a:gd name="T9" fmla="*/ 330 h 330"/>
                  </a:gdLst>
                  <a:ahLst/>
                  <a:cxnLst>
                    <a:cxn ang="T4">
                      <a:pos x="T0" y="T1"/>
                    </a:cxn>
                    <a:cxn ang="T5">
                      <a:pos x="T2" y="T3"/>
                    </a:cxn>
                  </a:cxnLst>
                  <a:rect l="T6" t="T7" r="T8" b="T9"/>
                  <a:pathLst>
                    <a:path w="60" h="330">
                      <a:moveTo>
                        <a:pt x="0" y="0"/>
                      </a:moveTo>
                      <a:lnTo>
                        <a:pt x="60" y="33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4" name="Freeform 125"/>
                <p:cNvSpPr>
                  <a:spLocks/>
                </p:cNvSpPr>
                <p:nvPr/>
              </p:nvSpPr>
              <p:spPr bwMode="auto">
                <a:xfrm>
                  <a:off x="4650" y="9400"/>
                  <a:ext cx="80" cy="330"/>
                </a:xfrm>
                <a:custGeom>
                  <a:avLst/>
                  <a:gdLst>
                    <a:gd name="T0" fmla="*/ 0 w 80"/>
                    <a:gd name="T1" fmla="*/ 0 h 330"/>
                    <a:gd name="T2" fmla="*/ 80 w 80"/>
                    <a:gd name="T3" fmla="*/ 330 h 330"/>
                    <a:gd name="T4" fmla="*/ 0 60000 65536"/>
                    <a:gd name="T5" fmla="*/ 0 60000 65536"/>
                    <a:gd name="T6" fmla="*/ 0 w 80"/>
                    <a:gd name="T7" fmla="*/ 0 h 330"/>
                    <a:gd name="T8" fmla="*/ 80 w 80"/>
                    <a:gd name="T9" fmla="*/ 330 h 330"/>
                  </a:gdLst>
                  <a:ahLst/>
                  <a:cxnLst>
                    <a:cxn ang="T4">
                      <a:pos x="T0" y="T1"/>
                    </a:cxn>
                    <a:cxn ang="T5">
                      <a:pos x="T2" y="T3"/>
                    </a:cxn>
                  </a:cxnLst>
                  <a:rect l="T6" t="T7" r="T8" b="T9"/>
                  <a:pathLst>
                    <a:path w="80" h="330">
                      <a:moveTo>
                        <a:pt x="0" y="0"/>
                      </a:moveTo>
                      <a:lnTo>
                        <a:pt x="80" y="33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5" name="Freeform 126"/>
                <p:cNvSpPr>
                  <a:spLocks/>
                </p:cNvSpPr>
                <p:nvPr/>
              </p:nvSpPr>
              <p:spPr bwMode="auto">
                <a:xfrm>
                  <a:off x="4730" y="9400"/>
                  <a:ext cx="110" cy="310"/>
                </a:xfrm>
                <a:custGeom>
                  <a:avLst/>
                  <a:gdLst>
                    <a:gd name="T0" fmla="*/ 0 w 110"/>
                    <a:gd name="T1" fmla="*/ 0 h 310"/>
                    <a:gd name="T2" fmla="*/ 110 w 110"/>
                    <a:gd name="T3" fmla="*/ 310 h 310"/>
                    <a:gd name="T4" fmla="*/ 0 60000 65536"/>
                    <a:gd name="T5" fmla="*/ 0 60000 65536"/>
                    <a:gd name="T6" fmla="*/ 0 w 110"/>
                    <a:gd name="T7" fmla="*/ 0 h 310"/>
                    <a:gd name="T8" fmla="*/ 110 w 110"/>
                    <a:gd name="T9" fmla="*/ 310 h 310"/>
                  </a:gdLst>
                  <a:ahLst/>
                  <a:cxnLst>
                    <a:cxn ang="T4">
                      <a:pos x="T0" y="T1"/>
                    </a:cxn>
                    <a:cxn ang="T5">
                      <a:pos x="T2" y="T3"/>
                    </a:cxn>
                  </a:cxnLst>
                  <a:rect l="T6" t="T7" r="T8" b="T9"/>
                  <a:pathLst>
                    <a:path w="110" h="310">
                      <a:moveTo>
                        <a:pt x="0" y="0"/>
                      </a:moveTo>
                      <a:lnTo>
                        <a:pt x="110" y="31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6" name="Freeform 127"/>
                <p:cNvSpPr>
                  <a:spLocks/>
                </p:cNvSpPr>
                <p:nvPr/>
              </p:nvSpPr>
              <p:spPr bwMode="auto">
                <a:xfrm>
                  <a:off x="4800" y="9390"/>
                  <a:ext cx="170" cy="320"/>
                </a:xfrm>
                <a:custGeom>
                  <a:avLst/>
                  <a:gdLst>
                    <a:gd name="T0" fmla="*/ 0 w 170"/>
                    <a:gd name="T1" fmla="*/ 0 h 320"/>
                    <a:gd name="T2" fmla="*/ 170 w 170"/>
                    <a:gd name="T3" fmla="*/ 320 h 320"/>
                    <a:gd name="T4" fmla="*/ 0 60000 65536"/>
                    <a:gd name="T5" fmla="*/ 0 60000 65536"/>
                    <a:gd name="T6" fmla="*/ 0 w 170"/>
                    <a:gd name="T7" fmla="*/ 0 h 320"/>
                    <a:gd name="T8" fmla="*/ 170 w 170"/>
                    <a:gd name="T9" fmla="*/ 320 h 320"/>
                  </a:gdLst>
                  <a:ahLst/>
                  <a:cxnLst>
                    <a:cxn ang="T4">
                      <a:pos x="T0" y="T1"/>
                    </a:cxn>
                    <a:cxn ang="T5">
                      <a:pos x="T2" y="T3"/>
                    </a:cxn>
                  </a:cxnLst>
                  <a:rect l="T6" t="T7" r="T8" b="T9"/>
                  <a:pathLst>
                    <a:path w="170" h="320">
                      <a:moveTo>
                        <a:pt x="0" y="0"/>
                      </a:moveTo>
                      <a:lnTo>
                        <a:pt x="170" y="32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7" name="Freeform 128"/>
                <p:cNvSpPr>
                  <a:spLocks/>
                </p:cNvSpPr>
                <p:nvPr/>
              </p:nvSpPr>
              <p:spPr bwMode="auto">
                <a:xfrm>
                  <a:off x="4860" y="9370"/>
                  <a:ext cx="210" cy="300"/>
                </a:xfrm>
                <a:custGeom>
                  <a:avLst/>
                  <a:gdLst>
                    <a:gd name="T0" fmla="*/ 0 w 210"/>
                    <a:gd name="T1" fmla="*/ 0 h 300"/>
                    <a:gd name="T2" fmla="*/ 210 w 210"/>
                    <a:gd name="T3" fmla="*/ 300 h 300"/>
                    <a:gd name="T4" fmla="*/ 0 60000 65536"/>
                    <a:gd name="T5" fmla="*/ 0 60000 65536"/>
                    <a:gd name="T6" fmla="*/ 0 w 210"/>
                    <a:gd name="T7" fmla="*/ 0 h 300"/>
                    <a:gd name="T8" fmla="*/ 210 w 210"/>
                    <a:gd name="T9" fmla="*/ 300 h 300"/>
                  </a:gdLst>
                  <a:ahLst/>
                  <a:cxnLst>
                    <a:cxn ang="T4">
                      <a:pos x="T0" y="T1"/>
                    </a:cxn>
                    <a:cxn ang="T5">
                      <a:pos x="T2" y="T3"/>
                    </a:cxn>
                  </a:cxnLst>
                  <a:rect l="T6" t="T7" r="T8" b="T9"/>
                  <a:pathLst>
                    <a:path w="210" h="300">
                      <a:moveTo>
                        <a:pt x="0" y="0"/>
                      </a:moveTo>
                      <a:lnTo>
                        <a:pt x="210" y="30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8" name="Freeform 129"/>
                <p:cNvSpPr>
                  <a:spLocks/>
                </p:cNvSpPr>
                <p:nvPr/>
              </p:nvSpPr>
              <p:spPr bwMode="auto">
                <a:xfrm>
                  <a:off x="4900" y="9350"/>
                  <a:ext cx="290" cy="290"/>
                </a:xfrm>
                <a:custGeom>
                  <a:avLst/>
                  <a:gdLst>
                    <a:gd name="T0" fmla="*/ 0 w 290"/>
                    <a:gd name="T1" fmla="*/ 0 h 290"/>
                    <a:gd name="T2" fmla="*/ 290 w 290"/>
                    <a:gd name="T3" fmla="*/ 290 h 290"/>
                    <a:gd name="T4" fmla="*/ 0 60000 65536"/>
                    <a:gd name="T5" fmla="*/ 0 60000 65536"/>
                    <a:gd name="T6" fmla="*/ 0 w 290"/>
                    <a:gd name="T7" fmla="*/ 0 h 290"/>
                    <a:gd name="T8" fmla="*/ 290 w 290"/>
                    <a:gd name="T9" fmla="*/ 290 h 290"/>
                  </a:gdLst>
                  <a:ahLst/>
                  <a:cxnLst>
                    <a:cxn ang="T4">
                      <a:pos x="T0" y="T1"/>
                    </a:cxn>
                    <a:cxn ang="T5">
                      <a:pos x="T2" y="T3"/>
                    </a:cxn>
                  </a:cxnLst>
                  <a:rect l="T6" t="T7" r="T8" b="T9"/>
                  <a:pathLst>
                    <a:path w="290" h="290">
                      <a:moveTo>
                        <a:pt x="0" y="0"/>
                      </a:moveTo>
                      <a:lnTo>
                        <a:pt x="290" y="29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9" name="Freeform 130"/>
                <p:cNvSpPr>
                  <a:spLocks/>
                </p:cNvSpPr>
                <p:nvPr/>
              </p:nvSpPr>
              <p:spPr bwMode="auto">
                <a:xfrm>
                  <a:off x="4950" y="9330"/>
                  <a:ext cx="350" cy="280"/>
                </a:xfrm>
                <a:custGeom>
                  <a:avLst/>
                  <a:gdLst>
                    <a:gd name="T0" fmla="*/ 0 w 350"/>
                    <a:gd name="T1" fmla="*/ 0 h 280"/>
                    <a:gd name="T2" fmla="*/ 350 w 350"/>
                    <a:gd name="T3" fmla="*/ 280 h 280"/>
                    <a:gd name="T4" fmla="*/ 0 60000 65536"/>
                    <a:gd name="T5" fmla="*/ 0 60000 65536"/>
                    <a:gd name="T6" fmla="*/ 0 w 350"/>
                    <a:gd name="T7" fmla="*/ 0 h 280"/>
                    <a:gd name="T8" fmla="*/ 350 w 350"/>
                    <a:gd name="T9" fmla="*/ 280 h 280"/>
                  </a:gdLst>
                  <a:ahLst/>
                  <a:cxnLst>
                    <a:cxn ang="T4">
                      <a:pos x="T0" y="T1"/>
                    </a:cxn>
                    <a:cxn ang="T5">
                      <a:pos x="T2" y="T3"/>
                    </a:cxn>
                  </a:cxnLst>
                  <a:rect l="T6" t="T7" r="T8" b="T9"/>
                  <a:pathLst>
                    <a:path w="350" h="280">
                      <a:moveTo>
                        <a:pt x="0" y="0"/>
                      </a:moveTo>
                      <a:lnTo>
                        <a:pt x="350" y="2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0" name="Freeform 131"/>
                <p:cNvSpPr>
                  <a:spLocks/>
                </p:cNvSpPr>
                <p:nvPr/>
              </p:nvSpPr>
              <p:spPr bwMode="auto">
                <a:xfrm>
                  <a:off x="5130" y="9200"/>
                  <a:ext cx="550" cy="30"/>
                </a:xfrm>
                <a:custGeom>
                  <a:avLst/>
                  <a:gdLst>
                    <a:gd name="T0" fmla="*/ 0 w 550"/>
                    <a:gd name="T1" fmla="*/ 0 h 30"/>
                    <a:gd name="T2" fmla="*/ 550 w 550"/>
                    <a:gd name="T3" fmla="*/ 30 h 30"/>
                    <a:gd name="T4" fmla="*/ 0 60000 65536"/>
                    <a:gd name="T5" fmla="*/ 0 60000 65536"/>
                    <a:gd name="T6" fmla="*/ 0 w 550"/>
                    <a:gd name="T7" fmla="*/ 0 h 30"/>
                    <a:gd name="T8" fmla="*/ 550 w 550"/>
                    <a:gd name="T9" fmla="*/ 30 h 30"/>
                  </a:gdLst>
                  <a:ahLst/>
                  <a:cxnLst>
                    <a:cxn ang="T4">
                      <a:pos x="T0" y="T1"/>
                    </a:cxn>
                    <a:cxn ang="T5">
                      <a:pos x="T2" y="T3"/>
                    </a:cxn>
                  </a:cxnLst>
                  <a:rect l="T6" t="T7" r="T8" b="T9"/>
                  <a:pathLst>
                    <a:path w="550" h="30">
                      <a:moveTo>
                        <a:pt x="0" y="0"/>
                      </a:moveTo>
                      <a:lnTo>
                        <a:pt x="550" y="3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1" name="Freeform 132"/>
                <p:cNvSpPr>
                  <a:spLocks/>
                </p:cNvSpPr>
                <p:nvPr/>
              </p:nvSpPr>
              <p:spPr bwMode="auto">
                <a:xfrm>
                  <a:off x="5670" y="9290"/>
                  <a:ext cx="1" cy="492"/>
                </a:xfrm>
                <a:custGeom>
                  <a:avLst/>
                  <a:gdLst>
                    <a:gd name="T0" fmla="*/ 0 w 1"/>
                    <a:gd name="T1" fmla="*/ 0 h 492"/>
                    <a:gd name="T2" fmla="*/ 0 w 1"/>
                    <a:gd name="T3" fmla="*/ 492 h 492"/>
                    <a:gd name="T4" fmla="*/ 0 60000 65536"/>
                    <a:gd name="T5" fmla="*/ 0 60000 65536"/>
                    <a:gd name="T6" fmla="*/ 0 w 1"/>
                    <a:gd name="T7" fmla="*/ 0 h 492"/>
                    <a:gd name="T8" fmla="*/ 1 w 1"/>
                    <a:gd name="T9" fmla="*/ 492 h 492"/>
                  </a:gdLst>
                  <a:ahLst/>
                  <a:cxnLst>
                    <a:cxn ang="T4">
                      <a:pos x="T0" y="T1"/>
                    </a:cxn>
                    <a:cxn ang="T5">
                      <a:pos x="T2" y="T3"/>
                    </a:cxn>
                  </a:cxnLst>
                  <a:rect l="T6" t="T7" r="T8" b="T9"/>
                  <a:pathLst>
                    <a:path w="1" h="492">
                      <a:moveTo>
                        <a:pt x="0" y="0"/>
                      </a:moveTo>
                      <a:lnTo>
                        <a:pt x="0" y="492"/>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2" name="Freeform 133"/>
                <p:cNvSpPr>
                  <a:spLocks/>
                </p:cNvSpPr>
                <p:nvPr/>
              </p:nvSpPr>
              <p:spPr bwMode="auto">
                <a:xfrm>
                  <a:off x="5110" y="9230"/>
                  <a:ext cx="540" cy="80"/>
                </a:xfrm>
                <a:custGeom>
                  <a:avLst/>
                  <a:gdLst>
                    <a:gd name="T0" fmla="*/ 0 w 540"/>
                    <a:gd name="T1" fmla="*/ 0 h 80"/>
                    <a:gd name="T2" fmla="*/ 540 w 540"/>
                    <a:gd name="T3" fmla="*/ 80 h 80"/>
                    <a:gd name="T4" fmla="*/ 0 60000 65536"/>
                    <a:gd name="T5" fmla="*/ 0 60000 65536"/>
                    <a:gd name="T6" fmla="*/ 0 w 540"/>
                    <a:gd name="T7" fmla="*/ 0 h 80"/>
                    <a:gd name="T8" fmla="*/ 540 w 540"/>
                    <a:gd name="T9" fmla="*/ 80 h 80"/>
                  </a:gdLst>
                  <a:ahLst/>
                  <a:cxnLst>
                    <a:cxn ang="T4">
                      <a:pos x="T0" y="T1"/>
                    </a:cxn>
                    <a:cxn ang="T5">
                      <a:pos x="T2" y="T3"/>
                    </a:cxn>
                  </a:cxnLst>
                  <a:rect l="T6" t="T7" r="T8" b="T9"/>
                  <a:pathLst>
                    <a:path w="540" h="80">
                      <a:moveTo>
                        <a:pt x="0" y="0"/>
                      </a:moveTo>
                      <a:lnTo>
                        <a:pt x="540" y="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3" name="Freeform 134"/>
                <p:cNvSpPr>
                  <a:spLocks/>
                </p:cNvSpPr>
                <p:nvPr/>
              </p:nvSpPr>
              <p:spPr bwMode="auto">
                <a:xfrm>
                  <a:off x="5080" y="9250"/>
                  <a:ext cx="530" cy="130"/>
                </a:xfrm>
                <a:custGeom>
                  <a:avLst/>
                  <a:gdLst>
                    <a:gd name="T0" fmla="*/ 0 w 530"/>
                    <a:gd name="T1" fmla="*/ 0 h 130"/>
                    <a:gd name="T2" fmla="*/ 530 w 530"/>
                    <a:gd name="T3" fmla="*/ 130 h 130"/>
                    <a:gd name="T4" fmla="*/ 0 60000 65536"/>
                    <a:gd name="T5" fmla="*/ 0 60000 65536"/>
                    <a:gd name="T6" fmla="*/ 0 w 530"/>
                    <a:gd name="T7" fmla="*/ 0 h 130"/>
                    <a:gd name="T8" fmla="*/ 530 w 530"/>
                    <a:gd name="T9" fmla="*/ 130 h 130"/>
                  </a:gdLst>
                  <a:ahLst/>
                  <a:cxnLst>
                    <a:cxn ang="T4">
                      <a:pos x="T0" y="T1"/>
                    </a:cxn>
                    <a:cxn ang="T5">
                      <a:pos x="T2" y="T3"/>
                    </a:cxn>
                  </a:cxnLst>
                  <a:rect l="T6" t="T7" r="T8" b="T9"/>
                  <a:pathLst>
                    <a:path w="530" h="130">
                      <a:moveTo>
                        <a:pt x="0" y="0"/>
                      </a:moveTo>
                      <a:lnTo>
                        <a:pt x="530" y="13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4" name="Freeform 135"/>
                <p:cNvSpPr>
                  <a:spLocks/>
                </p:cNvSpPr>
                <p:nvPr/>
              </p:nvSpPr>
              <p:spPr bwMode="auto">
                <a:xfrm>
                  <a:off x="5070" y="9270"/>
                  <a:ext cx="490" cy="190"/>
                </a:xfrm>
                <a:custGeom>
                  <a:avLst/>
                  <a:gdLst>
                    <a:gd name="T0" fmla="*/ 0 w 490"/>
                    <a:gd name="T1" fmla="*/ 0 h 190"/>
                    <a:gd name="T2" fmla="*/ 490 w 490"/>
                    <a:gd name="T3" fmla="*/ 190 h 190"/>
                    <a:gd name="T4" fmla="*/ 0 60000 65536"/>
                    <a:gd name="T5" fmla="*/ 0 60000 65536"/>
                    <a:gd name="T6" fmla="*/ 0 w 490"/>
                    <a:gd name="T7" fmla="*/ 0 h 190"/>
                    <a:gd name="T8" fmla="*/ 490 w 490"/>
                    <a:gd name="T9" fmla="*/ 190 h 190"/>
                  </a:gdLst>
                  <a:ahLst/>
                  <a:cxnLst>
                    <a:cxn ang="T4">
                      <a:pos x="T0" y="T1"/>
                    </a:cxn>
                    <a:cxn ang="T5">
                      <a:pos x="T2" y="T3"/>
                    </a:cxn>
                  </a:cxnLst>
                  <a:rect l="T6" t="T7" r="T8" b="T9"/>
                  <a:pathLst>
                    <a:path w="490" h="190">
                      <a:moveTo>
                        <a:pt x="0" y="0"/>
                      </a:moveTo>
                      <a:lnTo>
                        <a:pt x="490" y="19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5" name="Freeform 136"/>
                <p:cNvSpPr>
                  <a:spLocks/>
                </p:cNvSpPr>
                <p:nvPr/>
              </p:nvSpPr>
              <p:spPr bwMode="auto">
                <a:xfrm>
                  <a:off x="5050" y="9290"/>
                  <a:ext cx="430" cy="220"/>
                </a:xfrm>
                <a:custGeom>
                  <a:avLst/>
                  <a:gdLst>
                    <a:gd name="T0" fmla="*/ 0 w 430"/>
                    <a:gd name="T1" fmla="*/ 0 h 220"/>
                    <a:gd name="T2" fmla="*/ 430 w 430"/>
                    <a:gd name="T3" fmla="*/ 220 h 220"/>
                    <a:gd name="T4" fmla="*/ 0 60000 65536"/>
                    <a:gd name="T5" fmla="*/ 0 60000 65536"/>
                    <a:gd name="T6" fmla="*/ 0 w 430"/>
                    <a:gd name="T7" fmla="*/ 0 h 220"/>
                    <a:gd name="T8" fmla="*/ 430 w 430"/>
                    <a:gd name="T9" fmla="*/ 220 h 220"/>
                  </a:gdLst>
                  <a:ahLst/>
                  <a:cxnLst>
                    <a:cxn ang="T4">
                      <a:pos x="T0" y="T1"/>
                    </a:cxn>
                    <a:cxn ang="T5">
                      <a:pos x="T2" y="T3"/>
                    </a:cxn>
                  </a:cxnLst>
                  <a:rect l="T6" t="T7" r="T8" b="T9"/>
                  <a:pathLst>
                    <a:path w="430" h="220">
                      <a:moveTo>
                        <a:pt x="0" y="0"/>
                      </a:moveTo>
                      <a:lnTo>
                        <a:pt x="430" y="22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6" name="Freeform 137"/>
                <p:cNvSpPr>
                  <a:spLocks/>
                </p:cNvSpPr>
                <p:nvPr/>
              </p:nvSpPr>
              <p:spPr bwMode="auto">
                <a:xfrm>
                  <a:off x="5010" y="9310"/>
                  <a:ext cx="370" cy="250"/>
                </a:xfrm>
                <a:custGeom>
                  <a:avLst/>
                  <a:gdLst>
                    <a:gd name="T0" fmla="*/ 0 w 370"/>
                    <a:gd name="T1" fmla="*/ 0 h 250"/>
                    <a:gd name="T2" fmla="*/ 370 w 370"/>
                    <a:gd name="T3" fmla="*/ 250 h 250"/>
                    <a:gd name="T4" fmla="*/ 0 60000 65536"/>
                    <a:gd name="T5" fmla="*/ 0 60000 65536"/>
                    <a:gd name="T6" fmla="*/ 0 w 370"/>
                    <a:gd name="T7" fmla="*/ 0 h 250"/>
                    <a:gd name="T8" fmla="*/ 370 w 370"/>
                    <a:gd name="T9" fmla="*/ 250 h 250"/>
                  </a:gdLst>
                  <a:ahLst/>
                  <a:cxnLst>
                    <a:cxn ang="T4">
                      <a:pos x="T0" y="T1"/>
                    </a:cxn>
                    <a:cxn ang="T5">
                      <a:pos x="T2" y="T3"/>
                    </a:cxn>
                  </a:cxnLst>
                  <a:rect l="T6" t="T7" r="T8" b="T9"/>
                  <a:pathLst>
                    <a:path w="370" h="250">
                      <a:moveTo>
                        <a:pt x="0" y="0"/>
                      </a:moveTo>
                      <a:lnTo>
                        <a:pt x="370" y="25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7" name="Freeform 138"/>
                <p:cNvSpPr>
                  <a:spLocks/>
                </p:cNvSpPr>
                <p:nvPr/>
              </p:nvSpPr>
              <p:spPr bwMode="auto">
                <a:xfrm>
                  <a:off x="3280" y="9070"/>
                  <a:ext cx="520" cy="50"/>
                </a:xfrm>
                <a:custGeom>
                  <a:avLst/>
                  <a:gdLst>
                    <a:gd name="T0" fmla="*/ 0 w 520"/>
                    <a:gd name="T1" fmla="*/ 0 h 50"/>
                    <a:gd name="T2" fmla="*/ 520 w 520"/>
                    <a:gd name="T3" fmla="*/ 50 h 50"/>
                    <a:gd name="T4" fmla="*/ 0 60000 65536"/>
                    <a:gd name="T5" fmla="*/ 0 60000 65536"/>
                    <a:gd name="T6" fmla="*/ 0 w 520"/>
                    <a:gd name="T7" fmla="*/ 0 h 50"/>
                    <a:gd name="T8" fmla="*/ 520 w 520"/>
                    <a:gd name="T9" fmla="*/ 50 h 50"/>
                  </a:gdLst>
                  <a:ahLst/>
                  <a:cxnLst>
                    <a:cxn ang="T4">
                      <a:pos x="T0" y="T1"/>
                    </a:cxn>
                    <a:cxn ang="T5">
                      <a:pos x="T2" y="T3"/>
                    </a:cxn>
                  </a:cxnLst>
                  <a:rect l="T6" t="T7" r="T8" b="T9"/>
                  <a:pathLst>
                    <a:path w="520" h="50">
                      <a:moveTo>
                        <a:pt x="0" y="0"/>
                      </a:moveTo>
                      <a:lnTo>
                        <a:pt x="520" y="5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8" name="Freeform 139"/>
                <p:cNvSpPr>
                  <a:spLocks/>
                </p:cNvSpPr>
                <p:nvPr/>
              </p:nvSpPr>
              <p:spPr bwMode="auto">
                <a:xfrm>
                  <a:off x="3320" y="9000"/>
                  <a:ext cx="510" cy="80"/>
                </a:xfrm>
                <a:custGeom>
                  <a:avLst/>
                  <a:gdLst>
                    <a:gd name="T0" fmla="*/ 0 w 510"/>
                    <a:gd name="T1" fmla="*/ 0 h 80"/>
                    <a:gd name="T2" fmla="*/ 510 w 510"/>
                    <a:gd name="T3" fmla="*/ 80 h 80"/>
                    <a:gd name="T4" fmla="*/ 0 60000 65536"/>
                    <a:gd name="T5" fmla="*/ 0 60000 65536"/>
                    <a:gd name="T6" fmla="*/ 0 w 510"/>
                    <a:gd name="T7" fmla="*/ 0 h 80"/>
                    <a:gd name="T8" fmla="*/ 510 w 510"/>
                    <a:gd name="T9" fmla="*/ 80 h 80"/>
                  </a:gdLst>
                  <a:ahLst/>
                  <a:cxnLst>
                    <a:cxn ang="T4">
                      <a:pos x="T0" y="T1"/>
                    </a:cxn>
                    <a:cxn ang="T5">
                      <a:pos x="T2" y="T3"/>
                    </a:cxn>
                  </a:cxnLst>
                  <a:rect l="T6" t="T7" r="T8" b="T9"/>
                  <a:pathLst>
                    <a:path w="510" h="80">
                      <a:moveTo>
                        <a:pt x="0" y="0"/>
                      </a:moveTo>
                      <a:lnTo>
                        <a:pt x="510" y="8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9" name="Freeform 140"/>
                <p:cNvSpPr>
                  <a:spLocks/>
                </p:cNvSpPr>
                <p:nvPr/>
              </p:nvSpPr>
              <p:spPr bwMode="auto">
                <a:xfrm>
                  <a:off x="3390" y="8930"/>
                  <a:ext cx="470" cy="110"/>
                </a:xfrm>
                <a:custGeom>
                  <a:avLst/>
                  <a:gdLst>
                    <a:gd name="T0" fmla="*/ 0 w 470"/>
                    <a:gd name="T1" fmla="*/ 0 h 110"/>
                    <a:gd name="T2" fmla="*/ 470 w 470"/>
                    <a:gd name="T3" fmla="*/ 110 h 110"/>
                    <a:gd name="T4" fmla="*/ 0 60000 65536"/>
                    <a:gd name="T5" fmla="*/ 0 60000 65536"/>
                    <a:gd name="T6" fmla="*/ 0 w 470"/>
                    <a:gd name="T7" fmla="*/ 0 h 110"/>
                    <a:gd name="T8" fmla="*/ 470 w 470"/>
                    <a:gd name="T9" fmla="*/ 110 h 110"/>
                  </a:gdLst>
                  <a:ahLst/>
                  <a:cxnLst>
                    <a:cxn ang="T4">
                      <a:pos x="T0" y="T1"/>
                    </a:cxn>
                    <a:cxn ang="T5">
                      <a:pos x="T2" y="T3"/>
                    </a:cxn>
                  </a:cxnLst>
                  <a:rect l="T6" t="T7" r="T8" b="T9"/>
                  <a:pathLst>
                    <a:path w="470" h="110">
                      <a:moveTo>
                        <a:pt x="0" y="0"/>
                      </a:moveTo>
                      <a:lnTo>
                        <a:pt x="470" y="11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0" name="Freeform 141"/>
                <p:cNvSpPr>
                  <a:spLocks/>
                </p:cNvSpPr>
                <p:nvPr/>
              </p:nvSpPr>
              <p:spPr bwMode="auto">
                <a:xfrm>
                  <a:off x="3500" y="8860"/>
                  <a:ext cx="420" cy="150"/>
                </a:xfrm>
                <a:custGeom>
                  <a:avLst/>
                  <a:gdLst>
                    <a:gd name="T0" fmla="*/ 0 w 420"/>
                    <a:gd name="T1" fmla="*/ 0 h 150"/>
                    <a:gd name="T2" fmla="*/ 420 w 420"/>
                    <a:gd name="T3" fmla="*/ 150 h 150"/>
                    <a:gd name="T4" fmla="*/ 0 60000 65536"/>
                    <a:gd name="T5" fmla="*/ 0 60000 65536"/>
                    <a:gd name="T6" fmla="*/ 0 w 420"/>
                    <a:gd name="T7" fmla="*/ 0 h 150"/>
                    <a:gd name="T8" fmla="*/ 420 w 420"/>
                    <a:gd name="T9" fmla="*/ 150 h 150"/>
                  </a:gdLst>
                  <a:ahLst/>
                  <a:cxnLst>
                    <a:cxn ang="T4">
                      <a:pos x="T0" y="T1"/>
                    </a:cxn>
                    <a:cxn ang="T5">
                      <a:pos x="T2" y="T3"/>
                    </a:cxn>
                  </a:cxnLst>
                  <a:rect l="T6" t="T7" r="T8" b="T9"/>
                  <a:pathLst>
                    <a:path w="420" h="150">
                      <a:moveTo>
                        <a:pt x="0" y="0"/>
                      </a:moveTo>
                      <a:lnTo>
                        <a:pt x="420" y="15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1" name="Freeform 142"/>
                <p:cNvSpPr>
                  <a:spLocks/>
                </p:cNvSpPr>
                <p:nvPr/>
              </p:nvSpPr>
              <p:spPr bwMode="auto">
                <a:xfrm>
                  <a:off x="3630" y="8790"/>
                  <a:ext cx="360" cy="190"/>
                </a:xfrm>
                <a:custGeom>
                  <a:avLst/>
                  <a:gdLst>
                    <a:gd name="T0" fmla="*/ 0 w 360"/>
                    <a:gd name="T1" fmla="*/ 0 h 190"/>
                    <a:gd name="T2" fmla="*/ 360 w 360"/>
                    <a:gd name="T3" fmla="*/ 190 h 190"/>
                    <a:gd name="T4" fmla="*/ 0 60000 65536"/>
                    <a:gd name="T5" fmla="*/ 0 60000 65536"/>
                    <a:gd name="T6" fmla="*/ 0 w 360"/>
                    <a:gd name="T7" fmla="*/ 0 h 190"/>
                    <a:gd name="T8" fmla="*/ 360 w 360"/>
                    <a:gd name="T9" fmla="*/ 190 h 190"/>
                  </a:gdLst>
                  <a:ahLst/>
                  <a:cxnLst>
                    <a:cxn ang="T4">
                      <a:pos x="T0" y="T1"/>
                    </a:cxn>
                    <a:cxn ang="T5">
                      <a:pos x="T2" y="T3"/>
                    </a:cxn>
                  </a:cxnLst>
                  <a:rect l="T6" t="T7" r="T8" b="T9"/>
                  <a:pathLst>
                    <a:path w="360" h="190">
                      <a:moveTo>
                        <a:pt x="0" y="0"/>
                      </a:moveTo>
                      <a:lnTo>
                        <a:pt x="360" y="19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2" name="Freeform 143"/>
                <p:cNvSpPr>
                  <a:spLocks/>
                </p:cNvSpPr>
                <p:nvPr/>
              </p:nvSpPr>
              <p:spPr bwMode="auto">
                <a:xfrm>
                  <a:off x="3810" y="8730"/>
                  <a:ext cx="250" cy="250"/>
                </a:xfrm>
                <a:custGeom>
                  <a:avLst/>
                  <a:gdLst>
                    <a:gd name="T0" fmla="*/ 0 w 250"/>
                    <a:gd name="T1" fmla="*/ 0 h 250"/>
                    <a:gd name="T2" fmla="*/ 250 w 250"/>
                    <a:gd name="T3" fmla="*/ 250 h 250"/>
                    <a:gd name="T4" fmla="*/ 0 60000 65536"/>
                    <a:gd name="T5" fmla="*/ 0 60000 65536"/>
                    <a:gd name="T6" fmla="*/ 0 w 250"/>
                    <a:gd name="T7" fmla="*/ 0 h 250"/>
                    <a:gd name="T8" fmla="*/ 250 w 250"/>
                    <a:gd name="T9" fmla="*/ 250 h 250"/>
                  </a:gdLst>
                  <a:ahLst/>
                  <a:cxnLst>
                    <a:cxn ang="T4">
                      <a:pos x="T0" y="T1"/>
                    </a:cxn>
                    <a:cxn ang="T5">
                      <a:pos x="T2" y="T3"/>
                    </a:cxn>
                  </a:cxnLst>
                  <a:rect l="T6" t="T7" r="T8" b="T9"/>
                  <a:pathLst>
                    <a:path w="250" h="250">
                      <a:moveTo>
                        <a:pt x="0" y="0"/>
                      </a:moveTo>
                      <a:lnTo>
                        <a:pt x="250" y="25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3" name="Freeform 144"/>
                <p:cNvSpPr>
                  <a:spLocks/>
                </p:cNvSpPr>
                <p:nvPr/>
              </p:nvSpPr>
              <p:spPr bwMode="auto">
                <a:xfrm>
                  <a:off x="3950" y="8700"/>
                  <a:ext cx="180" cy="260"/>
                </a:xfrm>
                <a:custGeom>
                  <a:avLst/>
                  <a:gdLst>
                    <a:gd name="T0" fmla="*/ 0 w 180"/>
                    <a:gd name="T1" fmla="*/ 0 h 260"/>
                    <a:gd name="T2" fmla="*/ 180 w 180"/>
                    <a:gd name="T3" fmla="*/ 260 h 260"/>
                    <a:gd name="T4" fmla="*/ 0 60000 65536"/>
                    <a:gd name="T5" fmla="*/ 0 60000 65536"/>
                    <a:gd name="T6" fmla="*/ 0 w 180"/>
                    <a:gd name="T7" fmla="*/ 0 h 260"/>
                    <a:gd name="T8" fmla="*/ 180 w 180"/>
                    <a:gd name="T9" fmla="*/ 260 h 260"/>
                  </a:gdLst>
                  <a:ahLst/>
                  <a:cxnLst>
                    <a:cxn ang="T4">
                      <a:pos x="T0" y="T1"/>
                    </a:cxn>
                    <a:cxn ang="T5">
                      <a:pos x="T2" y="T3"/>
                    </a:cxn>
                  </a:cxnLst>
                  <a:rect l="T6" t="T7" r="T8" b="T9"/>
                  <a:pathLst>
                    <a:path w="180" h="260">
                      <a:moveTo>
                        <a:pt x="0" y="0"/>
                      </a:moveTo>
                      <a:lnTo>
                        <a:pt x="180" y="26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4" name="Freeform 145"/>
                <p:cNvSpPr>
                  <a:spLocks/>
                </p:cNvSpPr>
                <p:nvPr/>
              </p:nvSpPr>
              <p:spPr bwMode="auto">
                <a:xfrm>
                  <a:off x="4080" y="8680"/>
                  <a:ext cx="120" cy="270"/>
                </a:xfrm>
                <a:custGeom>
                  <a:avLst/>
                  <a:gdLst>
                    <a:gd name="T0" fmla="*/ 0 w 120"/>
                    <a:gd name="T1" fmla="*/ 0 h 270"/>
                    <a:gd name="T2" fmla="*/ 120 w 120"/>
                    <a:gd name="T3" fmla="*/ 270 h 270"/>
                    <a:gd name="T4" fmla="*/ 0 60000 65536"/>
                    <a:gd name="T5" fmla="*/ 0 60000 65536"/>
                    <a:gd name="T6" fmla="*/ 0 w 120"/>
                    <a:gd name="T7" fmla="*/ 0 h 270"/>
                    <a:gd name="T8" fmla="*/ 120 w 120"/>
                    <a:gd name="T9" fmla="*/ 270 h 270"/>
                  </a:gdLst>
                  <a:ahLst/>
                  <a:cxnLst>
                    <a:cxn ang="T4">
                      <a:pos x="T0" y="T1"/>
                    </a:cxn>
                    <a:cxn ang="T5">
                      <a:pos x="T2" y="T3"/>
                    </a:cxn>
                  </a:cxnLst>
                  <a:rect l="T6" t="T7" r="T8" b="T9"/>
                  <a:pathLst>
                    <a:path w="120" h="270">
                      <a:moveTo>
                        <a:pt x="0" y="0"/>
                      </a:moveTo>
                      <a:lnTo>
                        <a:pt x="120" y="27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5" name="Freeform 146"/>
                <p:cNvSpPr>
                  <a:spLocks/>
                </p:cNvSpPr>
                <p:nvPr/>
              </p:nvSpPr>
              <p:spPr bwMode="auto">
                <a:xfrm>
                  <a:off x="4200" y="8660"/>
                  <a:ext cx="70" cy="270"/>
                </a:xfrm>
                <a:custGeom>
                  <a:avLst/>
                  <a:gdLst>
                    <a:gd name="T0" fmla="*/ 0 w 70"/>
                    <a:gd name="T1" fmla="*/ 0 h 270"/>
                    <a:gd name="T2" fmla="*/ 70 w 70"/>
                    <a:gd name="T3" fmla="*/ 270 h 270"/>
                    <a:gd name="T4" fmla="*/ 0 60000 65536"/>
                    <a:gd name="T5" fmla="*/ 0 60000 65536"/>
                    <a:gd name="T6" fmla="*/ 0 w 70"/>
                    <a:gd name="T7" fmla="*/ 0 h 270"/>
                    <a:gd name="T8" fmla="*/ 70 w 70"/>
                    <a:gd name="T9" fmla="*/ 270 h 270"/>
                  </a:gdLst>
                  <a:ahLst/>
                  <a:cxnLst>
                    <a:cxn ang="T4">
                      <a:pos x="T0" y="T1"/>
                    </a:cxn>
                    <a:cxn ang="T5">
                      <a:pos x="T2" y="T3"/>
                    </a:cxn>
                  </a:cxnLst>
                  <a:rect l="T6" t="T7" r="T8" b="T9"/>
                  <a:pathLst>
                    <a:path w="70" h="270">
                      <a:moveTo>
                        <a:pt x="0" y="0"/>
                      </a:moveTo>
                      <a:lnTo>
                        <a:pt x="70" y="27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6" name="Freeform 147"/>
                <p:cNvSpPr>
                  <a:spLocks/>
                </p:cNvSpPr>
                <p:nvPr/>
              </p:nvSpPr>
              <p:spPr bwMode="auto">
                <a:xfrm>
                  <a:off x="4310" y="8630"/>
                  <a:ext cx="30" cy="310"/>
                </a:xfrm>
                <a:custGeom>
                  <a:avLst/>
                  <a:gdLst>
                    <a:gd name="T0" fmla="*/ 0 w 30"/>
                    <a:gd name="T1" fmla="*/ 0 h 310"/>
                    <a:gd name="T2" fmla="*/ 30 w 30"/>
                    <a:gd name="T3" fmla="*/ 310 h 310"/>
                    <a:gd name="T4" fmla="*/ 0 60000 65536"/>
                    <a:gd name="T5" fmla="*/ 0 60000 65536"/>
                    <a:gd name="T6" fmla="*/ 0 w 30"/>
                    <a:gd name="T7" fmla="*/ 0 h 310"/>
                    <a:gd name="T8" fmla="*/ 30 w 30"/>
                    <a:gd name="T9" fmla="*/ 310 h 310"/>
                  </a:gdLst>
                  <a:ahLst/>
                  <a:cxnLst>
                    <a:cxn ang="T4">
                      <a:pos x="T0" y="T1"/>
                    </a:cxn>
                    <a:cxn ang="T5">
                      <a:pos x="T2" y="T3"/>
                    </a:cxn>
                  </a:cxnLst>
                  <a:rect l="T6" t="T7" r="T8" b="T9"/>
                  <a:pathLst>
                    <a:path w="30" h="310">
                      <a:moveTo>
                        <a:pt x="0" y="0"/>
                      </a:moveTo>
                      <a:lnTo>
                        <a:pt x="30" y="31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7" name="Freeform 148"/>
                <p:cNvSpPr>
                  <a:spLocks/>
                </p:cNvSpPr>
                <p:nvPr/>
              </p:nvSpPr>
              <p:spPr bwMode="auto">
                <a:xfrm>
                  <a:off x="4410" y="8640"/>
                  <a:ext cx="10" cy="286"/>
                </a:xfrm>
                <a:custGeom>
                  <a:avLst/>
                  <a:gdLst>
                    <a:gd name="T0" fmla="*/ 10 w 10"/>
                    <a:gd name="T1" fmla="*/ 0 h 286"/>
                    <a:gd name="T2" fmla="*/ 0 w 10"/>
                    <a:gd name="T3" fmla="*/ 286 h 286"/>
                    <a:gd name="T4" fmla="*/ 0 60000 65536"/>
                    <a:gd name="T5" fmla="*/ 0 60000 65536"/>
                    <a:gd name="T6" fmla="*/ 0 w 10"/>
                    <a:gd name="T7" fmla="*/ 0 h 286"/>
                    <a:gd name="T8" fmla="*/ 10 w 10"/>
                    <a:gd name="T9" fmla="*/ 286 h 286"/>
                  </a:gdLst>
                  <a:ahLst/>
                  <a:cxnLst>
                    <a:cxn ang="T4">
                      <a:pos x="T0" y="T1"/>
                    </a:cxn>
                    <a:cxn ang="T5">
                      <a:pos x="T2" y="T3"/>
                    </a:cxn>
                  </a:cxnLst>
                  <a:rect l="T6" t="T7" r="T8" b="T9"/>
                  <a:pathLst>
                    <a:path w="10" h="286">
                      <a:moveTo>
                        <a:pt x="10" y="0"/>
                      </a:moveTo>
                      <a:lnTo>
                        <a:pt x="0" y="286"/>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8" name="Freeform 149"/>
                <p:cNvSpPr>
                  <a:spLocks/>
                </p:cNvSpPr>
                <p:nvPr/>
              </p:nvSpPr>
              <p:spPr bwMode="auto">
                <a:xfrm>
                  <a:off x="4480" y="8650"/>
                  <a:ext cx="40" cy="270"/>
                </a:xfrm>
                <a:custGeom>
                  <a:avLst/>
                  <a:gdLst>
                    <a:gd name="T0" fmla="*/ 40 w 40"/>
                    <a:gd name="T1" fmla="*/ 0 h 270"/>
                    <a:gd name="T2" fmla="*/ 0 w 40"/>
                    <a:gd name="T3" fmla="*/ 270 h 270"/>
                    <a:gd name="T4" fmla="*/ 0 60000 65536"/>
                    <a:gd name="T5" fmla="*/ 0 60000 65536"/>
                    <a:gd name="T6" fmla="*/ 0 w 40"/>
                    <a:gd name="T7" fmla="*/ 0 h 270"/>
                    <a:gd name="T8" fmla="*/ 40 w 40"/>
                    <a:gd name="T9" fmla="*/ 270 h 270"/>
                  </a:gdLst>
                  <a:ahLst/>
                  <a:cxnLst>
                    <a:cxn ang="T4">
                      <a:pos x="T0" y="T1"/>
                    </a:cxn>
                    <a:cxn ang="T5">
                      <a:pos x="T2" y="T3"/>
                    </a:cxn>
                  </a:cxnLst>
                  <a:rect l="T6" t="T7" r="T8" b="T9"/>
                  <a:pathLst>
                    <a:path w="40" h="270">
                      <a:moveTo>
                        <a:pt x="40" y="0"/>
                      </a:moveTo>
                      <a:lnTo>
                        <a:pt x="0" y="27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9" name="Freeform 150"/>
                <p:cNvSpPr>
                  <a:spLocks/>
                </p:cNvSpPr>
                <p:nvPr/>
              </p:nvSpPr>
              <p:spPr bwMode="auto">
                <a:xfrm>
                  <a:off x="4550" y="8650"/>
                  <a:ext cx="70" cy="270"/>
                </a:xfrm>
                <a:custGeom>
                  <a:avLst/>
                  <a:gdLst>
                    <a:gd name="T0" fmla="*/ 70 w 70"/>
                    <a:gd name="T1" fmla="*/ 0 h 270"/>
                    <a:gd name="T2" fmla="*/ 0 w 70"/>
                    <a:gd name="T3" fmla="*/ 270 h 270"/>
                    <a:gd name="T4" fmla="*/ 0 60000 65536"/>
                    <a:gd name="T5" fmla="*/ 0 60000 65536"/>
                    <a:gd name="T6" fmla="*/ 0 w 70"/>
                    <a:gd name="T7" fmla="*/ 0 h 270"/>
                    <a:gd name="T8" fmla="*/ 70 w 70"/>
                    <a:gd name="T9" fmla="*/ 270 h 270"/>
                  </a:gdLst>
                  <a:ahLst/>
                  <a:cxnLst>
                    <a:cxn ang="T4">
                      <a:pos x="T0" y="T1"/>
                    </a:cxn>
                    <a:cxn ang="T5">
                      <a:pos x="T2" y="T3"/>
                    </a:cxn>
                  </a:cxnLst>
                  <a:rect l="T6" t="T7" r="T8" b="T9"/>
                  <a:pathLst>
                    <a:path w="70" h="270">
                      <a:moveTo>
                        <a:pt x="70" y="0"/>
                      </a:moveTo>
                      <a:lnTo>
                        <a:pt x="0" y="27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0" name="Freeform 151"/>
                <p:cNvSpPr>
                  <a:spLocks/>
                </p:cNvSpPr>
                <p:nvPr/>
              </p:nvSpPr>
              <p:spPr bwMode="auto">
                <a:xfrm>
                  <a:off x="4630" y="8650"/>
                  <a:ext cx="110" cy="290"/>
                </a:xfrm>
                <a:custGeom>
                  <a:avLst/>
                  <a:gdLst>
                    <a:gd name="T0" fmla="*/ 110 w 110"/>
                    <a:gd name="T1" fmla="*/ 0 h 290"/>
                    <a:gd name="T2" fmla="*/ 0 w 110"/>
                    <a:gd name="T3" fmla="*/ 290 h 290"/>
                    <a:gd name="T4" fmla="*/ 0 60000 65536"/>
                    <a:gd name="T5" fmla="*/ 0 60000 65536"/>
                    <a:gd name="T6" fmla="*/ 0 w 110"/>
                    <a:gd name="T7" fmla="*/ 0 h 290"/>
                    <a:gd name="T8" fmla="*/ 110 w 110"/>
                    <a:gd name="T9" fmla="*/ 290 h 290"/>
                  </a:gdLst>
                  <a:ahLst/>
                  <a:cxnLst>
                    <a:cxn ang="T4">
                      <a:pos x="T0" y="T1"/>
                    </a:cxn>
                    <a:cxn ang="T5">
                      <a:pos x="T2" y="T3"/>
                    </a:cxn>
                  </a:cxnLst>
                  <a:rect l="T6" t="T7" r="T8" b="T9"/>
                  <a:pathLst>
                    <a:path w="110" h="290">
                      <a:moveTo>
                        <a:pt x="110" y="0"/>
                      </a:moveTo>
                      <a:lnTo>
                        <a:pt x="0" y="29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1" name="Freeform 152"/>
                <p:cNvSpPr>
                  <a:spLocks/>
                </p:cNvSpPr>
                <p:nvPr/>
              </p:nvSpPr>
              <p:spPr bwMode="auto">
                <a:xfrm>
                  <a:off x="4710" y="8660"/>
                  <a:ext cx="150" cy="290"/>
                </a:xfrm>
                <a:custGeom>
                  <a:avLst/>
                  <a:gdLst>
                    <a:gd name="T0" fmla="*/ 150 w 150"/>
                    <a:gd name="T1" fmla="*/ 0 h 290"/>
                    <a:gd name="T2" fmla="*/ 0 w 150"/>
                    <a:gd name="T3" fmla="*/ 290 h 290"/>
                    <a:gd name="T4" fmla="*/ 0 60000 65536"/>
                    <a:gd name="T5" fmla="*/ 0 60000 65536"/>
                    <a:gd name="T6" fmla="*/ 0 w 150"/>
                    <a:gd name="T7" fmla="*/ 0 h 290"/>
                    <a:gd name="T8" fmla="*/ 150 w 150"/>
                    <a:gd name="T9" fmla="*/ 290 h 290"/>
                  </a:gdLst>
                  <a:ahLst/>
                  <a:cxnLst>
                    <a:cxn ang="T4">
                      <a:pos x="T0" y="T1"/>
                    </a:cxn>
                    <a:cxn ang="T5">
                      <a:pos x="T2" y="T3"/>
                    </a:cxn>
                  </a:cxnLst>
                  <a:rect l="T6" t="T7" r="T8" b="T9"/>
                  <a:pathLst>
                    <a:path w="150" h="290">
                      <a:moveTo>
                        <a:pt x="150" y="0"/>
                      </a:moveTo>
                      <a:lnTo>
                        <a:pt x="0" y="29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 name="Freeform 153"/>
                <p:cNvSpPr>
                  <a:spLocks/>
                </p:cNvSpPr>
                <p:nvPr/>
              </p:nvSpPr>
              <p:spPr bwMode="auto">
                <a:xfrm>
                  <a:off x="4790" y="8700"/>
                  <a:ext cx="180" cy="260"/>
                </a:xfrm>
                <a:custGeom>
                  <a:avLst/>
                  <a:gdLst>
                    <a:gd name="T0" fmla="*/ 180 w 180"/>
                    <a:gd name="T1" fmla="*/ 0 h 260"/>
                    <a:gd name="T2" fmla="*/ 0 w 180"/>
                    <a:gd name="T3" fmla="*/ 260 h 260"/>
                    <a:gd name="T4" fmla="*/ 0 60000 65536"/>
                    <a:gd name="T5" fmla="*/ 0 60000 65536"/>
                    <a:gd name="T6" fmla="*/ 0 w 180"/>
                    <a:gd name="T7" fmla="*/ 0 h 260"/>
                    <a:gd name="T8" fmla="*/ 180 w 180"/>
                    <a:gd name="T9" fmla="*/ 260 h 260"/>
                  </a:gdLst>
                  <a:ahLst/>
                  <a:cxnLst>
                    <a:cxn ang="T4">
                      <a:pos x="T0" y="T1"/>
                    </a:cxn>
                    <a:cxn ang="T5">
                      <a:pos x="T2" y="T3"/>
                    </a:cxn>
                  </a:cxnLst>
                  <a:rect l="T6" t="T7" r="T8" b="T9"/>
                  <a:pathLst>
                    <a:path w="180" h="260">
                      <a:moveTo>
                        <a:pt x="180" y="0"/>
                      </a:moveTo>
                      <a:lnTo>
                        <a:pt x="0" y="26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3" name="Freeform 154"/>
                <p:cNvSpPr>
                  <a:spLocks/>
                </p:cNvSpPr>
                <p:nvPr/>
              </p:nvSpPr>
              <p:spPr bwMode="auto">
                <a:xfrm>
                  <a:off x="4860" y="8710"/>
                  <a:ext cx="270" cy="270"/>
                </a:xfrm>
                <a:custGeom>
                  <a:avLst/>
                  <a:gdLst>
                    <a:gd name="T0" fmla="*/ 270 w 270"/>
                    <a:gd name="T1" fmla="*/ 0 h 270"/>
                    <a:gd name="T2" fmla="*/ 0 w 270"/>
                    <a:gd name="T3" fmla="*/ 270 h 270"/>
                    <a:gd name="T4" fmla="*/ 0 60000 65536"/>
                    <a:gd name="T5" fmla="*/ 0 60000 65536"/>
                    <a:gd name="T6" fmla="*/ 0 w 270"/>
                    <a:gd name="T7" fmla="*/ 0 h 270"/>
                    <a:gd name="T8" fmla="*/ 270 w 270"/>
                    <a:gd name="T9" fmla="*/ 270 h 270"/>
                  </a:gdLst>
                  <a:ahLst/>
                  <a:cxnLst>
                    <a:cxn ang="T4">
                      <a:pos x="T0" y="T1"/>
                    </a:cxn>
                    <a:cxn ang="T5">
                      <a:pos x="T2" y="T3"/>
                    </a:cxn>
                  </a:cxnLst>
                  <a:rect l="T6" t="T7" r="T8" b="T9"/>
                  <a:pathLst>
                    <a:path w="270" h="270">
                      <a:moveTo>
                        <a:pt x="270" y="0"/>
                      </a:moveTo>
                      <a:lnTo>
                        <a:pt x="0" y="27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4" name="Freeform 155"/>
                <p:cNvSpPr>
                  <a:spLocks/>
                </p:cNvSpPr>
                <p:nvPr/>
              </p:nvSpPr>
              <p:spPr bwMode="auto">
                <a:xfrm>
                  <a:off x="4940" y="8770"/>
                  <a:ext cx="320" cy="240"/>
                </a:xfrm>
                <a:custGeom>
                  <a:avLst/>
                  <a:gdLst>
                    <a:gd name="T0" fmla="*/ 320 w 320"/>
                    <a:gd name="T1" fmla="*/ 0 h 240"/>
                    <a:gd name="T2" fmla="*/ 0 w 320"/>
                    <a:gd name="T3" fmla="*/ 240 h 240"/>
                    <a:gd name="T4" fmla="*/ 0 60000 65536"/>
                    <a:gd name="T5" fmla="*/ 0 60000 65536"/>
                    <a:gd name="T6" fmla="*/ 0 w 320"/>
                    <a:gd name="T7" fmla="*/ 0 h 240"/>
                    <a:gd name="T8" fmla="*/ 320 w 320"/>
                    <a:gd name="T9" fmla="*/ 240 h 240"/>
                  </a:gdLst>
                  <a:ahLst/>
                  <a:cxnLst>
                    <a:cxn ang="T4">
                      <a:pos x="T0" y="T1"/>
                    </a:cxn>
                    <a:cxn ang="T5">
                      <a:pos x="T2" y="T3"/>
                    </a:cxn>
                  </a:cxnLst>
                  <a:rect l="T6" t="T7" r="T8" b="T9"/>
                  <a:pathLst>
                    <a:path w="320" h="240">
                      <a:moveTo>
                        <a:pt x="320" y="0"/>
                      </a:moveTo>
                      <a:lnTo>
                        <a:pt x="0" y="24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5" name="Freeform 156"/>
                <p:cNvSpPr>
                  <a:spLocks/>
                </p:cNvSpPr>
                <p:nvPr/>
              </p:nvSpPr>
              <p:spPr bwMode="auto">
                <a:xfrm>
                  <a:off x="5110" y="9060"/>
                  <a:ext cx="570" cy="50"/>
                </a:xfrm>
                <a:custGeom>
                  <a:avLst/>
                  <a:gdLst>
                    <a:gd name="T0" fmla="*/ 570 w 570"/>
                    <a:gd name="T1" fmla="*/ 0 h 50"/>
                    <a:gd name="T2" fmla="*/ 0 w 570"/>
                    <a:gd name="T3" fmla="*/ 50 h 50"/>
                    <a:gd name="T4" fmla="*/ 0 60000 65536"/>
                    <a:gd name="T5" fmla="*/ 0 60000 65536"/>
                    <a:gd name="T6" fmla="*/ 0 w 570"/>
                    <a:gd name="T7" fmla="*/ 0 h 50"/>
                    <a:gd name="T8" fmla="*/ 570 w 570"/>
                    <a:gd name="T9" fmla="*/ 50 h 50"/>
                  </a:gdLst>
                  <a:ahLst/>
                  <a:cxnLst>
                    <a:cxn ang="T4">
                      <a:pos x="T0" y="T1"/>
                    </a:cxn>
                    <a:cxn ang="T5">
                      <a:pos x="T2" y="T3"/>
                    </a:cxn>
                  </a:cxnLst>
                  <a:rect l="T6" t="T7" r="T8" b="T9"/>
                  <a:pathLst>
                    <a:path w="570" h="50">
                      <a:moveTo>
                        <a:pt x="570" y="0"/>
                      </a:moveTo>
                      <a:lnTo>
                        <a:pt x="0" y="5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6" name="Freeform 157"/>
                <p:cNvSpPr>
                  <a:spLocks/>
                </p:cNvSpPr>
                <p:nvPr/>
              </p:nvSpPr>
              <p:spPr bwMode="auto">
                <a:xfrm>
                  <a:off x="5090" y="8960"/>
                  <a:ext cx="520" cy="110"/>
                </a:xfrm>
                <a:custGeom>
                  <a:avLst/>
                  <a:gdLst>
                    <a:gd name="T0" fmla="*/ 520 w 520"/>
                    <a:gd name="T1" fmla="*/ 0 h 110"/>
                    <a:gd name="T2" fmla="*/ 0 w 520"/>
                    <a:gd name="T3" fmla="*/ 110 h 110"/>
                    <a:gd name="T4" fmla="*/ 0 60000 65536"/>
                    <a:gd name="T5" fmla="*/ 0 60000 65536"/>
                    <a:gd name="T6" fmla="*/ 0 w 520"/>
                    <a:gd name="T7" fmla="*/ 0 h 110"/>
                    <a:gd name="T8" fmla="*/ 520 w 520"/>
                    <a:gd name="T9" fmla="*/ 110 h 110"/>
                  </a:gdLst>
                  <a:ahLst/>
                  <a:cxnLst>
                    <a:cxn ang="T4">
                      <a:pos x="T0" y="T1"/>
                    </a:cxn>
                    <a:cxn ang="T5">
                      <a:pos x="T2" y="T3"/>
                    </a:cxn>
                  </a:cxnLst>
                  <a:rect l="T6" t="T7" r="T8" b="T9"/>
                  <a:pathLst>
                    <a:path w="520" h="110">
                      <a:moveTo>
                        <a:pt x="520" y="0"/>
                      </a:moveTo>
                      <a:lnTo>
                        <a:pt x="0" y="11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7" name="Freeform 158"/>
                <p:cNvSpPr>
                  <a:spLocks/>
                </p:cNvSpPr>
                <p:nvPr/>
              </p:nvSpPr>
              <p:spPr bwMode="auto">
                <a:xfrm>
                  <a:off x="5020" y="8860"/>
                  <a:ext cx="420" cy="170"/>
                </a:xfrm>
                <a:custGeom>
                  <a:avLst/>
                  <a:gdLst>
                    <a:gd name="T0" fmla="*/ 420 w 420"/>
                    <a:gd name="T1" fmla="*/ 0 h 170"/>
                    <a:gd name="T2" fmla="*/ 0 w 420"/>
                    <a:gd name="T3" fmla="*/ 170 h 170"/>
                    <a:gd name="T4" fmla="*/ 0 60000 65536"/>
                    <a:gd name="T5" fmla="*/ 0 60000 65536"/>
                    <a:gd name="T6" fmla="*/ 0 w 420"/>
                    <a:gd name="T7" fmla="*/ 0 h 170"/>
                    <a:gd name="T8" fmla="*/ 420 w 420"/>
                    <a:gd name="T9" fmla="*/ 170 h 170"/>
                  </a:gdLst>
                  <a:ahLst/>
                  <a:cxnLst>
                    <a:cxn ang="T4">
                      <a:pos x="T0" y="T1"/>
                    </a:cxn>
                    <a:cxn ang="T5">
                      <a:pos x="T2" y="T3"/>
                    </a:cxn>
                  </a:cxnLst>
                  <a:rect l="T6" t="T7" r="T8" b="T9"/>
                  <a:pathLst>
                    <a:path w="420" h="170">
                      <a:moveTo>
                        <a:pt x="420" y="0"/>
                      </a:moveTo>
                      <a:lnTo>
                        <a:pt x="0" y="17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8" name="Freeform 159"/>
                <p:cNvSpPr>
                  <a:spLocks/>
                </p:cNvSpPr>
                <p:nvPr/>
              </p:nvSpPr>
              <p:spPr bwMode="auto">
                <a:xfrm>
                  <a:off x="4409" y="8930"/>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9" name="Freeform 160"/>
                <p:cNvSpPr>
                  <a:spLocks/>
                </p:cNvSpPr>
                <p:nvPr/>
              </p:nvSpPr>
              <p:spPr bwMode="auto">
                <a:xfrm>
                  <a:off x="4479" y="8940"/>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30" name="Freeform 161"/>
                <p:cNvSpPr>
                  <a:spLocks/>
                </p:cNvSpPr>
                <p:nvPr/>
              </p:nvSpPr>
              <p:spPr bwMode="auto">
                <a:xfrm>
                  <a:off x="4550" y="8938"/>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31" name="Freeform 162"/>
                <p:cNvSpPr>
                  <a:spLocks/>
                </p:cNvSpPr>
                <p:nvPr/>
              </p:nvSpPr>
              <p:spPr bwMode="auto">
                <a:xfrm>
                  <a:off x="4629" y="8944"/>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32" name="Freeform 163"/>
                <p:cNvSpPr>
                  <a:spLocks/>
                </p:cNvSpPr>
                <p:nvPr/>
              </p:nvSpPr>
              <p:spPr bwMode="auto">
                <a:xfrm>
                  <a:off x="4700" y="8948"/>
                  <a:ext cx="1" cy="392"/>
                </a:xfrm>
                <a:custGeom>
                  <a:avLst/>
                  <a:gdLst>
                    <a:gd name="T0" fmla="*/ 0 w 1"/>
                    <a:gd name="T1" fmla="*/ 0 h 392"/>
                    <a:gd name="T2" fmla="*/ 0 w 1"/>
                    <a:gd name="T3" fmla="*/ 392 h 392"/>
                    <a:gd name="T4" fmla="*/ 0 60000 65536"/>
                    <a:gd name="T5" fmla="*/ 0 60000 65536"/>
                    <a:gd name="T6" fmla="*/ 0 w 1"/>
                    <a:gd name="T7" fmla="*/ 0 h 392"/>
                    <a:gd name="T8" fmla="*/ 1 w 1"/>
                    <a:gd name="T9" fmla="*/ 392 h 392"/>
                  </a:gdLst>
                  <a:ahLst/>
                  <a:cxnLst>
                    <a:cxn ang="T4">
                      <a:pos x="T0" y="T1"/>
                    </a:cxn>
                    <a:cxn ang="T5">
                      <a:pos x="T2" y="T3"/>
                    </a:cxn>
                  </a:cxnLst>
                  <a:rect l="T6" t="T7" r="T8" b="T9"/>
                  <a:pathLst>
                    <a:path w="1" h="392">
                      <a:moveTo>
                        <a:pt x="0" y="0"/>
                      </a:moveTo>
                      <a:lnTo>
                        <a:pt x="0" y="392"/>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33" name="Freeform 164"/>
                <p:cNvSpPr>
                  <a:spLocks/>
                </p:cNvSpPr>
                <p:nvPr/>
              </p:nvSpPr>
              <p:spPr bwMode="auto">
                <a:xfrm>
                  <a:off x="4780" y="8980"/>
                  <a:ext cx="10" cy="370"/>
                </a:xfrm>
                <a:custGeom>
                  <a:avLst/>
                  <a:gdLst>
                    <a:gd name="T0" fmla="*/ 10 w 10"/>
                    <a:gd name="T1" fmla="*/ 0 h 370"/>
                    <a:gd name="T2" fmla="*/ 0 w 10"/>
                    <a:gd name="T3" fmla="*/ 370 h 370"/>
                    <a:gd name="T4" fmla="*/ 0 60000 65536"/>
                    <a:gd name="T5" fmla="*/ 0 60000 65536"/>
                    <a:gd name="T6" fmla="*/ 0 w 10"/>
                    <a:gd name="T7" fmla="*/ 0 h 370"/>
                    <a:gd name="T8" fmla="*/ 10 w 10"/>
                    <a:gd name="T9" fmla="*/ 370 h 370"/>
                  </a:gdLst>
                  <a:ahLst/>
                  <a:cxnLst>
                    <a:cxn ang="T4">
                      <a:pos x="T0" y="T1"/>
                    </a:cxn>
                    <a:cxn ang="T5">
                      <a:pos x="T2" y="T3"/>
                    </a:cxn>
                  </a:cxnLst>
                  <a:rect l="T6" t="T7" r="T8" b="T9"/>
                  <a:pathLst>
                    <a:path w="10" h="370">
                      <a:moveTo>
                        <a:pt x="10" y="0"/>
                      </a:moveTo>
                      <a:lnTo>
                        <a:pt x="0" y="37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34" name="Freeform 165"/>
                <p:cNvSpPr>
                  <a:spLocks/>
                </p:cNvSpPr>
                <p:nvPr/>
              </p:nvSpPr>
              <p:spPr bwMode="auto">
                <a:xfrm>
                  <a:off x="4859" y="9000"/>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35" name="Freeform 166"/>
                <p:cNvSpPr>
                  <a:spLocks/>
                </p:cNvSpPr>
                <p:nvPr/>
              </p:nvSpPr>
              <p:spPr bwMode="auto">
                <a:xfrm>
                  <a:off x="4940" y="9010"/>
                  <a:ext cx="1" cy="310"/>
                </a:xfrm>
                <a:custGeom>
                  <a:avLst/>
                  <a:gdLst>
                    <a:gd name="T0" fmla="*/ 0 w 1"/>
                    <a:gd name="T1" fmla="*/ 0 h 310"/>
                    <a:gd name="T2" fmla="*/ 0 w 1"/>
                    <a:gd name="T3" fmla="*/ 310 h 310"/>
                    <a:gd name="T4" fmla="*/ 0 60000 65536"/>
                    <a:gd name="T5" fmla="*/ 0 60000 65536"/>
                    <a:gd name="T6" fmla="*/ 0 w 1"/>
                    <a:gd name="T7" fmla="*/ 0 h 310"/>
                    <a:gd name="T8" fmla="*/ 1 w 1"/>
                    <a:gd name="T9" fmla="*/ 310 h 310"/>
                  </a:gdLst>
                  <a:ahLst/>
                  <a:cxnLst>
                    <a:cxn ang="T4">
                      <a:pos x="T0" y="T1"/>
                    </a:cxn>
                    <a:cxn ang="T5">
                      <a:pos x="T2" y="T3"/>
                    </a:cxn>
                  </a:cxnLst>
                  <a:rect l="T6" t="T7" r="T8" b="T9"/>
                  <a:pathLst>
                    <a:path w="1" h="310">
                      <a:moveTo>
                        <a:pt x="0" y="0"/>
                      </a:moveTo>
                      <a:lnTo>
                        <a:pt x="0" y="31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36" name="Freeform 167"/>
                <p:cNvSpPr>
                  <a:spLocks/>
                </p:cNvSpPr>
                <p:nvPr/>
              </p:nvSpPr>
              <p:spPr bwMode="auto">
                <a:xfrm>
                  <a:off x="5020" y="9038"/>
                  <a:ext cx="1" cy="272"/>
                </a:xfrm>
                <a:custGeom>
                  <a:avLst/>
                  <a:gdLst>
                    <a:gd name="T0" fmla="*/ 0 w 1"/>
                    <a:gd name="T1" fmla="*/ 0 h 272"/>
                    <a:gd name="T2" fmla="*/ 0 w 1"/>
                    <a:gd name="T3" fmla="*/ 272 h 272"/>
                    <a:gd name="T4" fmla="*/ 0 60000 65536"/>
                    <a:gd name="T5" fmla="*/ 0 60000 65536"/>
                    <a:gd name="T6" fmla="*/ 0 w 1"/>
                    <a:gd name="T7" fmla="*/ 0 h 272"/>
                    <a:gd name="T8" fmla="*/ 1 w 1"/>
                    <a:gd name="T9" fmla="*/ 272 h 272"/>
                  </a:gdLst>
                  <a:ahLst/>
                  <a:cxnLst>
                    <a:cxn ang="T4">
                      <a:pos x="T0" y="T1"/>
                    </a:cxn>
                    <a:cxn ang="T5">
                      <a:pos x="T2" y="T3"/>
                    </a:cxn>
                  </a:cxnLst>
                  <a:rect l="T6" t="T7" r="T8" b="T9"/>
                  <a:pathLst>
                    <a:path w="1" h="272">
                      <a:moveTo>
                        <a:pt x="0" y="0"/>
                      </a:moveTo>
                      <a:lnTo>
                        <a:pt x="0" y="272"/>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37" name="Freeform 168"/>
                <p:cNvSpPr>
                  <a:spLocks/>
                </p:cNvSpPr>
                <p:nvPr/>
              </p:nvSpPr>
              <p:spPr bwMode="auto">
                <a:xfrm>
                  <a:off x="5070" y="9070"/>
                  <a:ext cx="1" cy="210"/>
                </a:xfrm>
                <a:custGeom>
                  <a:avLst/>
                  <a:gdLst>
                    <a:gd name="T0" fmla="*/ 0 w 1"/>
                    <a:gd name="T1" fmla="*/ 0 h 210"/>
                    <a:gd name="T2" fmla="*/ 0 w 1"/>
                    <a:gd name="T3" fmla="*/ 210 h 210"/>
                    <a:gd name="T4" fmla="*/ 0 60000 65536"/>
                    <a:gd name="T5" fmla="*/ 0 60000 65536"/>
                    <a:gd name="T6" fmla="*/ 0 w 1"/>
                    <a:gd name="T7" fmla="*/ 0 h 210"/>
                    <a:gd name="T8" fmla="*/ 1 w 1"/>
                    <a:gd name="T9" fmla="*/ 210 h 210"/>
                  </a:gdLst>
                  <a:ahLst/>
                  <a:cxnLst>
                    <a:cxn ang="T4">
                      <a:pos x="T0" y="T1"/>
                    </a:cxn>
                    <a:cxn ang="T5">
                      <a:pos x="T2" y="T3"/>
                    </a:cxn>
                  </a:cxnLst>
                  <a:rect l="T6" t="T7" r="T8" b="T9"/>
                  <a:pathLst>
                    <a:path w="1" h="210">
                      <a:moveTo>
                        <a:pt x="0" y="0"/>
                      </a:moveTo>
                      <a:lnTo>
                        <a:pt x="0" y="21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38" name="Freeform 169"/>
                <p:cNvSpPr>
                  <a:spLocks/>
                </p:cNvSpPr>
                <p:nvPr/>
              </p:nvSpPr>
              <p:spPr bwMode="auto">
                <a:xfrm>
                  <a:off x="5100" y="9110"/>
                  <a:ext cx="1" cy="140"/>
                </a:xfrm>
                <a:custGeom>
                  <a:avLst/>
                  <a:gdLst>
                    <a:gd name="T0" fmla="*/ 0 w 1"/>
                    <a:gd name="T1" fmla="*/ 0 h 140"/>
                    <a:gd name="T2" fmla="*/ 0 w 1"/>
                    <a:gd name="T3" fmla="*/ 140 h 140"/>
                    <a:gd name="T4" fmla="*/ 0 60000 65536"/>
                    <a:gd name="T5" fmla="*/ 0 60000 65536"/>
                    <a:gd name="T6" fmla="*/ 0 w 1"/>
                    <a:gd name="T7" fmla="*/ 0 h 140"/>
                    <a:gd name="T8" fmla="*/ 1 w 1"/>
                    <a:gd name="T9" fmla="*/ 140 h 140"/>
                  </a:gdLst>
                  <a:ahLst/>
                  <a:cxnLst>
                    <a:cxn ang="T4">
                      <a:pos x="T0" y="T1"/>
                    </a:cxn>
                    <a:cxn ang="T5">
                      <a:pos x="T2" y="T3"/>
                    </a:cxn>
                  </a:cxnLst>
                  <a:rect l="T6" t="T7" r="T8" b="T9"/>
                  <a:pathLst>
                    <a:path w="1" h="140">
                      <a:moveTo>
                        <a:pt x="0" y="0"/>
                      </a:moveTo>
                      <a:lnTo>
                        <a:pt x="0" y="14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39" name="Freeform 170"/>
                <p:cNvSpPr>
                  <a:spLocks/>
                </p:cNvSpPr>
                <p:nvPr/>
              </p:nvSpPr>
              <p:spPr bwMode="auto">
                <a:xfrm>
                  <a:off x="4340" y="8944"/>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40" name="Freeform 171"/>
                <p:cNvSpPr>
                  <a:spLocks/>
                </p:cNvSpPr>
                <p:nvPr/>
              </p:nvSpPr>
              <p:spPr bwMode="auto">
                <a:xfrm>
                  <a:off x="4270" y="8940"/>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41" name="Freeform 172"/>
                <p:cNvSpPr>
                  <a:spLocks/>
                </p:cNvSpPr>
                <p:nvPr/>
              </p:nvSpPr>
              <p:spPr bwMode="auto">
                <a:xfrm>
                  <a:off x="4200" y="8948"/>
                  <a:ext cx="1" cy="392"/>
                </a:xfrm>
                <a:custGeom>
                  <a:avLst/>
                  <a:gdLst>
                    <a:gd name="T0" fmla="*/ 0 w 1"/>
                    <a:gd name="T1" fmla="*/ 0 h 392"/>
                    <a:gd name="T2" fmla="*/ 0 w 1"/>
                    <a:gd name="T3" fmla="*/ 392 h 392"/>
                    <a:gd name="T4" fmla="*/ 0 60000 65536"/>
                    <a:gd name="T5" fmla="*/ 0 60000 65536"/>
                    <a:gd name="T6" fmla="*/ 0 w 1"/>
                    <a:gd name="T7" fmla="*/ 0 h 392"/>
                    <a:gd name="T8" fmla="*/ 1 w 1"/>
                    <a:gd name="T9" fmla="*/ 392 h 392"/>
                  </a:gdLst>
                  <a:ahLst/>
                  <a:cxnLst>
                    <a:cxn ang="T4">
                      <a:pos x="T0" y="T1"/>
                    </a:cxn>
                    <a:cxn ang="T5">
                      <a:pos x="T2" y="T3"/>
                    </a:cxn>
                  </a:cxnLst>
                  <a:rect l="T6" t="T7" r="T8" b="T9"/>
                  <a:pathLst>
                    <a:path w="1" h="392">
                      <a:moveTo>
                        <a:pt x="0" y="0"/>
                      </a:moveTo>
                      <a:lnTo>
                        <a:pt x="0" y="392"/>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42" name="Freeform 173"/>
                <p:cNvSpPr>
                  <a:spLocks/>
                </p:cNvSpPr>
                <p:nvPr/>
              </p:nvSpPr>
              <p:spPr bwMode="auto">
                <a:xfrm>
                  <a:off x="4130" y="8978"/>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43" name="Freeform 174"/>
                <p:cNvSpPr>
                  <a:spLocks/>
                </p:cNvSpPr>
                <p:nvPr/>
              </p:nvSpPr>
              <p:spPr bwMode="auto">
                <a:xfrm>
                  <a:off x="4060" y="8978"/>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44" name="Freeform 175"/>
                <p:cNvSpPr>
                  <a:spLocks/>
                </p:cNvSpPr>
                <p:nvPr/>
              </p:nvSpPr>
              <p:spPr bwMode="auto">
                <a:xfrm>
                  <a:off x="3990" y="8978"/>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45" name="Freeform 176"/>
                <p:cNvSpPr>
                  <a:spLocks/>
                </p:cNvSpPr>
                <p:nvPr/>
              </p:nvSpPr>
              <p:spPr bwMode="auto">
                <a:xfrm>
                  <a:off x="3929" y="9008"/>
                  <a:ext cx="1" cy="332"/>
                </a:xfrm>
                <a:custGeom>
                  <a:avLst/>
                  <a:gdLst>
                    <a:gd name="T0" fmla="*/ 0 w 1"/>
                    <a:gd name="T1" fmla="*/ 0 h 332"/>
                    <a:gd name="T2" fmla="*/ 1 w 1"/>
                    <a:gd name="T3" fmla="*/ 332 h 332"/>
                    <a:gd name="T4" fmla="*/ 0 60000 65536"/>
                    <a:gd name="T5" fmla="*/ 0 60000 65536"/>
                    <a:gd name="T6" fmla="*/ 0 w 1"/>
                    <a:gd name="T7" fmla="*/ 0 h 332"/>
                    <a:gd name="T8" fmla="*/ 1 w 1"/>
                    <a:gd name="T9" fmla="*/ 332 h 332"/>
                  </a:gdLst>
                  <a:ahLst/>
                  <a:cxnLst>
                    <a:cxn ang="T4">
                      <a:pos x="T0" y="T1"/>
                    </a:cxn>
                    <a:cxn ang="T5">
                      <a:pos x="T2" y="T3"/>
                    </a:cxn>
                  </a:cxnLst>
                  <a:rect l="T6" t="T7" r="T8" b="T9"/>
                  <a:pathLst>
                    <a:path w="1" h="332">
                      <a:moveTo>
                        <a:pt x="0" y="0"/>
                      </a:moveTo>
                      <a:lnTo>
                        <a:pt x="1" y="332"/>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46" name="Freeform 177"/>
                <p:cNvSpPr>
                  <a:spLocks/>
                </p:cNvSpPr>
                <p:nvPr/>
              </p:nvSpPr>
              <p:spPr bwMode="auto">
                <a:xfrm>
                  <a:off x="3870" y="9054"/>
                  <a:ext cx="9" cy="236"/>
                </a:xfrm>
                <a:custGeom>
                  <a:avLst/>
                  <a:gdLst>
                    <a:gd name="T0" fmla="*/ 9 w 9"/>
                    <a:gd name="T1" fmla="*/ 0 h 236"/>
                    <a:gd name="T2" fmla="*/ 0 w 9"/>
                    <a:gd name="T3" fmla="*/ 236 h 236"/>
                    <a:gd name="T4" fmla="*/ 0 60000 65536"/>
                    <a:gd name="T5" fmla="*/ 0 60000 65536"/>
                    <a:gd name="T6" fmla="*/ 0 w 9"/>
                    <a:gd name="T7" fmla="*/ 0 h 236"/>
                    <a:gd name="T8" fmla="*/ 9 w 9"/>
                    <a:gd name="T9" fmla="*/ 236 h 236"/>
                  </a:gdLst>
                  <a:ahLst/>
                  <a:cxnLst>
                    <a:cxn ang="T4">
                      <a:pos x="T0" y="T1"/>
                    </a:cxn>
                    <a:cxn ang="T5">
                      <a:pos x="T2" y="T3"/>
                    </a:cxn>
                  </a:cxnLst>
                  <a:rect l="T6" t="T7" r="T8" b="T9"/>
                  <a:pathLst>
                    <a:path w="9" h="236">
                      <a:moveTo>
                        <a:pt x="9" y="0"/>
                      </a:moveTo>
                      <a:lnTo>
                        <a:pt x="0" y="236"/>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47" name="Freeform 178"/>
                <p:cNvSpPr>
                  <a:spLocks/>
                </p:cNvSpPr>
                <p:nvPr/>
              </p:nvSpPr>
              <p:spPr bwMode="auto">
                <a:xfrm>
                  <a:off x="3830" y="9084"/>
                  <a:ext cx="1" cy="210"/>
                </a:xfrm>
                <a:custGeom>
                  <a:avLst/>
                  <a:gdLst>
                    <a:gd name="T0" fmla="*/ 0 w 1"/>
                    <a:gd name="T1" fmla="*/ 0 h 210"/>
                    <a:gd name="T2" fmla="*/ 0 w 1"/>
                    <a:gd name="T3" fmla="*/ 210 h 210"/>
                    <a:gd name="T4" fmla="*/ 0 60000 65536"/>
                    <a:gd name="T5" fmla="*/ 0 60000 65536"/>
                    <a:gd name="T6" fmla="*/ 0 w 1"/>
                    <a:gd name="T7" fmla="*/ 0 h 210"/>
                    <a:gd name="T8" fmla="*/ 1 w 1"/>
                    <a:gd name="T9" fmla="*/ 210 h 210"/>
                  </a:gdLst>
                  <a:ahLst/>
                  <a:cxnLst>
                    <a:cxn ang="T4">
                      <a:pos x="T0" y="T1"/>
                    </a:cxn>
                    <a:cxn ang="T5">
                      <a:pos x="T2" y="T3"/>
                    </a:cxn>
                  </a:cxnLst>
                  <a:rect l="T6" t="T7" r="T8" b="T9"/>
                  <a:pathLst>
                    <a:path w="1" h="210">
                      <a:moveTo>
                        <a:pt x="0" y="0"/>
                      </a:moveTo>
                      <a:lnTo>
                        <a:pt x="0" y="21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48" name="Freeform 179"/>
                <p:cNvSpPr>
                  <a:spLocks/>
                </p:cNvSpPr>
                <p:nvPr/>
              </p:nvSpPr>
              <p:spPr bwMode="auto">
                <a:xfrm>
                  <a:off x="3809" y="9110"/>
                  <a:ext cx="1" cy="140"/>
                </a:xfrm>
                <a:custGeom>
                  <a:avLst/>
                  <a:gdLst>
                    <a:gd name="T0" fmla="*/ 0 w 1"/>
                    <a:gd name="T1" fmla="*/ 0 h 140"/>
                    <a:gd name="T2" fmla="*/ 0 w 1"/>
                    <a:gd name="T3" fmla="*/ 140 h 140"/>
                    <a:gd name="T4" fmla="*/ 0 60000 65536"/>
                    <a:gd name="T5" fmla="*/ 0 60000 65536"/>
                    <a:gd name="T6" fmla="*/ 0 w 1"/>
                    <a:gd name="T7" fmla="*/ 0 h 140"/>
                    <a:gd name="T8" fmla="*/ 1 w 1"/>
                    <a:gd name="T9" fmla="*/ 140 h 140"/>
                  </a:gdLst>
                  <a:ahLst/>
                  <a:cxnLst>
                    <a:cxn ang="T4">
                      <a:pos x="T0" y="T1"/>
                    </a:cxn>
                    <a:cxn ang="T5">
                      <a:pos x="T2" y="T3"/>
                    </a:cxn>
                  </a:cxnLst>
                  <a:rect l="T6" t="T7" r="T8" b="T9"/>
                  <a:pathLst>
                    <a:path w="1" h="140">
                      <a:moveTo>
                        <a:pt x="0" y="0"/>
                      </a:moveTo>
                      <a:lnTo>
                        <a:pt x="0" y="140"/>
                      </a:lnTo>
                    </a:path>
                  </a:pathLst>
                </a:custGeom>
                <a:noFill/>
                <a:ln w="28575">
                  <a:solidFill>
                    <a:srgbClr val="8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241" name="Freeform 180"/>
              <p:cNvSpPr>
                <a:spLocks/>
              </p:cNvSpPr>
              <p:nvPr/>
            </p:nvSpPr>
            <p:spPr bwMode="auto">
              <a:xfrm>
                <a:off x="3016" y="2024"/>
                <a:ext cx="363" cy="408"/>
              </a:xfrm>
              <a:custGeom>
                <a:avLst/>
                <a:gdLst>
                  <a:gd name="T0" fmla="*/ 363 w 363"/>
                  <a:gd name="T1" fmla="*/ 0 h 408"/>
                  <a:gd name="T2" fmla="*/ 272 w 363"/>
                  <a:gd name="T3" fmla="*/ 272 h 408"/>
                  <a:gd name="T4" fmla="*/ 0 w 363"/>
                  <a:gd name="T5" fmla="*/ 408 h 408"/>
                  <a:gd name="T6" fmla="*/ 0 60000 65536"/>
                  <a:gd name="T7" fmla="*/ 0 60000 65536"/>
                  <a:gd name="T8" fmla="*/ 0 60000 65536"/>
                  <a:gd name="T9" fmla="*/ 0 w 363"/>
                  <a:gd name="T10" fmla="*/ 0 h 408"/>
                  <a:gd name="T11" fmla="*/ 363 w 363"/>
                  <a:gd name="T12" fmla="*/ 408 h 408"/>
                </a:gdLst>
                <a:ahLst/>
                <a:cxnLst>
                  <a:cxn ang="T6">
                    <a:pos x="T0" y="T1"/>
                  </a:cxn>
                  <a:cxn ang="T7">
                    <a:pos x="T2" y="T3"/>
                  </a:cxn>
                  <a:cxn ang="T8">
                    <a:pos x="T4" y="T5"/>
                  </a:cxn>
                </a:cxnLst>
                <a:rect l="T9" t="T10" r="T11" b="T12"/>
                <a:pathLst>
                  <a:path w="363" h="408">
                    <a:moveTo>
                      <a:pt x="363" y="0"/>
                    </a:moveTo>
                    <a:cubicBezTo>
                      <a:pt x="336" y="113"/>
                      <a:pt x="332" y="204"/>
                      <a:pt x="272" y="272"/>
                    </a:cubicBezTo>
                    <a:cubicBezTo>
                      <a:pt x="212" y="340"/>
                      <a:pt x="45" y="385"/>
                      <a:pt x="0" y="408"/>
                    </a:cubicBezTo>
                  </a:path>
                </a:pathLst>
              </a:cu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2" name="Freeform 181"/>
              <p:cNvSpPr>
                <a:spLocks/>
              </p:cNvSpPr>
              <p:nvPr/>
            </p:nvSpPr>
            <p:spPr bwMode="auto">
              <a:xfrm>
                <a:off x="3243" y="2151"/>
                <a:ext cx="363" cy="408"/>
              </a:xfrm>
              <a:custGeom>
                <a:avLst/>
                <a:gdLst>
                  <a:gd name="T0" fmla="*/ 363 w 363"/>
                  <a:gd name="T1" fmla="*/ 0 h 408"/>
                  <a:gd name="T2" fmla="*/ 272 w 363"/>
                  <a:gd name="T3" fmla="*/ 272 h 408"/>
                  <a:gd name="T4" fmla="*/ 0 w 363"/>
                  <a:gd name="T5" fmla="*/ 408 h 408"/>
                  <a:gd name="T6" fmla="*/ 0 60000 65536"/>
                  <a:gd name="T7" fmla="*/ 0 60000 65536"/>
                  <a:gd name="T8" fmla="*/ 0 60000 65536"/>
                  <a:gd name="T9" fmla="*/ 0 w 363"/>
                  <a:gd name="T10" fmla="*/ 0 h 408"/>
                  <a:gd name="T11" fmla="*/ 363 w 363"/>
                  <a:gd name="T12" fmla="*/ 408 h 408"/>
                </a:gdLst>
                <a:ahLst/>
                <a:cxnLst>
                  <a:cxn ang="T6">
                    <a:pos x="T0" y="T1"/>
                  </a:cxn>
                  <a:cxn ang="T7">
                    <a:pos x="T2" y="T3"/>
                  </a:cxn>
                  <a:cxn ang="T8">
                    <a:pos x="T4" y="T5"/>
                  </a:cxn>
                </a:cxnLst>
                <a:rect l="T9" t="T10" r="T11" b="T12"/>
                <a:pathLst>
                  <a:path w="363" h="408">
                    <a:moveTo>
                      <a:pt x="363" y="0"/>
                    </a:moveTo>
                    <a:cubicBezTo>
                      <a:pt x="336" y="113"/>
                      <a:pt x="332" y="204"/>
                      <a:pt x="272" y="272"/>
                    </a:cubicBezTo>
                    <a:cubicBezTo>
                      <a:pt x="212" y="340"/>
                      <a:pt x="45" y="385"/>
                      <a:pt x="0" y="408"/>
                    </a:cubicBezTo>
                  </a:path>
                </a:pathLst>
              </a:cu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3" name="Freeform 182"/>
              <p:cNvSpPr>
                <a:spLocks/>
              </p:cNvSpPr>
              <p:nvPr/>
            </p:nvSpPr>
            <p:spPr bwMode="auto">
              <a:xfrm>
                <a:off x="3199" y="2305"/>
                <a:ext cx="89" cy="52"/>
              </a:xfrm>
              <a:custGeom>
                <a:avLst/>
                <a:gdLst>
                  <a:gd name="T0" fmla="*/ 89 w 89"/>
                  <a:gd name="T1" fmla="*/ 0 h 52"/>
                  <a:gd name="T2" fmla="*/ 0 w 89"/>
                  <a:gd name="T3" fmla="*/ 52 h 52"/>
                  <a:gd name="T4" fmla="*/ 0 60000 65536"/>
                  <a:gd name="T5" fmla="*/ 0 60000 65536"/>
                  <a:gd name="T6" fmla="*/ 0 w 89"/>
                  <a:gd name="T7" fmla="*/ 0 h 52"/>
                  <a:gd name="T8" fmla="*/ 89 w 89"/>
                  <a:gd name="T9" fmla="*/ 52 h 52"/>
                </a:gdLst>
                <a:ahLst/>
                <a:cxnLst>
                  <a:cxn ang="T4">
                    <a:pos x="T0" y="T1"/>
                  </a:cxn>
                  <a:cxn ang="T5">
                    <a:pos x="T2" y="T3"/>
                  </a:cxn>
                </a:cxnLst>
                <a:rect l="T6" t="T7" r="T8" b="T9"/>
                <a:pathLst>
                  <a:path w="89" h="52">
                    <a:moveTo>
                      <a:pt x="89" y="0"/>
                    </a:moveTo>
                    <a:lnTo>
                      <a:pt x="0" y="52"/>
                    </a:lnTo>
                  </a:path>
                </a:pathLst>
              </a:custGeom>
              <a:noFill/>
              <a:ln w="25400">
                <a:solidFill>
                  <a:srgbClr val="800000"/>
                </a:solidFill>
                <a:round/>
                <a:headEnd type="none" w="med" len="me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4" name="Freeform 183"/>
              <p:cNvSpPr>
                <a:spLocks/>
              </p:cNvSpPr>
              <p:nvPr/>
            </p:nvSpPr>
            <p:spPr bwMode="auto">
              <a:xfrm rot="10800000">
                <a:off x="3426" y="2432"/>
                <a:ext cx="89" cy="52"/>
              </a:xfrm>
              <a:custGeom>
                <a:avLst/>
                <a:gdLst>
                  <a:gd name="T0" fmla="*/ 89 w 89"/>
                  <a:gd name="T1" fmla="*/ 0 h 52"/>
                  <a:gd name="T2" fmla="*/ 0 w 89"/>
                  <a:gd name="T3" fmla="*/ 52 h 52"/>
                  <a:gd name="T4" fmla="*/ 0 60000 65536"/>
                  <a:gd name="T5" fmla="*/ 0 60000 65536"/>
                  <a:gd name="T6" fmla="*/ 0 w 89"/>
                  <a:gd name="T7" fmla="*/ 0 h 52"/>
                  <a:gd name="T8" fmla="*/ 89 w 89"/>
                  <a:gd name="T9" fmla="*/ 52 h 52"/>
                </a:gdLst>
                <a:ahLst/>
                <a:cxnLst>
                  <a:cxn ang="T4">
                    <a:pos x="T0" y="T1"/>
                  </a:cxn>
                  <a:cxn ang="T5">
                    <a:pos x="T2" y="T3"/>
                  </a:cxn>
                </a:cxnLst>
                <a:rect l="T6" t="T7" r="T8" b="T9"/>
                <a:pathLst>
                  <a:path w="89" h="52">
                    <a:moveTo>
                      <a:pt x="89" y="0"/>
                    </a:moveTo>
                    <a:lnTo>
                      <a:pt x="0" y="52"/>
                    </a:lnTo>
                  </a:path>
                </a:pathLst>
              </a:custGeom>
              <a:noFill/>
              <a:ln w="25400">
                <a:solidFill>
                  <a:srgbClr val="800000"/>
                </a:solidFill>
                <a:round/>
                <a:headEnd type="none" w="med" len="me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235" name="Group 184"/>
            <p:cNvGrpSpPr>
              <a:grpSpLocks/>
            </p:cNvGrpSpPr>
            <p:nvPr/>
          </p:nvGrpSpPr>
          <p:grpSpPr bwMode="auto">
            <a:xfrm>
              <a:off x="3480" y="3149"/>
              <a:ext cx="194" cy="502"/>
              <a:chOff x="3146" y="881"/>
              <a:chExt cx="194" cy="502"/>
            </a:xfrm>
          </p:grpSpPr>
          <p:sp>
            <p:nvSpPr>
              <p:cNvPr id="9236" name="Line 185"/>
              <p:cNvSpPr>
                <a:spLocks noChangeShapeType="1"/>
              </p:cNvSpPr>
              <p:nvPr/>
            </p:nvSpPr>
            <p:spPr bwMode="auto">
              <a:xfrm>
                <a:off x="3158" y="881"/>
                <a:ext cx="18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 name="Line 186"/>
              <p:cNvSpPr>
                <a:spLocks noChangeShapeType="1"/>
              </p:cNvSpPr>
              <p:nvPr/>
            </p:nvSpPr>
            <p:spPr bwMode="auto">
              <a:xfrm>
                <a:off x="3152" y="1374"/>
                <a:ext cx="18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8" name="Line 187"/>
              <p:cNvSpPr>
                <a:spLocks noChangeShapeType="1"/>
              </p:cNvSpPr>
              <p:nvPr/>
            </p:nvSpPr>
            <p:spPr bwMode="auto">
              <a:xfrm>
                <a:off x="3243" y="884"/>
                <a:ext cx="0" cy="499"/>
              </a:xfrm>
              <a:prstGeom prst="line">
                <a:avLst/>
              </a:prstGeom>
              <a:noFill/>
              <a:ln w="1905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239" name="Text Box 188"/>
              <p:cNvSpPr txBox="1">
                <a:spLocks noChangeArrowheads="1"/>
              </p:cNvSpPr>
              <p:nvPr/>
            </p:nvSpPr>
            <p:spPr bwMode="auto">
              <a:xfrm>
                <a:off x="3146" y="1026"/>
                <a:ext cx="136"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1800" i="1"/>
                  <a:t>h</a:t>
                </a:r>
              </a:p>
            </p:txBody>
          </p:sp>
        </p:grpSp>
      </p:grpSp>
    </p:spTree>
    <p:extLst>
      <p:ext uri="{BB962C8B-B14F-4D97-AF65-F5344CB8AC3E}">
        <p14:creationId xmlns:p14="http://schemas.microsoft.com/office/powerpoint/2010/main" val="243854456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369"/>
                                        </p:tgtEl>
                                        <p:attrNameLst>
                                          <p:attrName>style.visibility</p:attrName>
                                        </p:attrNameLst>
                                      </p:cBhvr>
                                      <p:to>
                                        <p:strVal val="visible"/>
                                      </p:to>
                                    </p:set>
                                    <p:anim calcmode="lin" valueType="num">
                                      <p:cBhvr additive="base">
                                        <p:cTn id="13" dur="500" fill="hold"/>
                                        <p:tgtEl>
                                          <p:spTgt spid="99369"/>
                                        </p:tgtEl>
                                        <p:attrNameLst>
                                          <p:attrName>ppt_x</p:attrName>
                                        </p:attrNameLst>
                                      </p:cBhvr>
                                      <p:tavLst>
                                        <p:tav tm="0">
                                          <p:val>
                                            <p:strVal val="0-#ppt_w/2"/>
                                          </p:val>
                                        </p:tav>
                                        <p:tav tm="100000">
                                          <p:val>
                                            <p:strVal val="#ppt_x"/>
                                          </p:val>
                                        </p:tav>
                                      </p:tavLst>
                                    </p:anim>
                                    <p:anim calcmode="lin" valueType="num">
                                      <p:cBhvr additive="base">
                                        <p:cTn id="14" dur="500" fill="hold"/>
                                        <p:tgtEl>
                                          <p:spTgt spid="9936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5"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vertical)">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94560"/>
                                        </p:tgtEl>
                                        <p:attrNameLst>
                                          <p:attrName>style.visibility</p:attrName>
                                        </p:attrNameLst>
                                      </p:cBhvr>
                                      <p:to>
                                        <p:strVal val="visible"/>
                                      </p:to>
                                    </p:set>
                                    <p:animEffect transition="in" filter="wipe(left)">
                                      <p:cBhvr>
                                        <p:cTn id="24" dur="500"/>
                                        <p:tgtEl>
                                          <p:spTgt spid="19456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0-#ppt_w/2"/>
                                          </p:val>
                                        </p:tav>
                                        <p:tav tm="100000">
                                          <p:val>
                                            <p:strVal val="#ppt_x"/>
                                          </p:val>
                                        </p:tav>
                                      </p:tavLst>
                                    </p:anim>
                                    <p:anim calcmode="lin" valueType="num">
                                      <p:cBhvr additive="base">
                                        <p:cTn id="3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0-#ppt_w/2"/>
                                          </p:val>
                                        </p:tav>
                                        <p:tav tm="100000">
                                          <p:val>
                                            <p:strVal val="#ppt_x"/>
                                          </p:val>
                                        </p:tav>
                                      </p:tavLst>
                                    </p:anim>
                                    <p:anim calcmode="lin" valueType="num">
                                      <p:cBhvr additive="base">
                                        <p:cTn id="4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99387"/>
                                        </p:tgtEl>
                                        <p:attrNameLst>
                                          <p:attrName>style.visibility</p:attrName>
                                        </p:attrNameLst>
                                      </p:cBhvr>
                                      <p:to>
                                        <p:strVal val="visible"/>
                                      </p:to>
                                    </p:set>
                                    <p:animEffect transition="in" filter="blinds(vertical)">
                                      <p:cBhvr>
                                        <p:cTn id="47" dur="500"/>
                                        <p:tgtEl>
                                          <p:spTgt spid="99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69" grpId="0" autoUpdateAnimBg="0"/>
      <p:bldP spid="9938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651" name="Text Box 3"/>
              <p:cNvSpPr txBox="1">
                <a:spLocks noChangeArrowheads="1"/>
              </p:cNvSpPr>
              <p:nvPr/>
            </p:nvSpPr>
            <p:spPr bwMode="auto">
              <a:xfrm>
                <a:off x="205680" y="332656"/>
                <a:ext cx="8686800" cy="13731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chemeClr val="accent2"/>
                    </a:solidFill>
                  </a:rPr>
                  <a:t>例</a:t>
                </a:r>
                <a:r>
                  <a:rPr lang="en-US" altLang="zh-CN" sz="2800" dirty="0">
                    <a:solidFill>
                      <a:schemeClr val="accent2"/>
                    </a:solidFill>
                  </a:rPr>
                  <a:t>3</a:t>
                </a:r>
                <a:r>
                  <a:rPr lang="zh-CN" altLang="en-US" sz="2800" dirty="0">
                    <a:solidFill>
                      <a:schemeClr val="accent2"/>
                    </a:solidFill>
                  </a:rPr>
                  <a:t>：无限长同轴电缆，内外半径 </a:t>
                </a:r>
                <a14:m>
                  <m:oMath xmlns:m="http://schemas.openxmlformats.org/officeDocument/2006/math">
                    <m:sSub>
                      <m:sSubPr>
                        <m:ctrlPr>
                          <a:rPr lang="en-US" altLang="zh-CN" sz="2800" i="1" dirty="0" smtClean="0">
                            <a:solidFill>
                              <a:schemeClr val="accent2"/>
                            </a:solidFill>
                            <a:latin typeface="Cambria Math" panose="02040503050406030204" pitchFamily="18" charset="0"/>
                          </a:rPr>
                        </m:ctrlPr>
                      </m:sSubPr>
                      <m:e>
                        <m:r>
                          <a:rPr lang="en-US" altLang="zh-CN" sz="2800" i="1" dirty="0" smtClean="0">
                            <a:solidFill>
                              <a:schemeClr val="accent2"/>
                            </a:solidFill>
                            <a:latin typeface="Cambria Math" panose="02040503050406030204" pitchFamily="18" charset="0"/>
                          </a:rPr>
                          <m:t>𝑅</m:t>
                        </m:r>
                      </m:e>
                      <m:sub>
                        <m:r>
                          <a:rPr lang="en-US" altLang="zh-CN" sz="2800" i="1" dirty="0" smtClean="0">
                            <a:solidFill>
                              <a:schemeClr val="accent2"/>
                            </a:solidFill>
                            <a:latin typeface="Cambria Math" panose="02040503050406030204" pitchFamily="18" charset="0"/>
                          </a:rPr>
                          <m:t>1</m:t>
                        </m:r>
                      </m:sub>
                    </m:sSub>
                  </m:oMath>
                </a14:m>
                <a:r>
                  <a:rPr lang="en-US" altLang="zh-CN" sz="2800" dirty="0">
                    <a:solidFill>
                      <a:schemeClr val="accent2"/>
                    </a:solidFill>
                  </a:rPr>
                  <a:t> </a:t>
                </a:r>
                <a:r>
                  <a:rPr lang="zh-CN" altLang="en-US" sz="2800" dirty="0">
                    <a:solidFill>
                      <a:schemeClr val="accent2"/>
                    </a:solidFill>
                  </a:rPr>
                  <a:t>和 </a:t>
                </a:r>
                <a14:m>
                  <m:oMath xmlns:m="http://schemas.openxmlformats.org/officeDocument/2006/math">
                    <m:sSub>
                      <m:sSubPr>
                        <m:ctrlPr>
                          <a:rPr lang="en-US" altLang="zh-CN" sz="2800" i="1" dirty="0" smtClean="0">
                            <a:solidFill>
                              <a:schemeClr val="accent2"/>
                            </a:solidFill>
                            <a:latin typeface="Cambria Math" panose="02040503050406030204" pitchFamily="18" charset="0"/>
                          </a:rPr>
                        </m:ctrlPr>
                      </m:sSubPr>
                      <m:e>
                        <m:r>
                          <a:rPr lang="en-US" altLang="zh-CN" sz="2800" i="1" dirty="0" smtClean="0">
                            <a:solidFill>
                              <a:schemeClr val="accent2"/>
                            </a:solidFill>
                            <a:latin typeface="Cambria Math" panose="02040503050406030204" pitchFamily="18" charset="0"/>
                          </a:rPr>
                          <m:t>𝑅</m:t>
                        </m:r>
                      </m:e>
                      <m:sub>
                        <m:r>
                          <a:rPr lang="en-US" altLang="zh-CN" sz="2800" i="1" dirty="0" smtClean="0">
                            <a:solidFill>
                              <a:schemeClr val="accent2"/>
                            </a:solidFill>
                            <a:latin typeface="Cambria Math" panose="02040503050406030204" pitchFamily="18" charset="0"/>
                          </a:rPr>
                          <m:t>2</m:t>
                        </m:r>
                      </m:sub>
                    </m:sSub>
                  </m:oMath>
                </a14:m>
                <a:r>
                  <a:rPr lang="zh-CN" altLang="en-US" sz="2800" dirty="0">
                    <a:solidFill>
                      <a:schemeClr val="accent2"/>
                    </a:solidFill>
                  </a:rPr>
                  <a:t>，管壁间充以相对磁导率为</a:t>
                </a:r>
                <a:r>
                  <a:rPr lang="en-US" altLang="zh-CN" sz="2800" dirty="0">
                    <a:solidFill>
                      <a:schemeClr val="accent2"/>
                    </a:solidFill>
                  </a:rPr>
                  <a:t>1</a:t>
                </a:r>
                <a:r>
                  <a:rPr lang="zh-CN" altLang="en-US" sz="2800" dirty="0">
                    <a:solidFill>
                      <a:schemeClr val="accent2"/>
                    </a:solidFill>
                  </a:rPr>
                  <a:t>的磁介质，电流内管去外管回。求此电缆单位长度上的自感系数</a:t>
                </a:r>
              </a:p>
            </p:txBody>
          </p:sp>
        </mc:Choice>
        <mc:Fallback xmlns="">
          <p:sp>
            <p:nvSpPr>
              <p:cNvPr id="27651" name="Text Box 3"/>
              <p:cNvSpPr txBox="1">
                <a:spLocks noRot="1" noChangeAspect="1" noMove="1" noResize="1" noEditPoints="1" noAdjustHandles="1" noChangeArrowheads="1" noChangeShapeType="1" noTextEdit="1"/>
              </p:cNvSpPr>
              <p:nvPr/>
            </p:nvSpPr>
            <p:spPr bwMode="auto">
              <a:xfrm>
                <a:off x="205680" y="332656"/>
                <a:ext cx="8686800" cy="1373187"/>
              </a:xfrm>
              <a:prstGeom prst="rect">
                <a:avLst/>
              </a:prstGeom>
              <a:blipFill rotWithShape="0">
                <a:blip r:embed="rId4"/>
                <a:stretch>
                  <a:fillRect l="-1474" t="-6222" r="-351" b="-111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4432D421-3205-41EE-A934-EC520D1DD4AA}"/>
              </a:ext>
            </a:extLst>
          </p:cNvPr>
          <p:cNvPicPr>
            <a:picLocks noChangeAspect="1"/>
          </p:cNvPicPr>
          <p:nvPr/>
        </p:nvPicPr>
        <p:blipFill>
          <a:blip r:embed="rId5"/>
          <a:stretch>
            <a:fillRect/>
          </a:stretch>
        </p:blipFill>
        <p:spPr>
          <a:xfrm>
            <a:off x="1619672" y="1689388"/>
            <a:ext cx="3664496" cy="1759236"/>
          </a:xfrm>
          <a:prstGeom prst="rect">
            <a:avLst/>
          </a:prstGeom>
        </p:spPr>
      </p:pic>
      <p:pic>
        <p:nvPicPr>
          <p:cNvPr id="3" name="图片 2">
            <a:extLst>
              <a:ext uri="{FF2B5EF4-FFF2-40B4-BE49-F238E27FC236}">
                <a16:creationId xmlns:a16="http://schemas.microsoft.com/office/drawing/2014/main" id="{21F13FF3-4C01-4EE2-A004-93BD6A9BB1D1}"/>
              </a:ext>
            </a:extLst>
          </p:cNvPr>
          <p:cNvPicPr>
            <a:picLocks noChangeAspect="1"/>
          </p:cNvPicPr>
          <p:nvPr/>
        </p:nvPicPr>
        <p:blipFill>
          <a:blip r:embed="rId6"/>
          <a:stretch>
            <a:fillRect/>
          </a:stretch>
        </p:blipFill>
        <p:spPr>
          <a:xfrm>
            <a:off x="6516216" y="1332137"/>
            <a:ext cx="2016224" cy="3212104"/>
          </a:xfrm>
          <a:prstGeom prst="rect">
            <a:avLst/>
          </a:prstGeom>
        </p:spPr>
      </p:pic>
      <p:graphicFrame>
        <p:nvGraphicFramePr>
          <p:cNvPr id="6" name="Object 1024">
            <a:extLst>
              <a:ext uri="{FF2B5EF4-FFF2-40B4-BE49-F238E27FC236}">
                <a16:creationId xmlns:a16="http://schemas.microsoft.com/office/drawing/2014/main" id="{AE4A06CD-E460-47D1-91AC-D5BDD26427DA}"/>
              </a:ext>
            </a:extLst>
          </p:cNvPr>
          <p:cNvGraphicFramePr>
            <a:graphicFrameLocks/>
          </p:cNvGraphicFramePr>
          <p:nvPr/>
        </p:nvGraphicFramePr>
        <p:xfrm>
          <a:off x="918648" y="3448624"/>
          <a:ext cx="7109736" cy="3364751"/>
        </p:xfrm>
        <a:graphic>
          <a:graphicData uri="http://schemas.openxmlformats.org/presentationml/2006/ole">
            <mc:AlternateContent xmlns:mc="http://schemas.openxmlformats.org/markup-compatibility/2006">
              <mc:Choice xmlns:v="urn:schemas-microsoft-com:vml" Requires="v">
                <p:oleObj name="Equation" r:id="rId7" imgW="2705040" imgH="1600200" progId="Equation.DSMT4">
                  <p:embed/>
                </p:oleObj>
              </mc:Choice>
              <mc:Fallback>
                <p:oleObj name="Equation" r:id="rId7" imgW="2705040" imgH="1600200" progId="Equation.DSMT4">
                  <p:embed/>
                  <p:pic>
                    <p:nvPicPr>
                      <p:cNvPr id="6" name="Object 1024">
                        <a:extLst>
                          <a:ext uri="{FF2B5EF4-FFF2-40B4-BE49-F238E27FC236}">
                            <a16:creationId xmlns:a16="http://schemas.microsoft.com/office/drawing/2014/main" id="{AE4A06CD-E460-47D1-91AC-D5BDD26427DA}"/>
                          </a:ext>
                        </a:extLst>
                      </p:cNvPr>
                      <p:cNvPicPr>
                        <a:picLocks noChangeArrowheads="1"/>
                      </p:cNvPicPr>
                      <p:nvPr/>
                    </p:nvPicPr>
                    <p:blipFill>
                      <a:blip r:embed="rId8"/>
                      <a:srcRect/>
                      <a:stretch>
                        <a:fillRect/>
                      </a:stretch>
                    </p:blipFill>
                    <p:spPr bwMode="auto">
                      <a:xfrm>
                        <a:off x="918648" y="3448624"/>
                        <a:ext cx="7109736" cy="336475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1138861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Text Box 3"/>
          <p:cNvSpPr txBox="1">
            <a:spLocks noChangeArrowheads="1"/>
          </p:cNvSpPr>
          <p:nvPr/>
        </p:nvSpPr>
        <p:spPr bwMode="auto">
          <a:xfrm>
            <a:off x="304800" y="2209800"/>
            <a:ext cx="2147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a:solidFill>
                  <a:schemeClr val="accent2"/>
                </a:solidFill>
              </a:rPr>
              <a:t>2</a:t>
            </a:r>
            <a:r>
              <a:rPr lang="zh-CN" altLang="en-US" sz="2800">
                <a:solidFill>
                  <a:schemeClr val="accent2"/>
                </a:solidFill>
              </a:rPr>
              <a:t>、</a:t>
            </a:r>
            <a:r>
              <a:rPr lang="zh-CN" altLang="en-US" sz="2800">
                <a:solidFill>
                  <a:schemeClr val="accent2"/>
                </a:solidFill>
                <a:latin typeface="宋体" panose="02010600030101010101" pitchFamily="2" charset="-122"/>
              </a:rPr>
              <a:t>互感系数</a:t>
            </a:r>
          </a:p>
        </p:txBody>
      </p:sp>
      <p:grpSp>
        <p:nvGrpSpPr>
          <p:cNvPr id="2" name="Group 35"/>
          <p:cNvGrpSpPr>
            <a:grpSpLocks/>
          </p:cNvGrpSpPr>
          <p:nvPr/>
        </p:nvGrpSpPr>
        <p:grpSpPr bwMode="auto">
          <a:xfrm>
            <a:off x="304800" y="2819400"/>
            <a:ext cx="8153400" cy="558800"/>
            <a:chOff x="199" y="1906"/>
            <a:chExt cx="5136" cy="352"/>
          </a:xfrm>
        </p:grpSpPr>
        <p:graphicFrame>
          <p:nvGraphicFramePr>
            <p:cNvPr id="1029" name="Object 4"/>
            <p:cNvGraphicFramePr>
              <a:graphicFrameLocks noChangeAspect="1"/>
            </p:cNvGraphicFramePr>
            <p:nvPr/>
          </p:nvGraphicFramePr>
          <p:xfrm>
            <a:off x="2503" y="1920"/>
            <a:ext cx="1200" cy="338"/>
          </p:xfrm>
          <a:graphic>
            <a:graphicData uri="http://schemas.openxmlformats.org/presentationml/2006/ole">
              <mc:AlternateContent xmlns:mc="http://schemas.openxmlformats.org/markup-compatibility/2006">
                <mc:Choice xmlns:v="urn:schemas-microsoft-com:vml" Requires="v">
                  <p:oleObj name="公式" r:id="rId2" imgW="761669" imgH="215806" progId="Equation.3">
                    <p:embed/>
                  </p:oleObj>
                </mc:Choice>
                <mc:Fallback>
                  <p:oleObj name="公式" r:id="rId2" imgW="761669" imgH="215806" progId="Equation.3">
                    <p:embed/>
                    <p:pic>
                      <p:nvPicPr>
                        <p:cNvPr id="1029"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 y="1920"/>
                          <a:ext cx="120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0" name="Object 6"/>
            <p:cNvGraphicFramePr>
              <a:graphicFrameLocks noChangeAspect="1"/>
            </p:cNvGraphicFramePr>
            <p:nvPr/>
          </p:nvGraphicFramePr>
          <p:xfrm>
            <a:off x="4135" y="1920"/>
            <a:ext cx="1200" cy="338"/>
          </p:xfrm>
          <a:graphic>
            <a:graphicData uri="http://schemas.openxmlformats.org/presentationml/2006/ole">
              <mc:AlternateContent xmlns:mc="http://schemas.openxmlformats.org/markup-compatibility/2006">
                <mc:Choice xmlns:v="urn:schemas-microsoft-com:vml" Requires="v">
                  <p:oleObj name="公式" r:id="rId4" imgW="761669" imgH="215806" progId="Equation.3">
                    <p:embed/>
                  </p:oleObj>
                </mc:Choice>
                <mc:Fallback>
                  <p:oleObj name="公式" r:id="rId4" imgW="761669" imgH="215806" progId="Equation.3">
                    <p:embed/>
                    <p:pic>
                      <p:nvPicPr>
                        <p:cNvPr id="103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5" y="1920"/>
                          <a:ext cx="120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7" name="Text Box 12"/>
            <p:cNvSpPr txBox="1">
              <a:spLocks noChangeArrowheads="1"/>
            </p:cNvSpPr>
            <p:nvPr/>
          </p:nvSpPr>
          <p:spPr bwMode="auto">
            <a:xfrm>
              <a:off x="199" y="1906"/>
              <a:ext cx="12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chemeClr val="accent2"/>
                  </a:solidFill>
                </a:rPr>
                <a:t>由磁通定义</a:t>
              </a:r>
              <a:endParaRPr lang="zh-CN" altLang="en-US" b="0" dirty="0">
                <a:solidFill>
                  <a:schemeClr val="accent2"/>
                </a:solidFill>
              </a:endParaRPr>
            </a:p>
          </p:txBody>
        </p:sp>
      </p:grpSp>
      <p:sp>
        <p:nvSpPr>
          <p:cNvPr id="1033" name="Text Box 14"/>
          <p:cNvSpPr txBox="1">
            <a:spLocks noChangeArrowheads="1"/>
          </p:cNvSpPr>
          <p:nvPr/>
        </p:nvSpPr>
        <p:spPr bwMode="auto">
          <a:xfrm>
            <a:off x="304800" y="228600"/>
            <a:ext cx="266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3200" dirty="0">
                <a:solidFill>
                  <a:srgbClr val="CC3300"/>
                </a:solidFill>
                <a:latin typeface="宋体" panose="02010600030101010101" pitchFamily="2" charset="-122"/>
              </a:rPr>
              <a:t>2</a:t>
            </a:r>
            <a:r>
              <a:rPr lang="zh-CN" altLang="en-US" sz="3200" dirty="0">
                <a:solidFill>
                  <a:srgbClr val="CC3300"/>
                </a:solidFill>
                <a:latin typeface="宋体" panose="02010600030101010101" pitchFamily="2" charset="-122"/>
              </a:rPr>
              <a:t>、互感</a:t>
            </a:r>
          </a:p>
        </p:txBody>
      </p:sp>
      <p:sp>
        <p:nvSpPr>
          <p:cNvPr id="171023" name="Text Box 15"/>
          <p:cNvSpPr txBox="1">
            <a:spLocks noChangeArrowheads="1"/>
          </p:cNvSpPr>
          <p:nvPr/>
        </p:nvSpPr>
        <p:spPr bwMode="auto">
          <a:xfrm>
            <a:off x="304800" y="106680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dirty="0">
                <a:solidFill>
                  <a:schemeClr val="accent2"/>
                </a:solidFill>
              </a:rPr>
              <a:t>1. </a:t>
            </a:r>
            <a:r>
              <a:rPr lang="zh-CN" altLang="en-US" sz="2800">
                <a:solidFill>
                  <a:schemeClr val="accent2"/>
                </a:solidFill>
              </a:rPr>
              <a:t>定义：两个载流回路中电流发生变化时相互在对方回路中激起感生电动势的现象叫互感</a:t>
            </a:r>
          </a:p>
        </p:txBody>
      </p:sp>
      <p:grpSp>
        <p:nvGrpSpPr>
          <p:cNvPr id="3" name="Group 58"/>
          <p:cNvGrpSpPr>
            <a:grpSpLocks/>
          </p:cNvGrpSpPr>
          <p:nvPr/>
        </p:nvGrpSpPr>
        <p:grpSpPr bwMode="auto">
          <a:xfrm>
            <a:off x="685800" y="4191000"/>
            <a:ext cx="5907088" cy="1219200"/>
            <a:chOff x="1079" y="720"/>
            <a:chExt cx="3721" cy="768"/>
          </a:xfrm>
        </p:grpSpPr>
        <p:graphicFrame>
          <p:nvGraphicFramePr>
            <p:cNvPr id="1027" name="Object 59"/>
            <p:cNvGraphicFramePr>
              <a:graphicFrameLocks/>
            </p:cNvGraphicFramePr>
            <p:nvPr/>
          </p:nvGraphicFramePr>
          <p:xfrm>
            <a:off x="1079" y="720"/>
            <a:ext cx="1129" cy="768"/>
          </p:xfrm>
          <a:graphic>
            <a:graphicData uri="http://schemas.openxmlformats.org/presentationml/2006/ole">
              <mc:AlternateContent xmlns:mc="http://schemas.openxmlformats.org/markup-compatibility/2006">
                <mc:Choice xmlns:v="urn:schemas-microsoft-com:vml" Requires="v">
                  <p:oleObj name="公式" r:id="rId6" imgW="698197" imgH="444307" progId="Equation.3">
                    <p:embed/>
                  </p:oleObj>
                </mc:Choice>
                <mc:Fallback>
                  <p:oleObj name="公式" r:id="rId6" imgW="698197" imgH="444307" progId="Equation.3">
                    <p:embed/>
                    <p:pic>
                      <p:nvPicPr>
                        <p:cNvPr id="1027" name="Object 5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 y="720"/>
                          <a:ext cx="1129"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45" name="Group 60"/>
            <p:cNvGrpSpPr>
              <a:grpSpLocks/>
            </p:cNvGrpSpPr>
            <p:nvPr/>
          </p:nvGrpSpPr>
          <p:grpSpPr bwMode="auto">
            <a:xfrm>
              <a:off x="2544" y="720"/>
              <a:ext cx="2256" cy="768"/>
              <a:chOff x="2544" y="336"/>
              <a:chExt cx="2016" cy="648"/>
            </a:xfrm>
          </p:grpSpPr>
          <p:sp>
            <p:nvSpPr>
              <p:cNvPr id="1046" name="Text Box 61"/>
              <p:cNvSpPr txBox="1">
                <a:spLocks noChangeArrowheads="1"/>
              </p:cNvSpPr>
              <p:nvPr/>
            </p:nvSpPr>
            <p:spPr bwMode="auto">
              <a:xfrm>
                <a:off x="2544" y="528"/>
                <a:ext cx="81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solidFill>
                      <a:schemeClr val="accent2"/>
                    </a:solidFill>
                  </a:rPr>
                  <a:t>同样有</a:t>
                </a:r>
              </a:p>
            </p:txBody>
          </p:sp>
          <p:graphicFrame>
            <p:nvGraphicFramePr>
              <p:cNvPr id="1028" name="Object 62"/>
              <p:cNvGraphicFramePr>
                <a:graphicFrameLocks/>
              </p:cNvGraphicFramePr>
              <p:nvPr/>
            </p:nvGraphicFramePr>
            <p:xfrm>
              <a:off x="3456" y="336"/>
              <a:ext cx="1104" cy="648"/>
            </p:xfrm>
            <a:graphic>
              <a:graphicData uri="http://schemas.openxmlformats.org/presentationml/2006/ole">
                <mc:AlternateContent xmlns:mc="http://schemas.openxmlformats.org/markup-compatibility/2006">
                  <mc:Choice xmlns:v="urn:schemas-microsoft-com:vml" Requires="v">
                    <p:oleObj name="公式" r:id="rId8" imgW="698197" imgH="444307" progId="Equation.3">
                      <p:embed/>
                    </p:oleObj>
                  </mc:Choice>
                  <mc:Fallback>
                    <p:oleObj name="公式" r:id="rId8" imgW="698197" imgH="444307" progId="Equation.3">
                      <p:embed/>
                      <p:pic>
                        <p:nvPicPr>
                          <p:cNvPr id="1028" name="Object 6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 y="336"/>
                            <a:ext cx="1104" cy="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5" name="Group 73"/>
          <p:cNvGrpSpPr>
            <a:grpSpLocks/>
          </p:cNvGrpSpPr>
          <p:nvPr/>
        </p:nvGrpSpPr>
        <p:grpSpPr bwMode="auto">
          <a:xfrm>
            <a:off x="762000" y="5562600"/>
            <a:ext cx="4605338" cy="685800"/>
            <a:chOff x="480" y="3408"/>
            <a:chExt cx="2901" cy="432"/>
          </a:xfrm>
        </p:grpSpPr>
        <p:graphicFrame>
          <p:nvGraphicFramePr>
            <p:cNvPr id="1026" name="Object 63"/>
            <p:cNvGraphicFramePr>
              <a:graphicFrameLocks/>
            </p:cNvGraphicFramePr>
            <p:nvPr/>
          </p:nvGraphicFramePr>
          <p:xfrm>
            <a:off x="1776" y="3408"/>
            <a:ext cx="1605" cy="432"/>
          </p:xfrm>
          <a:graphic>
            <a:graphicData uri="http://schemas.openxmlformats.org/presentationml/2006/ole">
              <mc:AlternateContent xmlns:mc="http://schemas.openxmlformats.org/markup-compatibility/2006">
                <mc:Choice xmlns:v="urn:schemas-microsoft-com:vml" Requires="v">
                  <p:oleObj name="Equation" r:id="rId10" imgW="990600" imgH="228600" progId="Equation.DSMT4">
                    <p:embed/>
                  </p:oleObj>
                </mc:Choice>
                <mc:Fallback>
                  <p:oleObj name="Equation" r:id="rId10" imgW="990600" imgH="228600" progId="Equation.DSMT4">
                    <p:embed/>
                    <p:pic>
                      <p:nvPicPr>
                        <p:cNvPr id="1026" name="Object 6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6" y="3408"/>
                          <a:ext cx="1605" cy="432"/>
                        </a:xfrm>
                        <a:prstGeom prst="rect">
                          <a:avLst/>
                        </a:prstGeom>
                        <a:solidFill>
                          <a:srgbClr val="CCE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3" name="Text Box 64"/>
            <p:cNvSpPr txBox="1">
              <a:spLocks noChangeArrowheads="1"/>
            </p:cNvSpPr>
            <p:nvPr/>
          </p:nvSpPr>
          <p:spPr bwMode="auto">
            <a:xfrm>
              <a:off x="480" y="3432"/>
              <a:ext cx="10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solidFill>
                    <a:schemeClr val="accent2"/>
                  </a:solidFill>
                </a:rPr>
                <a:t>可以证明</a:t>
              </a:r>
            </a:p>
          </p:txBody>
        </p:sp>
      </p:grpSp>
      <p:grpSp>
        <p:nvGrpSpPr>
          <p:cNvPr id="6" name="Group 66"/>
          <p:cNvGrpSpPr>
            <a:grpSpLocks/>
          </p:cNvGrpSpPr>
          <p:nvPr/>
        </p:nvGrpSpPr>
        <p:grpSpPr bwMode="auto">
          <a:xfrm>
            <a:off x="304800" y="3505195"/>
            <a:ext cx="8659688" cy="533400"/>
            <a:chOff x="192" y="3840"/>
            <a:chExt cx="5573" cy="336"/>
          </a:xfrm>
        </p:grpSpPr>
        <p:grpSp>
          <p:nvGrpSpPr>
            <p:cNvPr id="1038" name="Group 67"/>
            <p:cNvGrpSpPr>
              <a:grpSpLocks/>
            </p:cNvGrpSpPr>
            <p:nvPr/>
          </p:nvGrpSpPr>
          <p:grpSpPr bwMode="auto">
            <a:xfrm>
              <a:off x="192" y="3840"/>
              <a:ext cx="2726" cy="336"/>
              <a:chOff x="199" y="3849"/>
              <a:chExt cx="2726" cy="336"/>
            </a:xfrm>
          </p:grpSpPr>
          <p:sp>
            <p:nvSpPr>
              <p:cNvPr id="1041" name="Text Box 68"/>
              <p:cNvSpPr txBox="1">
                <a:spLocks noChangeArrowheads="1"/>
              </p:cNvSpPr>
              <p:nvPr/>
            </p:nvSpPr>
            <p:spPr bwMode="auto">
              <a:xfrm>
                <a:off x="199" y="3849"/>
                <a:ext cx="7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dirty="0">
                    <a:solidFill>
                      <a:schemeClr val="accent2"/>
                    </a:solidFill>
                  </a:rPr>
                  <a:t>M</a:t>
                </a:r>
                <a:r>
                  <a:rPr lang="en-US" altLang="zh-CN" sz="2800" baseline="-25000" dirty="0">
                    <a:solidFill>
                      <a:schemeClr val="accent2"/>
                    </a:solidFill>
                  </a:rPr>
                  <a:t>21</a:t>
                </a:r>
                <a:r>
                  <a:rPr lang="zh-CN" altLang="en-US" sz="2800" dirty="0">
                    <a:solidFill>
                      <a:schemeClr val="accent2"/>
                    </a:solidFill>
                  </a:rPr>
                  <a:t>：</a:t>
                </a:r>
                <a:endParaRPr lang="zh-CN" altLang="en-US" dirty="0">
                  <a:solidFill>
                    <a:schemeClr val="accent2"/>
                  </a:solidFill>
                </a:endParaRPr>
              </a:p>
            </p:txBody>
          </p:sp>
          <p:sp>
            <p:nvSpPr>
              <p:cNvPr id="1042" name="Text Box 69"/>
              <p:cNvSpPr txBox="1">
                <a:spLocks noChangeArrowheads="1"/>
              </p:cNvSpPr>
              <p:nvPr/>
            </p:nvSpPr>
            <p:spPr bwMode="auto">
              <a:xfrm>
                <a:off x="708" y="3858"/>
                <a:ext cx="22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dirty="0">
                    <a:solidFill>
                      <a:schemeClr val="accent2"/>
                    </a:solidFill>
                  </a:rPr>
                  <a:t>L</a:t>
                </a:r>
                <a:r>
                  <a:rPr lang="en-US" altLang="zh-CN" sz="2800" baseline="-25000" dirty="0">
                    <a:solidFill>
                      <a:schemeClr val="accent2"/>
                    </a:solidFill>
                  </a:rPr>
                  <a:t>1 </a:t>
                </a:r>
                <a:r>
                  <a:rPr lang="zh-CN" altLang="zh-CN" sz="2800" dirty="0">
                    <a:solidFill>
                      <a:schemeClr val="accent2"/>
                    </a:solidFill>
                  </a:rPr>
                  <a:t>对</a:t>
                </a:r>
                <a:r>
                  <a:rPr lang="en-US" altLang="zh-CN" sz="2800" dirty="0">
                    <a:solidFill>
                      <a:schemeClr val="accent2"/>
                    </a:solidFill>
                  </a:rPr>
                  <a:t>L</a:t>
                </a:r>
                <a:r>
                  <a:rPr lang="en-US" altLang="zh-CN" sz="2800" baseline="-25000" dirty="0">
                    <a:solidFill>
                      <a:schemeClr val="accent2"/>
                    </a:solidFill>
                  </a:rPr>
                  <a:t>2 </a:t>
                </a:r>
                <a:r>
                  <a:rPr lang="zh-CN" altLang="zh-CN" sz="2800" dirty="0">
                    <a:solidFill>
                      <a:schemeClr val="accent2"/>
                    </a:solidFill>
                  </a:rPr>
                  <a:t>的互感系数。</a:t>
                </a:r>
                <a:endParaRPr lang="zh-CN" altLang="en-US" dirty="0">
                  <a:solidFill>
                    <a:schemeClr val="accent2"/>
                  </a:solidFill>
                </a:endParaRPr>
              </a:p>
            </p:txBody>
          </p:sp>
        </p:grpSp>
        <p:sp>
          <p:nvSpPr>
            <p:cNvPr id="1039" name="Text Box 70"/>
            <p:cNvSpPr txBox="1">
              <a:spLocks noChangeArrowheads="1"/>
            </p:cNvSpPr>
            <p:nvPr/>
          </p:nvSpPr>
          <p:spPr bwMode="auto">
            <a:xfrm>
              <a:off x="2935" y="3840"/>
              <a:ext cx="7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a:solidFill>
                    <a:schemeClr val="accent2"/>
                  </a:solidFill>
                </a:rPr>
                <a:t>M</a:t>
              </a:r>
              <a:r>
                <a:rPr lang="en-US" altLang="zh-CN" sz="2800" baseline="-25000">
                  <a:solidFill>
                    <a:schemeClr val="accent2"/>
                  </a:solidFill>
                </a:rPr>
                <a:t>12</a:t>
              </a:r>
              <a:r>
                <a:rPr lang="zh-CN" altLang="en-US" sz="2800">
                  <a:solidFill>
                    <a:schemeClr val="accent2"/>
                  </a:solidFill>
                </a:rPr>
                <a:t>：</a:t>
              </a:r>
              <a:endParaRPr lang="zh-CN" altLang="en-US">
                <a:solidFill>
                  <a:schemeClr val="accent2"/>
                </a:solidFill>
              </a:endParaRPr>
            </a:p>
          </p:txBody>
        </p:sp>
        <p:sp>
          <p:nvSpPr>
            <p:cNvPr id="1040" name="Text Box 71"/>
            <p:cNvSpPr txBox="1">
              <a:spLocks noChangeArrowheads="1"/>
            </p:cNvSpPr>
            <p:nvPr/>
          </p:nvSpPr>
          <p:spPr bwMode="auto">
            <a:xfrm>
              <a:off x="3548" y="3840"/>
              <a:ext cx="22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dirty="0">
                  <a:solidFill>
                    <a:schemeClr val="accent2"/>
                  </a:solidFill>
                </a:rPr>
                <a:t>L</a:t>
              </a:r>
              <a:r>
                <a:rPr lang="en-US" altLang="zh-CN" sz="2800" baseline="-25000" dirty="0">
                  <a:solidFill>
                    <a:schemeClr val="accent2"/>
                  </a:solidFill>
                </a:rPr>
                <a:t>2 </a:t>
              </a:r>
              <a:r>
                <a:rPr lang="zh-CN" altLang="zh-CN" sz="2800" dirty="0">
                  <a:solidFill>
                    <a:schemeClr val="accent2"/>
                  </a:solidFill>
                </a:rPr>
                <a:t>对</a:t>
              </a:r>
              <a:r>
                <a:rPr lang="en-US" altLang="zh-CN" sz="2800" dirty="0">
                  <a:solidFill>
                    <a:schemeClr val="accent2"/>
                  </a:solidFill>
                </a:rPr>
                <a:t>L</a:t>
              </a:r>
              <a:r>
                <a:rPr lang="en-US" altLang="zh-CN" sz="2800" baseline="-25000" dirty="0">
                  <a:solidFill>
                    <a:schemeClr val="accent2"/>
                  </a:solidFill>
                </a:rPr>
                <a:t>1 </a:t>
              </a:r>
              <a:r>
                <a:rPr lang="zh-CN" altLang="zh-CN" sz="2800" dirty="0">
                  <a:solidFill>
                    <a:schemeClr val="accent2"/>
                  </a:solidFill>
                </a:rPr>
                <a:t>的互感系数。</a:t>
              </a:r>
              <a:endParaRPr lang="zh-CN" altLang="en-US" dirty="0">
                <a:solidFill>
                  <a:schemeClr val="accent2"/>
                </a:solidFill>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71023"/>
                                        </p:tgtEl>
                                        <p:attrNameLst>
                                          <p:attrName>style.visibility</p:attrName>
                                        </p:attrNameLst>
                                      </p:cBhvr>
                                      <p:to>
                                        <p:strVal val="visible"/>
                                      </p:to>
                                    </p:set>
                                    <p:animEffect transition="in" filter="blinds(vertical)">
                                      <p:cBhvr>
                                        <p:cTn id="7" dur="500"/>
                                        <p:tgtEl>
                                          <p:spTgt spid="1710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71011"/>
                                        </p:tgtEl>
                                        <p:attrNameLst>
                                          <p:attrName>style.visibility</p:attrName>
                                        </p:attrNameLst>
                                      </p:cBhvr>
                                      <p:to>
                                        <p:strVal val="visible"/>
                                      </p:to>
                                    </p:set>
                                    <p:animEffect transition="in" filter="blinds(vertical)">
                                      <p:cBhvr>
                                        <p:cTn id="12" dur="500"/>
                                        <p:tgtEl>
                                          <p:spTgt spid="1710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0-#ppt_w/2"/>
                                          </p:val>
                                        </p:tav>
                                        <p:tav tm="100000">
                                          <p:val>
                                            <p:strVal val="#ppt_x"/>
                                          </p:val>
                                        </p:tav>
                                      </p:tavLst>
                                    </p:anim>
                                    <p:anim calcmode="lin" valueType="num">
                                      <p:cBhvr additive="base">
                                        <p:cTn id="3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0-#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autoUpdateAnimBg="0"/>
      <p:bldP spid="171023" grpId="0"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二节 20240912-电场和电场强度" id="{31A34FD1-D6CC-4A83-A7CC-ACC52CDA780E}" vid="{4B3E695F-41C6-4F5D-A814-6721AEA0A69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Template>
  <TotalTime>329</TotalTime>
  <Words>798</Words>
  <Application>Microsoft Office PowerPoint</Application>
  <PresentationFormat>全屏显示(4:3)</PresentationFormat>
  <Paragraphs>118</Paragraphs>
  <Slides>17</Slides>
  <Notes>6</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26" baseType="lpstr">
      <vt:lpstr>等线</vt:lpstr>
      <vt:lpstr>宋体</vt:lpstr>
      <vt:lpstr>微软雅黑</vt:lpstr>
      <vt:lpstr>Cambria Math</vt:lpstr>
      <vt:lpstr>Symbol</vt:lpstr>
      <vt:lpstr>Times New Roman</vt:lpstr>
      <vt:lpstr>Default Design</vt:lpstr>
      <vt:lpstr>Equation</vt:lpstr>
      <vt:lpstr>公式</vt:lpstr>
      <vt:lpstr>第四章  电磁感应和电磁场（6学时）</vt:lpstr>
      <vt:lpstr>§4.3   自感与互感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§4.4  磁场的能量和能量密度</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jiabin qiao</dc:creator>
  <cp:lastModifiedBy>jiabin qiao</cp:lastModifiedBy>
  <cp:revision>41</cp:revision>
  <dcterms:created xsi:type="dcterms:W3CDTF">2024-09-10T06:08:35Z</dcterms:created>
  <dcterms:modified xsi:type="dcterms:W3CDTF">2024-11-11T02:10:38Z</dcterms:modified>
</cp:coreProperties>
</file>